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9" r:id="rId10"/>
    <p:sldId id="264" r:id="rId11"/>
    <p:sldId id="266" r:id="rId12"/>
    <p:sldId id="263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1"/>
    <p:restoredTop sz="96474"/>
  </p:normalViewPr>
  <p:slideViewPr>
    <p:cSldViewPr snapToGrid="0" snapToObjects="1">
      <p:cViewPr varScale="1">
        <p:scale>
          <a:sx n="97" d="100"/>
          <a:sy n="97" d="100"/>
        </p:scale>
        <p:origin x="208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2A135-BA17-C24F-BE2E-2DC0BAB71B9B}" type="datetimeFigureOut">
              <a:rPr lang="en-US" smtClean="0"/>
              <a:t>6/2/25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ED076-0B34-0C4F-98B4-F42C38153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77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ED076-0B34-0C4F-98B4-F42C381535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11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552B756-A32A-9442-BC2A-33ED073CE9C2}" type="datetimeFigureOut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7A15C25-E858-B448-A70E-7F8FE74342F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9128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B756-A32A-9442-BC2A-33ED073CE9C2}" type="datetimeFigureOut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5C25-E858-B448-A70E-7F8FE7434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71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B756-A32A-9442-BC2A-33ED073CE9C2}" type="datetimeFigureOut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5C25-E858-B448-A70E-7F8FE7434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2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B756-A32A-9442-BC2A-33ED073CE9C2}" type="datetimeFigureOut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5C25-E858-B448-A70E-7F8FE7434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7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52B756-A32A-9442-BC2A-33ED073CE9C2}" type="datetimeFigureOut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A15C25-E858-B448-A70E-7F8FE74342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86083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B756-A32A-9442-BC2A-33ED073CE9C2}" type="datetimeFigureOut">
              <a:rPr lang="en-US" smtClean="0"/>
              <a:t>5/21/25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5C25-E858-B448-A70E-7F8FE7434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5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B756-A32A-9442-BC2A-33ED073CE9C2}" type="datetimeFigureOut">
              <a:rPr lang="en-US" smtClean="0"/>
              <a:t>5/21/25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5C25-E858-B448-A70E-7F8FE7434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96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B756-A32A-9442-BC2A-33ED073CE9C2}" type="datetimeFigureOut">
              <a:rPr lang="en-US" smtClean="0"/>
              <a:t>5/21/25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5C25-E858-B448-A70E-7F8FE7434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0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B756-A32A-9442-BC2A-33ED073CE9C2}" type="datetimeFigureOut">
              <a:rPr lang="en-US" smtClean="0"/>
              <a:t>5/21/25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5C25-E858-B448-A70E-7F8FE7434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1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52B756-A32A-9442-BC2A-33ED073CE9C2}" type="datetimeFigureOut">
              <a:rPr lang="en-US" smtClean="0"/>
              <a:t>5/21/25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A15C25-E858-B448-A70E-7F8FE74342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9939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52B756-A32A-9442-BC2A-33ED073CE9C2}" type="datetimeFigureOut">
              <a:rPr lang="en-US" smtClean="0"/>
              <a:t>5/21/25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A15C25-E858-B448-A70E-7F8FE74342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328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552B756-A32A-9442-BC2A-33ED073CE9C2}" type="datetimeFigureOut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7A15C25-E858-B448-A70E-7F8FE74342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234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61A49-9AC0-484F-AAB3-43E024641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229194"/>
            <a:ext cx="8361229" cy="2188564"/>
          </a:xfrm>
        </p:spPr>
        <p:txBody>
          <a:bodyPr/>
          <a:lstStyle/>
          <a:p>
            <a:r>
              <a:rPr lang="en-US" sz="5000" dirty="0"/>
              <a:t>Antitrust enforcement in the pharmaceutical industry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F05D47-5BE5-BF4E-80E4-7DBA3B70A7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417759"/>
            <a:ext cx="6831673" cy="212860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C. Joseph Ross </a:t>
            </a:r>
            <a:r>
              <a:rPr lang="en-US" dirty="0" err="1"/>
              <a:t>Daval</a:t>
            </a:r>
            <a:r>
              <a:rPr lang="en-US" dirty="0"/>
              <a:t>, JD</a:t>
            </a:r>
          </a:p>
          <a:p>
            <a:r>
              <a:rPr lang="en-US" dirty="0" err="1"/>
              <a:t>cdaval@bwh.harvard.edu</a:t>
            </a:r>
            <a:endParaRPr lang="en-US" dirty="0"/>
          </a:p>
          <a:p>
            <a:endParaRPr lang="en-US" dirty="0"/>
          </a:p>
          <a:p>
            <a:r>
              <a:rPr lang="en-US" dirty="0"/>
              <a:t>Researcher, Program on Regulation, Therapeutics, and Law (PORTAL) at Brigham and Women’s Hospital &amp; Harvard Medical School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723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E51F5-CF3F-974E-87C2-80F1469E6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Next: private antitrust litigation against drug manufacturers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44B4C-24D9-2F48-8555-5320285DC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Gathering a cohort of all lawsuits, including private lawsuits, alleging antitrust violations against drug manufacturers</a:t>
            </a:r>
          </a:p>
          <a:p>
            <a:r>
              <a:rPr lang="en-US" dirty="0"/>
              <a:t>~217 cases pending in federal district court anytime from 2009-2025</a:t>
            </a:r>
          </a:p>
          <a:p>
            <a:pPr lvl="1"/>
            <a:r>
              <a:rPr lang="en-US" dirty="0"/>
              <a:t>54 are antitrust counterclaims alleged by defendants in patent litigation</a:t>
            </a:r>
          </a:p>
          <a:p>
            <a:pPr lvl="1"/>
            <a:r>
              <a:rPr lang="en-US" dirty="0"/>
              <a:t>Of plaintiff antitrust allegations (163, ~6/year): </a:t>
            </a:r>
          </a:p>
          <a:p>
            <a:pPr lvl="2"/>
            <a:r>
              <a:rPr lang="en-US" dirty="0"/>
              <a:t>5 plaintiff wins (3%)</a:t>
            </a:r>
          </a:p>
          <a:p>
            <a:pPr lvl="2"/>
            <a:r>
              <a:rPr lang="en-US" dirty="0"/>
              <a:t>31 defendant wins (19%)</a:t>
            </a:r>
          </a:p>
          <a:p>
            <a:pPr lvl="2"/>
            <a:r>
              <a:rPr lang="en-US" dirty="0"/>
              <a:t>127 settlement likely (78%)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532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D905A-BA45-1248-8EB8-0103C6EE5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0CC1B-E707-D344-98D1-D8BAD5EC8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21223"/>
            <a:ext cx="9601200" cy="3581400"/>
          </a:xfrm>
        </p:spPr>
        <p:txBody>
          <a:bodyPr>
            <a:normAutofit/>
          </a:bodyPr>
          <a:lstStyle/>
          <a:p>
            <a:r>
              <a:rPr lang="en-US" dirty="0"/>
              <a:t>Small financial payments recovered relative to rewards of anticompetitive conduct</a:t>
            </a:r>
          </a:p>
          <a:p>
            <a:r>
              <a:rPr lang="en-US" dirty="0"/>
              <a:t>Enforcement v. “actual” misconduct</a:t>
            </a:r>
          </a:p>
          <a:p>
            <a:pPr lvl="1"/>
            <a:r>
              <a:rPr lang="en-US" dirty="0"/>
              <a:t>FTC annual reports on brand-generic settlements, up to 40/year (2012) involve compensation and restrictions on generic entry</a:t>
            </a:r>
          </a:p>
          <a:p>
            <a:r>
              <a:rPr lang="en-US" dirty="0"/>
              <a:t>Resource constraints: FTC Health Care Division has ~40 lawyers and investigators</a:t>
            </a:r>
          </a:p>
          <a:p>
            <a:r>
              <a:rPr lang="en-US" dirty="0"/>
              <a:t>Legal constraints on recovering money: AMG v. FTC (2021), limited retroactive relief</a:t>
            </a:r>
          </a:p>
          <a:p>
            <a:r>
              <a:rPr lang="en-US" dirty="0"/>
              <a:t>Untested authorities: “Unfair methods of competition” rulemaking: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1503D8-87F8-3849-9C21-582D30901D07}"/>
              </a:ext>
            </a:extLst>
          </p:cNvPr>
          <p:cNvSpPr txBox="1"/>
          <p:nvPr/>
        </p:nvSpPr>
        <p:spPr>
          <a:xfrm>
            <a:off x="2160461" y="4665310"/>
            <a:ext cx="80234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“[I]t is fair to consider whether the FTC might have been </a:t>
            </a:r>
            <a:r>
              <a:rPr lang="en-US" b="1" dirty="0"/>
              <a:t>more effective in targeting pay-for-delay settlements through both adjudication and rulemaking </a:t>
            </a:r>
            <a:r>
              <a:rPr lang="en-US" dirty="0"/>
              <a:t>. . . For an agency with scarce resources, it will be important to carefully analyze whether investing time and effort into rulemaking might be a </a:t>
            </a:r>
            <a:r>
              <a:rPr lang="en-US" b="1" dirty="0"/>
              <a:t>better use of limited resources</a:t>
            </a:r>
            <a:r>
              <a:rPr lang="en-US" dirty="0"/>
              <a:t> than many years of intense and expensive litigation.” </a:t>
            </a:r>
          </a:p>
          <a:p>
            <a:r>
              <a:rPr lang="en-US" dirty="0"/>
              <a:t>	– Rohit Chopra &amp; Lina Khan, </a:t>
            </a:r>
            <a:r>
              <a:rPr lang="en-US" i="1" dirty="0"/>
              <a:t>The Case for “Unfair Methods of 		   Competition” Rulemaking</a:t>
            </a:r>
            <a:r>
              <a:rPr lang="en-US" dirty="0"/>
              <a:t>, 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671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63465-DFDE-834E-A221-9F3B52087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DC357D-3F0A-B24E-9208-9666DEB30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4586" y="0"/>
            <a:ext cx="7024947" cy="7058346"/>
          </a:xfrm>
        </p:spPr>
      </p:pic>
    </p:spTree>
    <p:extLst>
      <p:ext uri="{BB962C8B-B14F-4D97-AF65-F5344CB8AC3E}">
        <p14:creationId xmlns:p14="http://schemas.microsoft.com/office/powerpoint/2010/main" val="2529992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7E198-8E37-0D40-A596-E83808EE3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2ABA-27B6-F74C-9563-44FB6CF28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B68541-329D-ED49-83F2-8064C5E50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934" y="-11824"/>
            <a:ext cx="8448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20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BD7E4-A596-B145-9423-DABE6B56F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456E2-FF23-3243-81B4-5E5B962C9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Co-authors: Aaron </a:t>
            </a:r>
            <a:r>
              <a:rPr lang="en-US" dirty="0" err="1"/>
              <a:t>Kesselheim</a:t>
            </a:r>
            <a:r>
              <a:rPr lang="en-US" dirty="0"/>
              <a:t>, </a:t>
            </a:r>
            <a:r>
              <a:rPr lang="en-US" dirty="0" err="1"/>
              <a:t>Ameet</a:t>
            </a:r>
            <a:r>
              <a:rPr lang="en-US" dirty="0"/>
              <a:t> </a:t>
            </a:r>
            <a:r>
              <a:rPr lang="en-US" dirty="0" err="1"/>
              <a:t>Sarpatwari</a:t>
            </a:r>
            <a:r>
              <a:rPr lang="en-US" dirty="0"/>
              <a:t>, Alexander </a:t>
            </a:r>
            <a:r>
              <a:rPr lang="en-US" dirty="0" err="1"/>
              <a:t>Egilman</a:t>
            </a:r>
            <a:endParaRPr lang="en-US" dirty="0"/>
          </a:p>
          <a:p>
            <a:endParaRPr lang="en-US" dirty="0"/>
          </a:p>
          <a:p>
            <a:r>
              <a:rPr lang="en-US" dirty="0"/>
              <a:t>Funding: Arnold Ventures</a:t>
            </a:r>
          </a:p>
        </p:txBody>
      </p:sp>
    </p:spTree>
    <p:extLst>
      <p:ext uri="{BB962C8B-B14F-4D97-AF65-F5344CB8AC3E}">
        <p14:creationId xmlns:p14="http://schemas.microsoft.com/office/powerpoint/2010/main" val="3520029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1E471-3D56-B241-95A6-68083D69A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Anticompetitive behavior in the pharmaceutical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2E962-5D6B-B242-9D6E-BA91799A9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Driver of high drug prices in U.S., increased costs to patients and system</a:t>
            </a:r>
          </a:p>
          <a:p>
            <a:r>
              <a:rPr lang="en-US" dirty="0"/>
              <a:t>Brand manufacturers delaying generic competition</a:t>
            </a:r>
          </a:p>
          <a:p>
            <a:pPr lvl="1"/>
            <a:r>
              <a:rPr lang="en-US" dirty="0"/>
              <a:t>Product hops: brand name manufacturers shift patients to different brand-name drugs in the face of impending generic competition</a:t>
            </a:r>
          </a:p>
          <a:p>
            <a:pPr lvl="1"/>
            <a:r>
              <a:rPr lang="en-US" dirty="0"/>
              <a:t>$4.3-6.5 billion for 2.5 years of delayed generic competition for MS drug glatiramer acetate (Rome et al)</a:t>
            </a:r>
          </a:p>
        </p:txBody>
      </p:sp>
    </p:spTree>
    <p:extLst>
      <p:ext uri="{BB962C8B-B14F-4D97-AF65-F5344CB8AC3E}">
        <p14:creationId xmlns:p14="http://schemas.microsoft.com/office/powerpoint/2010/main" val="636667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90CD1-9B55-8F46-B5DA-7AC73AE2A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Pay-for-Delay Settlements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FE956-B77B-DD4B-858D-7628E44F3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Agreements between brand and generic drug manufacturers settling patent litigation, involving a “reverse” payment by the brand to the generic to delay the date of generic entry</a:t>
            </a:r>
          </a:p>
          <a:p>
            <a:r>
              <a:rPr lang="en-US" dirty="0"/>
              <a:t>Annual cost estimates:</a:t>
            </a:r>
          </a:p>
          <a:p>
            <a:pPr lvl="1"/>
            <a:r>
              <a:rPr lang="en-US" dirty="0"/>
              <a:t>$6.2 to $37.1 billion (Robin Feldman, “The Price Tag of ‘Pay-For-Delay’” 2022)</a:t>
            </a:r>
          </a:p>
          <a:p>
            <a:pPr lvl="1"/>
            <a:r>
              <a:rPr lang="en-US" dirty="0"/>
              <a:t>$3.5 billion (FTC, 2010)</a:t>
            </a:r>
          </a:p>
          <a:p>
            <a:r>
              <a:rPr lang="en-US" i="1" dirty="0"/>
              <a:t>FTC v. Actavis </a:t>
            </a:r>
            <a:r>
              <a:rPr lang="en-US" dirty="0"/>
              <a:t>(2013): Reverse payments subject to antitrust scrutiny under “rule of reason”</a:t>
            </a:r>
          </a:p>
          <a:p>
            <a:pPr lvl="1"/>
            <a:r>
              <a:rPr lang="en-US" dirty="0"/>
              <a:t>Rejected “scope of patent” test (dissent and defendant manufacturer)</a:t>
            </a:r>
          </a:p>
          <a:p>
            <a:pPr lvl="1"/>
            <a:r>
              <a:rPr lang="en-US" dirty="0"/>
              <a:t>Rejected “quick look” presumptively unlawful test (FTC)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57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02B0F-B619-5743-AA12-C370C19EA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FTC’s Authority and Recent Actions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06A53-4B3C-A245-8110-055F93C72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Enforcement actions</a:t>
            </a:r>
            <a:r>
              <a:rPr lang="en-US" dirty="0"/>
              <a:t>. To prevent “Unfair methods of competition” or “Unfair or deceptive acts or practices”</a:t>
            </a:r>
          </a:p>
          <a:p>
            <a:pPr lvl="1"/>
            <a:r>
              <a:rPr lang="en-US" dirty="0"/>
              <a:t>Internal administrative proceeding or lawsuit in federal court</a:t>
            </a:r>
          </a:p>
          <a:p>
            <a:r>
              <a:rPr lang="en-US" b="1" dirty="0"/>
              <a:t>Merger review</a:t>
            </a:r>
            <a:r>
              <a:rPr lang="en-US" dirty="0"/>
              <a:t>. FTC can block or place conditions on mergers that may lessen competition, tend to create a monopoly, or unreasonably restrain trade</a:t>
            </a:r>
          </a:p>
          <a:p>
            <a:pPr lvl="1"/>
            <a:r>
              <a:rPr lang="en-US" dirty="0"/>
              <a:t>Can require divestitures, in which FTC allows the companies to merge if they sell a drug to a third-party competitor</a:t>
            </a:r>
          </a:p>
          <a:p>
            <a:r>
              <a:rPr lang="en-US" b="1" dirty="0"/>
              <a:t>Rulemaking</a:t>
            </a:r>
            <a:r>
              <a:rPr lang="en-US" dirty="0"/>
              <a:t>. </a:t>
            </a:r>
          </a:p>
          <a:p>
            <a:r>
              <a:rPr lang="en-US" dirty="0"/>
              <a:t>Recent FTC actions: improper Orange Book patent listing challenges (under Biden and Trump), PBM insulin administrative complaint 2024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010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0F62A-A81D-B84B-A398-359D487F9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for FTC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91FB5-417F-324E-A90C-A7C8A51B8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Legal actions initiated or concluded by FTC from 2000-2022 related to pharmaceutical market</a:t>
            </a:r>
          </a:p>
          <a:p>
            <a:r>
              <a:rPr lang="en-US" dirty="0"/>
              <a:t>Search of FTC’s “Legal Library” using filters </a:t>
            </a:r>
            <a:r>
              <a:rPr lang="en-US" i="1" dirty="0"/>
              <a:t>prescription drugs</a:t>
            </a:r>
            <a:r>
              <a:rPr lang="en-US" dirty="0"/>
              <a:t>, </a:t>
            </a:r>
            <a:r>
              <a:rPr lang="en-US" i="1" dirty="0"/>
              <a:t>pharmaceuticals</a:t>
            </a:r>
            <a:r>
              <a:rPr lang="en-US" dirty="0"/>
              <a:t>, </a:t>
            </a:r>
            <a:r>
              <a:rPr lang="en-US" i="1" dirty="0"/>
              <a:t>drug stores and pharmacies</a:t>
            </a:r>
            <a:r>
              <a:rPr lang="en-US" dirty="0"/>
              <a:t>, and </a:t>
            </a:r>
            <a:r>
              <a:rPr lang="en-US" i="1" dirty="0"/>
              <a:t>over the counter drugs and devices </a:t>
            </a:r>
            <a:endParaRPr lang="en-US" dirty="0"/>
          </a:p>
          <a:p>
            <a:r>
              <a:rPr lang="en-US" dirty="0"/>
              <a:t>Manual review of each result, as well as each entry in 2023 FTC report “Overview of FTC Actions in Pharmaceutical Products and Distribution”</a:t>
            </a:r>
          </a:p>
          <a:p>
            <a:r>
              <a:rPr lang="en-US" dirty="0"/>
              <a:t>Collected information from press releases, complaints, orders, motions, opinions.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32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9320C-3262-C546-BF30-A66E410D8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FTC actions against drug manufacturers 2000-2022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AB020-EA4D-9747-ABBC-B16C997AC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22 enforcement actions (~1 per year)</a:t>
            </a:r>
          </a:p>
          <a:p>
            <a:pPr lvl="1"/>
            <a:r>
              <a:rPr lang="en-US" dirty="0"/>
              <a:t>29 outcomes: 23 settlements, 4 court judgments, 1 final FTC order, 1 withdrawal by FTC</a:t>
            </a:r>
          </a:p>
          <a:p>
            <a:pPr lvl="1"/>
            <a:r>
              <a:rPr lang="en-US" dirty="0"/>
              <a:t>10 outcomes included monetary payment, totaling $1.6 billion ($1.2 billion from Cephalon for Provigil settlement)</a:t>
            </a:r>
          </a:p>
          <a:p>
            <a:r>
              <a:rPr lang="en-US" dirty="0"/>
              <a:t>62 merger actions (~3 per year)</a:t>
            </a:r>
          </a:p>
          <a:p>
            <a:pPr lvl="1"/>
            <a:r>
              <a:rPr lang="en-US" dirty="0"/>
              <a:t>61 permitted with conditions, 58 (95%) requiring divestment of drugs</a:t>
            </a:r>
          </a:p>
          <a:p>
            <a:r>
              <a:rPr lang="en-US" dirty="0"/>
              <a:t>1 rule, deeming certain patent assets to be reportable for antitrust review</a:t>
            </a:r>
          </a:p>
          <a:p>
            <a:pPr lvl="1"/>
            <a:r>
              <a:rPr lang="en-US" dirty="0"/>
              <a:t>Challenged by PhRMA, upheld in court</a:t>
            </a:r>
          </a:p>
        </p:txBody>
      </p:sp>
    </p:spTree>
    <p:extLst>
      <p:ext uri="{BB962C8B-B14F-4D97-AF65-F5344CB8AC3E}">
        <p14:creationId xmlns:p14="http://schemas.microsoft.com/office/powerpoint/2010/main" val="2477948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CFED9-A0DB-AC40-9A2D-0500D949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20764-009C-1F43-9538-4A6D926E5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3096802"/>
            <a:ext cx="9601200" cy="3581400"/>
          </a:xfrm>
        </p:spPr>
        <p:txBody>
          <a:bodyPr/>
          <a:lstStyle/>
          <a:p>
            <a:r>
              <a:rPr lang="en-US" dirty="0"/>
              <a:t>29 outcomes: 23 settlements, 4 court judgments, 1 FTC order, 1 action withdrawn by FTC</a:t>
            </a:r>
          </a:p>
          <a:p>
            <a:r>
              <a:rPr lang="en-US" dirty="0"/>
              <a:t>Of the 4 court judgments, FTC lost 3, won 1 (Shkreli)</a:t>
            </a:r>
          </a:p>
          <a:p>
            <a:r>
              <a:rPr lang="en-US" dirty="0"/>
              <a:t>10 (34%) involved monetary payment, totaling $1.6 billion</a:t>
            </a:r>
          </a:p>
          <a:p>
            <a:pPr lvl="1"/>
            <a:r>
              <a:rPr lang="en-US" dirty="0"/>
              <a:t>$1.2 billion in the Cephalon case, which went to a settlement fund to compensate payers that overpaid for the stimulant modafinil (Provigil) as a result of alleged anticompetitive settlements of patent litigation delaying generic competition</a:t>
            </a:r>
          </a:p>
          <a:p>
            <a:pPr lvl="1"/>
            <a:r>
              <a:rPr lang="en-US" dirty="0"/>
              <a:t>9 equitable payments (disgorgement, restitution)</a:t>
            </a:r>
          </a:p>
          <a:p>
            <a:pPr lvl="1"/>
            <a:r>
              <a:rPr lang="en-US" dirty="0"/>
              <a:t>1 monetary penalty ($2.1 million)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642884-9B2C-EE4E-AF04-261428520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07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93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CF64F-C957-044D-9F91-439BF7ECF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A732DB-460E-4B40-B740-1F08CFF171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4278" b="-472"/>
          <a:stretch/>
        </p:blipFill>
        <p:spPr>
          <a:xfrm>
            <a:off x="0" y="0"/>
            <a:ext cx="12236657" cy="459054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56E319-55A8-CF49-91DB-2078945C13E7}"/>
              </a:ext>
            </a:extLst>
          </p:cNvPr>
          <p:cNvSpPr txBox="1"/>
          <p:nvPr/>
        </p:nvSpPr>
        <p:spPr>
          <a:xfrm>
            <a:off x="1019230" y="4784302"/>
            <a:ext cx="103059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FTC required divestiture of 332 drugs: 184 (55%) approved generics, 95 (29%) generics in development, 38 (11%) approved brand-name, 15 (5%) investigational brand-name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Largest: 79 drugs from 2016 Teva acquisition of Allergan’s generic arm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Trends: Overall decrease after 2017, a decrease in brand-name divestitures since the early 2000s, and a rise and fall in generic divestitures from 2007-2017</a:t>
            </a:r>
          </a:p>
        </p:txBody>
      </p:sp>
    </p:spTree>
    <p:extLst>
      <p:ext uri="{BB962C8B-B14F-4D97-AF65-F5344CB8AC3E}">
        <p14:creationId xmlns:p14="http://schemas.microsoft.com/office/powerpoint/2010/main" val="1651446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{765C56BC-632C-8F46-AC2E-D819B0BE5E85}tf10001072</Template>
  <TotalTime>21623</TotalTime>
  <Words>931</Words>
  <Application>Microsoft Macintosh PowerPoint</Application>
  <PresentationFormat>Widescreen</PresentationFormat>
  <Paragraphs>72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Franklin Gothic Book</vt:lpstr>
      <vt:lpstr>Crop</vt:lpstr>
      <vt:lpstr>Antitrust enforcement in the pharmaceutical industry</vt:lpstr>
      <vt:lpstr>Acknowledgements</vt:lpstr>
      <vt:lpstr>Anticompetitive behavior in the pharmaceutical industry</vt:lpstr>
      <vt:lpstr>Pay-for-Delay Settlements</vt:lpstr>
      <vt:lpstr>FTC’s Authority and Recent Actions </vt:lpstr>
      <vt:lpstr>Methods for FTC search</vt:lpstr>
      <vt:lpstr>Results: FTC actions against drug manufacturers 2000-2022</vt:lpstr>
      <vt:lpstr>PowerPoint Presentation</vt:lpstr>
      <vt:lpstr>PowerPoint Presentation</vt:lpstr>
      <vt:lpstr>Next: private antitrust litigation against drug manufacturers</vt:lpstr>
      <vt:lpstr>Discussion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Antitrust enforcement in the pharmaceutical industry</dc:title>
  <dc:creator>Charles Joseph Daval</dc:creator>
  <cp:lastModifiedBy>Charles Joseph Daval</cp:lastModifiedBy>
  <cp:revision>40</cp:revision>
  <dcterms:created xsi:type="dcterms:W3CDTF">2025-05-21T17:57:12Z</dcterms:created>
  <dcterms:modified xsi:type="dcterms:W3CDTF">2025-06-05T18:20:36Z</dcterms:modified>
</cp:coreProperties>
</file>