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2"/>
  </p:notesMasterIdLst>
  <p:sldIdLst>
    <p:sldId id="957" r:id="rId2"/>
    <p:sldId id="745" r:id="rId3"/>
    <p:sldId id="931" r:id="rId4"/>
    <p:sldId id="401" r:id="rId5"/>
    <p:sldId id="930" r:id="rId6"/>
    <p:sldId id="774" r:id="rId7"/>
    <p:sldId id="948" r:id="rId8"/>
    <p:sldId id="789" r:id="rId9"/>
    <p:sldId id="952" r:id="rId10"/>
    <p:sldId id="859" r:id="rId11"/>
    <p:sldId id="860" r:id="rId12"/>
    <p:sldId id="958" r:id="rId13"/>
    <p:sldId id="884" r:id="rId14"/>
    <p:sldId id="885" r:id="rId15"/>
    <p:sldId id="881" r:id="rId16"/>
    <p:sldId id="883" r:id="rId17"/>
    <p:sldId id="887" r:id="rId18"/>
    <p:sldId id="896" r:id="rId19"/>
    <p:sldId id="846" r:id="rId20"/>
    <p:sldId id="919" r:id="rId21"/>
    <p:sldId id="921" r:id="rId22"/>
    <p:sldId id="922" r:id="rId23"/>
    <p:sldId id="916" r:id="rId24"/>
    <p:sldId id="909" r:id="rId25"/>
    <p:sldId id="913" r:id="rId26"/>
    <p:sldId id="915" r:id="rId27"/>
    <p:sldId id="959" r:id="rId28"/>
    <p:sldId id="955" r:id="rId29"/>
    <p:sldId id="954" r:id="rId30"/>
    <p:sldId id="938" r:id="rId31"/>
    <p:sldId id="815" r:id="rId32"/>
    <p:sldId id="940" r:id="rId33"/>
    <p:sldId id="820" r:id="rId34"/>
    <p:sldId id="821" r:id="rId35"/>
    <p:sldId id="944" r:id="rId36"/>
    <p:sldId id="822" r:id="rId37"/>
    <p:sldId id="825" r:id="rId38"/>
    <p:sldId id="941" r:id="rId39"/>
    <p:sldId id="830" r:id="rId40"/>
    <p:sldId id="831"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1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124" d="100"/>
          <a:sy n="124" d="100"/>
        </p:scale>
        <p:origin x="9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849EC1B-4D3F-4505-ACD1-04D21B84AE97}" type="datetimeFigureOut">
              <a:rPr lang="en-US" smtClean="0"/>
              <a:t>6/5/2025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690E5A7-496B-4D82-9717-6E1B01782A79}" type="slidenum">
              <a:rPr lang="en-US" smtClean="0"/>
              <a:t>‹#›</a:t>
            </a:fld>
            <a:endParaRPr lang="en-US" dirty="0"/>
          </a:p>
        </p:txBody>
      </p:sp>
    </p:spTree>
    <p:extLst>
      <p:ext uri="{BB962C8B-B14F-4D97-AF65-F5344CB8AC3E}">
        <p14:creationId xmlns:p14="http://schemas.microsoft.com/office/powerpoint/2010/main" val="206149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8"/>
              </a:spcAft>
            </a:pPr>
            <a:endParaRPr lang="en-US" dirty="0">
              <a:solidFill>
                <a:schemeClr val="bg1"/>
              </a:solidFill>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17</a:t>
            </a:fld>
            <a:endParaRPr lang="en-US" dirty="0"/>
          </a:p>
        </p:txBody>
      </p:sp>
    </p:spTree>
    <p:extLst>
      <p:ext uri="{BB962C8B-B14F-4D97-AF65-F5344CB8AC3E}">
        <p14:creationId xmlns:p14="http://schemas.microsoft.com/office/powerpoint/2010/main" val="53071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22043F-71E2-495B-9A72-7BA66373C525}" type="datetimeFigureOut">
              <a:rPr lang="en-US" smtClean="0"/>
              <a:t>6/5/2025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1D71D5-714F-42C0-9D80-B2D484EABB64}"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05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186298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225071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109728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657600"/>
            <a:ext cx="109728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93D94581-4D76-4B7E-9417-597E25846F4B}" type="slidenum">
              <a:rPr lang="en-US" altLang="en-US"/>
              <a:pPr/>
              <a:t>‹#›</a:t>
            </a:fld>
            <a:endParaRPr lang="en-US" altLang="en-US" dirty="0"/>
          </a:p>
        </p:txBody>
      </p:sp>
    </p:spTree>
    <p:extLst>
      <p:ext uri="{BB962C8B-B14F-4D97-AF65-F5344CB8AC3E}">
        <p14:creationId xmlns:p14="http://schemas.microsoft.com/office/powerpoint/2010/main" val="45153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5115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1D71D5-714F-42C0-9D80-B2D484EABB64}"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90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16704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43826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22383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266381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425040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22043F-71E2-495B-9A72-7BA66373C525}" type="datetimeFigureOut">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D71D5-714F-42C0-9D80-B2D484EABB64}" type="slidenum">
              <a:rPr lang="en-US" smtClean="0"/>
              <a:t>‹#›</a:t>
            </a:fld>
            <a:endParaRPr lang="en-US" dirty="0"/>
          </a:p>
        </p:txBody>
      </p:sp>
    </p:spTree>
    <p:extLst>
      <p:ext uri="{BB962C8B-B14F-4D97-AF65-F5344CB8AC3E}">
        <p14:creationId xmlns:p14="http://schemas.microsoft.com/office/powerpoint/2010/main" val="337136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A22043F-71E2-495B-9A72-7BA66373C525}" type="datetimeFigureOut">
              <a:rPr lang="en-US" smtClean="0"/>
              <a:t>6/5/2025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71D71D5-714F-42C0-9D80-B2D484EABB64}" type="slidenum">
              <a:rPr lang="en-US" smtClean="0"/>
              <a:t>‹#›</a:t>
            </a:fld>
            <a:endParaRPr lang="en-US" dirty="0"/>
          </a:p>
        </p:txBody>
      </p:sp>
    </p:spTree>
    <p:extLst>
      <p:ext uri="{BB962C8B-B14F-4D97-AF65-F5344CB8AC3E}">
        <p14:creationId xmlns:p14="http://schemas.microsoft.com/office/powerpoint/2010/main" val="41444002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9444" y="-554538"/>
            <a:ext cx="9932019" cy="2926080"/>
          </a:xfrm>
        </p:spPr>
        <p:txBody>
          <a:bodyPr>
            <a:normAutofit/>
          </a:bodyPr>
          <a:lstStyle/>
          <a:p>
            <a:r>
              <a:rPr lang="en-US" sz="4000" dirty="0" smtClean="0"/>
              <a:t>Resisting Imposition of Traditional Gender Orthodoxy After </a:t>
            </a:r>
            <a:r>
              <a:rPr lang="en-US" sz="4000" i="1" dirty="0" smtClean="0"/>
              <a:t>Dobbs</a:t>
            </a:r>
            <a:endParaRPr lang="en-US" sz="4000" i="1" dirty="0"/>
          </a:p>
        </p:txBody>
      </p:sp>
      <p:sp>
        <p:nvSpPr>
          <p:cNvPr id="3" name="Subtitle 2"/>
          <p:cNvSpPr>
            <a:spLocks noGrp="1"/>
          </p:cNvSpPr>
          <p:nvPr>
            <p:ph type="subTitle" idx="1"/>
          </p:nvPr>
        </p:nvSpPr>
        <p:spPr>
          <a:xfrm>
            <a:off x="1229444" y="3854266"/>
            <a:ext cx="9601410" cy="1388165"/>
          </a:xfrm>
        </p:spPr>
        <p:txBody>
          <a:bodyPr>
            <a:normAutofit lnSpcReduction="10000"/>
          </a:bodyPr>
          <a:lstStyle/>
          <a:p>
            <a:r>
              <a:rPr lang="en-US" sz="2400" dirty="0" smtClean="0"/>
              <a:t>Linda C. McClain, Robert Kent Professor, BU Law; </a:t>
            </a:r>
          </a:p>
          <a:p>
            <a:r>
              <a:rPr lang="en-US" sz="2400" dirty="0" smtClean="0"/>
              <a:t>Co-director, BU Program on Reproductive Justice</a:t>
            </a:r>
          </a:p>
          <a:p>
            <a:r>
              <a:rPr lang="en-US" sz="2400" dirty="0" smtClean="0"/>
              <a:t>Health Law Professors Conference, BU Law, June 6, 2025</a:t>
            </a:r>
            <a:endParaRPr lang="en-US" sz="2400" dirty="0"/>
          </a:p>
        </p:txBody>
      </p:sp>
    </p:spTree>
    <p:extLst>
      <p:ext uri="{BB962C8B-B14F-4D97-AF65-F5344CB8AC3E}">
        <p14:creationId xmlns:p14="http://schemas.microsoft.com/office/powerpoint/2010/main" val="192777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226979" y="753533"/>
            <a:ext cx="11738042" cy="769441"/>
          </a:xfrm>
          <a:prstGeom prst="rect">
            <a:avLst/>
          </a:prstGeom>
          <a:noFill/>
        </p:spPr>
        <p:txBody>
          <a:bodyPr wrap="square" rtlCol="0">
            <a:spAutoFit/>
          </a:bodyPr>
          <a:lstStyle/>
          <a:p>
            <a:pPr algn="ctr"/>
            <a:r>
              <a:rPr lang="en-US" sz="2200" i="1" dirty="0">
                <a:latin typeface="Times New Roman" panose="02020603050405020304" pitchFamily="18" charset="0"/>
                <a:cs typeface="Times New Roman" panose="02020603050405020304" pitchFamily="18" charset="0"/>
              </a:rPr>
              <a:t>NIFLA v. Becerra</a:t>
            </a:r>
            <a:r>
              <a:rPr lang="en-US" sz="2200" dirty="0">
                <a:latin typeface="Times New Roman" panose="02020603050405020304" pitchFamily="18" charset="0"/>
                <a:cs typeface="Times New Roman" panose="02020603050405020304" pitchFamily="18" charset="0"/>
              </a:rPr>
              <a:t> (2018</a:t>
            </a:r>
            <a:r>
              <a:rPr lang="en-US" sz="2200" dirty="0" smtClean="0">
                <a:latin typeface="Times New Roman" panose="02020603050405020304" pitchFamily="18" charset="0"/>
                <a:cs typeface="Times New Roman" panose="02020603050405020304" pitchFamily="18" charset="0"/>
              </a:rPr>
              <a:t>) (invoked in </a:t>
            </a:r>
            <a:r>
              <a:rPr lang="en-US" sz="2200" i="1" dirty="0" err="1" smtClean="0">
                <a:latin typeface="Times New Roman" panose="02020603050405020304" pitchFamily="18" charset="0"/>
                <a:cs typeface="Times New Roman" panose="02020603050405020304" pitchFamily="18" charset="0"/>
              </a:rPr>
              <a:t>Tingley</a:t>
            </a:r>
            <a:r>
              <a:rPr lang="en-US" sz="2200" dirty="0" smtClean="0">
                <a:latin typeface="Times New Roman" panose="02020603050405020304" pitchFamily="18" charset="0"/>
                <a:cs typeface="Times New Roman" panose="02020603050405020304" pitchFamily="18" charset="0"/>
              </a:rPr>
              <a:t>, as well as in </a:t>
            </a:r>
            <a:r>
              <a:rPr lang="en-US" sz="2200" i="1" dirty="0">
                <a:latin typeface="Times New Roman" panose="02020603050405020304" pitchFamily="18" charset="0"/>
                <a:cs typeface="Times New Roman" panose="02020603050405020304" pitchFamily="18" charset="0"/>
              </a:rPr>
              <a:t>303 </a:t>
            </a:r>
            <a:r>
              <a:rPr lang="en-US" sz="2200" i="1" dirty="0" smtClean="0">
                <a:latin typeface="Times New Roman" panose="02020603050405020304" pitchFamily="18" charset="0"/>
                <a:cs typeface="Times New Roman" panose="02020603050405020304" pitchFamily="18" charset="0"/>
              </a:rPr>
              <a:t>Creative)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dirty="0">
                <a:latin typeface="Times New Roman" panose="02020603050405020304" pitchFamily="18" charset="0"/>
                <a:cs typeface="Times New Roman" panose="02020603050405020304" pitchFamily="18" charset="0"/>
              </a:rPr>
              <a:t>“Generally, too, the government may not compel a person to speak its own preferred messages.” </a:t>
            </a:r>
            <a:endParaRPr lang="en-US" sz="2200" dirty="0"/>
          </a:p>
        </p:txBody>
      </p:sp>
      <p:sp>
        <p:nvSpPr>
          <p:cNvPr id="3" name="TextBox 2"/>
          <p:cNvSpPr txBox="1"/>
          <p:nvPr/>
        </p:nvSpPr>
        <p:spPr>
          <a:xfrm>
            <a:off x="1103570" y="1703262"/>
            <a:ext cx="10293773" cy="4401205"/>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NIFLA</a:t>
            </a:r>
            <a:r>
              <a:rPr lang="en-US" sz="2000" dirty="0">
                <a:latin typeface="Times New Roman" panose="02020603050405020304" pitchFamily="18" charset="0"/>
                <a:cs typeface="Times New Roman" panose="02020603050405020304" pitchFamily="18" charset="0"/>
              </a:rPr>
              <a:t>, the Court held that California’s law requiring </a:t>
            </a:r>
            <a:r>
              <a:rPr lang="en-US" sz="2000" b="1" dirty="0">
                <a:latin typeface="Times New Roman" panose="02020603050405020304" pitchFamily="18" charset="0"/>
                <a:cs typeface="Times New Roman" panose="02020603050405020304" pitchFamily="18" charset="0"/>
              </a:rPr>
              <a:t>“crisis pregnancy centers”</a:t>
            </a:r>
            <a:r>
              <a:rPr lang="en-US" sz="2000" dirty="0">
                <a:latin typeface="Times New Roman" panose="02020603050405020304" pitchFamily="18" charset="0"/>
                <a:cs typeface="Times New Roman" panose="02020603050405020304" pitchFamily="18" charset="0"/>
              </a:rPr>
              <a:t> to post certain information (such as where pregnant persons could get reproductive health care, including abortion, and that unlicensed CPCs were not licensed) violated the First Amendment.</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Justice Thomas, author of the majority opinion, cites to </a:t>
            </a:r>
            <a:r>
              <a:rPr lang="en-US" sz="2000" i="1" dirty="0">
                <a:latin typeface="Times New Roman" panose="02020603050405020304" pitchFamily="18" charset="0"/>
                <a:cs typeface="Times New Roman" panose="02020603050405020304" pitchFamily="18" charset="0"/>
              </a:rPr>
              <a:t>McCullen,</a:t>
            </a:r>
            <a:r>
              <a:rPr lang="en-US" sz="2000" dirty="0">
                <a:latin typeface="Times New Roman" panose="02020603050405020304" pitchFamily="18" charset="0"/>
                <a:cs typeface="Times New Roman" panose="02020603050405020304" pitchFamily="18" charset="0"/>
              </a:rPr>
              <a:t> cautioning that “when the government polices the content of professional speech,” it can fail </a:t>
            </a:r>
            <a:r>
              <a:rPr lang="en-US" sz="2000" b="1" dirty="0">
                <a:latin typeface="Times New Roman" panose="02020603050405020304" pitchFamily="18" charset="0"/>
                <a:cs typeface="Times New Roman" panose="02020603050405020304" pitchFamily="18" charset="0"/>
              </a:rPr>
              <a:t>to “‘preserve an uninhibited marketplace of ideas in which truth will ultimately prevail.’”</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Thomas offers examples “throughout history” of how governments have “‘manipulat[ed] the content of doctor-patient discourse’ to increase state power and suppress minorities.” These include the Cultural Revolution in China, Nazi Germany’s Third Reich, the Soviet government, and Nicolae Ceausescu’s strategies to “increase the Romanian birth rate.” </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35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949144" y="524445"/>
            <a:ext cx="1049287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Justice Kennedy’s concurrence in </a:t>
            </a:r>
            <a:r>
              <a:rPr lang="en-US" sz="2400" i="1" dirty="0">
                <a:latin typeface="Times New Roman" panose="02020603050405020304" pitchFamily="18" charset="0"/>
                <a:cs typeface="Times New Roman" panose="02020603050405020304" pitchFamily="18" charset="0"/>
              </a:rPr>
              <a:t>NIFLA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 Becerra: </a:t>
            </a:r>
            <a:r>
              <a:rPr lang="en-US" sz="2400" dirty="0" smtClean="0">
                <a:latin typeface="Times New Roman" panose="02020603050405020304" pitchFamily="18" charset="0"/>
                <a:cs typeface="Times New Roman" panose="02020603050405020304" pitchFamily="18" charset="0"/>
              </a:rPr>
              <a:t>CA’s </a:t>
            </a:r>
            <a:r>
              <a:rPr lang="en-US" sz="2400" dirty="0" smtClean="0">
                <a:latin typeface="Times New Roman" panose="02020603050405020304" pitchFamily="18" charset="0"/>
                <a:cs typeface="Times New Roman" panose="02020603050405020304" pitchFamily="18" charset="0"/>
              </a:rPr>
              <a:t>efforts are authoritarian</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964267" y="1854200"/>
            <a:ext cx="184731" cy="369332"/>
          </a:xfrm>
          <a:prstGeom prst="rect">
            <a:avLst/>
          </a:prstGeom>
          <a:noFill/>
        </p:spPr>
        <p:txBody>
          <a:bodyPr wrap="none" rtlCol="0">
            <a:spAutoFit/>
          </a:bodyPr>
          <a:lstStyle/>
          <a:p>
            <a:endParaRPr lang="en-US" dirty="0"/>
          </a:p>
        </p:txBody>
      </p:sp>
      <p:sp>
        <p:nvSpPr>
          <p:cNvPr id="4" name="Rectangle 3"/>
          <p:cNvSpPr/>
          <p:nvPr/>
        </p:nvSpPr>
        <p:spPr>
          <a:xfrm>
            <a:off x="816934" y="1090613"/>
            <a:ext cx="10551601" cy="5657831"/>
          </a:xfrm>
          <a:prstGeom prst="rect">
            <a:avLst/>
          </a:prstGeom>
        </p:spPr>
        <p:txBody>
          <a:bodyPr wrap="square">
            <a:spAutoFit/>
          </a:bodyPr>
          <a:lstStyle/>
          <a:p>
            <a:pPr marL="285750" indent="-285750">
              <a:lnSpc>
                <a:spcPct val="107000"/>
              </a:lnSpc>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Chides </a:t>
            </a:r>
            <a:r>
              <a:rPr lang="en-US" sz="2000" dirty="0">
                <a:latin typeface="Times New Roman" panose="02020603050405020304" pitchFamily="18" charset="0"/>
                <a:ea typeface="Calibri" panose="020F0502020204030204" pitchFamily="34" charset="0"/>
                <a:cs typeface="Times New Roman" panose="02020603050405020304" pitchFamily="18" charset="0"/>
              </a:rPr>
              <a:t>the California legislature for characterizing the law under challenge as “part of California’s legacy of ‘forward thinking.’” </a:t>
            </a:r>
          </a:p>
          <a:p>
            <a:pPr algn="just">
              <a:lnSpc>
                <a:spcPct val="107000"/>
              </a:lnSpc>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US" sz="2000" b="1" dirty="0">
                <a:latin typeface="Times New Roman" panose="02020603050405020304" pitchFamily="18" charset="0"/>
                <a:ea typeface="Calibri" panose="020F0502020204030204" pitchFamily="34" charset="0"/>
                <a:cs typeface="Times New Roman" panose="02020603050405020304" pitchFamily="18" charset="0"/>
              </a:rPr>
              <a:t>Quoting </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Wooley (part of the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Barnette</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line)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he retorts: “But it is not forward thinking to force individuals to ‘be an instrument for fostering public adherence to an ideological point of view [they] fin[d] unacceptable.’”</a:t>
            </a:r>
          </a:p>
          <a:p>
            <a:pPr marL="285750" indent="-285750" algn="just">
              <a:lnSpc>
                <a:spcPct val="107000"/>
              </a:lnSpc>
              <a:buFont typeface="Arial" panose="020B0604020202020204" pitchFamily="34" charset="0"/>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Instead, he argues, what </a:t>
            </a:r>
            <a:r>
              <a:rPr lang="en-US" sz="2000" i="1" dirty="0">
                <a:latin typeface="Times New Roman" panose="02020603050405020304" pitchFamily="18" charset="0"/>
                <a:ea typeface="Calibri" panose="020F0502020204030204" pitchFamily="34" charset="0"/>
                <a:cs typeface="Times New Roman" panose="02020603050405020304" pitchFamily="18" charset="0"/>
              </a:rPr>
              <a:t>would</a:t>
            </a:r>
            <a:r>
              <a:rPr lang="en-US" sz="2000" dirty="0">
                <a:latin typeface="Times New Roman" panose="02020603050405020304" pitchFamily="18" charset="0"/>
                <a:ea typeface="Calibri" panose="020F0502020204030204" pitchFamily="34" charset="0"/>
                <a:cs typeface="Times New Roman" panose="02020603050405020304" pitchFamily="18" charset="0"/>
              </a:rPr>
              <a:t> be forward thinking would be to start with the 1</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st</a:t>
            </a:r>
            <a:r>
              <a:rPr lang="en-US" sz="2000" dirty="0">
                <a:latin typeface="Times New Roman" panose="02020603050405020304" pitchFamily="18" charset="0"/>
                <a:ea typeface="Calibri" panose="020F0502020204030204" pitchFamily="34" charset="0"/>
                <a:cs typeface="Times New Roman" panose="02020603050405020304" pitchFamily="18" charset="0"/>
              </a:rPr>
              <a:t> A and:</a:t>
            </a:r>
          </a:p>
          <a:p>
            <a:pPr algn="just">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gn="just">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“to understand the history of </a:t>
            </a:r>
            <a:r>
              <a:rPr lang="en-US" sz="2000" b="1" dirty="0">
                <a:latin typeface="Times New Roman" panose="02020603050405020304" pitchFamily="18" charset="0"/>
                <a:ea typeface="Calibri" panose="020F0502020204030204" pitchFamily="34" charset="0"/>
                <a:cs typeface="Times New Roman" panose="02020603050405020304" pitchFamily="18" charset="0"/>
              </a:rPr>
              <a:t>authoritarian government </a:t>
            </a:r>
            <a:r>
              <a:rPr lang="en-US" sz="2000" dirty="0">
                <a:latin typeface="Times New Roman" panose="02020603050405020304" pitchFamily="18" charset="0"/>
                <a:ea typeface="Calibri" panose="020F0502020204030204" pitchFamily="34" charset="0"/>
                <a:cs typeface="Times New Roman" panose="02020603050405020304" pitchFamily="18" charset="0"/>
              </a:rPr>
              <a:t>as the Founders then knew it; to confirm that history since then shows </a:t>
            </a:r>
            <a:r>
              <a:rPr lang="en-US" sz="2000" b="1" dirty="0">
                <a:latin typeface="Times New Roman" panose="02020603050405020304" pitchFamily="18" charset="0"/>
                <a:ea typeface="Calibri" panose="020F0502020204030204" pitchFamily="34" charset="0"/>
                <a:cs typeface="Times New Roman" panose="02020603050405020304" pitchFamily="18" charset="0"/>
              </a:rPr>
              <a:t>how relentless authoritarian regimes are in their attempts to stifle free speech;</a:t>
            </a:r>
            <a:r>
              <a:rPr lang="en-US" sz="2000" dirty="0">
                <a:latin typeface="Times New Roman" panose="02020603050405020304" pitchFamily="18" charset="0"/>
                <a:ea typeface="Calibri" panose="020F0502020204030204" pitchFamily="34" charset="0"/>
                <a:cs typeface="Times New Roman" panose="02020603050405020304" pitchFamily="18" charset="0"/>
              </a:rPr>
              <a:t> and to carry those lessons onward as we seek to preserve and teach the necessity of freedom of speech for the generations to come. Governments must not be allowed to force persons to express a message contrary to their deepest convictions. Freedom of speech secures freedom of thought and belief.”</a:t>
            </a:r>
          </a:p>
          <a:p>
            <a:pPr marL="228600" marR="0" algn="just">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82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667" y="391886"/>
            <a:ext cx="10358077" cy="6186309"/>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Arguments FOR reproductive rights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U.S. Constitution:</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Liberty/autonomy/privacy (14</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AM, Due Process) (pre-</a:t>
            </a:r>
            <a:r>
              <a:rPr lang="en-US" sz="2400" i="1" dirty="0" smtClean="0">
                <a:latin typeface="Times New Roman" panose="02020603050405020304" pitchFamily="18" charset="0"/>
                <a:cs typeface="Times New Roman" panose="02020603050405020304" pitchFamily="18" charset="0"/>
              </a:rPr>
              <a:t>Dobbs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Equality (Equal Protection) (rejected as “foreclosed” in </a:t>
            </a:r>
            <a:r>
              <a:rPr lang="en-US" sz="2400" i="1" dirty="0" smtClean="0">
                <a:latin typeface="Times New Roman" panose="02020603050405020304" pitchFamily="18" charset="0"/>
                <a:cs typeface="Times New Roman" panose="02020603050405020304" pitchFamily="18" charset="0"/>
              </a:rPr>
              <a:t>Dobbs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Free exercise/Establishment Clause (First Amendment</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Harris</a:t>
            </a:r>
            <a:r>
              <a:rPr lang="en-US" sz="2400"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State Constitutions </a:t>
            </a:r>
            <a:r>
              <a:rPr lang="en-US" sz="2400" dirty="0" smtClean="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State counterparts to the above clauses; more robust versions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Right to “enjoy and defend life”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ERAs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12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angle 1"/>
          <p:cNvSpPr/>
          <p:nvPr/>
        </p:nvSpPr>
        <p:spPr>
          <a:xfrm>
            <a:off x="653143" y="1137238"/>
            <a:ext cx="6783765" cy="4285981"/>
          </a:xfrm>
          <a:prstGeom prst="rect">
            <a:avLst/>
          </a:prstGeom>
        </p:spPr>
        <p:txBody>
          <a:bodyPr wrap="square">
            <a:spAutoFit/>
          </a:bodyPr>
          <a:lstStyle/>
          <a:p>
            <a:pPr marL="457200" marR="0" algn="just">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“Because we cherish dignity, we insist on freedom, and we place the right of conscience at its center, so that a government that denies that right is </a:t>
            </a:r>
            <a:r>
              <a:rPr lang="en-US" sz="2400" b="1" dirty="0">
                <a:latin typeface="Times New Roman" panose="02020603050405020304" pitchFamily="18" charset="0"/>
                <a:ea typeface="Calibri" panose="020F0502020204030204" pitchFamily="34" charset="0"/>
                <a:cs typeface="Times New Roman" panose="02020603050405020304" pitchFamily="18" charset="0"/>
              </a:rPr>
              <a:t>totalitarian</a:t>
            </a:r>
            <a:r>
              <a:rPr lang="en-US" sz="2400" dirty="0">
                <a:latin typeface="Times New Roman" panose="02020603050405020304" pitchFamily="18" charset="0"/>
                <a:ea typeface="Calibri" panose="020F0502020204030204" pitchFamily="34" charset="0"/>
                <a:cs typeface="Times New Roman" panose="02020603050405020304" pitchFamily="18" charset="0"/>
              </a:rPr>
              <a:t> no matter how free it leaves us in choices that matter less</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marR="0" algn="just">
              <a:lnSpc>
                <a:spcPct val="107000"/>
              </a:lnSpc>
              <a:spcBef>
                <a:spcPts val="0"/>
              </a:spcBef>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Right to procreative autonomy “well grounded in the First Amendment.”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Ronald Dworkin, </a:t>
            </a:r>
            <a:r>
              <a:rPr lang="en-US" sz="2000" i="1" dirty="0">
                <a:latin typeface="Times New Roman" panose="02020603050405020304" pitchFamily="18" charset="0"/>
                <a:ea typeface="Calibri" panose="020F0502020204030204" pitchFamily="34" charset="0"/>
                <a:cs typeface="Times New Roman" panose="02020603050405020304" pitchFamily="18" charset="0"/>
              </a:rPr>
              <a:t>Life’s Dominion: An Argument about Abortion, Euthanasia, and Individual Freedom</a:t>
            </a:r>
            <a:r>
              <a:rPr lang="en-US" sz="2000" dirty="0">
                <a:latin typeface="Times New Roman" panose="02020603050405020304" pitchFamily="18" charset="0"/>
                <a:ea typeface="Calibri" panose="020F0502020204030204" pitchFamily="34" charset="0"/>
                <a:cs typeface="Times New Roman" panose="02020603050405020304" pitchFamily="18" charset="0"/>
              </a:rPr>
              <a:t> 239 (1993)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AutoShape 2" descr="Ronald Dworkin (1931–201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Ronald Dworkin (1931–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963" y="1067526"/>
            <a:ext cx="3922662" cy="4605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1533" y="605861"/>
            <a:ext cx="6767430"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Anti-totalitarian arguments for reproductive freedom: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62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angle 1"/>
          <p:cNvSpPr/>
          <p:nvPr/>
        </p:nvSpPr>
        <p:spPr>
          <a:xfrm>
            <a:off x="184761" y="852955"/>
            <a:ext cx="5738521" cy="4644413"/>
          </a:xfrm>
          <a:prstGeom prst="rect">
            <a:avLst/>
          </a:prstGeom>
        </p:spPr>
        <p:txBody>
          <a:bodyPr wrap="square">
            <a:spAutoFit/>
          </a:bodyPr>
          <a:lstStyle/>
          <a:p>
            <a:pPr marL="457200" marR="0" algn="just">
              <a:lnSpc>
                <a:spcPct val="107000"/>
              </a:lnSpc>
              <a:spcBef>
                <a:spcPts val="0"/>
              </a:spcBef>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Liberty arguments: “If </a:t>
            </a:r>
            <a:r>
              <a:rPr lang="en-US" sz="2400" dirty="0">
                <a:latin typeface="Times New Roman" panose="02020603050405020304" pitchFamily="18" charset="0"/>
                <a:ea typeface="Calibri" panose="020F0502020204030204" pitchFamily="34" charset="0"/>
                <a:cs typeface="Times New Roman" panose="02020603050405020304" pitchFamily="18" charset="0"/>
              </a:rPr>
              <a:t>one follows the principle that freedom is slavery’s opposite, one must conclude that the antislavery movement . . . understood freedom to entail protection against </a:t>
            </a:r>
            <a:r>
              <a:rPr lang="en-US" sz="2400" b="1" dirty="0">
                <a:latin typeface="Times New Roman" panose="02020603050405020304" pitchFamily="18" charset="0"/>
                <a:ea typeface="Calibri" panose="020F0502020204030204" pitchFamily="34" charset="0"/>
                <a:cs typeface="Times New Roman" panose="02020603050405020304" pitchFamily="18" charset="0"/>
              </a:rPr>
              <a:t>totalitarian control</a:t>
            </a:r>
            <a:r>
              <a:rPr lang="en-US" sz="2400" dirty="0">
                <a:latin typeface="Times New Roman" panose="02020603050405020304" pitchFamily="18" charset="0"/>
                <a:ea typeface="Calibri" panose="020F0502020204030204" pitchFamily="34" charset="0"/>
                <a:cs typeface="Times New Roman" panose="02020603050405020304" pitchFamily="18" charset="0"/>
              </a:rPr>
              <a:t> over people’s bodies and reproductive lives.”</a:t>
            </a:r>
          </a:p>
          <a:p>
            <a:pPr marL="457200" marR="0" algn="just">
              <a:lnSpc>
                <a:spcPct val="107000"/>
              </a:lnSpc>
              <a:spcBef>
                <a:spcPts val="0"/>
              </a:spcBef>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—Peggy Cooper Davis, </a:t>
            </a:r>
            <a:r>
              <a:rPr lang="en-US" sz="2400" i="1" dirty="0">
                <a:latin typeface="Times New Roman" panose="02020603050405020304" pitchFamily="18" charset="0"/>
                <a:ea typeface="Calibri" panose="020F0502020204030204" pitchFamily="34" charset="0"/>
                <a:cs typeface="Times New Roman" panose="02020603050405020304" pitchFamily="18" charset="0"/>
              </a:rPr>
              <a:t>Neglected Stories: The Constitution and Family Values</a:t>
            </a:r>
            <a:r>
              <a:rPr lang="en-US" sz="2400" dirty="0">
                <a:latin typeface="Times New Roman" panose="02020603050405020304" pitchFamily="18" charset="0"/>
                <a:ea typeface="Calibri" panose="020F0502020204030204" pitchFamily="34" charset="0"/>
                <a:cs typeface="Times New Roman" panose="02020603050405020304" pitchFamily="18" charset="0"/>
              </a:rPr>
              <a:t> 180 (1997)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Peggy Cooper Da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998" y="852955"/>
            <a:ext cx="5738519" cy="32279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62500" y="4429255"/>
            <a:ext cx="445951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Peggy Cooper Davis, John R. Shad Professor of Lawyering and Ethics, NYU School of Law</a:t>
            </a:r>
          </a:p>
        </p:txBody>
      </p:sp>
    </p:spTree>
    <p:extLst>
      <p:ext uri="{BB962C8B-B14F-4D97-AF65-F5344CB8AC3E}">
        <p14:creationId xmlns:p14="http://schemas.microsoft.com/office/powerpoint/2010/main" val="31287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614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281" y="699686"/>
            <a:ext cx="3330575" cy="52006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7667" y="461042"/>
            <a:ext cx="7139236" cy="5324535"/>
          </a:xfrm>
          <a:prstGeom prst="rect">
            <a:avLst/>
          </a:prstGeom>
          <a:noFill/>
        </p:spPr>
        <p:txBody>
          <a:bodyPr wrap="square" rtlCol="0">
            <a:spAutoFit/>
          </a:bodyPr>
          <a:lstStyle/>
          <a:p>
            <a:pPr algn="ctr"/>
            <a:r>
              <a:rPr lang="en-US" sz="2000" i="1" dirty="0" smtClean="0">
                <a:solidFill>
                  <a:schemeClr val="tx1">
                    <a:lumMod val="85000"/>
                    <a:lumOff val="15000"/>
                  </a:schemeClr>
                </a:solidFill>
                <a:latin typeface="Times New Roman" panose="02020603050405020304" pitchFamily="18" charset="0"/>
                <a:cs typeface="Times New Roman" panose="02020603050405020304" pitchFamily="18" charset="0"/>
              </a:rPr>
              <a:t>Equal Protection Arguments</a:t>
            </a:r>
          </a:p>
          <a:p>
            <a:pPr algn="ctr"/>
            <a:endParaRPr lang="en-US" sz="20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en-US" sz="2000" i="1" dirty="0" smtClean="0">
                <a:solidFill>
                  <a:schemeClr val="tx1">
                    <a:lumMod val="85000"/>
                    <a:lumOff val="15000"/>
                  </a:schemeClr>
                </a:solidFill>
                <a:latin typeface="Times New Roman" panose="02020603050405020304" pitchFamily="18" charset="0"/>
                <a:cs typeface="Times New Roman" panose="02020603050405020304" pitchFamily="18" charset="0"/>
              </a:rPr>
              <a:t>Planned </a:t>
            </a:r>
            <a:r>
              <a:rPr lang="en-US" sz="2000" i="1" dirty="0">
                <a:solidFill>
                  <a:schemeClr val="tx1">
                    <a:lumMod val="85000"/>
                    <a:lumOff val="15000"/>
                  </a:schemeClr>
                </a:solidFill>
                <a:latin typeface="Times New Roman" panose="02020603050405020304" pitchFamily="18" charset="0"/>
                <a:cs typeface="Times New Roman" panose="02020603050405020304" pitchFamily="18" charset="0"/>
              </a:rPr>
              <a:t>Parenthood v. Casey </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(1992) stated:</a:t>
            </a:r>
          </a:p>
          <a:p>
            <a:pPr algn="just"/>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just"/>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“The ability of women to participate equally in the economic and social life of the Nation has been facilitated by their ability to control their reproductive lives.”</a:t>
            </a:r>
          </a:p>
          <a:p>
            <a:pPr algn="just"/>
            <a:endParaRPr lang="en-US" sz="2000" dirty="0">
              <a:latin typeface="Times New Roman" panose="02020603050405020304" pitchFamily="18" charset="0"/>
              <a:cs typeface="Times New Roman" panose="02020603050405020304" pitchFamily="18" charset="0"/>
            </a:endParaRPr>
          </a:p>
          <a:p>
            <a:pPr algn="just"/>
            <a:r>
              <a:rPr lang="en-US" sz="2000" i="1" dirty="0">
                <a:solidFill>
                  <a:schemeClr val="tx1">
                    <a:lumMod val="75000"/>
                    <a:lumOff val="25000"/>
                  </a:schemeClr>
                </a:solidFill>
                <a:latin typeface="Times New Roman" panose="02020603050405020304" pitchFamily="18" charset="0"/>
                <a:cs typeface="Times New Roman" panose="02020603050405020304" pitchFamily="18" charset="0"/>
              </a:rPr>
              <a:t>Casey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quotes from </a:t>
            </a:r>
            <a:r>
              <a:rPr lang="en-US" sz="2000" dirty="0">
                <a:solidFill>
                  <a:schemeClr val="accent2">
                    <a:lumMod val="75000"/>
                  </a:schemeClr>
                </a:solidFill>
                <a:latin typeface="Times New Roman" panose="02020603050405020304" pitchFamily="18" charset="0"/>
                <a:cs typeface="Times New Roman" panose="02020603050405020304" pitchFamily="18" charset="0"/>
              </a:rPr>
              <a:t>Rosalind Petchesky, </a:t>
            </a:r>
            <a:r>
              <a:rPr lang="en-US" sz="2000" i="1" dirty="0">
                <a:solidFill>
                  <a:schemeClr val="accent2">
                    <a:lumMod val="75000"/>
                  </a:schemeClr>
                </a:solidFill>
                <a:latin typeface="Times New Roman" panose="02020603050405020304" pitchFamily="18" charset="0"/>
                <a:cs typeface="Times New Roman" panose="02020603050405020304" pitchFamily="18" charset="0"/>
              </a:rPr>
              <a:t>Abortion and Woman’s Choice</a:t>
            </a:r>
            <a:r>
              <a:rPr lang="it-IT" dirty="0">
                <a:solidFill>
                  <a:schemeClr val="accent2">
                    <a:lumMod val="75000"/>
                  </a:schemeClr>
                </a:solidFill>
                <a:latin typeface="Times New Roman" panose="02020603050405020304" pitchFamily="18" charset="0"/>
                <a:cs typeface="Times New Roman" panose="02020603050405020304" pitchFamily="18" charset="0"/>
              </a:rPr>
              <a:t> </a:t>
            </a:r>
            <a:r>
              <a:rPr lang="it-IT" sz="2000" dirty="0">
                <a:solidFill>
                  <a:schemeClr val="accent2">
                    <a:lumMod val="75000"/>
                  </a:schemeClr>
                </a:solidFill>
                <a:latin typeface="Times New Roman" panose="02020603050405020304" pitchFamily="18" charset="0"/>
                <a:cs typeface="Times New Roman" panose="02020603050405020304" pitchFamily="18" charset="0"/>
              </a:rPr>
              <a:t>109, 133, n. 7 (rev. ed. 1990).</a:t>
            </a:r>
          </a:p>
          <a:p>
            <a:pPr algn="just"/>
            <a:endParaRPr lang="it-IT" sz="2000" dirty="0">
              <a:solidFill>
                <a:schemeClr val="accent2">
                  <a:lumMod val="75000"/>
                </a:schemeClr>
              </a:solidFill>
              <a:latin typeface="Times New Roman" panose="02020603050405020304" pitchFamily="18" charset="0"/>
              <a:cs typeface="Times New Roman" panose="02020603050405020304" pitchFamily="18" charset="0"/>
            </a:endParaRPr>
          </a:p>
          <a:p>
            <a:pPr algn="just"/>
            <a:r>
              <a:rPr lang="it-IT" sz="2000" dirty="0">
                <a:solidFill>
                  <a:schemeClr val="accent2">
                    <a:lumMod val="75000"/>
                  </a:schemeClr>
                </a:solidFill>
                <a:latin typeface="Times New Roman" panose="02020603050405020304" pitchFamily="18" charset="0"/>
                <a:cs typeface="Times New Roman" panose="02020603050405020304" pitchFamily="18" charset="0"/>
              </a:rPr>
              <a:t>In </a:t>
            </a:r>
            <a:r>
              <a:rPr lang="it-IT" sz="2000" i="1" dirty="0">
                <a:solidFill>
                  <a:schemeClr val="accent2">
                    <a:lumMod val="75000"/>
                  </a:schemeClr>
                </a:solidFill>
                <a:latin typeface="Times New Roman" panose="02020603050405020304" pitchFamily="18" charset="0"/>
                <a:cs typeface="Times New Roman" panose="02020603050405020304" pitchFamily="18" charset="0"/>
              </a:rPr>
              <a:t>Dobbs</a:t>
            </a:r>
            <a:r>
              <a:rPr lang="it-IT" sz="2000" dirty="0">
                <a:solidFill>
                  <a:schemeClr val="accent2">
                    <a:lumMod val="75000"/>
                  </a:schemeClr>
                </a:solidFill>
                <a:latin typeface="Times New Roman" panose="02020603050405020304" pitchFamily="18" charset="0"/>
                <a:cs typeface="Times New Roman" panose="02020603050405020304" pitchFamily="18" charset="0"/>
              </a:rPr>
              <a:t>, this premise was asserted by Jackson Women’s Health Org. and its amici and challenged by Mississippi and its amici</a:t>
            </a:r>
            <a:r>
              <a:rPr lang="it-IT" sz="2000" dirty="0" smtClean="0">
                <a:solidFill>
                  <a:schemeClr val="accent2">
                    <a:lumMod val="75000"/>
                  </a:schemeClr>
                </a:solidFill>
                <a:latin typeface="Times New Roman" panose="02020603050405020304" pitchFamily="18" charset="0"/>
                <a:cs typeface="Times New Roman" panose="02020603050405020304" pitchFamily="18" charset="0"/>
              </a:rPr>
              <a:t>.</a:t>
            </a:r>
          </a:p>
          <a:p>
            <a:pPr algn="just"/>
            <a:endParaRPr lang="it-IT" sz="2000" dirty="0">
              <a:solidFill>
                <a:schemeClr val="accent2">
                  <a:lumMod val="75000"/>
                </a:schemeClr>
              </a:solidFill>
              <a:latin typeface="Times New Roman" panose="02020603050405020304" pitchFamily="18" charset="0"/>
              <a:cs typeface="Times New Roman" panose="02020603050405020304" pitchFamily="18" charset="0"/>
            </a:endParaRPr>
          </a:p>
          <a:p>
            <a:pPr algn="just"/>
            <a:r>
              <a:rPr lang="it-IT" sz="2000" dirty="0" smtClean="0">
                <a:solidFill>
                  <a:schemeClr val="accent2">
                    <a:lumMod val="75000"/>
                  </a:schemeClr>
                </a:solidFill>
                <a:latin typeface="Times New Roman" panose="02020603050405020304" pitchFamily="18" charset="0"/>
                <a:cs typeface="Times New Roman" panose="02020603050405020304" pitchFamily="18" charset="0"/>
              </a:rPr>
              <a:t>Justice Alito treats this kind of «reliance» interest as too intangible, etc.; one paragraph dismissal of EQP argument made by EQP Scholars brief and U.S. Gov’t.</a:t>
            </a: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12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600528" y="878684"/>
            <a:ext cx="1120357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Concurring, </a:t>
            </a:r>
            <a:r>
              <a:rPr lang="en-US" sz="2000" dirty="0" smtClean="0">
                <a:latin typeface="Times New Roman" panose="02020603050405020304" pitchFamily="18" charset="0"/>
                <a:cs typeface="Times New Roman" panose="02020603050405020304" pitchFamily="18" charset="0"/>
              </a:rPr>
              <a:t>J. </a:t>
            </a:r>
            <a:r>
              <a:rPr lang="en-US" sz="2000" dirty="0">
                <a:latin typeface="Times New Roman" panose="02020603050405020304" pitchFamily="18" charset="0"/>
                <a:cs typeface="Times New Roman" panose="02020603050405020304" pitchFamily="18" charset="0"/>
              </a:rPr>
              <a:t>Blackmun (author of </a:t>
            </a:r>
            <a:r>
              <a:rPr lang="en-US" sz="2000" i="1" dirty="0">
                <a:latin typeface="Times New Roman" panose="02020603050405020304" pitchFamily="18" charset="0"/>
                <a:cs typeface="Times New Roman" panose="02020603050405020304" pitchFamily="18" charset="0"/>
              </a:rPr>
              <a:t>Roe</a:t>
            </a:r>
            <a:r>
              <a:rPr lang="en-US" sz="2000" dirty="0">
                <a:latin typeface="Times New Roman" panose="02020603050405020304" pitchFamily="18" charset="0"/>
                <a:cs typeface="Times New Roman" panose="02020603050405020304" pitchFamily="18" charset="0"/>
              </a:rPr>
              <a:t>) explicitly </a:t>
            </a:r>
            <a:r>
              <a:rPr lang="en-US" sz="2000" dirty="0" smtClean="0">
                <a:latin typeface="Times New Roman" panose="02020603050405020304" pitchFamily="18" charset="0"/>
                <a:cs typeface="Times New Roman" panose="02020603050405020304" pitchFamily="18" charset="0"/>
              </a:rPr>
              <a:t>made a </a:t>
            </a:r>
            <a:r>
              <a:rPr lang="en-US" sz="2000" dirty="0">
                <a:latin typeface="Times New Roman" panose="02020603050405020304" pitchFamily="18" charset="0"/>
                <a:cs typeface="Times New Roman" panose="02020603050405020304" pitchFamily="18" charset="0"/>
              </a:rPr>
              <a:t>gender equality argument for abortion rights:</a:t>
            </a:r>
          </a:p>
        </p:txBody>
      </p:sp>
      <p:sp>
        <p:nvSpPr>
          <p:cNvPr id="3" name="TextBox 2"/>
          <p:cNvSpPr txBox="1"/>
          <p:nvPr/>
        </p:nvSpPr>
        <p:spPr>
          <a:xfrm>
            <a:off x="1321283" y="1547698"/>
            <a:ext cx="9762067" cy="3447098"/>
          </a:xfrm>
          <a:prstGeom prst="rect">
            <a:avLst/>
          </a:prstGeom>
          <a:noFill/>
        </p:spPr>
        <p:txBody>
          <a:bodyPr wrap="square" rtlCol="0">
            <a:spAutoFit/>
          </a:bodyPr>
          <a:lstStyle/>
          <a:p>
            <a:pPr algn="just"/>
            <a:r>
              <a:rPr lang="en-US" dirty="0"/>
              <a:t/>
            </a:r>
            <a:br>
              <a:rPr lang="en-US" dirty="0"/>
            </a:br>
            <a:r>
              <a:rPr lang="en-US" sz="2000" dirty="0">
                <a:latin typeface="Times New Roman" panose="02020603050405020304" pitchFamily="18" charset="0"/>
                <a:cs typeface="Times New Roman" panose="02020603050405020304" pitchFamily="18" charset="0"/>
              </a:rPr>
              <a:t>“A state’s restrictions . . . also implicate constitutional guarantees of gender equality. . . . By restricting the right to terminate pregnancies, the State conscripts women’s bodies into its service, forcing women to continue their pregnancies, suffer the pains of childbirth, and in most instances, provide years of maternal care. The State does not compensate women for their services; instead, it assumes that they owe this duty as a matter of course. This assumption—that women can simply be forced to accept the ‘natural’ status and incidents of motherhood—appears to rest upon a conception of women’s role that has triggered the protection of the Equal Protection Clause.... The joint opinion recognizes that these assumption about women’s place in society ‘are no longer consistent with our understanding of the family, the individual, or the Constitution.’”*</a:t>
            </a:r>
          </a:p>
        </p:txBody>
      </p:sp>
      <p:sp>
        <p:nvSpPr>
          <p:cNvPr id="4" name="TextBox 3"/>
          <p:cNvSpPr txBox="1"/>
          <p:nvPr/>
        </p:nvSpPr>
        <p:spPr>
          <a:xfrm>
            <a:off x="657739" y="5532604"/>
            <a:ext cx="10073398" cy="646331"/>
          </a:xfrm>
          <a:prstGeom prst="rect">
            <a:avLst/>
          </a:prstGeom>
          <a:noFill/>
        </p:spPr>
        <p:txBody>
          <a:bodyPr wrap="square" rtlCol="0">
            <a:spAutoFit/>
          </a:bodyPr>
          <a:lstStyle/>
          <a:p>
            <a:r>
              <a:rPr lang="en-US" dirty="0"/>
              <a:t>* </a:t>
            </a:r>
            <a:r>
              <a:rPr lang="en-US" dirty="0">
                <a:latin typeface="Times New Roman" panose="02020603050405020304" pitchFamily="18" charset="0"/>
                <a:cs typeface="Times New Roman" panose="02020603050405020304" pitchFamily="18" charset="0"/>
              </a:rPr>
              <a:t>Blackmun cites feminist and liberal legal theorists as among the “growing number of commentators” who recognize this </a:t>
            </a:r>
            <a:r>
              <a:rPr lang="en-US" dirty="0" smtClean="0">
                <a:latin typeface="Times New Roman" panose="02020603050405020304" pitchFamily="18" charset="0"/>
                <a:cs typeface="Times New Roman" panose="02020603050405020304" pitchFamily="18" charset="0"/>
              </a:rPr>
              <a:t>point; see also RBG’s discussion of autonomy/equal citizenship in </a:t>
            </a:r>
            <a:r>
              <a:rPr lang="en-US" i="1" dirty="0" err="1" smtClean="0">
                <a:latin typeface="Times New Roman" panose="02020603050405020304" pitchFamily="18" charset="0"/>
                <a:cs typeface="Times New Roman" panose="02020603050405020304" pitchFamily="18" charset="0"/>
              </a:rPr>
              <a:t>Carhart</a:t>
            </a:r>
            <a:r>
              <a:rPr lang="en-US" dirty="0" smtClean="0">
                <a:latin typeface="Times New Roman" panose="02020603050405020304" pitchFamily="18" charset="0"/>
                <a:cs typeface="Times New Roman" panose="02020603050405020304" pitchFamily="18" charset="0"/>
              </a:rPr>
              <a:t> dissent.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52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447675" y="638175"/>
            <a:ext cx="8610600" cy="1066800"/>
          </a:xfrm>
        </p:spPr>
        <p:txBody>
          <a:bodyPr>
            <a:normAutofit fontScale="90000"/>
          </a:bodyPr>
          <a:lstStyle/>
          <a:p>
            <a:r>
              <a:rPr lang="en-US" altLang="en-US" i="1" dirty="0"/>
              <a:t> </a:t>
            </a:r>
            <a:r>
              <a:rPr lang="en-US" altLang="en-US" sz="3100" i="1" dirty="0">
                <a:solidFill>
                  <a:schemeClr val="tx1"/>
                </a:solidFill>
                <a:latin typeface="Times New Roman" panose="02020603050405020304" pitchFamily="18" charset="0"/>
                <a:cs typeface="Times New Roman" panose="02020603050405020304" pitchFamily="18" charset="0"/>
              </a:rPr>
              <a:t>Dobbs v. Jackson Women’s Health Org. </a:t>
            </a:r>
            <a:r>
              <a:rPr lang="en-US" altLang="en-US" sz="3100" dirty="0">
                <a:solidFill>
                  <a:schemeClr val="tx1"/>
                </a:solidFill>
                <a:latin typeface="Times New Roman" panose="02020603050405020304" pitchFamily="18" charset="0"/>
                <a:cs typeface="Times New Roman" panose="02020603050405020304" pitchFamily="18" charset="0"/>
              </a:rPr>
              <a:t>(2022</a:t>
            </a:r>
            <a:r>
              <a:rPr lang="en-US" altLang="en-US" sz="3100" dirty="0" smtClean="0">
                <a:solidFill>
                  <a:schemeClr val="tx1"/>
                </a:solidFill>
                <a:latin typeface="Times New Roman" panose="02020603050405020304" pitchFamily="18" charset="0"/>
                <a:cs typeface="Times New Roman" panose="02020603050405020304" pitchFamily="18" charset="0"/>
              </a:rPr>
              <a:t>) (</a:t>
            </a:r>
            <a:r>
              <a:rPr lang="en-US" altLang="en-US" sz="3100" dirty="0">
                <a:solidFill>
                  <a:schemeClr val="tx1"/>
                </a:solidFill>
                <a:latin typeface="Times New Roman" panose="02020603050405020304" pitchFamily="18" charset="0"/>
                <a:cs typeface="Times New Roman" panose="02020603050405020304" pitchFamily="18" charset="0"/>
              </a:rPr>
              <a:t>Alito, J.)</a:t>
            </a:r>
            <a:endParaRPr lang="en-US" altLang="en-US" sz="3100" i="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9372600" y="381000"/>
            <a:ext cx="2371725" cy="1581150"/>
          </a:xfrm>
          <a:prstGeom prst="rect">
            <a:avLst/>
          </a:prstGeom>
        </p:spPr>
      </p:pic>
      <p:sp>
        <p:nvSpPr>
          <p:cNvPr id="4" name="TextBox 3">
            <a:extLst>
              <a:ext uri="{FF2B5EF4-FFF2-40B4-BE49-F238E27FC236}">
                <a16:creationId xmlns:a16="http://schemas.microsoft.com/office/drawing/2014/main" id="{9BFCE45C-9F24-5845-41C7-B4ADA5FC30F7}"/>
              </a:ext>
            </a:extLst>
          </p:cNvPr>
          <p:cNvSpPr txBox="1"/>
          <p:nvPr/>
        </p:nvSpPr>
        <p:spPr>
          <a:xfrm>
            <a:off x="280987" y="2680940"/>
            <a:ext cx="11630025" cy="33393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spcAft>
                <a:spcPts val="600"/>
              </a:spcAft>
            </a:pPr>
            <a:r>
              <a:rPr lang="en-US" sz="2800" dirty="0">
                <a:solidFill>
                  <a:schemeClr val="bg1"/>
                </a:solidFill>
                <a:latin typeface="Times New Roman" panose="02020603050405020304" pitchFamily="18" charset="0"/>
                <a:cs typeface="Times New Roman" panose="02020603050405020304" pitchFamily="18" charset="0"/>
              </a:rPr>
              <a:t>“</a:t>
            </a:r>
            <a:r>
              <a:rPr lang="en-US" sz="2800" i="1" dirty="0">
                <a:solidFill>
                  <a:schemeClr val="bg1"/>
                </a:solidFill>
                <a:latin typeface="Times New Roman" panose="02020603050405020304" pitchFamily="18" charset="0"/>
                <a:cs typeface="Times New Roman" panose="02020603050405020304" pitchFamily="18" charset="0"/>
              </a:rPr>
              <a:t>Roe</a:t>
            </a:r>
            <a:r>
              <a:rPr lang="en-US" sz="2800" dirty="0">
                <a:solidFill>
                  <a:schemeClr val="bg1"/>
                </a:solidFill>
                <a:latin typeface="Times New Roman" panose="02020603050405020304" pitchFamily="18" charset="0"/>
                <a:cs typeface="Times New Roman" panose="02020603050405020304" pitchFamily="18" charset="0"/>
              </a:rPr>
              <a:t> was egregiously wrong from the start. Its reasoning was exceptionally weak, and the decision has had damaging consequences</a:t>
            </a:r>
            <a:r>
              <a:rPr lang="en-US" sz="2800" dirty="0" smtClean="0">
                <a:solidFill>
                  <a:schemeClr val="bg1"/>
                </a:solidFill>
                <a:latin typeface="Times New Roman" panose="02020603050405020304" pitchFamily="18" charset="0"/>
                <a:cs typeface="Times New Roman" panose="02020603050405020304" pitchFamily="18" charset="0"/>
              </a:rPr>
              <a:t>”</a:t>
            </a:r>
          </a:p>
          <a:p>
            <a:pPr algn="just">
              <a:spcAft>
                <a:spcPts val="600"/>
              </a:spcAft>
            </a:pPr>
            <a:endParaRPr lang="en-US" sz="2800" dirty="0">
              <a:solidFill>
                <a:schemeClr val="bg1"/>
              </a:solidFill>
              <a:latin typeface="Times New Roman" panose="02020603050405020304" pitchFamily="18" charset="0"/>
              <a:cs typeface="Times New Roman" panose="02020603050405020304" pitchFamily="18" charset="0"/>
            </a:endParaRPr>
          </a:p>
          <a:p>
            <a:pPr algn="just">
              <a:spcAft>
                <a:spcPts val="600"/>
              </a:spcAft>
            </a:pPr>
            <a:r>
              <a:rPr lang="en-US" sz="2800" i="1" dirty="0" smtClean="0">
                <a:solidFill>
                  <a:schemeClr val="bg1"/>
                </a:solidFill>
                <a:latin typeface="Times New Roman" panose="02020603050405020304" pitchFamily="18" charset="0"/>
                <a:cs typeface="Times New Roman" panose="02020603050405020304" pitchFamily="18" charset="0"/>
              </a:rPr>
              <a:t>Barnette</a:t>
            </a:r>
            <a:r>
              <a:rPr lang="en-US" sz="2800" dirty="0" smtClean="0">
                <a:solidFill>
                  <a:schemeClr val="bg1"/>
                </a:solidFill>
                <a:latin typeface="Times New Roman" panose="02020603050405020304" pitchFamily="18" charset="0"/>
                <a:cs typeface="Times New Roman" panose="02020603050405020304" pitchFamily="18" charset="0"/>
              </a:rPr>
              <a:t> cited as example of Court overruling important prior cases. America would be a “different country,” and constitutional law “unrecognizable,” without </a:t>
            </a:r>
            <a:r>
              <a:rPr lang="en-US" sz="2800" i="1" dirty="0" smtClean="0">
                <a:solidFill>
                  <a:schemeClr val="bg1"/>
                </a:solidFill>
                <a:latin typeface="Times New Roman" panose="02020603050405020304" pitchFamily="18" charset="0"/>
                <a:cs typeface="Times New Roman" panose="02020603050405020304" pitchFamily="18" charset="0"/>
              </a:rPr>
              <a:t>Barnette </a:t>
            </a:r>
            <a:r>
              <a:rPr lang="en-US" sz="2800" dirty="0" smtClean="0">
                <a:solidFill>
                  <a:schemeClr val="bg1"/>
                </a:solidFill>
                <a:latin typeface="Times New Roman" panose="02020603050405020304" pitchFamily="18" charset="0"/>
                <a:cs typeface="Times New Roman" panose="02020603050405020304" pitchFamily="18" charset="0"/>
              </a:rPr>
              <a:t>and other decisions.</a:t>
            </a:r>
            <a:endParaRPr lang="en-US" sz="2800" dirty="0">
              <a:solidFill>
                <a:schemeClr val="bg1"/>
              </a:solidFill>
              <a:latin typeface="Times New Roman" panose="02020603050405020304" pitchFamily="18" charset="0"/>
              <a:cs typeface="Times New Roman" panose="02020603050405020304" pitchFamily="18" charset="0"/>
            </a:endParaRPr>
          </a:p>
          <a:p>
            <a:pPr algn="just">
              <a:spcAft>
                <a:spcPts val="600"/>
              </a:spcAft>
            </a:pP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06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AutoShape 2" descr="Elena Kagan - Ballot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Elena Kagan - Ballot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8" name="Picture 6" descr="Elena Kagan | Oye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733" y="988736"/>
            <a:ext cx="1855610" cy="2783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85573" y="344758"/>
            <a:ext cx="789197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Dobbs </a:t>
            </a:r>
            <a:r>
              <a:rPr lang="en-US" sz="2400" dirty="0">
                <a:latin typeface="Times New Roman" panose="02020603050405020304" pitchFamily="18" charset="0"/>
                <a:cs typeface="Times New Roman" panose="02020603050405020304" pitchFamily="18" charset="0"/>
              </a:rPr>
              <a:t>dissenters: Justices Kagan, Breyer, and Sotomayor </a:t>
            </a:r>
          </a:p>
        </p:txBody>
      </p:sp>
      <p:pic>
        <p:nvPicPr>
          <p:cNvPr id="3082" name="Picture 10" descr="Sonia Sotomayor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261" y="1030259"/>
            <a:ext cx="2226733" cy="278341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tephen Breyer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677" y="1001018"/>
            <a:ext cx="2216907" cy="2771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5351" y="3772152"/>
            <a:ext cx="11295530" cy="286232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joint dissent </a:t>
            </a:r>
            <a:r>
              <a:rPr lang="en-US" sz="2000" b="1" dirty="0">
                <a:latin typeface="Times New Roman" panose="02020603050405020304" pitchFamily="18" charset="0"/>
                <a:cs typeface="Times New Roman" panose="02020603050405020304" pitchFamily="18" charset="0"/>
              </a:rPr>
              <a:t>cites </a:t>
            </a:r>
            <a:r>
              <a:rPr lang="en-US" sz="2000" b="1" i="1" dirty="0">
                <a:latin typeface="Times New Roman" panose="02020603050405020304" pitchFamily="18" charset="0"/>
                <a:cs typeface="Times New Roman" panose="02020603050405020304" pitchFamily="18" charset="0"/>
              </a:rPr>
              <a:t>Barnette</a:t>
            </a:r>
            <a:r>
              <a:rPr lang="en-US" sz="2000" b="1" dirty="0">
                <a:latin typeface="Times New Roman" panose="02020603050405020304" pitchFamily="18" charset="0"/>
                <a:cs typeface="Times New Roman" panose="02020603050405020304" pitchFamily="18" charset="0"/>
              </a:rPr>
              <a:t>’s proclamation </a:t>
            </a:r>
            <a:r>
              <a:rPr lang="en-US" sz="2000" dirty="0">
                <a:latin typeface="Times New Roman" panose="02020603050405020304" pitchFamily="18" charset="0"/>
                <a:cs typeface="Times New Roman" panose="02020603050405020304" pitchFamily="18" charset="0"/>
              </a:rPr>
              <a:t>that the point of a right is to shield individual actions and decisions “from the vicissitudes of political controversy, to place them beyond the reach of majorities.”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It also invokes Jackson’s language in his </a:t>
            </a:r>
            <a:r>
              <a:rPr lang="en-US" sz="2000" i="1" dirty="0">
                <a:latin typeface="Times New Roman" panose="02020603050405020304" pitchFamily="18" charset="0"/>
                <a:cs typeface="Times New Roman" panose="02020603050405020304" pitchFamily="18" charset="0"/>
              </a:rPr>
              <a:t>Korematsu</a:t>
            </a:r>
            <a:r>
              <a:rPr lang="en-US" sz="2000" dirty="0">
                <a:latin typeface="Times New Roman" panose="02020603050405020304" pitchFamily="18" charset="0"/>
                <a:cs typeface="Times New Roman" panose="02020603050405020304" pitchFamily="18" charset="0"/>
              </a:rPr>
              <a:t> dissent about the decision being a “loaded weapon.”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majority’s decision “curtails” women’s rights—</a:t>
            </a:r>
            <a:r>
              <a:rPr lang="en-US" sz="2000" i="1" dirty="0">
                <a:latin typeface="Times New Roman" panose="02020603050405020304" pitchFamily="18" charset="0"/>
                <a:cs typeface="Times New Roman" panose="02020603050405020304" pitchFamily="18" charset="0"/>
              </a:rPr>
              <a:t>Casey</a:t>
            </a:r>
            <a:r>
              <a:rPr lang="en-US" sz="2000" dirty="0">
                <a:latin typeface="Times New Roman" panose="02020603050405020304" pitchFamily="18" charset="0"/>
                <a:cs typeface="Times New Roman" panose="02020603050405020304" pitchFamily="18" charset="0"/>
              </a:rPr>
              <a:t> referred to “ability of women to participate equally in [this Nation’s] economic and social life.” After </a:t>
            </a:r>
            <a:r>
              <a:rPr lang="en-US" sz="2000" i="1" dirty="0">
                <a:latin typeface="Times New Roman" panose="02020603050405020304" pitchFamily="18" charset="0"/>
                <a:cs typeface="Times New Roman" panose="02020603050405020304" pitchFamily="18" charset="0"/>
              </a:rPr>
              <a:t>Dobbs,</a:t>
            </a:r>
            <a:r>
              <a:rPr lang="en-US" sz="2000" dirty="0">
                <a:latin typeface="Times New Roman" panose="02020603050405020304" pitchFamily="18" charset="0"/>
                <a:cs typeface="Times New Roman" panose="02020603050405020304" pitchFamily="18" charset="0"/>
              </a:rPr>
              <a:t> women of means will find ways to get an abortion, but those without resources will not</a:t>
            </a:r>
            <a:r>
              <a:rPr lang="en-US" sz="2000" dirty="0" smtClean="0">
                <a:latin typeface="Times New Roman" panose="02020603050405020304" pitchFamily="18" charset="0"/>
                <a:cs typeface="Times New Roman" panose="02020603050405020304" pitchFamily="18" charset="0"/>
              </a:rPr>
              <a:t>. Critiques fixation on 1868 (what “We the People” included and didn’t.)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395" y="704577"/>
            <a:ext cx="4833339" cy="5788848"/>
          </a:xfrm>
          <a:prstGeom prst="rect">
            <a:avLst/>
          </a:prstGeom>
        </p:spPr>
      </p:pic>
      <p:pic>
        <p:nvPicPr>
          <p:cNvPr id="3" name="Picture 2"/>
          <p:cNvPicPr>
            <a:picLocks noChangeAspect="1"/>
          </p:cNvPicPr>
          <p:nvPr/>
        </p:nvPicPr>
        <p:blipFill>
          <a:blip r:embed="rId3"/>
          <a:stretch>
            <a:fillRect/>
          </a:stretch>
        </p:blipFill>
        <p:spPr>
          <a:xfrm>
            <a:off x="5135684" y="1647640"/>
            <a:ext cx="5849166" cy="2648320"/>
          </a:xfrm>
          <a:prstGeom prst="rect">
            <a:avLst/>
          </a:prstGeom>
        </p:spPr>
      </p:pic>
      <p:sp>
        <p:nvSpPr>
          <p:cNvPr id="4" name="TextBox 3"/>
          <p:cNvSpPr txBox="1"/>
          <p:nvPr/>
        </p:nvSpPr>
        <p:spPr>
          <a:xfrm>
            <a:off x="5892800" y="4707467"/>
            <a:ext cx="3778727" cy="369332"/>
          </a:xfrm>
          <a:prstGeom prst="rect">
            <a:avLst/>
          </a:prstGeom>
          <a:noFill/>
        </p:spPr>
        <p:txBody>
          <a:bodyPr wrap="none" rtlCol="0">
            <a:spAutoFit/>
          </a:bodyPr>
          <a:lstStyle/>
          <a:p>
            <a:r>
              <a:rPr lang="en-US" dirty="0"/>
              <a:t>Source: Linda Greenhouse, N.Y. Times</a:t>
            </a:r>
          </a:p>
        </p:txBody>
      </p:sp>
    </p:spTree>
    <p:extLst>
      <p:ext uri="{BB962C8B-B14F-4D97-AF65-F5344CB8AC3E}">
        <p14:creationId xmlns:p14="http://schemas.microsoft.com/office/powerpoint/2010/main" val="192966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3333" y="4736086"/>
            <a:ext cx="5227248" cy="601721"/>
          </a:xfrm>
        </p:spPr>
        <p:txBody>
          <a:bodyPr>
            <a:noAutofit/>
          </a:bodyPr>
          <a:lstStyle/>
          <a:p>
            <a:pPr algn="ctr"/>
            <a:r>
              <a:rPr lang="en-US" sz="2000" dirty="0">
                <a:solidFill>
                  <a:schemeClr val="tx1"/>
                </a:solidFill>
                <a:latin typeface="Times New Roman" panose="02020603050405020304" pitchFamily="18" charset="0"/>
                <a:cs typeface="Times New Roman" panose="02020603050405020304" pitchFamily="18" charset="0"/>
              </a:rPr>
              <a:t>Justice Robert H. Jackson</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author of </a:t>
            </a:r>
            <a:r>
              <a:rPr lang="en-US" sz="2000" i="1" dirty="0">
                <a:solidFill>
                  <a:schemeClr val="tx1"/>
                </a:solidFill>
                <a:latin typeface="Times New Roman" panose="02020603050405020304" pitchFamily="18" charset="0"/>
                <a:cs typeface="Times New Roman" panose="02020603050405020304" pitchFamily="18" charset="0"/>
              </a:rPr>
              <a:t>Barnette</a:t>
            </a:r>
            <a:r>
              <a:rPr lang="en-US" sz="2000" dirty="0">
                <a:solidFill>
                  <a:schemeClr val="tx1"/>
                </a:solidFill>
                <a:latin typeface="Times New Roman" panose="02020603050405020304" pitchFamily="18" charset="0"/>
                <a:cs typeface="Times New Roman" panose="02020603050405020304" pitchFamily="18" charset="0"/>
              </a:rPr>
              <a:t> majority opinion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57" y="1078198"/>
            <a:ext cx="5318904" cy="3350491"/>
          </a:xfrm>
          <a:prstGeom prst="rect">
            <a:avLst/>
          </a:prstGeom>
        </p:spPr>
      </p:pic>
      <p:sp>
        <p:nvSpPr>
          <p:cNvPr id="5" name="Rectangle 4"/>
          <p:cNvSpPr/>
          <p:nvPr/>
        </p:nvSpPr>
        <p:spPr>
          <a:xfrm>
            <a:off x="6167336" y="988669"/>
            <a:ext cx="5551251" cy="4585871"/>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“If there is any fixed star in our constitutional constellation, it is that no official, high or petty, can prescribe what shall be orthodox in politics, nationalism, religion or other matters of opinion or force citizens to confess by word or act their faith therein.”</a:t>
            </a:r>
          </a:p>
          <a:p>
            <a:endParaRPr lang="en-US" sz="2800" b="1" dirty="0"/>
          </a:p>
          <a:p>
            <a:r>
              <a:rPr lang="en-US" sz="2000" i="1" dirty="0">
                <a:latin typeface="Times New Roman" panose="02020603050405020304" pitchFamily="18" charset="0"/>
                <a:cs typeface="Times New Roman" panose="02020603050405020304" pitchFamily="18" charset="0"/>
              </a:rPr>
              <a:t>West Virginia Bd. of Ed. v. Barnette</a:t>
            </a:r>
            <a:r>
              <a:rPr lang="en-US" sz="2000" dirty="0">
                <a:latin typeface="Times New Roman" panose="02020603050405020304" pitchFamily="18" charset="0"/>
                <a:cs typeface="Times New Roman" panose="02020603050405020304" pitchFamily="18" charset="0"/>
              </a:rPr>
              <a:t> (1943), overruling </a:t>
            </a:r>
            <a:r>
              <a:rPr lang="en-US" sz="2000" i="1" dirty="0">
                <a:latin typeface="Times New Roman" panose="02020603050405020304" pitchFamily="18" charset="0"/>
                <a:cs typeface="Times New Roman" panose="02020603050405020304" pitchFamily="18" charset="0"/>
              </a:rPr>
              <a:t>Minersville School Dist. v. </a:t>
            </a:r>
            <a:r>
              <a:rPr lang="en-US" sz="2000" i="1" dirty="0" err="1">
                <a:latin typeface="Times New Roman" panose="02020603050405020304" pitchFamily="18" charset="0"/>
                <a:cs typeface="Times New Roman" panose="02020603050405020304" pitchFamily="18" charset="0"/>
              </a:rPr>
              <a:t>Gobitis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(1940) </a:t>
            </a:r>
            <a:endParaRPr lang="en-US" sz="2000" b="1" dirty="0"/>
          </a:p>
        </p:txBody>
      </p:sp>
    </p:spTree>
    <p:extLst>
      <p:ext uri="{BB962C8B-B14F-4D97-AF65-F5344CB8AC3E}">
        <p14:creationId xmlns:p14="http://schemas.microsoft.com/office/powerpoint/2010/main" val="59778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493" y="847925"/>
            <a:ext cx="8305800" cy="5765269"/>
          </a:xfrm>
          <a:prstGeom prst="rect">
            <a:avLst/>
          </a:prstGeom>
        </p:spPr>
      </p:pic>
      <p:sp>
        <p:nvSpPr>
          <p:cNvPr id="4" name="TextBox 3"/>
          <p:cNvSpPr txBox="1"/>
          <p:nvPr/>
        </p:nvSpPr>
        <p:spPr>
          <a:xfrm>
            <a:off x="8898468" y="1557867"/>
            <a:ext cx="2904066" cy="369332"/>
          </a:xfrm>
          <a:prstGeom prst="rect">
            <a:avLst/>
          </a:prstGeom>
          <a:noFill/>
        </p:spPr>
        <p:txBody>
          <a:bodyPr wrap="square" rtlCol="0">
            <a:spAutoFit/>
          </a:bodyPr>
          <a:lstStyle/>
          <a:p>
            <a:r>
              <a:rPr lang="en-US" dirty="0"/>
              <a:t>Source: Tennessee Lookout</a:t>
            </a:r>
          </a:p>
        </p:txBody>
      </p:sp>
      <p:pic>
        <p:nvPicPr>
          <p:cNvPr id="5" name="Picture 4"/>
          <p:cNvPicPr>
            <a:picLocks noChangeAspect="1"/>
          </p:cNvPicPr>
          <p:nvPr/>
        </p:nvPicPr>
        <p:blipFill>
          <a:blip r:embed="rId3"/>
          <a:stretch>
            <a:fillRect/>
          </a:stretch>
        </p:blipFill>
        <p:spPr>
          <a:xfrm>
            <a:off x="1636617" y="4063999"/>
            <a:ext cx="10040436" cy="973667"/>
          </a:xfrm>
          <a:prstGeom prst="rect">
            <a:avLst/>
          </a:prstGeom>
        </p:spPr>
      </p:pic>
      <p:sp>
        <p:nvSpPr>
          <p:cNvPr id="6" name="TextBox 5"/>
          <p:cNvSpPr txBox="1"/>
          <p:nvPr/>
        </p:nvSpPr>
        <p:spPr>
          <a:xfrm>
            <a:off x="3762375" y="389901"/>
            <a:ext cx="3771900" cy="455057"/>
          </a:xfrm>
          <a:prstGeom prst="rect">
            <a:avLst/>
          </a:prstGeom>
          <a:noFill/>
        </p:spPr>
        <p:txBody>
          <a:bodyPr wrap="square" rtlCol="0">
            <a:spAutoFit/>
          </a:bodyPr>
          <a:lstStyle/>
          <a:p>
            <a:endParaRPr lang="en-US" dirty="0"/>
          </a:p>
        </p:txBody>
      </p:sp>
      <p:sp>
        <p:nvSpPr>
          <p:cNvPr id="7" name="TextBox 6"/>
          <p:cNvSpPr txBox="1"/>
          <p:nvPr/>
        </p:nvSpPr>
        <p:spPr>
          <a:xfrm>
            <a:off x="3914775" y="539334"/>
            <a:ext cx="3771900" cy="455057"/>
          </a:xfrm>
          <a:prstGeom prst="rect">
            <a:avLst/>
          </a:prstGeom>
          <a:noFill/>
        </p:spPr>
        <p:txBody>
          <a:bodyPr wrap="square" rtlCol="0">
            <a:spAutoFit/>
          </a:bodyPr>
          <a:lstStyle/>
          <a:p>
            <a:endParaRPr lang="en-US" dirty="0"/>
          </a:p>
        </p:txBody>
      </p:sp>
      <p:sp>
        <p:nvSpPr>
          <p:cNvPr id="9" name="TextBox 8"/>
          <p:cNvSpPr txBox="1"/>
          <p:nvPr/>
        </p:nvSpPr>
        <p:spPr>
          <a:xfrm>
            <a:off x="1365812" y="233785"/>
            <a:ext cx="992056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Religious Liberty and Establishment Clause Challenges to Abortion Bans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399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1765870" y="1623301"/>
            <a:ext cx="8660259" cy="2246769"/>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a corporation can engage in a religious exercise by refusing to provide abortifacients—contraceptives that essentially abort a pregnancy after fertilization—it stands to reason that a pregnant person can engage in a religious exercise by pursuing an abortion. [Citing </a:t>
            </a:r>
            <a:r>
              <a:rPr lang="en-US" sz="2400" i="1" dirty="0">
                <a:latin typeface="Times New Roman" panose="02020603050405020304" pitchFamily="18" charset="0"/>
                <a:cs typeface="Times New Roman" panose="02020603050405020304" pitchFamily="18" charset="0"/>
              </a:rPr>
              <a:t>Burwell v. Hobby </a:t>
            </a:r>
            <a:r>
              <a:rPr lang="en-US" sz="2400" i="1" dirty="0" smtClean="0">
                <a:latin typeface="Times New Roman" panose="02020603050405020304" pitchFamily="18" charset="0"/>
                <a:cs typeface="Times New Roman" panose="02020603050405020304" pitchFamily="18" charset="0"/>
              </a:rPr>
              <a:t>Lobby</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66750" y="619125"/>
            <a:ext cx="1143515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Individual Members of the Medical Licensing Bd. of Indiana v. Anonymous Plaintiffs</a:t>
            </a:r>
            <a:r>
              <a:rPr lang="en-US" sz="2000" dirty="0">
                <a:latin typeface="Times New Roman" panose="02020603050405020304" pitchFamily="18" charset="0"/>
                <a:cs typeface="Times New Roman" panose="02020603050405020304" pitchFamily="18" charset="0"/>
              </a:rPr>
              <a:t> (Ind. App. Ct. 2024):</a:t>
            </a:r>
          </a:p>
        </p:txBody>
      </p:sp>
    </p:spTree>
    <p:extLst>
      <p:ext uri="{BB962C8B-B14F-4D97-AF65-F5344CB8AC3E}">
        <p14:creationId xmlns:p14="http://schemas.microsoft.com/office/powerpoint/2010/main" val="158968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2875492" y="636058"/>
            <a:ext cx="823065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Judge Bailey, concurring, makes an Establishment Clause argument:</a:t>
            </a:r>
          </a:p>
        </p:txBody>
      </p:sp>
      <p:sp>
        <p:nvSpPr>
          <p:cNvPr id="3" name="TextBox 2"/>
          <p:cNvSpPr txBox="1"/>
          <p:nvPr/>
        </p:nvSpPr>
        <p:spPr>
          <a:xfrm>
            <a:off x="1226078" y="1349012"/>
            <a:ext cx="9739843" cy="4708981"/>
          </a:xfrm>
          <a:prstGeom prst="rect">
            <a:avLst/>
          </a:prstGeom>
          <a:noFill/>
        </p:spPr>
        <p:txBody>
          <a:bodyPr wrap="square" rtlCol="0">
            <a:spAutoFit/>
          </a:bodyPr>
          <a:lstStyle/>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accordance with abundant religious liberty and the recognition of a pluralistic society, our Constitution . . . provides: “No preference shall be given by law, to any creed, religious society, or mode of worship.” IN Const. Art. 1, Sect. 4.</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Yet in this post-</a:t>
            </a:r>
            <a:r>
              <a:rPr lang="en-US" sz="2000" i="1" dirty="0">
                <a:latin typeface="Times New Roman" panose="02020603050405020304" pitchFamily="18" charset="0"/>
                <a:cs typeface="Times New Roman" panose="02020603050405020304" pitchFamily="18" charset="0"/>
              </a:rPr>
              <a:t>Dobbs</a:t>
            </a:r>
            <a:r>
              <a:rPr lang="en-US" sz="2000" dirty="0">
                <a:latin typeface="Times New Roman" panose="02020603050405020304" pitchFamily="18" charset="0"/>
                <a:cs typeface="Times New Roman" panose="02020603050405020304" pitchFamily="18" charset="0"/>
              </a:rPr>
              <a:t> world, our Legislature has done just that—preferred one creed over another. Based upon the premise that the State has a compelling interest in the outcome of a woman’s pregnancy arising at the very moment of conception, there is a codification of when life begins, something intensely debated among adherents to various religions. . .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Given the breadth of religious diversity and sects among Hoosiers, I am not surprised that the language employed by the framers of our Indiana Constitution suggests that an individual facing circumstances unique to pregnancy, experienced uniquely by that individual, should resort to her own conscience and her own creed without undue state interference.</a:t>
            </a:r>
          </a:p>
        </p:txBody>
      </p:sp>
    </p:spTree>
    <p:extLst>
      <p:ext uri="{BB962C8B-B14F-4D97-AF65-F5344CB8AC3E}">
        <p14:creationId xmlns:p14="http://schemas.microsoft.com/office/powerpoint/2010/main" val="137851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734" y="791671"/>
            <a:ext cx="9584267" cy="5791740"/>
          </a:xfrm>
          <a:prstGeom prst="rect">
            <a:avLst/>
          </a:prstGeom>
        </p:spPr>
      </p:pic>
    </p:spTree>
    <p:extLst>
      <p:ext uri="{BB962C8B-B14F-4D97-AF65-F5344CB8AC3E}">
        <p14:creationId xmlns:p14="http://schemas.microsoft.com/office/powerpoint/2010/main" val="3381899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620247" y="403720"/>
            <a:ext cx="10752666" cy="7171194"/>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State Constitutions as </a:t>
            </a:r>
            <a:r>
              <a:rPr lang="en-US" sz="2400" b="1" dirty="0" smtClean="0">
                <a:latin typeface="Times New Roman" panose="02020603050405020304" pitchFamily="18" charset="0"/>
                <a:cs typeface="Times New Roman" panose="02020603050405020304" pitchFamily="18" charset="0"/>
              </a:rPr>
              <a:t>Grounds </a:t>
            </a:r>
            <a:r>
              <a:rPr lang="en-US" sz="2400" b="1" dirty="0">
                <a:latin typeface="Times New Roman" panose="02020603050405020304" pitchFamily="18" charset="0"/>
                <a:cs typeface="Times New Roman" panose="02020603050405020304" pitchFamily="18" charset="0"/>
              </a:rPr>
              <a:t>for </a:t>
            </a:r>
            <a:r>
              <a:rPr lang="en-US" sz="2400" b="1" dirty="0" smtClean="0">
                <a:latin typeface="Times New Roman" panose="02020603050405020304" pitchFamily="18" charset="0"/>
                <a:cs typeface="Times New Roman" panose="02020603050405020304" pitchFamily="18" charset="0"/>
              </a:rPr>
              <a:t>Protecting Reproductive Rights</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Allegheny Reproductive Health Center v. Pennsylvania Department of Human Services</a:t>
            </a:r>
            <a:r>
              <a:rPr lang="en-US" sz="2000" dirty="0">
                <a:latin typeface="Times New Roman" panose="02020603050405020304" pitchFamily="18" charset="0"/>
                <a:cs typeface="Times New Roman" panose="02020603050405020304" pitchFamily="18" charset="0"/>
              </a:rPr>
              <a:t> (Pa. 2023): </a:t>
            </a:r>
          </a:p>
          <a:p>
            <a:pPr algn="just"/>
            <a:endParaRPr lang="en-US"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majority opinion </a:t>
            </a:r>
            <a:r>
              <a:rPr lang="en-US" sz="2000" b="1" dirty="0">
                <a:latin typeface="Times New Roman" panose="02020603050405020304" pitchFamily="18" charset="0"/>
                <a:cs typeface="Times New Roman" panose="02020603050405020304" pitchFamily="18" charset="0"/>
              </a:rPr>
              <a:t>reverses</a:t>
            </a:r>
            <a:r>
              <a:rPr lang="en-US" sz="2000" dirty="0">
                <a:latin typeface="Times New Roman" panose="02020603050405020304" pitchFamily="18" charset="0"/>
                <a:cs typeface="Times New Roman" panose="02020603050405020304" pitchFamily="18" charset="0"/>
              </a:rPr>
              <a:t> a 40-year old case, </a:t>
            </a:r>
            <a:r>
              <a:rPr lang="en-US" sz="2000" i="1" dirty="0">
                <a:latin typeface="Times New Roman" panose="02020603050405020304" pitchFamily="18" charset="0"/>
                <a:cs typeface="Times New Roman" panose="02020603050405020304" pitchFamily="18" charset="0"/>
              </a:rPr>
              <a:t>Fischer v. Department of Public Welfare, </a:t>
            </a:r>
            <a:r>
              <a:rPr lang="en-US" sz="2000" dirty="0">
                <a:latin typeface="Times New Roman" panose="02020603050405020304" pitchFamily="18" charset="0"/>
                <a:cs typeface="Times New Roman" panose="02020603050405020304" pitchFamily="18" charset="0"/>
              </a:rPr>
              <a:t>which</a:t>
            </a:r>
            <a:r>
              <a:rPr lang="en-US" sz="2000" i="1"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had </a:t>
            </a:r>
            <a:r>
              <a:rPr lang="en-US" sz="2000" dirty="0">
                <a:latin typeface="Times New Roman" panose="02020603050405020304" pitchFamily="18" charset="0"/>
                <a:cs typeface="Times New Roman" panose="02020603050405020304" pitchFamily="18" charset="0"/>
              </a:rPr>
              <a:t>held (</a:t>
            </a:r>
            <a:r>
              <a:rPr lang="en-US" sz="2000" dirty="0" smtClean="0">
                <a:latin typeface="Times New Roman" panose="02020603050405020304" pitchFamily="18" charset="0"/>
                <a:cs typeface="Times New Roman" panose="02020603050405020304" pitchFamily="18" charset="0"/>
              </a:rPr>
              <a:t>citing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Geduldig</a:t>
            </a:r>
            <a:r>
              <a:rPr lang="en-US" sz="2000" i="1" dirty="0">
                <a:latin typeface="Times New Roman" panose="02020603050405020304" pitchFamily="18" charset="0"/>
                <a:cs typeface="Times New Roman" panose="02020603050405020304" pitchFamily="18" charset="0"/>
              </a:rPr>
              <a:t> v. </a:t>
            </a:r>
            <a:r>
              <a:rPr lang="en-US" sz="2000" i="1" dirty="0" smtClean="0">
                <a:latin typeface="Times New Roman" panose="02020603050405020304" pitchFamily="18" charset="0"/>
                <a:cs typeface="Times New Roman" panose="02020603050405020304" pitchFamily="18" charset="0"/>
              </a:rPr>
              <a:t>Aiello </a:t>
            </a:r>
            <a:r>
              <a:rPr lang="en-US" sz="2000" dirty="0" smtClean="0">
                <a:latin typeface="Times New Roman" panose="02020603050405020304" pitchFamily="18" charset="0"/>
                <a:cs typeface="Times New Roman" panose="02020603050405020304" pitchFamily="18" charset="0"/>
              </a:rPr>
              <a:t>and </a:t>
            </a:r>
            <a:r>
              <a:rPr lang="en-US" sz="2000" i="1" dirty="0">
                <a:latin typeface="Times New Roman" panose="02020603050405020304" pitchFamily="18" charset="0"/>
                <a:cs typeface="Times New Roman" panose="02020603050405020304" pitchFamily="18" charset="0"/>
              </a:rPr>
              <a:t>Harris v. McRae</a:t>
            </a:r>
            <a:r>
              <a:rPr lang="en-US" sz="2000" dirty="0">
                <a:latin typeface="Times New Roman" panose="02020603050405020304" pitchFamily="18" charset="0"/>
                <a:cs typeface="Times New Roman" panose="02020603050405020304" pitchFamily="18" charset="0"/>
              </a:rPr>
              <a:t>) that a state law funding pregnancy and childbirth expenses and all medically necessary care for men (including for reproductive health), but not abortion (the Coverage Exclusion) did not violate the equal protection principles of the Pennsylvania Constitution or its Equal Rights </a:t>
            </a:r>
            <a:r>
              <a:rPr lang="en-US" sz="2000" dirty="0" smtClean="0">
                <a:latin typeface="Times New Roman" panose="02020603050405020304" pitchFamily="18" charset="0"/>
                <a:cs typeface="Times New Roman" panose="02020603050405020304" pitchFamily="18" charset="0"/>
              </a:rPr>
              <a:t>Amendment. Instead, (</a:t>
            </a:r>
            <a:r>
              <a:rPr lang="en-US" sz="2000" dirty="0">
                <a:latin typeface="Times New Roman" panose="02020603050405020304" pitchFamily="18" charset="0"/>
                <a:cs typeface="Times New Roman" panose="02020603050405020304" pitchFamily="18" charset="0"/>
              </a:rPr>
              <a:t>1) the Coverage Exclusion used “abortion,” not “sex,” as the basis for the distinction in coverage, and (2) the fact that “only women are affected” by the Exclusion did “not necessarily mean that women are being discriminated against on the basis of sex.”</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Allegheny Reproductive Health Center </a:t>
            </a:r>
            <a:r>
              <a:rPr lang="en-US" sz="2000" dirty="0">
                <a:latin typeface="Times New Roman" panose="02020603050405020304" pitchFamily="18" charset="0"/>
                <a:cs typeface="Times New Roman" panose="02020603050405020304" pitchFamily="18" charset="0"/>
              </a:rPr>
              <a:t>majority </a:t>
            </a:r>
            <a:r>
              <a:rPr lang="en-US" sz="2000" dirty="0" smtClean="0">
                <a:latin typeface="Times New Roman" panose="02020603050405020304" pitchFamily="18" charset="0"/>
                <a:cs typeface="Times New Roman" panose="02020603050405020304" pitchFamily="18" charset="0"/>
              </a:rPr>
              <a:t>disagrees and overrules: </a:t>
            </a:r>
            <a:r>
              <a:rPr lang="en-US" sz="2000" dirty="0">
                <a:latin typeface="Times New Roman" panose="02020603050405020304" pitchFamily="18" charset="0"/>
                <a:cs typeface="Times New Roman" panose="02020603050405020304" pitchFamily="18" charset="0"/>
              </a:rPr>
              <a:t>The Coverage Exclusion is a sex-based distinction and, as such, is “presumptively unconstitutional</a:t>
            </a:r>
            <a:r>
              <a:rPr lang="en-US"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court surveys </a:t>
            </a:r>
            <a:r>
              <a:rPr lang="en-US" sz="2000" dirty="0">
                <a:latin typeface="Times New Roman" panose="02020603050405020304" pitchFamily="18" charset="0"/>
                <a:cs typeface="Times New Roman" panose="02020603050405020304" pitchFamily="18" charset="0"/>
              </a:rPr>
              <a:t>case law of other states with ERAs and whether they included exceptions for “physical characteristics unique to one sex”: phrases like “on account of sex” and “because of sex” “encompass reproductive capabilities as well as </a:t>
            </a:r>
            <a:r>
              <a:rPr lang="en-US" sz="2000" b="1" dirty="0">
                <a:latin typeface="Times New Roman" panose="02020603050405020304" pitchFamily="18" charset="0"/>
                <a:cs typeface="Times New Roman" panose="02020603050405020304" pitchFamily="18" charset="0"/>
              </a:rPr>
              <a:t>stereotypical gender norms</a:t>
            </a:r>
            <a:r>
              <a:rPr lang="en-US" sz="2000" dirty="0">
                <a:latin typeface="Times New Roman" panose="02020603050405020304" pitchFamily="18" charset="0"/>
                <a:cs typeface="Times New Roman" panose="02020603050405020304" pitchFamily="18" charset="0"/>
              </a:rPr>
              <a:t> when applying their equal rights amendment to comparable Medicaid coverage exclusion.”</a:t>
            </a:r>
          </a:p>
          <a:p>
            <a:pPr marL="742950" lvl="1"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03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635000" y="677333"/>
            <a:ext cx="11099800" cy="44627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Justices Wecht and Donahoe would have ruled that the PA Constitution protects a </a:t>
            </a:r>
            <a:r>
              <a:rPr lang="en-US" sz="2400" b="1" dirty="0">
                <a:latin typeface="Times New Roman" panose="02020603050405020304" pitchFamily="18" charset="0"/>
                <a:cs typeface="Times New Roman" panose="02020603050405020304" pitchFamily="18" charset="0"/>
              </a:rPr>
              <a:t>right to reproductive autonomy</a:t>
            </a:r>
            <a:r>
              <a:rPr lang="en-US" sz="2400" dirty="0">
                <a:latin typeface="Times New Roman" panose="02020603050405020304" pitchFamily="18" charset="0"/>
                <a:cs typeface="Times New Roman" panose="02020603050405020304" pitchFamily="18" charset="0"/>
              </a:rPr>
              <a:t> rather than remanding to the lower court on that issue: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language evocative of </a:t>
            </a:r>
            <a:r>
              <a:rPr lang="en-US" sz="2400" i="1" dirty="0">
                <a:latin typeface="Times New Roman" panose="02020603050405020304" pitchFamily="18" charset="0"/>
                <a:cs typeface="Times New Roman" panose="02020603050405020304" pitchFamily="18" charset="0"/>
              </a:rPr>
              <a:t>Casey</a:t>
            </a:r>
            <a:r>
              <a:rPr lang="en-US" sz="2400" dirty="0">
                <a:latin typeface="Times New Roman" panose="02020603050405020304" pitchFamily="18" charset="0"/>
                <a:cs typeface="Times New Roman" panose="02020603050405020304" pitchFamily="18" charset="0"/>
              </a:rPr>
              <a:t>, they argue: the ERA would be a “hollow promise” without women’s ability to “control their destiny;” reproductive self-determination is “central to self-determination and ultimately, to equality in society.”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 Wecht: “Bodily autonomy is so essential to the foundational concept of liberty that it is hard to imagine any liberty that is more fundamental than the right to make decisions about one’s own body.” Indeed, “the guarantee of reproductive autonomy is a </a:t>
            </a:r>
            <a:r>
              <a:rPr lang="en-US" sz="2400" b="1" dirty="0">
                <a:latin typeface="Times New Roman" panose="02020603050405020304" pitchFamily="18" charset="0"/>
                <a:cs typeface="Times New Roman" panose="02020603050405020304" pitchFamily="18" charset="0"/>
              </a:rPr>
              <a:t>safeguard against tyranny</a:t>
            </a:r>
            <a:r>
              <a:rPr lang="en-US" sz="2400" dirty="0">
                <a:latin typeface="Times New Roman" panose="02020603050405020304" pitchFamily="18" charset="0"/>
                <a:cs typeface="Times New Roman" panose="02020603050405020304" pitchFamily="18" charset="0"/>
              </a:rPr>
              <a:t>.” (Cites work by Professor Khiara M. Bridges)</a:t>
            </a:r>
          </a:p>
          <a:p>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76400" y="17610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4415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1280401" y="1187510"/>
            <a:ext cx="9812867" cy="3600986"/>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Justice Wecht criticizes </a:t>
            </a:r>
            <a:r>
              <a:rPr lang="en-US" sz="2400" i="1" dirty="0" err="1">
                <a:latin typeface="Times New Roman" panose="02020603050405020304" pitchFamily="18" charset="0"/>
                <a:cs typeface="Times New Roman" panose="02020603050405020304" pitchFamily="18" charset="0"/>
              </a:rPr>
              <a:t>Dobbs</a:t>
            </a:r>
            <a:r>
              <a:rPr lang="en-US" sz="24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approach to history and tradition: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“Generally speaking, relying upon particular points of history during which women expressly were precluded from political participation effectively enshrines and perpetuates the legal subjugation of women. . . . [T]here is no opportunity for the status of women to advance and no chance to repudiate the nation’s discriminatory history. </a:t>
            </a:r>
            <a:r>
              <a:rPr lang="en-US" sz="2400" b="1" dirty="0">
                <a:latin typeface="Times New Roman" panose="02020603050405020304" pitchFamily="18" charset="0"/>
                <a:cs typeface="Times New Roman" panose="02020603050405020304" pitchFamily="18" charset="0"/>
              </a:rPr>
              <a:t>The nation is locked into the gendered hierarchies of our past.</a:t>
            </a:r>
            <a:r>
              <a:rPr lang="en-US" sz="24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033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670" y="937452"/>
            <a:ext cx="11485698" cy="4713873"/>
          </a:xfrm>
          <a:prstGeom prst="rect">
            <a:avLst/>
          </a:prstGeom>
        </p:spPr>
      </p:pic>
      <p:sp>
        <p:nvSpPr>
          <p:cNvPr id="4" name="TextBox 3"/>
          <p:cNvSpPr txBox="1"/>
          <p:nvPr/>
        </p:nvSpPr>
        <p:spPr>
          <a:xfrm>
            <a:off x="4110958" y="607039"/>
            <a:ext cx="3241593" cy="369332"/>
          </a:xfrm>
          <a:prstGeom prst="rect">
            <a:avLst/>
          </a:prstGeom>
          <a:noFill/>
        </p:spPr>
        <p:txBody>
          <a:bodyPr wrap="none" rtlCol="0">
            <a:spAutoFit/>
          </a:bodyPr>
          <a:lstStyle/>
          <a:p>
            <a:r>
              <a:rPr lang="en-US" dirty="0" smtClean="0"/>
              <a:t>VERMONT (source: </a:t>
            </a:r>
            <a:r>
              <a:rPr lang="en-US" dirty="0" err="1" smtClean="0"/>
              <a:t>Ballotpedia</a:t>
            </a:r>
            <a:r>
              <a:rPr lang="en-US" dirty="0" smtClean="0"/>
              <a:t>)</a:t>
            </a:r>
            <a:endParaRPr lang="en-US" dirty="0"/>
          </a:p>
        </p:txBody>
      </p:sp>
    </p:spTree>
    <p:extLst>
      <p:ext uri="{BB962C8B-B14F-4D97-AF65-F5344CB8AC3E}">
        <p14:creationId xmlns:p14="http://schemas.microsoft.com/office/powerpoint/2010/main" val="4229334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438" y="848726"/>
            <a:ext cx="11365142" cy="5758130"/>
          </a:xfrm>
          <a:prstGeom prst="rect">
            <a:avLst/>
          </a:prstGeom>
        </p:spPr>
      </p:pic>
      <p:sp>
        <p:nvSpPr>
          <p:cNvPr id="4" name="TextBox 3"/>
          <p:cNvSpPr txBox="1"/>
          <p:nvPr/>
        </p:nvSpPr>
        <p:spPr>
          <a:xfrm>
            <a:off x="2477580" y="359079"/>
            <a:ext cx="758081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State Ballot Initiatives to Protect Reproductive Freedom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72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5626" y="633307"/>
            <a:ext cx="7727360" cy="5595000"/>
          </a:xfrm>
          <a:prstGeom prst="rect">
            <a:avLst/>
          </a:prstGeom>
        </p:spPr>
      </p:pic>
    </p:spTree>
    <p:extLst>
      <p:ext uri="{BB962C8B-B14F-4D97-AF65-F5344CB8AC3E}">
        <p14:creationId xmlns:p14="http://schemas.microsoft.com/office/powerpoint/2010/main" val="188246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angle 1"/>
          <p:cNvSpPr/>
          <p:nvPr/>
        </p:nvSpPr>
        <p:spPr>
          <a:xfrm>
            <a:off x="751668" y="937648"/>
            <a:ext cx="10383260" cy="4524315"/>
          </a:xfrm>
          <a:prstGeom prst="rect">
            <a:avLst/>
          </a:prstGeom>
        </p:spPr>
        <p:txBody>
          <a:bodyPr wrap="square">
            <a:spAutoFit/>
          </a:bodyPr>
          <a:lstStyle/>
          <a:p>
            <a:pPr lvl="1" algn="ctr"/>
            <a:r>
              <a:rPr lang="en-US" sz="2400" dirty="0">
                <a:latin typeface="Times New Roman" panose="02020603050405020304" pitchFamily="18" charset="0"/>
                <a:cs typeface="Times New Roman" panose="02020603050405020304" pitchFamily="18" charset="0"/>
              </a:rPr>
              <a:t>Many other famous passages from </a:t>
            </a:r>
            <a:r>
              <a:rPr lang="en-US" sz="2400" b="1" dirty="0">
                <a:latin typeface="Times New Roman" panose="02020603050405020304" pitchFamily="18" charset="0"/>
                <a:cs typeface="Times New Roman" panose="02020603050405020304" pitchFamily="18" charset="0"/>
              </a:rPr>
              <a:t>Barnette</a:t>
            </a:r>
            <a:r>
              <a:rPr lang="en-US" sz="2400" dirty="0">
                <a:latin typeface="Times New Roman" panose="02020603050405020304" pitchFamily="18" charset="0"/>
                <a:cs typeface="Times New Roman" panose="02020603050405020304" pitchFamily="18" charset="0"/>
              </a:rPr>
              <a:t>, in addition to “fixed star”:</a:t>
            </a:r>
          </a:p>
          <a:p>
            <a:pPr marL="742950" lvl="1" indent="-285750" algn="just">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“Freedom to differ is not limited to things that do not matter much. That would be a mere shadow of freedom. The test of its substance is the right to differ as to things that touch the heart of the existing order.”</a:t>
            </a:r>
          </a:p>
          <a:p>
            <a:pPr marL="1200150" lvl="2" indent="-285750" algn="just">
              <a:buFont typeface="Arial" panose="020B0604020202020204" pitchFamily="34" charset="0"/>
              <a:buChar char="•"/>
            </a:pPr>
            <a:endParaRPr lang="en-US" sz="2400" i="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“The very purpose of a Bill of Rights was </a:t>
            </a:r>
            <a:r>
              <a:rPr lang="en-US" sz="2400" b="1" i="1" dirty="0">
                <a:latin typeface="Times New Roman" panose="02020603050405020304" pitchFamily="18" charset="0"/>
                <a:cs typeface="Times New Roman" panose="02020603050405020304" pitchFamily="18" charset="0"/>
              </a:rPr>
              <a:t>to withdraw certain subjects from the vicissitudes of political controversy, </a:t>
            </a:r>
            <a:r>
              <a:rPr lang="en-US" sz="2400" i="1" dirty="0">
                <a:latin typeface="Times New Roman" panose="02020603050405020304" pitchFamily="18" charset="0"/>
                <a:cs typeface="Times New Roman" panose="02020603050405020304" pitchFamily="18" charset="0"/>
              </a:rPr>
              <a:t>to place them beyond the reach of majorities and </a:t>
            </a:r>
            <a:r>
              <a:rPr lang="en-US" sz="2400" i="1" dirty="0" smtClean="0">
                <a:latin typeface="Times New Roman" panose="02020603050405020304" pitchFamily="18" charset="0"/>
                <a:cs typeface="Times New Roman" panose="02020603050405020304" pitchFamily="18" charset="0"/>
              </a:rPr>
              <a:t>officials and to establish them as legal principles to be applied by courts. One’s rights to life, liberty, and property, to free speech, a free press, freedom of worship and assembly, </a:t>
            </a:r>
            <a:r>
              <a:rPr lang="en-US" sz="2400" b="1" i="1" dirty="0" smtClean="0">
                <a:latin typeface="Times New Roman" panose="02020603050405020304" pitchFamily="18" charset="0"/>
                <a:cs typeface="Times New Roman" panose="02020603050405020304" pitchFamily="18" charset="0"/>
              </a:rPr>
              <a:t>and other fundamental rights</a:t>
            </a:r>
            <a:r>
              <a:rPr lang="en-US" sz="2400" i="1" dirty="0" smtClean="0">
                <a:latin typeface="Times New Roman" panose="02020603050405020304" pitchFamily="18" charset="0"/>
                <a:cs typeface="Times New Roman" panose="02020603050405020304" pitchFamily="18" charset="0"/>
              </a:rPr>
              <a:t>, may not be submitted to vote; they depend on the outcome of no elections.”</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895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9187" y="368299"/>
            <a:ext cx="8730533" cy="6019871"/>
          </a:xfrm>
          <a:prstGeom prst="rect">
            <a:avLst/>
          </a:prstGeom>
        </p:spPr>
      </p:pic>
    </p:spTree>
    <p:extLst>
      <p:ext uri="{BB962C8B-B14F-4D97-AF65-F5344CB8AC3E}">
        <p14:creationId xmlns:p14="http://schemas.microsoft.com/office/powerpoint/2010/main" val="3914743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876A8-E1DA-3DF3-303B-B2B27C73A692}"/>
              </a:ext>
            </a:extLst>
          </p:cNvPr>
          <p:cNvSpPr txBox="1"/>
          <p:nvPr/>
        </p:nvSpPr>
        <p:spPr>
          <a:xfrm>
            <a:off x="859536" y="402336"/>
            <a:ext cx="10579608"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Sources of Expertise/Authority for Conversion Therapy Bans or Bans on Gender-Affirming Care?</a:t>
            </a:r>
          </a:p>
        </p:txBody>
      </p:sp>
      <p:sp>
        <p:nvSpPr>
          <p:cNvPr id="3" name="TextBox 2">
            <a:extLst>
              <a:ext uri="{FF2B5EF4-FFF2-40B4-BE49-F238E27FC236}">
                <a16:creationId xmlns:a16="http://schemas.microsoft.com/office/drawing/2014/main" id="{8FF8C38F-4313-C29D-EF4D-0A426CCC4F35}"/>
              </a:ext>
            </a:extLst>
          </p:cNvPr>
          <p:cNvSpPr txBox="1"/>
          <p:nvPr/>
        </p:nvSpPr>
        <p:spPr>
          <a:xfrm>
            <a:off x="297975" y="1987354"/>
            <a:ext cx="11702730" cy="3539430"/>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Children and Adolescents?</a:t>
            </a:r>
          </a:p>
          <a:p>
            <a:r>
              <a:rPr lang="en-US" sz="2800" dirty="0">
                <a:solidFill>
                  <a:schemeClr val="accent6">
                    <a:lumMod val="75000"/>
                  </a:schemeClr>
                </a:solidFill>
                <a:latin typeface="Times New Roman" panose="02020603050405020304" pitchFamily="18" charset="0"/>
                <a:cs typeface="Times New Roman" panose="02020603050405020304" pitchFamily="18" charset="0"/>
              </a:rPr>
              <a:t>	Parents?</a:t>
            </a:r>
            <a:r>
              <a:rPr lang="en-US" sz="1800"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early DP liberty cases; </a:t>
            </a:r>
            <a:r>
              <a:rPr lang="en-US" sz="2000"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Parham v. J.R</a:t>
            </a:r>
            <a:r>
              <a:rPr lang="en-US"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442 U.S. 584 (1979</a:t>
            </a:r>
            <a:r>
              <a:rPr lang="en-US"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accent6">
                  <a:lumMod val="75000"/>
                </a:schemeClr>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Medical doctors?</a:t>
            </a:r>
          </a:p>
          <a:p>
            <a:r>
              <a:rPr lang="en-US" sz="2800" dirty="0">
                <a:latin typeface="Times New Roman" panose="02020603050405020304" pitchFamily="18" charset="0"/>
                <a:cs typeface="Times New Roman" panose="02020603050405020304" pitchFamily="18" charset="0"/>
              </a:rPr>
              <a:t>			</a:t>
            </a:r>
            <a:r>
              <a:rPr lang="en-US" sz="2800" dirty="0">
                <a:solidFill>
                  <a:schemeClr val="accent1"/>
                </a:solidFill>
                <a:latin typeface="Times New Roman" panose="02020603050405020304" pitchFamily="18" charset="0"/>
                <a:cs typeface="Times New Roman" panose="02020603050405020304" pitchFamily="18" charset="0"/>
              </a:rPr>
              <a:t>Medical/professional organizations (consensus)?</a:t>
            </a:r>
          </a:p>
          <a:p>
            <a:r>
              <a:rPr lang="en-US" sz="2800" dirty="0">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State or federal legislators?</a:t>
            </a:r>
          </a:p>
          <a:p>
            <a:r>
              <a:rPr lang="en-US" sz="2800" dirty="0">
                <a:latin typeface="Times New Roman" panose="02020603050405020304" pitchFamily="18" charset="0"/>
                <a:cs typeface="Times New Roman" panose="02020603050405020304" pitchFamily="18" charset="0"/>
              </a:rPr>
              <a:t>					</a:t>
            </a:r>
            <a:r>
              <a:rPr lang="en-US" sz="2800" dirty="0">
                <a:solidFill>
                  <a:schemeClr val="accent3">
                    <a:lumMod val="75000"/>
                  </a:schemeClr>
                </a:solidFill>
                <a:latin typeface="Times New Roman" panose="02020603050405020304" pitchFamily="18" charset="0"/>
                <a:cs typeface="Times New Roman" panose="02020603050405020304" pitchFamily="18" charset="0"/>
              </a:rPr>
              <a:t>Courts?</a:t>
            </a:r>
          </a:p>
          <a:p>
            <a:r>
              <a:rPr lang="en-US" sz="2800" dirty="0">
                <a:solidFill>
                  <a:schemeClr val="accent2">
                    <a:lumMod val="75000"/>
                  </a:schemeClr>
                </a:solidFill>
                <a:latin typeface="Times New Roman" panose="02020603050405020304" pitchFamily="18" charset="0"/>
                <a:cs typeface="Times New Roman" panose="02020603050405020304" pitchFamily="18" charset="0"/>
              </a:rPr>
              <a:t>						“Reason”? (facts re human nature)</a:t>
            </a:r>
          </a:p>
          <a:p>
            <a:r>
              <a:rPr lang="en-US" sz="2800" dirty="0">
                <a:solidFill>
                  <a:schemeClr val="accent3">
                    <a:lumMod val="7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Revelation?</a:t>
            </a:r>
            <a:r>
              <a:rPr lang="en-US" sz="2800" dirty="0">
                <a:solidFill>
                  <a:schemeClr val="accent3">
                    <a:lumMod val="75000"/>
                  </a:schemeClr>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(God’s Created order)</a:t>
            </a:r>
          </a:p>
        </p:txBody>
      </p:sp>
    </p:spTree>
    <p:extLst>
      <p:ext uri="{BB962C8B-B14F-4D97-AF65-F5344CB8AC3E}">
        <p14:creationId xmlns:p14="http://schemas.microsoft.com/office/powerpoint/2010/main" val="3238943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318" y="584593"/>
            <a:ext cx="7259541" cy="5363323"/>
          </a:xfrm>
          <a:prstGeom prst="rect">
            <a:avLst/>
          </a:prstGeom>
        </p:spPr>
      </p:pic>
      <p:pic>
        <p:nvPicPr>
          <p:cNvPr id="3" name="Picture 2"/>
          <p:cNvPicPr>
            <a:picLocks noChangeAspect="1"/>
          </p:cNvPicPr>
          <p:nvPr/>
        </p:nvPicPr>
        <p:blipFill>
          <a:blip r:embed="rId3"/>
          <a:stretch>
            <a:fillRect/>
          </a:stretch>
        </p:blipFill>
        <p:spPr>
          <a:xfrm>
            <a:off x="4198582" y="2226366"/>
            <a:ext cx="7659169" cy="1173331"/>
          </a:xfrm>
          <a:prstGeom prst="rect">
            <a:avLst/>
          </a:prstGeom>
        </p:spPr>
      </p:pic>
    </p:spTree>
    <p:extLst>
      <p:ext uri="{BB962C8B-B14F-4D97-AF65-F5344CB8AC3E}">
        <p14:creationId xmlns:p14="http://schemas.microsoft.com/office/powerpoint/2010/main" val="2364315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8502" y="1773142"/>
            <a:ext cx="7076125" cy="3673502"/>
          </a:xfrm>
          <a:prstGeom prst="rect">
            <a:avLst/>
          </a:prstGeom>
        </p:spPr>
      </p:pic>
      <p:sp>
        <p:nvSpPr>
          <p:cNvPr id="3" name="TextBox 2"/>
          <p:cNvSpPr txBox="1"/>
          <p:nvPr/>
        </p:nvSpPr>
        <p:spPr>
          <a:xfrm>
            <a:off x="620485" y="655898"/>
            <a:ext cx="1100545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 Thomas*: conversion therapy bans impose an orthodoxy about gender dysphoria</a:t>
            </a:r>
          </a:p>
        </p:txBody>
      </p:sp>
      <p:sp>
        <p:nvSpPr>
          <p:cNvPr id="4" name="TextBox 3"/>
          <p:cNvSpPr txBox="1"/>
          <p:nvPr/>
        </p:nvSpPr>
        <p:spPr>
          <a:xfrm>
            <a:off x="1152939" y="6019137"/>
            <a:ext cx="9251251"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Tingley v. Ferguson</a:t>
            </a:r>
            <a:r>
              <a:rPr lang="en-US" dirty="0">
                <a:latin typeface="Times New Roman" panose="02020603050405020304" pitchFamily="18" charset="0"/>
                <a:cs typeface="Times New Roman" panose="02020603050405020304" pitchFamily="18" charset="0"/>
              </a:rPr>
              <a:t>, 601 U.S. __ (2023), slip op. at 5 (Thomas, J., dissenting from denial of cert)</a:t>
            </a:r>
          </a:p>
          <a:p>
            <a:endParaRPr lang="en-US" dirty="0"/>
          </a:p>
        </p:txBody>
      </p:sp>
    </p:spTree>
    <p:extLst>
      <p:ext uri="{BB962C8B-B14F-4D97-AF65-F5344CB8AC3E}">
        <p14:creationId xmlns:p14="http://schemas.microsoft.com/office/powerpoint/2010/main" val="3441910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364" y="427835"/>
            <a:ext cx="10873272" cy="1356360"/>
          </a:xfrm>
        </p:spPr>
        <p:txBody>
          <a:bodyPr>
            <a:noAutofit/>
          </a:bodyPr>
          <a:lstStyle/>
          <a:p>
            <a:pPr algn="ctr"/>
            <a:r>
              <a:rPr lang="en-US" sz="2800" dirty="0">
                <a:solidFill>
                  <a:schemeClr val="tx1"/>
                </a:solidFill>
                <a:latin typeface="Times New Roman" panose="02020603050405020304" pitchFamily="18" charset="0"/>
                <a:ea typeface="Calibri" panose="020F0502020204030204" pitchFamily="34" charset="0"/>
              </a:rPr>
              <a:t>J. Thomas: Washington’s law silences “one side” of a “fierce public debate over how best to help minors with gender dysphoria”: </a:t>
            </a:r>
            <a:endParaRPr lang="en-US" sz="2800" dirty="0">
              <a:solidFill>
                <a:schemeClr val="tx1"/>
              </a:solidFill>
            </a:endParaRPr>
          </a:p>
        </p:txBody>
      </p:sp>
      <p:graphicFrame>
        <p:nvGraphicFramePr>
          <p:cNvPr id="7" name="Table 6">
            <a:extLst>
              <a:ext uri="{FF2B5EF4-FFF2-40B4-BE49-F238E27FC236}">
                <a16:creationId xmlns:a16="http://schemas.microsoft.com/office/drawing/2014/main" id="{B710CA58-C9AA-4CE1-67D3-D521661F4EA5}"/>
              </a:ext>
            </a:extLst>
          </p:cNvPr>
          <p:cNvGraphicFramePr>
            <a:graphicFrameLocks noGrp="1"/>
          </p:cNvGraphicFramePr>
          <p:nvPr>
            <p:extLst>
              <p:ext uri="{D42A27DB-BD31-4B8C-83A1-F6EECF244321}">
                <p14:modId xmlns:p14="http://schemas.microsoft.com/office/powerpoint/2010/main" val="968441669"/>
              </p:ext>
            </p:extLst>
          </p:nvPr>
        </p:nvGraphicFramePr>
        <p:xfrm>
          <a:off x="840534" y="1829591"/>
          <a:ext cx="10391168" cy="4271776"/>
        </p:xfrm>
        <a:graphic>
          <a:graphicData uri="http://schemas.openxmlformats.org/drawingml/2006/table">
            <a:tbl>
              <a:tblPr firstRow="1" bandRow="1">
                <a:tableStyleId>{5C22544A-7EE6-4342-B048-85BDC9FD1C3A}</a:tableStyleId>
              </a:tblPr>
              <a:tblGrid>
                <a:gridCol w="5195584">
                  <a:extLst>
                    <a:ext uri="{9D8B030D-6E8A-4147-A177-3AD203B41FA5}">
                      <a16:colId xmlns:a16="http://schemas.microsoft.com/office/drawing/2014/main" val="3381133719"/>
                    </a:ext>
                  </a:extLst>
                </a:gridCol>
                <a:gridCol w="5195584">
                  <a:extLst>
                    <a:ext uri="{9D8B030D-6E8A-4147-A177-3AD203B41FA5}">
                      <a16:colId xmlns:a16="http://schemas.microsoft.com/office/drawing/2014/main" val="164470010"/>
                    </a:ext>
                  </a:extLst>
                </a:gridCol>
              </a:tblGrid>
              <a:tr h="533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State of Washington’s View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Mr. Tingley’s View</a:t>
                      </a:r>
                    </a:p>
                  </a:txBody>
                  <a:tcPr/>
                </a:tc>
                <a:extLst>
                  <a:ext uri="{0D108BD9-81ED-4DB2-BD59-A6C34878D82A}">
                    <a16:rowId xmlns:a16="http://schemas.microsoft.com/office/drawing/2014/main" val="3468832553"/>
                  </a:ext>
                </a:extLst>
              </a:tr>
              <a:tr h="373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Calibri" panose="020F0502020204030204" pitchFamily="34" charset="0"/>
                        </a:rPr>
                        <a:t>Minors should be protected from “‘exposure to serious harms’” caused by counseling to “change a minor’s gender identity.” The State compels counselors to convey a “state-approved message of encouraging minors to explore their gender identities.” </a:t>
                      </a:r>
                      <a:br>
                        <a:rPr lang="en-US" sz="2400" dirty="0">
                          <a:latin typeface="Times New Roman" panose="02020603050405020304" pitchFamily="18" charset="0"/>
                          <a:ea typeface="Calibri" panose="020F0502020204030204" pitchFamily="34" charset="0"/>
                        </a:rPr>
                      </a:br>
                      <a:endParaRPr lang="en-US" sz="2400" dirty="0">
                        <a:latin typeface="Times New Roman" panose="02020603050405020304" pitchFamily="18" charset="0"/>
                        <a:ea typeface="Calibri" panose="020F0502020204030204" pitchFamily="34"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Calibri" panose="020F0502020204030204" pitchFamily="34" charset="0"/>
                        </a:rPr>
                        <a:t>Mr. Tingley “believes that a person’s sex is a ‘gift from God, integral to our very being,’” and employs “talk therapy” to help minors with gender dysphoria who “‘want to become comfortable with their biological sex.’”</a:t>
                      </a:r>
                      <a:endParaRPr lang="en-US" sz="2400" dirty="0"/>
                    </a:p>
                    <a:p>
                      <a:endParaRPr lang="en-US" dirty="0"/>
                    </a:p>
                  </a:txBody>
                  <a:tcPr/>
                </a:tc>
                <a:extLst>
                  <a:ext uri="{0D108BD9-81ED-4DB2-BD59-A6C34878D82A}">
                    <a16:rowId xmlns:a16="http://schemas.microsoft.com/office/drawing/2014/main" val="2161005253"/>
                  </a:ext>
                </a:extLst>
              </a:tr>
            </a:tbl>
          </a:graphicData>
        </a:graphic>
      </p:graphicFrame>
    </p:spTree>
    <p:extLst>
      <p:ext uri="{BB962C8B-B14F-4D97-AF65-F5344CB8AC3E}">
        <p14:creationId xmlns:p14="http://schemas.microsoft.com/office/powerpoint/2010/main" val="3280856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3473183" y="1071396"/>
            <a:ext cx="450284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Idaho, joined by 11 other </a:t>
            </a:r>
            <a:r>
              <a:rPr lang="en-US" sz="2000" dirty="0" smtClean="0">
                <a:latin typeface="Times New Roman" panose="02020603050405020304" pitchFamily="18" charset="0"/>
                <a:cs typeface="Times New Roman" panose="02020603050405020304" pitchFamily="18" charset="0"/>
              </a:rPr>
              <a:t>states, </a:t>
            </a:r>
            <a:r>
              <a:rPr lang="en-US" sz="2000" dirty="0">
                <a:latin typeface="Times New Roman" panose="02020603050405020304" pitchFamily="18" charset="0"/>
                <a:cs typeface="Times New Roman" panose="02020603050405020304" pitchFamily="18" charset="0"/>
              </a:rPr>
              <a:t>argued:</a:t>
            </a:r>
          </a:p>
        </p:txBody>
      </p:sp>
      <p:pic>
        <p:nvPicPr>
          <p:cNvPr id="3" name="Picture 2"/>
          <p:cNvPicPr>
            <a:picLocks noChangeAspect="1"/>
          </p:cNvPicPr>
          <p:nvPr/>
        </p:nvPicPr>
        <p:blipFill>
          <a:blip r:embed="rId2"/>
          <a:stretch>
            <a:fillRect/>
          </a:stretch>
        </p:blipFill>
        <p:spPr>
          <a:xfrm>
            <a:off x="2145591" y="2006600"/>
            <a:ext cx="7438676" cy="3158067"/>
          </a:xfrm>
          <a:prstGeom prst="rect">
            <a:avLst/>
          </a:prstGeom>
        </p:spPr>
      </p:pic>
      <p:sp>
        <p:nvSpPr>
          <p:cNvPr id="4" name="TextBox 3"/>
          <p:cNvSpPr txBox="1"/>
          <p:nvPr/>
        </p:nvSpPr>
        <p:spPr>
          <a:xfrm>
            <a:off x="1326431" y="5601938"/>
            <a:ext cx="90769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Brief of Idaho and 11 Other States in Support of Petitioners, Tingley v. Ferguson, at p. 6. </a:t>
            </a:r>
          </a:p>
        </p:txBody>
      </p:sp>
    </p:spTree>
    <p:extLst>
      <p:ext uri="{BB962C8B-B14F-4D97-AF65-F5344CB8AC3E}">
        <p14:creationId xmlns:p14="http://schemas.microsoft.com/office/powerpoint/2010/main" val="1759566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D14E11-6E33-F119-6746-07F3472D19F3}"/>
              </a:ext>
            </a:extLst>
          </p:cNvPr>
          <p:cNvSpPr txBox="1"/>
          <p:nvPr/>
        </p:nvSpPr>
        <p:spPr>
          <a:xfrm>
            <a:off x="500055" y="581197"/>
            <a:ext cx="10943007" cy="2974019"/>
          </a:xfrm>
          <a:prstGeom prst="rect">
            <a:avLst/>
          </a:prstGeom>
          <a:noFill/>
        </p:spPr>
        <p:txBody>
          <a:bodyPr wrap="square">
            <a:spAutoFit/>
          </a:bodyPr>
          <a:lstStyle/>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Amicus briefs filed in support of Mr. Tingley cited </a:t>
            </a:r>
            <a:r>
              <a:rPr lang="en-US" sz="2400" i="1" dirty="0">
                <a:latin typeface="Times New Roman" panose="02020603050405020304" pitchFamily="18" charset="0"/>
                <a:cs typeface="Times New Roman" panose="02020603050405020304" pitchFamily="18" charset="0"/>
              </a:rPr>
              <a:t>Barnette</a:t>
            </a:r>
            <a:r>
              <a:rPr lang="en-US" sz="2400" dirty="0">
                <a:latin typeface="Times New Roman" panose="02020603050405020304" pitchFamily="18" charset="0"/>
                <a:cs typeface="Times New Roman" panose="02020603050405020304" pitchFamily="18" charset="0"/>
              </a:rPr>
              <a:t> &amp; </a:t>
            </a:r>
            <a:r>
              <a:rPr lang="en-US" sz="2400" i="1" dirty="0">
                <a:latin typeface="Times New Roman" panose="02020603050405020304" pitchFamily="18" charset="0"/>
                <a:cs typeface="Times New Roman" panose="02020603050405020304" pitchFamily="18" charset="0"/>
              </a:rPr>
              <a:t>NIFLA</a:t>
            </a:r>
            <a:r>
              <a:rPr lang="en-US" sz="2400" dirty="0">
                <a:latin typeface="Times New Roman" panose="02020603050405020304" pitchFamily="18" charset="0"/>
                <a:cs typeface="Times New Roman" panose="02020603050405020304" pitchFamily="18" charset="0"/>
              </a:rPr>
              <a:t> to warn that WA’s law compelled a </a:t>
            </a:r>
            <a:r>
              <a:rPr lang="en-US" sz="2400" b="1" dirty="0">
                <a:latin typeface="Times New Roman" panose="02020603050405020304" pitchFamily="18" charset="0"/>
                <a:cs typeface="Times New Roman" panose="02020603050405020304" pitchFamily="18" charset="0"/>
              </a:rPr>
              <a:t>“gender ideology”</a:t>
            </a:r>
            <a:r>
              <a:rPr lang="en-US" sz="2400" dirty="0">
                <a:latin typeface="Times New Roman" panose="02020603050405020304" pitchFamily="18" charset="0"/>
                <a:cs typeface="Times New Roman" panose="02020603050405020304" pitchFamily="18" charset="0"/>
              </a:rPr>
              <a:t> or </a:t>
            </a:r>
            <a:r>
              <a:rPr lang="en-US" sz="2400" b="1" dirty="0">
                <a:latin typeface="Times New Roman" panose="02020603050405020304" pitchFamily="18" charset="0"/>
                <a:cs typeface="Times New Roman" panose="02020603050405020304" pitchFamily="18" charset="0"/>
              </a:rPr>
              <a:t>“gender identity orthodoxy,”</a:t>
            </a:r>
            <a:r>
              <a:rPr lang="en-US" sz="2400" dirty="0">
                <a:latin typeface="Times New Roman" panose="02020603050405020304" pitchFamily="18" charset="0"/>
                <a:cs typeface="Times New Roman" panose="02020603050405020304" pitchFamily="18" charset="0"/>
              </a:rPr>
              <a:t> skewed the “marketplace of ideas,” and was similar to efforts by “totalitarian governments.” </a:t>
            </a:r>
            <a:r>
              <a:rPr lang="en-US" sz="2400" i="1" dirty="0">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t>
            </a:r>
          </a:p>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8DF034F-C7DE-DF28-9BB7-F2D018F3E2AC}"/>
              </a:ext>
            </a:extLst>
          </p:cNvPr>
          <p:cNvSpPr txBox="1"/>
          <p:nvPr/>
        </p:nvSpPr>
        <p:spPr>
          <a:xfrm>
            <a:off x="1425533" y="2649184"/>
            <a:ext cx="9459718" cy="3170099"/>
          </a:xfrm>
          <a:prstGeom prst="rect">
            <a:avLst/>
          </a:prstGeom>
          <a:noFill/>
        </p:spPr>
        <p:txBody>
          <a:bodyPr wrap="square" rtlCol="0">
            <a:spAutoFit/>
          </a:bodyPr>
          <a:lstStyle/>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“Those who begin coercive elimination of dissent soon find themselves exterminating dissenters.”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W. Va. State Bd. Of Educ. v. Barnette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319 U.S. 624, 641 (1943). Yet this is the precise goal of S.B. 5722: to threaten the license and livelihood of a therapist who, in the State’s view, conveys information or advice on a particular topic—sexual orientation—that expresses a viewpoint contrary to that of the State.</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Source: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Amicus Curiae Brief of the Liberty Justice Center in Support of Petitioner, at 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69746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530C1-B39A-DFF2-D18D-E490A9C98772}"/>
              </a:ext>
            </a:extLst>
          </p:cNvPr>
          <p:cNvSpPr txBox="1"/>
          <p:nvPr/>
        </p:nvSpPr>
        <p:spPr>
          <a:xfrm>
            <a:off x="576071" y="429768"/>
            <a:ext cx="11295225" cy="6801862"/>
          </a:xfrm>
          <a:prstGeom prst="rect">
            <a:avLst/>
          </a:prstGeom>
          <a:noFill/>
        </p:spPr>
        <p:txBody>
          <a:bodyPr wrap="square">
            <a:spAutoFit/>
          </a:bodyPr>
          <a:lstStyle/>
          <a:p>
            <a:pPr algn="ct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State of Washington’s response to the “ideology, not science” argument:</a:t>
            </a:r>
          </a:p>
          <a:p>
            <a:pPr marL="285750" indent="-285750">
              <a:buFont typeface="Arial" panose="020B0604020202020204" pitchFamily="34" charset="0"/>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“every major medical and mental health organization” </a:t>
            </a:r>
            <a:r>
              <a:rPr lang="en-US" sz="2000" dirty="0">
                <a:latin typeface="Times New Roman" panose="02020603050405020304" pitchFamily="18" charset="0"/>
                <a:ea typeface="Calibri" panose="020F0502020204030204" pitchFamily="34" charset="0"/>
                <a:cs typeface="Times New Roman" panose="02020603050405020304" pitchFamily="18" charset="0"/>
              </a:rPr>
              <a:t>uniformly rejects conversion therapy as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“unsafe and inefficacious,” a “fact” on which the Washington legislators relied. </a:t>
            </a:r>
          </a:p>
          <a:p>
            <a:pPr marL="285750" indent="-285750">
              <a:buFont typeface="Arial" panose="020B0604020202020204" pitchFamily="34" charset="0"/>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Washington’s law reached professional conduct -- “therapeutic treatment” by “licensed mental health professionals acting within the confines of the counselor-client relationship.” Based on legislative judgments, the law “protects children and youth from ineffective and harmful treatments performed under a state-authorized license.”</a:t>
            </a:r>
          </a:p>
          <a:p>
            <a:pPr marL="285750" indent="-285750">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Washington’s law was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not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designed to “silence people of faith and their religious beliefs about human sexuality.” It expressly protects “religious practices or counseling relating to conversion therapy.” Mr. Tingley could:</a:t>
            </a:r>
          </a:p>
          <a:p>
            <a:pPr marL="742950" lvl="1" indent="-28575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 practice conversion therapy “when acting under the auspices of a religious organization;” what he could not do was offer it while “holding himself out as a state-licensed therapist.”</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742950" lvl="1" indent="-28575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“tell patients and the public that he thinks conversion therapy is wonderful and that they would benefit from it;” and </a:t>
            </a:r>
          </a:p>
          <a:p>
            <a:pPr marL="742950" lvl="1" indent="-28575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“refer patients to other providers to receive conversion therapy.”</a:t>
            </a:r>
          </a:p>
          <a:p>
            <a:pPr lvl="1"/>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rPr>
              <a:t>-- State Respondents’ Brief in Opposition, at 19, 20, 23.</a:t>
            </a: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877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0757" y="1314825"/>
            <a:ext cx="4750243" cy="4733207"/>
          </a:xfrm>
          <a:prstGeom prst="rect">
            <a:avLst/>
          </a:prstGeom>
        </p:spPr>
      </p:pic>
      <p:sp>
        <p:nvSpPr>
          <p:cNvPr id="3" name="TextBox 2"/>
          <p:cNvSpPr txBox="1"/>
          <p:nvPr/>
        </p:nvSpPr>
        <p:spPr>
          <a:xfrm>
            <a:off x="772252" y="551349"/>
            <a:ext cx="1064749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Petition for cert in </a:t>
            </a:r>
            <a:r>
              <a:rPr lang="en-US" sz="2000" i="1" dirty="0">
                <a:latin typeface="Times New Roman" panose="02020603050405020304" pitchFamily="18" charset="0"/>
                <a:cs typeface="Times New Roman" panose="02020603050405020304" pitchFamily="18" charset="0"/>
              </a:rPr>
              <a:t>Chiles v. Salazar</a:t>
            </a:r>
            <a:r>
              <a:rPr lang="en-US" sz="2000" dirty="0">
                <a:latin typeface="Times New Roman" panose="02020603050405020304" pitchFamily="18" charset="0"/>
                <a:cs typeface="Times New Roman" panose="02020603050405020304" pitchFamily="18" charset="0"/>
              </a:rPr>
              <a:t> (10</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Cir. 2024)—</a:t>
            </a:r>
            <a:r>
              <a:rPr lang="en-US" sz="2000" dirty="0" smtClean="0">
                <a:latin typeface="Times New Roman" panose="02020603050405020304" pitchFamily="18" charset="0"/>
                <a:cs typeface="Times New Roman" panose="02020603050405020304" pitchFamily="18" charset="0"/>
              </a:rPr>
              <a:t>SCOTUS granted </a:t>
            </a:r>
            <a:r>
              <a:rPr lang="en-US" sz="2000" dirty="0">
                <a:latin typeface="Times New Roman" panose="02020603050405020304" pitchFamily="18" charset="0"/>
                <a:cs typeface="Times New Roman" panose="02020603050405020304" pitchFamily="18" charset="0"/>
              </a:rPr>
              <a:t>cert on speech claim </a:t>
            </a:r>
            <a:r>
              <a:rPr lang="en-US" sz="2000" dirty="0" smtClean="0">
                <a:latin typeface="Times New Roman" panose="02020603050405020304" pitchFamily="18" charset="0"/>
                <a:cs typeface="Times New Roman" panose="02020603050405020304" pitchFamily="18" charset="0"/>
              </a:rPr>
              <a:t>3/3/25</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738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F2CAEE-23AC-EBF0-4DD7-31B5AEF759CD}"/>
              </a:ext>
            </a:extLst>
          </p:cNvPr>
          <p:cNvSpPr txBox="1"/>
          <p:nvPr/>
        </p:nvSpPr>
        <p:spPr>
          <a:xfrm>
            <a:off x="523876" y="2532364"/>
            <a:ext cx="6791324" cy="2554545"/>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dissent, Judge White invokes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Barnette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counter the majority’s argument that states should be allowed to take different approaches in the “heated political debate” over gender-affirming care. White’s argument enlists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Barnette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“very purpose”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Bill of Rights language to apply to fundamental parental liberty under the Due Process Clause, stating that our “fundamental rights may not be submitted to vote; they depend on the outcome of no elections.”</a:t>
            </a:r>
          </a:p>
        </p:txBody>
      </p:sp>
      <p:pic>
        <p:nvPicPr>
          <p:cNvPr id="4098" name="Picture 2" descr="Image of Helene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627" y="1548676"/>
            <a:ext cx="2749657" cy="4124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54939" y="5673162"/>
            <a:ext cx="3616817"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Judge White (nominated by Pres. George H. Bush)</a:t>
            </a:r>
          </a:p>
        </p:txBody>
      </p:sp>
      <p:sp>
        <p:nvSpPr>
          <p:cNvPr id="4" name="Rectangle 3"/>
          <p:cNvSpPr/>
          <p:nvPr/>
        </p:nvSpPr>
        <p:spPr>
          <a:xfrm>
            <a:off x="523876" y="610253"/>
            <a:ext cx="8848723" cy="400110"/>
          </a:xfrm>
          <a:prstGeom prst="rect">
            <a:avLst/>
          </a:prstGeom>
        </p:spPr>
        <p:txBody>
          <a:bodyPr wrap="square">
            <a:spAutoFit/>
          </a:bodyPr>
          <a:lstStyle/>
          <a:p>
            <a:r>
              <a:rPr lang="en-US" sz="2000" b="1" i="1" dirty="0">
                <a:latin typeface="Times New Roman" panose="02020603050405020304" pitchFamily="18" charset="0"/>
                <a:cs typeface="Times New Roman" panose="02020603050405020304" pitchFamily="18" charset="0"/>
              </a:rPr>
              <a:t>L.W. v. </a:t>
            </a:r>
            <a:r>
              <a:rPr lang="en-US" sz="2000" b="1" i="1" dirty="0" err="1" smtClean="0">
                <a:latin typeface="Times New Roman" panose="02020603050405020304" pitchFamily="18" charset="0"/>
                <a:cs typeface="Times New Roman" panose="02020603050405020304" pitchFamily="18" charset="0"/>
              </a:rPr>
              <a:t>Skrmetti</a:t>
            </a:r>
            <a:r>
              <a:rPr lang="en-US" sz="2000" b="1" i="1" dirty="0" smtClean="0">
                <a:latin typeface="Times New Roman" panose="02020603050405020304" pitchFamily="18" charset="0"/>
                <a:cs typeface="Times New Roman" panose="02020603050405020304" pitchFamily="18" charset="0"/>
              </a:rPr>
              <a:t>/U.S. v. </a:t>
            </a:r>
            <a:r>
              <a:rPr lang="en-US" sz="2000" b="1" i="1" dirty="0" err="1" smtClean="0">
                <a:latin typeface="Times New Roman" panose="02020603050405020304" pitchFamily="18" charset="0"/>
                <a:cs typeface="Times New Roman" panose="02020603050405020304" pitchFamily="18" charset="0"/>
              </a:rPr>
              <a:t>Skrmetti</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(6</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Cir. 2023), before SCOTUS this term: </a:t>
            </a:r>
            <a:endParaRPr lang="en-US" sz="2000" dirty="0"/>
          </a:p>
        </p:txBody>
      </p:sp>
      <p:sp>
        <p:nvSpPr>
          <p:cNvPr id="5" name="TextBox 4"/>
          <p:cNvSpPr txBox="1"/>
          <p:nvPr/>
        </p:nvSpPr>
        <p:spPr>
          <a:xfrm>
            <a:off x="523876" y="1475767"/>
            <a:ext cx="6886574"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Majority (Judge Sutton) upheld Tenn. and Ky. gender-affirming care bans, citing </a:t>
            </a:r>
            <a:r>
              <a:rPr lang="en-US" sz="2000" i="1" dirty="0">
                <a:latin typeface="Times New Roman" panose="02020603050405020304" pitchFamily="18" charset="0"/>
                <a:cs typeface="Times New Roman" panose="02020603050405020304" pitchFamily="18" charset="0"/>
              </a:rPr>
              <a:t>Dobbs </a:t>
            </a:r>
            <a:r>
              <a:rPr lang="en-US" sz="2000" dirty="0">
                <a:latin typeface="Times New Roman" panose="02020603050405020304" pitchFamily="18" charset="0"/>
                <a:cs typeface="Times New Roman" panose="02020603050405020304" pitchFamily="18" charset="0"/>
              </a:rPr>
              <a:t>and</a:t>
            </a:r>
            <a:r>
              <a:rPr lang="en-US" sz="2000" i="1" dirty="0">
                <a:latin typeface="Times New Roman" panose="02020603050405020304" pitchFamily="18" charset="0"/>
                <a:cs typeface="Times New Roman" panose="02020603050405020304" pitchFamily="18" charset="0"/>
              </a:rPr>
              <a:t> Geduldig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398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382" y="5903645"/>
            <a:ext cx="4782812" cy="601721"/>
          </a:xfrm>
        </p:spPr>
        <p:txBody>
          <a:bodyPr>
            <a:normAutofit/>
          </a:bodyPr>
          <a:lstStyle/>
          <a:p>
            <a:pPr algn="ctr"/>
            <a:r>
              <a:rPr lang="en-US" sz="2800" dirty="0">
                <a:solidFill>
                  <a:srgbClr val="7030A0"/>
                </a:solidFill>
                <a:latin typeface="Times New Roman" panose="02020603050405020304" pitchFamily="18" charset="0"/>
                <a:cs typeface="Times New Roman" panose="02020603050405020304" pitchFamily="18" charset="0"/>
              </a:rPr>
              <a:t>Marie &amp; Gathie Barnett</a:t>
            </a:r>
            <a:r>
              <a:rPr lang="en-US" sz="28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382" y="1367046"/>
            <a:ext cx="4645802" cy="40910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202" y="1367046"/>
            <a:ext cx="5331030" cy="4102394"/>
          </a:xfrm>
          <a:prstGeom prst="rect">
            <a:avLst/>
          </a:prstGeom>
        </p:spPr>
      </p:pic>
    </p:spTree>
    <p:extLst>
      <p:ext uri="{BB962C8B-B14F-4D97-AF65-F5344CB8AC3E}">
        <p14:creationId xmlns:p14="http://schemas.microsoft.com/office/powerpoint/2010/main" val="2944607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9744"/>
            <a:ext cx="10515600" cy="1018402"/>
          </a:xfrm>
        </p:spPr>
        <p: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Briefs in </a:t>
            </a:r>
            <a:r>
              <a:rPr lang="en-US" sz="3200" b="1" i="1" dirty="0" err="1">
                <a:solidFill>
                  <a:schemeClr val="tx1"/>
                </a:solidFill>
                <a:latin typeface="Times New Roman" panose="02020603050405020304" pitchFamily="18" charset="0"/>
                <a:cs typeface="Times New Roman" panose="02020603050405020304" pitchFamily="18" charset="0"/>
              </a:rPr>
              <a:t>Skrmetti</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544219F-E12F-59D6-B212-6005A6A46358}"/>
              </a:ext>
            </a:extLst>
          </p:cNvPr>
          <p:cNvGraphicFramePr>
            <a:graphicFrameLocks noGrp="1"/>
          </p:cNvGraphicFramePr>
          <p:nvPr>
            <p:extLst>
              <p:ext uri="{D42A27DB-BD31-4B8C-83A1-F6EECF244321}">
                <p14:modId xmlns:p14="http://schemas.microsoft.com/office/powerpoint/2010/main" val="458973984"/>
              </p:ext>
            </p:extLst>
          </p:nvPr>
        </p:nvGraphicFramePr>
        <p:xfrm>
          <a:off x="467764" y="1338146"/>
          <a:ext cx="11244978" cy="5181600"/>
        </p:xfrm>
        <a:graphic>
          <a:graphicData uri="http://schemas.openxmlformats.org/drawingml/2006/table">
            <a:tbl>
              <a:tblPr firstRow="1" bandRow="1">
                <a:tableStyleId>{5C22544A-7EE6-4342-B048-85BDC9FD1C3A}</a:tableStyleId>
              </a:tblPr>
              <a:tblGrid>
                <a:gridCol w="5717967">
                  <a:extLst>
                    <a:ext uri="{9D8B030D-6E8A-4147-A177-3AD203B41FA5}">
                      <a16:colId xmlns:a16="http://schemas.microsoft.com/office/drawing/2014/main" val="354405794"/>
                    </a:ext>
                  </a:extLst>
                </a:gridCol>
                <a:gridCol w="5527011">
                  <a:extLst>
                    <a:ext uri="{9D8B030D-6E8A-4147-A177-3AD203B41FA5}">
                      <a16:colId xmlns:a16="http://schemas.microsoft.com/office/drawing/2014/main" val="3742795202"/>
                    </a:ext>
                  </a:extLst>
                </a:gridCol>
              </a:tblGrid>
              <a:tr h="5092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Times New Roman" panose="02020603050405020304" pitchFamily="18" charset="0"/>
                          <a:cs typeface="Times New Roman" panose="02020603050405020304" pitchFamily="18" charset="0"/>
                        </a:rPr>
                        <a:t>Briefs by U.S. and Amici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Times New Roman" panose="02020603050405020304" pitchFamily="18" charset="0"/>
                          <a:cs typeface="Times New Roman" panose="02020603050405020304" pitchFamily="18" charset="0"/>
                        </a:rPr>
                        <a:t>Briefs by Tenn. and Amici</a:t>
                      </a:r>
                    </a:p>
                  </a:txBody>
                  <a:tcPr/>
                </a:tc>
                <a:extLst>
                  <a:ext uri="{0D108BD9-81ED-4DB2-BD59-A6C34878D82A}">
                    <a16:rowId xmlns:a16="http://schemas.microsoft.com/office/drawing/2014/main" val="408002259"/>
                  </a:ext>
                </a:extLst>
              </a:tr>
              <a:tr h="4583333">
                <a:tc>
                  <a:txBody>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Tenn.’s ban is contrary to widely-accepted guidelines developed through a robust and transparent process with same scientific rigor applied to development of other medical guidelines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Law based on (“archaic and overbroad”) sex-based stereotypes rather than medical consensus.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Law based</a:t>
                      </a:r>
                      <a:r>
                        <a:rPr lang="en-US" sz="2000" baseline="0" dirty="0">
                          <a:latin typeface="Times New Roman" panose="02020603050405020304" pitchFamily="18" charset="0"/>
                          <a:cs typeface="Times New Roman" panose="02020603050405020304" pitchFamily="18" charset="0"/>
                        </a:rPr>
                        <a:t> on animus.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Anti-totalitarian arguments about who decides.</a:t>
                      </a:r>
                    </a:p>
                    <a:p>
                      <a:endParaRPr lang="en-US" dirty="0"/>
                    </a:p>
                  </a:txBody>
                  <a:tcPr/>
                </a:tc>
                <a:tc>
                  <a:txBody>
                    <a:bodyPr/>
                    <a:lstStyle/>
                    <a:p>
                      <a:pPr marL="285750" indent="-28575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“Ideology, not science,” drove WPATH guidelines.</a:t>
                      </a:r>
                    </a:p>
                    <a:p>
                      <a:pPr marL="285750" indent="-28575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argue that SB 1 bucks “medical consensus” ignores “risk-benefit assessment of European health authorities and discounts the good-faith decisions of half the States in this country.”</a:t>
                      </a:r>
                    </a:p>
                    <a:p>
                      <a:pPr marL="285750" indent="-28575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Ban doesn’t classify based on sex or transgender status, but on age and medical purpose. </a:t>
                      </a:r>
                    </a:p>
                    <a:p>
                      <a:pPr marL="285750" indent="-28575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SB 1 law references biological realities and real differences; it does not target sex or further stereotypes. </a:t>
                      </a:r>
                    </a:p>
                    <a:p>
                      <a:endParaRPr lang="en-US" sz="2000" dirty="0"/>
                    </a:p>
                  </a:txBody>
                  <a:tcPr/>
                </a:tc>
                <a:extLst>
                  <a:ext uri="{0D108BD9-81ED-4DB2-BD59-A6C34878D82A}">
                    <a16:rowId xmlns:a16="http://schemas.microsoft.com/office/drawing/2014/main" val="40929017"/>
                  </a:ext>
                </a:extLst>
              </a:tr>
            </a:tbl>
          </a:graphicData>
        </a:graphic>
      </p:graphicFrame>
    </p:spTree>
    <p:extLst>
      <p:ext uri="{BB962C8B-B14F-4D97-AF65-F5344CB8AC3E}">
        <p14:creationId xmlns:p14="http://schemas.microsoft.com/office/powerpoint/2010/main" val="362293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477078" y="258901"/>
            <a:ext cx="11077019" cy="5970865"/>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West Virginia Bd. of Ed. v. Barnette </a:t>
            </a:r>
            <a:r>
              <a:rPr lang="en-US" sz="2800" dirty="0">
                <a:latin typeface="Times New Roman" panose="02020603050405020304" pitchFamily="18" charset="0"/>
                <a:cs typeface="Times New Roman" panose="02020603050405020304" pitchFamily="18" charset="0"/>
              </a:rPr>
              <a:t>(1943)</a:t>
            </a:r>
          </a:p>
          <a:p>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Context: WWII, rise of “nationalism,” battle against Nazism</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Minersvillle v. Gobitis</a:t>
            </a:r>
            <a:r>
              <a:rPr lang="en-US" sz="2400" dirty="0">
                <a:latin typeface="Times New Roman" panose="02020603050405020304" pitchFamily="18" charset="0"/>
                <a:cs typeface="Times New Roman" panose="02020603050405020304" pitchFamily="18" charset="0"/>
              </a:rPr>
              <a:t>: three years earlier, the Court (in opinion by Justice Frankfurter) upheld a similar compulsory flag salute on the rationale of promoting “national unity”</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West Virginia law in </a:t>
            </a:r>
            <a:r>
              <a:rPr lang="en-US" sz="2400" i="1" dirty="0">
                <a:latin typeface="Times New Roman" panose="02020603050405020304" pitchFamily="18" charset="0"/>
                <a:cs typeface="Times New Roman" panose="02020603050405020304" pitchFamily="18" charset="0"/>
              </a:rPr>
              <a:t>Barnette</a:t>
            </a:r>
            <a:r>
              <a:rPr lang="en-US" sz="2400" dirty="0">
                <a:latin typeface="Times New Roman" panose="02020603050405020304" pitchFamily="18" charset="0"/>
                <a:cs typeface="Times New Roman" panose="02020603050405020304" pitchFamily="18" charset="0"/>
              </a:rPr>
              <a:t> largely quoted from </a:t>
            </a:r>
            <a:r>
              <a:rPr lang="en-US" sz="2400" i="1" dirty="0">
                <a:latin typeface="Times New Roman" panose="02020603050405020304" pitchFamily="18" charset="0"/>
                <a:cs typeface="Times New Roman" panose="02020603050405020304" pitchFamily="18" charset="0"/>
              </a:rPr>
              <a:t>Gobitis</a:t>
            </a:r>
            <a:r>
              <a:rPr lang="en-US" sz="24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Vigilante/mob violence against Jehovah’s Witnesses at home (sparked by </a:t>
            </a:r>
            <a:r>
              <a:rPr lang="en-US" sz="2400" i="1" dirty="0" err="1">
                <a:latin typeface="Times New Roman" panose="02020603050405020304" pitchFamily="18" charset="0"/>
                <a:cs typeface="Times New Roman" panose="02020603050405020304" pitchFamily="18" charset="0"/>
              </a:rPr>
              <a:t>Gobitis</a:t>
            </a:r>
            <a:r>
              <a:rPr lang="en-US" sz="2400" dirty="0">
                <a:latin typeface="Times New Roman" panose="02020603050405020304" pitchFamily="18" charset="0"/>
                <a:cs typeface="Times New Roman" panose="02020603050405020304" pitchFamily="18" charset="0"/>
              </a:rPr>
              <a:t>?); Jackson had been aware of this violence as FDR’s Attorney General through 1941</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Anti-totalitarian, not “libertarian;” </a:t>
            </a:r>
            <a:r>
              <a:rPr lang="en-US" sz="2400" i="1" dirty="0">
                <a:latin typeface="Times New Roman" panose="02020603050405020304" pitchFamily="18" charset="0"/>
                <a:cs typeface="Times New Roman" panose="02020603050405020304" pitchFamily="18" charset="0"/>
              </a:rPr>
              <a:t>Barnette</a:t>
            </a:r>
            <a:r>
              <a:rPr lang="en-US" sz="2400" dirty="0">
                <a:latin typeface="Times New Roman" panose="02020603050405020304" pitchFamily="18" charset="0"/>
                <a:cs typeface="Times New Roman" panose="02020603050405020304" pitchFamily="18" charset="0"/>
              </a:rPr>
              <a:t> did not rule out civics instruction, persuasion, formative project of cultivating civic virtues and attitudes</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Protecting Jehovah’s Witness students’ refusal didn’t “collide” with the rights of others</a:t>
            </a:r>
          </a:p>
        </p:txBody>
      </p:sp>
    </p:spTree>
    <p:extLst>
      <p:ext uri="{BB962C8B-B14F-4D97-AF65-F5344CB8AC3E}">
        <p14:creationId xmlns:p14="http://schemas.microsoft.com/office/powerpoint/2010/main" val="352814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1026" name="Picture 2" descr="C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75" y="1653871"/>
            <a:ext cx="4521620" cy="26616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0800000" flipV="1">
            <a:off x="221825" y="4518616"/>
            <a:ext cx="5009322"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Justice Neil Gorsuch, author of majority opinion in</a:t>
            </a:r>
          </a:p>
          <a:p>
            <a:pPr algn="ctr"/>
            <a:r>
              <a:rPr lang="en-US" i="1" dirty="0">
                <a:latin typeface="Times New Roman" panose="02020603050405020304" pitchFamily="18" charset="0"/>
                <a:cs typeface="Times New Roman" panose="02020603050405020304" pitchFamily="18" charset="0"/>
              </a:rPr>
              <a:t>303 Creative LLC v. Elenis</a:t>
            </a:r>
            <a:r>
              <a:rPr lang="en-US" dirty="0">
                <a:latin typeface="Times New Roman" panose="02020603050405020304" pitchFamily="18" charset="0"/>
                <a:cs typeface="Times New Roman" panose="02020603050405020304" pitchFamily="18" charset="0"/>
              </a:rPr>
              <a:t> (2023)</a:t>
            </a:r>
          </a:p>
        </p:txBody>
      </p:sp>
      <p:sp>
        <p:nvSpPr>
          <p:cNvPr id="3" name="TextBox 2"/>
          <p:cNvSpPr txBox="1"/>
          <p:nvPr/>
        </p:nvSpPr>
        <p:spPr>
          <a:xfrm>
            <a:off x="5343277" y="1319915"/>
            <a:ext cx="6361043" cy="4154984"/>
          </a:xfrm>
          <a:prstGeom prst="rect">
            <a:avLst/>
          </a:prstGeom>
          <a:noFill/>
        </p:spPr>
        <p:txBody>
          <a:bodyPr wrap="square" rtlCol="0">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By allowing all views to flourish, the framers understood, we may test and improve our own thinking both as individuals and as a nation. For all these reasons, “[i]f there is any fixed star in our constitutional constellation,” </a:t>
            </a:r>
            <a:r>
              <a:rPr lang="en-US" sz="2400" i="1" dirty="0">
                <a:solidFill>
                  <a:srgbClr val="002060"/>
                </a:solidFill>
                <a:latin typeface="Times New Roman" panose="02020603050405020304" pitchFamily="18" charset="0"/>
                <a:cs typeface="Times New Roman" panose="02020603050405020304" pitchFamily="18" charset="0"/>
              </a:rPr>
              <a:t>West Virginia Bd. of Ed. v. Barnette</a:t>
            </a:r>
            <a:r>
              <a:rPr lang="en-US" sz="2400" dirty="0">
                <a:solidFill>
                  <a:srgbClr val="002060"/>
                </a:solidFill>
                <a:latin typeface="Times New Roman" panose="02020603050405020304" pitchFamily="18" charset="0"/>
                <a:cs typeface="Times New Roman" panose="02020603050405020304" pitchFamily="18" charset="0"/>
              </a:rPr>
              <a:t> (1943), it is the principle that the government may not interfere with “an uninhibited </a:t>
            </a:r>
            <a:r>
              <a:rPr lang="en-US" sz="2400" i="1" dirty="0">
                <a:solidFill>
                  <a:srgbClr val="002060"/>
                </a:solidFill>
                <a:latin typeface="Times New Roman" panose="02020603050405020304" pitchFamily="18" charset="0"/>
                <a:cs typeface="Times New Roman" panose="02020603050405020304" pitchFamily="18" charset="0"/>
              </a:rPr>
              <a:t>marketplace of ideas,</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a:solidFill>
                  <a:srgbClr val="002060"/>
                </a:solidFill>
                <a:latin typeface="Times New Roman" panose="02020603050405020304" pitchFamily="18" charset="0"/>
                <a:cs typeface="Times New Roman" panose="02020603050405020304" pitchFamily="18" charset="0"/>
              </a:rPr>
              <a:t>McCullen v. Coakley</a:t>
            </a:r>
            <a:r>
              <a:rPr lang="en-US" sz="2400" dirty="0">
                <a:solidFill>
                  <a:srgbClr val="002060"/>
                </a:solidFill>
                <a:latin typeface="Times New Roman" panose="02020603050405020304" pitchFamily="18" charset="0"/>
                <a:cs typeface="Times New Roman" panose="02020603050405020304" pitchFamily="18" charset="0"/>
              </a:rPr>
              <a:t> (2014).</a:t>
            </a:r>
          </a:p>
          <a:p>
            <a:pPr algn="just"/>
            <a:endParaRPr lang="en-US" sz="2400" dirty="0">
              <a:latin typeface="Times New Roman" panose="02020603050405020304" pitchFamily="18" charset="0"/>
              <a:cs typeface="Times New Roman" panose="02020603050405020304" pitchFamily="18" charset="0"/>
            </a:endParaRPr>
          </a:p>
          <a:p>
            <a:pPr algn="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303 Creative LLC</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794933" y="728133"/>
            <a:ext cx="8618450" cy="400110"/>
          </a:xfrm>
          <a:prstGeom prst="rect">
            <a:avLst/>
          </a:prstGeom>
          <a:noFill/>
        </p:spPr>
        <p:txBody>
          <a:bodyPr wrap="none" rtlCol="0">
            <a:spAutoFit/>
          </a:bodyPr>
          <a:lstStyle/>
          <a:p>
            <a:r>
              <a:rPr lang="en-US" sz="2000" b="1" i="1" dirty="0">
                <a:latin typeface="Times New Roman" panose="02020603050405020304" pitchFamily="18" charset="0"/>
                <a:cs typeface="Times New Roman" panose="02020603050405020304" pitchFamily="18" charset="0"/>
              </a:rPr>
              <a:t>303 Creative</a:t>
            </a:r>
            <a:r>
              <a:rPr lang="en-US" sz="2000" b="1" dirty="0">
                <a:latin typeface="Times New Roman" panose="02020603050405020304" pitchFamily="18" charset="0"/>
                <a:cs typeface="Times New Roman" panose="02020603050405020304" pitchFamily="18" charset="0"/>
              </a:rPr>
              <a:t>: The marketplace for goods and service = a marketplace of ideas</a:t>
            </a:r>
          </a:p>
        </p:txBody>
      </p:sp>
    </p:spTree>
    <p:extLst>
      <p:ext uri="{BB962C8B-B14F-4D97-AF65-F5344CB8AC3E}">
        <p14:creationId xmlns:p14="http://schemas.microsoft.com/office/powerpoint/2010/main" val="82755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361405" y="724989"/>
            <a:ext cx="11469189" cy="526297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McCullen v. Coakley,</a:t>
            </a:r>
            <a:r>
              <a:rPr lang="en-US" sz="2800" dirty="0">
                <a:latin typeface="Times New Roman" panose="02020603050405020304" pitchFamily="18" charset="0"/>
                <a:cs typeface="Times New Roman" panose="02020603050405020304" pitchFamily="18" charset="0"/>
              </a:rPr>
              <a:t> 573 U.S. 464, 476 (2014):</a:t>
            </a:r>
          </a:p>
          <a:p>
            <a:pPr algn="just"/>
            <a:endParaRPr lang="en-US"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Court (in a majority opinion written by C.J. Roberts) struck down a MA buffer zone law applicable to clinics where abortions provided because the law was not narrowly tailored.</a:t>
            </a:r>
          </a:p>
          <a:p>
            <a:pPr marL="285750" indent="-28575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“Public streets and sidewalks” are “venues for the exchange of ideas.” A listener “confronted with an uncomfortable message” can’t simply avoid it by turning a page, changing a channel, or leaving a website. </a:t>
            </a:r>
          </a:p>
          <a:p>
            <a:pPr marL="285750" indent="-28575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light of the First Amendment’s purpose ‘</a:t>
            </a:r>
            <a:r>
              <a:rPr lang="en-US" sz="2200" i="1" dirty="0">
                <a:latin typeface="Times New Roman" panose="02020603050405020304" pitchFamily="18" charset="0"/>
                <a:cs typeface="Times New Roman" panose="02020603050405020304" pitchFamily="18" charset="0"/>
              </a:rPr>
              <a:t>to preserve an uninhibited marketplace of ideas </a:t>
            </a:r>
            <a:r>
              <a:rPr lang="en-US" sz="2200" dirty="0">
                <a:latin typeface="Times New Roman" panose="02020603050405020304" pitchFamily="18" charset="0"/>
                <a:cs typeface="Times New Roman" panose="02020603050405020304" pitchFamily="18" charset="0"/>
              </a:rPr>
              <a:t>in which truth will ultimately prevail,’* . . . this aspect of traditional public fora is a virtue, not a vice.” [italicized language cited by J. Gorsuch in </a:t>
            </a:r>
            <a:r>
              <a:rPr lang="en-US" sz="2200" i="1" dirty="0">
                <a:latin typeface="Times New Roman" panose="02020603050405020304" pitchFamily="18" charset="0"/>
                <a:cs typeface="Times New Roman" panose="02020603050405020304" pitchFamily="18" charset="0"/>
              </a:rPr>
              <a:t>303 Creative</a:t>
            </a:r>
            <a:r>
              <a:rPr lang="en-US" sz="2200" dirty="0">
                <a:latin typeface="Times New Roman" panose="02020603050405020304" pitchFamily="18" charset="0"/>
                <a:cs typeface="Times New Roman" panose="02020603050405020304" pitchFamily="18" charset="0"/>
              </a:rPr>
              <a:t>]</a:t>
            </a:r>
          </a:p>
          <a:p>
            <a:pPr algn="just"/>
            <a:endParaRPr lang="en-US" sz="2200" dirty="0"/>
          </a:p>
          <a:p>
            <a:pPr algn="just"/>
            <a:r>
              <a:rPr lang="en-US" sz="2000" dirty="0"/>
              <a:t>* </a:t>
            </a:r>
            <a:r>
              <a:rPr lang="en-US" sz="2000" dirty="0">
                <a:latin typeface="Times New Roman" panose="02020603050405020304" pitchFamily="18" charset="0"/>
                <a:cs typeface="Times New Roman" panose="02020603050405020304" pitchFamily="18" charset="0"/>
              </a:rPr>
              <a:t>Citing </a:t>
            </a:r>
            <a:r>
              <a:rPr lang="en-US" sz="2000" i="1" dirty="0">
                <a:latin typeface="Times New Roman" panose="02020603050405020304" pitchFamily="18" charset="0"/>
                <a:cs typeface="Times New Roman" panose="02020603050405020304" pitchFamily="18" charset="0"/>
              </a:rPr>
              <a:t>FCC v. League of Women Voters of Cal.</a:t>
            </a:r>
            <a:r>
              <a:rPr lang="en-US" sz="2000" dirty="0">
                <a:latin typeface="Times New Roman" panose="02020603050405020304" pitchFamily="18" charset="0"/>
                <a:cs typeface="Times New Roman" panose="02020603050405020304" pitchFamily="18" charset="0"/>
              </a:rPr>
              <a:t>, 468 U.S. 364, 377 (1984</a:t>
            </a:r>
            <a:r>
              <a:rPr lang="en-US" sz="2000" dirty="0"/>
              <a:t>)</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45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5130" name="Picture 10" descr="Samuel A. Alito, Jr., Associate Jus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40" y="537324"/>
            <a:ext cx="1987574" cy="24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4248" y="3422469"/>
            <a:ext cx="9833624" cy="23083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“Today’s decision . . . will be used to vilify Americans who are unwilling to assent to the </a:t>
            </a:r>
            <a:r>
              <a:rPr lang="en-US" sz="2400" b="1" dirty="0">
                <a:latin typeface="Times New Roman" panose="02020603050405020304" pitchFamily="18" charset="0"/>
                <a:cs typeface="Times New Roman" panose="02020603050405020304" pitchFamily="18" charset="0"/>
              </a:rPr>
              <a:t>new orthodoxy</a:t>
            </a:r>
            <a:r>
              <a:rPr lang="en-US" sz="2400" dirty="0">
                <a:latin typeface="Times New Roman" panose="02020603050405020304" pitchFamily="18" charset="0"/>
                <a:cs typeface="Times New Roman" panose="02020603050405020304" pitchFamily="18" charset="0"/>
              </a:rPr>
              <a:t>. The majority compares traditional marriage laws to laws that denied equal treatment to African Americans and women . . . Those who repeat [their beliefs] in public [will] risk being labeled as bigots and treated as such by governments, employers, and schools.” (J. Alito, dissenting in </a:t>
            </a:r>
            <a:r>
              <a:rPr lang="en-US" sz="2400" i="1" dirty="0">
                <a:latin typeface="Times New Roman" panose="02020603050405020304" pitchFamily="18" charset="0"/>
                <a:cs typeface="Times New Roman" panose="02020603050405020304" pitchFamily="18" charset="0"/>
              </a:rPr>
              <a:t>Obergefell v. Hodges</a:t>
            </a:r>
            <a:r>
              <a:rPr lang="en-US" sz="2400"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3959257" y="1177581"/>
            <a:ext cx="7020074"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Another source of compelled orthodoxy claims in challenges to public accommodations laws:</a:t>
            </a:r>
          </a:p>
        </p:txBody>
      </p:sp>
    </p:spTree>
    <p:extLst>
      <p:ext uri="{BB962C8B-B14F-4D97-AF65-F5344CB8AC3E}">
        <p14:creationId xmlns:p14="http://schemas.microsoft.com/office/powerpoint/2010/main" val="281682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D7F3D1EA-FFC8-2DED-FED2-C23E65C1D8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F70821-A3F8-AB20-B2CD-42AD9F739C29}"/>
              </a:ext>
            </a:extLst>
          </p:cNvPr>
          <p:cNvSpPr txBox="1"/>
          <p:nvPr/>
        </p:nvSpPr>
        <p:spPr>
          <a:xfrm>
            <a:off x="446270" y="1612795"/>
            <a:ext cx="11268075" cy="3139321"/>
          </a:xfrm>
          <a:prstGeom prst="rect">
            <a:avLst/>
          </a:prstGeom>
          <a:noFill/>
        </p:spPr>
        <p:txBody>
          <a:bodyPr wrap="square" rtlCol="0">
            <a:spAutoFit/>
          </a:bodyPr>
          <a:lstStyle/>
          <a:p>
            <a:pPr algn="ctr"/>
            <a:endParaRPr lang="en-US" sz="1600" b="1" i="0" u="none" strike="noStrike" baseline="0" dirty="0">
              <a:latin typeface="TimesNewRomanPS-BoldMT"/>
            </a:endParaRPr>
          </a:p>
          <a:p>
            <a:pPr algn="ctr"/>
            <a:endParaRPr lang="en-US" sz="1400" b="0" i="1" u="none" strike="noStrike" baseline="0" dirty="0">
              <a:latin typeface="Times New Roman" panose="02020603050405020304" pitchFamily="18" charset="0"/>
              <a:cs typeface="Times New Roman" panose="02020603050405020304" pitchFamily="18" charset="0"/>
            </a:endParaRPr>
          </a:p>
          <a:p>
            <a:pPr algn="ctr"/>
            <a:r>
              <a:rPr lang="en-US" sz="2800" b="0" i="1" u="none" strike="noStrike" baseline="0" dirty="0">
                <a:latin typeface="Times New Roman" panose="02020603050405020304" pitchFamily="18" charset="0"/>
                <a:cs typeface="Times New Roman" panose="02020603050405020304" pitchFamily="18" charset="0"/>
              </a:rPr>
              <a:t>Part IV. </a:t>
            </a:r>
            <a:r>
              <a:rPr lang="en-US" sz="2800" b="0" i="1" u="none" strike="noStrike" baseline="0" dirty="0" smtClean="0">
                <a:latin typeface="Times New Roman" panose="02020603050405020304" pitchFamily="18" charset="0"/>
                <a:cs typeface="Times New Roman" panose="02020603050405020304" pitchFamily="18" charset="0"/>
              </a:rPr>
              <a:t>Promoting Gender </a:t>
            </a:r>
            <a:r>
              <a:rPr lang="en-US" sz="2800" b="0" i="1" u="none" strike="noStrike" baseline="0" dirty="0">
                <a:latin typeface="Times New Roman" panose="02020603050405020304" pitchFamily="18" charset="0"/>
                <a:cs typeface="Times New Roman" panose="02020603050405020304" pitchFamily="18" charset="0"/>
              </a:rPr>
              <a:t>Equality</a:t>
            </a:r>
          </a:p>
          <a:p>
            <a:pPr algn="ctr"/>
            <a:endParaRPr lang="en-US" sz="2800" b="0" i="1" u="none" strike="noStrike" baseline="0" dirty="0">
              <a:latin typeface="Times New Roman" panose="02020603050405020304" pitchFamily="18" charset="0"/>
              <a:cs typeface="Times New Roman" panose="02020603050405020304" pitchFamily="18" charset="0"/>
            </a:endParaRPr>
          </a:p>
          <a:p>
            <a:pPr algn="ctr"/>
            <a:r>
              <a:rPr lang="en-US" sz="2800" b="0" i="0" u="none" strike="noStrike" baseline="0" dirty="0">
                <a:latin typeface="Times New Roman" panose="02020603050405020304" pitchFamily="18" charset="0"/>
                <a:cs typeface="Times New Roman" panose="02020603050405020304" pitchFamily="18" charset="0"/>
              </a:rPr>
              <a:t>8</a:t>
            </a:r>
            <a:r>
              <a:rPr lang="en-US" sz="2800" b="1" i="0" u="none" strike="noStrike" baseline="0" dirty="0">
                <a:latin typeface="Times New Roman" panose="02020603050405020304" pitchFamily="18" charset="0"/>
                <a:cs typeface="Times New Roman" panose="02020603050405020304" pitchFamily="18" charset="0"/>
              </a:rPr>
              <a:t>. Resisting Imposition of Traditional Gender </a:t>
            </a:r>
            <a:r>
              <a:rPr lang="en-US" sz="2800" b="1" i="0" u="none" strike="noStrike" baseline="0" dirty="0" smtClean="0">
                <a:latin typeface="Times New Roman" panose="02020603050405020304" pitchFamily="18" charset="0"/>
                <a:cs typeface="Times New Roman" panose="02020603050405020304" pitchFamily="18" charset="0"/>
              </a:rPr>
              <a:t>Orthodoxy </a:t>
            </a:r>
            <a:r>
              <a:rPr lang="en-US" sz="2800" b="1" i="0" u="none" strike="noStrike" baseline="0" dirty="0">
                <a:latin typeface="Times New Roman" panose="02020603050405020304" pitchFamily="18" charset="0"/>
                <a:cs typeface="Times New Roman" panose="02020603050405020304" pitchFamily="18" charset="0"/>
              </a:rPr>
              <a:t>after </a:t>
            </a:r>
            <a:r>
              <a:rPr lang="en-US" sz="2800" b="1" i="1" u="none" strike="noStrike" baseline="0" dirty="0">
                <a:latin typeface="Times New Roman" panose="02020603050405020304" pitchFamily="18" charset="0"/>
                <a:cs typeface="Times New Roman" panose="02020603050405020304" pitchFamily="18" charset="0"/>
              </a:rPr>
              <a:t>Dobbs</a:t>
            </a:r>
          </a:p>
          <a:p>
            <a:pPr algn="ctr"/>
            <a:endParaRPr lang="en-US" sz="2800" b="0" i="0" u="none" strike="noStrike" baseline="0" dirty="0">
              <a:latin typeface="Times New Roman" panose="02020603050405020304" pitchFamily="18" charset="0"/>
              <a:cs typeface="Times New Roman" panose="02020603050405020304" pitchFamily="18" charset="0"/>
            </a:endParaRPr>
          </a:p>
          <a:p>
            <a:pPr algn="ctr"/>
            <a:r>
              <a:rPr lang="en-US" sz="2800" b="0" i="0" u="none" strike="noStrike" baseline="0" dirty="0">
                <a:latin typeface="Times New Roman" panose="02020603050405020304" pitchFamily="18" charset="0"/>
                <a:cs typeface="Times New Roman" panose="02020603050405020304" pitchFamily="18" charset="0"/>
              </a:rPr>
              <a:t>9. Resisting Compulsion of Traditional Gender Conformity</a:t>
            </a:r>
          </a:p>
          <a:p>
            <a:pPr algn="ct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70970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5547</TotalTime>
  <Words>3650</Words>
  <Application>Microsoft Office PowerPoint</Application>
  <PresentationFormat>Widescreen</PresentationFormat>
  <Paragraphs>212</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Corbel</vt:lpstr>
      <vt:lpstr>Source Sans Pro</vt:lpstr>
      <vt:lpstr>Times New Roman</vt:lpstr>
      <vt:lpstr>TimesNewRomanPS-BoldMT</vt:lpstr>
      <vt:lpstr>Basis</vt:lpstr>
      <vt:lpstr>Resisting Imposition of Traditional Gender Orthodoxy After Dobbs</vt:lpstr>
      <vt:lpstr>Justice Robert H. Jackson author of Barnette majority opinion</vt:lpstr>
      <vt:lpstr>PowerPoint Presentation</vt:lpstr>
      <vt:lpstr>Marie &amp; Gathie Barnett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Dobbs v. Jackson Women’s Health Org. (2022) (Alito, J.)</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 Thomas: Washington’s law silences “one side” of a “fierce public debate over how best to help minors with gender dysphoria”: </vt:lpstr>
      <vt:lpstr>PowerPoint Presentation</vt:lpstr>
      <vt:lpstr>PowerPoint Presentation</vt:lpstr>
      <vt:lpstr>PowerPoint Presentation</vt:lpstr>
      <vt:lpstr>PowerPoint Presentation</vt:lpstr>
      <vt:lpstr>PowerPoint Presentation</vt:lpstr>
      <vt:lpstr>Briefs in Skrmetti</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Law</dc:title>
  <dc:creator>Fleming, James E</dc:creator>
  <cp:lastModifiedBy>Windows User</cp:lastModifiedBy>
  <cp:revision>344</cp:revision>
  <cp:lastPrinted>2022-03-20T01:08:29Z</cp:lastPrinted>
  <dcterms:created xsi:type="dcterms:W3CDTF">2021-01-16T18:45:04Z</dcterms:created>
  <dcterms:modified xsi:type="dcterms:W3CDTF">2025-06-05T11:45:26Z</dcterms:modified>
</cp:coreProperties>
</file>