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2" r:id="rId1"/>
  </p:sldMasterIdLst>
  <p:notesMasterIdLst>
    <p:notesMasterId r:id="rId26"/>
  </p:notesMasterIdLst>
  <p:handoutMasterIdLst>
    <p:handoutMasterId r:id="rId27"/>
  </p:handoutMasterIdLst>
  <p:sldIdLst>
    <p:sldId id="446" r:id="rId2"/>
    <p:sldId id="443" r:id="rId3"/>
    <p:sldId id="468" r:id="rId4"/>
    <p:sldId id="473" r:id="rId5"/>
    <p:sldId id="471" r:id="rId6"/>
    <p:sldId id="472" r:id="rId7"/>
    <p:sldId id="475" r:id="rId8"/>
    <p:sldId id="444" r:id="rId9"/>
    <p:sldId id="474" r:id="rId10"/>
    <p:sldId id="469" r:id="rId11"/>
    <p:sldId id="477" r:id="rId12"/>
    <p:sldId id="476" r:id="rId13"/>
    <p:sldId id="355" r:id="rId14"/>
    <p:sldId id="447" r:id="rId15"/>
    <p:sldId id="479" r:id="rId16"/>
    <p:sldId id="456" r:id="rId17"/>
    <p:sldId id="449" r:id="rId18"/>
    <p:sldId id="445" r:id="rId19"/>
    <p:sldId id="453" r:id="rId20"/>
    <p:sldId id="454" r:id="rId21"/>
    <p:sldId id="465" r:id="rId22"/>
    <p:sldId id="451" r:id="rId23"/>
    <p:sldId id="464" r:id="rId24"/>
    <p:sldId id="4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39"/>
    <a:srgbClr val="FBE1CB"/>
    <a:srgbClr val="FFA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51"/>
    <p:restoredTop sz="77649"/>
  </p:normalViewPr>
  <p:slideViewPr>
    <p:cSldViewPr snapToGrid="0">
      <p:cViewPr>
        <p:scale>
          <a:sx n="83" d="100"/>
          <a:sy n="83" d="100"/>
        </p:scale>
        <p:origin x="584" y="368"/>
      </p:cViewPr>
      <p:guideLst/>
    </p:cSldViewPr>
  </p:slideViewPr>
  <p:notesTextViewPr>
    <p:cViewPr>
      <p:scale>
        <a:sx n="114" d="100"/>
        <a:sy n="114" d="100"/>
      </p:scale>
      <p:origin x="0" y="0"/>
    </p:cViewPr>
  </p:notesTextViewPr>
  <p:sorterViewPr>
    <p:cViewPr>
      <p:scale>
        <a:sx n="1" d="1"/>
        <a:sy n="1" d="1"/>
      </p:scale>
      <p:origin x="0" y="0"/>
    </p:cViewPr>
  </p:sorterViewPr>
  <p:notesViewPr>
    <p:cSldViewPr snapToGrid="0">
      <p:cViewPr varScale="1">
        <p:scale>
          <a:sx n="50" d="100"/>
          <a:sy n="50" d="100"/>
        </p:scale>
        <p:origin x="234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44B286-9F92-BD01-CE7B-392B1C4990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1552682-5EA0-15DF-F797-0AEB1CB296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5E8DBB-1443-6A48-9F68-7417E76EAC33}" type="datetimeFigureOut">
              <a:rPr lang="en-US" smtClean="0"/>
              <a:t>6/2/25</a:t>
            </a:fld>
            <a:endParaRPr lang="en-US"/>
          </a:p>
        </p:txBody>
      </p:sp>
      <p:sp>
        <p:nvSpPr>
          <p:cNvPr id="4" name="Footer Placeholder 3">
            <a:extLst>
              <a:ext uri="{FF2B5EF4-FFF2-40B4-BE49-F238E27FC236}">
                <a16:creationId xmlns:a16="http://schemas.microsoft.com/office/drawing/2014/main" id="{4B1BFD0C-4F8B-7FCD-0C9B-835ED18DA4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7E620CD-E716-7DF1-7F94-1DD3B07498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FC1618-2866-5E46-9F10-1D486FBF99C4}" type="slidenum">
              <a:rPr lang="en-US" smtClean="0"/>
              <a:t>‹#›</a:t>
            </a:fld>
            <a:endParaRPr lang="en-US"/>
          </a:p>
        </p:txBody>
      </p:sp>
    </p:spTree>
    <p:extLst>
      <p:ext uri="{BB962C8B-B14F-4D97-AF65-F5344CB8AC3E}">
        <p14:creationId xmlns:p14="http://schemas.microsoft.com/office/powerpoint/2010/main" val="53739549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3T11:15:43.896"/>
    </inkml:context>
    <inkml:brush xml:id="br0">
      <inkml:brushProperty name="width" value="0.1" units="cm"/>
      <inkml:brushProperty name="height" value="0.1" units="cm"/>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04T09:33:05.544"/>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0,'35'0,"-1"0,-3 0,3 0,6 0,0 0,1 0,7 0,3 0,-1 0,7 0,-15 6,15 2,-15 0,15 5,-14-12,5 12,-8-12,1 11,-1-10,0 10,1-11,-8 11,6-11,-13 5,31-1,-27 2,20 1,-18-3,-6 1,5-5,-6 5,-1-6,8 0,-6 0,6 0,-7 5,-1-4,1 5,6-6,-4 0,4 0,-6 0,-1 0,-5 0,4 0,-5 0,7 0,-1 0,6 0,-10 0,8 0,-10 0,1 0,4 0,-10 0,10 0,-11 0,11 0,-10 0,10 0,-4 0,5 0,-5 0,4 0,-11 0,11 0,-4 0,-1 0,10 0,-8 0,4 0,-1 0,-5 0,7 0,0 0,-7 0,5 0,-4 0,5 0,1 0,-1 0,1 0,-1 0,1 0,0 0,-1 0,1 0,-1 0,1 0,-7 0,5 0,-4 0,0 0,4 0,-5 0,7 0,-7 0,16 0,-12 0,18 0,-14 0,3-6,-4 5,-1-5,1 6,-1 0,1-5,0 3,-1-3,8 5,-6 0,6 0,-1 0,6-6,5 5,-5-5,2 6,-13 0,5 0,-6-5,0 4,-1-5,1 6,-7 0,5 0,-10 0,10 0,-10 0,4 0,0 0,-5 0,5 0,-6 0,7 0,-6 0,5 0,0 0,2 0,-1-5,6 4,-6-4,7 5,-1 0,1 0,-7 0,5 0,-4 0,5 0,1 0,0 0,-1 0,1 0,-7 0,5 0,-4 0,5 0,1 0,0 0,17 0,-13 0,14 0,-12 0,-5 0,13 0,-13 0,6 0,-7 0,-1 0,1 0,-7 0,5 0,-4 0,5 0,1 0,-1 0,-5 0,11 0,-16 0,24 0,-24 0,27 0,-20 0,15 0,-12 0,1 0,-1 0,1 0,-1 0,1 0,0 0,-1 0,1 0,-1 0,1 0,-1 0,1 0,-1 0,8 0,-12 0,10 0,-4 0,0 0,17 0,-16 0,16 0,-17 0,5 0,-6 0,0 0,-1 0,1 0,-1 0,1 0,-1 0,1 0,-7 0,6 0,-6 0,7 0,-1 0,1 0,-1 0,6 0,-4 0,3 0,-4 0,-1 0,1 0,-1 0,1 0,6 0,-4 0,4 0,1 0,-6 0,6 0,-8 0,1 0,-1 0,1 0,0 0,-7 0,5 0,-4 0,-1 0,5 0,1 0,1 0,-2 0,-7 0,-5 0,0 0,0 0,0 0,0 0,0 0,1 0,-1 0,0 0,0 0,0 0,0 0,0 0,0 0,-1 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04T09:33:10.959"/>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9,'28'0,"-3"0,-14 5,0-4,-1 3,6 1,8-3,-6 7,10-7,-9 3,6-5,-1 5,1-4,6 5,-4-6,4 5,1-3,-6 3,13-5,-6 0,7 0,1 0,-1 6,0-4,1 4,-1 0,1-5,-1 5,0-6,1 6,-1-4,-7 3,6 1,-13-4,13 4,-13-6,6 0,-8 0,6 0,-4 0,3 0,-4 0,-7 0,5 0,-4 0,5 0,1 0,-7 0,5 0,-4 0,6 0,-7 0,5 0,-4 0,5 0,1 0,-1 0,1 0,5 0,-5 0,5 0,-6 0,1 0,-1 0,1 0,-6 0,4 0,-5 0,1 0,4 0,-5 0,7 0,-6 0,4 0,-5 0,7 0,-1 0,-5 0,4 0,-5 0,7 0,-6 0,15 0,-13 0,8 0,-6 0,-4 0,0 0,4 0,-11 0,11 0,-10 0,10 0,-10 0,4 0,0 0,-5 0,11 0,-10 0,10 0,-10 0,10 0,6 0,-8 0,13 0,-15 0,0 0,4 0,-11 0,11 0,-4 0,5 0,-5 0,4 0,-4 0,-1 0,5 0,-10 0,10 0,-11 0,11 0,-10 0,10 0,-10 0,15 0,-8 0,3 0,0 0,-4 0,-1 0,5 0,-4 0,5 0,1 0,0 0,-1 0,1 0,-7 0,5 0,-4 0,-1 0,5 0,-4 0,0 0,4 0,-11 0,16 0,-8 0,4 0,-1 0,-11 0,11-6,-10 5,4-5,-6 6,0 0,6 0,-4 0,4 0,-6 0,6 0,-4 0,4 0,-6 0,6 0,-4 0,10 0,-11 0,16 0,-8 0,3 0,1 0,-6 0,7 0,6 0,-4 0,4-5,-6 4,-1-5,1 6,-1 0,1 0,-1-5,1 3,0-3,-1 5,1 0,-1 0,1 0,-7 0,5 0,-4 0,0-5,4 3,-11-3,5 5,0 0,-4 0,10 0,-10 0,10 0,-11-5,11 4,-10-4,10 5,-10 0,10 0,-5 0,1 0,4 0,-5 0,7 0,-1-5,1 3,0-3,-1 5,1 0,-1 0,1 0,-1 0,1 0,6 0,-4 0,4 0,-6 0,-1 0,1 0,7 0,-6 0,5 0,-6 0,0 0,-1 0,1 0,-1 0,1 0,4 0,-3-6,4 5,-6-5,1 6,-1 0,8 0,-6 0,6 0,-8 0,1-5,6 3,-4-3,4 5,1 0,-6 0,6 0,-1 0,-4 0,4 0,-6 0,-1 0,1 0,-7 0,5 0,-10 0,10 0,-10 0,4 0,0 0,-5 0,6 0,-7 0,0 0,0 0,0 0,0 0,6 0,-4 0,4 0,-6-5,0 3,0-3,0 5,0 0,0 0,0 0,6 0,-5 0,4 0,-5 0,0 0,0 0,0 0,0 0,0 0,1 0,-1 0,0-5,0 4,0-4,-1 5,1 0,-1 0,0 0,1 0,3 0,-2 0,3 0,-4 0,-1 0,1 0,0 0,0 0,0 0,0 0,0 0,-1 0,1 0,-1 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3T11:15:43.896"/>
    </inkml:context>
    <inkml:brush xml:id="br0">
      <inkml:brushProperty name="width" value="0.1" units="cm"/>
      <inkml:brushProperty name="height" value="0.1"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5E7F5-0B30-CC4F-9BDC-BA300D47F901}" type="datetimeFigureOut">
              <a:rPr lang="en-US" smtClean="0"/>
              <a:t>6/2/25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306AC-BF35-D84C-B073-950248262E52}" type="slidenum">
              <a:rPr lang="en-US" smtClean="0"/>
              <a:t>‹#›</a:t>
            </a:fld>
            <a:endParaRPr lang="en-US"/>
          </a:p>
        </p:txBody>
      </p:sp>
    </p:spTree>
    <p:extLst>
      <p:ext uri="{BB962C8B-B14F-4D97-AF65-F5344CB8AC3E}">
        <p14:creationId xmlns:p14="http://schemas.microsoft.com/office/powerpoint/2010/main" val="50108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306AC-BF35-D84C-B073-950248262E52}" type="slidenum">
              <a:rPr lang="en-US" smtClean="0"/>
              <a:t>1</a:t>
            </a:fld>
            <a:endParaRPr lang="en-US"/>
          </a:p>
        </p:txBody>
      </p:sp>
    </p:spTree>
    <p:extLst>
      <p:ext uri="{BB962C8B-B14F-4D97-AF65-F5344CB8AC3E}">
        <p14:creationId xmlns:p14="http://schemas.microsoft.com/office/powerpoint/2010/main" val="3625918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C9A306AC-BF35-D84C-B073-950248262E52}" type="slidenum">
              <a:rPr lang="en-US" smtClean="0"/>
              <a:t>20</a:t>
            </a:fld>
            <a:endParaRPr lang="en-US"/>
          </a:p>
        </p:txBody>
      </p:sp>
    </p:spTree>
    <p:extLst>
      <p:ext uri="{BB962C8B-B14F-4D97-AF65-F5344CB8AC3E}">
        <p14:creationId xmlns:p14="http://schemas.microsoft.com/office/powerpoint/2010/main" val="609914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C9A306AC-BF35-D84C-B073-950248262E52}" type="slidenum">
              <a:rPr lang="en-US" smtClean="0"/>
              <a:t>21</a:t>
            </a:fld>
            <a:endParaRPr lang="en-US"/>
          </a:p>
        </p:txBody>
      </p:sp>
    </p:spTree>
    <p:extLst>
      <p:ext uri="{BB962C8B-B14F-4D97-AF65-F5344CB8AC3E}">
        <p14:creationId xmlns:p14="http://schemas.microsoft.com/office/powerpoint/2010/main" val="2231735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Times New Roman" panose="02020603050405020304" pitchFamily="18" charset="0"/>
                <a:ea typeface="Aptos" panose="020B0004020202020204" pitchFamily="34" charset="0"/>
                <a:cs typeface="Times New Roman" panose="02020603050405020304" pitchFamily="18" charset="0"/>
              </a:rPr>
              <a:t>How and why do they create and innovate/support innovation? What do they really care about when they engage in work that is protectable through IP law?</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ea typeface="Aptos" panose="020B0004020202020204" pitchFamily="34" charset="0"/>
                <a:cs typeface="Times New Roman" panose="02020603050405020304" pitchFamily="18" charset="0"/>
              </a:rPr>
              <a:t>2. Are their standards of progress value-neutral and quantitative?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ea typeface="Aptos" panose="020B0004020202020204" pitchFamily="34" charset="0"/>
                <a:cs typeface="Times New Roman" panose="02020603050405020304" pitchFamily="18" charset="0"/>
              </a:rPr>
              <a:t>3. Are industrial policies (IP and grants) enabling their work toward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C9A306AC-BF35-D84C-B073-950248262E52}" type="slidenum">
              <a:rPr lang="en-US" smtClean="0"/>
              <a:t>22</a:t>
            </a:fld>
            <a:endParaRPr lang="en-US"/>
          </a:p>
        </p:txBody>
      </p:sp>
    </p:spTree>
    <p:extLst>
      <p:ext uri="{BB962C8B-B14F-4D97-AF65-F5344CB8AC3E}">
        <p14:creationId xmlns:p14="http://schemas.microsoft.com/office/powerpoint/2010/main" val="2958895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C9A306AC-BF35-D84C-B073-950248262E52}" type="slidenum">
              <a:rPr lang="en-US" smtClean="0"/>
              <a:t>23</a:t>
            </a:fld>
            <a:endParaRPr lang="en-US"/>
          </a:p>
        </p:txBody>
      </p:sp>
    </p:spTree>
    <p:extLst>
      <p:ext uri="{BB962C8B-B14F-4D97-AF65-F5344CB8AC3E}">
        <p14:creationId xmlns:p14="http://schemas.microsoft.com/office/powerpoint/2010/main" val="2716508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306AC-BF35-D84C-B073-950248262E52}" type="slidenum">
              <a:rPr lang="en-US" smtClean="0"/>
              <a:t>24</a:t>
            </a:fld>
            <a:endParaRPr lang="en-US"/>
          </a:p>
        </p:txBody>
      </p:sp>
    </p:spTree>
    <p:extLst>
      <p:ext uri="{BB962C8B-B14F-4D97-AF65-F5344CB8AC3E}">
        <p14:creationId xmlns:p14="http://schemas.microsoft.com/office/powerpoint/2010/main" val="2645568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ptos" panose="020B0004020202020204" pitchFamily="34" charset="0"/>
              <a:ea typeface="Times New Roman" panose="02020603050405020304" pitchFamily="18" charset="0"/>
              <a:cs typeface="Aptos" panose="020B0004020202020204" pitchFamily="34" charset="0"/>
            </a:endParaRP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C9A306AC-BF35-D84C-B073-950248262E52}" type="slidenum">
              <a:rPr lang="en-US" smtClean="0"/>
              <a:t>2</a:t>
            </a:fld>
            <a:endParaRPr lang="en-US"/>
          </a:p>
        </p:txBody>
      </p:sp>
    </p:spTree>
    <p:extLst>
      <p:ext uri="{BB962C8B-B14F-4D97-AF65-F5344CB8AC3E}">
        <p14:creationId xmlns:p14="http://schemas.microsoft.com/office/powerpoint/2010/main" val="93437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ptos" panose="020B0004020202020204" pitchFamily="34" charset="0"/>
              <a:ea typeface="Times New Roman" panose="02020603050405020304" pitchFamily="18" charset="0"/>
              <a:cs typeface="Aptos" panose="020B0004020202020204" pitchFamily="34" charset="0"/>
            </a:endParaRP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C9A306AC-BF35-D84C-B073-950248262E52}" type="slidenum">
              <a:rPr lang="en-US" smtClean="0"/>
              <a:t>8</a:t>
            </a:fld>
            <a:endParaRPr lang="en-US"/>
          </a:p>
        </p:txBody>
      </p:sp>
    </p:spTree>
    <p:extLst>
      <p:ext uri="{BB962C8B-B14F-4D97-AF65-F5344CB8AC3E}">
        <p14:creationId xmlns:p14="http://schemas.microsoft.com/office/powerpoint/2010/main" val="308070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A306AC-BF35-D84C-B073-950248262E52}" type="slidenum">
              <a:rPr lang="en-US" smtClean="0"/>
              <a:t>13</a:t>
            </a:fld>
            <a:endParaRPr lang="en-US"/>
          </a:p>
        </p:txBody>
      </p:sp>
    </p:spTree>
    <p:extLst>
      <p:ext uri="{BB962C8B-B14F-4D97-AF65-F5344CB8AC3E}">
        <p14:creationId xmlns:p14="http://schemas.microsoft.com/office/powerpoint/2010/main" val="8027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constitutional promise of progress mean for biomedical innovation in an era of financialization of healthcare and growing governing power of Big Pharma, Big Finance, and Big Tech?</a:t>
            </a:r>
          </a:p>
        </p:txBody>
      </p:sp>
      <p:sp>
        <p:nvSpPr>
          <p:cNvPr id="4" name="Slide Number Placeholder 3"/>
          <p:cNvSpPr>
            <a:spLocks noGrp="1"/>
          </p:cNvSpPr>
          <p:nvPr>
            <p:ph type="sldNum" sz="quarter" idx="5"/>
          </p:nvPr>
        </p:nvSpPr>
        <p:spPr/>
        <p:txBody>
          <a:bodyPr/>
          <a:lstStyle/>
          <a:p>
            <a:fld id="{C9A306AC-BF35-D84C-B073-950248262E52}" type="slidenum">
              <a:rPr lang="en-US" smtClean="0"/>
              <a:t>14</a:t>
            </a:fld>
            <a:endParaRPr lang="en-US"/>
          </a:p>
        </p:txBody>
      </p:sp>
    </p:spTree>
    <p:extLst>
      <p:ext uri="{BB962C8B-B14F-4D97-AF65-F5344CB8AC3E}">
        <p14:creationId xmlns:p14="http://schemas.microsoft.com/office/powerpoint/2010/main" val="266778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Scholarship inspiring this research project:</a:t>
            </a:r>
          </a:p>
          <a:p>
            <a:endParaRPr lang="en-US" dirty="0"/>
          </a:p>
          <a:p>
            <a:pPr marL="171450" indent="-171450">
              <a:buFontTx/>
              <a:buChar char="-"/>
            </a:pPr>
            <a:r>
              <a:rPr lang="en-US" dirty="0"/>
              <a:t>On the definition of progress in the context of innovation: </a:t>
            </a:r>
            <a:r>
              <a:rPr lang="en-US" sz="1800" cap="small" dirty="0">
                <a:effectLst/>
                <a:latin typeface="Cambria" panose="02040503050406030204" pitchFamily="18" charset="0"/>
                <a:ea typeface="Times New Roman" panose="02020603050405020304" pitchFamily="18" charset="0"/>
                <a:cs typeface="Times New Roman" panose="02020603050405020304" pitchFamily="18" charset="0"/>
              </a:rPr>
              <a:t>Jessica </a:t>
            </a:r>
            <a:r>
              <a:rPr lang="en-US" sz="1800" cap="small" dirty="0" err="1">
                <a:effectLst/>
                <a:latin typeface="Cambria" panose="02040503050406030204" pitchFamily="18" charset="0"/>
                <a:ea typeface="Times New Roman" panose="02020603050405020304" pitchFamily="18" charset="0"/>
                <a:cs typeface="Times New Roman" panose="02020603050405020304" pitchFamily="18" charset="0"/>
              </a:rPr>
              <a:t>Silbey</a:t>
            </a:r>
            <a:r>
              <a:rPr lang="en-US" sz="1800" cap="small" dirty="0">
                <a:effectLst/>
                <a:latin typeface="Cambria" panose="02040503050406030204" pitchFamily="18" charset="0"/>
                <a:ea typeface="Times New Roman" panose="02020603050405020304" pitchFamily="18" charset="0"/>
                <a:cs typeface="Times New Roman" panose="02020603050405020304" pitchFamily="18" charset="0"/>
              </a:rPr>
              <a:t>, Against Progress,</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2022, Andres Sawicki,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The Law of Creativity?</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110 </a:t>
            </a:r>
            <a:r>
              <a:rPr lang="en-US" sz="1800" cap="small" dirty="0">
                <a:effectLst/>
                <a:latin typeface="Cambria" panose="02040503050406030204" pitchFamily="18" charset="0"/>
                <a:ea typeface="Times New Roman" panose="02020603050405020304" pitchFamily="18" charset="0"/>
                <a:cs typeface="Times New Roman" panose="02020603050405020304" pitchFamily="18" charset="0"/>
              </a:rPr>
              <a:t>Cornell L. Rev.</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135 (2024); </a:t>
            </a:r>
            <a:r>
              <a:rPr lang="en-US" sz="1800" cap="small" dirty="0">
                <a:effectLst/>
                <a:latin typeface="Cambria" panose="02040503050406030204" pitchFamily="18" charset="0"/>
                <a:ea typeface="Times New Roman" panose="02020603050405020304" pitchFamily="18" charset="0"/>
                <a:cs typeface="Times New Roman" panose="02020603050405020304" pitchFamily="18" charset="0"/>
              </a:rPr>
              <a:t>Marc J. </a:t>
            </a:r>
            <a:r>
              <a:rPr lang="en-US" sz="1800" cap="small" dirty="0" err="1">
                <a:effectLst/>
                <a:latin typeface="Cambria" panose="02040503050406030204" pitchFamily="18" charset="0"/>
                <a:ea typeface="Times New Roman" panose="02020603050405020304" pitchFamily="18" charset="0"/>
                <a:cs typeface="Times New Roman" panose="02020603050405020304" pitchFamily="18" charset="0"/>
              </a:rPr>
              <a:t>Dunkelman</a:t>
            </a:r>
            <a:r>
              <a:rPr lang="en-US" sz="1800" cap="small" dirty="0">
                <a:effectLst/>
                <a:latin typeface="Cambria" panose="02040503050406030204" pitchFamily="18" charset="0"/>
                <a:ea typeface="Times New Roman" panose="02020603050405020304" pitchFamily="18" charset="0"/>
                <a:cs typeface="Times New Roman" panose="02020603050405020304" pitchFamily="18" charset="0"/>
              </a:rPr>
              <a:t>, Why Nothing Works. Who Killed Progress and How to Bring It Back</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(2025)</a:t>
            </a:r>
            <a:r>
              <a:rPr lang="en-US" dirty="0">
                <a:effectLst/>
              </a:rPr>
              <a:t> </a:t>
            </a:r>
          </a:p>
          <a:p>
            <a:pPr marL="171450" indent="-171450">
              <a:buFontTx/>
              <a:buChar char="-"/>
            </a:pPr>
            <a:endParaRPr lang="en-US" dirty="0">
              <a:effectLst/>
            </a:endParaRPr>
          </a:p>
          <a:p>
            <a:pPr marL="171450" indent="-171450">
              <a:buFontTx/>
              <a:buChar char="-"/>
            </a:pPr>
            <a:r>
              <a:rPr lang="en-US" b="1" i="0" dirty="0">
                <a:solidFill>
                  <a:srgbClr val="0F1111"/>
                </a:solidFill>
                <a:effectLst/>
                <a:highlight>
                  <a:srgbClr val="FFFFFF"/>
                </a:highlight>
                <a:latin typeface="Amazon Ember"/>
              </a:rPr>
              <a:t>Why Nothing Works: </a:t>
            </a:r>
            <a:r>
              <a:rPr lang="en-US" b="0" i="0" dirty="0">
                <a:solidFill>
                  <a:srgbClr val="0F1111"/>
                </a:solidFill>
                <a:effectLst/>
                <a:highlight>
                  <a:srgbClr val="FFFFFF"/>
                </a:highlight>
                <a:latin typeface="Amazon Ember"/>
              </a:rPr>
              <a:t>A provocative exploration about the architecture of power, the forces that stifle us from progress and getting things done, even if the majority supports them. </a:t>
            </a:r>
            <a:r>
              <a:rPr lang="en-US" b="0" i="0" dirty="0" err="1">
                <a:solidFill>
                  <a:srgbClr val="0F1111"/>
                </a:solidFill>
                <a:effectLst/>
                <a:highlight>
                  <a:srgbClr val="FFFFFF"/>
                </a:highlight>
                <a:latin typeface="Amazon Ember"/>
              </a:rPr>
              <a:t>Dunkelman</a:t>
            </a:r>
            <a:r>
              <a:rPr lang="en-US" b="0" i="0" dirty="0">
                <a:solidFill>
                  <a:srgbClr val="0F1111"/>
                </a:solidFill>
                <a:effectLst/>
                <a:highlight>
                  <a:srgbClr val="FFFFFF"/>
                </a:highlight>
                <a:latin typeface="Amazon Ember"/>
              </a:rPr>
              <a:t> claims that America is a victim of a </a:t>
            </a:r>
            <a:r>
              <a:rPr lang="en-US" b="0" i="0" dirty="0" err="1">
                <a:solidFill>
                  <a:srgbClr val="0F1111"/>
                </a:solidFill>
                <a:effectLst/>
                <a:highlight>
                  <a:srgbClr val="FFFFFF"/>
                </a:highlight>
                <a:latin typeface="Amazon Ember"/>
              </a:rPr>
              <a:t>vetocracy</a:t>
            </a:r>
            <a:r>
              <a:rPr lang="en-US" b="0" i="0" dirty="0">
                <a:solidFill>
                  <a:srgbClr val="0F1111"/>
                </a:solidFill>
                <a:effectLst/>
                <a:highlight>
                  <a:srgbClr val="FFFFFF"/>
                </a:highlight>
                <a:latin typeface="Amazon Ember"/>
              </a:rPr>
              <a:t> that allows nearly everyone (with power) to block progress—to stifle the ability to deliver progress on its promise.</a:t>
            </a:r>
          </a:p>
          <a:p>
            <a:pPr marL="171450" indent="-171450">
              <a:buFontTx/>
              <a:buChar char="-"/>
            </a:pPr>
            <a:r>
              <a:rPr lang="en-US" b="1" i="0" dirty="0">
                <a:solidFill>
                  <a:srgbClr val="0F1111"/>
                </a:solidFill>
                <a:effectLst/>
                <a:highlight>
                  <a:srgbClr val="FFFFFF"/>
                </a:highlight>
                <a:latin typeface="Amazon Ember"/>
              </a:rPr>
              <a:t>Against Progress: </a:t>
            </a:r>
            <a:r>
              <a:rPr lang="en-US" b="0" i="0" dirty="0">
                <a:solidFill>
                  <a:srgbClr val="0F1111"/>
                </a:solidFill>
                <a:effectLst/>
                <a:highlight>
                  <a:srgbClr val="FFFFFF"/>
                </a:highlight>
                <a:latin typeface="Amazon Ember"/>
              </a:rPr>
              <a:t>considers the relationship between the constitutional mandate of “progress” and fundamental values, such as equality, privacy, and distributive justice, and the role of intellectual property aimed to facilitate progress. </a:t>
            </a:r>
            <a:r>
              <a:rPr lang="en-US" b="0" i="0" dirty="0" err="1">
                <a:solidFill>
                  <a:srgbClr val="0F1111"/>
                </a:solidFill>
                <a:effectLst/>
                <a:highlight>
                  <a:srgbClr val="FFFFFF"/>
                </a:highlight>
                <a:latin typeface="Amazon Ember"/>
              </a:rPr>
              <a:t>Silbey</a:t>
            </a:r>
            <a:r>
              <a:rPr lang="en-US" b="0" i="0" dirty="0">
                <a:solidFill>
                  <a:srgbClr val="0F1111"/>
                </a:solidFill>
                <a:effectLst/>
                <a:highlight>
                  <a:srgbClr val="FFFFFF"/>
                </a:highlight>
                <a:latin typeface="Amazon Ember"/>
              </a:rPr>
              <a:t> encourages refiguring the substance of "progress" and redirecting the function of intellectual property to the commonweal instead of private interests.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0" dirty="0">
                <a:solidFill>
                  <a:srgbClr val="636363"/>
                </a:solidFill>
                <a:effectLst/>
                <a:highlight>
                  <a:srgbClr val="FFFFFF"/>
                </a:highlight>
                <a:latin typeface="__Montserrat_bc41ac"/>
              </a:rPr>
              <a:t>Capitalism, Power, and Innovation</a:t>
            </a:r>
            <a:r>
              <a:rPr lang="en-US" b="0" i="0" dirty="0">
                <a:solidFill>
                  <a:srgbClr val="636363"/>
                </a:solidFill>
                <a:effectLst/>
                <a:highlight>
                  <a:srgbClr val="FFFFFF"/>
                </a:highlight>
                <a:latin typeface="__Montserrat_bc41ac"/>
              </a:rPr>
              <a:t>, and its most updated version “The Rulers: Corporate Power in the Age of AI” forthcoming in September of 2025, offers a</a:t>
            </a:r>
            <a:r>
              <a:rPr lang="en-US" b="0" i="0" dirty="0">
                <a:solidFill>
                  <a:srgbClr val="474747"/>
                </a:solidFill>
                <a:effectLst/>
                <a:highlight>
                  <a:srgbClr val="FFFFFF"/>
                </a:highlight>
                <a:latin typeface="Roboto" panose="020F0502020204030204" pitchFamily="34" charset="0"/>
              </a:rPr>
              <a:t> brilliant analysis of capital accumulation in the AI era and the predatory concentration of knowledge and data in the hands of Big Tech.</a:t>
            </a:r>
            <a:endParaRPr lang="en-US" b="1" i="0" u="none" dirty="0">
              <a:solidFill>
                <a:srgbClr val="636363"/>
              </a:solidFill>
              <a:effectLst/>
              <a:highlight>
                <a:srgbClr val="FFFFFF"/>
              </a:highlight>
              <a:latin typeface="__Montserrat_bc41ac"/>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0" u="none" dirty="0">
                <a:solidFill>
                  <a:srgbClr val="636363"/>
                </a:solidFill>
                <a:effectLst/>
                <a:highlight>
                  <a:srgbClr val="FFFFFF"/>
                </a:highlight>
                <a:latin typeface="__Montserrat_bc41ac"/>
              </a:rPr>
              <a:t>Capitalizing a Cure</a:t>
            </a:r>
            <a:r>
              <a:rPr lang="en-US" b="0" i="0" dirty="0">
                <a:solidFill>
                  <a:srgbClr val="636363"/>
                </a:solidFill>
                <a:effectLst/>
                <a:highlight>
                  <a:srgbClr val="FFFFFF"/>
                </a:highlight>
                <a:latin typeface="__Montserrat_bc41ac"/>
              </a:rPr>
              <a:t> investigates the power of finance over business, biomedicine, and public health. Roy’s book, together with these others, prompted me to question the aspirations of biomedical progress as it  reveals the consequences of allowing financial markets to determine who heals and who suffers in the biomedical industry.</a:t>
            </a:r>
          </a:p>
          <a:p>
            <a:pPr marL="171450" indent="-171450">
              <a:buFontTx/>
              <a:buChar char="-"/>
            </a:pPr>
            <a:endParaRPr lang="en-US" b="0" i="0" dirty="0">
              <a:solidFill>
                <a:srgbClr val="0F1111"/>
              </a:solidFill>
              <a:effectLst/>
              <a:highlight>
                <a:srgbClr val="FFFFFF"/>
              </a:highlight>
              <a:latin typeface="Amazon Ember"/>
            </a:endParaRPr>
          </a:p>
          <a:p>
            <a:pPr marL="171450" indent="-171450">
              <a:buFontTx/>
              <a:buChar char="-"/>
            </a:pPr>
            <a:endParaRPr lang="en-US" b="0" i="0" dirty="0">
              <a:solidFill>
                <a:srgbClr val="0F1111"/>
              </a:solidFill>
              <a:effectLst/>
              <a:highlight>
                <a:srgbClr val="FFFFFF"/>
              </a:highlight>
              <a:latin typeface="Amazon Ember"/>
            </a:endParaRPr>
          </a:p>
          <a:p>
            <a:pPr marL="171450" indent="-171450">
              <a:buFontTx/>
              <a:buChar char="-"/>
            </a:pPr>
            <a:endParaRPr lang="en-US" b="0" i="0" dirty="0">
              <a:solidFill>
                <a:srgbClr val="0F1111"/>
              </a:solidFill>
              <a:effectLst/>
              <a:highlight>
                <a:srgbClr val="FFFFFF"/>
              </a:highlight>
              <a:latin typeface="Amazon Ember"/>
            </a:endParaRPr>
          </a:p>
          <a:p>
            <a:pPr marL="171450" indent="-171450">
              <a:buFontTx/>
              <a:buChar char="-"/>
            </a:pPr>
            <a:endParaRPr lang="en-US" dirty="0">
              <a:effectLst/>
            </a:endParaRPr>
          </a:p>
        </p:txBody>
      </p:sp>
      <p:sp>
        <p:nvSpPr>
          <p:cNvPr id="4" name="Slide Number Placeholder 3"/>
          <p:cNvSpPr>
            <a:spLocks noGrp="1"/>
          </p:cNvSpPr>
          <p:nvPr>
            <p:ph type="sldNum" sz="quarter" idx="5"/>
          </p:nvPr>
        </p:nvSpPr>
        <p:spPr/>
        <p:txBody>
          <a:bodyPr/>
          <a:lstStyle/>
          <a:p>
            <a:fld id="{C9A306AC-BF35-D84C-B073-950248262E52}" type="slidenum">
              <a:rPr lang="en-US" smtClean="0"/>
              <a:t>16</a:t>
            </a:fld>
            <a:endParaRPr lang="en-US"/>
          </a:p>
        </p:txBody>
      </p:sp>
    </p:spTree>
    <p:extLst>
      <p:ext uri="{BB962C8B-B14F-4D97-AF65-F5344CB8AC3E}">
        <p14:creationId xmlns:p14="http://schemas.microsoft.com/office/powerpoint/2010/main" val="127849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ptos" panose="020B0004020202020204" pitchFamily="34" charset="0"/>
              <a:ea typeface="Times New Roman" panose="02020603050405020304" pitchFamily="18" charset="0"/>
              <a:cs typeface="Aptos" panose="020B0004020202020204" pitchFamily="34" charset="0"/>
            </a:endParaRP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C9A306AC-BF35-D84C-B073-950248262E52}" type="slidenum">
              <a:rPr lang="en-US" smtClean="0"/>
              <a:t>17</a:t>
            </a:fld>
            <a:endParaRPr lang="en-US"/>
          </a:p>
        </p:txBody>
      </p:sp>
    </p:spTree>
    <p:extLst>
      <p:ext uri="{BB962C8B-B14F-4D97-AF65-F5344CB8AC3E}">
        <p14:creationId xmlns:p14="http://schemas.microsoft.com/office/powerpoint/2010/main" val="332530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In this talk,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ptos" panose="020B0004020202020204" pitchFamily="34" charset="0"/>
              <a:ea typeface="Times New Roman" panose="02020603050405020304" pitchFamily="18" charset="0"/>
              <a:cs typeface="Aptos" panose="020B0004020202020204" pitchFamily="34" charset="0"/>
            </a:endParaRP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C9A306AC-BF35-D84C-B073-950248262E52}" type="slidenum">
              <a:rPr lang="en-US" smtClean="0"/>
              <a:t>18</a:t>
            </a:fld>
            <a:endParaRPr lang="en-US"/>
          </a:p>
        </p:txBody>
      </p:sp>
    </p:spTree>
    <p:extLst>
      <p:ext uri="{BB962C8B-B14F-4D97-AF65-F5344CB8AC3E}">
        <p14:creationId xmlns:p14="http://schemas.microsoft.com/office/powerpoint/2010/main" val="2048190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ptos" panose="020B0004020202020204" pitchFamily="34" charset="0"/>
              <a:ea typeface="Times New Roman" panose="02020603050405020304" pitchFamily="18" charset="0"/>
              <a:cs typeface="Aptos" panose="020B0004020202020204" pitchFamily="34" charset="0"/>
            </a:endParaRP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C9A306AC-BF35-D84C-B073-950248262E52}" type="slidenum">
              <a:rPr lang="en-US" smtClean="0"/>
              <a:t>19</a:t>
            </a:fld>
            <a:endParaRPr lang="en-US"/>
          </a:p>
        </p:txBody>
      </p:sp>
    </p:spTree>
    <p:extLst>
      <p:ext uri="{BB962C8B-B14F-4D97-AF65-F5344CB8AC3E}">
        <p14:creationId xmlns:p14="http://schemas.microsoft.com/office/powerpoint/2010/main" val="197842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6/2/25</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a:prstGeom prst="rect">
            <a:avLst/>
          </a:prstGeo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05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6/2/25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a:xfrm>
            <a:off x="8610600" y="6356350"/>
            <a:ext cx="2743200" cy="365125"/>
          </a:xfrm>
          <a:prstGeom prst="rect">
            <a:avLst/>
          </a:prstGeo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272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6/2/25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a:xfrm>
            <a:off x="8610600" y="6356350"/>
            <a:ext cx="2743200" cy="365125"/>
          </a:xfrm>
          <a:prstGeom prst="rect">
            <a:avLst/>
          </a:prstGeo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9166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a:prstGeom prst="rect">
            <a:avLst/>
          </a:prstGeo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a:prstGeom prst="rect">
            <a:avLst/>
          </a:prstGeo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9775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a:prstGeom prst="rect">
            <a:avLst/>
          </a:prstGeo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6/2/25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a:xfrm>
            <a:off x="8610600" y="6356350"/>
            <a:ext cx="2743200" cy="365125"/>
          </a:xfrm>
          <a:prstGeom prst="rect">
            <a:avLst/>
          </a:prstGeo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3522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a:prstGeom prst="rect">
            <a:avLst/>
          </a:prstGeo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a:prstGeom prst="rect">
            <a:avLst/>
          </a:prstGeo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3235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a:prstGeom prst="rect">
            <a:avLst/>
          </a:prstGeo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a:prstGeom prst="rect">
            <a:avLst/>
          </a:prstGeo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5002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a:prstGeom prst="rect">
            <a:avLst/>
          </a:prstGeo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6/2/25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a:xfrm>
            <a:off x="8610600" y="6356350"/>
            <a:ext cx="2743200" cy="365125"/>
          </a:xfrm>
          <a:prstGeom prst="rect">
            <a:avLst/>
          </a:prstGeo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2670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6/2/25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a:xfrm>
            <a:off x="8610600" y="6356350"/>
            <a:ext cx="2743200" cy="365125"/>
          </a:xfrm>
          <a:prstGeom prst="rect">
            <a:avLst/>
          </a:prstGeo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6344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a:prstGeom prst="rect">
            <a:avLst/>
          </a:prstGeo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6/2/25</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a:xfrm>
            <a:off x="8610600" y="6356350"/>
            <a:ext cx="2743200" cy="365125"/>
          </a:xfrm>
          <a:prstGeom prst="rect">
            <a:avLst/>
          </a:prstGeo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6689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a:prstGeom prst="rect">
            <a:avLst/>
          </a:prstGeo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a:xfrm>
            <a:off x="8610600" y="6356350"/>
            <a:ext cx="2743200" cy="365125"/>
          </a:xfrm>
          <a:prstGeom prst="rect">
            <a:avLst/>
          </a:prstGeo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6466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1051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DCTs &amp; PRIVATE EQUITY	                    HISTORICAL CONTEXT		ACCESS PROBLEMS		FUTURE AGENDA	</a:t>
            </a:r>
          </a:p>
        </p:txBody>
      </p:sp>
    </p:spTree>
    <p:extLst>
      <p:ext uri="{BB962C8B-B14F-4D97-AF65-F5344CB8AC3E}">
        <p14:creationId xmlns:p14="http://schemas.microsoft.com/office/powerpoint/2010/main" val="169012315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71" r:id="rId6"/>
    <p:sldLayoutId id="2147483766" r:id="rId7"/>
    <p:sldLayoutId id="2147483767" r:id="rId8"/>
    <p:sldLayoutId id="2147483768" r:id="rId9"/>
    <p:sldLayoutId id="2147483770" r:id="rId10"/>
    <p:sldLayoutId id="2147483769"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ximena.benavides@yale.edu"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customXml" Target="../ink/ink4.xml"/><Relationship Id="rId4" Type="http://schemas.openxmlformats.org/officeDocument/2006/relationships/hyperlink" Target="mailto:ximena.benavides@uga.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customXml" Target="../ink/ink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6AFFA-CAE5-D305-EF1A-3B194102B234}"/>
              </a:ext>
            </a:extLst>
          </p:cNvPr>
          <p:cNvSpPr>
            <a:spLocks noGrp="1"/>
          </p:cNvSpPr>
          <p:nvPr>
            <p:ph type="title"/>
          </p:nvPr>
        </p:nvSpPr>
        <p:spPr/>
        <p:txBody>
          <a:bodyPr/>
          <a:lstStyle/>
          <a:p>
            <a:pPr algn="ct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Against Biomedical Progress</a:t>
            </a:r>
          </a:p>
        </p:txBody>
      </p:sp>
      <p:sp>
        <p:nvSpPr>
          <p:cNvPr id="4" name="TextBox 3">
            <a:extLst>
              <a:ext uri="{FF2B5EF4-FFF2-40B4-BE49-F238E27FC236}">
                <a16:creationId xmlns:a16="http://schemas.microsoft.com/office/drawing/2014/main" id="{D8C3FBED-8111-3283-BABE-691249158822}"/>
              </a:ext>
            </a:extLst>
          </p:cNvPr>
          <p:cNvSpPr txBox="1"/>
          <p:nvPr/>
        </p:nvSpPr>
        <p:spPr>
          <a:xfrm>
            <a:off x="1925053" y="3986783"/>
            <a:ext cx="8871284" cy="1200329"/>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Ximena Benavides Reverditto, J.S.D., LL.M., LL.B. </a:t>
            </a:r>
          </a:p>
          <a:p>
            <a:pPr algn="ctr"/>
            <a:r>
              <a:rPr lang="en-US" sz="2400" dirty="0">
                <a:latin typeface="Times New Roman" panose="02020603050405020304" pitchFamily="18" charset="0"/>
                <a:cs typeface="Times New Roman" panose="02020603050405020304" pitchFamily="18" charset="0"/>
              </a:rPr>
              <a:t>Yale University/Yale Law School</a:t>
            </a:r>
          </a:p>
          <a:p>
            <a:pPr algn="ctr"/>
            <a:r>
              <a:rPr lang="en-US" sz="2400" dirty="0">
                <a:latin typeface="Times New Roman" panose="02020603050405020304" pitchFamily="18" charset="0"/>
                <a:cs typeface="Times New Roman" panose="02020603050405020304" pitchFamily="18" charset="0"/>
              </a:rPr>
              <a:t>University of Georgia (</a:t>
            </a:r>
            <a:r>
              <a:rPr lang="en-US" sz="2400" i="1" dirty="0">
                <a:latin typeface="Times New Roman" panose="02020603050405020304" pitchFamily="18" charset="0"/>
                <a:cs typeface="Times New Roman" panose="02020603050405020304" pitchFamily="18" charset="0"/>
              </a:rPr>
              <a:t>incoming</a:t>
            </a:r>
            <a:r>
              <a:rPr lang="en-US" sz="2400" dirty="0">
                <a:latin typeface="Times New Roman" panose="02020603050405020304" pitchFamily="18" charset="0"/>
                <a:cs typeface="Times New Roman" panose="02020603050405020304" pitchFamily="18" charset="0"/>
              </a:rPr>
              <a:t> Assistant Professor)</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2B4216D-E3F7-ECD0-891E-884FB81B4D3A}"/>
                  </a:ext>
                </a:extLst>
              </p14:cNvPr>
              <p14:cNvContentPartPr/>
              <p14:nvPr/>
            </p14:nvContentPartPr>
            <p14:xfrm>
              <a:off x="8017882" y="4973109"/>
              <a:ext cx="360" cy="360"/>
            </p14:xfrm>
          </p:contentPart>
        </mc:Choice>
        <mc:Fallback xmlns="">
          <p:pic>
            <p:nvPicPr>
              <p:cNvPr id="5" name="Ink 4">
                <a:extLst>
                  <a:ext uri="{FF2B5EF4-FFF2-40B4-BE49-F238E27FC236}">
                    <a16:creationId xmlns:a16="http://schemas.microsoft.com/office/drawing/2014/main" id="{32B4216D-E3F7-ECD0-891E-884FB81B4D3A}"/>
                  </a:ext>
                </a:extLst>
              </p:cNvPr>
              <p:cNvPicPr/>
              <p:nvPr/>
            </p:nvPicPr>
            <p:blipFill>
              <a:blip r:embed="rId4"/>
              <a:stretch>
                <a:fillRect/>
              </a:stretch>
            </p:blipFill>
            <p:spPr>
              <a:xfrm>
                <a:off x="8000242" y="4955469"/>
                <a:ext cx="36000" cy="36000"/>
              </a:xfrm>
              <a:prstGeom prst="rect">
                <a:avLst/>
              </a:prstGeom>
            </p:spPr>
          </p:pic>
        </mc:Fallback>
      </mc:AlternateContent>
    </p:spTree>
    <p:extLst>
      <p:ext uri="{BB962C8B-B14F-4D97-AF65-F5344CB8AC3E}">
        <p14:creationId xmlns:p14="http://schemas.microsoft.com/office/powerpoint/2010/main" val="2923466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96738DE-4092-35A0-B452-6F439ED33012}"/>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sng" dirty="0">
                <a:latin typeface="Times New Roman" panose="02020603050405020304" pitchFamily="18" charset="0"/>
                <a:cs typeface="Times New Roman" panose="02020603050405020304" pitchFamily="18" charset="0"/>
              </a:rPr>
              <a:t>THE PROBLEM</a:t>
            </a:r>
            <a:r>
              <a:rPr lang="en-US" dirty="0">
                <a:latin typeface="Times New Roman" panose="02020603050405020304" pitchFamily="18" charset="0"/>
                <a:cs typeface="Times New Roman" panose="02020603050405020304" pitchFamily="18" charset="0"/>
              </a:rPr>
              <a:t>	              RESEARCH PROJECT	FINDINGS &amp; CLAIMS                              PROPOSAL &amp; PROSPECTS 		        	</a:t>
            </a:r>
          </a:p>
        </p:txBody>
      </p:sp>
      <p:pic>
        <p:nvPicPr>
          <p:cNvPr id="5" name="Picture 4" descr="A screenshot of a medical information&#10;&#10;Description automatically generated">
            <a:extLst>
              <a:ext uri="{FF2B5EF4-FFF2-40B4-BE49-F238E27FC236}">
                <a16:creationId xmlns:a16="http://schemas.microsoft.com/office/drawing/2014/main" id="{2880C641-F68E-0B52-B926-B53F7C59F124}"/>
              </a:ext>
            </a:extLst>
          </p:cNvPr>
          <p:cNvPicPr>
            <a:picLocks noChangeAspect="1"/>
          </p:cNvPicPr>
          <p:nvPr/>
        </p:nvPicPr>
        <p:blipFill>
          <a:blip r:embed="rId2"/>
          <a:stretch>
            <a:fillRect/>
          </a:stretch>
        </p:blipFill>
        <p:spPr>
          <a:xfrm>
            <a:off x="1353312" y="320122"/>
            <a:ext cx="9789969" cy="5911217"/>
          </a:xfrm>
          <a:prstGeom prst="rect">
            <a:avLst/>
          </a:prstGeom>
        </p:spPr>
      </p:pic>
    </p:spTree>
    <p:extLst>
      <p:ext uri="{BB962C8B-B14F-4D97-AF65-F5344CB8AC3E}">
        <p14:creationId xmlns:p14="http://schemas.microsoft.com/office/powerpoint/2010/main" val="3307121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96738DE-4092-35A0-B452-6F439ED33012}"/>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sng" dirty="0">
                <a:latin typeface="Times New Roman" panose="02020603050405020304" pitchFamily="18" charset="0"/>
                <a:cs typeface="Times New Roman" panose="02020603050405020304" pitchFamily="18" charset="0"/>
              </a:rPr>
              <a:t>THE PROBLEM</a:t>
            </a:r>
            <a:r>
              <a:rPr lang="en-US" dirty="0">
                <a:latin typeface="Times New Roman" panose="02020603050405020304" pitchFamily="18" charset="0"/>
                <a:cs typeface="Times New Roman" panose="02020603050405020304" pitchFamily="18" charset="0"/>
              </a:rPr>
              <a:t>	              RESEARCH PROJECT	FINDINGS &amp; CLAIMS                              PROPOSAL &amp; PROSPECTS 		        	</a:t>
            </a:r>
          </a:p>
        </p:txBody>
      </p:sp>
      <p:pic>
        <p:nvPicPr>
          <p:cNvPr id="4" name="Picture 3" descr="A blue background with white text&#10;&#10;Description automatically generated">
            <a:extLst>
              <a:ext uri="{FF2B5EF4-FFF2-40B4-BE49-F238E27FC236}">
                <a16:creationId xmlns:a16="http://schemas.microsoft.com/office/drawing/2014/main" id="{860748BC-8C64-1BBF-F26E-F2DA16FA5DCB}"/>
              </a:ext>
            </a:extLst>
          </p:cNvPr>
          <p:cNvPicPr>
            <a:picLocks noChangeAspect="1"/>
          </p:cNvPicPr>
          <p:nvPr/>
        </p:nvPicPr>
        <p:blipFill>
          <a:blip r:embed="rId2"/>
          <a:stretch>
            <a:fillRect/>
          </a:stretch>
        </p:blipFill>
        <p:spPr>
          <a:xfrm>
            <a:off x="2981550" y="210003"/>
            <a:ext cx="6379813" cy="2755401"/>
          </a:xfrm>
          <a:prstGeom prst="rect">
            <a:avLst/>
          </a:prstGeom>
        </p:spPr>
      </p:pic>
      <p:pic>
        <p:nvPicPr>
          <p:cNvPr id="7" name="Picture 6" descr="A screenshot of a news article&#10;&#10;Description automatically generated">
            <a:extLst>
              <a:ext uri="{FF2B5EF4-FFF2-40B4-BE49-F238E27FC236}">
                <a16:creationId xmlns:a16="http://schemas.microsoft.com/office/drawing/2014/main" id="{DD6379DC-DF92-BFC3-F591-446E4523A7FF}"/>
              </a:ext>
            </a:extLst>
          </p:cNvPr>
          <p:cNvPicPr>
            <a:picLocks noChangeAspect="1"/>
          </p:cNvPicPr>
          <p:nvPr/>
        </p:nvPicPr>
        <p:blipFill>
          <a:blip r:embed="rId3"/>
          <a:stretch>
            <a:fillRect/>
          </a:stretch>
        </p:blipFill>
        <p:spPr>
          <a:xfrm>
            <a:off x="3020883" y="2965404"/>
            <a:ext cx="6340479" cy="3323210"/>
          </a:xfrm>
          <a:prstGeom prst="rect">
            <a:avLst/>
          </a:prstGeom>
        </p:spPr>
      </p:pic>
    </p:spTree>
    <p:extLst>
      <p:ext uri="{BB962C8B-B14F-4D97-AF65-F5344CB8AC3E}">
        <p14:creationId xmlns:p14="http://schemas.microsoft.com/office/powerpoint/2010/main" val="1664409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96738DE-4092-35A0-B452-6F439ED33012}"/>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sng" dirty="0">
                <a:latin typeface="Times New Roman" panose="02020603050405020304" pitchFamily="18" charset="0"/>
                <a:cs typeface="Times New Roman" panose="02020603050405020304" pitchFamily="18" charset="0"/>
              </a:rPr>
              <a:t>THE PROBLEM</a:t>
            </a:r>
            <a:r>
              <a:rPr lang="en-US" dirty="0">
                <a:latin typeface="Times New Roman" panose="02020603050405020304" pitchFamily="18" charset="0"/>
                <a:cs typeface="Times New Roman" panose="02020603050405020304" pitchFamily="18" charset="0"/>
              </a:rPr>
              <a:t>	              RESEARCH PROJECT	FINDINGS &amp; CLAIMS                              PROPOSAL &amp; PROSPECTS 		        	</a:t>
            </a:r>
          </a:p>
        </p:txBody>
      </p:sp>
      <p:pic>
        <p:nvPicPr>
          <p:cNvPr id="4" name="Picture 3" descr="A screenshot of a social media post&#10;&#10;Description automatically generated">
            <a:extLst>
              <a:ext uri="{FF2B5EF4-FFF2-40B4-BE49-F238E27FC236}">
                <a16:creationId xmlns:a16="http://schemas.microsoft.com/office/drawing/2014/main" id="{8D3C4189-CBCA-B89A-D753-51A23ACC673F}"/>
              </a:ext>
            </a:extLst>
          </p:cNvPr>
          <p:cNvPicPr>
            <a:picLocks noChangeAspect="1"/>
          </p:cNvPicPr>
          <p:nvPr/>
        </p:nvPicPr>
        <p:blipFill>
          <a:blip r:embed="rId2"/>
          <a:stretch>
            <a:fillRect/>
          </a:stretch>
        </p:blipFill>
        <p:spPr>
          <a:xfrm>
            <a:off x="185441" y="2732753"/>
            <a:ext cx="5753975" cy="1980404"/>
          </a:xfrm>
          <a:prstGeom prst="rect">
            <a:avLst/>
          </a:prstGeom>
        </p:spPr>
      </p:pic>
      <p:pic>
        <p:nvPicPr>
          <p:cNvPr id="16" name="Picture 15" descr="A screenshot of a social media post&#10;&#10;Description automatically generated">
            <a:extLst>
              <a:ext uri="{FF2B5EF4-FFF2-40B4-BE49-F238E27FC236}">
                <a16:creationId xmlns:a16="http://schemas.microsoft.com/office/drawing/2014/main" id="{19F14DC4-374A-925C-643A-6755EDA9E387}"/>
              </a:ext>
            </a:extLst>
          </p:cNvPr>
          <p:cNvPicPr>
            <a:picLocks noChangeAspect="1"/>
          </p:cNvPicPr>
          <p:nvPr/>
        </p:nvPicPr>
        <p:blipFill>
          <a:blip r:embed="rId3"/>
          <a:stretch>
            <a:fillRect/>
          </a:stretch>
        </p:blipFill>
        <p:spPr>
          <a:xfrm>
            <a:off x="6222657" y="2571500"/>
            <a:ext cx="5753975" cy="2706123"/>
          </a:xfrm>
          <a:prstGeom prst="rect">
            <a:avLst/>
          </a:prstGeom>
        </p:spPr>
      </p:pic>
      <p:pic>
        <p:nvPicPr>
          <p:cNvPr id="18" name="Picture 17" descr="A screenshot of a white background&#10;&#10;Description automatically generated">
            <a:extLst>
              <a:ext uri="{FF2B5EF4-FFF2-40B4-BE49-F238E27FC236}">
                <a16:creationId xmlns:a16="http://schemas.microsoft.com/office/drawing/2014/main" id="{6DC57BD6-E581-B63A-7B9E-EAE9CF423B17}"/>
              </a:ext>
            </a:extLst>
          </p:cNvPr>
          <p:cNvPicPr>
            <a:picLocks noChangeAspect="1"/>
          </p:cNvPicPr>
          <p:nvPr/>
        </p:nvPicPr>
        <p:blipFill>
          <a:blip r:embed="rId4"/>
          <a:stretch>
            <a:fillRect/>
          </a:stretch>
        </p:blipFill>
        <p:spPr>
          <a:xfrm>
            <a:off x="2834198" y="308799"/>
            <a:ext cx="6523603" cy="1836045"/>
          </a:xfrm>
          <a:prstGeom prst="rect">
            <a:avLst/>
          </a:prstGeom>
        </p:spPr>
      </p:pic>
    </p:spTree>
    <p:extLst>
      <p:ext uri="{BB962C8B-B14F-4D97-AF65-F5344CB8AC3E}">
        <p14:creationId xmlns:p14="http://schemas.microsoft.com/office/powerpoint/2010/main" val="2740100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05FB1F-EC9A-C4A4-2EC7-D563437D5CA5}"/>
              </a:ext>
            </a:extLst>
          </p:cNvPr>
          <p:cNvPicPr>
            <a:picLocks noChangeAspect="1"/>
          </p:cNvPicPr>
          <p:nvPr/>
        </p:nvPicPr>
        <p:blipFill>
          <a:blip r:embed="rId3"/>
          <a:stretch>
            <a:fillRect/>
          </a:stretch>
        </p:blipFill>
        <p:spPr>
          <a:xfrm>
            <a:off x="4419598" y="2721585"/>
            <a:ext cx="3352800" cy="139700"/>
          </a:xfrm>
          <a:prstGeom prst="rect">
            <a:avLst/>
          </a:prstGeom>
        </p:spPr>
      </p:pic>
      <p:pic>
        <p:nvPicPr>
          <p:cNvPr id="8" name="Picture 7" descr="A close-up of a white background&#10;&#10;Description automatically generated">
            <a:extLst>
              <a:ext uri="{FF2B5EF4-FFF2-40B4-BE49-F238E27FC236}">
                <a16:creationId xmlns:a16="http://schemas.microsoft.com/office/drawing/2014/main" id="{5AB20745-EE42-EE81-D9DA-F9BF65CAE0E3}"/>
              </a:ext>
            </a:extLst>
          </p:cNvPr>
          <p:cNvPicPr>
            <a:picLocks noChangeAspect="1"/>
          </p:cNvPicPr>
          <p:nvPr/>
        </p:nvPicPr>
        <p:blipFill>
          <a:blip r:embed="rId4"/>
          <a:stretch>
            <a:fillRect/>
          </a:stretch>
        </p:blipFill>
        <p:spPr>
          <a:xfrm>
            <a:off x="240318" y="501390"/>
            <a:ext cx="6274139" cy="1998724"/>
          </a:xfrm>
          <a:prstGeom prst="rect">
            <a:avLst/>
          </a:prstGeom>
        </p:spPr>
      </p:pic>
      <p:pic>
        <p:nvPicPr>
          <p:cNvPr id="10" name="Picture 9" descr="A close-up of a sign&#10;&#10;Description automatically generated">
            <a:extLst>
              <a:ext uri="{FF2B5EF4-FFF2-40B4-BE49-F238E27FC236}">
                <a16:creationId xmlns:a16="http://schemas.microsoft.com/office/drawing/2014/main" id="{DAE2E10C-24D3-468F-0B5E-57C2E09FB2A6}"/>
              </a:ext>
            </a:extLst>
          </p:cNvPr>
          <p:cNvPicPr>
            <a:picLocks noChangeAspect="1"/>
          </p:cNvPicPr>
          <p:nvPr/>
        </p:nvPicPr>
        <p:blipFill>
          <a:blip r:embed="rId5"/>
          <a:stretch>
            <a:fillRect/>
          </a:stretch>
        </p:blipFill>
        <p:spPr>
          <a:xfrm>
            <a:off x="88648" y="3859108"/>
            <a:ext cx="6007352" cy="2117008"/>
          </a:xfrm>
          <a:prstGeom prst="rect">
            <a:avLst/>
          </a:prstGeom>
        </p:spPr>
      </p:pic>
      <p:pic>
        <p:nvPicPr>
          <p:cNvPr id="3" name="Picture 2" descr="A person in a suit&#10;&#10;Description automatically generated">
            <a:extLst>
              <a:ext uri="{FF2B5EF4-FFF2-40B4-BE49-F238E27FC236}">
                <a16:creationId xmlns:a16="http://schemas.microsoft.com/office/drawing/2014/main" id="{1D729F54-030A-E196-F1F2-BDEA787655AE}"/>
              </a:ext>
            </a:extLst>
          </p:cNvPr>
          <p:cNvPicPr>
            <a:picLocks noChangeAspect="1"/>
          </p:cNvPicPr>
          <p:nvPr/>
        </p:nvPicPr>
        <p:blipFill rotWithShape="1">
          <a:blip r:embed="rId6"/>
          <a:srcRect l="6130" t="63809" r="6521" b="6081"/>
          <a:stretch/>
        </p:blipFill>
        <p:spPr>
          <a:xfrm>
            <a:off x="2108834" y="1783499"/>
            <a:ext cx="6274139" cy="1763960"/>
          </a:xfrm>
          <a:prstGeom prst="rect">
            <a:avLst/>
          </a:prstGeom>
        </p:spPr>
      </p:pic>
      <p:pic>
        <p:nvPicPr>
          <p:cNvPr id="5" name="Picture 4">
            <a:extLst>
              <a:ext uri="{FF2B5EF4-FFF2-40B4-BE49-F238E27FC236}">
                <a16:creationId xmlns:a16="http://schemas.microsoft.com/office/drawing/2014/main" id="{C47389D2-A744-FA5D-30D0-7042A8A55D0F}"/>
              </a:ext>
            </a:extLst>
          </p:cNvPr>
          <p:cNvPicPr>
            <a:picLocks noChangeAspect="1"/>
          </p:cNvPicPr>
          <p:nvPr/>
        </p:nvPicPr>
        <p:blipFill>
          <a:blip r:embed="rId7"/>
          <a:stretch>
            <a:fillRect/>
          </a:stretch>
        </p:blipFill>
        <p:spPr>
          <a:xfrm>
            <a:off x="6514457" y="3556659"/>
            <a:ext cx="5579495" cy="1547860"/>
          </a:xfrm>
          <a:prstGeom prst="rect">
            <a:avLst/>
          </a:prstGeom>
        </p:spPr>
      </p:pic>
      <p:pic>
        <p:nvPicPr>
          <p:cNvPr id="6" name="Picture 5" descr="A close up of a sign&#10;&#10;Description automatically generated">
            <a:extLst>
              <a:ext uri="{FF2B5EF4-FFF2-40B4-BE49-F238E27FC236}">
                <a16:creationId xmlns:a16="http://schemas.microsoft.com/office/drawing/2014/main" id="{65EF7D77-AC1A-6CC2-7195-413E4A66508B}"/>
              </a:ext>
            </a:extLst>
          </p:cNvPr>
          <p:cNvPicPr>
            <a:picLocks noChangeAspect="1"/>
          </p:cNvPicPr>
          <p:nvPr/>
        </p:nvPicPr>
        <p:blipFill>
          <a:blip r:embed="rId8"/>
          <a:stretch>
            <a:fillRect/>
          </a:stretch>
        </p:blipFill>
        <p:spPr>
          <a:xfrm>
            <a:off x="6734007" y="644095"/>
            <a:ext cx="5140393" cy="1546798"/>
          </a:xfrm>
          <a:prstGeom prst="rect">
            <a:avLst/>
          </a:prstGeom>
        </p:spPr>
      </p:pic>
      <p:sp>
        <p:nvSpPr>
          <p:cNvPr id="9" name="TextBox 8">
            <a:extLst>
              <a:ext uri="{FF2B5EF4-FFF2-40B4-BE49-F238E27FC236}">
                <a16:creationId xmlns:a16="http://schemas.microsoft.com/office/drawing/2014/main" id="{2F06F1FB-21E3-4E06-2256-83B76C358737}"/>
              </a:ext>
            </a:extLst>
          </p:cNvPr>
          <p:cNvSpPr txBox="1"/>
          <p:nvPr/>
        </p:nvSpPr>
        <p:spPr>
          <a:xfrm>
            <a:off x="295351" y="2858895"/>
            <a:ext cx="11601293" cy="830997"/>
          </a:xfrm>
          <a:prstGeom prst="rect">
            <a:avLst/>
          </a:prstGeom>
          <a:solidFill>
            <a:schemeClr val="bg1"/>
          </a:solidFill>
        </p:spPr>
        <p:txBody>
          <a:bodyPr wrap="square" rtlCol="0">
            <a:spAutoFit/>
          </a:bodyPr>
          <a:lstStyle/>
          <a:p>
            <a:r>
              <a:rPr lang="en-US" sz="4800" b="1" dirty="0">
                <a:solidFill>
                  <a:srgbClr val="FFA900"/>
                </a:solidFill>
                <a:latin typeface="Times New Roman" panose="02020603050405020304" pitchFamily="18" charset="0"/>
                <a:cs typeface="Times New Roman" panose="02020603050405020304" pitchFamily="18" charset="0"/>
              </a:rPr>
              <a:t>Are we getting enough? Can we get more? </a:t>
            </a:r>
          </a:p>
        </p:txBody>
      </p:sp>
      <p:sp>
        <p:nvSpPr>
          <p:cNvPr id="4" name="Date Placeholder 3">
            <a:extLst>
              <a:ext uri="{FF2B5EF4-FFF2-40B4-BE49-F238E27FC236}">
                <a16:creationId xmlns:a16="http://schemas.microsoft.com/office/drawing/2014/main" id="{457FB982-1B1F-5229-1704-D85A0AB903B2}"/>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sng" dirty="0">
                <a:latin typeface="Times New Roman" panose="02020603050405020304" pitchFamily="18" charset="0"/>
                <a:cs typeface="Times New Roman" panose="02020603050405020304" pitchFamily="18" charset="0"/>
              </a:rPr>
              <a:t>THE PROBLEM</a:t>
            </a:r>
            <a:r>
              <a:rPr lang="en-US" dirty="0">
                <a:latin typeface="Times New Roman" panose="02020603050405020304" pitchFamily="18" charset="0"/>
                <a:cs typeface="Times New Roman" panose="02020603050405020304" pitchFamily="18" charset="0"/>
              </a:rPr>
              <a:t>	              RESEARCH PROJECT	FINDINGS &amp; CLAIMS                              PROPOSAL &amp; PROSPECTS 		        	</a:t>
            </a:r>
          </a:p>
        </p:txBody>
      </p:sp>
      <p:sp>
        <p:nvSpPr>
          <p:cNvPr id="11" name="TextBox 10">
            <a:extLst>
              <a:ext uri="{FF2B5EF4-FFF2-40B4-BE49-F238E27FC236}">
                <a16:creationId xmlns:a16="http://schemas.microsoft.com/office/drawing/2014/main" id="{6C6332A9-3230-91C0-1A76-3BBDC409EC16}"/>
              </a:ext>
            </a:extLst>
          </p:cNvPr>
          <p:cNvSpPr txBox="1"/>
          <p:nvPr/>
        </p:nvSpPr>
        <p:spPr>
          <a:xfrm>
            <a:off x="1067659" y="2120232"/>
            <a:ext cx="10521088" cy="2308324"/>
          </a:xfrm>
          <a:prstGeom prst="rect">
            <a:avLst/>
          </a:prstGeom>
          <a:solidFill>
            <a:schemeClr val="bg1"/>
          </a:solidFill>
        </p:spPr>
        <p:txBody>
          <a:bodyPr wrap="square" rtlCol="0">
            <a:spAutoFit/>
          </a:bodyPr>
          <a:lstStyle/>
          <a:p>
            <a:pPr algn="ctr"/>
            <a:r>
              <a:rPr lang="en-US" sz="4800" b="1" dirty="0">
                <a:solidFill>
                  <a:srgbClr val="FFA900"/>
                </a:solidFill>
                <a:latin typeface="Times New Roman" panose="02020603050405020304" pitchFamily="18" charset="0"/>
                <a:cs typeface="Times New Roman" panose="02020603050405020304" pitchFamily="18" charset="0"/>
              </a:rPr>
              <a:t>What are the values shaping biomedical innovation, and how do they relate to the ‘progress of science’?</a:t>
            </a:r>
            <a:endParaRPr lang="en-US" sz="4800" dirty="0"/>
          </a:p>
        </p:txBody>
      </p:sp>
    </p:spTree>
    <p:extLst>
      <p:ext uri="{BB962C8B-B14F-4D97-AF65-F5344CB8AC3E}">
        <p14:creationId xmlns:p14="http://schemas.microsoft.com/office/powerpoint/2010/main" val="165883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CA6AF2-4EA7-B3AB-D6AB-4BA34479BD6A}"/>
              </a:ext>
            </a:extLst>
          </p:cNvPr>
          <p:cNvSpPr txBox="1"/>
          <p:nvPr/>
        </p:nvSpPr>
        <p:spPr>
          <a:xfrm>
            <a:off x="1353312" y="1540042"/>
            <a:ext cx="9266562" cy="3108543"/>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panose="02020603050405020304" pitchFamily="18" charset="0"/>
                <a:ea typeface="Aptos" panose="020B0004020202020204" pitchFamily="34" charset="0"/>
                <a:cs typeface="Times New Roman" panose="02020603050405020304" pitchFamily="18" charset="0"/>
              </a:rPr>
              <a:t>Article I, Section 8, Clause 8 of the U.S. Constitution.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latin typeface="Times New Roman" panose="02020603050405020304" pitchFamily="18" charset="0"/>
                <a:ea typeface="Aptos" panose="020B0004020202020204" pitchFamily="34" charset="0"/>
                <a:cs typeface="Times New Roman" panose="02020603050405020304" pitchFamily="18" charset="0"/>
              </a:rPr>
              <a:t>It grants Congress the power ”…to </a:t>
            </a:r>
            <a:r>
              <a:rPr lang="en-US" sz="2800" b="1" dirty="0">
                <a:effectLst/>
                <a:latin typeface="Times New Roman" panose="02020603050405020304" pitchFamily="18" charset="0"/>
                <a:ea typeface="Aptos" panose="020B0004020202020204" pitchFamily="34" charset="0"/>
                <a:cs typeface="Times New Roman" panose="02020603050405020304" pitchFamily="18" charset="0"/>
              </a:rPr>
              <a:t>promote the Progress of Science</a:t>
            </a:r>
            <a:r>
              <a:rPr lang="en-US" sz="2800" dirty="0">
                <a:effectLst/>
                <a:latin typeface="Times New Roman" panose="02020603050405020304" pitchFamily="18" charset="0"/>
                <a:ea typeface="Aptos" panose="020B0004020202020204" pitchFamily="34" charset="0"/>
                <a:cs typeface="Times New Roman" panose="02020603050405020304" pitchFamily="18" charset="0"/>
              </a:rPr>
              <a:t> and useful Arts, by securing for limited Times to Authors and Inventors the exclusive Right to their respective Writings and Discoveries."</a:t>
            </a:r>
            <a:endParaRPr lang="en-US" sz="2800" dirty="0">
              <a:latin typeface="Times New Roman" panose="02020603050405020304" pitchFamily="18" charset="0"/>
              <a:cs typeface="Times New Roman" panose="02020603050405020304" pitchFamily="18" charset="0"/>
            </a:endParaRPr>
          </a:p>
        </p:txBody>
      </p:sp>
      <p:sp>
        <p:nvSpPr>
          <p:cNvPr id="5" name="Date Placeholder 3">
            <a:extLst>
              <a:ext uri="{FF2B5EF4-FFF2-40B4-BE49-F238E27FC236}">
                <a16:creationId xmlns:a16="http://schemas.microsoft.com/office/drawing/2014/main" id="{7BB5143B-540A-836F-6F03-FF8F9E908242}"/>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Times New Roman" panose="02020603050405020304" pitchFamily="18" charset="0"/>
                <a:cs typeface="Times New Roman" panose="02020603050405020304" pitchFamily="18" charset="0"/>
              </a:rPr>
              <a:t>THE PROBLEM	              </a:t>
            </a:r>
            <a:r>
              <a:rPr lang="en-US" u="sng" dirty="0">
                <a:latin typeface="Times New Roman" panose="02020603050405020304" pitchFamily="18" charset="0"/>
                <a:cs typeface="Times New Roman" panose="02020603050405020304" pitchFamily="18" charset="0"/>
              </a:rPr>
              <a:t>RESEARCH PROJECT</a:t>
            </a:r>
            <a:r>
              <a:rPr lang="en-US" dirty="0">
                <a:latin typeface="Times New Roman" panose="02020603050405020304" pitchFamily="18" charset="0"/>
                <a:cs typeface="Times New Roman" panose="02020603050405020304" pitchFamily="18" charset="0"/>
              </a:rPr>
              <a:t>	FINDINGS &amp; CLAIMS                              PROPOSAL &amp; PROSPECTS 		        	</a:t>
            </a:r>
          </a:p>
        </p:txBody>
      </p:sp>
      <p:pic>
        <p:nvPicPr>
          <p:cNvPr id="17" name="Picture 16">
            <a:extLst>
              <a:ext uri="{FF2B5EF4-FFF2-40B4-BE49-F238E27FC236}">
                <a16:creationId xmlns:a16="http://schemas.microsoft.com/office/drawing/2014/main" id="{E5CC1C3D-B9C3-6748-D075-C633679BCF04}"/>
              </a:ext>
            </a:extLst>
          </p:cNvPr>
          <p:cNvPicPr>
            <a:picLocks noChangeAspect="1"/>
          </p:cNvPicPr>
          <p:nvPr/>
        </p:nvPicPr>
        <p:blipFill>
          <a:blip r:embed="rId3"/>
          <a:stretch>
            <a:fillRect/>
          </a:stretch>
        </p:blipFill>
        <p:spPr>
          <a:xfrm>
            <a:off x="980928" y="4648585"/>
            <a:ext cx="9857760" cy="1522262"/>
          </a:xfrm>
          <a:prstGeom prst="rect">
            <a:avLst/>
          </a:prstGeom>
        </p:spPr>
      </p:pic>
    </p:spTree>
    <p:extLst>
      <p:ext uri="{BB962C8B-B14F-4D97-AF65-F5344CB8AC3E}">
        <p14:creationId xmlns:p14="http://schemas.microsoft.com/office/powerpoint/2010/main" val="291000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EED624-F793-A617-3654-124BC792A318}"/>
              </a:ext>
            </a:extLst>
          </p:cNvPr>
          <p:cNvPicPr>
            <a:picLocks noChangeAspect="1"/>
          </p:cNvPicPr>
          <p:nvPr/>
        </p:nvPicPr>
        <p:blipFill>
          <a:blip r:embed="rId2"/>
          <a:stretch>
            <a:fillRect/>
          </a:stretch>
        </p:blipFill>
        <p:spPr>
          <a:xfrm>
            <a:off x="1677261" y="952142"/>
            <a:ext cx="8837478" cy="4553093"/>
          </a:xfrm>
          <a:prstGeom prst="rect">
            <a:avLst/>
          </a:prstGeom>
        </p:spPr>
      </p:pic>
      <p:sp>
        <p:nvSpPr>
          <p:cNvPr id="4" name="Date Placeholder 3">
            <a:extLst>
              <a:ext uri="{FF2B5EF4-FFF2-40B4-BE49-F238E27FC236}">
                <a16:creationId xmlns:a16="http://schemas.microsoft.com/office/drawing/2014/main" id="{C05B87B9-AD3A-99E5-D4BB-BF78AC11BB1E}"/>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Times New Roman" panose="02020603050405020304" pitchFamily="18" charset="0"/>
                <a:cs typeface="Times New Roman" panose="02020603050405020304" pitchFamily="18" charset="0"/>
              </a:rPr>
              <a:t>THE PROBLEM	              </a:t>
            </a:r>
            <a:r>
              <a:rPr lang="en-US" u="sng" dirty="0">
                <a:latin typeface="Times New Roman" panose="02020603050405020304" pitchFamily="18" charset="0"/>
                <a:cs typeface="Times New Roman" panose="02020603050405020304" pitchFamily="18" charset="0"/>
              </a:rPr>
              <a:t>RESEARCH PROJECT</a:t>
            </a:r>
            <a:r>
              <a:rPr lang="en-US" dirty="0">
                <a:latin typeface="Times New Roman" panose="02020603050405020304" pitchFamily="18" charset="0"/>
                <a:cs typeface="Times New Roman" panose="02020603050405020304" pitchFamily="18" charset="0"/>
              </a:rPr>
              <a:t>	FINDINGS &amp; CLAIMS                              PROPOSAL &amp; PROSPECTS 		        	</a:t>
            </a:r>
          </a:p>
        </p:txBody>
      </p:sp>
      <p:cxnSp>
        <p:nvCxnSpPr>
          <p:cNvPr id="6" name="Straight Connector 5">
            <a:extLst>
              <a:ext uri="{FF2B5EF4-FFF2-40B4-BE49-F238E27FC236}">
                <a16:creationId xmlns:a16="http://schemas.microsoft.com/office/drawing/2014/main" id="{3B5F16C6-4D31-313E-1564-DE4D4DFF6D89}"/>
              </a:ext>
            </a:extLst>
          </p:cNvPr>
          <p:cNvCxnSpPr/>
          <p:nvPr/>
        </p:nvCxnSpPr>
        <p:spPr>
          <a:xfrm flipH="1">
            <a:off x="8524068" y="759417"/>
            <a:ext cx="371959" cy="4912963"/>
          </a:xfrm>
          <a:prstGeom prst="line">
            <a:avLst/>
          </a:prstGeom>
        </p:spPr>
        <p:style>
          <a:lnRef idx="2">
            <a:schemeClr val="accent4"/>
          </a:lnRef>
          <a:fillRef idx="0">
            <a:schemeClr val="accent4"/>
          </a:fillRef>
          <a:effectRef idx="1">
            <a:schemeClr val="accent4"/>
          </a:effectRef>
          <a:fontRef idx="minor">
            <a:schemeClr val="tx1"/>
          </a:fontRef>
        </p:style>
      </p:cxnSp>
      <p:sp>
        <p:nvSpPr>
          <p:cNvPr id="7" name="TextBox 6">
            <a:extLst>
              <a:ext uri="{FF2B5EF4-FFF2-40B4-BE49-F238E27FC236}">
                <a16:creationId xmlns:a16="http://schemas.microsoft.com/office/drawing/2014/main" id="{2E259E12-3A2C-1D20-3ED7-5F5A0BFB62BB}"/>
              </a:ext>
            </a:extLst>
          </p:cNvPr>
          <p:cNvSpPr txBox="1"/>
          <p:nvPr/>
        </p:nvSpPr>
        <p:spPr>
          <a:xfrm rot="21056660">
            <a:off x="185946" y="3863755"/>
            <a:ext cx="11601293" cy="1569660"/>
          </a:xfrm>
          <a:prstGeom prst="rect">
            <a:avLst/>
          </a:prstGeom>
          <a:solidFill>
            <a:schemeClr val="bg1"/>
          </a:solidFill>
        </p:spPr>
        <p:txBody>
          <a:bodyPr wrap="square" rtlCol="0">
            <a:spAutoFit/>
          </a:bodyPr>
          <a:lstStyle/>
          <a:p>
            <a:pPr algn="ctr"/>
            <a:r>
              <a:rPr lang="en-US" sz="4800" b="1" dirty="0">
                <a:solidFill>
                  <a:srgbClr val="FFA900"/>
                </a:solidFill>
                <a:latin typeface="Times New Roman" panose="02020603050405020304" pitchFamily="18" charset="0"/>
                <a:cs typeface="Times New Roman" panose="02020603050405020304" pitchFamily="18" charset="0"/>
              </a:rPr>
              <a:t>Financialization of Healthcare, </a:t>
            </a:r>
          </a:p>
          <a:p>
            <a:pPr algn="ctr"/>
            <a:r>
              <a:rPr lang="en-US" sz="4800" b="1" dirty="0">
                <a:solidFill>
                  <a:srgbClr val="FFA900"/>
                </a:solidFill>
                <a:latin typeface="Times New Roman" panose="02020603050405020304" pitchFamily="18" charset="0"/>
                <a:cs typeface="Times New Roman" panose="02020603050405020304" pitchFamily="18" charset="0"/>
              </a:rPr>
              <a:t>Big Pharma, Big Tech</a:t>
            </a:r>
          </a:p>
        </p:txBody>
      </p:sp>
    </p:spTree>
    <p:extLst>
      <p:ext uri="{BB962C8B-B14F-4D97-AF65-F5344CB8AC3E}">
        <p14:creationId xmlns:p14="http://schemas.microsoft.com/office/powerpoint/2010/main" val="419825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4A81366-F354-F2A3-A5F0-7A04C3FD1F04}"/>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Times New Roman" panose="02020603050405020304" pitchFamily="18" charset="0"/>
                <a:cs typeface="Times New Roman" panose="02020603050405020304" pitchFamily="18" charset="0"/>
              </a:rPr>
              <a:t>THE PROBLEM	              </a:t>
            </a:r>
            <a:r>
              <a:rPr lang="en-US" u="sng" dirty="0">
                <a:latin typeface="Times New Roman" panose="02020603050405020304" pitchFamily="18" charset="0"/>
                <a:cs typeface="Times New Roman" panose="02020603050405020304" pitchFamily="18" charset="0"/>
              </a:rPr>
              <a:t>RESEARCH PROJECT</a:t>
            </a:r>
            <a:r>
              <a:rPr lang="en-US" dirty="0">
                <a:latin typeface="Times New Roman" panose="02020603050405020304" pitchFamily="18" charset="0"/>
                <a:cs typeface="Times New Roman" panose="02020603050405020304" pitchFamily="18" charset="0"/>
              </a:rPr>
              <a:t>	FINDINGS &amp; CLAIMS                              PROPOSAL &amp; PROSPECTS 		        	</a:t>
            </a:r>
          </a:p>
        </p:txBody>
      </p:sp>
      <p:pic>
        <p:nvPicPr>
          <p:cNvPr id="4" name="Picture 3" descr="A book cover with a city and wires&#10;&#10;Description automatically generated">
            <a:extLst>
              <a:ext uri="{FF2B5EF4-FFF2-40B4-BE49-F238E27FC236}">
                <a16:creationId xmlns:a16="http://schemas.microsoft.com/office/drawing/2014/main" id="{1C93E1BB-EA96-2316-D66F-13821B4D4C20}"/>
              </a:ext>
            </a:extLst>
          </p:cNvPr>
          <p:cNvPicPr>
            <a:picLocks noChangeAspect="1"/>
          </p:cNvPicPr>
          <p:nvPr/>
        </p:nvPicPr>
        <p:blipFill>
          <a:blip r:embed="rId3"/>
          <a:stretch>
            <a:fillRect/>
          </a:stretch>
        </p:blipFill>
        <p:spPr>
          <a:xfrm>
            <a:off x="3122079" y="1155535"/>
            <a:ext cx="2791139" cy="4270026"/>
          </a:xfrm>
          <a:prstGeom prst="rect">
            <a:avLst/>
          </a:prstGeom>
        </p:spPr>
      </p:pic>
      <p:pic>
        <p:nvPicPr>
          <p:cNvPr id="6" name="Picture 5" descr="A book cover of a yellow book&#10;&#10;Description automatically generated">
            <a:extLst>
              <a:ext uri="{FF2B5EF4-FFF2-40B4-BE49-F238E27FC236}">
                <a16:creationId xmlns:a16="http://schemas.microsoft.com/office/drawing/2014/main" id="{469D4C78-18B9-56BA-62DA-70AD4C39753D}"/>
              </a:ext>
            </a:extLst>
          </p:cNvPr>
          <p:cNvPicPr>
            <a:picLocks noChangeAspect="1"/>
          </p:cNvPicPr>
          <p:nvPr/>
        </p:nvPicPr>
        <p:blipFill>
          <a:blip r:embed="rId4"/>
          <a:stretch>
            <a:fillRect/>
          </a:stretch>
        </p:blipFill>
        <p:spPr>
          <a:xfrm>
            <a:off x="229667" y="1155535"/>
            <a:ext cx="2822383" cy="4270026"/>
          </a:xfrm>
          <a:prstGeom prst="rect">
            <a:avLst/>
          </a:prstGeom>
        </p:spPr>
      </p:pic>
      <p:pic>
        <p:nvPicPr>
          <p:cNvPr id="10" name="Picture 9" descr="A close-up of a pill&#10;&#10;Description automatically generated">
            <a:extLst>
              <a:ext uri="{FF2B5EF4-FFF2-40B4-BE49-F238E27FC236}">
                <a16:creationId xmlns:a16="http://schemas.microsoft.com/office/drawing/2014/main" id="{1C4BB6BE-24B9-844A-3A21-E260CEAC0D26}"/>
              </a:ext>
            </a:extLst>
          </p:cNvPr>
          <p:cNvPicPr>
            <a:picLocks noChangeAspect="1"/>
          </p:cNvPicPr>
          <p:nvPr/>
        </p:nvPicPr>
        <p:blipFill rotWithShape="1">
          <a:blip r:embed="rId5"/>
          <a:srcRect t="7184"/>
          <a:stretch/>
        </p:blipFill>
        <p:spPr>
          <a:xfrm>
            <a:off x="8985405" y="1155535"/>
            <a:ext cx="2976928" cy="4092708"/>
          </a:xfrm>
          <a:prstGeom prst="rect">
            <a:avLst/>
          </a:prstGeom>
        </p:spPr>
      </p:pic>
      <p:pic>
        <p:nvPicPr>
          <p:cNvPr id="12" name="Picture 11" descr="A book cover with blueprints&#10;&#10;Description automatically generated">
            <a:extLst>
              <a:ext uri="{FF2B5EF4-FFF2-40B4-BE49-F238E27FC236}">
                <a16:creationId xmlns:a16="http://schemas.microsoft.com/office/drawing/2014/main" id="{0729F22F-8C18-9DA9-0EDB-D7A84A6F8739}"/>
              </a:ext>
            </a:extLst>
          </p:cNvPr>
          <p:cNvPicPr>
            <a:picLocks noChangeAspect="1"/>
          </p:cNvPicPr>
          <p:nvPr/>
        </p:nvPicPr>
        <p:blipFill>
          <a:blip r:embed="rId6"/>
          <a:stretch>
            <a:fillRect/>
          </a:stretch>
        </p:blipFill>
        <p:spPr>
          <a:xfrm>
            <a:off x="6005160" y="1155535"/>
            <a:ext cx="2888303" cy="4270027"/>
          </a:xfrm>
          <a:prstGeom prst="rect">
            <a:avLst/>
          </a:prstGeom>
        </p:spPr>
      </p:pic>
    </p:spTree>
    <p:extLst>
      <p:ext uri="{BB962C8B-B14F-4D97-AF65-F5344CB8AC3E}">
        <p14:creationId xmlns:p14="http://schemas.microsoft.com/office/powerpoint/2010/main" val="2680203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179445F-F949-BECC-FBBC-162AFEE414F2}"/>
              </a:ext>
            </a:extLst>
          </p:cNvPr>
          <p:cNvSpPr>
            <a:spLocks noGrp="1"/>
          </p:cNvSpPr>
          <p:nvPr>
            <p:ph type="ctrTitle" idx="4294967295"/>
          </p:nvPr>
        </p:nvSpPr>
        <p:spPr>
          <a:xfrm>
            <a:off x="612647" y="1078992"/>
            <a:ext cx="9519214" cy="1536192"/>
          </a:xfrm>
          <a:prstGeom prst="rect">
            <a:avLst/>
          </a:prstGeom>
        </p:spPr>
        <p:txBody>
          <a:bodyPr vert="horz" lIns="91440" tIns="45720" rIns="91440" bIns="45720" rtlCol="0" anchor="b">
            <a:normAutofit/>
          </a:bodyPr>
          <a:lstStyle/>
          <a:p>
            <a:r>
              <a:rPr lang="en-US" sz="4800" dirty="0">
                <a:latin typeface="Times New Roman" panose="02020603050405020304" pitchFamily="18" charset="0"/>
                <a:cs typeface="Times New Roman" panose="02020603050405020304" pitchFamily="18" charset="0"/>
              </a:rPr>
              <a:t>Research Questions &amp; Methods</a:t>
            </a:r>
          </a:p>
        </p:txBody>
      </p:sp>
      <p:sp>
        <p:nvSpPr>
          <p:cNvPr id="30" name="Rectangle 29">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E8AA9EF4-80DA-7195-45B1-33C9E4C7D7D3}"/>
              </a:ext>
            </a:extLst>
          </p:cNvPr>
          <p:cNvSpPr>
            <a:spLocks noGrp="1"/>
          </p:cNvSpPr>
          <p:nvPr>
            <p:ph type="subTitle" idx="1"/>
          </p:nvPr>
        </p:nvSpPr>
        <p:spPr>
          <a:xfrm>
            <a:off x="261770" y="3245152"/>
            <a:ext cx="9998107" cy="2825496"/>
          </a:xfrm>
        </p:spPr>
        <p:txBody>
          <a:bodyPr vert="horz" lIns="91440" tIns="45720" rIns="91440" bIns="45720" rtlCol="0">
            <a:normAutofit/>
          </a:bodyPr>
          <a:lstStyle/>
          <a:p>
            <a:pPr marL="800100" indent="-514350">
              <a:buFont typeface="Wingdings" pitchFamily="2" charset="2"/>
              <a:buChar char="ü"/>
            </a:pPr>
            <a:r>
              <a:rPr lang="en-US" sz="2400" dirty="0">
                <a:latin typeface="TimesLTStd"/>
              </a:rPr>
              <a:t>What is the progress of biomedical science the IP Clause wants to achieve? Are </a:t>
            </a:r>
            <a:r>
              <a:rPr lang="en-US" sz="2400" dirty="0">
                <a:effectLst/>
                <a:latin typeface="TimesLTStd"/>
              </a:rPr>
              <a:t>industrial policies in </a:t>
            </a:r>
            <a:r>
              <a:rPr lang="en-US" sz="2400" dirty="0">
                <a:latin typeface="TimesLTStd"/>
              </a:rPr>
              <a:t>alignment with </a:t>
            </a:r>
            <a:r>
              <a:rPr lang="en-US" sz="2400" dirty="0">
                <a:effectLst/>
                <a:latin typeface="TimesLTStd"/>
              </a:rPr>
              <a:t>progress-related ambitions?</a:t>
            </a:r>
          </a:p>
          <a:p>
            <a:pPr marL="800100" indent="-514350">
              <a:buFont typeface="Wingdings" pitchFamily="2" charset="2"/>
              <a:buChar char="ü"/>
            </a:pPr>
            <a:r>
              <a:rPr lang="en-US" sz="2400" dirty="0">
                <a:solidFill>
                  <a:srgbClr val="000000"/>
                </a:solidFill>
                <a:highlight>
                  <a:srgbClr val="FFFFFF"/>
                </a:highlight>
                <a:latin typeface="TimesLTStd"/>
                <a:ea typeface="Times New Roman" panose="02020603050405020304" pitchFamily="18" charset="0"/>
                <a:cs typeface="Times New Roman" panose="02020603050405020304" pitchFamily="18" charset="0"/>
              </a:rPr>
              <a:t>Scope of Study: Patents and NIH Grants in Biomedicine</a:t>
            </a:r>
            <a:endParaRPr lang="en-US" sz="32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800100" indent="-514350">
              <a:buFont typeface="Wingdings" pitchFamily="2" charset="2"/>
              <a:buChar char="ü"/>
            </a:pPr>
            <a:r>
              <a:rPr lang="en-US" sz="2400" dirty="0">
                <a:latin typeface="Times New Roman" panose="02020603050405020304" pitchFamily="18" charset="0"/>
                <a:cs typeface="Times New Roman" panose="02020603050405020304" pitchFamily="18" charset="0"/>
              </a:rPr>
              <a:t>Interdisciplinary Research Methods: legal history &amp; political economy</a:t>
            </a:r>
          </a:p>
          <a:p>
            <a:pPr indent="-2286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514350" indent="-2286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sp>
        <p:nvSpPr>
          <p:cNvPr id="3" name="Date Placeholder 3">
            <a:extLst>
              <a:ext uri="{FF2B5EF4-FFF2-40B4-BE49-F238E27FC236}">
                <a16:creationId xmlns:a16="http://schemas.microsoft.com/office/drawing/2014/main" id="{183ED492-E103-6780-0D90-2A9A2E2EB1A4}"/>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Times New Roman" panose="02020603050405020304" pitchFamily="18" charset="0"/>
                <a:cs typeface="Times New Roman" panose="02020603050405020304" pitchFamily="18" charset="0"/>
              </a:rPr>
              <a:t>THE PROBLEM	              </a:t>
            </a:r>
            <a:r>
              <a:rPr lang="en-US" u="sng" dirty="0">
                <a:latin typeface="Times New Roman" panose="02020603050405020304" pitchFamily="18" charset="0"/>
                <a:cs typeface="Times New Roman" panose="02020603050405020304" pitchFamily="18" charset="0"/>
              </a:rPr>
              <a:t>RESEARCH PROJECT</a:t>
            </a:r>
            <a:r>
              <a:rPr lang="en-US" dirty="0">
                <a:latin typeface="Times New Roman" panose="02020603050405020304" pitchFamily="18" charset="0"/>
                <a:cs typeface="Times New Roman" panose="02020603050405020304" pitchFamily="18" charset="0"/>
              </a:rPr>
              <a:t>	FINDINGS &amp; CLAIMS                              PROPOSAL &amp; PROSPECTS 		        	</a:t>
            </a:r>
          </a:p>
        </p:txBody>
      </p:sp>
    </p:spTree>
    <p:extLst>
      <p:ext uri="{BB962C8B-B14F-4D97-AF65-F5344CB8AC3E}">
        <p14:creationId xmlns:p14="http://schemas.microsoft.com/office/powerpoint/2010/main" val="802900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179445F-F949-BECC-FBBC-162AFEE414F2}"/>
              </a:ext>
            </a:extLst>
          </p:cNvPr>
          <p:cNvSpPr>
            <a:spLocks noGrp="1"/>
          </p:cNvSpPr>
          <p:nvPr>
            <p:ph type="ctrTitle" idx="4294967295"/>
          </p:nvPr>
        </p:nvSpPr>
        <p:spPr>
          <a:xfrm>
            <a:off x="612648" y="1078992"/>
            <a:ext cx="6336792" cy="1536192"/>
          </a:xfrm>
          <a:prstGeom prst="rect">
            <a:avLst/>
          </a:prstGeom>
        </p:spPr>
        <p:txBody>
          <a:bodyPr vert="horz" lIns="91440" tIns="45720" rIns="91440" bIns="45720" rtlCol="0" anchor="b">
            <a:normAutofit/>
          </a:bodyPr>
          <a:lstStyle/>
          <a:p>
            <a:r>
              <a:rPr lang="en-US" sz="4800" dirty="0">
                <a:latin typeface="Times New Roman" panose="02020603050405020304" pitchFamily="18" charset="0"/>
                <a:cs typeface="Times New Roman" panose="02020603050405020304" pitchFamily="18" charset="0"/>
              </a:rPr>
              <a:t>Why NIH Grants? </a:t>
            </a:r>
          </a:p>
        </p:txBody>
      </p:sp>
      <p:sp>
        <p:nvSpPr>
          <p:cNvPr id="30" name="Rectangle 29">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E8AA9EF4-80DA-7195-45B1-33C9E4C7D7D3}"/>
              </a:ext>
            </a:extLst>
          </p:cNvPr>
          <p:cNvSpPr>
            <a:spLocks noGrp="1"/>
          </p:cNvSpPr>
          <p:nvPr>
            <p:ph type="subTitle" idx="1"/>
          </p:nvPr>
        </p:nvSpPr>
        <p:spPr>
          <a:xfrm>
            <a:off x="261771" y="3323844"/>
            <a:ext cx="7518971" cy="2825496"/>
          </a:xfrm>
        </p:spPr>
        <p:txBody>
          <a:bodyPr vert="horz" lIns="91440" tIns="45720" rIns="91440" bIns="45720" rtlCol="0">
            <a:normAutofit/>
          </a:bodyPr>
          <a:lstStyle/>
          <a:p>
            <a:pPr marL="800100" indent="-514350">
              <a:buFont typeface="Wingdings" pitchFamily="2" charset="2"/>
              <a:buChar char="ü"/>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NIH funds 50% of medical research of academic labs</a:t>
            </a:r>
            <a:endParaRPr lang="en-US" sz="2400" dirty="0">
              <a:effectLst/>
              <a:latin typeface="Times New Roman" panose="02020603050405020304" pitchFamily="18" charset="0"/>
              <a:cs typeface="Times New Roman" panose="02020603050405020304" pitchFamily="18" charset="0"/>
            </a:endParaRPr>
          </a:p>
          <a:p>
            <a:pPr marL="800100" indent="-514350">
              <a:buFont typeface="Wingdings" pitchFamily="2" charset="2"/>
              <a:buChar char="ü"/>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least 20% of American productivity since WWII comes from R&amp;D government funding</a:t>
            </a:r>
          </a:p>
          <a:p>
            <a:pPr marL="800100" indent="-514350">
              <a:buFont typeface="Wingdings" pitchFamily="2" charset="2"/>
              <a:buChar char="ü"/>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1$ gov dollars </a:t>
            </a:r>
            <a:r>
              <a:rPr lang="en-US" sz="24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in basic research =&gt; $8.4 private dollars in R&amp;D (8th+ year)</a:t>
            </a:r>
            <a:endPar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pPr marL="514350" indent="-2286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7060CF6-9D17-E20C-47ED-711671750714}"/>
              </a:ext>
            </a:extLst>
          </p:cNvPr>
          <p:cNvPicPr>
            <a:picLocks noChangeAspect="1"/>
          </p:cNvPicPr>
          <p:nvPr/>
        </p:nvPicPr>
        <p:blipFill>
          <a:blip r:embed="rId3"/>
          <a:stretch>
            <a:fillRect/>
          </a:stretch>
        </p:blipFill>
        <p:spPr>
          <a:xfrm>
            <a:off x="7835181" y="1847088"/>
            <a:ext cx="3949850" cy="4407418"/>
          </a:xfrm>
          <a:prstGeom prst="rect">
            <a:avLst/>
          </a:prstGeom>
        </p:spPr>
      </p:pic>
      <p:sp>
        <p:nvSpPr>
          <p:cNvPr id="2" name="Date Placeholder 3">
            <a:extLst>
              <a:ext uri="{FF2B5EF4-FFF2-40B4-BE49-F238E27FC236}">
                <a16:creationId xmlns:a16="http://schemas.microsoft.com/office/drawing/2014/main" id="{0BEC392D-4CD7-A50B-E93E-4CF905DC5321}"/>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sng" dirty="0">
                <a:latin typeface="Times New Roman" panose="02020603050405020304" pitchFamily="18" charset="0"/>
                <a:cs typeface="Times New Roman" panose="02020603050405020304" pitchFamily="18" charset="0"/>
              </a:rPr>
              <a:t>THE PROBLEM</a:t>
            </a:r>
            <a:r>
              <a:rPr lang="en-US" dirty="0">
                <a:latin typeface="Times New Roman" panose="02020603050405020304" pitchFamily="18" charset="0"/>
                <a:cs typeface="Times New Roman" panose="02020603050405020304" pitchFamily="18" charset="0"/>
              </a:rPr>
              <a:t>	              RESEARCH PROJECT	FINDINGS &amp; CLAIMS                              PROPOSAL &amp; PROSPECTS 		        	</a:t>
            </a:r>
          </a:p>
        </p:txBody>
      </p:sp>
    </p:spTree>
    <p:extLst>
      <p:ext uri="{BB962C8B-B14F-4D97-AF65-F5344CB8AC3E}">
        <p14:creationId xmlns:p14="http://schemas.microsoft.com/office/powerpoint/2010/main" val="1407450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Date Placeholder 3">
            <a:extLst>
              <a:ext uri="{FF2B5EF4-FFF2-40B4-BE49-F238E27FC236}">
                <a16:creationId xmlns:a16="http://schemas.microsoft.com/office/drawing/2014/main" id="{073F2DB9-EAD8-23E6-65DE-2FEDA710444C}"/>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Times New Roman" panose="02020603050405020304" pitchFamily="18" charset="0"/>
                <a:cs typeface="Times New Roman" panose="02020603050405020304" pitchFamily="18" charset="0"/>
              </a:rPr>
              <a:t>THE PROBLEM	              </a:t>
            </a:r>
            <a:r>
              <a:rPr lang="en-US" u="sng" dirty="0">
                <a:latin typeface="Times New Roman" panose="02020603050405020304" pitchFamily="18" charset="0"/>
                <a:cs typeface="Times New Roman" panose="02020603050405020304" pitchFamily="18" charset="0"/>
              </a:rPr>
              <a:t>RESEARCH PROJECT</a:t>
            </a:r>
            <a:r>
              <a:rPr lang="en-US" dirty="0">
                <a:latin typeface="Times New Roman" panose="02020603050405020304" pitchFamily="18" charset="0"/>
                <a:cs typeface="Times New Roman" panose="02020603050405020304" pitchFamily="18" charset="0"/>
              </a:rPr>
              <a:t>	FINDINGS &amp; CLAIMS                              PROPOSAL &amp; PROSPECTS 		        	</a:t>
            </a:r>
          </a:p>
        </p:txBody>
      </p:sp>
      <p:pic>
        <p:nvPicPr>
          <p:cNvPr id="9" name="Picture 8">
            <a:extLst>
              <a:ext uri="{FF2B5EF4-FFF2-40B4-BE49-F238E27FC236}">
                <a16:creationId xmlns:a16="http://schemas.microsoft.com/office/drawing/2014/main" id="{CC96E138-8E1F-9580-7C0F-B487264AFCB1}"/>
              </a:ext>
            </a:extLst>
          </p:cNvPr>
          <p:cNvPicPr>
            <a:picLocks noChangeAspect="1"/>
          </p:cNvPicPr>
          <p:nvPr/>
        </p:nvPicPr>
        <p:blipFill>
          <a:blip r:embed="rId3"/>
          <a:stretch>
            <a:fillRect/>
          </a:stretch>
        </p:blipFill>
        <p:spPr>
          <a:xfrm>
            <a:off x="297535" y="189911"/>
            <a:ext cx="11596930" cy="6302964"/>
          </a:xfrm>
          <a:prstGeom prst="rect">
            <a:avLst/>
          </a:prstGeom>
        </p:spPr>
      </p:pic>
    </p:spTree>
    <p:extLst>
      <p:ext uri="{BB962C8B-B14F-4D97-AF65-F5344CB8AC3E}">
        <p14:creationId xmlns:p14="http://schemas.microsoft.com/office/powerpoint/2010/main" val="40272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179445F-F949-BECC-FBBC-162AFEE414F2}"/>
              </a:ext>
            </a:extLst>
          </p:cNvPr>
          <p:cNvSpPr>
            <a:spLocks noGrp="1"/>
          </p:cNvSpPr>
          <p:nvPr>
            <p:ph type="ctrTitle" idx="4294967295"/>
          </p:nvPr>
        </p:nvSpPr>
        <p:spPr>
          <a:xfrm>
            <a:off x="612648" y="1078992"/>
            <a:ext cx="6268770" cy="1536192"/>
          </a:xfrm>
          <a:prstGeom prst="rect">
            <a:avLst/>
          </a:prstGeom>
        </p:spPr>
        <p:txBody>
          <a:bodyPr vert="horz" lIns="91440" tIns="45720" rIns="91440" bIns="45720" rtlCol="0" anchor="b">
            <a:normAutofit/>
          </a:bodyPr>
          <a:lstStyle/>
          <a:p>
            <a:r>
              <a:rPr lang="en-US" sz="4800" dirty="0">
                <a:latin typeface="Times New Roman" panose="02020603050405020304" pitchFamily="18" charset="0"/>
                <a:cs typeface="Times New Roman" panose="02020603050405020304" pitchFamily="18" charset="0"/>
              </a:rPr>
              <a:t>Roadmap</a:t>
            </a:r>
          </a:p>
        </p:txBody>
      </p:sp>
      <p:sp>
        <p:nvSpPr>
          <p:cNvPr id="30" name="Rectangle 29">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E8AA9EF4-80DA-7195-45B1-33C9E4C7D7D3}"/>
              </a:ext>
            </a:extLst>
          </p:cNvPr>
          <p:cNvSpPr>
            <a:spLocks noGrp="1"/>
          </p:cNvSpPr>
          <p:nvPr>
            <p:ph type="subTitle" idx="1"/>
          </p:nvPr>
        </p:nvSpPr>
        <p:spPr>
          <a:xfrm>
            <a:off x="615458" y="3355848"/>
            <a:ext cx="6268770" cy="2825496"/>
          </a:xfrm>
        </p:spPr>
        <p:txBody>
          <a:bodyPr vert="horz" lIns="91440" tIns="45720" rIns="91440" bIns="45720" rtlCol="0">
            <a:normAutofit/>
          </a:bodyPr>
          <a:lstStyle/>
          <a:p>
            <a:pPr marL="800100" indent="-514350">
              <a:buFont typeface="+mj-lt"/>
              <a:buAutoNum type="arabicPeriod"/>
            </a:pPr>
            <a:r>
              <a:rPr lang="en-US" sz="2400" dirty="0">
                <a:latin typeface="Times New Roman" panose="02020603050405020304" pitchFamily="18" charset="0"/>
                <a:cs typeface="Times New Roman" panose="02020603050405020304" pitchFamily="18" charset="0"/>
              </a:rPr>
              <a:t>The Problem</a:t>
            </a:r>
          </a:p>
          <a:p>
            <a:pPr marL="800100" indent="-514350">
              <a:buFont typeface="+mj-lt"/>
              <a:buAutoNum type="arabicPeriod"/>
            </a:pPr>
            <a:r>
              <a:rPr lang="en-US" sz="2400" dirty="0">
                <a:latin typeface="Times New Roman" panose="02020603050405020304" pitchFamily="18" charset="0"/>
                <a:cs typeface="Times New Roman" panose="02020603050405020304" pitchFamily="18" charset="0"/>
              </a:rPr>
              <a:t>Research Project </a:t>
            </a:r>
          </a:p>
          <a:p>
            <a:pPr marL="800100" indent="-514350">
              <a:buFont typeface="+mj-lt"/>
              <a:buAutoNum type="arabicPeriod"/>
            </a:pPr>
            <a:r>
              <a:rPr lang="en-US" sz="2400" dirty="0">
                <a:latin typeface="Times New Roman" panose="02020603050405020304" pitchFamily="18" charset="0"/>
                <a:cs typeface="Times New Roman" panose="02020603050405020304" pitchFamily="18" charset="0"/>
              </a:rPr>
              <a:t>Preliminary Findings &amp; Normative Claims</a:t>
            </a:r>
          </a:p>
          <a:p>
            <a:pPr marL="800100" indent="-514350">
              <a:buFont typeface="+mj-lt"/>
              <a:buAutoNum type="arabicPeriod"/>
            </a:pPr>
            <a:r>
              <a:rPr lang="en-US" sz="2400" dirty="0">
                <a:latin typeface="Times New Roman" panose="02020603050405020304" pitchFamily="18" charset="0"/>
                <a:cs typeface="Times New Roman" panose="02020603050405020304" pitchFamily="18" charset="0"/>
              </a:rPr>
              <a:t>Future Research and Scholarly Work</a:t>
            </a:r>
            <a:endParaRPr lang="en-US" sz="1800" dirty="0">
              <a:latin typeface="Times New Roman" panose="02020603050405020304" pitchFamily="18" charset="0"/>
              <a:cs typeface="Times New Roman" panose="02020603050405020304" pitchFamily="18" charset="0"/>
            </a:endParaRPr>
          </a:p>
          <a:p>
            <a:pPr marL="514350" indent="-2286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560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179445F-F949-BECC-FBBC-162AFEE414F2}"/>
              </a:ext>
            </a:extLst>
          </p:cNvPr>
          <p:cNvSpPr>
            <a:spLocks noGrp="1"/>
          </p:cNvSpPr>
          <p:nvPr>
            <p:ph type="ctrTitle" idx="4294967295"/>
          </p:nvPr>
        </p:nvSpPr>
        <p:spPr>
          <a:xfrm>
            <a:off x="612648" y="1078992"/>
            <a:ext cx="6268770" cy="1536192"/>
          </a:xfrm>
          <a:prstGeom prst="rect">
            <a:avLst/>
          </a:prstGeom>
        </p:spPr>
        <p:txBody>
          <a:bodyPr vert="horz" lIns="91440" tIns="45720" rIns="91440" bIns="45720" rtlCol="0" anchor="b">
            <a:normAutofit/>
          </a:bodyPr>
          <a:lstStyle/>
          <a:p>
            <a:r>
              <a:rPr lang="en-US" sz="4800" dirty="0">
                <a:latin typeface="Times New Roman" panose="02020603050405020304" pitchFamily="18" charset="0"/>
                <a:cs typeface="Times New Roman" panose="02020603050405020304" pitchFamily="18" charset="0"/>
              </a:rPr>
              <a:t>Preliminary Findings</a:t>
            </a:r>
          </a:p>
        </p:txBody>
      </p:sp>
      <p:sp>
        <p:nvSpPr>
          <p:cNvPr id="30" name="Rectangle 29">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E8AA9EF4-80DA-7195-45B1-33C9E4C7D7D3}"/>
              </a:ext>
            </a:extLst>
          </p:cNvPr>
          <p:cNvSpPr>
            <a:spLocks noGrp="1"/>
          </p:cNvSpPr>
          <p:nvPr>
            <p:ph type="subTitle" idx="1"/>
          </p:nvPr>
        </p:nvSpPr>
        <p:spPr>
          <a:xfrm>
            <a:off x="261771" y="3074755"/>
            <a:ext cx="9161198" cy="3163823"/>
          </a:xfrm>
        </p:spPr>
        <p:txBody>
          <a:bodyPr vert="horz" lIns="91440" tIns="45720" rIns="91440" bIns="45720" rtlCol="0">
            <a:normAutofit fontScale="55000" lnSpcReduction="20000"/>
          </a:bodyPr>
          <a:lstStyle/>
          <a:p>
            <a:pPr marL="800100" indent="-514350">
              <a:buFont typeface="Wingdings" pitchFamily="2" charset="2"/>
              <a:buChar char="ü"/>
            </a:pPr>
            <a:r>
              <a:rPr lang="en-US" sz="38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Tensions between </a:t>
            </a:r>
            <a:r>
              <a:rPr lang="en-US" sz="3800" b="1"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Ownership &amp; Control v. Access </a:t>
            </a:r>
            <a:r>
              <a:rPr lang="en-US" sz="38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(legacy: biomedical innovation is exclusively addressed with IP law, contract law and antitrust is generally excluded)</a:t>
            </a:r>
          </a:p>
          <a:p>
            <a:pPr marL="800100" indent="-514350">
              <a:buFont typeface="Wingdings" pitchFamily="2" charset="2"/>
              <a:buChar char="ü"/>
            </a:pPr>
            <a:r>
              <a:rPr lang="en-US" sz="38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Progress is a value-neutral concept and demands </a:t>
            </a:r>
            <a:r>
              <a:rPr lang="en-US" sz="3800" b="1"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objective evaluation: </a:t>
            </a:r>
            <a:r>
              <a:rPr lang="en-US" sz="4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“Progress is More” </a:t>
            </a:r>
            <a:endParaRPr lang="en-US" sz="38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800100" indent="-514350">
              <a:buFont typeface="Wingdings" pitchFamily="2" charset="2"/>
              <a:buChar char="ü"/>
            </a:pPr>
            <a:r>
              <a:rPr lang="en-US" sz="3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Progress is </a:t>
            </a:r>
            <a:r>
              <a:rPr lang="en-US" sz="3800" b="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quantitative</a:t>
            </a:r>
            <a:r>
              <a:rPr lang="en-US" sz="3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valued for how much is made and the money earned rather than the kinds of things produced and their associated social benefits.</a:t>
            </a:r>
          </a:p>
          <a:p>
            <a:pPr marL="800100" indent="-514350">
              <a:buFont typeface="Wingdings" pitchFamily="2" charset="2"/>
              <a:buChar char="ü"/>
            </a:pPr>
            <a:r>
              <a:rPr lang="en-US" sz="38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Reaching the market and earning </a:t>
            </a:r>
            <a:r>
              <a:rPr lang="en-US" sz="3800" b="1"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commercial value </a:t>
            </a:r>
            <a:r>
              <a:rPr lang="en-US" sz="38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is a sign of progress. </a:t>
            </a:r>
          </a:p>
          <a:p>
            <a:pPr marL="285750"/>
            <a:endPar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1257300" lvl="1" indent="-514350">
              <a:buFont typeface="Arial" panose="020B0604020202020204" pitchFamily="34" charset="0"/>
              <a:buChar char="•"/>
            </a:pPr>
            <a:endParaRPr lang="en-US" sz="200" dirty="0">
              <a:solidFill>
                <a:srgbClr val="000000"/>
              </a:solidFill>
              <a:effectLst/>
              <a:highlight>
                <a:srgbClr val="FFFFFF"/>
              </a:highlight>
              <a:latin typeface="Cambria" panose="02040503050406030204" pitchFamily="18" charset="0"/>
              <a:ea typeface="Times New Roman" panose="02020603050405020304" pitchFamily="18" charset="0"/>
              <a:cs typeface="Times New Roman" panose="02020603050405020304" pitchFamily="18" charset="0"/>
            </a:endParaRPr>
          </a:p>
          <a:p>
            <a:pPr marL="800100" indent="-514350">
              <a:buFont typeface="Wingdings" pitchFamily="2" charset="2"/>
              <a:buChar char="ü"/>
            </a:pPr>
            <a:endParaRPr lang="en-US" sz="1800" dirty="0">
              <a:solidFill>
                <a:srgbClr val="000000"/>
              </a:solidFill>
              <a:effectLst/>
              <a:highlight>
                <a:srgbClr val="FFFFFF"/>
              </a:highlight>
              <a:latin typeface="Cambria" panose="02040503050406030204" pitchFamily="18" charset="0"/>
              <a:ea typeface="Times New Roman" panose="02020603050405020304" pitchFamily="18" charset="0"/>
              <a:cs typeface="Times New Roman" panose="02020603050405020304" pitchFamily="18" charset="0"/>
            </a:endParaRPr>
          </a:p>
          <a:p>
            <a:pPr indent="-2286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514350" indent="-2286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sp>
        <p:nvSpPr>
          <p:cNvPr id="3" name="Date Placeholder 3">
            <a:extLst>
              <a:ext uri="{FF2B5EF4-FFF2-40B4-BE49-F238E27FC236}">
                <a16:creationId xmlns:a16="http://schemas.microsoft.com/office/drawing/2014/main" id="{E91664FD-CCD7-B720-178D-D0DCA10229D5}"/>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Times New Roman" panose="02020603050405020304" pitchFamily="18" charset="0"/>
                <a:cs typeface="Times New Roman" panose="02020603050405020304" pitchFamily="18" charset="0"/>
              </a:rPr>
              <a:t>THE PROBLEM	              RESEARCH PROJECT	</a:t>
            </a:r>
            <a:r>
              <a:rPr lang="en-US" u="sng" dirty="0">
                <a:latin typeface="Times New Roman" panose="02020603050405020304" pitchFamily="18" charset="0"/>
                <a:cs typeface="Times New Roman" panose="02020603050405020304" pitchFamily="18" charset="0"/>
              </a:rPr>
              <a:t>FINDINGS &amp; CLAIMS</a:t>
            </a:r>
            <a:r>
              <a:rPr lang="en-US" dirty="0">
                <a:latin typeface="Times New Roman" panose="02020603050405020304" pitchFamily="18" charset="0"/>
                <a:cs typeface="Times New Roman" panose="02020603050405020304" pitchFamily="18" charset="0"/>
              </a:rPr>
              <a:t>                              PROPOSAL &amp; PROSPECTS 		        	</a:t>
            </a:r>
          </a:p>
        </p:txBody>
      </p:sp>
    </p:spTree>
    <p:extLst>
      <p:ext uri="{BB962C8B-B14F-4D97-AF65-F5344CB8AC3E}">
        <p14:creationId xmlns:p14="http://schemas.microsoft.com/office/powerpoint/2010/main" val="334193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179445F-F949-BECC-FBBC-162AFEE414F2}"/>
              </a:ext>
            </a:extLst>
          </p:cNvPr>
          <p:cNvSpPr>
            <a:spLocks noGrp="1"/>
          </p:cNvSpPr>
          <p:nvPr>
            <p:ph type="ctrTitle" idx="4294967295"/>
          </p:nvPr>
        </p:nvSpPr>
        <p:spPr>
          <a:xfrm>
            <a:off x="612648" y="1078992"/>
            <a:ext cx="6268770" cy="1536192"/>
          </a:xfrm>
          <a:prstGeom prst="rect">
            <a:avLst/>
          </a:prstGeom>
        </p:spPr>
        <p:txBody>
          <a:bodyPr vert="horz" lIns="91440" tIns="45720" rIns="91440" bIns="45720" rtlCol="0" anchor="b">
            <a:normAutofit/>
          </a:bodyPr>
          <a:lstStyle/>
          <a:p>
            <a:r>
              <a:rPr lang="en-US" sz="4800" dirty="0">
                <a:latin typeface="Times New Roman" panose="02020603050405020304" pitchFamily="18" charset="0"/>
                <a:cs typeface="Times New Roman" panose="02020603050405020304" pitchFamily="18" charset="0"/>
              </a:rPr>
              <a:t>Normative Claims</a:t>
            </a:r>
          </a:p>
        </p:txBody>
      </p:sp>
      <p:sp>
        <p:nvSpPr>
          <p:cNvPr id="30" name="Rectangle 29">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E8AA9EF4-80DA-7195-45B1-33C9E4C7D7D3}"/>
              </a:ext>
            </a:extLst>
          </p:cNvPr>
          <p:cNvSpPr>
            <a:spLocks noGrp="1"/>
          </p:cNvSpPr>
          <p:nvPr>
            <p:ph type="subTitle" idx="1"/>
          </p:nvPr>
        </p:nvSpPr>
        <p:spPr>
          <a:xfrm>
            <a:off x="261771" y="3090671"/>
            <a:ext cx="7657569" cy="3248481"/>
          </a:xfrm>
        </p:spPr>
        <p:txBody>
          <a:bodyPr vert="horz" lIns="91440" tIns="45720" rIns="91440" bIns="45720" rtlCol="0">
            <a:normAutofit fontScale="92500" lnSpcReduction="20000"/>
          </a:bodyPr>
          <a:lstStyle/>
          <a:p>
            <a:pPr marL="800100" indent="-514350">
              <a:buFont typeface="Wingdings" pitchFamily="2" charset="2"/>
              <a:buChar char="ü"/>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Progress is focused on </a:t>
            </a:r>
            <a:r>
              <a:rPr lang="en-US" sz="2400" b="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products rather than processes</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p>
          <a:p>
            <a:pPr marL="800100" indent="-514350">
              <a:buFont typeface="Wingdings" pitchFamily="2" charset="2"/>
              <a:buChar char="ü"/>
            </a:pPr>
            <a:r>
              <a:rPr lang="en-US" sz="2400" dirty="0">
                <a:latin typeface="Times New Roman" panose="02020603050405020304" pitchFamily="18" charset="0"/>
                <a:ea typeface="Aptos" panose="020B0004020202020204" pitchFamily="34" charset="0"/>
                <a:cs typeface="Times New Roman" panose="02020603050405020304" pitchFamily="18" charset="0"/>
              </a:rPr>
              <a:t>Biomedical innovation is corrupted. What is precisely corrupted? </a:t>
            </a:r>
            <a:r>
              <a:rPr lang="en-US" sz="2400" b="1" dirty="0">
                <a:latin typeface="Times New Roman" panose="02020603050405020304" pitchFamily="18" charset="0"/>
                <a:ea typeface="Aptos" panose="020B0004020202020204" pitchFamily="34" charset="0"/>
                <a:cs typeface="Times New Roman" panose="02020603050405020304" pitchFamily="18" charset="0"/>
              </a:rPr>
              <a:t>bargaining power </a:t>
            </a:r>
            <a:r>
              <a:rPr lang="en-US" sz="2400" dirty="0">
                <a:latin typeface="Times New Roman" panose="02020603050405020304" pitchFamily="18" charset="0"/>
                <a:ea typeface="Aptos" panose="020B0004020202020204" pitchFamily="34" charset="0"/>
                <a:cs typeface="Times New Roman" panose="02020603050405020304" pitchFamily="18" charset="0"/>
              </a:rPr>
              <a:t>(monopolists hold up the government) and </a:t>
            </a:r>
            <a:r>
              <a:rPr lang="en-US" sz="2400" b="1" dirty="0">
                <a:latin typeface="Times New Roman" panose="02020603050405020304" pitchFamily="18" charset="0"/>
                <a:ea typeface="Aptos" panose="020B0004020202020204" pitchFamily="34" charset="0"/>
                <a:cs typeface="Times New Roman" panose="02020603050405020304" pitchFamily="18" charset="0"/>
              </a:rPr>
              <a:t>market structure</a:t>
            </a:r>
            <a:r>
              <a:rPr lang="en-US" sz="2400" dirty="0">
                <a:latin typeface="Times New Roman" panose="02020603050405020304" pitchFamily="18" charset="0"/>
                <a:ea typeface="Aptos" panose="020B0004020202020204" pitchFamily="34" charset="0"/>
                <a:cs typeface="Times New Roman" panose="02020603050405020304" pitchFamily="18" charset="0"/>
              </a:rPr>
              <a:t> (government worsens concentration in private markets). </a:t>
            </a:r>
            <a:r>
              <a:rPr lang="en-US" sz="2400" dirty="0">
                <a:latin typeface="Times New Roman" panose="02020603050405020304" pitchFamily="18" charset="0"/>
                <a:cs typeface="Times New Roman" panose="02020603050405020304" pitchFamily="18" charset="0"/>
              </a:rPr>
              <a:t> </a:t>
            </a:r>
            <a:endParaRPr lang="en-US" sz="24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p>
            <a:pPr marL="800100" indent="-514350">
              <a:buFont typeface="Wingdings" pitchFamily="2" charset="2"/>
              <a:buChar char="ü"/>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Elephant in the room</a:t>
            </a:r>
            <a:r>
              <a:rPr lang="en-US" sz="24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NIH funding.</a:t>
            </a:r>
          </a:p>
          <a:p>
            <a:pPr marL="800100" indent="-514350">
              <a:buFont typeface="Wingdings" pitchFamily="2" charset="2"/>
              <a:buChar char="ü"/>
            </a:pPr>
            <a:r>
              <a:rPr lang="en-US" sz="2400" dirty="0">
                <a:solidFill>
                  <a:srgbClr val="000000"/>
                </a:solidFill>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IP </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Race Theory justification to reshape NIH funding and </a:t>
            </a:r>
            <a:r>
              <a:rPr lang="en-US" sz="2400" b="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biomedical competition </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according to the redefined “progress of science”</a:t>
            </a:r>
          </a:p>
          <a:p>
            <a:pPr marL="1257300" lvl="1" indent="-514350">
              <a:buFont typeface="Arial" panose="020B0604020202020204" pitchFamily="34" charset="0"/>
              <a:buChar char="•"/>
            </a:pPr>
            <a:endParaRPr lang="en-US" sz="200" dirty="0">
              <a:solidFill>
                <a:srgbClr val="000000"/>
              </a:solidFill>
              <a:effectLst/>
              <a:highlight>
                <a:srgbClr val="FFFFFF"/>
              </a:highlight>
              <a:latin typeface="Cambria" panose="02040503050406030204" pitchFamily="18" charset="0"/>
              <a:ea typeface="Times New Roman" panose="02020603050405020304" pitchFamily="18" charset="0"/>
              <a:cs typeface="Times New Roman" panose="02020603050405020304" pitchFamily="18" charset="0"/>
            </a:endParaRPr>
          </a:p>
          <a:p>
            <a:pPr marL="800100" indent="-514350">
              <a:buFont typeface="Wingdings" pitchFamily="2" charset="2"/>
              <a:buChar char="ü"/>
            </a:pPr>
            <a:endParaRPr lang="en-US" sz="1800" dirty="0">
              <a:solidFill>
                <a:srgbClr val="000000"/>
              </a:solidFill>
              <a:effectLst/>
              <a:highlight>
                <a:srgbClr val="FFFFFF"/>
              </a:highlight>
              <a:latin typeface="Cambria" panose="02040503050406030204" pitchFamily="18" charset="0"/>
              <a:ea typeface="Times New Roman" panose="02020603050405020304" pitchFamily="18" charset="0"/>
              <a:cs typeface="Times New Roman" panose="02020603050405020304" pitchFamily="18" charset="0"/>
            </a:endParaRPr>
          </a:p>
          <a:p>
            <a:pPr indent="-2286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514350" indent="-2286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9B32684F-BEB6-4C20-FD9C-3C83CBDD6F57}"/>
              </a:ext>
            </a:extLst>
          </p:cNvPr>
          <p:cNvPicPr>
            <a:picLocks noChangeAspect="1"/>
          </p:cNvPicPr>
          <p:nvPr/>
        </p:nvPicPr>
        <p:blipFill>
          <a:blip r:embed="rId3"/>
          <a:stretch>
            <a:fillRect/>
          </a:stretch>
        </p:blipFill>
        <p:spPr>
          <a:xfrm>
            <a:off x="8033505" y="2433906"/>
            <a:ext cx="3751525" cy="3751525"/>
          </a:xfrm>
          <a:prstGeom prst="rect">
            <a:avLst/>
          </a:prstGeom>
        </p:spPr>
      </p:pic>
      <p:sp>
        <p:nvSpPr>
          <p:cNvPr id="10" name="TextBox 9">
            <a:extLst>
              <a:ext uri="{FF2B5EF4-FFF2-40B4-BE49-F238E27FC236}">
                <a16:creationId xmlns:a16="http://schemas.microsoft.com/office/drawing/2014/main" id="{26BD1724-23EA-6F0C-27CE-4AE49CAF8C6F}"/>
              </a:ext>
            </a:extLst>
          </p:cNvPr>
          <p:cNvSpPr txBox="1"/>
          <p:nvPr/>
        </p:nvSpPr>
        <p:spPr>
          <a:xfrm>
            <a:off x="10906616" y="6092932"/>
            <a:ext cx="992579" cy="246221"/>
          </a:xfrm>
          <a:prstGeom prst="rect">
            <a:avLst/>
          </a:prstGeom>
          <a:noFill/>
        </p:spPr>
        <p:txBody>
          <a:bodyPr wrap="none" rtlCol="0">
            <a:spAutoFit/>
          </a:bodyPr>
          <a:lstStyle/>
          <a:p>
            <a:r>
              <a:rPr lang="en-US" sz="1000" dirty="0"/>
              <a:t>AI-Generated</a:t>
            </a:r>
          </a:p>
        </p:txBody>
      </p:sp>
      <p:sp>
        <p:nvSpPr>
          <p:cNvPr id="3" name="Date Placeholder 3">
            <a:extLst>
              <a:ext uri="{FF2B5EF4-FFF2-40B4-BE49-F238E27FC236}">
                <a16:creationId xmlns:a16="http://schemas.microsoft.com/office/drawing/2014/main" id="{E91664FD-CCD7-B720-178D-D0DCA10229D5}"/>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Times New Roman" panose="02020603050405020304" pitchFamily="18" charset="0"/>
                <a:cs typeface="Times New Roman" panose="02020603050405020304" pitchFamily="18" charset="0"/>
              </a:rPr>
              <a:t>THE PROBLEM	              RESEARCH PROJECT	</a:t>
            </a:r>
            <a:r>
              <a:rPr lang="en-US" u="sng" dirty="0">
                <a:latin typeface="Times New Roman" panose="02020603050405020304" pitchFamily="18" charset="0"/>
                <a:cs typeface="Times New Roman" panose="02020603050405020304" pitchFamily="18" charset="0"/>
              </a:rPr>
              <a:t>FINDINGS &amp; CLAIMS</a:t>
            </a:r>
            <a:r>
              <a:rPr lang="en-US" dirty="0">
                <a:latin typeface="Times New Roman" panose="02020603050405020304" pitchFamily="18" charset="0"/>
                <a:cs typeface="Times New Roman" panose="02020603050405020304" pitchFamily="18" charset="0"/>
              </a:rPr>
              <a:t>                              PROPOSAL &amp; PROSPECTS 		        	</a:t>
            </a:r>
          </a:p>
        </p:txBody>
      </p:sp>
    </p:spTree>
    <p:extLst>
      <p:ext uri="{BB962C8B-B14F-4D97-AF65-F5344CB8AC3E}">
        <p14:creationId xmlns:p14="http://schemas.microsoft.com/office/powerpoint/2010/main" val="20217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179445F-F949-BECC-FBBC-162AFEE414F2}"/>
              </a:ext>
            </a:extLst>
          </p:cNvPr>
          <p:cNvSpPr>
            <a:spLocks noGrp="1"/>
          </p:cNvSpPr>
          <p:nvPr>
            <p:ph type="ctrTitle" idx="4294967295"/>
          </p:nvPr>
        </p:nvSpPr>
        <p:spPr>
          <a:xfrm>
            <a:off x="612648" y="1078992"/>
            <a:ext cx="7694444" cy="1536192"/>
          </a:xfrm>
          <a:prstGeom prst="rect">
            <a:avLst/>
          </a:prstGeom>
        </p:spPr>
        <p:txBody>
          <a:bodyPr vert="horz" lIns="91440" tIns="45720" rIns="91440" bIns="45720" rtlCol="0" anchor="b">
            <a:normAutofit/>
          </a:bodyPr>
          <a:lstStyle/>
          <a:p>
            <a:r>
              <a:rPr lang="en-US" sz="4800" dirty="0">
                <a:latin typeface="Times New Roman" panose="02020603050405020304" pitchFamily="18" charset="0"/>
                <a:cs typeface="Times New Roman" panose="02020603050405020304" pitchFamily="18" charset="0"/>
              </a:rPr>
              <a:t>Future Expanded Research</a:t>
            </a:r>
          </a:p>
        </p:txBody>
      </p:sp>
      <p:sp>
        <p:nvSpPr>
          <p:cNvPr id="30" name="Rectangle 29">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E8AA9EF4-80DA-7195-45B1-33C9E4C7D7D3}"/>
              </a:ext>
            </a:extLst>
          </p:cNvPr>
          <p:cNvSpPr>
            <a:spLocks noGrp="1"/>
          </p:cNvSpPr>
          <p:nvPr>
            <p:ph type="subTitle" idx="1"/>
          </p:nvPr>
        </p:nvSpPr>
        <p:spPr>
          <a:xfrm>
            <a:off x="261771" y="3245152"/>
            <a:ext cx="10137592" cy="2825496"/>
          </a:xfrm>
        </p:spPr>
        <p:txBody>
          <a:bodyPr vert="horz" lIns="91440" tIns="45720" rIns="91440" bIns="45720" rtlCol="0">
            <a:normAutofit fontScale="92500"/>
          </a:bodyPr>
          <a:lstStyle/>
          <a:p>
            <a:pPr marL="800100" indent="-514350">
              <a:buFont typeface="Wingdings" pitchFamily="2" charset="2"/>
              <a:buChar char="ü"/>
            </a:pPr>
            <a:r>
              <a:rPr lang="en-US" dirty="0">
                <a:effectLst/>
                <a:latin typeface="Times New Roman" panose="02020603050405020304" pitchFamily="18" charset="0"/>
                <a:ea typeface="Aptos" panose="020B0004020202020204" pitchFamily="34" charset="0"/>
                <a:cs typeface="Times New Roman" panose="02020603050405020304" pitchFamily="18" charset="0"/>
              </a:rPr>
              <a:t>Empirical study: </a:t>
            </a:r>
            <a:r>
              <a:rPr lang="en-US" b="1" dirty="0">
                <a:effectLst/>
                <a:latin typeface="Times New Roman" panose="02020603050405020304" pitchFamily="18" charset="0"/>
                <a:ea typeface="Aptos" panose="020B0004020202020204" pitchFamily="34" charset="0"/>
                <a:cs typeface="Times New Roman" panose="02020603050405020304" pitchFamily="18" charset="0"/>
              </a:rPr>
              <a:t>semi-structured interviews </a:t>
            </a:r>
            <a:r>
              <a:rPr lang="en-US" dirty="0">
                <a:effectLst/>
                <a:latin typeface="Times New Roman" panose="02020603050405020304" pitchFamily="18" charset="0"/>
                <a:ea typeface="Aptos" panose="020B0004020202020204" pitchFamily="34" charset="0"/>
                <a:cs typeface="Times New Roman" panose="02020603050405020304" pitchFamily="18" charset="0"/>
              </a:rPr>
              <a:t>with innovators (NIH’s and private sector scientists) and those facilitating biomedical innovation (funders and business partners) (Yale ISP Award, IRB).</a:t>
            </a:r>
            <a:endParaRPr lang="en-US" sz="2000" dirty="0">
              <a:latin typeface="Times New Roman" panose="02020603050405020304" pitchFamily="18" charset="0"/>
              <a:ea typeface="Aptos" panose="020B0004020202020204" pitchFamily="34" charset="0"/>
              <a:cs typeface="Times New Roman" panose="02020603050405020304" pitchFamily="18" charset="0"/>
            </a:endParaRPr>
          </a:p>
          <a:p>
            <a:pPr marL="800100" indent="-514350">
              <a:buFont typeface="Wingdings" pitchFamily="2" charset="2"/>
              <a:buChar char="ü"/>
            </a:pPr>
            <a:r>
              <a:rPr lang="en-US" b="1" dirty="0">
                <a:latin typeface="Times New Roman" panose="02020603050405020304" pitchFamily="18" charset="0"/>
                <a:ea typeface="Aptos" panose="020B0004020202020204" pitchFamily="34" charset="0"/>
                <a:cs typeface="Times New Roman" panose="02020603050405020304" pitchFamily="18" charset="0"/>
              </a:rPr>
              <a:t>Comparative Research and Global Health Law</a:t>
            </a:r>
            <a:r>
              <a:rPr lang="en-US" dirty="0">
                <a:latin typeface="Times New Roman" panose="02020603050405020304" pitchFamily="18" charset="0"/>
                <a:ea typeface="Aptos" panose="020B0004020202020204" pitchFamily="34" charset="0"/>
                <a:cs typeface="Times New Roman" panose="02020603050405020304" pitchFamily="18" charset="0"/>
              </a:rPr>
              <a:t>: Government Funding of Biomedical Sciences in the EU and Asia, and IHR 2024 and Pandemic Treaty (May 2025 draft).</a:t>
            </a:r>
            <a:endParaRPr lang="en-US"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Date Placeholder 3">
            <a:extLst>
              <a:ext uri="{FF2B5EF4-FFF2-40B4-BE49-F238E27FC236}">
                <a16:creationId xmlns:a16="http://schemas.microsoft.com/office/drawing/2014/main" id="{CD815F70-58AA-0431-DD06-40382B83BAC4}"/>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Times New Roman" panose="02020603050405020304" pitchFamily="18" charset="0"/>
                <a:cs typeface="Times New Roman" panose="02020603050405020304" pitchFamily="18" charset="0"/>
              </a:rPr>
              <a:t>THE PROBLEM	              RESEARCH PROJECT	FINDINGS &amp; CLAIM                              </a:t>
            </a:r>
            <a:r>
              <a:rPr lang="en-US" u="sng" dirty="0">
                <a:latin typeface="Times New Roman" panose="02020603050405020304" pitchFamily="18" charset="0"/>
                <a:cs typeface="Times New Roman" panose="02020603050405020304" pitchFamily="18" charset="0"/>
              </a:rPr>
              <a:t>PROPOSAL &amp; PROSPECTS</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90886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179445F-F949-BECC-FBBC-162AFEE414F2}"/>
              </a:ext>
            </a:extLst>
          </p:cNvPr>
          <p:cNvSpPr>
            <a:spLocks noGrp="1"/>
          </p:cNvSpPr>
          <p:nvPr>
            <p:ph type="ctrTitle" idx="4294967295"/>
          </p:nvPr>
        </p:nvSpPr>
        <p:spPr>
          <a:xfrm>
            <a:off x="612648" y="1078992"/>
            <a:ext cx="6268770" cy="1536192"/>
          </a:xfrm>
          <a:prstGeom prst="rect">
            <a:avLst/>
          </a:prstGeom>
        </p:spPr>
        <p:txBody>
          <a:bodyPr vert="horz" lIns="91440" tIns="45720" rIns="91440" bIns="45720" rtlCol="0" anchor="b">
            <a:normAutofit/>
          </a:bodyPr>
          <a:lstStyle/>
          <a:p>
            <a:r>
              <a:rPr lang="en-US" sz="4800" dirty="0">
                <a:latin typeface="Times New Roman" panose="02020603050405020304" pitchFamily="18" charset="0"/>
                <a:cs typeface="Times New Roman" panose="02020603050405020304" pitchFamily="18" charset="0"/>
              </a:rPr>
              <a:t>Future Scholarly Work</a:t>
            </a:r>
          </a:p>
        </p:txBody>
      </p:sp>
      <p:sp>
        <p:nvSpPr>
          <p:cNvPr id="30" name="Rectangle 29">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E8AA9EF4-80DA-7195-45B1-33C9E4C7D7D3}"/>
              </a:ext>
            </a:extLst>
          </p:cNvPr>
          <p:cNvSpPr>
            <a:spLocks noGrp="1"/>
          </p:cNvSpPr>
          <p:nvPr>
            <p:ph type="subTitle" idx="1"/>
          </p:nvPr>
        </p:nvSpPr>
        <p:spPr>
          <a:xfrm>
            <a:off x="261771" y="3245152"/>
            <a:ext cx="7797022" cy="2825496"/>
          </a:xfrm>
        </p:spPr>
        <p:txBody>
          <a:bodyPr vert="horz" lIns="91440" tIns="45720" rIns="91440" bIns="45720" rtlCol="0">
            <a:normAutofit fontScale="77500" lnSpcReduction="20000"/>
          </a:bodyPr>
          <a:lstStyle/>
          <a:p>
            <a:pPr marL="800100" indent="-514350">
              <a:buFont typeface="Wingdings" pitchFamily="2" charset="2"/>
              <a:buChar char="ü"/>
            </a:pPr>
            <a:r>
              <a:rPr lang="en-US" sz="2000" dirty="0">
                <a:effectLst/>
                <a:latin typeface="Times New Roman" panose="02020603050405020304" pitchFamily="18" charset="0"/>
                <a:ea typeface="Aptos" panose="020B0004020202020204" pitchFamily="34" charset="0"/>
                <a:cs typeface="Times New Roman" panose="02020603050405020304" pitchFamily="18" charset="0"/>
              </a:rPr>
              <a:t>NIH grants may restore equilibrium as a species of </a:t>
            </a:r>
            <a:r>
              <a:rPr lang="en-US" sz="2000" b="1" dirty="0">
                <a:effectLst/>
                <a:latin typeface="Times New Roman" panose="02020603050405020304" pitchFamily="18" charset="0"/>
                <a:ea typeface="Aptos" panose="020B0004020202020204" pitchFamily="34" charset="0"/>
                <a:cs typeface="Times New Roman" panose="02020603050405020304" pitchFamily="18" charset="0"/>
              </a:rPr>
              <a:t>relational contracts</a:t>
            </a:r>
            <a:r>
              <a:rPr lang="en-US" sz="2000" b="1"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b</a:t>
            </a:r>
            <a:r>
              <a:rPr lang="en-US" sz="2000" dirty="0">
                <a:effectLst/>
                <a:latin typeface="Times New Roman" panose="02020603050405020304" pitchFamily="18" charset="0"/>
                <a:cs typeface="Times New Roman" panose="02020603050405020304" pitchFamily="18" charset="0"/>
              </a:rPr>
              <a:t>iomedical progress:</a:t>
            </a:r>
          </a:p>
          <a:p>
            <a:pPr marL="800100" indent="-514350">
              <a:buFont typeface="Wingdings" pitchFamily="2" charset="2"/>
              <a:buChar char="§"/>
            </a:pPr>
            <a:r>
              <a:rPr lang="en-US" sz="2000" b="1" dirty="0">
                <a:latin typeface="Times New Roman" panose="02020603050405020304" pitchFamily="18" charset="0"/>
                <a:ea typeface="Aptos" panose="020B0004020202020204" pitchFamily="34" charset="0"/>
                <a:cs typeface="Times New Roman" panose="02020603050405020304" pitchFamily="18" charset="0"/>
              </a:rPr>
              <a:t>rebalance</a:t>
            </a:r>
            <a:r>
              <a:rPr lang="en-US" sz="2000" dirty="0">
                <a:latin typeface="Times New Roman" panose="02020603050405020304" pitchFamily="18" charset="0"/>
                <a:ea typeface="Aptos" panose="020B0004020202020204" pitchFamily="34" charset="0"/>
                <a:cs typeface="Times New Roman" panose="02020603050405020304" pitchFamily="18" charset="0"/>
              </a:rPr>
              <a:t> control/ownership v. access through multi-stakeholder, contractual regulation</a:t>
            </a:r>
          </a:p>
          <a:p>
            <a:pPr marL="800100" indent="-514350">
              <a:buFont typeface="Wingdings" pitchFamily="2" charset="2"/>
              <a:buChar char="§"/>
            </a:pPr>
            <a:r>
              <a:rPr lang="en-US" sz="2000" dirty="0">
                <a:effectLst/>
                <a:latin typeface="Times New Roman" panose="02020603050405020304" pitchFamily="18" charset="0"/>
                <a:ea typeface="Aptos" panose="020B0004020202020204" pitchFamily="34" charset="0"/>
                <a:cs typeface="Times New Roman" panose="02020603050405020304" pitchFamily="18" charset="0"/>
              </a:rPr>
              <a:t>reconsider </a:t>
            </a:r>
            <a:r>
              <a:rPr lang="en-US" sz="2000" b="1" dirty="0">
                <a:effectLst/>
                <a:latin typeface="Times New Roman" panose="02020603050405020304" pitchFamily="18" charset="0"/>
                <a:ea typeface="Aptos" panose="020B0004020202020204" pitchFamily="34" charset="0"/>
                <a:cs typeface="Times New Roman" panose="02020603050405020304" pitchFamily="18" charset="0"/>
              </a:rPr>
              <a:t>progress </a:t>
            </a:r>
            <a:r>
              <a:rPr lang="en-US" sz="2000" dirty="0">
                <a:effectLst/>
                <a:latin typeface="Times New Roman" panose="02020603050405020304" pitchFamily="18" charset="0"/>
                <a:ea typeface="Aptos" panose="020B0004020202020204" pitchFamily="34" charset="0"/>
                <a:cs typeface="Times New Roman" panose="02020603050405020304" pitchFamily="18" charset="0"/>
              </a:rPr>
              <a:t>less as a product and more </a:t>
            </a:r>
            <a:r>
              <a:rPr lang="en-US" sz="2000" b="1" dirty="0">
                <a:effectLst/>
                <a:latin typeface="Times New Roman" panose="02020603050405020304" pitchFamily="18" charset="0"/>
                <a:ea typeface="Aptos" panose="020B0004020202020204" pitchFamily="34" charset="0"/>
                <a:cs typeface="Times New Roman" panose="02020603050405020304" pitchFamily="18" charset="0"/>
              </a:rPr>
              <a:t>as a process</a:t>
            </a:r>
            <a:r>
              <a:rPr lang="en-US" sz="2000" b="1" dirty="0">
                <a:effectLst/>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p>
            <a:pPr marL="800100" indent="-514350">
              <a:buFont typeface="Wingdings" pitchFamily="2" charset="2"/>
              <a:buChar char="§"/>
            </a:pPr>
            <a:r>
              <a:rPr lang="en-US" sz="2000" dirty="0">
                <a:effectLst/>
                <a:latin typeface="Times New Roman" panose="02020603050405020304" pitchFamily="18" charset="0"/>
                <a:ea typeface="Aptos" panose="020B0004020202020204" pitchFamily="34" charset="0"/>
                <a:cs typeface="Times New Roman" panose="02020603050405020304" pitchFamily="18" charset="0"/>
              </a:rPr>
              <a:t>reconsider the biomedical innovation ecosystem as a place that cultivates </a:t>
            </a:r>
            <a:r>
              <a:rPr lang="en-US" sz="2000" b="1" dirty="0">
                <a:effectLst/>
                <a:latin typeface="Times New Roman" panose="02020603050405020304" pitchFamily="18" charset="0"/>
                <a:ea typeface="Aptos" panose="020B0004020202020204" pitchFamily="34" charset="0"/>
                <a:cs typeface="Times New Roman" panose="02020603050405020304" pitchFamily="18" charset="0"/>
              </a:rPr>
              <a:t>competition</a:t>
            </a:r>
            <a:r>
              <a:rPr lang="en-US" sz="2000" dirty="0">
                <a:effectLst/>
                <a:latin typeface="Times New Roman" panose="02020603050405020304" pitchFamily="18" charset="0"/>
                <a:ea typeface="Aptos" panose="020B0004020202020204" pitchFamily="34" charset="0"/>
                <a:cs typeface="Times New Roman" panose="02020603050405020304" pitchFamily="18" charset="0"/>
              </a:rPr>
              <a:t> in a culture of </a:t>
            </a:r>
            <a:r>
              <a:rPr lang="en-US" sz="2000" b="1" dirty="0">
                <a:effectLst/>
                <a:latin typeface="Times New Roman" panose="02020603050405020304" pitchFamily="18" charset="0"/>
                <a:ea typeface="Aptos" panose="020B0004020202020204" pitchFamily="34" charset="0"/>
                <a:cs typeface="Times New Roman" panose="02020603050405020304" pitchFamily="18" charset="0"/>
              </a:rPr>
              <a:t>democratic values</a:t>
            </a:r>
            <a:r>
              <a:rPr lang="en-US" sz="2000" dirty="0">
                <a:effectLst/>
                <a:latin typeface="Times New Roman" panose="02020603050405020304" pitchFamily="18" charset="0"/>
                <a:ea typeface="Aptos" panose="020B0004020202020204" pitchFamily="34" charset="0"/>
                <a:cs typeface="Times New Roman" panose="02020603050405020304" pitchFamily="18" charset="0"/>
              </a:rPr>
              <a:t>, where </a:t>
            </a:r>
            <a:r>
              <a:rPr lang="en-US" sz="2000" dirty="0">
                <a:latin typeface="Times New Roman" panose="02020603050405020304" pitchFamily="18" charset="0"/>
                <a:ea typeface="Aptos" panose="020B0004020202020204" pitchFamily="34" charset="0"/>
                <a:cs typeface="Times New Roman" panose="02020603050405020304" pitchFamily="18" charset="0"/>
              </a:rPr>
              <a:t>multi </a:t>
            </a:r>
            <a:r>
              <a:rPr lang="en-US" sz="2000" dirty="0">
                <a:effectLst/>
                <a:latin typeface="Times New Roman" panose="02020603050405020304" pitchFamily="18" charset="0"/>
                <a:ea typeface="Aptos" panose="020B0004020202020204" pitchFamily="34" charset="0"/>
                <a:cs typeface="Times New Roman" panose="02020603050405020304" pitchFamily="18" charset="0"/>
              </a:rPr>
              <a:t>stakeholders are held </a:t>
            </a:r>
            <a:r>
              <a:rPr lang="en-US" sz="2000" b="1" dirty="0">
                <a:effectLst/>
                <a:latin typeface="Times New Roman" panose="02020603050405020304" pitchFamily="18" charset="0"/>
                <a:ea typeface="Aptos" panose="020B0004020202020204" pitchFamily="34" charset="0"/>
                <a:cs typeface="Times New Roman" panose="02020603050405020304" pitchFamily="18" charset="0"/>
              </a:rPr>
              <a:t>accountable</a:t>
            </a:r>
            <a:r>
              <a:rPr lang="en-US" sz="2000" dirty="0">
                <a:effectLst/>
                <a:latin typeface="Times New Roman" panose="02020603050405020304" pitchFamily="18" charset="0"/>
                <a:ea typeface="Aptos" panose="020B0004020202020204" pitchFamily="34" charset="0"/>
                <a:cs typeface="Times New Roman" panose="02020603050405020304" pitchFamily="18" charset="0"/>
              </a:rPr>
              <a:t> to those values</a:t>
            </a:r>
            <a:r>
              <a:rPr lang="en-US" sz="2000" dirty="0">
                <a:latin typeface="Times New Roman" panose="02020603050405020304" pitchFamily="18" charset="0"/>
                <a:ea typeface="Aptos" panose="020B0004020202020204" pitchFamily="34" charset="0"/>
                <a:cs typeface="Times New Roman" panose="02020603050405020304" pitchFamily="18" charset="0"/>
              </a:rPr>
              <a:t>.</a:t>
            </a:r>
          </a:p>
          <a:p>
            <a:pPr marL="800100" indent="-514350">
              <a:buFont typeface="Wingdings" pitchFamily="2" charset="2"/>
              <a:buChar char="§"/>
            </a:pPr>
            <a:r>
              <a:rPr lang="en-US" sz="2000" b="1" dirty="0">
                <a:latin typeface="Times New Roman" panose="02020603050405020304" pitchFamily="18" charset="0"/>
                <a:cs typeface="Times New Roman" panose="02020603050405020304" pitchFamily="18" charset="0"/>
              </a:rPr>
              <a:t>redefine access (‘more than prices’)</a:t>
            </a:r>
            <a:r>
              <a:rPr lang="en-US" sz="2000" dirty="0">
                <a:latin typeface="Times New Roman" panose="02020603050405020304" pitchFamily="18" charset="0"/>
                <a:cs typeface="Times New Roman" panose="02020603050405020304" pitchFamily="18" charset="0"/>
              </a:rPr>
              <a:t>: economic, governing, infrastructural enablers</a:t>
            </a:r>
          </a:p>
          <a:p>
            <a:pPr marL="514350" indent="-2286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3F9D0F9-E09A-8D35-18DA-812977962AE8}"/>
              </a:ext>
            </a:extLst>
          </p:cNvPr>
          <p:cNvPicPr>
            <a:picLocks noChangeAspect="1"/>
          </p:cNvPicPr>
          <p:nvPr/>
        </p:nvPicPr>
        <p:blipFill>
          <a:blip r:embed="rId3"/>
          <a:stretch>
            <a:fillRect/>
          </a:stretch>
        </p:blipFill>
        <p:spPr>
          <a:xfrm>
            <a:off x="8113232" y="2931511"/>
            <a:ext cx="3816997" cy="2011680"/>
          </a:xfrm>
          <a:prstGeom prst="rect">
            <a:avLst/>
          </a:prstGeom>
        </p:spPr>
      </p:pic>
      <p:sp>
        <p:nvSpPr>
          <p:cNvPr id="3" name="Date Placeholder 3">
            <a:extLst>
              <a:ext uri="{FF2B5EF4-FFF2-40B4-BE49-F238E27FC236}">
                <a16:creationId xmlns:a16="http://schemas.microsoft.com/office/drawing/2014/main" id="{CD815F70-58AA-0431-DD06-40382B83BAC4}"/>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Times New Roman" panose="02020603050405020304" pitchFamily="18" charset="0"/>
                <a:cs typeface="Times New Roman" panose="02020603050405020304" pitchFamily="18" charset="0"/>
              </a:rPr>
              <a:t>THE PROBLEM	              RESEARCH PROJECT	FINDINGS &amp; CLAIM                              </a:t>
            </a:r>
            <a:r>
              <a:rPr lang="en-US" u="sng" dirty="0">
                <a:latin typeface="Times New Roman" panose="02020603050405020304" pitchFamily="18" charset="0"/>
                <a:cs typeface="Times New Roman" panose="02020603050405020304" pitchFamily="18" charset="0"/>
              </a:rPr>
              <a:t>PROPOSAL &amp; PROSPECTS </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1721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6AFFA-CAE5-D305-EF1A-3B194102B234}"/>
              </a:ext>
            </a:extLst>
          </p:cNvPr>
          <p:cNvSpPr>
            <a:spLocks noGrp="1"/>
          </p:cNvSpPr>
          <p:nvPr>
            <p:ph type="title"/>
          </p:nvPr>
        </p:nvSpPr>
        <p:spPr>
          <a:xfrm>
            <a:off x="1007364" y="1219166"/>
            <a:ext cx="10177272" cy="2990088"/>
          </a:xfrm>
        </p:spPr>
        <p:txBody>
          <a:bodyPr/>
          <a:lstStyle/>
          <a:p>
            <a:pPr algn="ct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Thank you</a:t>
            </a:r>
            <a:br>
              <a:rPr lang="en-US"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Comments and suggestions are very welcome!</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8C3FBED-8111-3283-BABE-691249158822}"/>
              </a:ext>
            </a:extLst>
          </p:cNvPr>
          <p:cNvSpPr txBox="1"/>
          <p:nvPr/>
        </p:nvSpPr>
        <p:spPr>
          <a:xfrm>
            <a:off x="1660358" y="3429000"/>
            <a:ext cx="8871284" cy="1938992"/>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Ximena Benavides Reverditto, </a:t>
            </a:r>
            <a:r>
              <a:rPr lang="en-US" sz="1600" dirty="0">
                <a:latin typeface="Times New Roman" panose="02020603050405020304" pitchFamily="18" charset="0"/>
                <a:cs typeface="Times New Roman" panose="02020603050405020304" pitchFamily="18" charset="0"/>
              </a:rPr>
              <a:t>J.S.D., LL.M., LL.B. </a:t>
            </a:r>
          </a:p>
          <a:p>
            <a:pPr algn="ctr"/>
            <a:r>
              <a:rPr lang="en-US" dirty="0">
                <a:latin typeface="Times New Roman" panose="02020603050405020304" pitchFamily="18" charset="0"/>
                <a:cs typeface="Times New Roman" panose="02020603050405020304" pitchFamily="18" charset="0"/>
              </a:rPr>
              <a:t>Yale University/Yale Law School</a:t>
            </a:r>
          </a:p>
          <a:p>
            <a:pPr algn="ctr"/>
            <a:r>
              <a:rPr lang="en-US" dirty="0">
                <a:latin typeface="Times New Roman" panose="02020603050405020304" pitchFamily="18" charset="0"/>
                <a:cs typeface="Times New Roman" panose="02020603050405020304" pitchFamily="18" charset="0"/>
                <a:hlinkClick r:id="rId3"/>
              </a:rPr>
              <a:t>ximena.benavides@yale.edu</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University of Georgia (Fall 2025)</a:t>
            </a:r>
          </a:p>
          <a:p>
            <a:pPr algn="ctr"/>
            <a:r>
              <a:rPr lang="en-US" dirty="0">
                <a:latin typeface="Times New Roman" panose="02020603050405020304" pitchFamily="18" charset="0"/>
                <a:cs typeface="Times New Roman" panose="02020603050405020304" pitchFamily="18" charset="0"/>
                <a:hlinkClick r:id="rId4"/>
              </a:rPr>
              <a:t>ximena.benavides@uga.edu</a:t>
            </a:r>
            <a:endParaRPr lang="en-US"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32B4216D-E3F7-ECD0-891E-884FB81B4D3A}"/>
                  </a:ext>
                </a:extLst>
              </p14:cNvPr>
              <p14:cNvContentPartPr/>
              <p14:nvPr/>
            </p14:nvContentPartPr>
            <p14:xfrm>
              <a:off x="8017882" y="4973109"/>
              <a:ext cx="360" cy="360"/>
            </p14:xfrm>
          </p:contentPart>
        </mc:Choice>
        <mc:Fallback>
          <p:pic>
            <p:nvPicPr>
              <p:cNvPr id="5" name="Ink 4">
                <a:extLst>
                  <a:ext uri="{FF2B5EF4-FFF2-40B4-BE49-F238E27FC236}">
                    <a16:creationId xmlns:a16="http://schemas.microsoft.com/office/drawing/2014/main" id="{32B4216D-E3F7-ECD0-891E-884FB81B4D3A}"/>
                  </a:ext>
                </a:extLst>
              </p:cNvPr>
              <p:cNvPicPr/>
              <p:nvPr/>
            </p:nvPicPr>
            <p:blipFill>
              <a:blip r:embed="rId6"/>
              <a:stretch>
                <a:fillRect/>
              </a:stretch>
            </p:blipFill>
            <p:spPr>
              <a:xfrm>
                <a:off x="7999882" y="4955109"/>
                <a:ext cx="36000" cy="36000"/>
              </a:xfrm>
              <a:prstGeom prst="rect">
                <a:avLst/>
              </a:prstGeom>
            </p:spPr>
          </p:pic>
        </mc:Fallback>
      </mc:AlternateContent>
    </p:spTree>
    <p:extLst>
      <p:ext uri="{BB962C8B-B14F-4D97-AF65-F5344CB8AC3E}">
        <p14:creationId xmlns:p14="http://schemas.microsoft.com/office/powerpoint/2010/main" val="925072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96738DE-4092-35A0-B452-6F439ED33012}"/>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sng" dirty="0">
                <a:latin typeface="Times New Roman" panose="02020603050405020304" pitchFamily="18" charset="0"/>
                <a:cs typeface="Times New Roman" panose="02020603050405020304" pitchFamily="18" charset="0"/>
              </a:rPr>
              <a:t>THE PROBLEM</a:t>
            </a:r>
            <a:r>
              <a:rPr lang="en-US" dirty="0">
                <a:latin typeface="Times New Roman" panose="02020603050405020304" pitchFamily="18" charset="0"/>
                <a:cs typeface="Times New Roman" panose="02020603050405020304" pitchFamily="18" charset="0"/>
              </a:rPr>
              <a:t>	              RESEARCH PROJECT	FINDINGS &amp; CLAIMS                              PROPOSAL &amp; PROSPECTS 		        	</a:t>
            </a:r>
          </a:p>
        </p:txBody>
      </p:sp>
      <p:pic>
        <p:nvPicPr>
          <p:cNvPr id="4" name="Picture 3">
            <a:extLst>
              <a:ext uri="{FF2B5EF4-FFF2-40B4-BE49-F238E27FC236}">
                <a16:creationId xmlns:a16="http://schemas.microsoft.com/office/drawing/2014/main" id="{DEE046B1-9BB0-8ED8-7243-03ED2B8C2406}"/>
              </a:ext>
            </a:extLst>
          </p:cNvPr>
          <p:cNvPicPr>
            <a:picLocks noChangeAspect="1"/>
          </p:cNvPicPr>
          <p:nvPr/>
        </p:nvPicPr>
        <p:blipFill>
          <a:blip r:embed="rId2"/>
          <a:stretch>
            <a:fillRect/>
          </a:stretch>
        </p:blipFill>
        <p:spPr>
          <a:xfrm>
            <a:off x="397583" y="622946"/>
            <a:ext cx="4864100" cy="4775200"/>
          </a:xfrm>
          <a:prstGeom prst="rect">
            <a:avLst/>
          </a:prstGeom>
        </p:spPr>
      </p:pic>
      <p:pic>
        <p:nvPicPr>
          <p:cNvPr id="6" name="Picture 5">
            <a:extLst>
              <a:ext uri="{FF2B5EF4-FFF2-40B4-BE49-F238E27FC236}">
                <a16:creationId xmlns:a16="http://schemas.microsoft.com/office/drawing/2014/main" id="{9F96D5BA-3DA9-647D-841B-41F5C92D2CF1}"/>
              </a:ext>
            </a:extLst>
          </p:cNvPr>
          <p:cNvPicPr>
            <a:picLocks noChangeAspect="1"/>
          </p:cNvPicPr>
          <p:nvPr/>
        </p:nvPicPr>
        <p:blipFill>
          <a:blip r:embed="rId3"/>
          <a:stretch>
            <a:fillRect/>
          </a:stretch>
        </p:blipFill>
        <p:spPr>
          <a:xfrm>
            <a:off x="5698417" y="622946"/>
            <a:ext cx="6096000" cy="3581400"/>
          </a:xfrm>
          <a:prstGeom prst="rect">
            <a:avLst/>
          </a:prstGeom>
        </p:spPr>
      </p:pic>
    </p:spTree>
    <p:extLst>
      <p:ext uri="{BB962C8B-B14F-4D97-AF65-F5344CB8AC3E}">
        <p14:creationId xmlns:p14="http://schemas.microsoft.com/office/powerpoint/2010/main" val="379933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96738DE-4092-35A0-B452-6F439ED33012}"/>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sng" dirty="0">
                <a:latin typeface="Times New Roman" panose="02020603050405020304" pitchFamily="18" charset="0"/>
                <a:cs typeface="Times New Roman" panose="02020603050405020304" pitchFamily="18" charset="0"/>
              </a:rPr>
              <a:t>THE PROBLEM</a:t>
            </a:r>
            <a:r>
              <a:rPr lang="en-US" dirty="0">
                <a:latin typeface="Times New Roman" panose="02020603050405020304" pitchFamily="18" charset="0"/>
                <a:cs typeface="Times New Roman" panose="02020603050405020304" pitchFamily="18" charset="0"/>
              </a:rPr>
              <a:t>	              RESEARCH PROJECT	FINDINGS &amp; CLAIMS                              PROPOSAL &amp; PROSPECTS 		        	</a:t>
            </a:r>
          </a:p>
        </p:txBody>
      </p:sp>
      <p:pic>
        <p:nvPicPr>
          <p:cNvPr id="4" name="Picture 3" descr="A graph of a stock market&#10;&#10;Description automatically generated">
            <a:extLst>
              <a:ext uri="{FF2B5EF4-FFF2-40B4-BE49-F238E27FC236}">
                <a16:creationId xmlns:a16="http://schemas.microsoft.com/office/drawing/2014/main" id="{C674BBC7-6F04-F930-1554-092371FA55C6}"/>
              </a:ext>
            </a:extLst>
          </p:cNvPr>
          <p:cNvPicPr>
            <a:picLocks noChangeAspect="1"/>
          </p:cNvPicPr>
          <p:nvPr/>
        </p:nvPicPr>
        <p:blipFill>
          <a:blip r:embed="rId2"/>
          <a:stretch>
            <a:fillRect/>
          </a:stretch>
        </p:blipFill>
        <p:spPr>
          <a:xfrm>
            <a:off x="315023" y="511445"/>
            <a:ext cx="11561953" cy="5160934"/>
          </a:xfrm>
          <a:prstGeom prst="rect">
            <a:avLst/>
          </a:prstGeom>
        </p:spPr>
      </p:pic>
    </p:spTree>
    <p:extLst>
      <p:ext uri="{BB962C8B-B14F-4D97-AF65-F5344CB8AC3E}">
        <p14:creationId xmlns:p14="http://schemas.microsoft.com/office/powerpoint/2010/main" val="40683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96738DE-4092-35A0-B452-6F439ED33012}"/>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sng" dirty="0">
                <a:latin typeface="Times New Roman" panose="02020603050405020304" pitchFamily="18" charset="0"/>
                <a:cs typeface="Times New Roman" panose="02020603050405020304" pitchFamily="18" charset="0"/>
              </a:rPr>
              <a:t>THE PROBLEM</a:t>
            </a:r>
            <a:r>
              <a:rPr lang="en-US" dirty="0">
                <a:latin typeface="Times New Roman" panose="02020603050405020304" pitchFamily="18" charset="0"/>
                <a:cs typeface="Times New Roman" panose="02020603050405020304" pitchFamily="18" charset="0"/>
              </a:rPr>
              <a:t>	              RESEARCH PROJECT	FINDINGS &amp; CLAIMS                              PROPOSAL &amp; PROSPECTS 		        	</a:t>
            </a:r>
          </a:p>
        </p:txBody>
      </p:sp>
      <p:pic>
        <p:nvPicPr>
          <p:cNvPr id="7" name="Picture 6" descr="A white background with black text&#10;&#10;Description automatically generated">
            <a:extLst>
              <a:ext uri="{FF2B5EF4-FFF2-40B4-BE49-F238E27FC236}">
                <a16:creationId xmlns:a16="http://schemas.microsoft.com/office/drawing/2014/main" id="{57AF74FD-E068-354B-4B12-0A43BEBB610C}"/>
              </a:ext>
            </a:extLst>
          </p:cNvPr>
          <p:cNvPicPr>
            <a:picLocks noChangeAspect="1"/>
          </p:cNvPicPr>
          <p:nvPr/>
        </p:nvPicPr>
        <p:blipFill>
          <a:blip r:embed="rId2"/>
          <a:stretch>
            <a:fillRect/>
          </a:stretch>
        </p:blipFill>
        <p:spPr>
          <a:xfrm>
            <a:off x="2706230" y="3557748"/>
            <a:ext cx="6779540" cy="2433681"/>
          </a:xfrm>
          <a:prstGeom prst="rect">
            <a:avLst/>
          </a:prstGeom>
        </p:spPr>
      </p:pic>
      <p:pic>
        <p:nvPicPr>
          <p:cNvPr id="9" name="Picture 8" descr="A graph showing the number of vaccine distribution&#10;&#10;Description automatically generated">
            <a:extLst>
              <a:ext uri="{FF2B5EF4-FFF2-40B4-BE49-F238E27FC236}">
                <a16:creationId xmlns:a16="http://schemas.microsoft.com/office/drawing/2014/main" id="{931B5AF7-9E42-D677-6AED-8492FDDE930F}"/>
              </a:ext>
            </a:extLst>
          </p:cNvPr>
          <p:cNvPicPr>
            <a:picLocks noChangeAspect="1"/>
          </p:cNvPicPr>
          <p:nvPr/>
        </p:nvPicPr>
        <p:blipFill>
          <a:blip r:embed="rId3"/>
          <a:stretch>
            <a:fillRect/>
          </a:stretch>
        </p:blipFill>
        <p:spPr>
          <a:xfrm>
            <a:off x="2526493" y="504985"/>
            <a:ext cx="7139014" cy="3052763"/>
          </a:xfrm>
          <a:prstGeom prst="rect">
            <a:avLst/>
          </a:prstGeom>
        </p:spPr>
      </p:pic>
    </p:spTree>
    <p:extLst>
      <p:ext uri="{BB962C8B-B14F-4D97-AF65-F5344CB8AC3E}">
        <p14:creationId xmlns:p14="http://schemas.microsoft.com/office/powerpoint/2010/main" val="212852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96738DE-4092-35A0-B452-6F439ED33012}"/>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sng" dirty="0">
                <a:latin typeface="Times New Roman" panose="02020603050405020304" pitchFamily="18" charset="0"/>
                <a:cs typeface="Times New Roman" panose="02020603050405020304" pitchFamily="18" charset="0"/>
              </a:rPr>
              <a:t>THE PROBLEM</a:t>
            </a:r>
            <a:r>
              <a:rPr lang="en-US" dirty="0">
                <a:latin typeface="Times New Roman" panose="02020603050405020304" pitchFamily="18" charset="0"/>
                <a:cs typeface="Times New Roman" panose="02020603050405020304" pitchFamily="18" charset="0"/>
              </a:rPr>
              <a:t>	              RESEARCH PROJECT	FINDINGS &amp; CLAIMS                              PROPOSAL &amp; PROSPECTS 		        	</a:t>
            </a:r>
          </a:p>
        </p:txBody>
      </p:sp>
      <p:pic>
        <p:nvPicPr>
          <p:cNvPr id="8" name="Picture 7" descr="A screenshot of a text&#10;&#10;Description automatically generated">
            <a:extLst>
              <a:ext uri="{FF2B5EF4-FFF2-40B4-BE49-F238E27FC236}">
                <a16:creationId xmlns:a16="http://schemas.microsoft.com/office/drawing/2014/main" id="{1BD3A5DC-6C31-31A6-40B2-1784F117BE1E}"/>
              </a:ext>
            </a:extLst>
          </p:cNvPr>
          <p:cNvPicPr>
            <a:picLocks noChangeAspect="1"/>
          </p:cNvPicPr>
          <p:nvPr/>
        </p:nvPicPr>
        <p:blipFill>
          <a:blip r:embed="rId2"/>
          <a:stretch>
            <a:fillRect/>
          </a:stretch>
        </p:blipFill>
        <p:spPr>
          <a:xfrm>
            <a:off x="2132846" y="444503"/>
            <a:ext cx="7926307" cy="5968994"/>
          </a:xfrm>
          <a:prstGeom prst="rect">
            <a:avLst/>
          </a:prstGeom>
        </p:spPr>
      </p:pic>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B1E27DD0-8E06-EFFC-E508-FD76EC4BFF6F}"/>
                  </a:ext>
                </a:extLst>
              </p14:cNvPr>
              <p14:cNvContentPartPr/>
              <p14:nvPr/>
            </p14:nvContentPartPr>
            <p14:xfrm>
              <a:off x="6531449" y="3609598"/>
              <a:ext cx="2452680" cy="52920"/>
            </p14:xfrm>
          </p:contentPart>
        </mc:Choice>
        <mc:Fallback>
          <p:pic>
            <p:nvPicPr>
              <p:cNvPr id="9" name="Ink 8">
                <a:extLst>
                  <a:ext uri="{FF2B5EF4-FFF2-40B4-BE49-F238E27FC236}">
                    <a16:creationId xmlns:a16="http://schemas.microsoft.com/office/drawing/2014/main" id="{B1E27DD0-8E06-EFFC-E508-FD76EC4BFF6F}"/>
                  </a:ext>
                </a:extLst>
              </p:cNvPr>
              <p:cNvPicPr/>
              <p:nvPr/>
            </p:nvPicPr>
            <p:blipFill>
              <a:blip r:embed="rId4"/>
              <a:stretch>
                <a:fillRect/>
              </a:stretch>
            </p:blipFill>
            <p:spPr>
              <a:xfrm>
                <a:off x="6495809" y="3537598"/>
                <a:ext cx="25243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9F21B709-8EA2-F7FC-09FB-807BE4F5333C}"/>
                  </a:ext>
                </a:extLst>
              </p14:cNvPr>
              <p14:cNvContentPartPr/>
              <p14:nvPr/>
            </p14:nvContentPartPr>
            <p14:xfrm>
              <a:off x="2591969" y="3853678"/>
              <a:ext cx="2431800" cy="43560"/>
            </p14:xfrm>
          </p:contentPart>
        </mc:Choice>
        <mc:Fallback>
          <p:pic>
            <p:nvPicPr>
              <p:cNvPr id="10" name="Ink 9">
                <a:extLst>
                  <a:ext uri="{FF2B5EF4-FFF2-40B4-BE49-F238E27FC236}">
                    <a16:creationId xmlns:a16="http://schemas.microsoft.com/office/drawing/2014/main" id="{9F21B709-8EA2-F7FC-09FB-807BE4F5333C}"/>
                  </a:ext>
                </a:extLst>
              </p:cNvPr>
              <p:cNvPicPr/>
              <p:nvPr/>
            </p:nvPicPr>
            <p:blipFill>
              <a:blip r:embed="rId6"/>
              <a:stretch>
                <a:fillRect/>
              </a:stretch>
            </p:blipFill>
            <p:spPr>
              <a:xfrm>
                <a:off x="2556329" y="3781678"/>
                <a:ext cx="2503440" cy="187200"/>
              </a:xfrm>
              <a:prstGeom prst="rect">
                <a:avLst/>
              </a:prstGeom>
            </p:spPr>
          </p:pic>
        </mc:Fallback>
      </mc:AlternateContent>
    </p:spTree>
    <p:extLst>
      <p:ext uri="{BB962C8B-B14F-4D97-AF65-F5344CB8AC3E}">
        <p14:creationId xmlns:p14="http://schemas.microsoft.com/office/powerpoint/2010/main" val="369567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96738DE-4092-35A0-B452-6F439ED33012}"/>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sng" dirty="0">
                <a:latin typeface="Times New Roman" panose="02020603050405020304" pitchFamily="18" charset="0"/>
                <a:cs typeface="Times New Roman" panose="02020603050405020304" pitchFamily="18" charset="0"/>
              </a:rPr>
              <a:t>THE PROBLEM</a:t>
            </a:r>
            <a:r>
              <a:rPr lang="en-US" dirty="0">
                <a:latin typeface="Times New Roman" panose="02020603050405020304" pitchFamily="18" charset="0"/>
                <a:cs typeface="Times New Roman" panose="02020603050405020304" pitchFamily="18" charset="0"/>
              </a:rPr>
              <a:t>	              RESEARCH PROJECT	FINDINGS &amp; CLAIMS                              PROPOSAL &amp; PROSPECTS 		        	</a:t>
            </a:r>
          </a:p>
        </p:txBody>
      </p:sp>
      <p:pic>
        <p:nvPicPr>
          <p:cNvPr id="4" name="Picture 3" descr="A close up of a newspaper&#10;&#10;Description automatically generated">
            <a:extLst>
              <a:ext uri="{FF2B5EF4-FFF2-40B4-BE49-F238E27FC236}">
                <a16:creationId xmlns:a16="http://schemas.microsoft.com/office/drawing/2014/main" id="{7112425F-0D40-3B95-E75F-0B6589E3F80A}"/>
              </a:ext>
            </a:extLst>
          </p:cNvPr>
          <p:cNvPicPr>
            <a:picLocks noChangeAspect="1"/>
          </p:cNvPicPr>
          <p:nvPr/>
        </p:nvPicPr>
        <p:blipFill>
          <a:blip r:embed="rId2"/>
          <a:stretch>
            <a:fillRect/>
          </a:stretch>
        </p:blipFill>
        <p:spPr>
          <a:xfrm>
            <a:off x="559029" y="3201367"/>
            <a:ext cx="6055944" cy="2970218"/>
          </a:xfrm>
          <a:prstGeom prst="rect">
            <a:avLst/>
          </a:prstGeom>
        </p:spPr>
      </p:pic>
      <p:pic>
        <p:nvPicPr>
          <p:cNvPr id="6" name="Picture 5" descr="A close up of a white background&#10;&#10;Description automatically generated">
            <a:extLst>
              <a:ext uri="{FF2B5EF4-FFF2-40B4-BE49-F238E27FC236}">
                <a16:creationId xmlns:a16="http://schemas.microsoft.com/office/drawing/2014/main" id="{A0F40FA1-FB85-507E-E08E-73BC327D8DF0}"/>
              </a:ext>
            </a:extLst>
          </p:cNvPr>
          <p:cNvPicPr>
            <a:picLocks noChangeAspect="1"/>
          </p:cNvPicPr>
          <p:nvPr/>
        </p:nvPicPr>
        <p:blipFill>
          <a:blip r:embed="rId3"/>
          <a:stretch>
            <a:fillRect/>
          </a:stretch>
        </p:blipFill>
        <p:spPr>
          <a:xfrm>
            <a:off x="430297" y="554363"/>
            <a:ext cx="6184676" cy="2325714"/>
          </a:xfrm>
          <a:prstGeom prst="rect">
            <a:avLst/>
          </a:prstGeom>
        </p:spPr>
      </p:pic>
      <p:pic>
        <p:nvPicPr>
          <p:cNvPr id="5" name="Picture 4" descr="A group of men sitting at a podium&#10;&#10;Description automatically generated">
            <a:extLst>
              <a:ext uri="{FF2B5EF4-FFF2-40B4-BE49-F238E27FC236}">
                <a16:creationId xmlns:a16="http://schemas.microsoft.com/office/drawing/2014/main" id="{6C1FDCE9-FA02-D7A2-8171-36F2046B5B1F}"/>
              </a:ext>
            </a:extLst>
          </p:cNvPr>
          <p:cNvPicPr>
            <a:picLocks noChangeAspect="1"/>
          </p:cNvPicPr>
          <p:nvPr/>
        </p:nvPicPr>
        <p:blipFill>
          <a:blip r:embed="rId4"/>
          <a:stretch>
            <a:fillRect/>
          </a:stretch>
        </p:blipFill>
        <p:spPr>
          <a:xfrm>
            <a:off x="6496480" y="982284"/>
            <a:ext cx="5445513" cy="4438166"/>
          </a:xfrm>
          <a:prstGeom prst="rect">
            <a:avLst/>
          </a:prstGeom>
        </p:spPr>
      </p:pic>
    </p:spTree>
    <p:extLst>
      <p:ext uri="{BB962C8B-B14F-4D97-AF65-F5344CB8AC3E}">
        <p14:creationId xmlns:p14="http://schemas.microsoft.com/office/powerpoint/2010/main" val="98965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179445F-F949-BECC-FBBC-162AFEE414F2}"/>
              </a:ext>
            </a:extLst>
          </p:cNvPr>
          <p:cNvSpPr>
            <a:spLocks noGrp="1"/>
          </p:cNvSpPr>
          <p:nvPr>
            <p:ph type="ctrTitle" idx="4294967295"/>
          </p:nvPr>
        </p:nvSpPr>
        <p:spPr>
          <a:xfrm>
            <a:off x="612648" y="1078992"/>
            <a:ext cx="6268770" cy="1536192"/>
          </a:xfrm>
          <a:prstGeom prst="rect">
            <a:avLst/>
          </a:prstGeom>
        </p:spPr>
        <p:txBody>
          <a:bodyPr vert="horz" lIns="91440" tIns="45720" rIns="91440" bIns="45720" rtlCol="0" anchor="b">
            <a:normAutofit/>
          </a:bodyPr>
          <a:lstStyle/>
          <a:p>
            <a:r>
              <a:rPr lang="en-US" sz="4800" dirty="0">
                <a:latin typeface="Times New Roman" panose="02020603050405020304" pitchFamily="18" charset="0"/>
                <a:cs typeface="Times New Roman" panose="02020603050405020304" pitchFamily="18" charset="0"/>
              </a:rPr>
              <a:t>NIH Grants</a:t>
            </a:r>
          </a:p>
        </p:txBody>
      </p:sp>
      <p:sp>
        <p:nvSpPr>
          <p:cNvPr id="30" name="Rectangle 29">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E8AA9EF4-80DA-7195-45B1-33C9E4C7D7D3}"/>
              </a:ext>
            </a:extLst>
          </p:cNvPr>
          <p:cNvSpPr>
            <a:spLocks noGrp="1"/>
          </p:cNvSpPr>
          <p:nvPr>
            <p:ph type="subTitle" idx="1"/>
          </p:nvPr>
        </p:nvSpPr>
        <p:spPr>
          <a:xfrm>
            <a:off x="261770" y="3245152"/>
            <a:ext cx="7117919" cy="2825496"/>
          </a:xfrm>
        </p:spPr>
        <p:txBody>
          <a:bodyPr vert="horz" lIns="91440" tIns="45720" rIns="91440" bIns="45720" rtlCol="0">
            <a:normAutofit/>
          </a:bodyPr>
          <a:lstStyle/>
          <a:p>
            <a:pPr marL="800100" indent="-514350">
              <a:buFont typeface="Wingdings" pitchFamily="2" charset="2"/>
              <a:buChar char="ü"/>
            </a:pPr>
            <a:r>
              <a:rPr lang="en-US" sz="2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NIH is the largest federal funder of the nation's biomedical enterprise</a:t>
            </a:r>
            <a:r>
              <a:rPr lang="en-US" sz="2000" dirty="0">
                <a:effectLst/>
                <a:latin typeface="Times New Roman" panose="02020603050405020304" pitchFamily="18" charset="0"/>
                <a:cs typeface="Times New Roman" panose="02020603050405020304" pitchFamily="18" charset="0"/>
              </a:rPr>
              <a:t> (and globally).</a:t>
            </a:r>
          </a:p>
          <a:p>
            <a:pPr marL="800100" indent="-514350">
              <a:buFont typeface="Wingdings" pitchFamily="2" charset="2"/>
              <a:buChar char="ü"/>
            </a:pPr>
            <a:r>
              <a:rPr lang="en-US" sz="2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NIH assigns $48 billion annually to R&amp;D (&gt;3x NASA’s research funding).</a:t>
            </a:r>
          </a:p>
          <a:p>
            <a:pPr marL="800100" indent="-514350">
              <a:buFont typeface="Wingdings" pitchFamily="2" charset="2"/>
              <a:buChar char="ü"/>
            </a:pPr>
            <a:r>
              <a:rPr lang="en-US" sz="2000" dirty="0">
                <a:solidFill>
                  <a:srgbClr val="000000"/>
                </a:solidFill>
                <a:highlight>
                  <a:srgbClr val="FFFFFF"/>
                </a:highlight>
                <a:latin typeface="Times New Roman" panose="02020603050405020304" pitchFamily="18" charset="0"/>
                <a:cs typeface="Times New Roman" panose="02020603050405020304" pitchFamily="18" charset="0"/>
              </a:rPr>
              <a:t>The majority of funds benefit labs outside NIH control.</a:t>
            </a:r>
          </a:p>
          <a:p>
            <a:pPr marL="800100" indent="-514350">
              <a:buFont typeface="Wingdings" pitchFamily="2" charset="2"/>
              <a:buChar char="ü"/>
            </a:pPr>
            <a:r>
              <a:rPr lang="en-US" sz="2000" b="1" dirty="0">
                <a:solidFill>
                  <a:srgbClr val="000000"/>
                </a:solidFill>
                <a:highlight>
                  <a:srgbClr val="FFFFFF"/>
                </a:highlight>
                <a:latin typeface="Times New Roman" panose="02020603050405020304" pitchFamily="18" charset="0"/>
                <a:cs typeface="Times New Roman" panose="02020603050405020304" pitchFamily="18" charset="0"/>
              </a:rPr>
              <a:t>Key supporter of fundamental, pre-commercial basic science research</a:t>
            </a:r>
            <a:endParaRPr lang="en-US" sz="2000" b="1" dirty="0">
              <a:latin typeface="Times New Roman" panose="02020603050405020304" pitchFamily="18" charset="0"/>
              <a:cs typeface="Times New Roman" panose="02020603050405020304" pitchFamily="18" charset="0"/>
            </a:endParaRPr>
          </a:p>
          <a:p>
            <a:pPr marL="514350" indent="-2286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912392C-8FBA-B76D-2A30-D69D93F5DE59}"/>
              </a:ext>
            </a:extLst>
          </p:cNvPr>
          <p:cNvPicPr>
            <a:picLocks noChangeAspect="1"/>
          </p:cNvPicPr>
          <p:nvPr/>
        </p:nvPicPr>
        <p:blipFill>
          <a:blip r:embed="rId3"/>
          <a:stretch>
            <a:fillRect/>
          </a:stretch>
        </p:blipFill>
        <p:spPr>
          <a:xfrm>
            <a:off x="7421677" y="1842597"/>
            <a:ext cx="4300931" cy="4457778"/>
          </a:xfrm>
          <a:prstGeom prst="rect">
            <a:avLst/>
          </a:prstGeom>
        </p:spPr>
      </p:pic>
      <p:sp>
        <p:nvSpPr>
          <p:cNvPr id="10" name="Date Placeholder 3">
            <a:extLst>
              <a:ext uri="{FF2B5EF4-FFF2-40B4-BE49-F238E27FC236}">
                <a16:creationId xmlns:a16="http://schemas.microsoft.com/office/drawing/2014/main" id="{79AF2049-F76C-0081-4563-62C5DBE768C2}"/>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sng" dirty="0">
                <a:latin typeface="Times New Roman" panose="02020603050405020304" pitchFamily="18" charset="0"/>
                <a:cs typeface="Times New Roman" panose="02020603050405020304" pitchFamily="18" charset="0"/>
              </a:rPr>
              <a:t>THE PROBLEM</a:t>
            </a:r>
            <a:r>
              <a:rPr lang="en-US" dirty="0">
                <a:latin typeface="Times New Roman" panose="02020603050405020304" pitchFamily="18" charset="0"/>
                <a:cs typeface="Times New Roman" panose="02020603050405020304" pitchFamily="18" charset="0"/>
              </a:rPr>
              <a:t>	              RESEARCH PROJECT	FINDINGS &amp; CLAIMS                              PROPOSAL &amp; PROSPECTS 		        	</a:t>
            </a:r>
          </a:p>
        </p:txBody>
      </p:sp>
    </p:spTree>
    <p:extLst>
      <p:ext uri="{BB962C8B-B14F-4D97-AF65-F5344CB8AC3E}">
        <p14:creationId xmlns:p14="http://schemas.microsoft.com/office/powerpoint/2010/main" val="2859952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96738DE-4092-35A0-B452-6F439ED33012}"/>
              </a:ext>
            </a:extLst>
          </p:cNvPr>
          <p:cNvSpPr txBox="1">
            <a:spLocks/>
          </p:cNvSpPr>
          <p:nvPr/>
        </p:nvSpPr>
        <p:spPr>
          <a:xfrm>
            <a:off x="1353312"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u="sng" dirty="0">
                <a:latin typeface="Times New Roman" panose="02020603050405020304" pitchFamily="18" charset="0"/>
                <a:cs typeface="Times New Roman" panose="02020603050405020304" pitchFamily="18" charset="0"/>
              </a:rPr>
              <a:t>THE PROBLEM</a:t>
            </a:r>
            <a:r>
              <a:rPr lang="en-US" dirty="0">
                <a:latin typeface="Times New Roman" panose="02020603050405020304" pitchFamily="18" charset="0"/>
                <a:cs typeface="Times New Roman" panose="02020603050405020304" pitchFamily="18" charset="0"/>
              </a:rPr>
              <a:t>	              RESEARCH PROJECT	FINDINGS &amp; CLAIMS                              PROPOSAL &amp; PROSPECTS 		        	</a:t>
            </a:r>
          </a:p>
        </p:txBody>
      </p:sp>
      <p:pic>
        <p:nvPicPr>
          <p:cNvPr id="4" name="Picture 3" descr="A text on a page&#10;&#10;Description automatically generated">
            <a:extLst>
              <a:ext uri="{FF2B5EF4-FFF2-40B4-BE49-F238E27FC236}">
                <a16:creationId xmlns:a16="http://schemas.microsoft.com/office/drawing/2014/main" id="{EA4818DE-17D7-B75F-2C6F-2070EAC25130}"/>
              </a:ext>
            </a:extLst>
          </p:cNvPr>
          <p:cNvPicPr>
            <a:picLocks noChangeAspect="1"/>
          </p:cNvPicPr>
          <p:nvPr/>
        </p:nvPicPr>
        <p:blipFill rotWithShape="1">
          <a:blip r:embed="rId2"/>
          <a:srcRect l="919"/>
          <a:stretch/>
        </p:blipFill>
        <p:spPr>
          <a:xfrm>
            <a:off x="5917752" y="1348352"/>
            <a:ext cx="6147461" cy="4086171"/>
          </a:xfrm>
          <a:prstGeom prst="rect">
            <a:avLst/>
          </a:prstGeom>
        </p:spPr>
      </p:pic>
      <p:pic>
        <p:nvPicPr>
          <p:cNvPr id="6" name="Picture 5" descr="A person in a suit and tie&#10;&#10;Description automatically generated">
            <a:extLst>
              <a:ext uri="{FF2B5EF4-FFF2-40B4-BE49-F238E27FC236}">
                <a16:creationId xmlns:a16="http://schemas.microsoft.com/office/drawing/2014/main" id="{8DE4A3A1-9797-BDD5-34AB-60D943068FE3}"/>
              </a:ext>
            </a:extLst>
          </p:cNvPr>
          <p:cNvPicPr>
            <a:picLocks noChangeAspect="1"/>
          </p:cNvPicPr>
          <p:nvPr/>
        </p:nvPicPr>
        <p:blipFill>
          <a:blip r:embed="rId3"/>
          <a:stretch>
            <a:fillRect/>
          </a:stretch>
        </p:blipFill>
        <p:spPr>
          <a:xfrm>
            <a:off x="126787" y="1007389"/>
            <a:ext cx="5816448" cy="5199681"/>
          </a:xfrm>
          <a:prstGeom prst="rect">
            <a:avLst/>
          </a:prstGeom>
        </p:spPr>
      </p:pic>
    </p:spTree>
    <p:extLst>
      <p:ext uri="{BB962C8B-B14F-4D97-AF65-F5344CB8AC3E}">
        <p14:creationId xmlns:p14="http://schemas.microsoft.com/office/powerpoint/2010/main" val="2646949840"/>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137598</TotalTime>
  <Words>1415</Words>
  <Application>Microsoft Macintosh PowerPoint</Application>
  <PresentationFormat>Widescreen</PresentationFormat>
  <Paragraphs>133</Paragraphs>
  <Slides>24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__Montserrat_bc41ac</vt:lpstr>
      <vt:lpstr>Amazon Ember</vt:lpstr>
      <vt:lpstr>Aptos</vt:lpstr>
      <vt:lpstr>Arial</vt:lpstr>
      <vt:lpstr>Calibri</vt:lpstr>
      <vt:lpstr>Cambria</vt:lpstr>
      <vt:lpstr>Neue Haas Grotesk Text Pro</vt:lpstr>
      <vt:lpstr>Roboto</vt:lpstr>
      <vt:lpstr>Times New Roman</vt:lpstr>
      <vt:lpstr>TimesLTStd</vt:lpstr>
      <vt:lpstr>Wingdings</vt:lpstr>
      <vt:lpstr>AccentBoxVTI</vt:lpstr>
      <vt:lpstr> Against Biomedical Progress</vt:lpstr>
      <vt:lpstr>Roadmap</vt:lpstr>
      <vt:lpstr>PowerPoint Presentation</vt:lpstr>
      <vt:lpstr>PowerPoint Presentation</vt:lpstr>
      <vt:lpstr>PowerPoint Presentation</vt:lpstr>
      <vt:lpstr>PowerPoint Presentation</vt:lpstr>
      <vt:lpstr>PowerPoint Presentation</vt:lpstr>
      <vt:lpstr>NIH Grants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Questions &amp; Methods</vt:lpstr>
      <vt:lpstr>Why NIH Grants? </vt:lpstr>
      <vt:lpstr>PowerPoint Presentation</vt:lpstr>
      <vt:lpstr>Preliminary Findings</vt:lpstr>
      <vt:lpstr>Normative Claims</vt:lpstr>
      <vt:lpstr>Future Expanded Research</vt:lpstr>
      <vt:lpstr>Future Scholarly Work</vt:lpstr>
      <vt:lpstr> Thank you Comments and suggestions are very welcome!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Financialization of Digital Clinical Trials</dc:title>
  <dc:creator>Benavides Reverditto, Ximena</dc:creator>
  <cp:lastModifiedBy>Benavides Reverditto, Ximena</cp:lastModifiedBy>
  <cp:revision>148</cp:revision>
  <cp:lastPrinted>2024-09-29T19:43:32Z</cp:lastPrinted>
  <dcterms:created xsi:type="dcterms:W3CDTF">2024-01-27T12:07:45Z</dcterms:created>
  <dcterms:modified xsi:type="dcterms:W3CDTF">2025-06-05T10:57:11Z</dcterms:modified>
</cp:coreProperties>
</file>