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460" r:id="rId3"/>
    <p:sldId id="463" r:id="rId4"/>
    <p:sldId id="462" r:id="rId5"/>
    <p:sldId id="461" r:id="rId6"/>
    <p:sldId id="464" r:id="rId7"/>
    <p:sldId id="466" r:id="rId8"/>
    <p:sldId id="467" r:id="rId9"/>
    <p:sldId id="301" r:id="rId10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389" autoAdjust="0"/>
    <p:restoredTop sz="91176" autoAdjust="0"/>
  </p:normalViewPr>
  <p:slideViewPr>
    <p:cSldViewPr snapToGrid="0" snapToObjects="1">
      <p:cViewPr>
        <p:scale>
          <a:sx n="99" d="100"/>
          <a:sy n="99" d="100"/>
        </p:scale>
        <p:origin x="704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201EC-AC87-4656-B8F6-2B7F39EC5B7B}" type="datetimeFigureOut">
              <a:rPr lang="en-US" smtClean="0"/>
              <a:t>6/6/25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0EB20-EB40-4D80-AD4F-55B133AFE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82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E4411-6133-D64E-88E9-3896CA533422}" type="datetimeFigureOut">
              <a:rPr lang="en-US" smtClean="0"/>
              <a:t>6/6/25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A3AD8-5BB9-464D-B5AB-2644F8C24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2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3281-0788-F44A-A229-18292C5E78CD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2DBB-A10B-724C-B41B-61D0C8ABC1B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3281-0788-F44A-A229-18292C5E78CD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2DBB-A10B-724C-B41B-61D0C8ABC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3281-0788-F44A-A229-18292C5E78CD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2DBB-A10B-724C-B41B-61D0C8ABC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3281-0788-F44A-A229-18292C5E78CD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2DBB-A10B-724C-B41B-61D0C8ABC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3281-0788-F44A-A229-18292C5E78CD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2DBB-A10B-724C-B41B-61D0C8ABC1B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3281-0788-F44A-A229-18292C5E78CD}" type="datetimeFigureOut">
              <a:rPr lang="en-US" smtClean="0"/>
              <a:t>6/6/25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2DBB-A10B-724C-B41B-61D0C8ABC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3281-0788-F44A-A229-18292C5E78CD}" type="datetimeFigureOut">
              <a:rPr lang="en-US" smtClean="0"/>
              <a:t>6/6/25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2DBB-A10B-724C-B41B-61D0C8ABC1B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3281-0788-F44A-A229-18292C5E78CD}" type="datetimeFigureOut">
              <a:rPr lang="en-US" smtClean="0"/>
              <a:t>6/6/25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2DBB-A10B-724C-B41B-61D0C8ABC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3281-0788-F44A-A229-18292C5E78CD}" type="datetimeFigureOut">
              <a:rPr lang="en-US" smtClean="0"/>
              <a:t>6/6/25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2DBB-A10B-724C-B41B-61D0C8ABC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3281-0788-F44A-A229-18292C5E78CD}" type="datetimeFigureOut">
              <a:rPr lang="en-US" smtClean="0"/>
              <a:t>6/6/25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2DBB-A10B-724C-B41B-61D0C8ABC1B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3281-0788-F44A-A229-18292C5E78CD}" type="datetimeFigureOut">
              <a:rPr lang="en-US" smtClean="0"/>
              <a:t>6/6/25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2DBB-A10B-724C-B41B-61D0C8ABC1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06C3281-0788-F44A-A229-18292C5E78CD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B502DBB-A10B-724C-B41B-61D0C8ABC1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.org/doi/abs/10.1126/science.adw1972?casa_token=p3o_ekfZTd4AAAAA:_Pou9b8X3JBMdYZeV5BLnH4xUzwAKwBFkPk9BWLONbkFcUNAGyCJ2nzqdsjlQMy26cIQaUgAS5bU0Co&amp;casa_token=3kvenzd9FCoAAAAA:9VJvgfWqDUClA_7FmK0kAWA8OTNMbMVPrEHyGnFiRHjeDU8faNY8YN0WI6hyW4_sO7QnJt7ogZKHvc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apers.ssrn.com/sol3/papers.cfm?abstract_id=524726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41302"/>
            <a:ext cx="7848600" cy="1311498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What patents on AI-Derived Drugs Reveal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2000" cap="none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Science (May 2025)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Janet Freilich (BU)</a:t>
            </a:r>
          </a:p>
          <a:p>
            <a:pPr algn="ctr"/>
            <a:r>
              <a:rPr lang="en-US" dirty="0"/>
              <a:t>Arti Rai (Duke)</a:t>
            </a:r>
          </a:p>
        </p:txBody>
      </p:sp>
    </p:spTree>
    <p:extLst>
      <p:ext uri="{BB962C8B-B14F-4D97-AF65-F5344CB8AC3E}">
        <p14:creationId xmlns:p14="http://schemas.microsoft.com/office/powerpoint/2010/main" val="88165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002D740-F5D2-ABE7-68AC-EE3120DFB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6851" y="2974542"/>
            <a:ext cx="6289186" cy="21281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B5F770-14F2-E76D-84C8-AF8632BB4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in drug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00A-2D2D-AFD1-9597-23DFAE78F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Hopes that AI will make drug development faster and cheaper </a:t>
            </a:r>
            <a:r>
              <a:rPr lang="en-US" dirty="0">
                <a:sym typeface="Wingdings" pitchFamily="2" charset="2"/>
              </a:rPr>
              <a:t> in silico screening of molecules; drug design; target identification, </a:t>
            </a:r>
            <a:r>
              <a:rPr lang="en-US" dirty="0" err="1">
                <a:sym typeface="Wingdings" pitchFamily="2" charset="2"/>
              </a:rPr>
              <a:t>etc</a:t>
            </a:r>
            <a:endParaRPr lang="en-US" dirty="0">
              <a:sym typeface="Wingdings" pitchFamily="2" charset="2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C17C84-7C63-2786-CC14-7DD4E4938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3" y="5874772"/>
            <a:ext cx="1536700" cy="571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6AD219-9871-18AC-F648-74DABBFB21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4662" y="5737260"/>
            <a:ext cx="7387125" cy="8465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5439FC-DC28-BEF4-C194-9018BD03DF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177" y="3784599"/>
            <a:ext cx="19177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46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DCECB-E1B0-E663-AFCE-23D905160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in drug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0636-6F62-376E-9833-32DA66DFE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5908431" cy="48768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itchFamily="2" charset="2"/>
              </a:rPr>
              <a:t>Many “AI native” startups; thus far, few drugs in clinic</a:t>
            </a:r>
          </a:p>
          <a:p>
            <a:pPr lvl="1"/>
            <a:r>
              <a:rPr lang="en-US" dirty="0">
                <a:sym typeface="Wingdings" pitchFamily="2" charset="2"/>
              </a:rPr>
              <a:t>Hard to study what is happening with AI drug development</a:t>
            </a:r>
          </a:p>
          <a:p>
            <a:r>
              <a:rPr lang="en-US" dirty="0">
                <a:sym typeface="Wingdings" pitchFamily="2" charset="2"/>
              </a:rPr>
              <a:t>Our approach: use patents to get early signals of AI drug development</a:t>
            </a:r>
          </a:p>
          <a:p>
            <a:r>
              <a:rPr lang="en-US" dirty="0">
                <a:sym typeface="Wingdings" pitchFamily="2" charset="2"/>
              </a:rPr>
              <a:t>Our question: </a:t>
            </a:r>
            <a:r>
              <a:rPr lang="en-US" i="1" dirty="0">
                <a:sym typeface="Wingdings" pitchFamily="2" charset="2"/>
              </a:rPr>
              <a:t>in silico</a:t>
            </a:r>
            <a:r>
              <a:rPr lang="en-US" dirty="0">
                <a:sym typeface="Wingdings" pitchFamily="2" charset="2"/>
              </a:rPr>
              <a:t> approaches can quickly generate potential hits. How much testing are AI native companies doing before patent filing?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3800AB-31CD-3B69-5FDC-2FC088634E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800" y="533400"/>
            <a:ext cx="2997200" cy="1244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E7DC0F-053E-1CF1-80E1-1476AF6253FC}"/>
              </a:ext>
            </a:extLst>
          </p:cNvPr>
          <p:cNvSpPr txBox="1"/>
          <p:nvPr/>
        </p:nvSpPr>
        <p:spPr>
          <a:xfrm>
            <a:off x="6972300" y="1778000"/>
            <a:ext cx="18639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DSP-1181 (first AI-generated drug in clinic; failed phase I)</a:t>
            </a:r>
          </a:p>
        </p:txBody>
      </p:sp>
    </p:spTree>
    <p:extLst>
      <p:ext uri="{BB962C8B-B14F-4D97-AF65-F5344CB8AC3E}">
        <p14:creationId xmlns:p14="http://schemas.microsoft.com/office/powerpoint/2010/main" val="40316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029AD-69A4-F7E1-EE91-4C440162E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patenting; minimal evidence?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A00A6-723A-ED5A-BF76-E86463627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Background: Patents can be obtained without physically making the invention and with very little evidence of efficacy</a:t>
            </a:r>
          </a:p>
          <a:p>
            <a:pPr lvl="1"/>
            <a:r>
              <a:rPr lang="en-US" sz="2200" dirty="0"/>
              <a:t>Helps pharma companies patent early; assure protection before extensive investment</a:t>
            </a:r>
          </a:p>
          <a:p>
            <a:pPr lvl="1"/>
            <a:r>
              <a:rPr lang="en-US" sz="2200" i="1" dirty="0"/>
              <a:t>But: </a:t>
            </a:r>
            <a:r>
              <a:rPr lang="en-US" sz="2200" dirty="0"/>
              <a:t>drug development is </a:t>
            </a:r>
            <a:r>
              <a:rPr lang="en-US" sz="2200" i="1" dirty="0"/>
              <a:t>very</a:t>
            </a:r>
            <a:r>
              <a:rPr lang="en-US" sz="2200" dirty="0"/>
              <a:t> unpredictable; many patented compounds will not work</a:t>
            </a:r>
          </a:p>
          <a:p>
            <a:pPr lvl="3"/>
            <a:r>
              <a:rPr lang="en-US" sz="2000" dirty="0"/>
              <a:t>May dampen interest from others in the compound because, once it has been disclosed, it is not novel </a:t>
            </a:r>
            <a:r>
              <a:rPr lang="en-US" sz="2000" dirty="0">
                <a:sym typeface="Wingdings" pitchFamily="2" charset="2"/>
              </a:rPr>
              <a:t> others cannot get a compound patent; may be concerned with infringement</a:t>
            </a:r>
          </a:p>
          <a:p>
            <a:pPr lvl="3"/>
            <a:r>
              <a:rPr lang="en-US" sz="2000" dirty="0">
                <a:sym typeface="Wingdings" pitchFamily="2" charset="2"/>
              </a:rPr>
              <a:t>Also reduces the utility of patent disclosure</a:t>
            </a:r>
          </a:p>
          <a:p>
            <a:r>
              <a:rPr lang="en-US" dirty="0">
                <a:sym typeface="Wingdings" pitchFamily="2" charset="2"/>
              </a:rPr>
              <a:t>Not a new debate, but concerns particularly acute for AI</a:t>
            </a:r>
          </a:p>
          <a:p>
            <a:pPr lvl="1"/>
            <a:r>
              <a:rPr lang="en-US" dirty="0"/>
              <a:t>For more, see Arti K. Rai, </a:t>
            </a:r>
            <a:r>
              <a:rPr lang="en-US" i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Reliability Response to Patent Law’s AI Challenges </a:t>
            </a:r>
            <a:r>
              <a:rPr lang="en-US" dirty="0"/>
              <a:t>(forthcoming; on SSRN)</a:t>
            </a:r>
            <a:endParaRPr lang="en-US" dirty="0">
              <a:sym typeface="Wingdings" pitchFamily="2" charset="2"/>
            </a:endParaRPr>
          </a:p>
          <a:p>
            <a:pPr lvl="3"/>
            <a:endParaRPr lang="en-US" dirty="0">
              <a:sym typeface="Wingdings" pitchFamily="2" charset="2"/>
            </a:endParaRP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96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6BE49-7838-A7A8-1B31-864278FD8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CFCD-F49A-AFF5-F490-4BC0F0D47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Compiled list of AI native companies (116 firms; based on firm’s own claims) and their patents</a:t>
            </a:r>
          </a:p>
          <a:p>
            <a:pPr lvl="1"/>
            <a:r>
              <a:rPr lang="en-US" dirty="0"/>
              <a:t>Note that patents themselves do not generally disclose how drugs were developed</a:t>
            </a:r>
          </a:p>
          <a:p>
            <a:r>
              <a:rPr lang="en-US" dirty="0"/>
              <a:t>Restricted to small molecule compound patents granted in US with priority date after 2013 (77 patents)</a:t>
            </a:r>
          </a:p>
          <a:p>
            <a:r>
              <a:rPr lang="en-US" dirty="0"/>
              <a:t>Controls matched on: small molecule compound, company size, priority date, filing law firm</a:t>
            </a:r>
          </a:p>
          <a:p>
            <a:r>
              <a:rPr lang="en-US" dirty="0"/>
              <a:t>Manually coded:</a:t>
            </a:r>
          </a:p>
          <a:p>
            <a:pPr lvl="1"/>
            <a:r>
              <a:rPr lang="en-US" dirty="0"/>
              <a:t>Number of compounds disclosed</a:t>
            </a:r>
          </a:p>
          <a:p>
            <a:pPr lvl="1"/>
            <a:r>
              <a:rPr lang="en-US" dirty="0"/>
              <a:t>Number and characteristics of experiments disclosed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701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EA256-BCBB-E429-978C-E50752E3D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patenting; minimal evidence?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33A0E-E251-2160-DDED-E3DCCF1BF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itchFamily="2" charset="2"/>
              </a:rPr>
              <a:t>How early in the development process are patents being filed? How much testing is done before patenting?</a:t>
            </a:r>
          </a:p>
          <a:p>
            <a:pPr lvl="1"/>
            <a:r>
              <a:rPr lang="en-US" dirty="0">
                <a:sym typeface="Wingdings" pitchFamily="2" charset="2"/>
              </a:rPr>
              <a:t>Almost all patents have </a:t>
            </a:r>
            <a:r>
              <a:rPr lang="en-US" i="1" dirty="0">
                <a:sym typeface="Wingdings" pitchFamily="2" charset="2"/>
              </a:rPr>
              <a:t>in vitro</a:t>
            </a:r>
            <a:r>
              <a:rPr lang="en-US" dirty="0">
                <a:sym typeface="Wingdings" pitchFamily="2" charset="2"/>
              </a:rPr>
              <a:t> testing </a:t>
            </a:r>
          </a:p>
          <a:p>
            <a:pPr lvl="1"/>
            <a:r>
              <a:rPr lang="en-US" dirty="0"/>
              <a:t>For </a:t>
            </a:r>
            <a:r>
              <a:rPr lang="en-US" i="1" dirty="0"/>
              <a:t>in vivo </a:t>
            </a:r>
            <a:r>
              <a:rPr lang="en-US" dirty="0"/>
              <a:t>testing, AI patents look different!</a:t>
            </a:r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55F37CD-D38C-0A0C-E14D-01CE7833C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708300"/>
              </p:ext>
            </p:extLst>
          </p:nvPr>
        </p:nvGraphicFramePr>
        <p:xfrm>
          <a:off x="699654" y="3498273"/>
          <a:ext cx="7744692" cy="2485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0546">
                  <a:extLst>
                    <a:ext uri="{9D8B030D-6E8A-4147-A177-3AD203B41FA5}">
                      <a16:colId xmlns:a16="http://schemas.microsoft.com/office/drawing/2014/main" val="3387402282"/>
                    </a:ext>
                  </a:extLst>
                </a:gridCol>
                <a:gridCol w="1620982">
                  <a:extLst>
                    <a:ext uri="{9D8B030D-6E8A-4147-A177-3AD203B41FA5}">
                      <a16:colId xmlns:a16="http://schemas.microsoft.com/office/drawing/2014/main" val="3662570975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val="2123661988"/>
                    </a:ext>
                  </a:extLst>
                </a:gridCol>
              </a:tblGrid>
              <a:tr h="308175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AI patents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Controls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251336"/>
                  </a:ext>
                </a:extLst>
              </a:tr>
              <a:tr h="310217">
                <a:tc>
                  <a:txBody>
                    <a:bodyPr/>
                    <a:lstStyle/>
                    <a:p>
                      <a:r>
                        <a:rPr lang="en-US" sz="2200" dirty="0"/>
                        <a:t>Any </a:t>
                      </a:r>
                      <a:r>
                        <a:rPr lang="en-US" sz="2200" i="1" dirty="0"/>
                        <a:t>in vivo</a:t>
                      </a:r>
                      <a:r>
                        <a:rPr lang="en-US" sz="2200" i="0" dirty="0"/>
                        <a:t> experiments?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0322091"/>
                  </a:ext>
                </a:extLst>
              </a:tr>
              <a:tr h="443168">
                <a:tc>
                  <a:txBody>
                    <a:bodyPr/>
                    <a:lstStyle/>
                    <a:p>
                      <a:r>
                        <a:rPr lang="en-US" sz="2200" dirty="0"/>
                        <a:t>How many compounds tested </a:t>
                      </a:r>
                      <a:r>
                        <a:rPr lang="en-US" sz="2200" i="1" dirty="0"/>
                        <a:t>in vivo</a:t>
                      </a:r>
                      <a:r>
                        <a:rPr lang="en-US" sz="2200" i="0" dirty="0"/>
                        <a:t>?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303618"/>
                  </a:ext>
                </a:extLst>
              </a:tr>
              <a:tr h="310217">
                <a:tc>
                  <a:txBody>
                    <a:bodyPr/>
                    <a:lstStyle/>
                    <a:p>
                      <a:r>
                        <a:rPr lang="en-US" sz="2200" dirty="0"/>
                        <a:t>Any ADMET data?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33208"/>
                  </a:ext>
                </a:extLst>
              </a:tr>
              <a:tr h="443168">
                <a:tc>
                  <a:txBody>
                    <a:bodyPr/>
                    <a:lstStyle/>
                    <a:p>
                      <a:r>
                        <a:rPr lang="en-US" sz="2200" dirty="0"/>
                        <a:t>Specific formulation disclosed?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787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382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C1BC7-D934-6B2F-381A-A21E95A98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compounds disclosed?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3CFC9-B180-78AA-DC9F-486B38D4A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itchFamily="2" charset="2"/>
              </a:rPr>
              <a:t>Disclosure helps scientific progress but could also diminish incentives for others to study those compounds</a:t>
            </a:r>
          </a:p>
          <a:p>
            <a:r>
              <a:rPr lang="en-US" dirty="0">
                <a:sym typeface="Wingdings" pitchFamily="2" charset="2"/>
              </a:rPr>
              <a:t>Are AI-native firms disclosing more compounds?</a:t>
            </a:r>
          </a:p>
          <a:p>
            <a:pPr lvl="1"/>
            <a:r>
              <a:rPr lang="en-US" dirty="0">
                <a:sym typeface="Wingdings" pitchFamily="2" charset="2"/>
              </a:rPr>
              <a:t>No; everyone discloses many compounds (median 101 for AI; 90 for controls)</a:t>
            </a:r>
          </a:p>
          <a:p>
            <a:r>
              <a:rPr lang="en-US" dirty="0">
                <a:sym typeface="Wingdings" pitchFamily="2" charset="2"/>
              </a:rPr>
              <a:t>Note: our sample pre-dates LLMs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FB2EC1-F02B-E70A-52FF-67A691235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736" y="4356100"/>
            <a:ext cx="800100" cy="2501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8F747B-4D7B-55B2-55E4-CEEDA1BEC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488" y="4318000"/>
            <a:ext cx="736600" cy="2578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81E2684-69FB-8D5A-FA59-E515EB773E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5801" y="4382574"/>
            <a:ext cx="787400" cy="2552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AE085C-983B-63BD-34AB-2A994D1333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47649" y="4375082"/>
            <a:ext cx="800100" cy="2552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4FAF7C-7B1D-3012-837B-61723E42B0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35628" y="4399230"/>
            <a:ext cx="800100" cy="2552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23B44F3-C601-21C8-4147-29AC9907531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94186" y="4338116"/>
            <a:ext cx="711200" cy="2667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38324A4-1C0A-D41C-B0C3-F4377FE25C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00319" y="4312895"/>
            <a:ext cx="889000" cy="27051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27F4A2D-FD6A-EB6A-B74B-613D5691A39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70467" y="4373114"/>
            <a:ext cx="774700" cy="24257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A066F33-3FF7-3E0A-8C5B-E51FDF20444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64529" y="4286898"/>
            <a:ext cx="927100" cy="26924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21BD829-114F-C69C-AFEC-5AEAB357E0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69724" y="4312895"/>
            <a:ext cx="914400" cy="25908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A064050-E555-677D-70A6-37BA978932D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305687" y="4282469"/>
            <a:ext cx="889000" cy="26543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A20BA7E-810D-EFB0-6B40-AFB7E49D21E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678385" y="4356100"/>
            <a:ext cx="8001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426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8DAA0-9DB5-C6F2-54E8-6202F3B5B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489C6-34A1-D238-2835-885F09CD4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 firms are patenting earlier/with less evidence</a:t>
            </a:r>
          </a:p>
          <a:p>
            <a:pPr lvl="1"/>
            <a:r>
              <a:rPr lang="en-US" dirty="0"/>
              <a:t>Is AI good enough to reliably predict </a:t>
            </a:r>
            <a:r>
              <a:rPr lang="en-US" i="1" dirty="0"/>
              <a:t>in vivo</a:t>
            </a:r>
            <a:r>
              <a:rPr lang="en-US" dirty="0"/>
              <a:t> performance? TBD…</a:t>
            </a:r>
          </a:p>
          <a:p>
            <a:pPr lvl="1"/>
            <a:r>
              <a:rPr lang="en-US" dirty="0"/>
              <a:t>Current situation risks disincentivizing research on compounds patented early with little testing and cluttering patent literature</a:t>
            </a:r>
          </a:p>
          <a:p>
            <a:r>
              <a:rPr lang="en-US" dirty="0"/>
              <a:t>Require more testing to get a patent?</a:t>
            </a:r>
          </a:p>
          <a:p>
            <a:r>
              <a:rPr lang="en-US" dirty="0"/>
              <a:t>Allow patents on previously disclosed compounds if those compounds were not tested (enabled)</a:t>
            </a:r>
          </a:p>
        </p:txBody>
      </p:sp>
    </p:spTree>
    <p:extLst>
      <p:ext uri="{BB962C8B-B14F-4D97-AF65-F5344CB8AC3E}">
        <p14:creationId xmlns:p14="http://schemas.microsoft.com/office/powerpoint/2010/main" val="3144010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cap="none" dirty="0">
                <a:solidFill>
                  <a:schemeClr val="tx1"/>
                </a:solidFill>
                <a:latin typeface="+mn-lt"/>
              </a:rPr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/>
          <a:lstStyle/>
          <a:p>
            <a:pPr algn="ctr"/>
            <a:r>
              <a:rPr lang="en-US" dirty="0" err="1"/>
              <a:t>janetf@bu.edu</a:t>
            </a:r>
            <a:endParaRPr lang="en-US" dirty="0"/>
          </a:p>
          <a:p>
            <a:pPr algn="ctr"/>
            <a:r>
              <a:rPr lang="en-US" dirty="0" err="1"/>
              <a:t>rai@law.duke.edu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227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96674</TotalTime>
  <Words>534</Words>
  <Application>Microsoft Macintosh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Clarity</vt:lpstr>
      <vt:lpstr>What patents on AI-Derived Drugs Reveal Science (May 2025)</vt:lpstr>
      <vt:lpstr>AI in drug development</vt:lpstr>
      <vt:lpstr>AI in drug development</vt:lpstr>
      <vt:lpstr>Early patenting; minimal evidence?</vt:lpstr>
      <vt:lpstr>Methodology</vt:lpstr>
      <vt:lpstr>Early patenting; minimal evidence?</vt:lpstr>
      <vt:lpstr>How many compounds disclosed?</vt:lpstr>
      <vt:lpstr>Policy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Prophetic Patents</dc:title>
  <dc:creator>Janet Freilich</dc:creator>
  <cp:lastModifiedBy>Janet M. Freilich</cp:lastModifiedBy>
  <cp:revision>543</cp:revision>
  <cp:lastPrinted>2017-10-17T16:57:01Z</cp:lastPrinted>
  <dcterms:created xsi:type="dcterms:W3CDTF">2017-04-13T17:39:47Z</dcterms:created>
  <dcterms:modified xsi:type="dcterms:W3CDTF">2025-06-06T09:06:18Z</dcterms:modified>
</cp:coreProperties>
</file>