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7.xml" ContentType="application/vnd.openxmlformats-officedocument.presentationml.notesSlide+xml"/>
  <Override PartName="/ppt/ink/ink4.xml" ContentType="application/inkml+xml"/>
  <Override PartName="/ppt/ink/ink5.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58" r:id="rId5"/>
    <p:sldMasterId id="2147483670" r:id="rId6"/>
  </p:sldMasterIdLst>
  <p:notesMasterIdLst>
    <p:notesMasterId r:id="rId27"/>
  </p:notesMasterIdLst>
  <p:handoutMasterIdLst>
    <p:handoutMasterId r:id="rId28"/>
  </p:handoutMasterIdLst>
  <p:sldIdLst>
    <p:sldId id="283" r:id="rId7"/>
    <p:sldId id="868" r:id="rId8"/>
    <p:sldId id="869" r:id="rId9"/>
    <p:sldId id="876" r:id="rId10"/>
    <p:sldId id="879" r:id="rId11"/>
    <p:sldId id="880" r:id="rId12"/>
    <p:sldId id="870" r:id="rId13"/>
    <p:sldId id="835" r:id="rId14"/>
    <p:sldId id="809" r:id="rId15"/>
    <p:sldId id="805" r:id="rId16"/>
    <p:sldId id="802" r:id="rId17"/>
    <p:sldId id="872" r:id="rId18"/>
    <p:sldId id="882" r:id="rId19"/>
    <p:sldId id="257" r:id="rId20"/>
    <p:sldId id="875" r:id="rId21"/>
    <p:sldId id="858" r:id="rId22"/>
    <p:sldId id="855" r:id="rId23"/>
    <p:sldId id="873" r:id="rId24"/>
    <p:sldId id="874" r:id="rId25"/>
    <p:sldId id="308" r:id="rId2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C923A43-B2EB-C245-B785-415A6A2448F5}">
          <p14:sldIdLst>
            <p14:sldId id="283"/>
            <p14:sldId id="868"/>
            <p14:sldId id="869"/>
            <p14:sldId id="876"/>
            <p14:sldId id="879"/>
            <p14:sldId id="880"/>
            <p14:sldId id="870"/>
            <p14:sldId id="835"/>
            <p14:sldId id="809"/>
            <p14:sldId id="805"/>
            <p14:sldId id="802"/>
            <p14:sldId id="872"/>
            <p14:sldId id="882"/>
            <p14:sldId id="257"/>
            <p14:sldId id="875"/>
            <p14:sldId id="858"/>
            <p14:sldId id="855"/>
            <p14:sldId id="873"/>
            <p14:sldId id="874"/>
            <p14:sldId id="3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V Jacobi" initials="JVJ" lastIdx="1" clrIdx="0">
    <p:extLst>
      <p:ext uri="{19B8F6BF-5375-455C-9EA6-DF929625EA0E}">
        <p15:presenceInfo xmlns:p15="http://schemas.microsoft.com/office/powerpoint/2012/main" userId="John V Jacob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E6510-4FAD-4C92-AA43-8E1D350F4C60}" v="40" dt="2024-06-03T03:55:12.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87989" autoAdjust="0"/>
  </p:normalViewPr>
  <p:slideViewPr>
    <p:cSldViewPr snapToGrid="0" snapToObjects="1">
      <p:cViewPr varScale="1">
        <p:scale>
          <a:sx n="59" d="100"/>
          <a:sy n="59" d="100"/>
        </p:scale>
        <p:origin x="60" y="1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554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A Ragone" userId="30bd9a91-2299-4e39-847b-b71870a7c291" providerId="ADAL" clId="{88FEAFE3-2487-413E-B8B9-6F2FFA107066}"/>
    <pc:docChg chg="undo custSel delSld modSld modSection modNotesMaster modHandout">
      <pc:chgData name="Tara A Ragone" userId="30bd9a91-2299-4e39-847b-b71870a7c291" providerId="ADAL" clId="{88FEAFE3-2487-413E-B8B9-6F2FFA107066}" dt="2024-05-15T21:45:52.863" v="9" actId="47"/>
      <pc:docMkLst>
        <pc:docMk/>
      </pc:docMkLst>
      <pc:sldChg chg="modSp del mod">
        <pc:chgData name="Tara A Ragone" userId="30bd9a91-2299-4e39-847b-b71870a7c291" providerId="ADAL" clId="{88FEAFE3-2487-413E-B8B9-6F2FFA107066}" dt="2024-05-15T20:55:37.231" v="6"/>
        <pc:sldMkLst>
          <pc:docMk/>
          <pc:sldMk cId="97445219" sldId="799"/>
        </pc:sldMkLst>
        <pc:spChg chg="mod">
          <ac:chgData name="Tara A Ragone" userId="30bd9a91-2299-4e39-847b-b71870a7c291" providerId="ADAL" clId="{88FEAFE3-2487-413E-B8B9-6F2FFA107066}" dt="2024-05-15T20:55:37.231" v="6"/>
          <ac:spMkLst>
            <pc:docMk/>
            <pc:sldMk cId="97445219" sldId="799"/>
            <ac:spMk id="2" creationId="{00000000-0000-0000-0000-000000000000}"/>
          </ac:spMkLst>
        </pc:spChg>
      </pc:sldChg>
      <pc:sldChg chg="modSp mod">
        <pc:chgData name="Tara A Ragone" userId="30bd9a91-2299-4e39-847b-b71870a7c291" providerId="ADAL" clId="{88FEAFE3-2487-413E-B8B9-6F2FFA107066}" dt="2024-05-15T20:53:51.456" v="3" actId="14100"/>
        <pc:sldMkLst>
          <pc:docMk/>
          <pc:sldMk cId="993669906" sldId="847"/>
        </pc:sldMkLst>
        <pc:spChg chg="mod">
          <ac:chgData name="Tara A Ragone" userId="30bd9a91-2299-4e39-847b-b71870a7c291" providerId="ADAL" clId="{88FEAFE3-2487-413E-B8B9-6F2FFA107066}" dt="2024-05-15T20:53:51.456" v="3" actId="14100"/>
          <ac:spMkLst>
            <pc:docMk/>
            <pc:sldMk cId="993669906" sldId="847"/>
            <ac:spMk id="6" creationId="{00000000-0000-0000-0000-000000000000}"/>
          </ac:spMkLst>
        </pc:spChg>
      </pc:sldChg>
      <pc:sldChg chg="del">
        <pc:chgData name="Tara A Ragone" userId="30bd9a91-2299-4e39-847b-b71870a7c291" providerId="ADAL" clId="{88FEAFE3-2487-413E-B8B9-6F2FFA107066}" dt="2024-05-15T21:45:52.863" v="9" actId="47"/>
        <pc:sldMkLst>
          <pc:docMk/>
          <pc:sldMk cId="4085301407" sldId="863"/>
        </pc:sldMkLst>
      </pc:sldChg>
      <pc:sldChg chg="del">
        <pc:chgData name="Tara A Ragone" userId="30bd9a91-2299-4e39-847b-b71870a7c291" providerId="ADAL" clId="{88FEAFE3-2487-413E-B8B9-6F2FFA107066}" dt="2024-05-15T21:45:08.594" v="8" actId="47"/>
        <pc:sldMkLst>
          <pc:docMk/>
          <pc:sldMk cId="2708350392" sldId="867"/>
        </pc:sldMkLst>
      </pc:sldChg>
    </pc:docChg>
  </pc:docChgLst>
  <pc:docChgLst>
    <pc:chgData name="Tara A Ragone" userId="30bd9a91-2299-4e39-847b-b71870a7c291" providerId="ADAL" clId="{9ECF8475-AAD4-4CC9-9E96-6869B6156C3C}"/>
    <pc:docChg chg="modSld">
      <pc:chgData name="Tara A Ragone" userId="30bd9a91-2299-4e39-847b-b71870a7c291" providerId="ADAL" clId="{9ECF8475-AAD4-4CC9-9E96-6869B6156C3C}" dt="2024-06-01T00:48:38.422" v="4"/>
      <pc:docMkLst>
        <pc:docMk/>
      </pc:docMkLst>
      <pc:sldChg chg="modNotesTx">
        <pc:chgData name="Tara A Ragone" userId="30bd9a91-2299-4e39-847b-b71870a7c291" providerId="ADAL" clId="{9ECF8475-AAD4-4CC9-9E96-6869B6156C3C}" dt="2024-06-01T00:48:38.422" v="4"/>
        <pc:sldMkLst>
          <pc:docMk/>
          <pc:sldMk cId="131635061" sldId="835"/>
        </pc:sldMkLst>
      </pc:sldChg>
    </pc:docChg>
  </pc:docChgLst>
  <pc:docChgLst>
    <pc:chgData name="Tara A Ragone" userId="30bd9a91-2299-4e39-847b-b71870a7c291" providerId="ADAL" clId="{1E1E6510-4FAD-4C92-AA43-8E1D350F4C60}"/>
    <pc:docChg chg="undo custSel addSld delSld modSld sldOrd modSection">
      <pc:chgData name="Tara A Ragone" userId="30bd9a91-2299-4e39-847b-b71870a7c291" providerId="ADAL" clId="{1E1E6510-4FAD-4C92-AA43-8E1D350F4C60}" dt="2024-06-03T03:58:52.702" v="6910" actId="20577"/>
      <pc:docMkLst>
        <pc:docMk/>
      </pc:docMkLst>
      <pc:sldChg chg="ord modNotesTx">
        <pc:chgData name="Tara A Ragone" userId="30bd9a91-2299-4e39-847b-b71870a7c291" providerId="ADAL" clId="{1E1E6510-4FAD-4C92-AA43-8E1D350F4C60}" dt="2024-06-03T03:11:22.285" v="6046"/>
        <pc:sldMkLst>
          <pc:docMk/>
          <pc:sldMk cId="507144099" sldId="257"/>
        </pc:sldMkLst>
      </pc:sldChg>
      <pc:sldChg chg="modSp del mod ord">
        <pc:chgData name="Tara A Ragone" userId="30bd9a91-2299-4e39-847b-b71870a7c291" providerId="ADAL" clId="{1E1E6510-4FAD-4C92-AA43-8E1D350F4C60}" dt="2024-06-01T01:28:28.629" v="623" actId="1076"/>
        <pc:sldMkLst>
          <pc:docMk/>
          <pc:sldMk cId="2381855405" sldId="283"/>
        </pc:sldMkLst>
        <pc:spChg chg="mod">
          <ac:chgData name="Tara A Ragone" userId="30bd9a91-2299-4e39-847b-b71870a7c291" providerId="ADAL" clId="{1E1E6510-4FAD-4C92-AA43-8E1D350F4C60}" dt="2024-06-01T01:28:28.629" v="623" actId="1076"/>
          <ac:spMkLst>
            <pc:docMk/>
            <pc:sldMk cId="2381855405" sldId="283"/>
            <ac:spMk id="2" creationId="{00000000-0000-0000-0000-000000000000}"/>
          </ac:spMkLst>
        </pc:spChg>
        <pc:spChg chg="mod">
          <ac:chgData name="Tara A Ragone" userId="30bd9a91-2299-4e39-847b-b71870a7c291" providerId="ADAL" clId="{1E1E6510-4FAD-4C92-AA43-8E1D350F4C60}" dt="2024-06-01T01:28:10.572" v="622" actId="1076"/>
          <ac:spMkLst>
            <pc:docMk/>
            <pc:sldMk cId="2381855405" sldId="283"/>
            <ac:spMk id="3" creationId="{00000000-0000-0000-0000-000000000000}"/>
          </ac:spMkLst>
        </pc:spChg>
        <pc:picChg chg="mod">
          <ac:chgData name="Tara A Ragone" userId="30bd9a91-2299-4e39-847b-b71870a7c291" providerId="ADAL" clId="{1E1E6510-4FAD-4C92-AA43-8E1D350F4C60}" dt="2024-06-01T01:02:31.706" v="205" actId="1076"/>
          <ac:picMkLst>
            <pc:docMk/>
            <pc:sldMk cId="2381855405" sldId="283"/>
            <ac:picMk id="4" creationId="{00000000-0000-0000-0000-000000000000}"/>
          </ac:picMkLst>
        </pc:picChg>
      </pc:sldChg>
      <pc:sldChg chg="modSp mod">
        <pc:chgData name="Tara A Ragone" userId="30bd9a91-2299-4e39-847b-b71870a7c291" providerId="ADAL" clId="{1E1E6510-4FAD-4C92-AA43-8E1D350F4C60}" dt="2024-06-01T01:07:17.469" v="393" actId="14100"/>
        <pc:sldMkLst>
          <pc:docMk/>
          <pc:sldMk cId="1140581652" sldId="308"/>
        </pc:sldMkLst>
        <pc:picChg chg="mod">
          <ac:chgData name="Tara A Ragone" userId="30bd9a91-2299-4e39-847b-b71870a7c291" providerId="ADAL" clId="{1E1E6510-4FAD-4C92-AA43-8E1D350F4C60}" dt="2024-06-01T01:07:17.469" v="393" actId="14100"/>
          <ac:picMkLst>
            <pc:docMk/>
            <pc:sldMk cId="1140581652" sldId="308"/>
            <ac:picMk id="4" creationId="{00000000-0000-0000-0000-000000000000}"/>
          </ac:picMkLst>
        </pc:picChg>
      </pc:sldChg>
      <pc:sldChg chg="del">
        <pc:chgData name="Tara A Ragone" userId="30bd9a91-2299-4e39-847b-b71870a7c291" providerId="ADAL" clId="{1E1E6510-4FAD-4C92-AA43-8E1D350F4C60}" dt="2024-06-02T22:47:06.640" v="5532" actId="47"/>
        <pc:sldMkLst>
          <pc:docMk/>
          <pc:sldMk cId="1326837397" sldId="775"/>
        </pc:sldMkLst>
      </pc:sldChg>
      <pc:sldChg chg="del">
        <pc:chgData name="Tara A Ragone" userId="30bd9a91-2299-4e39-847b-b71870a7c291" providerId="ADAL" clId="{1E1E6510-4FAD-4C92-AA43-8E1D350F4C60}" dt="2024-06-02T22:54:13.778" v="5906" actId="47"/>
        <pc:sldMkLst>
          <pc:docMk/>
          <pc:sldMk cId="3599876029" sldId="776"/>
        </pc:sldMkLst>
      </pc:sldChg>
      <pc:sldChg chg="modSp del mod ord modNotesTx">
        <pc:chgData name="Tara A Ragone" userId="30bd9a91-2299-4e39-847b-b71870a7c291" providerId="ADAL" clId="{1E1E6510-4FAD-4C92-AA43-8E1D350F4C60}" dt="2024-06-02T15:27:51.646" v="3706" actId="47"/>
        <pc:sldMkLst>
          <pc:docMk/>
          <pc:sldMk cId="4219176077" sldId="794"/>
        </pc:sldMkLst>
        <pc:spChg chg="mod">
          <ac:chgData name="Tara A Ragone" userId="30bd9a91-2299-4e39-847b-b71870a7c291" providerId="ADAL" clId="{1E1E6510-4FAD-4C92-AA43-8E1D350F4C60}" dt="2024-06-02T14:39:42.140" v="2914"/>
          <ac:spMkLst>
            <pc:docMk/>
            <pc:sldMk cId="4219176077" sldId="794"/>
            <ac:spMk id="2" creationId="{00000000-0000-0000-0000-000000000000}"/>
          </ac:spMkLst>
        </pc:spChg>
        <pc:spChg chg="mod">
          <ac:chgData name="Tara A Ragone" userId="30bd9a91-2299-4e39-847b-b71870a7c291" providerId="ADAL" clId="{1E1E6510-4FAD-4C92-AA43-8E1D350F4C60}" dt="2024-06-02T14:40:08.022" v="2944" actId="20577"/>
          <ac:spMkLst>
            <pc:docMk/>
            <pc:sldMk cId="4219176077" sldId="794"/>
            <ac:spMk id="6" creationId="{00000000-0000-0000-0000-000000000000}"/>
          </ac:spMkLst>
        </pc:spChg>
      </pc:sldChg>
      <pc:sldChg chg="del ord">
        <pc:chgData name="Tara A Ragone" userId="30bd9a91-2299-4e39-847b-b71870a7c291" providerId="ADAL" clId="{1E1E6510-4FAD-4C92-AA43-8E1D350F4C60}" dt="2024-06-02T15:26:53.425" v="3705" actId="47"/>
        <pc:sldMkLst>
          <pc:docMk/>
          <pc:sldMk cId="2146089432" sldId="795"/>
        </pc:sldMkLst>
      </pc:sldChg>
      <pc:sldChg chg="del ord">
        <pc:chgData name="Tara A Ragone" userId="30bd9a91-2299-4e39-847b-b71870a7c291" providerId="ADAL" clId="{1E1E6510-4FAD-4C92-AA43-8E1D350F4C60}" dt="2024-06-02T19:38:17.507" v="4357" actId="47"/>
        <pc:sldMkLst>
          <pc:docMk/>
          <pc:sldMk cId="1602701993" sldId="796"/>
        </pc:sldMkLst>
      </pc:sldChg>
      <pc:sldChg chg="del modNotesTx">
        <pc:chgData name="Tara A Ragone" userId="30bd9a91-2299-4e39-847b-b71870a7c291" providerId="ADAL" clId="{1E1E6510-4FAD-4C92-AA43-8E1D350F4C60}" dt="2024-06-02T19:31:59.341" v="4307" actId="47"/>
        <pc:sldMkLst>
          <pc:docMk/>
          <pc:sldMk cId="97445219" sldId="799"/>
        </pc:sldMkLst>
      </pc:sldChg>
      <pc:sldChg chg="modSp mod ord modNotesTx">
        <pc:chgData name="Tara A Ragone" userId="30bd9a91-2299-4e39-847b-b71870a7c291" providerId="ADAL" clId="{1E1E6510-4FAD-4C92-AA43-8E1D350F4C60}" dt="2024-06-02T15:18:57.752" v="3601"/>
        <pc:sldMkLst>
          <pc:docMk/>
          <pc:sldMk cId="2576466569" sldId="802"/>
        </pc:sldMkLst>
        <pc:spChg chg="mod">
          <ac:chgData name="Tara A Ragone" userId="30bd9a91-2299-4e39-847b-b71870a7c291" providerId="ADAL" clId="{1E1E6510-4FAD-4C92-AA43-8E1D350F4C60}" dt="2024-06-02T15:18:57.752" v="3601"/>
          <ac:spMkLst>
            <pc:docMk/>
            <pc:sldMk cId="2576466569" sldId="802"/>
            <ac:spMk id="2" creationId="{00000000-0000-0000-0000-000000000000}"/>
          </ac:spMkLst>
        </pc:spChg>
        <pc:spChg chg="mod">
          <ac:chgData name="Tara A Ragone" userId="30bd9a91-2299-4e39-847b-b71870a7c291" providerId="ADAL" clId="{1E1E6510-4FAD-4C92-AA43-8E1D350F4C60}" dt="2024-06-02T15:16:01.971" v="3576" actId="20577"/>
          <ac:spMkLst>
            <pc:docMk/>
            <pc:sldMk cId="2576466569" sldId="802"/>
            <ac:spMk id="6" creationId="{00000000-0000-0000-0000-000000000000}"/>
          </ac:spMkLst>
        </pc:spChg>
      </pc:sldChg>
      <pc:sldChg chg="del">
        <pc:chgData name="Tara A Ragone" userId="30bd9a91-2299-4e39-847b-b71870a7c291" providerId="ADAL" clId="{1E1E6510-4FAD-4C92-AA43-8E1D350F4C60}" dt="2024-06-02T22:03:14.229" v="5080" actId="47"/>
        <pc:sldMkLst>
          <pc:docMk/>
          <pc:sldMk cId="1002667769" sldId="804"/>
        </pc:sldMkLst>
      </pc:sldChg>
      <pc:sldChg chg="modSp mod ord modNotesTx">
        <pc:chgData name="Tara A Ragone" userId="30bd9a91-2299-4e39-847b-b71870a7c291" providerId="ADAL" clId="{1E1E6510-4FAD-4C92-AA43-8E1D350F4C60}" dt="2024-06-02T14:39:34.970" v="2913"/>
        <pc:sldMkLst>
          <pc:docMk/>
          <pc:sldMk cId="1597118031" sldId="805"/>
        </pc:sldMkLst>
        <pc:spChg chg="mod">
          <ac:chgData name="Tara A Ragone" userId="30bd9a91-2299-4e39-847b-b71870a7c291" providerId="ADAL" clId="{1E1E6510-4FAD-4C92-AA43-8E1D350F4C60}" dt="2024-06-02T14:39:34.970" v="2913"/>
          <ac:spMkLst>
            <pc:docMk/>
            <pc:sldMk cId="1597118031" sldId="805"/>
            <ac:spMk id="2" creationId="{00000000-0000-0000-0000-000000000000}"/>
          </ac:spMkLst>
        </pc:spChg>
      </pc:sldChg>
      <pc:sldChg chg="del ord">
        <pc:chgData name="Tara A Ragone" userId="30bd9a91-2299-4e39-847b-b71870a7c291" providerId="ADAL" clId="{1E1E6510-4FAD-4C92-AA43-8E1D350F4C60}" dt="2024-06-02T15:00:47.681" v="3525" actId="47"/>
        <pc:sldMkLst>
          <pc:docMk/>
          <pc:sldMk cId="738269422" sldId="808"/>
        </pc:sldMkLst>
      </pc:sldChg>
      <pc:sldChg chg="modSp mod ord modNotesTx">
        <pc:chgData name="Tara A Ragone" userId="30bd9a91-2299-4e39-847b-b71870a7c291" providerId="ADAL" clId="{1E1E6510-4FAD-4C92-AA43-8E1D350F4C60}" dt="2024-06-02T20:02:13.823" v="4727" actId="5793"/>
        <pc:sldMkLst>
          <pc:docMk/>
          <pc:sldMk cId="1150407184" sldId="809"/>
        </pc:sldMkLst>
        <pc:spChg chg="mod">
          <ac:chgData name="Tara A Ragone" userId="30bd9a91-2299-4e39-847b-b71870a7c291" providerId="ADAL" clId="{1E1E6510-4FAD-4C92-AA43-8E1D350F4C60}" dt="2024-06-02T15:29:27.358" v="3716"/>
          <ac:spMkLst>
            <pc:docMk/>
            <pc:sldMk cId="1150407184" sldId="809"/>
            <ac:spMk id="2" creationId="{00000000-0000-0000-0000-000000000000}"/>
          </ac:spMkLst>
        </pc:spChg>
        <pc:spChg chg="mod">
          <ac:chgData name="Tara A Ragone" userId="30bd9a91-2299-4e39-847b-b71870a7c291" providerId="ADAL" clId="{1E1E6510-4FAD-4C92-AA43-8E1D350F4C60}" dt="2024-06-02T15:29:09.134" v="3713" actId="20577"/>
          <ac:spMkLst>
            <pc:docMk/>
            <pc:sldMk cId="1150407184" sldId="809"/>
            <ac:spMk id="6" creationId="{00000000-0000-0000-0000-000000000000}"/>
          </ac:spMkLst>
        </pc:spChg>
      </pc:sldChg>
      <pc:sldChg chg="del">
        <pc:chgData name="Tara A Ragone" userId="30bd9a91-2299-4e39-847b-b71870a7c291" providerId="ADAL" clId="{1E1E6510-4FAD-4C92-AA43-8E1D350F4C60}" dt="2024-06-02T15:30:27.323" v="3718" actId="47"/>
        <pc:sldMkLst>
          <pc:docMk/>
          <pc:sldMk cId="1902693621" sldId="810"/>
        </pc:sldMkLst>
      </pc:sldChg>
      <pc:sldChg chg="del ord">
        <pc:chgData name="Tara A Ragone" userId="30bd9a91-2299-4e39-847b-b71870a7c291" providerId="ADAL" clId="{1E1E6510-4FAD-4C92-AA43-8E1D350F4C60}" dt="2024-06-02T15:23:35.946" v="3704" actId="47"/>
        <pc:sldMkLst>
          <pc:docMk/>
          <pc:sldMk cId="4150478325" sldId="811"/>
        </pc:sldMkLst>
      </pc:sldChg>
      <pc:sldChg chg="del">
        <pc:chgData name="Tara A Ragone" userId="30bd9a91-2299-4e39-847b-b71870a7c291" providerId="ADAL" clId="{1E1E6510-4FAD-4C92-AA43-8E1D350F4C60}" dt="2024-06-02T15:31:37.128" v="3799" actId="47"/>
        <pc:sldMkLst>
          <pc:docMk/>
          <pc:sldMk cId="1128143307" sldId="812"/>
        </pc:sldMkLst>
      </pc:sldChg>
      <pc:sldChg chg="del ord">
        <pc:chgData name="Tara A Ragone" userId="30bd9a91-2299-4e39-847b-b71870a7c291" providerId="ADAL" clId="{1E1E6510-4FAD-4C92-AA43-8E1D350F4C60}" dt="2024-06-02T19:48:40.266" v="4501" actId="47"/>
        <pc:sldMkLst>
          <pc:docMk/>
          <pc:sldMk cId="4250512088" sldId="813"/>
        </pc:sldMkLst>
      </pc:sldChg>
      <pc:sldChg chg="del ord">
        <pc:chgData name="Tara A Ragone" userId="30bd9a91-2299-4e39-847b-b71870a7c291" providerId="ADAL" clId="{1E1E6510-4FAD-4C92-AA43-8E1D350F4C60}" dt="2024-06-02T19:50:07.897" v="4503" actId="47"/>
        <pc:sldMkLst>
          <pc:docMk/>
          <pc:sldMk cId="2140806708" sldId="814"/>
        </pc:sldMkLst>
      </pc:sldChg>
      <pc:sldChg chg="del">
        <pc:chgData name="Tara A Ragone" userId="30bd9a91-2299-4e39-847b-b71870a7c291" providerId="ADAL" clId="{1E1E6510-4FAD-4C92-AA43-8E1D350F4C60}" dt="2024-06-02T19:59:10.131" v="4505" actId="47"/>
        <pc:sldMkLst>
          <pc:docMk/>
          <pc:sldMk cId="168964886" sldId="815"/>
        </pc:sldMkLst>
      </pc:sldChg>
      <pc:sldChg chg="del">
        <pc:chgData name="Tara A Ragone" userId="30bd9a91-2299-4e39-847b-b71870a7c291" providerId="ADAL" clId="{1E1E6510-4FAD-4C92-AA43-8E1D350F4C60}" dt="2024-06-02T20:57:25.566" v="4920" actId="47"/>
        <pc:sldMkLst>
          <pc:docMk/>
          <pc:sldMk cId="1900952959" sldId="816"/>
        </pc:sldMkLst>
      </pc:sldChg>
      <pc:sldChg chg="del">
        <pc:chgData name="Tara A Ragone" userId="30bd9a91-2299-4e39-847b-b71870a7c291" providerId="ADAL" clId="{1E1E6510-4FAD-4C92-AA43-8E1D350F4C60}" dt="2024-06-02T20:57:59.577" v="4921" actId="47"/>
        <pc:sldMkLst>
          <pc:docMk/>
          <pc:sldMk cId="1737466780" sldId="818"/>
        </pc:sldMkLst>
      </pc:sldChg>
      <pc:sldChg chg="del">
        <pc:chgData name="Tara A Ragone" userId="30bd9a91-2299-4e39-847b-b71870a7c291" providerId="ADAL" clId="{1E1E6510-4FAD-4C92-AA43-8E1D350F4C60}" dt="2024-06-02T20:58:05.392" v="4922" actId="47"/>
        <pc:sldMkLst>
          <pc:docMk/>
          <pc:sldMk cId="3924352690" sldId="819"/>
        </pc:sldMkLst>
      </pc:sldChg>
      <pc:sldChg chg="del">
        <pc:chgData name="Tara A Ragone" userId="30bd9a91-2299-4e39-847b-b71870a7c291" providerId="ADAL" clId="{1E1E6510-4FAD-4C92-AA43-8E1D350F4C60}" dt="2024-06-02T21:28:00.714" v="4974" actId="47"/>
        <pc:sldMkLst>
          <pc:docMk/>
          <pc:sldMk cId="3515832363" sldId="820"/>
        </pc:sldMkLst>
      </pc:sldChg>
      <pc:sldChg chg="del">
        <pc:chgData name="Tara A Ragone" userId="30bd9a91-2299-4e39-847b-b71870a7c291" providerId="ADAL" clId="{1E1E6510-4FAD-4C92-AA43-8E1D350F4C60}" dt="2024-06-02T19:40:34.481" v="4361" actId="47"/>
        <pc:sldMkLst>
          <pc:docMk/>
          <pc:sldMk cId="1765669748" sldId="821"/>
        </pc:sldMkLst>
      </pc:sldChg>
      <pc:sldChg chg="del">
        <pc:chgData name="Tara A Ragone" userId="30bd9a91-2299-4e39-847b-b71870a7c291" providerId="ADAL" clId="{1E1E6510-4FAD-4C92-AA43-8E1D350F4C60}" dt="2024-06-02T20:47:12.490" v="4728" actId="47"/>
        <pc:sldMkLst>
          <pc:docMk/>
          <pc:sldMk cId="3846382366" sldId="823"/>
        </pc:sldMkLst>
      </pc:sldChg>
      <pc:sldChg chg="del">
        <pc:chgData name="Tara A Ragone" userId="30bd9a91-2299-4e39-847b-b71870a7c291" providerId="ADAL" clId="{1E1E6510-4FAD-4C92-AA43-8E1D350F4C60}" dt="2024-06-02T22:00:13.974" v="5056" actId="47"/>
        <pc:sldMkLst>
          <pc:docMk/>
          <pc:sldMk cId="2386166416" sldId="824"/>
        </pc:sldMkLst>
      </pc:sldChg>
      <pc:sldChg chg="del">
        <pc:chgData name="Tara A Ragone" userId="30bd9a91-2299-4e39-847b-b71870a7c291" providerId="ADAL" clId="{1E1E6510-4FAD-4C92-AA43-8E1D350F4C60}" dt="2024-06-02T22:09:57.304" v="5248" actId="47"/>
        <pc:sldMkLst>
          <pc:docMk/>
          <pc:sldMk cId="2760390859" sldId="825"/>
        </pc:sldMkLst>
      </pc:sldChg>
      <pc:sldChg chg="del">
        <pc:chgData name="Tara A Ragone" userId="30bd9a91-2299-4e39-847b-b71870a7c291" providerId="ADAL" clId="{1E1E6510-4FAD-4C92-AA43-8E1D350F4C60}" dt="2024-06-02T22:08:05.868" v="5154" actId="47"/>
        <pc:sldMkLst>
          <pc:docMk/>
          <pc:sldMk cId="2074901039" sldId="826"/>
        </pc:sldMkLst>
      </pc:sldChg>
      <pc:sldChg chg="del">
        <pc:chgData name="Tara A Ragone" userId="30bd9a91-2299-4e39-847b-b71870a7c291" providerId="ADAL" clId="{1E1E6510-4FAD-4C92-AA43-8E1D350F4C60}" dt="2024-06-02T18:49:17.681" v="4010" actId="47"/>
        <pc:sldMkLst>
          <pc:docMk/>
          <pc:sldMk cId="1397524535" sldId="827"/>
        </pc:sldMkLst>
      </pc:sldChg>
      <pc:sldChg chg="del">
        <pc:chgData name="Tara A Ragone" userId="30bd9a91-2299-4e39-847b-b71870a7c291" providerId="ADAL" clId="{1E1E6510-4FAD-4C92-AA43-8E1D350F4C60}" dt="2024-06-02T22:01:12.158" v="5078" actId="47"/>
        <pc:sldMkLst>
          <pc:docMk/>
          <pc:sldMk cId="350136134" sldId="828"/>
        </pc:sldMkLst>
      </pc:sldChg>
      <pc:sldChg chg="del">
        <pc:chgData name="Tara A Ragone" userId="30bd9a91-2299-4e39-847b-b71870a7c291" providerId="ADAL" clId="{1E1E6510-4FAD-4C92-AA43-8E1D350F4C60}" dt="2024-06-02T22:02:29.640" v="5079" actId="47"/>
        <pc:sldMkLst>
          <pc:docMk/>
          <pc:sldMk cId="996319323" sldId="829"/>
        </pc:sldMkLst>
      </pc:sldChg>
      <pc:sldChg chg="del">
        <pc:chgData name="Tara A Ragone" userId="30bd9a91-2299-4e39-847b-b71870a7c291" providerId="ADAL" clId="{1E1E6510-4FAD-4C92-AA43-8E1D350F4C60}" dt="2024-06-02T21:29:12.501" v="5004" actId="47"/>
        <pc:sldMkLst>
          <pc:docMk/>
          <pc:sldMk cId="704450699" sldId="831"/>
        </pc:sldMkLst>
      </pc:sldChg>
      <pc:sldChg chg="del">
        <pc:chgData name="Tara A Ragone" userId="30bd9a91-2299-4e39-847b-b71870a7c291" providerId="ADAL" clId="{1E1E6510-4FAD-4C92-AA43-8E1D350F4C60}" dt="2024-06-02T21:29:19.814" v="5005" actId="47"/>
        <pc:sldMkLst>
          <pc:docMk/>
          <pc:sldMk cId="2069322217" sldId="832"/>
        </pc:sldMkLst>
      </pc:sldChg>
      <pc:sldChg chg="del">
        <pc:chgData name="Tara A Ragone" userId="30bd9a91-2299-4e39-847b-b71870a7c291" providerId="ADAL" clId="{1E1E6510-4FAD-4C92-AA43-8E1D350F4C60}" dt="2024-06-02T22:10:08.286" v="5249" actId="47"/>
        <pc:sldMkLst>
          <pc:docMk/>
          <pc:sldMk cId="4153446562" sldId="834"/>
        </pc:sldMkLst>
      </pc:sldChg>
      <pc:sldChg chg="delSp modSp mod ord modNotesTx">
        <pc:chgData name="Tara A Ragone" userId="30bd9a91-2299-4e39-847b-b71870a7c291" providerId="ADAL" clId="{1E1E6510-4FAD-4C92-AA43-8E1D350F4C60}" dt="2024-06-02T19:49:09.923" v="4502"/>
        <pc:sldMkLst>
          <pc:docMk/>
          <pc:sldMk cId="131635061" sldId="835"/>
        </pc:sldMkLst>
        <pc:spChg chg="mod">
          <ac:chgData name="Tara A Ragone" userId="30bd9a91-2299-4e39-847b-b71870a7c291" providerId="ADAL" clId="{1E1E6510-4FAD-4C92-AA43-8E1D350F4C60}" dt="2024-06-02T12:44:14.223" v="2483" actId="255"/>
          <ac:spMkLst>
            <pc:docMk/>
            <pc:sldMk cId="131635061" sldId="835"/>
            <ac:spMk id="2" creationId="{00000000-0000-0000-0000-000000000000}"/>
          </ac:spMkLst>
        </pc:spChg>
        <pc:spChg chg="mod">
          <ac:chgData name="Tara A Ragone" userId="30bd9a91-2299-4e39-847b-b71870a7c291" providerId="ADAL" clId="{1E1E6510-4FAD-4C92-AA43-8E1D350F4C60}" dt="2024-06-02T19:47:55.265" v="4500" actId="20577"/>
          <ac:spMkLst>
            <pc:docMk/>
            <pc:sldMk cId="131635061" sldId="835"/>
            <ac:spMk id="6" creationId="{00000000-0000-0000-0000-000000000000}"/>
          </ac:spMkLst>
        </pc:spChg>
        <pc:picChg chg="mod">
          <ac:chgData name="Tara A Ragone" userId="30bd9a91-2299-4e39-847b-b71870a7c291" providerId="ADAL" clId="{1E1E6510-4FAD-4C92-AA43-8E1D350F4C60}" dt="2024-06-02T12:44:19.977" v="2484" actId="1076"/>
          <ac:picMkLst>
            <pc:docMk/>
            <pc:sldMk cId="131635061" sldId="835"/>
            <ac:picMk id="3" creationId="{206F0163-524C-A7A3-28C6-A83629FD6603}"/>
          </ac:picMkLst>
        </pc:picChg>
        <pc:inkChg chg="del">
          <ac:chgData name="Tara A Ragone" userId="30bd9a91-2299-4e39-847b-b71870a7c291" providerId="ADAL" clId="{1E1E6510-4FAD-4C92-AA43-8E1D350F4C60}" dt="2024-06-02T12:39:10.081" v="2471" actId="478"/>
          <ac:inkMkLst>
            <pc:docMk/>
            <pc:sldMk cId="131635061" sldId="835"/>
            <ac:inkMk id="4" creationId="{FA8B4856-E2F6-51BD-5E69-0453984BEE57}"/>
          </ac:inkMkLst>
        </pc:inkChg>
        <pc:inkChg chg="del">
          <ac:chgData name="Tara A Ragone" userId="30bd9a91-2299-4e39-847b-b71870a7c291" providerId="ADAL" clId="{1E1E6510-4FAD-4C92-AA43-8E1D350F4C60}" dt="2024-06-02T12:39:06.696" v="2470" actId="478"/>
          <ac:inkMkLst>
            <pc:docMk/>
            <pc:sldMk cId="131635061" sldId="835"/>
            <ac:inkMk id="5" creationId="{FDE5792D-7401-9C2C-6B61-A35246217F50}"/>
          </ac:inkMkLst>
        </pc:inkChg>
      </pc:sldChg>
      <pc:sldChg chg="del">
        <pc:chgData name="Tara A Ragone" userId="30bd9a91-2299-4e39-847b-b71870a7c291" providerId="ADAL" clId="{1E1E6510-4FAD-4C92-AA43-8E1D350F4C60}" dt="2024-06-02T22:45:12.995" v="5517" actId="47"/>
        <pc:sldMkLst>
          <pc:docMk/>
          <pc:sldMk cId="4074246296" sldId="837"/>
        </pc:sldMkLst>
      </pc:sldChg>
      <pc:sldChg chg="del">
        <pc:chgData name="Tara A Ragone" userId="30bd9a91-2299-4e39-847b-b71870a7c291" providerId="ADAL" clId="{1E1E6510-4FAD-4C92-AA43-8E1D350F4C60}" dt="2024-06-02T22:48:55.284" v="5674" actId="47"/>
        <pc:sldMkLst>
          <pc:docMk/>
          <pc:sldMk cId="188803377" sldId="838"/>
        </pc:sldMkLst>
      </pc:sldChg>
      <pc:sldChg chg="del">
        <pc:chgData name="Tara A Ragone" userId="30bd9a91-2299-4e39-847b-b71870a7c291" providerId="ADAL" clId="{1E1E6510-4FAD-4C92-AA43-8E1D350F4C60}" dt="2024-06-02T22:51:05.926" v="5739" actId="47"/>
        <pc:sldMkLst>
          <pc:docMk/>
          <pc:sldMk cId="1910627417" sldId="839"/>
        </pc:sldMkLst>
      </pc:sldChg>
      <pc:sldChg chg="del">
        <pc:chgData name="Tara A Ragone" userId="30bd9a91-2299-4e39-847b-b71870a7c291" providerId="ADAL" clId="{1E1E6510-4FAD-4C92-AA43-8E1D350F4C60}" dt="2024-06-02T22:51:15.703" v="5740" actId="47"/>
        <pc:sldMkLst>
          <pc:docMk/>
          <pc:sldMk cId="2394890511" sldId="840"/>
        </pc:sldMkLst>
      </pc:sldChg>
      <pc:sldChg chg="del">
        <pc:chgData name="Tara A Ragone" userId="30bd9a91-2299-4e39-847b-b71870a7c291" providerId="ADAL" clId="{1E1E6510-4FAD-4C92-AA43-8E1D350F4C60}" dt="2024-06-02T22:52:26.651" v="5802" actId="47"/>
        <pc:sldMkLst>
          <pc:docMk/>
          <pc:sldMk cId="179516211" sldId="841"/>
        </pc:sldMkLst>
      </pc:sldChg>
      <pc:sldChg chg="del">
        <pc:chgData name="Tara A Ragone" userId="30bd9a91-2299-4e39-847b-b71870a7c291" providerId="ADAL" clId="{1E1E6510-4FAD-4C92-AA43-8E1D350F4C60}" dt="2024-06-02T22:52:45.741" v="5803" actId="47"/>
        <pc:sldMkLst>
          <pc:docMk/>
          <pc:sldMk cId="891933465" sldId="842"/>
        </pc:sldMkLst>
      </pc:sldChg>
      <pc:sldChg chg="del">
        <pc:chgData name="Tara A Ragone" userId="30bd9a91-2299-4e39-847b-b71870a7c291" providerId="ADAL" clId="{1E1E6510-4FAD-4C92-AA43-8E1D350F4C60}" dt="2024-06-02T22:52:52.152" v="5804" actId="47"/>
        <pc:sldMkLst>
          <pc:docMk/>
          <pc:sldMk cId="3313334082" sldId="843"/>
        </pc:sldMkLst>
      </pc:sldChg>
      <pc:sldChg chg="del">
        <pc:chgData name="Tara A Ragone" userId="30bd9a91-2299-4e39-847b-b71870a7c291" providerId="ADAL" clId="{1E1E6510-4FAD-4C92-AA43-8E1D350F4C60}" dt="2024-06-02T22:53:10.990" v="5805" actId="47"/>
        <pc:sldMkLst>
          <pc:docMk/>
          <pc:sldMk cId="987069876" sldId="844"/>
        </pc:sldMkLst>
      </pc:sldChg>
      <pc:sldChg chg="del">
        <pc:chgData name="Tara A Ragone" userId="30bd9a91-2299-4e39-847b-b71870a7c291" providerId="ADAL" clId="{1E1E6510-4FAD-4C92-AA43-8E1D350F4C60}" dt="2024-06-02T22:53:15.229" v="5806" actId="47"/>
        <pc:sldMkLst>
          <pc:docMk/>
          <pc:sldMk cId="3583428251" sldId="845"/>
        </pc:sldMkLst>
      </pc:sldChg>
      <pc:sldChg chg="del">
        <pc:chgData name="Tara A Ragone" userId="30bd9a91-2299-4e39-847b-b71870a7c291" providerId="ADAL" clId="{1E1E6510-4FAD-4C92-AA43-8E1D350F4C60}" dt="2024-06-02T22:54:11.333" v="5905" actId="47"/>
        <pc:sldMkLst>
          <pc:docMk/>
          <pc:sldMk cId="2197245022" sldId="846"/>
        </pc:sldMkLst>
      </pc:sldChg>
      <pc:sldChg chg="del">
        <pc:chgData name="Tara A Ragone" userId="30bd9a91-2299-4e39-847b-b71870a7c291" providerId="ADAL" clId="{1E1E6510-4FAD-4C92-AA43-8E1D350F4C60}" dt="2024-06-02T15:01:33.244" v="3526" actId="47"/>
        <pc:sldMkLst>
          <pc:docMk/>
          <pc:sldMk cId="993669906" sldId="847"/>
        </pc:sldMkLst>
      </pc:sldChg>
      <pc:sldChg chg="del">
        <pc:chgData name="Tara A Ragone" userId="30bd9a91-2299-4e39-847b-b71870a7c291" providerId="ADAL" clId="{1E1E6510-4FAD-4C92-AA43-8E1D350F4C60}" dt="2024-06-02T15:28:29.956" v="3707" actId="47"/>
        <pc:sldMkLst>
          <pc:docMk/>
          <pc:sldMk cId="853399885" sldId="848"/>
        </pc:sldMkLst>
      </pc:sldChg>
      <pc:sldChg chg="del">
        <pc:chgData name="Tara A Ragone" userId="30bd9a91-2299-4e39-847b-b71870a7c291" providerId="ADAL" clId="{1E1E6510-4FAD-4C92-AA43-8E1D350F4C60}" dt="2024-06-02T19:58:45.486" v="4504" actId="47"/>
        <pc:sldMkLst>
          <pc:docMk/>
          <pc:sldMk cId="3938685943" sldId="849"/>
        </pc:sldMkLst>
      </pc:sldChg>
      <pc:sldChg chg="del modNotesTx">
        <pc:chgData name="Tara A Ragone" userId="30bd9a91-2299-4e39-847b-b71870a7c291" providerId="ADAL" clId="{1E1E6510-4FAD-4C92-AA43-8E1D350F4C60}" dt="2024-06-02T21:31:44.307" v="5012" actId="47"/>
        <pc:sldMkLst>
          <pc:docMk/>
          <pc:sldMk cId="111162899" sldId="850"/>
        </pc:sldMkLst>
      </pc:sldChg>
      <pc:sldChg chg="del">
        <pc:chgData name="Tara A Ragone" userId="30bd9a91-2299-4e39-847b-b71870a7c291" providerId="ADAL" clId="{1E1E6510-4FAD-4C92-AA43-8E1D350F4C60}" dt="2024-06-02T21:32:10.760" v="5013" actId="47"/>
        <pc:sldMkLst>
          <pc:docMk/>
          <pc:sldMk cId="3882263246" sldId="851"/>
        </pc:sldMkLst>
      </pc:sldChg>
      <pc:sldChg chg="del">
        <pc:chgData name="Tara A Ragone" userId="30bd9a91-2299-4e39-847b-b71870a7c291" providerId="ADAL" clId="{1E1E6510-4FAD-4C92-AA43-8E1D350F4C60}" dt="2024-06-02T21:59:02.617" v="5054" actId="47"/>
        <pc:sldMkLst>
          <pc:docMk/>
          <pc:sldMk cId="858684418" sldId="852"/>
        </pc:sldMkLst>
      </pc:sldChg>
      <pc:sldChg chg="del">
        <pc:chgData name="Tara A Ragone" userId="30bd9a91-2299-4e39-847b-b71870a7c291" providerId="ADAL" clId="{1E1E6510-4FAD-4C92-AA43-8E1D350F4C60}" dt="2024-06-02T21:59:47.151" v="5055" actId="47"/>
        <pc:sldMkLst>
          <pc:docMk/>
          <pc:sldMk cId="2683715370" sldId="853"/>
        </pc:sldMkLst>
      </pc:sldChg>
      <pc:sldChg chg="modSp mod ord modNotesTx">
        <pc:chgData name="Tara A Ragone" userId="30bd9a91-2299-4e39-847b-b71870a7c291" providerId="ADAL" clId="{1E1E6510-4FAD-4C92-AA43-8E1D350F4C60}" dt="2024-06-03T03:25:18.852" v="6419" actId="6549"/>
        <pc:sldMkLst>
          <pc:docMk/>
          <pc:sldMk cId="2036492278" sldId="855"/>
        </pc:sldMkLst>
        <pc:spChg chg="mod">
          <ac:chgData name="Tara A Ragone" userId="30bd9a91-2299-4e39-847b-b71870a7c291" providerId="ADAL" clId="{1E1E6510-4FAD-4C92-AA43-8E1D350F4C60}" dt="2024-06-03T03:22:27.954" v="6378" actId="20577"/>
          <ac:spMkLst>
            <pc:docMk/>
            <pc:sldMk cId="2036492278" sldId="855"/>
            <ac:spMk id="2" creationId="{00000000-0000-0000-0000-000000000000}"/>
          </ac:spMkLst>
        </pc:spChg>
      </pc:sldChg>
      <pc:sldChg chg="del modNotesTx">
        <pc:chgData name="Tara A Ragone" userId="30bd9a91-2299-4e39-847b-b71870a7c291" providerId="ADAL" clId="{1E1E6510-4FAD-4C92-AA43-8E1D350F4C60}" dt="2024-06-02T22:55:58.538" v="5914" actId="47"/>
        <pc:sldMkLst>
          <pc:docMk/>
          <pc:sldMk cId="2446204432" sldId="856"/>
        </pc:sldMkLst>
      </pc:sldChg>
      <pc:sldChg chg="del">
        <pc:chgData name="Tara A Ragone" userId="30bd9a91-2299-4e39-847b-b71870a7c291" providerId="ADAL" clId="{1E1E6510-4FAD-4C92-AA43-8E1D350F4C60}" dt="2024-06-02T21:49:49.408" v="5045" actId="47"/>
        <pc:sldMkLst>
          <pc:docMk/>
          <pc:sldMk cId="175321893" sldId="857"/>
        </pc:sldMkLst>
      </pc:sldChg>
      <pc:sldChg chg="modSp mod ord modNotesTx">
        <pc:chgData name="Tara A Ragone" userId="30bd9a91-2299-4e39-847b-b71870a7c291" providerId="ADAL" clId="{1E1E6510-4FAD-4C92-AA43-8E1D350F4C60}" dt="2024-06-03T03:25:14.749" v="6418" actId="6549"/>
        <pc:sldMkLst>
          <pc:docMk/>
          <pc:sldMk cId="2252840715" sldId="858"/>
        </pc:sldMkLst>
        <pc:spChg chg="mod">
          <ac:chgData name="Tara A Ragone" userId="30bd9a91-2299-4e39-847b-b71870a7c291" providerId="ADAL" clId="{1E1E6510-4FAD-4C92-AA43-8E1D350F4C60}" dt="2024-06-03T03:22:17.766" v="6363" actId="20577"/>
          <ac:spMkLst>
            <pc:docMk/>
            <pc:sldMk cId="2252840715" sldId="858"/>
            <ac:spMk id="2" creationId="{00000000-0000-0000-0000-000000000000}"/>
          </ac:spMkLst>
        </pc:spChg>
      </pc:sldChg>
      <pc:sldChg chg="del">
        <pc:chgData name="Tara A Ragone" userId="30bd9a91-2299-4e39-847b-b71870a7c291" providerId="ADAL" clId="{1E1E6510-4FAD-4C92-AA43-8E1D350F4C60}" dt="2024-06-02T21:49:15.420" v="5044" actId="47"/>
        <pc:sldMkLst>
          <pc:docMk/>
          <pc:sldMk cId="900221664" sldId="859"/>
        </pc:sldMkLst>
      </pc:sldChg>
      <pc:sldChg chg="del">
        <pc:chgData name="Tara A Ragone" userId="30bd9a91-2299-4e39-847b-b71870a7c291" providerId="ADAL" clId="{1E1E6510-4FAD-4C92-AA43-8E1D350F4C60}" dt="2024-06-02T21:50:09.925" v="5046" actId="47"/>
        <pc:sldMkLst>
          <pc:docMk/>
          <pc:sldMk cId="2985375216" sldId="861"/>
        </pc:sldMkLst>
      </pc:sldChg>
      <pc:sldChg chg="del">
        <pc:chgData name="Tara A Ragone" userId="30bd9a91-2299-4e39-847b-b71870a7c291" providerId="ADAL" clId="{1E1E6510-4FAD-4C92-AA43-8E1D350F4C60}" dt="2024-06-02T21:50:18.873" v="5047" actId="47"/>
        <pc:sldMkLst>
          <pc:docMk/>
          <pc:sldMk cId="2909744272" sldId="862"/>
        </pc:sldMkLst>
      </pc:sldChg>
      <pc:sldChg chg="del">
        <pc:chgData name="Tara A Ragone" userId="30bd9a91-2299-4e39-847b-b71870a7c291" providerId="ADAL" clId="{1E1E6510-4FAD-4C92-AA43-8E1D350F4C60}" dt="2024-06-02T14:57:25.902" v="3429" actId="47"/>
        <pc:sldMkLst>
          <pc:docMk/>
          <pc:sldMk cId="3982478962" sldId="864"/>
        </pc:sldMkLst>
      </pc:sldChg>
      <pc:sldChg chg="del">
        <pc:chgData name="Tara A Ragone" userId="30bd9a91-2299-4e39-847b-b71870a7c291" providerId="ADAL" clId="{1E1E6510-4FAD-4C92-AA43-8E1D350F4C60}" dt="2024-06-02T15:19:25.566" v="3602" actId="47"/>
        <pc:sldMkLst>
          <pc:docMk/>
          <pc:sldMk cId="357495949" sldId="865"/>
        </pc:sldMkLst>
      </pc:sldChg>
      <pc:sldChg chg="del">
        <pc:chgData name="Tara A Ragone" userId="30bd9a91-2299-4e39-847b-b71870a7c291" providerId="ADAL" clId="{1E1E6510-4FAD-4C92-AA43-8E1D350F4C60}" dt="2024-06-02T15:30:07.941" v="3717" actId="47"/>
        <pc:sldMkLst>
          <pc:docMk/>
          <pc:sldMk cId="1360600334" sldId="866"/>
        </pc:sldMkLst>
      </pc:sldChg>
      <pc:sldChg chg="del">
        <pc:chgData name="Tara A Ragone" userId="30bd9a91-2299-4e39-847b-b71870a7c291" providerId="ADAL" clId="{1E1E6510-4FAD-4C92-AA43-8E1D350F4C60}" dt="2024-06-02T21:57:59.250" v="5048" actId="47"/>
        <pc:sldMkLst>
          <pc:docMk/>
          <pc:sldMk cId="449857140" sldId="867"/>
        </pc:sldMkLst>
      </pc:sldChg>
      <pc:sldChg chg="modSp add mod ord modNotesTx">
        <pc:chgData name="Tara A Ragone" userId="30bd9a91-2299-4e39-847b-b71870a7c291" providerId="ADAL" clId="{1E1E6510-4FAD-4C92-AA43-8E1D350F4C60}" dt="2024-06-03T03:21:46.757" v="6332" actId="20577"/>
        <pc:sldMkLst>
          <pc:docMk/>
          <pc:sldMk cId="3308318718" sldId="868"/>
        </pc:sldMkLst>
        <pc:spChg chg="mod">
          <ac:chgData name="Tara A Ragone" userId="30bd9a91-2299-4e39-847b-b71870a7c291" providerId="ADAL" clId="{1E1E6510-4FAD-4C92-AA43-8E1D350F4C60}" dt="2024-06-02T12:03:44.836" v="2425"/>
          <ac:spMkLst>
            <pc:docMk/>
            <pc:sldMk cId="3308318718" sldId="868"/>
            <ac:spMk id="2" creationId="{00000000-0000-0000-0000-000000000000}"/>
          </ac:spMkLst>
        </pc:spChg>
        <pc:spChg chg="mod">
          <ac:chgData name="Tara A Ragone" userId="30bd9a91-2299-4e39-847b-b71870a7c291" providerId="ADAL" clId="{1E1E6510-4FAD-4C92-AA43-8E1D350F4C60}" dt="2024-06-03T03:21:46.757" v="6332" actId="20577"/>
          <ac:spMkLst>
            <pc:docMk/>
            <pc:sldMk cId="3308318718" sldId="868"/>
            <ac:spMk id="6" creationId="{00000000-0000-0000-0000-000000000000}"/>
          </ac:spMkLst>
        </pc:spChg>
      </pc:sldChg>
      <pc:sldChg chg="modSp add mod modNotesTx">
        <pc:chgData name="Tara A Ragone" userId="30bd9a91-2299-4e39-847b-b71870a7c291" providerId="ADAL" clId="{1E1E6510-4FAD-4C92-AA43-8E1D350F4C60}" dt="2024-06-02T12:03:56.179" v="2426"/>
        <pc:sldMkLst>
          <pc:docMk/>
          <pc:sldMk cId="1474544552" sldId="869"/>
        </pc:sldMkLst>
        <pc:spChg chg="mod">
          <ac:chgData name="Tara A Ragone" userId="30bd9a91-2299-4e39-847b-b71870a7c291" providerId="ADAL" clId="{1E1E6510-4FAD-4C92-AA43-8E1D350F4C60}" dt="2024-06-02T12:03:56.179" v="2426"/>
          <ac:spMkLst>
            <pc:docMk/>
            <pc:sldMk cId="1474544552" sldId="869"/>
            <ac:spMk id="2" creationId="{00000000-0000-0000-0000-000000000000}"/>
          </ac:spMkLst>
        </pc:spChg>
        <pc:spChg chg="mod">
          <ac:chgData name="Tara A Ragone" userId="30bd9a91-2299-4e39-847b-b71870a7c291" providerId="ADAL" clId="{1E1E6510-4FAD-4C92-AA43-8E1D350F4C60}" dt="2024-06-01T15:20:52.557" v="1596" actId="207"/>
          <ac:spMkLst>
            <pc:docMk/>
            <pc:sldMk cId="1474544552" sldId="869"/>
            <ac:spMk id="6" creationId="{00000000-0000-0000-0000-000000000000}"/>
          </ac:spMkLst>
        </pc:spChg>
      </pc:sldChg>
      <pc:sldChg chg="modSp add mod modNotesTx">
        <pc:chgData name="Tara A Ragone" userId="30bd9a91-2299-4e39-847b-b71870a7c291" providerId="ADAL" clId="{1E1E6510-4FAD-4C92-AA43-8E1D350F4C60}" dt="2024-06-02T12:04:59.701" v="2430"/>
        <pc:sldMkLst>
          <pc:docMk/>
          <pc:sldMk cId="531714503" sldId="870"/>
        </pc:sldMkLst>
        <pc:spChg chg="mod">
          <ac:chgData name="Tara A Ragone" userId="30bd9a91-2299-4e39-847b-b71870a7c291" providerId="ADAL" clId="{1E1E6510-4FAD-4C92-AA43-8E1D350F4C60}" dt="2024-06-02T12:04:59.701" v="2430"/>
          <ac:spMkLst>
            <pc:docMk/>
            <pc:sldMk cId="531714503" sldId="870"/>
            <ac:spMk id="2" creationId="{00000000-0000-0000-0000-000000000000}"/>
          </ac:spMkLst>
        </pc:spChg>
        <pc:spChg chg="mod">
          <ac:chgData name="Tara A Ragone" userId="30bd9a91-2299-4e39-847b-b71870a7c291" providerId="ADAL" clId="{1E1E6510-4FAD-4C92-AA43-8E1D350F4C60}" dt="2024-06-02T11:34:11.038" v="2386" actId="114"/>
          <ac:spMkLst>
            <pc:docMk/>
            <pc:sldMk cId="531714503" sldId="870"/>
            <ac:spMk id="6" creationId="{00000000-0000-0000-0000-000000000000}"/>
          </ac:spMkLst>
        </pc:spChg>
      </pc:sldChg>
      <pc:sldChg chg="add del">
        <pc:chgData name="Tara A Ragone" userId="30bd9a91-2299-4e39-847b-b71870a7c291" providerId="ADAL" clId="{1E1E6510-4FAD-4C92-AA43-8E1D350F4C60}" dt="2024-06-01T01:06:16.662" v="381" actId="47"/>
        <pc:sldMkLst>
          <pc:docMk/>
          <pc:sldMk cId="3155883613" sldId="871"/>
        </pc:sldMkLst>
      </pc:sldChg>
      <pc:sldChg chg="addSp modSp add mod modNotesTx">
        <pc:chgData name="Tara A Ragone" userId="30bd9a91-2299-4e39-847b-b71870a7c291" providerId="ADAL" clId="{1E1E6510-4FAD-4C92-AA43-8E1D350F4C60}" dt="2024-06-03T03:12:58.263" v="6241" actId="20577"/>
        <pc:sldMkLst>
          <pc:docMk/>
          <pc:sldMk cId="1161678772" sldId="872"/>
        </pc:sldMkLst>
        <pc:spChg chg="mod">
          <ac:chgData name="Tara A Ragone" userId="30bd9a91-2299-4e39-847b-b71870a7c291" providerId="ADAL" clId="{1E1E6510-4FAD-4C92-AA43-8E1D350F4C60}" dt="2024-06-02T12:45:01.019" v="2510" actId="20577"/>
          <ac:spMkLst>
            <pc:docMk/>
            <pc:sldMk cId="1161678772" sldId="872"/>
            <ac:spMk id="2" creationId="{00000000-0000-0000-0000-000000000000}"/>
          </ac:spMkLst>
        </pc:spChg>
        <pc:spChg chg="mod">
          <ac:chgData name="Tara A Ragone" userId="30bd9a91-2299-4e39-847b-b71870a7c291" providerId="ADAL" clId="{1E1E6510-4FAD-4C92-AA43-8E1D350F4C60}" dt="2024-06-01T01:31:32.352" v="752" actId="6549"/>
          <ac:spMkLst>
            <pc:docMk/>
            <pc:sldMk cId="1161678772" sldId="872"/>
            <ac:spMk id="6" creationId="{00000000-0000-0000-0000-000000000000}"/>
          </ac:spMkLst>
        </pc:spChg>
        <pc:picChg chg="add mod">
          <ac:chgData name="Tara A Ragone" userId="30bd9a91-2299-4e39-847b-b71870a7c291" providerId="ADAL" clId="{1E1E6510-4FAD-4C92-AA43-8E1D350F4C60}" dt="2024-06-02T12:08:28.280" v="2442" actId="14100"/>
          <ac:picMkLst>
            <pc:docMk/>
            <pc:sldMk cId="1161678772" sldId="872"/>
            <ac:picMk id="4" creationId="{1B125EBF-5AFA-2668-4A1F-24B442011361}"/>
          </ac:picMkLst>
        </pc:picChg>
        <pc:picChg chg="add mod">
          <ac:chgData name="Tara A Ragone" userId="30bd9a91-2299-4e39-847b-b71870a7c291" providerId="ADAL" clId="{1E1E6510-4FAD-4C92-AA43-8E1D350F4C60}" dt="2024-06-02T12:08:28.280" v="2442" actId="14100"/>
          <ac:picMkLst>
            <pc:docMk/>
            <pc:sldMk cId="1161678772" sldId="872"/>
            <ac:picMk id="7" creationId="{E14B0CFD-1E19-E5C5-021A-E5F44BFA2439}"/>
          </ac:picMkLst>
        </pc:picChg>
        <pc:picChg chg="add mod">
          <ac:chgData name="Tara A Ragone" userId="30bd9a91-2299-4e39-847b-b71870a7c291" providerId="ADAL" clId="{1E1E6510-4FAD-4C92-AA43-8E1D350F4C60}" dt="2024-06-02T12:09:08.562" v="2445" actId="1076"/>
          <ac:picMkLst>
            <pc:docMk/>
            <pc:sldMk cId="1161678772" sldId="872"/>
            <ac:picMk id="9" creationId="{F803AE28-1FA3-DD78-03FD-3C50AFC17AD9}"/>
          </ac:picMkLst>
        </pc:picChg>
      </pc:sldChg>
      <pc:sldChg chg="addSp modSp add mod modNotesTx">
        <pc:chgData name="Tara A Ragone" userId="30bd9a91-2299-4e39-847b-b71870a7c291" providerId="ADAL" clId="{1E1E6510-4FAD-4C92-AA43-8E1D350F4C60}" dt="2024-06-03T03:24:22.228" v="6417" actId="113"/>
        <pc:sldMkLst>
          <pc:docMk/>
          <pc:sldMk cId="4280490690" sldId="873"/>
        </pc:sldMkLst>
        <pc:spChg chg="mod">
          <ac:chgData name="Tara A Ragone" userId="30bd9a91-2299-4e39-847b-b71870a7c291" providerId="ADAL" clId="{1E1E6510-4FAD-4C92-AA43-8E1D350F4C60}" dt="2024-06-03T03:22:38.055" v="6392" actId="20577"/>
          <ac:spMkLst>
            <pc:docMk/>
            <pc:sldMk cId="4280490690" sldId="873"/>
            <ac:spMk id="2" creationId="{00000000-0000-0000-0000-000000000000}"/>
          </ac:spMkLst>
        </pc:spChg>
        <pc:spChg chg="add mod">
          <ac:chgData name="Tara A Ragone" userId="30bd9a91-2299-4e39-847b-b71870a7c291" providerId="ADAL" clId="{1E1E6510-4FAD-4C92-AA43-8E1D350F4C60}" dt="2024-06-02T22:55:03.703" v="5908" actId="1076"/>
          <ac:spMkLst>
            <pc:docMk/>
            <pc:sldMk cId="4280490690" sldId="873"/>
            <ac:spMk id="5" creationId="{61B87920-A3C8-7E26-A16C-BD7995B64B12}"/>
          </ac:spMkLst>
        </pc:spChg>
        <pc:spChg chg="mod">
          <ac:chgData name="Tara A Ragone" userId="30bd9a91-2299-4e39-847b-b71870a7c291" providerId="ADAL" clId="{1E1E6510-4FAD-4C92-AA43-8E1D350F4C60}" dt="2024-06-02T14:44:20.963" v="3198" actId="6549"/>
          <ac:spMkLst>
            <pc:docMk/>
            <pc:sldMk cId="4280490690" sldId="873"/>
            <ac:spMk id="6" creationId="{00000000-0000-0000-0000-000000000000}"/>
          </ac:spMkLst>
        </pc:spChg>
        <pc:spChg chg="add mod">
          <ac:chgData name="Tara A Ragone" userId="30bd9a91-2299-4e39-847b-b71870a7c291" providerId="ADAL" clId="{1E1E6510-4FAD-4C92-AA43-8E1D350F4C60}" dt="2024-06-03T03:24:15.222" v="6415" actId="113"/>
          <ac:spMkLst>
            <pc:docMk/>
            <pc:sldMk cId="4280490690" sldId="873"/>
            <ac:spMk id="7" creationId="{CD967887-002D-D91D-1B80-82BBFEEE7BCC}"/>
          </ac:spMkLst>
        </pc:spChg>
        <pc:spChg chg="add mod">
          <ac:chgData name="Tara A Ragone" userId="30bd9a91-2299-4e39-847b-b71870a7c291" providerId="ADAL" clId="{1E1E6510-4FAD-4C92-AA43-8E1D350F4C60}" dt="2024-06-03T03:24:22.228" v="6417" actId="113"/>
          <ac:spMkLst>
            <pc:docMk/>
            <pc:sldMk cId="4280490690" sldId="873"/>
            <ac:spMk id="8" creationId="{1D579EBC-81BC-B99D-FFB2-A498D1AF8F59}"/>
          </ac:spMkLst>
        </pc:spChg>
        <pc:spChg chg="add mod">
          <ac:chgData name="Tara A Ragone" userId="30bd9a91-2299-4e39-847b-b71870a7c291" providerId="ADAL" clId="{1E1E6510-4FAD-4C92-AA43-8E1D350F4C60}" dt="2024-06-03T03:24:18.711" v="6416" actId="113"/>
          <ac:spMkLst>
            <pc:docMk/>
            <pc:sldMk cId="4280490690" sldId="873"/>
            <ac:spMk id="9" creationId="{A67D6FB6-E66A-A3D7-C98C-88B87C7BED49}"/>
          </ac:spMkLst>
        </pc:spChg>
        <pc:picChg chg="add mod">
          <ac:chgData name="Tara A Ragone" userId="30bd9a91-2299-4e39-847b-b71870a7c291" providerId="ADAL" clId="{1E1E6510-4FAD-4C92-AA43-8E1D350F4C60}" dt="2024-06-02T22:55:08.571" v="5909" actId="1076"/>
          <ac:picMkLst>
            <pc:docMk/>
            <pc:sldMk cId="4280490690" sldId="873"/>
            <ac:picMk id="4" creationId="{44C280FD-9F63-34DC-C5E7-A1F33AAB2633}"/>
          </ac:picMkLst>
        </pc:picChg>
      </pc:sldChg>
      <pc:sldChg chg="modSp add mod modNotesTx">
        <pc:chgData name="Tara A Ragone" userId="30bd9a91-2299-4e39-847b-b71870a7c291" providerId="ADAL" clId="{1E1E6510-4FAD-4C92-AA43-8E1D350F4C60}" dt="2024-06-03T03:58:52.702" v="6910" actId="20577"/>
        <pc:sldMkLst>
          <pc:docMk/>
          <pc:sldMk cId="1183857949" sldId="874"/>
        </pc:sldMkLst>
        <pc:spChg chg="mod">
          <ac:chgData name="Tara A Ragone" userId="30bd9a91-2299-4e39-847b-b71870a7c291" providerId="ADAL" clId="{1E1E6510-4FAD-4C92-AA43-8E1D350F4C60}" dt="2024-06-03T03:22:46.016" v="6399" actId="20577"/>
          <ac:spMkLst>
            <pc:docMk/>
            <pc:sldMk cId="1183857949" sldId="874"/>
            <ac:spMk id="2" creationId="{00000000-0000-0000-0000-000000000000}"/>
          </ac:spMkLst>
        </pc:spChg>
        <pc:spChg chg="mod">
          <ac:chgData name="Tara A Ragone" userId="30bd9a91-2299-4e39-847b-b71870a7c291" providerId="ADAL" clId="{1E1E6510-4FAD-4C92-AA43-8E1D350F4C60}" dt="2024-06-03T03:58:52.702" v="6910" actId="20577"/>
          <ac:spMkLst>
            <pc:docMk/>
            <pc:sldMk cId="1183857949" sldId="874"/>
            <ac:spMk id="6" creationId="{00000000-0000-0000-0000-000000000000}"/>
          </ac:spMkLst>
        </pc:spChg>
      </pc:sldChg>
      <pc:sldChg chg="modSp add mod ord modNotesTx">
        <pc:chgData name="Tara A Ragone" userId="30bd9a91-2299-4e39-847b-b71870a7c291" providerId="ADAL" clId="{1E1E6510-4FAD-4C92-AA43-8E1D350F4C60}" dt="2024-06-03T03:48:48.325" v="6672" actId="5793"/>
        <pc:sldMkLst>
          <pc:docMk/>
          <pc:sldMk cId="219638059" sldId="875"/>
        </pc:sldMkLst>
        <pc:spChg chg="mod">
          <ac:chgData name="Tara A Ragone" userId="30bd9a91-2299-4e39-847b-b71870a7c291" providerId="ADAL" clId="{1E1E6510-4FAD-4C92-AA43-8E1D350F4C60}" dt="2024-06-03T03:22:04.448" v="6347" actId="20577"/>
          <ac:spMkLst>
            <pc:docMk/>
            <pc:sldMk cId="219638059" sldId="875"/>
            <ac:spMk id="2" creationId="{00000000-0000-0000-0000-000000000000}"/>
          </ac:spMkLst>
        </pc:spChg>
        <pc:spChg chg="mod">
          <ac:chgData name="Tara A Ragone" userId="30bd9a91-2299-4e39-847b-b71870a7c291" providerId="ADAL" clId="{1E1E6510-4FAD-4C92-AA43-8E1D350F4C60}" dt="2024-06-03T03:27:41.774" v="6459" actId="255"/>
          <ac:spMkLst>
            <pc:docMk/>
            <pc:sldMk cId="219638059" sldId="875"/>
            <ac:spMk id="6" creationId="{00000000-0000-0000-0000-000000000000}"/>
          </ac:spMkLst>
        </pc:spChg>
      </pc:sldChg>
      <pc:sldChg chg="addSp delSp modSp add mod modNotesTx">
        <pc:chgData name="Tara A Ragone" userId="30bd9a91-2299-4e39-847b-b71870a7c291" providerId="ADAL" clId="{1E1E6510-4FAD-4C92-AA43-8E1D350F4C60}" dt="2024-06-02T12:04:06.365" v="2427"/>
        <pc:sldMkLst>
          <pc:docMk/>
          <pc:sldMk cId="46988050" sldId="876"/>
        </pc:sldMkLst>
        <pc:spChg chg="mod">
          <ac:chgData name="Tara A Ragone" userId="30bd9a91-2299-4e39-847b-b71870a7c291" providerId="ADAL" clId="{1E1E6510-4FAD-4C92-AA43-8E1D350F4C60}" dt="2024-06-02T12:04:06.365" v="2427"/>
          <ac:spMkLst>
            <pc:docMk/>
            <pc:sldMk cId="46988050" sldId="876"/>
            <ac:spMk id="2" creationId="{00000000-0000-0000-0000-000000000000}"/>
          </ac:spMkLst>
        </pc:spChg>
        <pc:spChg chg="add mod">
          <ac:chgData name="Tara A Ragone" userId="30bd9a91-2299-4e39-847b-b71870a7c291" providerId="ADAL" clId="{1E1E6510-4FAD-4C92-AA43-8E1D350F4C60}" dt="2024-06-01T15:23:04.792" v="1670" actId="1076"/>
          <ac:spMkLst>
            <pc:docMk/>
            <pc:sldMk cId="46988050" sldId="876"/>
            <ac:spMk id="3" creationId="{86374D2E-2E68-0BBE-334C-0E2857447EC1}"/>
          </ac:spMkLst>
        </pc:spChg>
        <pc:spChg chg="mod">
          <ac:chgData name="Tara A Ragone" userId="30bd9a91-2299-4e39-847b-b71870a7c291" providerId="ADAL" clId="{1E1E6510-4FAD-4C92-AA43-8E1D350F4C60}" dt="2024-06-01T15:34:06.928" v="1689" actId="207"/>
          <ac:spMkLst>
            <pc:docMk/>
            <pc:sldMk cId="46988050" sldId="876"/>
            <ac:spMk id="6" creationId="{00000000-0000-0000-0000-000000000000}"/>
          </ac:spMkLst>
        </pc:spChg>
        <pc:grpChg chg="mod">
          <ac:chgData name="Tara A Ragone" userId="30bd9a91-2299-4e39-847b-b71870a7c291" providerId="ADAL" clId="{1E1E6510-4FAD-4C92-AA43-8E1D350F4C60}" dt="2024-06-01T15:35:55.811" v="1711"/>
          <ac:grpSpMkLst>
            <pc:docMk/>
            <pc:sldMk cId="46988050" sldId="876"/>
            <ac:grpSpMk id="20" creationId="{8C7B2FA8-D8EF-7143-0775-05E46538E586}"/>
          </ac:grpSpMkLst>
        </pc:grpChg>
        <pc:picChg chg="add mod">
          <ac:chgData name="Tara A Ragone" userId="30bd9a91-2299-4e39-847b-b71870a7c291" providerId="ADAL" clId="{1E1E6510-4FAD-4C92-AA43-8E1D350F4C60}" dt="2024-06-01T15:33:46.393" v="1687" actId="1076"/>
          <ac:picMkLst>
            <pc:docMk/>
            <pc:sldMk cId="46988050" sldId="876"/>
            <ac:picMk id="5" creationId="{26AD04D4-1BA1-D067-C1E5-9F886F9B17B6}"/>
          </ac:picMkLst>
        </pc:picChg>
        <pc:picChg chg="add mod">
          <ac:chgData name="Tara A Ragone" userId="30bd9a91-2299-4e39-847b-b71870a7c291" providerId="ADAL" clId="{1E1E6510-4FAD-4C92-AA43-8E1D350F4C60}" dt="2024-06-01T15:33:52.155" v="1688" actId="1076"/>
          <ac:picMkLst>
            <pc:docMk/>
            <pc:sldMk cId="46988050" sldId="876"/>
            <ac:picMk id="8" creationId="{FD37CE65-5985-F8E7-3B01-627099E983C4}"/>
          </ac:picMkLst>
        </pc:picChg>
        <pc:inkChg chg="add del">
          <ac:chgData name="Tara A Ragone" userId="30bd9a91-2299-4e39-847b-b71870a7c291" providerId="ADAL" clId="{1E1E6510-4FAD-4C92-AA43-8E1D350F4C60}" dt="2024-06-01T15:34:22.306" v="1691" actId="9405"/>
          <ac:inkMkLst>
            <pc:docMk/>
            <pc:sldMk cId="46988050" sldId="876"/>
            <ac:inkMk id="9" creationId="{97518364-52C9-F0AB-D5F3-D91622505E20}"/>
          </ac:inkMkLst>
        </pc:inkChg>
        <pc:inkChg chg="add del">
          <ac:chgData name="Tara A Ragone" userId="30bd9a91-2299-4e39-847b-b71870a7c291" providerId="ADAL" clId="{1E1E6510-4FAD-4C92-AA43-8E1D350F4C60}" dt="2024-06-01T15:35:36.483" v="1705" actId="9405"/>
          <ac:inkMkLst>
            <pc:docMk/>
            <pc:sldMk cId="46988050" sldId="876"/>
            <ac:inkMk id="10" creationId="{2D7B8522-B655-28C3-5BA5-060DD1728A1A}"/>
          </ac:inkMkLst>
        </pc:inkChg>
        <pc:inkChg chg="add del">
          <ac:chgData name="Tara A Ragone" userId="30bd9a91-2299-4e39-847b-b71870a7c291" providerId="ADAL" clId="{1E1E6510-4FAD-4C92-AA43-8E1D350F4C60}" dt="2024-06-01T15:35:36.264" v="1704" actId="9405"/>
          <ac:inkMkLst>
            <pc:docMk/>
            <pc:sldMk cId="46988050" sldId="876"/>
            <ac:inkMk id="11" creationId="{D7D3CB7F-A3A5-D4F5-6146-0CD3CEBE6C21}"/>
          </ac:inkMkLst>
        </pc:inkChg>
        <pc:inkChg chg="add del">
          <ac:chgData name="Tara A Ragone" userId="30bd9a91-2299-4e39-847b-b71870a7c291" providerId="ADAL" clId="{1E1E6510-4FAD-4C92-AA43-8E1D350F4C60}" dt="2024-06-01T15:35:36.006" v="1703" actId="9405"/>
          <ac:inkMkLst>
            <pc:docMk/>
            <pc:sldMk cId="46988050" sldId="876"/>
            <ac:inkMk id="12" creationId="{FA1A010A-B27E-C93A-40E6-87AF6A107397}"/>
          </ac:inkMkLst>
        </pc:inkChg>
        <pc:inkChg chg="add del">
          <ac:chgData name="Tara A Ragone" userId="30bd9a91-2299-4e39-847b-b71870a7c291" providerId="ADAL" clId="{1E1E6510-4FAD-4C92-AA43-8E1D350F4C60}" dt="2024-06-01T15:35:35.805" v="1702" actId="9405"/>
          <ac:inkMkLst>
            <pc:docMk/>
            <pc:sldMk cId="46988050" sldId="876"/>
            <ac:inkMk id="13" creationId="{4600502F-456C-A0CE-2B6E-EBDF6197AAB7}"/>
          </ac:inkMkLst>
        </pc:inkChg>
        <pc:inkChg chg="add del">
          <ac:chgData name="Tara A Ragone" userId="30bd9a91-2299-4e39-847b-b71870a7c291" providerId="ADAL" clId="{1E1E6510-4FAD-4C92-AA43-8E1D350F4C60}" dt="2024-06-01T15:34:59.262" v="1697" actId="9405"/>
          <ac:inkMkLst>
            <pc:docMk/>
            <pc:sldMk cId="46988050" sldId="876"/>
            <ac:inkMk id="14" creationId="{02CB178E-386E-2778-2050-8EC615E27A2F}"/>
          </ac:inkMkLst>
        </pc:inkChg>
        <pc:inkChg chg="add del">
          <ac:chgData name="Tara A Ragone" userId="30bd9a91-2299-4e39-847b-b71870a7c291" providerId="ADAL" clId="{1E1E6510-4FAD-4C92-AA43-8E1D350F4C60}" dt="2024-06-01T15:35:35.584" v="1701" actId="9405"/>
          <ac:inkMkLst>
            <pc:docMk/>
            <pc:sldMk cId="46988050" sldId="876"/>
            <ac:inkMk id="15" creationId="{2265083C-7FE2-E05A-7A93-049439F56A2C}"/>
          </ac:inkMkLst>
        </pc:inkChg>
        <pc:inkChg chg="add del">
          <ac:chgData name="Tara A Ragone" userId="30bd9a91-2299-4e39-847b-b71870a7c291" providerId="ADAL" clId="{1E1E6510-4FAD-4C92-AA43-8E1D350F4C60}" dt="2024-06-01T15:35:35.244" v="1700" actId="9405"/>
          <ac:inkMkLst>
            <pc:docMk/>
            <pc:sldMk cId="46988050" sldId="876"/>
            <ac:inkMk id="16" creationId="{4A8BFF46-0868-0613-F0C2-28700A650156}"/>
          </ac:inkMkLst>
        </pc:inkChg>
        <pc:inkChg chg="add del mod">
          <ac:chgData name="Tara A Ragone" userId="30bd9a91-2299-4e39-847b-b71870a7c291" providerId="ADAL" clId="{1E1E6510-4FAD-4C92-AA43-8E1D350F4C60}" dt="2024-06-01T15:35:56.662" v="1713" actId="9405"/>
          <ac:inkMkLst>
            <pc:docMk/>
            <pc:sldMk cId="46988050" sldId="876"/>
            <ac:inkMk id="17" creationId="{AB08C0A4-0247-61A0-4E27-B13ED0803D55}"/>
          </ac:inkMkLst>
        </pc:inkChg>
        <pc:inkChg chg="add del mod">
          <ac:chgData name="Tara A Ragone" userId="30bd9a91-2299-4e39-847b-b71870a7c291" providerId="ADAL" clId="{1E1E6510-4FAD-4C92-AA43-8E1D350F4C60}" dt="2024-06-01T15:35:56.253" v="1712" actId="9405"/>
          <ac:inkMkLst>
            <pc:docMk/>
            <pc:sldMk cId="46988050" sldId="876"/>
            <ac:inkMk id="18" creationId="{A5C90A9A-AB67-74E4-72F1-06DB02745445}"/>
          </ac:inkMkLst>
        </pc:inkChg>
        <pc:inkChg chg="add del mod">
          <ac:chgData name="Tara A Ragone" userId="30bd9a91-2299-4e39-847b-b71870a7c291" providerId="ADAL" clId="{1E1E6510-4FAD-4C92-AA43-8E1D350F4C60}" dt="2024-06-01T15:35:55.811" v="1711"/>
          <ac:inkMkLst>
            <pc:docMk/>
            <pc:sldMk cId="46988050" sldId="876"/>
            <ac:inkMk id="19" creationId="{D93BF220-A8D5-14D2-07C4-97DAABCB002C}"/>
          </ac:inkMkLst>
        </pc:inkChg>
        <pc:inkChg chg="add del">
          <ac:chgData name="Tara A Ragone" userId="30bd9a91-2299-4e39-847b-b71870a7c291" providerId="ADAL" clId="{1E1E6510-4FAD-4C92-AA43-8E1D350F4C60}" dt="2024-06-01T15:36:40.412" v="1717" actId="9405"/>
          <ac:inkMkLst>
            <pc:docMk/>
            <pc:sldMk cId="46988050" sldId="876"/>
            <ac:inkMk id="21" creationId="{20A84C8B-A66C-82F4-0F61-74295796747D}"/>
          </ac:inkMkLst>
        </pc:inkChg>
        <pc:inkChg chg="add del">
          <ac:chgData name="Tara A Ragone" userId="30bd9a91-2299-4e39-847b-b71870a7c291" providerId="ADAL" clId="{1E1E6510-4FAD-4C92-AA43-8E1D350F4C60}" dt="2024-06-01T15:36:39.929" v="1716" actId="9405"/>
          <ac:inkMkLst>
            <pc:docMk/>
            <pc:sldMk cId="46988050" sldId="876"/>
            <ac:inkMk id="22" creationId="{626B7674-FED0-8990-A8E5-2316FADF296B}"/>
          </ac:inkMkLst>
        </pc:inkChg>
      </pc:sldChg>
      <pc:sldChg chg="add del">
        <pc:chgData name="Tara A Ragone" userId="30bd9a91-2299-4e39-847b-b71870a7c291" providerId="ADAL" clId="{1E1E6510-4FAD-4C92-AA43-8E1D350F4C60}" dt="2024-06-01T15:45:01.780" v="1933" actId="47"/>
        <pc:sldMkLst>
          <pc:docMk/>
          <pc:sldMk cId="2723644429" sldId="877"/>
        </pc:sldMkLst>
      </pc:sldChg>
      <pc:sldChg chg="add del">
        <pc:chgData name="Tara A Ragone" userId="30bd9a91-2299-4e39-847b-b71870a7c291" providerId="ADAL" clId="{1E1E6510-4FAD-4C92-AA43-8E1D350F4C60}" dt="2024-06-01T15:44:59.348" v="1932" actId="47"/>
        <pc:sldMkLst>
          <pc:docMk/>
          <pc:sldMk cId="4197170598" sldId="878"/>
        </pc:sldMkLst>
      </pc:sldChg>
      <pc:sldChg chg="addSp modSp add mod modNotesTx">
        <pc:chgData name="Tara A Ragone" userId="30bd9a91-2299-4e39-847b-b71870a7c291" providerId="ADAL" clId="{1E1E6510-4FAD-4C92-AA43-8E1D350F4C60}" dt="2024-06-02T12:04:37.481" v="2428"/>
        <pc:sldMkLst>
          <pc:docMk/>
          <pc:sldMk cId="1785289259" sldId="879"/>
        </pc:sldMkLst>
        <pc:spChg chg="mod">
          <ac:chgData name="Tara A Ragone" userId="30bd9a91-2299-4e39-847b-b71870a7c291" providerId="ADAL" clId="{1E1E6510-4FAD-4C92-AA43-8E1D350F4C60}" dt="2024-06-02T12:04:37.481" v="2428"/>
          <ac:spMkLst>
            <pc:docMk/>
            <pc:sldMk cId="1785289259" sldId="879"/>
            <ac:spMk id="2" creationId="{00000000-0000-0000-0000-000000000000}"/>
          </ac:spMkLst>
        </pc:spChg>
        <pc:spChg chg="mod">
          <ac:chgData name="Tara A Ragone" userId="30bd9a91-2299-4e39-847b-b71870a7c291" providerId="ADAL" clId="{1E1E6510-4FAD-4C92-AA43-8E1D350F4C60}" dt="2024-06-01T15:40:33.608" v="1898" actId="1076"/>
          <ac:spMkLst>
            <pc:docMk/>
            <pc:sldMk cId="1785289259" sldId="879"/>
            <ac:spMk id="3" creationId="{86374D2E-2E68-0BBE-334C-0E2857447EC1}"/>
          </ac:spMkLst>
        </pc:spChg>
        <pc:picChg chg="mod">
          <ac:chgData name="Tara A Ragone" userId="30bd9a91-2299-4e39-847b-b71870a7c291" providerId="ADAL" clId="{1E1E6510-4FAD-4C92-AA43-8E1D350F4C60}" dt="2024-06-01T15:41:13.348" v="1904" actId="1076"/>
          <ac:picMkLst>
            <pc:docMk/>
            <pc:sldMk cId="1785289259" sldId="879"/>
            <ac:picMk id="5" creationId="{26AD04D4-1BA1-D067-C1E5-9F886F9B17B6}"/>
          </ac:picMkLst>
        </pc:picChg>
        <pc:picChg chg="add mod modCrop">
          <ac:chgData name="Tara A Ragone" userId="30bd9a91-2299-4e39-847b-b71870a7c291" providerId="ADAL" clId="{1E1E6510-4FAD-4C92-AA43-8E1D350F4C60}" dt="2024-06-01T15:40:30.626" v="1897" actId="1076"/>
          <ac:picMkLst>
            <pc:docMk/>
            <pc:sldMk cId="1785289259" sldId="879"/>
            <ac:picMk id="7" creationId="{6E9199E3-F250-7E91-D170-5AFB6E6F13C3}"/>
          </ac:picMkLst>
        </pc:picChg>
        <pc:picChg chg="add mod">
          <ac:chgData name="Tara A Ragone" userId="30bd9a91-2299-4e39-847b-b71870a7c291" providerId="ADAL" clId="{1E1E6510-4FAD-4C92-AA43-8E1D350F4C60}" dt="2024-06-01T15:40:51.769" v="1902" actId="14100"/>
          <ac:picMkLst>
            <pc:docMk/>
            <pc:sldMk cId="1785289259" sldId="879"/>
            <ac:picMk id="9" creationId="{97F7ED8D-C3B6-0459-76B4-E8217A58F4AD}"/>
          </ac:picMkLst>
        </pc:picChg>
      </pc:sldChg>
      <pc:sldChg chg="addSp modSp add mod">
        <pc:chgData name="Tara A Ragone" userId="30bd9a91-2299-4e39-847b-b71870a7c291" providerId="ADAL" clId="{1E1E6510-4FAD-4C92-AA43-8E1D350F4C60}" dt="2024-06-02T12:04:49.550" v="2429"/>
        <pc:sldMkLst>
          <pc:docMk/>
          <pc:sldMk cId="3050838060" sldId="880"/>
        </pc:sldMkLst>
        <pc:spChg chg="mod">
          <ac:chgData name="Tara A Ragone" userId="30bd9a91-2299-4e39-847b-b71870a7c291" providerId="ADAL" clId="{1E1E6510-4FAD-4C92-AA43-8E1D350F4C60}" dt="2024-06-02T12:04:49.550" v="2429"/>
          <ac:spMkLst>
            <pc:docMk/>
            <pc:sldMk cId="3050838060" sldId="880"/>
            <ac:spMk id="2" creationId="{00000000-0000-0000-0000-000000000000}"/>
          </ac:spMkLst>
        </pc:spChg>
        <pc:picChg chg="mod ord">
          <ac:chgData name="Tara A Ragone" userId="30bd9a91-2299-4e39-847b-b71870a7c291" providerId="ADAL" clId="{1E1E6510-4FAD-4C92-AA43-8E1D350F4C60}" dt="2024-06-01T15:42:31.530" v="1923" actId="1076"/>
          <ac:picMkLst>
            <pc:docMk/>
            <pc:sldMk cId="3050838060" sldId="880"/>
            <ac:picMk id="5" creationId="{26AD04D4-1BA1-D067-C1E5-9F886F9B17B6}"/>
          </ac:picMkLst>
        </pc:picChg>
        <pc:picChg chg="add mod">
          <ac:chgData name="Tara A Ragone" userId="30bd9a91-2299-4e39-847b-b71870a7c291" providerId="ADAL" clId="{1E1E6510-4FAD-4C92-AA43-8E1D350F4C60}" dt="2024-06-01T15:41:56.817" v="1913" actId="1076"/>
          <ac:picMkLst>
            <pc:docMk/>
            <pc:sldMk cId="3050838060" sldId="880"/>
            <ac:picMk id="7" creationId="{3760FA06-1245-8B16-26EC-2E4611845D5B}"/>
          </ac:picMkLst>
        </pc:picChg>
        <pc:picChg chg="add mod">
          <ac:chgData name="Tara A Ragone" userId="30bd9a91-2299-4e39-847b-b71870a7c291" providerId="ADAL" clId="{1E1E6510-4FAD-4C92-AA43-8E1D350F4C60}" dt="2024-06-01T15:42:36.175" v="1924" actId="1076"/>
          <ac:picMkLst>
            <pc:docMk/>
            <pc:sldMk cId="3050838060" sldId="880"/>
            <ac:picMk id="9" creationId="{8F68B91B-9265-15EB-B39A-FC02CA4EDC6A}"/>
          </ac:picMkLst>
        </pc:picChg>
      </pc:sldChg>
      <pc:sldChg chg="modSp add del mod ord">
        <pc:chgData name="Tara A Ragone" userId="30bd9a91-2299-4e39-847b-b71870a7c291" providerId="ADAL" clId="{1E1E6510-4FAD-4C92-AA43-8E1D350F4C60}" dt="2024-06-02T22:54:47.888" v="5907" actId="47"/>
        <pc:sldMkLst>
          <pc:docMk/>
          <pc:sldMk cId="1116550708" sldId="881"/>
        </pc:sldMkLst>
        <pc:spChg chg="mod">
          <ac:chgData name="Tara A Ragone" userId="30bd9a91-2299-4e39-847b-b71870a7c291" providerId="ADAL" clId="{1E1E6510-4FAD-4C92-AA43-8E1D350F4C60}" dt="2024-06-02T12:02:30.657" v="2401" actId="20577"/>
          <ac:spMkLst>
            <pc:docMk/>
            <pc:sldMk cId="1116550708" sldId="881"/>
            <ac:spMk id="2" creationId="{00000000-0000-0000-0000-000000000000}"/>
          </ac:spMkLst>
        </pc:spChg>
        <pc:spChg chg="mod">
          <ac:chgData name="Tara A Ragone" userId="30bd9a91-2299-4e39-847b-b71870a7c291" providerId="ADAL" clId="{1E1E6510-4FAD-4C92-AA43-8E1D350F4C60}" dt="2024-06-02T14:34:09.206" v="2871" actId="20577"/>
          <ac:spMkLst>
            <pc:docMk/>
            <pc:sldMk cId="1116550708" sldId="881"/>
            <ac:spMk id="6" creationId="{00000000-0000-0000-0000-000000000000}"/>
          </ac:spMkLst>
        </pc:spChg>
      </pc:sldChg>
      <pc:sldChg chg="addSp delSp modSp add mod modNotesTx">
        <pc:chgData name="Tara A Ragone" userId="30bd9a91-2299-4e39-847b-b71870a7c291" providerId="ADAL" clId="{1E1E6510-4FAD-4C92-AA43-8E1D350F4C60}" dt="2024-06-03T03:23:48.540" v="6414" actId="20577"/>
        <pc:sldMkLst>
          <pc:docMk/>
          <pc:sldMk cId="1933439704" sldId="882"/>
        </pc:sldMkLst>
        <pc:spChg chg="mod">
          <ac:chgData name="Tara A Ragone" userId="30bd9a91-2299-4e39-847b-b71870a7c291" providerId="ADAL" clId="{1E1E6510-4FAD-4C92-AA43-8E1D350F4C60}" dt="2024-06-03T03:23:48.540" v="6414" actId="20577"/>
          <ac:spMkLst>
            <pc:docMk/>
            <pc:sldMk cId="1933439704" sldId="882"/>
            <ac:spMk id="2" creationId="{00000000-0000-0000-0000-000000000000}"/>
          </ac:spMkLst>
        </pc:spChg>
        <pc:spChg chg="add mod">
          <ac:chgData name="Tara A Ragone" userId="30bd9a91-2299-4e39-847b-b71870a7c291" providerId="ADAL" clId="{1E1E6510-4FAD-4C92-AA43-8E1D350F4C60}" dt="2024-06-02T13:07:02.759" v="2636" actId="1076"/>
          <ac:spMkLst>
            <pc:docMk/>
            <pc:sldMk cId="1933439704" sldId="882"/>
            <ac:spMk id="5" creationId="{DB6DA0B6-BCDE-A547-7796-5905D02D1DAB}"/>
          </ac:spMkLst>
        </pc:spChg>
        <pc:spChg chg="add mod">
          <ac:chgData name="Tara A Ragone" userId="30bd9a91-2299-4e39-847b-b71870a7c291" providerId="ADAL" clId="{1E1E6510-4FAD-4C92-AA43-8E1D350F4C60}" dt="2024-06-02T13:06:27.017" v="2631" actId="1076"/>
          <ac:spMkLst>
            <pc:docMk/>
            <pc:sldMk cId="1933439704" sldId="882"/>
            <ac:spMk id="10" creationId="{2A9E45AA-E13B-F742-72F8-954E44E2CBFB}"/>
          </ac:spMkLst>
        </pc:spChg>
        <pc:spChg chg="add mod">
          <ac:chgData name="Tara A Ragone" userId="30bd9a91-2299-4e39-847b-b71870a7c291" providerId="ADAL" clId="{1E1E6510-4FAD-4C92-AA43-8E1D350F4C60}" dt="2024-06-02T13:07:11.852" v="2638" actId="1076"/>
          <ac:spMkLst>
            <pc:docMk/>
            <pc:sldMk cId="1933439704" sldId="882"/>
            <ac:spMk id="13" creationId="{4D10D8CB-3EEA-D589-D74F-971558795943}"/>
          </ac:spMkLst>
        </pc:spChg>
        <pc:picChg chg="add mod">
          <ac:chgData name="Tara A Ragone" userId="30bd9a91-2299-4e39-847b-b71870a7c291" providerId="ADAL" clId="{1E1E6510-4FAD-4C92-AA43-8E1D350F4C60}" dt="2024-06-02T13:06:52.228" v="2635" actId="1076"/>
          <ac:picMkLst>
            <pc:docMk/>
            <pc:sldMk cId="1933439704" sldId="882"/>
            <ac:picMk id="4" creationId="{808B6BAD-FDB2-79FF-5F1E-61B55B3F9464}"/>
          </ac:picMkLst>
        </pc:picChg>
        <pc:picChg chg="add mod">
          <ac:chgData name="Tara A Ragone" userId="30bd9a91-2299-4e39-847b-b71870a7c291" providerId="ADAL" clId="{1E1E6510-4FAD-4C92-AA43-8E1D350F4C60}" dt="2024-06-02T13:06:19.833" v="2630" actId="1076"/>
          <ac:picMkLst>
            <pc:docMk/>
            <pc:sldMk cId="1933439704" sldId="882"/>
            <ac:picMk id="8" creationId="{8B5BF07A-4F46-EECD-B37A-428E459907FA}"/>
          </ac:picMkLst>
        </pc:picChg>
        <pc:picChg chg="del">
          <ac:chgData name="Tara A Ragone" userId="30bd9a91-2299-4e39-847b-b71870a7c291" providerId="ADAL" clId="{1E1E6510-4FAD-4C92-AA43-8E1D350F4C60}" dt="2024-06-02T12:09:18.942" v="2447" actId="478"/>
          <ac:picMkLst>
            <pc:docMk/>
            <pc:sldMk cId="1933439704" sldId="882"/>
            <ac:picMk id="9" creationId="{F803AE28-1FA3-DD78-03FD-3C50AFC17AD9}"/>
          </ac:picMkLst>
        </pc:picChg>
        <pc:picChg chg="add mod">
          <ac:chgData name="Tara A Ragone" userId="30bd9a91-2299-4e39-847b-b71870a7c291" providerId="ADAL" clId="{1E1E6510-4FAD-4C92-AA43-8E1D350F4C60}" dt="2024-06-02T13:07:15.868" v="2639" actId="1076"/>
          <ac:picMkLst>
            <pc:docMk/>
            <pc:sldMk cId="1933439704" sldId="882"/>
            <ac:picMk id="12" creationId="{F2F2B083-BAF0-F5EC-9ED3-B82478DEAF5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1" tIns="48325" rIns="96651" bIns="48325" rtlCol="0"/>
          <a:lstStyle>
            <a:lvl1pPr algn="r">
              <a:defRPr sz="1200"/>
            </a:lvl1pPr>
          </a:lstStyle>
          <a:p>
            <a:fld id="{F1E9C3D7-CCAA-4DA8-8255-1300E89978C2}" type="datetimeFigureOut">
              <a:rPr lang="en-US" smtClean="0"/>
              <a:t>5/31/2024</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1" tIns="48325" rIns="96651" bIns="48325" rtlCol="0" anchor="b"/>
          <a:lstStyle>
            <a:lvl1pPr algn="r">
              <a:defRPr sz="1200"/>
            </a:lvl1pPr>
          </a:lstStyle>
          <a:p>
            <a:fld id="{5273829F-D75E-4F19-9ECF-87099EBB9083}" type="slidenum">
              <a:rPr lang="en-US" smtClean="0"/>
              <a:t>‹#›</a:t>
            </a:fld>
            <a:endParaRPr lang="en-US"/>
          </a:p>
        </p:txBody>
      </p:sp>
    </p:spTree>
    <p:extLst>
      <p:ext uri="{BB962C8B-B14F-4D97-AF65-F5344CB8AC3E}">
        <p14:creationId xmlns:p14="http://schemas.microsoft.com/office/powerpoint/2010/main" val="358138239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4:51:39.313"/>
    </inkml:context>
    <inkml:brush xml:id="br0">
      <inkml:brushProperty name="width" value="0.05" units="cm"/>
      <inkml:brushProperty name="height" value="0.05" units="cm"/>
      <inkml:brushProperty name="color" value="#33CCFF"/>
    </inkml:brush>
  </inkml:definitions>
  <inkml:trace contextRef="#ctx0" brushRef="#br0">0 84 24575,'918'0'0,"-873"-2"0,55-10 0,22-1 0,51 14 0,35-3 0,-107-10 0,24-2 0,-96 14 0,6-1 0,65-8 0,-43 0 0,88-2 0,59 13 0,-72 0 0,477-2-1365,-586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4:51:51.647"/>
    </inkml:context>
    <inkml:brush xml:id="br0">
      <inkml:brushProperty name="width" value="0.05" units="cm"/>
      <inkml:brushProperty name="height" value="0.05" units="cm"/>
      <inkml:brushProperty name="color" value="#33CCFF"/>
    </inkml:brush>
  </inkml:definitions>
  <inkml:trace contextRef="#ctx0" brushRef="#br0">1 30 24575,'91'-1'0,"93"-14"0,-60 4 0,181 9 0,-150 4 0,1395-2 0,-1519 2 66,0 1 1,-1 2-1,45 12 0,22 4-1696,-72-17-5196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4:51:57.569"/>
    </inkml:context>
    <inkml:brush xml:id="br0">
      <inkml:brushProperty name="width" value="0.05" units="cm"/>
      <inkml:brushProperty name="height" value="0.05" units="cm"/>
      <inkml:brushProperty name="color" value="#33CCFF"/>
    </inkml:brush>
  </inkml:definitions>
  <inkml:trace contextRef="#ctx0" brushRef="#br0">1 0 24575,'5134'0'-1365,"-5111"0"-5461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4:53:24.997"/>
    </inkml:context>
    <inkml:brush xml:id="br0">
      <inkml:brushProperty name="width" value="0.05" units="cm"/>
      <inkml:brushProperty name="height" value="0.05" units="cm"/>
      <inkml:brushProperty name="color" value="#33CCFF"/>
    </inkml:brush>
  </inkml:definitions>
  <inkml:trace contextRef="#ctx0" brushRef="#br0">0 1 24575,'1620'0'0,"-1458"14"0,-14 0 0,143-14 0,-130-1 0,-140 2 0,-1 1 0,33 8 0,19 2 0,31 1 0,-54-6 0,57 2 0,-48-9 0,0 0 0,80 10 0,37 4 0,-100-10 0,-42 0 0,1 2 0,34 9 0,-33-6 0,55 7 0,-40-10 0,56 16 0,0 0 0,-67-18 0,-1-1 0,50-4 0,-53 0 0,0 1 0,0 2 0,45 7 0,-26 3 0,102 18 0,-19-9 0,62 7 0,-88-20 0,115-9 0,-86-1 0,529 2 0,-626-1 0,-1-3 0,0-1 0,47-12 0,119-41 0,-80 24 0,-27 9 0,-72 18 0,49-5 0,-10 2 0,71-8 0,-31 5 0,100-8 0,-146 11 0,31-4 0,166-5 0,-38 20-1365,-192-1-5461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23T04:53:30.677"/>
    </inkml:context>
    <inkml:brush xml:id="br0">
      <inkml:brushProperty name="width" value="0.05" units="cm"/>
      <inkml:brushProperty name="height" value="0.05" units="cm"/>
      <inkml:brushProperty name="color" value="#33CCFF"/>
    </inkml:brush>
  </inkml:definitions>
  <inkml:trace contextRef="#ctx0" brushRef="#br0">0 218 24575,'147'-12'0,"-32"1"0,66-4 0,74-2 0,-109 19 0,127-3 0,-91-25 0,-123 15 0,84-5 0,22 3 0,20-1 0,317 13 0,-232 2 0,-241-2 0,51-10 0,7 0 0,-13 8 0,82-8 0,6-2 0,203 9 0,-197 5 0,-139-1 0,4 1 0,0-2 0,64-9 0,-51 2 0,0 2 0,47 0 0,97 7 0,-67 1 0,1317-2 0,-1388 2 0,54 10 0,37 2 0,-103-11 0,42 8 0,-42-5 0,42 1 0,68 6 0,21 0 0,-137-11 169,60 10-1,18 1-1870,-89-12-5124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94F4825B-4F0A-F241-AC65-0C192E7E4A28}" type="datetimeFigureOut">
              <a:rPr lang="en-US" smtClean="0"/>
              <a:t>5/31/2024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F1203B2D-77EC-BB47-B5EF-EC96F5CFAA3A}" type="slidenum">
              <a:rPr lang="en-US" smtClean="0"/>
              <a:t>‹#›</a:t>
            </a:fld>
            <a:endParaRPr lang="en-US"/>
          </a:p>
        </p:txBody>
      </p:sp>
    </p:spTree>
    <p:extLst>
      <p:ext uri="{BB962C8B-B14F-4D97-AF65-F5344CB8AC3E}">
        <p14:creationId xmlns:p14="http://schemas.microsoft.com/office/powerpoint/2010/main" val="204283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url?q=https://www.cms.gov/files/document/mln9201074-health-equity-services-2024-physician-fee-schedule-final-rule.pdf-0&amp;sa=D&amp;source=calendar&amp;usd=2&amp;usg=AOvVaw3kkBzY3wVKXGHRbgCs8KOZ"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F3CD67-F9BC-47D1-9792-7AD1B8FFC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2506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JVJ: Consistent with statements and guidance from CMS in recent years encouraging state Medicaid agencies to address SDOH (or health related social needs (HRSN), to use CMS’s language).</a:t>
            </a:r>
          </a:p>
          <a:p>
            <a:endParaRPr lang="en-US" dirty="0">
              <a:cs typeface="Calibri"/>
            </a:endParaRPr>
          </a:p>
          <a:p>
            <a:r>
              <a:rPr lang="en-US" dirty="0">
                <a:cs typeface="Calibri"/>
              </a:rPr>
              <a:t>-preamble – </a:t>
            </a:r>
            <a:r>
              <a:rPr lang="en-US" b="1" dirty="0">
                <a:cs typeface="Calibri"/>
              </a:rPr>
              <a:t>not just CHWs = aux pers</a:t>
            </a:r>
            <a:r>
              <a:rPr lang="en-US" dirty="0">
                <a:cs typeface="Calibri"/>
              </a:rPr>
              <a:t>: “codes do not limit the types of other health care professionals, such as </a:t>
            </a:r>
            <a:r>
              <a:rPr lang="en-US" b="1" dirty="0">
                <a:cs typeface="Calibri"/>
              </a:rPr>
              <a:t>registered nurses and social workers </a:t>
            </a:r>
            <a:r>
              <a:rPr lang="en-US" dirty="0">
                <a:cs typeface="Calibri"/>
              </a:rPr>
              <a:t>that can perform </a:t>
            </a:r>
            <a:r>
              <a:rPr lang="en-US" b="1" dirty="0">
                <a:cs typeface="Calibri"/>
              </a:rPr>
              <a:t>CHI services (and PIN</a:t>
            </a:r>
            <a:r>
              <a:rPr lang="en-US" dirty="0">
                <a:cs typeface="Calibri"/>
              </a:rPr>
              <a:t> services, as we discuss in the next section) incident to the billing practitioner’s professional services, so long as they meet the requirements to provide all elements of the service included in the code, consistent with the definition of auxiliary personnel at § 410.26(a)(1)”</a:t>
            </a:r>
          </a:p>
          <a:p>
            <a:endParaRPr lang="en-US" dirty="0">
              <a:cs typeface="Calibri"/>
            </a:endParaRPr>
          </a:p>
          <a:p>
            <a:r>
              <a:rPr lang="en-US" dirty="0">
                <a:cs typeface="Calibri"/>
              </a:rPr>
              <a:t>Harvard summary: “CMS has created new codes for (1) Social Determinants of Health (SDOH) Risk Assessment,</a:t>
            </a:r>
          </a:p>
          <a:p>
            <a:r>
              <a:rPr lang="en-US" dirty="0">
                <a:cs typeface="Calibri"/>
              </a:rPr>
              <a:t>(2) Community Health Integration (CHI) Services to address unmet HRSN that affect the diagnosis and treatment of a</a:t>
            </a:r>
          </a:p>
          <a:p>
            <a:r>
              <a:rPr lang="en-US" dirty="0">
                <a:cs typeface="Calibri"/>
              </a:rPr>
              <a:t>patient’s medical problems, and (3) Principal Illness Navigation (PIN) Services to help people with Medicare who are</a:t>
            </a:r>
          </a:p>
          <a:p>
            <a:r>
              <a:rPr lang="en-US" dirty="0">
                <a:cs typeface="Calibri"/>
              </a:rPr>
              <a:t>diagnosed with high-risk conditions identify and connect with appropriate clinical and support resources”</a:t>
            </a:r>
          </a:p>
          <a:p>
            <a:endParaRPr lang="en-US" dirty="0">
              <a:cs typeface="Calibri"/>
            </a:endParaRPr>
          </a:p>
        </p:txBody>
      </p:sp>
      <p:sp>
        <p:nvSpPr>
          <p:cNvPr id="4" name="Slide Number Placeholder 3"/>
          <p:cNvSpPr>
            <a:spLocks noGrp="1"/>
          </p:cNvSpPr>
          <p:nvPr>
            <p:ph type="sldNum" sz="quarter" idx="5"/>
          </p:nvPr>
        </p:nvSpPr>
        <p:spPr/>
        <p:txBody>
          <a:bodyPr/>
          <a:lstStyle/>
          <a:p>
            <a:fld id="{F1203B2D-77EC-BB47-B5EF-EC96F5CFAA3A}" type="slidenum">
              <a:rPr lang="en-US" smtClean="0"/>
              <a:t>10</a:t>
            </a:fld>
            <a:endParaRPr lang="en-US"/>
          </a:p>
        </p:txBody>
      </p:sp>
    </p:spTree>
    <p:extLst>
      <p:ext uri="{BB962C8B-B14F-4D97-AF65-F5344CB8AC3E}">
        <p14:creationId xmlns:p14="http://schemas.microsoft.com/office/powerpoint/2010/main" val="2293330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-preamble at 78930 defines CBOs re CHI services and talks about needed </a:t>
            </a:r>
            <a:r>
              <a:rPr lang="en-US" b="1" dirty="0"/>
              <a:t>clinical integration and communication </a:t>
            </a:r>
            <a:r>
              <a:rPr lang="en-US" dirty="0"/>
              <a:t>so billing practitioner can still evaluate whether SDOH is standing in way of </a:t>
            </a:r>
            <a:r>
              <a:rPr lang="en-US" dirty="0" err="1"/>
              <a:t>tx</a:t>
            </a:r>
            <a:r>
              <a:rPr lang="en-US" dirty="0"/>
              <a:t>, etc. need to document – could be </a:t>
            </a:r>
            <a:r>
              <a:rPr lang="en-US" b="1" dirty="0"/>
              <a:t>audited</a:t>
            </a:r>
          </a:p>
          <a:p>
            <a:endParaRPr lang="en-US" dirty="0"/>
          </a:p>
          <a:p>
            <a:pPr defTabSz="937900">
              <a:defRPr/>
            </a:pPr>
            <a:r>
              <a:rPr lang="en-US" dirty="0"/>
              <a:t>--Tim said final rule is clear who can be billing practitioner/do general supervision: physician, NP, PA, psychologist (other slide says </a:t>
            </a:r>
            <a:r>
              <a:rPr lang="pl-PL" dirty="0"/>
              <a:t>MD, DO, NP, CNS, CNM, or PA</a:t>
            </a:r>
            <a:r>
              <a:rPr lang="en-US" dirty="0"/>
              <a:t> for CHI, and slide #9 says CMS rejected psychologist for CHI); for Risk Assessment also LCSWs; other slide says </a:t>
            </a:r>
            <a:r>
              <a:rPr lang="pl-PL" dirty="0"/>
              <a:t>(MD, DO, NP, CNS</a:t>
            </a:r>
            <a:r>
              <a:rPr lang="en-US" dirty="0"/>
              <a:t> [certified nurse specialist]</a:t>
            </a:r>
            <a:r>
              <a:rPr lang="pl-PL" dirty="0"/>
              <a:t>, CNM, or PA</a:t>
            </a:r>
            <a:r>
              <a:rPr lang="en-US" dirty="0"/>
              <a:t>; Dr. Douglas Jacobs said to look at rules on </a:t>
            </a:r>
            <a:r>
              <a:rPr lang="en-US" b="1" dirty="0"/>
              <a:t>incident to billing (sec. 410.26)</a:t>
            </a:r>
            <a:r>
              <a:rPr lang="en-US" dirty="0"/>
              <a:t>– sets forth who can supervise</a:t>
            </a:r>
          </a:p>
          <a:p>
            <a:r>
              <a:rPr lang="en-US" dirty="0"/>
              <a:t>.</a:t>
            </a:r>
          </a:p>
          <a:p>
            <a:endParaRPr lang="en-US" dirty="0"/>
          </a:p>
          <a:p>
            <a:r>
              <a:rPr lang="en-US" dirty="0"/>
              <a:t>-” we are finalizing as proposed that a billing practitioner may arrange to have CHI services provided by auxiliary personnel who are external to, and  under contract with, the practitioner or their practice, such as through a community-based organization (CBO) that employs CHWs, if all of the ‘‘incident to’’ and other requirements and conditions for payment of CHI services are met, and that there must be sufficient clinical integration between the third party and the billing practitioner in order for the services to be fully provided.”</a:t>
            </a:r>
          </a:p>
          <a:p>
            <a:endParaRPr lang="en-US" dirty="0"/>
          </a:p>
          <a:p>
            <a:r>
              <a:rPr lang="en-US" dirty="0"/>
              <a:t>-Tim </a:t>
            </a:r>
            <a:r>
              <a:rPr lang="en-US" dirty="0" err="1"/>
              <a:t>egs</a:t>
            </a:r>
            <a:r>
              <a:rPr lang="en-US" dirty="0"/>
              <a:t> of CBOs: community care hubs, Area Agencies on Aging, Centers for Independent Living, Community Action Agencies, Housing Agencies, Aging and Disability Resource Centers, et al. nonprofits that perform social services …</a:t>
            </a:r>
          </a:p>
        </p:txBody>
      </p:sp>
      <p:sp>
        <p:nvSpPr>
          <p:cNvPr id="4" name="Slide Number Placeholder 3"/>
          <p:cNvSpPr>
            <a:spLocks noGrp="1"/>
          </p:cNvSpPr>
          <p:nvPr>
            <p:ph type="sldNum" sz="quarter" idx="5"/>
          </p:nvPr>
        </p:nvSpPr>
        <p:spPr/>
        <p:txBody>
          <a:bodyPr/>
          <a:lstStyle/>
          <a:p>
            <a:fld id="{F1203B2D-77EC-BB47-B5EF-EC96F5CFAA3A}" type="slidenum">
              <a:rPr lang="en-US" smtClean="0"/>
              <a:t>11</a:t>
            </a:fld>
            <a:endParaRPr lang="en-US"/>
          </a:p>
        </p:txBody>
      </p:sp>
    </p:spTree>
    <p:extLst>
      <p:ext uri="{BB962C8B-B14F-4D97-AF65-F5344CB8AC3E}">
        <p14:creationId xmlns:p14="http://schemas.microsoft.com/office/powerpoint/2010/main" val="201435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Certainly some positive </a:t>
            </a:r>
          </a:p>
          <a:p>
            <a:endParaRPr lang="en-US" dirty="0"/>
          </a:p>
          <a:p>
            <a:r>
              <a:rPr lang="en-US" dirty="0"/>
              <a:t>-another example of CMS recognizing importance of addressing SDOH/HRSN</a:t>
            </a:r>
          </a:p>
          <a:p>
            <a:endParaRPr lang="en-US" dirty="0"/>
          </a:p>
          <a:p>
            <a:r>
              <a:rPr lang="en-US" dirty="0"/>
              <a:t>– role for CHWs and CBOs; </a:t>
            </a:r>
          </a:p>
          <a:p>
            <a:endParaRPr lang="en-US" dirty="0"/>
          </a:p>
          <a:p>
            <a:r>
              <a:rPr lang="en-US" dirty="0"/>
              <a:t>Effort to leave some discretion re: who can provide services, how services are provided, and how often services can be provided</a:t>
            </a:r>
          </a:p>
          <a:p>
            <a:endParaRPr lang="en-US" dirty="0"/>
          </a:p>
          <a:p>
            <a:r>
              <a:rPr lang="en-US" dirty="0"/>
              <a:t>-no cap on services at least as of this time …​</a:t>
            </a:r>
          </a:p>
        </p:txBody>
      </p:sp>
      <p:sp>
        <p:nvSpPr>
          <p:cNvPr id="4" name="Slide Number Placeholder 3"/>
          <p:cNvSpPr>
            <a:spLocks noGrp="1"/>
          </p:cNvSpPr>
          <p:nvPr>
            <p:ph type="sldNum" sz="quarter" idx="5"/>
          </p:nvPr>
        </p:nvSpPr>
        <p:spPr/>
        <p:txBody>
          <a:bodyPr/>
          <a:lstStyle/>
          <a:p>
            <a:fld id="{F1203B2D-77EC-BB47-B5EF-EC96F5CFAA3A}" type="slidenum">
              <a:rPr lang="en-US" smtClean="0"/>
              <a:t>12</a:t>
            </a:fld>
            <a:endParaRPr lang="en-US"/>
          </a:p>
        </p:txBody>
      </p:sp>
    </p:spTree>
    <p:extLst>
      <p:ext uri="{BB962C8B-B14F-4D97-AF65-F5344CB8AC3E}">
        <p14:creationId xmlns:p14="http://schemas.microsoft.com/office/powerpoint/2010/main" val="30165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t>
            </a:r>
          </a:p>
        </p:txBody>
      </p:sp>
      <p:sp>
        <p:nvSpPr>
          <p:cNvPr id="4" name="Slide Number Placeholder 3"/>
          <p:cNvSpPr>
            <a:spLocks noGrp="1"/>
          </p:cNvSpPr>
          <p:nvPr>
            <p:ph type="sldNum" sz="quarter" idx="5"/>
          </p:nvPr>
        </p:nvSpPr>
        <p:spPr/>
        <p:txBody>
          <a:bodyPr/>
          <a:lstStyle/>
          <a:p>
            <a:fld id="{F1203B2D-77EC-BB47-B5EF-EC96F5CFAA3A}" type="slidenum">
              <a:rPr lang="en-US" smtClean="0"/>
              <a:t>13</a:t>
            </a:fld>
            <a:endParaRPr lang="en-US"/>
          </a:p>
        </p:txBody>
      </p:sp>
    </p:spTree>
    <p:extLst>
      <p:ext uri="{BB962C8B-B14F-4D97-AF65-F5344CB8AC3E}">
        <p14:creationId xmlns:p14="http://schemas.microsoft.com/office/powerpoint/2010/main" val="3327395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 B practitioners are central - control the initiation of SDOH risk assessment, CHI &amp; PIN services​</a:t>
            </a:r>
          </a:p>
          <a:p>
            <a:endParaRPr lang="en-US" b="1" dirty="0"/>
          </a:p>
          <a:p>
            <a:r>
              <a:rPr lang="en-US" b="1" dirty="0"/>
              <a:t>Expectation that HRSN interventions will be responsive to and integrated into a patient’s care plan​</a:t>
            </a:r>
          </a:p>
          <a:p>
            <a:endParaRPr lang="en-US" b="1" dirty="0"/>
          </a:p>
          <a:p>
            <a:r>
              <a:rPr lang="en-US" b="1" dirty="0"/>
              <a:t>General supervision​</a:t>
            </a:r>
          </a:p>
          <a:p>
            <a:endParaRPr lang="en-US" b="1" dirty="0"/>
          </a:p>
          <a:p>
            <a:r>
              <a:rPr lang="en-US" b="1" dirty="0"/>
              <a:t>Onus on billing practitioners to ensure that all payment rules and applicable State requirements are met including licensure, certification, and/or training​</a:t>
            </a:r>
          </a:p>
          <a:p>
            <a:endParaRPr lang="en-US" b="1" dirty="0"/>
          </a:p>
          <a:p>
            <a:r>
              <a:rPr lang="en-US" b="1" dirty="0"/>
              <a:t>Initiating visit and general supervision – very important </a:t>
            </a:r>
          </a:p>
          <a:p>
            <a:endParaRPr lang="en-US" b="1" dirty="0"/>
          </a:p>
          <a:p>
            <a:r>
              <a:rPr lang="en-US" b="1" dirty="0"/>
              <a:t>Not ED, for example – need same person who did initiating visit to provide general supervision</a:t>
            </a:r>
          </a:p>
          <a:p>
            <a:endParaRPr lang="en-US" b="1" dirty="0"/>
          </a:p>
          <a:p>
            <a:r>
              <a:rPr lang="en-US" b="1" dirty="0"/>
              <a:t>From Jan 2024 guidance: </a:t>
            </a:r>
            <a:r>
              <a:rPr lang="en-US" b="0" dirty="0"/>
              <a:t>“Note: Certain types of E/M visits, such as </a:t>
            </a:r>
            <a:r>
              <a:rPr lang="en-US" b="1" dirty="0"/>
              <a:t>inpatient and observation visits, emergency department (ED) visits</a:t>
            </a:r>
            <a:r>
              <a:rPr lang="en-US" b="0" dirty="0"/>
              <a:t>, and skilled nursing facility (SNF) visits, </a:t>
            </a:r>
            <a:r>
              <a:rPr lang="en-US" b="1" dirty="0"/>
              <a:t>wouldn’t serve</a:t>
            </a:r>
            <a:r>
              <a:rPr lang="en-US" b="0" dirty="0"/>
              <a:t> as CHI initiating visits because the practitioners providing the E/M visit wouldn’t typically be the one providing continuing care to the patient, including providing necessary CHI services in the subsequent months.” https://www.cms.gov/files/document/mln9201074-health-equity-services-2024-physician-fee-schedule-final-rule.pdf-0</a:t>
            </a:r>
          </a:p>
          <a:p>
            <a:endParaRPr lang="en-US" b="1" dirty="0"/>
          </a:p>
          <a:p>
            <a:r>
              <a:rPr lang="en-US" b="1" dirty="0"/>
              <a:t>From slide deck from Raquel Mazon Jeffers</a:t>
            </a:r>
            <a:r>
              <a:rPr lang="en-US" b="0" dirty="0"/>
              <a:t> (but not sure of source/author)</a:t>
            </a:r>
            <a:r>
              <a:rPr lang="en-US" b="1" dirty="0"/>
              <a:t> -</a:t>
            </a:r>
            <a:r>
              <a:rPr lang="en-US" dirty="0"/>
              <a:t> </a:t>
            </a:r>
            <a:r>
              <a:rPr lang="en-US" b="1" dirty="0"/>
              <a:t>some nice details </a:t>
            </a:r>
            <a:r>
              <a:rPr lang="en-US" dirty="0"/>
              <a:t>for those interested … especially pink boxes with more detail/clarifications from preamble</a:t>
            </a:r>
          </a:p>
          <a:p>
            <a:endParaRPr lang="en-US" dirty="0"/>
          </a:p>
          <a:p>
            <a:r>
              <a:rPr lang="en-US" sz="2200" dirty="0">
                <a:ea typeface="Calibri"/>
                <a:cs typeface="Calibri"/>
              </a:rPr>
              <a:t>Prior to PIN services, must have an </a:t>
            </a:r>
            <a:r>
              <a:rPr lang="en-US" sz="2200" b="1" dirty="0">
                <a:ea typeface="Calibri"/>
                <a:cs typeface="Calibri"/>
              </a:rPr>
              <a:t>initiating visit</a:t>
            </a:r>
            <a:r>
              <a:rPr lang="en-US" sz="2200" dirty="0">
                <a:ea typeface="Calibri"/>
                <a:cs typeface="Calibri"/>
              </a:rPr>
              <a:t>: </a:t>
            </a:r>
          </a:p>
          <a:p>
            <a:pPr lvl="1"/>
            <a:r>
              <a:rPr lang="en-US" sz="2000" dirty="0">
                <a:ea typeface="Calibri"/>
                <a:cs typeface="Calibri"/>
              </a:rPr>
              <a:t>can be an </a:t>
            </a:r>
            <a:r>
              <a:rPr lang="en-US" sz="2000" b="1" dirty="0">
                <a:ea typeface="Calibri"/>
                <a:cs typeface="Calibri"/>
              </a:rPr>
              <a:t>E/M visit </a:t>
            </a:r>
            <a:r>
              <a:rPr lang="en-US" sz="2000" dirty="0">
                <a:ea typeface="Calibri"/>
                <a:cs typeface="Calibri"/>
              </a:rPr>
              <a:t>(other than low-level by clinical staff), an </a:t>
            </a:r>
            <a:r>
              <a:rPr lang="en-US" sz="2000" b="1" dirty="0">
                <a:ea typeface="Calibri"/>
                <a:cs typeface="Calibri"/>
              </a:rPr>
              <a:t>annual wellness visit</a:t>
            </a:r>
            <a:r>
              <a:rPr lang="en-US" sz="2000" dirty="0">
                <a:ea typeface="Calibri"/>
                <a:cs typeface="Calibri"/>
              </a:rPr>
              <a:t>, a </a:t>
            </a:r>
            <a:r>
              <a:rPr lang="en-US" sz="2000" b="1" dirty="0">
                <a:ea typeface="Calibri"/>
                <a:cs typeface="Calibri"/>
              </a:rPr>
              <a:t>psychiatric diagnostic evaluation</a:t>
            </a:r>
            <a:r>
              <a:rPr lang="en-US" sz="2000" dirty="0">
                <a:ea typeface="Calibri"/>
                <a:cs typeface="Calibri"/>
              </a:rPr>
              <a:t>, or a visit involving </a:t>
            </a:r>
            <a:r>
              <a:rPr lang="en-US" sz="2000" b="1" dirty="0">
                <a:ea typeface="Calibri"/>
                <a:cs typeface="Calibri"/>
              </a:rPr>
              <a:t>Health Behavior Assessment and Intervention</a:t>
            </a:r>
            <a:r>
              <a:rPr lang="en-US" sz="2000" dirty="0">
                <a:ea typeface="Calibri"/>
                <a:cs typeface="Calibri"/>
              </a:rPr>
              <a:t> services</a:t>
            </a:r>
          </a:p>
          <a:p>
            <a:pPr lvl="1"/>
            <a:r>
              <a:rPr lang="en-US" sz="2000" dirty="0">
                <a:ea typeface="Calibri"/>
                <a:cs typeface="Calibri"/>
              </a:rPr>
              <a:t>Required annually</a:t>
            </a:r>
          </a:p>
          <a:p>
            <a:r>
              <a:rPr lang="en-US" sz="2200" dirty="0">
                <a:ea typeface="Calibri"/>
                <a:cs typeface="Calibri"/>
              </a:rPr>
              <a:t>PIN services must be furnished </a:t>
            </a:r>
            <a:r>
              <a:rPr lang="en-US" sz="2200" b="1" dirty="0">
                <a:ea typeface="Calibri"/>
                <a:cs typeface="Calibri"/>
              </a:rPr>
              <a:t>by the billing practitioner </a:t>
            </a:r>
            <a:r>
              <a:rPr lang="en-US" sz="2200" dirty="0">
                <a:ea typeface="Calibri"/>
                <a:cs typeface="Calibri"/>
              </a:rPr>
              <a:t>of the initiating visit </a:t>
            </a:r>
            <a:r>
              <a:rPr lang="en-US" sz="2200" b="1" dirty="0">
                <a:ea typeface="Calibri"/>
                <a:cs typeface="Calibri"/>
              </a:rPr>
              <a:t>or under the general supervision </a:t>
            </a:r>
            <a:r>
              <a:rPr lang="en-US" sz="2200" dirty="0">
                <a:ea typeface="Calibri"/>
                <a:cs typeface="Calibri"/>
              </a:rPr>
              <a:t>of the billing practitioner</a:t>
            </a:r>
          </a:p>
          <a:p>
            <a:pPr lvl="1"/>
            <a:r>
              <a:rPr lang="en-US" sz="2000" dirty="0">
                <a:ea typeface="Calibri"/>
                <a:cs typeface="Calibri"/>
              </a:rPr>
              <a:t>The practitioner may arrange to have PIN services provided </a:t>
            </a:r>
            <a:r>
              <a:rPr lang="en-US" sz="2000" b="1" dirty="0">
                <a:ea typeface="Calibri"/>
                <a:cs typeface="Calibri"/>
              </a:rPr>
              <a:t>by auxiliary personnel who are external to, and under contract with</a:t>
            </a:r>
            <a:r>
              <a:rPr lang="en-US" sz="2000" dirty="0">
                <a:ea typeface="Calibri"/>
                <a:cs typeface="Calibri"/>
              </a:rPr>
              <a:t>, the practitioner or their practice, </a:t>
            </a:r>
            <a:r>
              <a:rPr lang="en-US" sz="2000" b="1" dirty="0">
                <a:ea typeface="Calibri"/>
                <a:cs typeface="Calibri"/>
              </a:rPr>
              <a:t>such as a CBO</a:t>
            </a:r>
            <a:endParaRPr lang="en-US" sz="2000"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pPr defTabSz="937900">
              <a:defRPr/>
            </a:pPr>
            <a:fld id="{66B1B8B6-46DE-DA41-A396-812CDD6FD51A}" type="slidenum">
              <a:rPr lang="en-US">
                <a:solidFill>
                  <a:prstClr val="black"/>
                </a:solidFill>
                <a:latin typeface="Calibri" panose="020F0502020204030204"/>
              </a:rPr>
              <a:pPr defTabSz="937900">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750157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obvious is just Part B, but will change … MA in next contract year; commercial may follow … but other bigger issues …</a:t>
            </a:r>
          </a:p>
          <a:p>
            <a:endParaRPr lang="en-US" dirty="0"/>
          </a:p>
          <a:p>
            <a:r>
              <a:rPr lang="en-US" dirty="0"/>
              <a:t>-deductible + 20% copay but Caid or other gap coverage?</a:t>
            </a:r>
          </a:p>
          <a:p>
            <a:r>
              <a:rPr lang="en-US" dirty="0"/>
              <a:t>	-duals have statutory right to all a and B coverage even if state Caid would not cover</a:t>
            </a:r>
          </a:p>
          <a:p>
            <a:endParaRPr lang="en-US" dirty="0"/>
          </a:p>
          <a:p>
            <a:r>
              <a:rPr lang="en-US" dirty="0"/>
              <a:t>-Despite including CBOs …</a:t>
            </a:r>
          </a:p>
          <a:p>
            <a:endParaRPr lang="en-US" dirty="0"/>
          </a:p>
          <a:p>
            <a:r>
              <a:rPr lang="en-US" dirty="0"/>
              <a:t>-workflow changes – initiating visit, plan, feedback re plan, consent, closing loops, finding new needs with trust, etc.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-back and forth – e.g., if CHW identifies more needs with more time, trust, etc., needs to go back to initiating provider … Note: </a:t>
            </a:r>
            <a:r>
              <a:rPr lang="en-US" b="1" dirty="0"/>
              <a:t>still assessed  by CHW after referral – </a:t>
            </a:r>
            <a:r>
              <a:rPr lang="en-US" dirty="0" err="1"/>
              <a:t>bc</a:t>
            </a:r>
            <a:r>
              <a:rPr lang="en-US" dirty="0"/>
              <a:t> often need trusting relationship to get everything out; CHW needs to get </a:t>
            </a:r>
            <a:r>
              <a:rPr lang="en-US" b="1" dirty="0"/>
              <a:t>info to billing practitioner</a:t>
            </a:r>
            <a:r>
              <a:rPr lang="en-US" dirty="0"/>
              <a:t> so he documents findings in EHR and notes belief that these need to be addressed per rule </a:t>
            </a:r>
            <a:r>
              <a:rPr lang="en-US" dirty="0" err="1"/>
              <a:t>bc</a:t>
            </a:r>
            <a:r>
              <a:rPr lang="en-US" dirty="0"/>
              <a:t> of underlying medical issues/updated plan – CHW can’t just add on their own …</a:t>
            </a:r>
          </a:p>
          <a:p>
            <a:endParaRPr lang="en-US" dirty="0"/>
          </a:p>
          <a:p>
            <a:endParaRPr lang="en-US" dirty="0"/>
          </a:p>
          <a:p>
            <a:r>
              <a:rPr lang="en-US" dirty="0"/>
              <a:t>-for R/A: limited types of medical encounters; specific providers; reactive and not preventative – not a screening; generally not in advance of medical visit</a:t>
            </a:r>
          </a:p>
          <a:p>
            <a:endParaRPr lang="en-US" dirty="0"/>
          </a:p>
          <a:p>
            <a:r>
              <a:rPr lang="en-US" dirty="0"/>
              <a:t>-rates: </a:t>
            </a:r>
          </a:p>
          <a:p>
            <a:r>
              <a:rPr lang="en-US" dirty="0"/>
              <a:t>~$18.44 for RA; </a:t>
            </a:r>
          </a:p>
          <a:p>
            <a:r>
              <a:rPr lang="en-US" dirty="0"/>
              <a:t>CHI and PIN 60 min non-facility is ~$79.24 and facility is ~$48.79; CHI 30 min facility is ~$49.44 and </a:t>
            </a:r>
            <a:r>
              <a:rPr lang="en-US" dirty="0" err="1"/>
              <a:t>nonfacility</a:t>
            </a:r>
            <a:r>
              <a:rPr lang="en-US" dirty="0"/>
              <a:t> is ~$34.05; CHI FQHC is flat rate of ~$77.94 for each service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FAQ: “Office-based practitioners are paid approximately $80 for the first hour of services, and $50 for each additional half hour. Facility-based practitioners are paid approximately $50 for the first hour of services, and $35 for each additional half hour (these rates reflect that the facility is being paid for their part of the services under other payment systems, such as the hospital outpatient prospective payment system). Payment rates vary slightly annually, and can be looked up here by geographic area, facility type, and other parameters:”</a:t>
            </a:r>
          </a:p>
          <a:p>
            <a:endParaRPr lang="en-US" dirty="0"/>
          </a:p>
          <a:p>
            <a:r>
              <a:rPr lang="en-US" dirty="0"/>
              <a:t>Costs beyond auxiliary personnel and supervision: e.g., building clinical-community partnerships, workforce development and capacity building, professional development, program costs (e.g., bus tickets), research and evaluation</a:t>
            </a:r>
          </a:p>
          <a:p>
            <a:endParaRPr lang="en-US" dirty="0"/>
          </a:p>
          <a:p>
            <a:r>
              <a:rPr lang="en-US" dirty="0"/>
              <a:t>-</a:t>
            </a:r>
            <a:r>
              <a:rPr lang="en-US" b="1" dirty="0"/>
              <a:t>will not pay for costs like bus, rent</a:t>
            </a:r>
            <a:r>
              <a:rPr lang="en-US" dirty="0"/>
              <a:t>, etc., but will pay for </a:t>
            </a:r>
            <a:r>
              <a:rPr lang="en-US" b="1" dirty="0"/>
              <a:t>CHW time spent trying </a:t>
            </a:r>
            <a:r>
              <a:rPr lang="en-US" dirty="0"/>
              <a:t>to identify resources to meet pt’s needs; </a:t>
            </a:r>
            <a:r>
              <a:rPr lang="en-US" b="1" dirty="0"/>
              <a:t>need clarification re if pays for travel time</a:t>
            </a:r>
            <a:r>
              <a:rPr lang="en-US" dirty="0"/>
              <a:t> though – was unclear … ran out of time – but </a:t>
            </a:r>
            <a:r>
              <a:rPr lang="en-US" dirty="0" err="1"/>
              <a:t>Mcare</a:t>
            </a:r>
            <a:r>
              <a:rPr lang="en-US" dirty="0"/>
              <a:t> pays for </a:t>
            </a:r>
            <a:r>
              <a:rPr lang="en-US" b="1" dirty="0"/>
              <a:t>collateral time</a:t>
            </a:r>
            <a:r>
              <a:rPr lang="en-US" dirty="0"/>
              <a:t>, supposedly</a:t>
            </a:r>
          </a:p>
          <a:p>
            <a:endParaRPr lang="en-US" dirty="0"/>
          </a:p>
          <a:p>
            <a:r>
              <a:rPr lang="en-US" dirty="0"/>
              <a:t>e.g.. Of PIN consent and documentation </a:t>
            </a:r>
            <a:r>
              <a:rPr lang="en-US" dirty="0" err="1"/>
              <a:t>reqs</a:t>
            </a:r>
            <a:r>
              <a:rPr lang="en-US" dirty="0"/>
              <a:t>: </a:t>
            </a:r>
            <a:r>
              <a:rPr lang="en-US" sz="2200" b="1" dirty="0">
                <a:ea typeface="Calibri"/>
                <a:cs typeface="Calibri"/>
              </a:rPr>
              <a:t>Patient consent</a:t>
            </a:r>
            <a:r>
              <a:rPr lang="en-US" sz="2200" dirty="0">
                <a:ea typeface="Calibri"/>
                <a:cs typeface="Calibri"/>
              </a:rPr>
              <a:t> is required in advance of providing PIN services:</a:t>
            </a:r>
          </a:p>
          <a:p>
            <a:pPr lvl="1"/>
            <a:r>
              <a:rPr lang="en-US" sz="2000" dirty="0">
                <a:ea typeface="Calibri"/>
                <a:cs typeface="Calibri"/>
              </a:rPr>
              <a:t>either in writing or verbally, as long as it’s documented in medical record</a:t>
            </a:r>
          </a:p>
          <a:p>
            <a:pPr lvl="1"/>
            <a:r>
              <a:rPr lang="en-US" sz="2000" dirty="0">
                <a:ea typeface="Calibri"/>
                <a:cs typeface="Calibri"/>
              </a:rPr>
              <a:t>must include explaining that </a:t>
            </a:r>
            <a:r>
              <a:rPr lang="en-US" sz="2000" b="1" dirty="0">
                <a:solidFill>
                  <a:schemeClr val="bg2"/>
                </a:solidFill>
                <a:ea typeface="Calibri"/>
                <a:cs typeface="Calibri"/>
              </a:rPr>
              <a:t>cost sharing applies </a:t>
            </a:r>
            <a:r>
              <a:rPr lang="en-US" sz="2000" strike="sngStrike" dirty="0">
                <a:ea typeface="Calibri"/>
                <a:cs typeface="Calibri"/>
              </a:rPr>
              <a:t>and that </a:t>
            </a:r>
            <a:r>
              <a:rPr lang="en-US" sz="2000" b="1" strike="sngStrike" dirty="0">
                <a:ea typeface="Calibri"/>
                <a:cs typeface="Calibri"/>
              </a:rPr>
              <a:t>only one practitioner</a:t>
            </a:r>
            <a:r>
              <a:rPr lang="en-US" sz="2000" strike="sngStrike" dirty="0">
                <a:ea typeface="Calibri"/>
                <a:cs typeface="Calibri"/>
              </a:rPr>
              <a:t> may furnish and bill the services in a given month</a:t>
            </a:r>
            <a:endParaRPr lang="en-US" sz="2000" b="1" dirty="0">
              <a:ea typeface="Calibri"/>
              <a:cs typeface="Calibri"/>
            </a:endParaRPr>
          </a:p>
          <a:p>
            <a:pPr lvl="1"/>
            <a:r>
              <a:rPr lang="en-US" sz="2000" dirty="0">
                <a:ea typeface="Calibri"/>
                <a:cs typeface="Calibri"/>
              </a:rPr>
              <a:t>may be obtained by auxiliary personnel either before or at the same time that they begin performing PIN services for the patient</a:t>
            </a:r>
          </a:p>
          <a:p>
            <a:pPr lvl="1"/>
            <a:r>
              <a:rPr lang="en-US" sz="2000" dirty="0">
                <a:ea typeface="Calibri"/>
                <a:cs typeface="Calibri"/>
              </a:rPr>
              <a:t>Must obtain annually </a:t>
            </a:r>
            <a:r>
              <a:rPr lang="en-US" sz="2000" strike="sngStrike" dirty="0">
                <a:ea typeface="Calibri"/>
                <a:cs typeface="Calibri"/>
              </a:rPr>
              <a:t>if there is a change in the billing practitioner</a:t>
            </a:r>
            <a:endParaRPr lang="en-US" sz="1800" strike="sngStrike" dirty="0">
              <a:ea typeface="Calibri"/>
              <a:cs typeface="Calibri"/>
            </a:endParaRPr>
          </a:p>
          <a:p>
            <a:r>
              <a:rPr lang="en-US" sz="2200" b="1" dirty="0">
                <a:ea typeface="Calibri"/>
                <a:cs typeface="Calibri"/>
              </a:rPr>
              <a:t>Documentation</a:t>
            </a:r>
            <a:r>
              <a:rPr lang="en-US" sz="2200" dirty="0">
                <a:ea typeface="Calibri"/>
                <a:cs typeface="Calibri"/>
              </a:rPr>
              <a:t>:</a:t>
            </a:r>
          </a:p>
          <a:p>
            <a:pPr lvl="1"/>
            <a:r>
              <a:rPr lang="en-US" sz="1800" dirty="0">
                <a:ea typeface="Calibri"/>
                <a:cs typeface="Calibri"/>
              </a:rPr>
              <a:t>Document </a:t>
            </a:r>
            <a:r>
              <a:rPr lang="en-US" sz="1800" b="1" dirty="0">
                <a:ea typeface="Calibri"/>
                <a:cs typeface="Calibri"/>
              </a:rPr>
              <a:t>time</a:t>
            </a:r>
            <a:r>
              <a:rPr lang="en-US" sz="1800" dirty="0">
                <a:ea typeface="Calibri"/>
                <a:cs typeface="Calibri"/>
              </a:rPr>
              <a:t> spent furnishing PIN services for purposes of billing HCPCS codes G0023–4 in its </a:t>
            </a:r>
            <a:r>
              <a:rPr lang="en-US" sz="1800" b="1" dirty="0">
                <a:ea typeface="Calibri"/>
                <a:cs typeface="Calibri"/>
              </a:rPr>
              <a:t>relationship</a:t>
            </a:r>
            <a:r>
              <a:rPr lang="en-US" sz="1800" dirty="0">
                <a:ea typeface="Calibri"/>
                <a:cs typeface="Calibri"/>
              </a:rPr>
              <a:t> to the serious, high-risk illness; describe </a:t>
            </a:r>
            <a:r>
              <a:rPr lang="en-US" sz="1800" b="1" dirty="0">
                <a:ea typeface="Calibri"/>
                <a:cs typeface="Calibri"/>
              </a:rPr>
              <a:t>activities performed </a:t>
            </a:r>
            <a:r>
              <a:rPr lang="en-US" sz="1800" dirty="0">
                <a:ea typeface="Calibri"/>
                <a:cs typeface="Calibri"/>
              </a:rPr>
              <a:t>by the auxiliary personnel and </a:t>
            </a:r>
            <a:r>
              <a:rPr lang="en-US" sz="1800" b="1" dirty="0">
                <a:ea typeface="Calibri"/>
                <a:cs typeface="Calibri"/>
              </a:rPr>
              <a:t>how they are related</a:t>
            </a:r>
            <a:r>
              <a:rPr lang="en-US" sz="1800" dirty="0">
                <a:ea typeface="Calibri"/>
                <a:cs typeface="Calibri"/>
              </a:rPr>
              <a:t> to the treatment plan for the serious, high-risk condition; record </a:t>
            </a:r>
            <a:r>
              <a:rPr lang="en-US" sz="1800" b="1" dirty="0">
                <a:ea typeface="Calibri"/>
                <a:cs typeface="Calibri"/>
              </a:rPr>
              <a:t>identified SDOH need(s)</a:t>
            </a:r>
            <a:r>
              <a:rPr lang="en-US" sz="1800" dirty="0">
                <a:ea typeface="Calibri"/>
                <a:cs typeface="Calibri"/>
              </a:rPr>
              <a:t>, if present</a:t>
            </a:r>
          </a:p>
          <a:p>
            <a:pPr lvl="1"/>
            <a:r>
              <a:rPr lang="en-US" sz="1800" dirty="0">
                <a:ea typeface="Calibri"/>
                <a:cs typeface="Calibri"/>
              </a:rPr>
              <a:t>Encouraged to record associated ICD–10 </a:t>
            </a:r>
            <a:r>
              <a:rPr lang="en-US" sz="1800" b="1" dirty="0">
                <a:ea typeface="Calibri"/>
                <a:cs typeface="Calibri"/>
              </a:rPr>
              <a:t>Z-code</a:t>
            </a:r>
            <a:r>
              <a:rPr lang="en-US" sz="1800" dirty="0">
                <a:ea typeface="Calibri"/>
                <a:cs typeface="Calibri"/>
              </a:rPr>
              <a:t> (Z55–Z65) for data standardization</a:t>
            </a:r>
          </a:p>
          <a:p>
            <a:endParaRPr lang="en-US" dirty="0"/>
          </a:p>
          <a:p>
            <a:r>
              <a:rPr lang="en-US" dirty="0"/>
              <a:t>“What are the documentation requirements for CHI and PIN? </a:t>
            </a:r>
          </a:p>
          <a:p>
            <a:r>
              <a:rPr lang="en-US" dirty="0"/>
              <a:t>a. The amount of time spent by the auxiliary personnel, and the activities they performed in relation to the practitioner’s plan of care, should be reflected in the patient’s medical record.  Auxiliary personnel may but are not required to enter this information themselves in the medical record. We do not specify who enters data in the medical record, as long as the billing practitioner reviews and verifies the documentation. When unmet social determinants of health (SDOH) needs are being addressed, those must be documented in the patient’s medical record and may be documented using a set of ICD-10-CM codes known as “Z codes” (Z55–Z65) which are used to document SDOH data to facilitate high-quality communication between providers. ”</a:t>
            </a:r>
          </a:p>
          <a:p>
            <a:endParaRPr lang="en-US" dirty="0"/>
          </a:p>
          <a:p>
            <a:endParaRPr lang="en-US" dirty="0"/>
          </a:p>
          <a:p>
            <a:r>
              <a:rPr lang="en-US" dirty="0"/>
              <a:t>” we are finalizing as proposed that a billing practitioner may arrange to have CHI services provided by auxiliary personnel who are external to, and  under contract with, the practitioner or their practice, such as through a community-based organization (CBO) that employs CHWs, </a:t>
            </a:r>
            <a:r>
              <a:rPr lang="en-US" b="1" dirty="0"/>
              <a:t>if all of the ‘‘incident to’’ and other requirements and conditions </a:t>
            </a:r>
            <a:r>
              <a:rPr lang="en-US" dirty="0"/>
              <a:t>for payment of CHI services are met, and that there must be </a:t>
            </a:r>
            <a:r>
              <a:rPr lang="en-US" b="1" dirty="0"/>
              <a:t>sufficient clinical integration</a:t>
            </a:r>
            <a:r>
              <a:rPr lang="en-US" dirty="0"/>
              <a:t> between the third party and the billing practitioner in order for the services to be fully provided.”</a:t>
            </a:r>
          </a:p>
          <a:p>
            <a:endParaRPr lang="en-US" dirty="0"/>
          </a:p>
          <a:p>
            <a:r>
              <a:rPr lang="en-US" dirty="0"/>
              <a:t>-referral platforms, closed loops, integration with EHRs, data privacy …</a:t>
            </a:r>
          </a:p>
        </p:txBody>
      </p:sp>
      <p:sp>
        <p:nvSpPr>
          <p:cNvPr id="4" name="Slide Number Placeholder 3"/>
          <p:cNvSpPr>
            <a:spLocks noGrp="1"/>
          </p:cNvSpPr>
          <p:nvPr>
            <p:ph type="sldNum" sz="quarter" idx="5"/>
          </p:nvPr>
        </p:nvSpPr>
        <p:spPr/>
        <p:txBody>
          <a:bodyPr/>
          <a:lstStyle/>
          <a:p>
            <a:fld id="{F1203B2D-77EC-BB47-B5EF-EC96F5CFAA3A}" type="slidenum">
              <a:rPr lang="en-US" smtClean="0"/>
              <a:t>15</a:t>
            </a:fld>
            <a:endParaRPr lang="en-US"/>
          </a:p>
        </p:txBody>
      </p:sp>
    </p:spTree>
    <p:extLst>
      <p:ext uri="{BB962C8B-B14F-4D97-AF65-F5344CB8AC3E}">
        <p14:creationId xmlns:p14="http://schemas.microsoft.com/office/powerpoint/2010/main" val="307799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defTabSz="468950">
              <a:defRPr/>
            </a:pPr>
            <a:fld id="{F1203B2D-77EC-BB47-B5EF-EC96F5CFAA3A}" type="slidenum">
              <a:rPr lang="en-US">
                <a:solidFill>
                  <a:prstClr val="black"/>
                </a:solidFill>
                <a:latin typeface="Calibri" panose="020F0502020204030204"/>
              </a:rPr>
              <a:pPr defTabSz="468950">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695453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defTabSz="468950">
              <a:defRPr/>
            </a:pPr>
            <a:fld id="{F1203B2D-77EC-BB47-B5EF-EC96F5CFAA3A}" type="slidenum">
              <a:rPr lang="en-US">
                <a:solidFill>
                  <a:prstClr val="black"/>
                </a:solidFill>
                <a:latin typeface="Calibri" panose="020F0502020204030204"/>
              </a:rPr>
              <a:pPr defTabSz="468950">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555988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ahead of pack – </a:t>
            </a:r>
            <a:r>
              <a:rPr lang="en-US" dirty="0" err="1"/>
              <a:t>TCofC</a:t>
            </a:r>
            <a:r>
              <a:rPr lang="en-US" dirty="0"/>
              <a:t>/value-based …</a:t>
            </a:r>
          </a:p>
          <a:p>
            <a:r>
              <a:rPr lang="en-US" dirty="0"/>
              <a:t>-plus CBOs – hospitals not interested; CBOs not organized and have infrastructure challenges …</a:t>
            </a:r>
          </a:p>
          <a:p>
            <a:endParaRPr lang="en-US" dirty="0"/>
          </a:p>
        </p:txBody>
      </p:sp>
      <p:sp>
        <p:nvSpPr>
          <p:cNvPr id="4" name="Slide Number Placeholder 3"/>
          <p:cNvSpPr>
            <a:spLocks noGrp="1"/>
          </p:cNvSpPr>
          <p:nvPr>
            <p:ph type="sldNum" sz="quarter" idx="5"/>
          </p:nvPr>
        </p:nvSpPr>
        <p:spPr/>
        <p:txBody>
          <a:bodyPr/>
          <a:lstStyle/>
          <a:p>
            <a:fld id="{F1203B2D-77EC-BB47-B5EF-EC96F5CFAA3A}" type="slidenum">
              <a:rPr lang="en-US" smtClean="0"/>
              <a:t>18</a:t>
            </a:fld>
            <a:endParaRPr lang="en-US"/>
          </a:p>
        </p:txBody>
      </p:sp>
    </p:spTree>
    <p:extLst>
      <p:ext uri="{BB962C8B-B14F-4D97-AF65-F5344CB8AC3E}">
        <p14:creationId xmlns:p14="http://schemas.microsoft.com/office/powerpoint/2010/main" val="3958796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our stakeholder outreach</a:t>
            </a:r>
          </a:p>
          <a:p>
            <a:r>
              <a:rPr lang="en-US" dirty="0"/>
              <a:t>	-Interest/questions from health care providers, CHWs, CBOs, among others?​</a:t>
            </a:r>
          </a:p>
          <a:p>
            <a:endParaRPr lang="en-US" dirty="0"/>
          </a:p>
          <a:p>
            <a:r>
              <a:rPr lang="en-US" dirty="0"/>
              <a:t>How are stakeholders responding?​</a:t>
            </a:r>
          </a:p>
          <a:p>
            <a:endParaRPr lang="en-US" dirty="0"/>
          </a:p>
          <a:p>
            <a:r>
              <a:rPr lang="en-US" dirty="0"/>
              <a:t>Challenges to implementation?​</a:t>
            </a:r>
          </a:p>
          <a:p>
            <a:endParaRPr lang="en-US" dirty="0"/>
          </a:p>
          <a:p>
            <a:r>
              <a:rPr lang="en-US" dirty="0"/>
              <a:t>What can the CLGI/this Committee do to help maximize this opportunity for reimbursement of CHW services? ​</a:t>
            </a:r>
          </a:p>
          <a:p>
            <a:endParaRPr lang="en-US" dirty="0"/>
          </a:p>
          <a:p>
            <a:r>
              <a:rPr lang="en-US" dirty="0"/>
              <a:t>Convene interested parties in NJ?​</a:t>
            </a:r>
          </a:p>
          <a:p>
            <a:endParaRPr lang="en-US" dirty="0"/>
          </a:p>
          <a:p>
            <a:r>
              <a:rPr lang="en-US" dirty="0"/>
              <a:t>Learn from entities in other states?​</a:t>
            </a:r>
          </a:p>
          <a:p>
            <a:endParaRPr lang="en-US" dirty="0"/>
          </a:p>
          <a:p>
            <a:r>
              <a:rPr lang="en-US" dirty="0"/>
              <a:t>Hubs, contracting, technology​</a:t>
            </a:r>
          </a:p>
          <a:p>
            <a:endParaRPr lang="en-US" dirty="0"/>
          </a:p>
          <a:p>
            <a:r>
              <a:rPr lang="en-US" dirty="0"/>
              <a:t>-model contracts, DUAs – </a:t>
            </a:r>
          </a:p>
          <a:p>
            <a:endParaRPr lang="en-US" dirty="0"/>
          </a:p>
          <a:p>
            <a:r>
              <a:rPr lang="en-US" dirty="0"/>
              <a:t>-Partnership to Align Social Care Community of Practice</a:t>
            </a:r>
          </a:p>
          <a:p>
            <a:endParaRPr lang="en-US" dirty="0"/>
          </a:p>
          <a:p>
            <a:r>
              <a:rPr lang="en-US" dirty="0"/>
              <a:t>-NY: Up to $3.673 billion for building HRSN infrastructure, including the creation of new Social Care Networks (SCNs), and reimbursing for an array of HRSN services through the Medicaid program – Caid but still …</a:t>
            </a:r>
          </a:p>
          <a:p>
            <a:endParaRPr lang="en-US" dirty="0"/>
          </a:p>
          <a:p>
            <a:r>
              <a:rPr lang="en-US" dirty="0"/>
              <a:t>Special Needs Plans are Medicare Advantage plans that coordinate services between Medicare and Medicaid; SNPs are Medicare Advantage plans that provide benefits and services to people with specific chronic diseases, health care needs requiring institutional care, or dual eligibles (Medicare and Medicaid beneficiaries) </a:t>
            </a:r>
          </a:p>
          <a:p>
            <a:r>
              <a:rPr lang="en-US" dirty="0"/>
              <a:t> </a:t>
            </a:r>
          </a:p>
          <a:p>
            <a:r>
              <a:rPr lang="en-US" dirty="0"/>
              <a:t>	three types </a:t>
            </a:r>
          </a:p>
          <a:p>
            <a:r>
              <a:rPr lang="en-US" dirty="0"/>
              <a:t>		D-SNPs: coordinated care for duals; come in a variety of forms depending on degree of integration services (dominant form in NJ)</a:t>
            </a:r>
          </a:p>
          <a:p>
            <a:r>
              <a:rPr lang="en-US" dirty="0"/>
              <a:t>		C-SNPs: coordinated care for those with at least one major chronic illness</a:t>
            </a:r>
          </a:p>
          <a:p>
            <a:r>
              <a:rPr lang="en-US" dirty="0"/>
              <a:t>		I-SNPs: coordinated care for those in institutions (e.g., nursing homes)</a:t>
            </a:r>
          </a:p>
          <a:p>
            <a:endParaRPr lang="en-US" dirty="0"/>
          </a:p>
          <a:p>
            <a:r>
              <a:rPr lang="en-US" dirty="0"/>
              <a:t>	-DSNP enrollment is growing nationally</a:t>
            </a:r>
          </a:p>
          <a:p>
            <a:endParaRPr lang="en-US" dirty="0"/>
          </a:p>
          <a:p>
            <a:r>
              <a:rPr lang="en-US" dirty="0"/>
              <a:t>	-New Jersey Medicaid contracts with D-SNPs that meet the requirements for Fully Integrated Dual Eligible SNPs (“FIDE-SNPs”), which provide </a:t>
            </a:r>
          </a:p>
          <a:p>
            <a:r>
              <a:rPr lang="en-US" dirty="0"/>
              <a:t>All Part A, B, and D Medicare service;</a:t>
            </a:r>
          </a:p>
          <a:p>
            <a:r>
              <a:rPr lang="en-US" dirty="0"/>
              <a:t>All Medicaid services, including LTSS services;</a:t>
            </a:r>
          </a:p>
          <a:p>
            <a:r>
              <a:rPr lang="en-US" dirty="0"/>
              <a:t>Coordination of delivery of covered services using aligned care management and specialty care network methods for high-risk beneficiaries;</a:t>
            </a:r>
          </a:p>
          <a:p>
            <a:r>
              <a:rPr lang="en-US" dirty="0"/>
              <a:t>Procedures for integration of communication materials, enrollment, communications, grievance and appeals, and quality improvement</a:t>
            </a:r>
          </a:p>
          <a:p>
            <a:endParaRPr lang="en-US" dirty="0"/>
          </a:p>
          <a:p>
            <a:r>
              <a:rPr lang="en-US" dirty="0"/>
              <a:t>	-” SNPs have resources to address the heightened social needs of the dual eligible population:</a:t>
            </a:r>
          </a:p>
          <a:p>
            <a:r>
              <a:rPr lang="en-US" dirty="0"/>
              <a:t>“SNPs are somewhat more likely than other Medicare Advantage plans to offer nonmedical benefits. SNPs can afford to because the rebate payments they receive from CMS … are increased to account for members’ medical risks. More information is needed to assess whether these extra benefits are reaching those most in need…”</a:t>
            </a:r>
          </a:p>
          <a:p>
            <a:r>
              <a:rPr lang="en-US" dirty="0"/>
              <a:t>-Comm Fund, Taking Stock of Medicare Advantage: Special Needs Plans (2022)”</a:t>
            </a:r>
          </a:p>
          <a:p>
            <a:endParaRPr lang="en-US" dirty="0"/>
          </a:p>
          <a:p>
            <a:r>
              <a:rPr lang="en-US" dirty="0"/>
              <a:t>	-SNPs must comply with MCO contracts …</a:t>
            </a:r>
          </a:p>
          <a:p>
            <a:endParaRPr lang="en-US" dirty="0"/>
          </a:p>
          <a:p>
            <a:r>
              <a:rPr lang="en-US" dirty="0"/>
              <a:t>Develop information on regulatory requirements ​</a:t>
            </a:r>
          </a:p>
          <a:p>
            <a:endParaRPr lang="en-US" dirty="0"/>
          </a:p>
          <a:p>
            <a:r>
              <a:rPr lang="en-US" dirty="0"/>
              <a:t>Survey best practices in other states​</a:t>
            </a:r>
          </a:p>
          <a:p>
            <a:endParaRPr lang="en-US" dirty="0"/>
          </a:p>
          <a:p>
            <a:r>
              <a:rPr lang="en-US" dirty="0"/>
              <a:t>Outreach to New Jersey providers</a:t>
            </a:r>
          </a:p>
          <a:p>
            <a:endParaRPr lang="en-US" dirty="0"/>
          </a:p>
          <a:p>
            <a:r>
              <a:rPr lang="en-US" dirty="0"/>
              <a:t>PACE: integrated care for elderly including on-site adult day care, home care, social services, care coordination, and other therapeutic and supportive services </a:t>
            </a:r>
          </a:p>
          <a:p>
            <a:endParaRPr lang="en-US" dirty="0"/>
          </a:p>
          <a:p>
            <a:r>
              <a:rPr lang="en-US" dirty="0"/>
              <a:t>	-very well run; lots of resources; but more rare</a:t>
            </a:r>
          </a:p>
          <a:p>
            <a:r>
              <a:rPr lang="en-US" dirty="0"/>
              <a:t>	-Program for All-inclusive Care for the Elderly plans provide integrated care for frail elderly to forestall or preclude the need for institutional care</a:t>
            </a:r>
          </a:p>
          <a:p>
            <a:endParaRPr lang="en-US" dirty="0"/>
          </a:p>
          <a:p>
            <a:r>
              <a:rPr lang="en-US" dirty="0"/>
              <a:t>	-PACE is an innovative Medicare program that provides individuals aged 55 and older comprehensive medical and social services coordinated and provided by an interdisciplinary team of professionals in a community-based center and in their homes, helping program participants delay or avoid long-term nursing home care. The team meets regularly with each participant and his or her representative in order to assess the participant's needs. A participant's care plan usually integrates some home care services from the team with several visits each week to the PACE center, which serves as the hub for medical care, rehabilitation, social activities and dining.</a:t>
            </a:r>
          </a:p>
          <a:p>
            <a:r>
              <a:rPr lang="en-US" dirty="0"/>
              <a:t>See NJ DHS Division of Aging Services, https://www.nj.gov/humanservices/doas/services/l-p/pace/. </a:t>
            </a:r>
          </a:p>
          <a:p>
            <a:endParaRPr lang="en-US" dirty="0"/>
          </a:p>
          <a:p>
            <a:r>
              <a:rPr lang="en-US" dirty="0"/>
              <a:t>-regs may require clinical credentials – amend to envision role for CHWs for HRSNs?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7F7F7F"/>
                </a:solidFill>
                <a:effectLst/>
                <a:highlight>
                  <a:srgbClr val="F5F5F5"/>
                </a:highlight>
                <a:latin typeface="Calibri" panose="020F0502020204030204" pitchFamily="34" charset="0"/>
              </a:rPr>
              <a:t>-Effect on Medicare Advantage? Medicaid? Commercial? Domino effect …</a:t>
            </a:r>
            <a:r>
              <a:rPr lang="en-US" sz="1800" b="0" i="0" dirty="0">
                <a:solidFill>
                  <a:srgbClr val="FFFFFF"/>
                </a:solidFill>
                <a:effectLst/>
                <a:highlight>
                  <a:srgbClr val="F5F5F5"/>
                </a:highlight>
                <a:latin typeface="Calibri" panose="020F0502020204030204" pitchFamily="34" charset="0"/>
              </a:rPr>
              <a:t>​</a:t>
            </a:r>
            <a:endParaRPr lang="en-US" b="0" i="0" dirty="0">
              <a:solidFill>
                <a:srgbClr val="FFFFFF"/>
              </a:solidFill>
              <a:effectLst/>
              <a:highlight>
                <a:srgbClr val="F5F5F5"/>
              </a:highligh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1203B2D-77EC-BB47-B5EF-EC96F5CFAA3A}" type="slidenum">
              <a:rPr lang="en-US" smtClean="0"/>
              <a:t>19</a:t>
            </a:fld>
            <a:endParaRPr lang="en-US"/>
          </a:p>
        </p:txBody>
      </p:sp>
    </p:spTree>
    <p:extLst>
      <p:ext uri="{BB962C8B-B14F-4D97-AF65-F5344CB8AC3E}">
        <p14:creationId xmlns:p14="http://schemas.microsoft.com/office/powerpoint/2010/main" val="299297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203B2D-77EC-BB47-B5EF-EC96F5CFAA3A}" type="slidenum">
              <a:rPr lang="en-US" smtClean="0"/>
              <a:t>2</a:t>
            </a:fld>
            <a:endParaRPr lang="en-US"/>
          </a:p>
        </p:txBody>
      </p:sp>
    </p:spTree>
    <p:extLst>
      <p:ext uri="{BB962C8B-B14F-4D97-AF65-F5344CB8AC3E}">
        <p14:creationId xmlns:p14="http://schemas.microsoft.com/office/powerpoint/2010/main" val="2518451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F3CD67-F9BC-47D1-9792-7AD1B8FFC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266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names: health educators, </a:t>
            </a:r>
            <a:r>
              <a:rPr lang="en-US" dirty="0" err="1"/>
              <a:t>promotores</a:t>
            </a:r>
            <a:r>
              <a:rPr lang="en-US" dirty="0"/>
              <a:t>, traditional health workers, community health representatives or advisors</a:t>
            </a:r>
          </a:p>
          <a:p>
            <a:endParaRPr lang="en-US" dirty="0"/>
          </a:p>
          <a:p>
            <a:r>
              <a:rPr lang="en-US" dirty="0"/>
              <a:t>-related to peers</a:t>
            </a:r>
          </a:p>
          <a:p>
            <a:endParaRPr lang="en-US" dirty="0"/>
          </a:p>
          <a:p>
            <a:r>
              <a:rPr lang="en-US" dirty="0"/>
              <a:t>-</a:t>
            </a:r>
            <a:r>
              <a:rPr lang="en-US" dirty="0" err="1"/>
              <a:t>dft</a:t>
            </a:r>
            <a:r>
              <a:rPr lang="en-US" dirty="0"/>
              <a:t> settings: </a:t>
            </a:r>
            <a:r>
              <a:rPr lang="en-US" b="0" i="0" dirty="0">
                <a:solidFill>
                  <a:srgbClr val="333333"/>
                </a:solidFill>
                <a:effectLst/>
                <a:latin typeface="Lato" panose="020F0502020204030203" pitchFamily="34" charset="0"/>
              </a:rPr>
              <a:t>within public health, the community, and in healthcare settings</a:t>
            </a:r>
          </a:p>
          <a:p>
            <a:endParaRPr lang="en-US" b="0" i="0" dirty="0">
              <a:solidFill>
                <a:srgbClr val="333333"/>
              </a:solidFill>
              <a:effectLst/>
              <a:latin typeface="Lato" panose="020F0502020204030203" pitchFamily="34" charset="0"/>
            </a:endParaRPr>
          </a:p>
          <a:p>
            <a:r>
              <a:rPr lang="en-US" b="0" i="0" dirty="0">
                <a:solidFill>
                  <a:srgbClr val="333333"/>
                </a:solidFill>
                <a:effectLst/>
                <a:latin typeface="Lato" panose="020F0502020204030203" pitchFamily="34" charset="0"/>
              </a:rPr>
              <a:t>-</a:t>
            </a:r>
            <a:r>
              <a:rPr lang="en-US" b="0" i="0" dirty="0" err="1">
                <a:solidFill>
                  <a:srgbClr val="333333"/>
                </a:solidFill>
                <a:effectLst/>
                <a:latin typeface="Lato" panose="020F0502020204030203" pitchFamily="34" charset="0"/>
              </a:rPr>
              <a:t>dft</a:t>
            </a:r>
            <a:r>
              <a:rPr lang="en-US" b="0" i="0" dirty="0">
                <a:solidFill>
                  <a:srgbClr val="333333"/>
                </a:solidFill>
                <a:effectLst/>
                <a:latin typeface="Lato" panose="020F0502020204030203" pitchFamily="34" charset="0"/>
              </a:rPr>
              <a:t> scopes: chronic disease, BH, reentry, more general</a:t>
            </a:r>
          </a:p>
          <a:p>
            <a:endParaRPr lang="en-US" b="0" i="0" dirty="0">
              <a:solidFill>
                <a:srgbClr val="333333"/>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F1203B2D-77EC-BB47-B5EF-EC96F5CFAA3A}" type="slidenum">
              <a:rPr lang="en-US" smtClean="0"/>
              <a:t>3</a:t>
            </a:fld>
            <a:endParaRPr lang="en-US"/>
          </a:p>
        </p:txBody>
      </p:sp>
    </p:spTree>
    <p:extLst>
      <p:ext uri="{BB962C8B-B14F-4D97-AF65-F5344CB8AC3E}">
        <p14:creationId xmlns:p14="http://schemas.microsoft.com/office/powerpoint/2010/main" val="272949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some improvements in outcomes as well as some cost-effectiveness – systemic reviews and RCTs</a:t>
            </a:r>
          </a:p>
          <a:p>
            <a:endParaRPr lang="en-US" dirty="0"/>
          </a:p>
          <a:p>
            <a:r>
              <a:rPr lang="en-US" dirty="0"/>
              <a:t>-Improving individual and community health (hopefully outcomes)</a:t>
            </a:r>
          </a:p>
          <a:p>
            <a:r>
              <a:rPr lang="en-US" dirty="0"/>
              <a:t>-Building trust and relationships</a:t>
            </a:r>
          </a:p>
          <a:p>
            <a:r>
              <a:rPr lang="en-US" dirty="0"/>
              <a:t>-Addressing social and behavioral determinants of health</a:t>
            </a:r>
          </a:p>
          <a:p>
            <a:r>
              <a:rPr lang="en-US" dirty="0"/>
              <a:t>-Maybe reducing costs?</a:t>
            </a:r>
          </a:p>
          <a:p>
            <a:endParaRPr lang="en-US" dirty="0"/>
          </a:p>
          <a:p>
            <a:r>
              <a:rPr lang="en-US" dirty="0"/>
              <a:t>“Community health workers (CHWs) are critical to improving individual and community health through their ability to build trust and relationships and deepen communication between patients and providers. CHWs have a deep understanding of their communities through lived experience, which makes them uniquely qualified to address social and behavioral determinants of health.  As states advance efforts to expand financing for and use of this workforce, it will be critical to make an evidence-based business case for policymakers and providers. Existing studies on CHWs focus on assessing their effectiveness in improving health outcomes, reducing healthcare costs, and bridging the gap in health disparities. The number of research articles on the impact of CHW-led interventions and programs has escalated dramatically over the past fifty years, and the scientific rigor of study designs has improved notably.”</a:t>
            </a:r>
          </a:p>
          <a:p>
            <a:endParaRPr lang="en-US" dirty="0"/>
          </a:p>
          <a:p>
            <a:r>
              <a:rPr lang="en-US" dirty="0"/>
              <a:t>“The sections below serve as a summary of research studies demonstrating the effectiveness of CHWs across multiple settings and health issues. This wide array of research allows CHW champions to demonstrate what research already exists or to select evidence that is most resonant with their audience. ” </a:t>
            </a:r>
          </a:p>
        </p:txBody>
      </p:sp>
      <p:sp>
        <p:nvSpPr>
          <p:cNvPr id="4" name="Slide Number Placeholder 3"/>
          <p:cNvSpPr>
            <a:spLocks noGrp="1"/>
          </p:cNvSpPr>
          <p:nvPr>
            <p:ph type="sldNum" sz="quarter" idx="5"/>
          </p:nvPr>
        </p:nvSpPr>
        <p:spPr/>
        <p:txBody>
          <a:bodyPr/>
          <a:lstStyle/>
          <a:p>
            <a:fld id="{F1203B2D-77EC-BB47-B5EF-EC96F5CFAA3A}" type="slidenum">
              <a:rPr lang="en-US" smtClean="0"/>
              <a:t>4</a:t>
            </a:fld>
            <a:endParaRPr lang="en-US"/>
          </a:p>
        </p:txBody>
      </p:sp>
    </p:spTree>
    <p:extLst>
      <p:ext uri="{BB962C8B-B14F-4D97-AF65-F5344CB8AC3E}">
        <p14:creationId xmlns:p14="http://schemas.microsoft.com/office/powerpoint/2010/main" val="286928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cost savings (although shouldn’t be our focus)</a:t>
            </a:r>
          </a:p>
          <a:p>
            <a:endParaRPr lang="en-US" dirty="0"/>
          </a:p>
          <a:p>
            <a:r>
              <a:rPr lang="en-US" dirty="0"/>
              <a:t>-Improving individual and community health (hopefully outcomes)</a:t>
            </a:r>
          </a:p>
          <a:p>
            <a:r>
              <a:rPr lang="en-US" dirty="0"/>
              <a:t>-Building trust and relationships</a:t>
            </a:r>
          </a:p>
          <a:p>
            <a:r>
              <a:rPr lang="en-US" dirty="0"/>
              <a:t>-Addressing social and behavioral determinants of health</a:t>
            </a:r>
          </a:p>
          <a:p>
            <a:r>
              <a:rPr lang="en-US" dirty="0"/>
              <a:t>-Maybe reducing costs?</a:t>
            </a:r>
          </a:p>
          <a:p>
            <a:endParaRPr lang="en-US" dirty="0"/>
          </a:p>
          <a:p>
            <a:r>
              <a:rPr lang="en-US" dirty="0"/>
              <a:t>“Community health workers (CHWs) are critical to improving individual and community health through their ability to build trust and relationships and deepen communication between patients and providers. CHWs have a deep understanding of their communities through lived experience, which makes them uniquely qualified to address social and behavioral determinants of health.  As states advance efforts to expand financing for and use of this workforce, it will be critical to make an evidence-based business case for policymakers and providers. Existing studies on CHWs focus on assessing their effectiveness in improving health outcomes, reducing healthcare costs, and bridging the gap in health disparities. The number of research articles on the impact of CHW-led interventions and programs has escalated dramatically over the past fifty years, and the scientific rigor of study designs has improved notably.” </a:t>
            </a:r>
          </a:p>
        </p:txBody>
      </p:sp>
      <p:sp>
        <p:nvSpPr>
          <p:cNvPr id="4" name="Slide Number Placeholder 3"/>
          <p:cNvSpPr>
            <a:spLocks noGrp="1"/>
          </p:cNvSpPr>
          <p:nvPr>
            <p:ph type="sldNum" sz="quarter" idx="5"/>
          </p:nvPr>
        </p:nvSpPr>
        <p:spPr/>
        <p:txBody>
          <a:bodyPr/>
          <a:lstStyle/>
          <a:p>
            <a:fld id="{F1203B2D-77EC-BB47-B5EF-EC96F5CFAA3A}" type="slidenum">
              <a:rPr lang="en-US" smtClean="0"/>
              <a:t>5</a:t>
            </a:fld>
            <a:endParaRPr lang="en-US"/>
          </a:p>
        </p:txBody>
      </p:sp>
    </p:spTree>
    <p:extLst>
      <p:ext uri="{BB962C8B-B14F-4D97-AF65-F5344CB8AC3E}">
        <p14:creationId xmlns:p14="http://schemas.microsoft.com/office/powerpoint/2010/main" val="130067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individual and community health (hopefully outcomes)</a:t>
            </a:r>
          </a:p>
          <a:p>
            <a:r>
              <a:rPr lang="en-US" dirty="0"/>
              <a:t>-Building trust and relationships</a:t>
            </a:r>
          </a:p>
          <a:p>
            <a:r>
              <a:rPr lang="en-US" dirty="0"/>
              <a:t>-Addressing social and behavioral determinants of health</a:t>
            </a:r>
          </a:p>
          <a:p>
            <a:r>
              <a:rPr lang="en-US" dirty="0"/>
              <a:t>-Maybe reducing costs?</a:t>
            </a:r>
          </a:p>
          <a:p>
            <a:endParaRPr lang="en-US" dirty="0"/>
          </a:p>
          <a:p>
            <a:r>
              <a:rPr lang="en-US" dirty="0"/>
              <a:t>“Community health workers (CHWs) are critical to improving individual and community health through their ability to build trust and relationships and deepen communication between patients and providers. CHWs have a deep understanding of their communities through lived experience, which makes them uniquely qualified to address social and behavioral determinants of health.  As states advance efforts to expand financing for and use of this workforce, it will be critical to make an evidence-based business case for policymakers and providers. Existing studies on CHWs focus on assessing their effectiveness in improving health outcomes, reducing healthcare costs, and bridging the gap in health disparities. The number of research articles on the impact of CHW-led interventions and programs has escalated dramatically over the past fifty years, and the scientific rigor of study designs has improved notably.” </a:t>
            </a:r>
          </a:p>
        </p:txBody>
      </p:sp>
      <p:sp>
        <p:nvSpPr>
          <p:cNvPr id="4" name="Slide Number Placeholder 3"/>
          <p:cNvSpPr>
            <a:spLocks noGrp="1"/>
          </p:cNvSpPr>
          <p:nvPr>
            <p:ph type="sldNum" sz="quarter" idx="5"/>
          </p:nvPr>
        </p:nvSpPr>
        <p:spPr/>
        <p:txBody>
          <a:bodyPr/>
          <a:lstStyle/>
          <a:p>
            <a:fld id="{F1203B2D-77EC-BB47-B5EF-EC96F5CFAA3A}" type="slidenum">
              <a:rPr lang="en-US" smtClean="0"/>
              <a:t>6</a:t>
            </a:fld>
            <a:endParaRPr lang="en-US"/>
          </a:p>
        </p:txBody>
      </p:sp>
    </p:spTree>
    <p:extLst>
      <p:ext uri="{BB962C8B-B14F-4D97-AF65-F5344CB8AC3E}">
        <p14:creationId xmlns:p14="http://schemas.microsoft.com/office/powerpoint/2010/main" val="2233300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SPAs: CA – preventive services</a:t>
            </a:r>
          </a:p>
          <a:p>
            <a:r>
              <a:rPr lang="en-US" dirty="0"/>
              <a:t>1115: NJ – MCO pilot over 5 years – SLOW</a:t>
            </a:r>
          </a:p>
          <a:p>
            <a:r>
              <a:rPr lang="en-US" dirty="0"/>
              <a:t>Get other strong examples</a:t>
            </a:r>
          </a:p>
        </p:txBody>
      </p:sp>
      <p:sp>
        <p:nvSpPr>
          <p:cNvPr id="4" name="Slide Number Placeholder 3"/>
          <p:cNvSpPr>
            <a:spLocks noGrp="1"/>
          </p:cNvSpPr>
          <p:nvPr>
            <p:ph type="sldNum" sz="quarter" idx="5"/>
          </p:nvPr>
        </p:nvSpPr>
        <p:spPr/>
        <p:txBody>
          <a:bodyPr/>
          <a:lstStyle/>
          <a:p>
            <a:fld id="{F1203B2D-77EC-BB47-B5EF-EC96F5CFAA3A}" type="slidenum">
              <a:rPr lang="en-US" smtClean="0"/>
              <a:t>7</a:t>
            </a:fld>
            <a:endParaRPr lang="en-US"/>
          </a:p>
        </p:txBody>
      </p:sp>
    </p:spTree>
    <p:extLst>
      <p:ext uri="{BB962C8B-B14F-4D97-AF65-F5344CB8AC3E}">
        <p14:creationId xmlns:p14="http://schemas.microsoft.com/office/powerpoint/2010/main" val="272550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Arial" panose="020B0604020202020204" pitchFamily="34" charset="0"/>
                <a:ea typeface="Arial" panose="020B0604020202020204" pitchFamily="34" charset="0"/>
                <a:cs typeface="Times New Roman" panose="02020603050405020304" pitchFamily="18" charset="0"/>
              </a:rPr>
              <a:t>Exploring Medicare Opportunities to Use Auxiliary Workers to Address Health-Related Social Needs</a:t>
            </a:r>
          </a:p>
          <a:p>
            <a:r>
              <a:rPr lang="en-US" b="0" i="0" dirty="0">
                <a:solidFill>
                  <a:srgbClr val="000000"/>
                </a:solidFill>
                <a:effectLst/>
                <a:highlight>
                  <a:srgbClr val="FFFFFF"/>
                </a:highlight>
                <a:latin typeface="Segoe UI" panose="020B0502040204020203" pitchFamily="34" charset="0"/>
              </a:rPr>
              <a:t>There is strong evidence that auxiliary workers like community health workers (CHWs) help improve health outcomes and can reduce health care costs by providing critical linkages between vulnerable populations and clinical and social services that address health-related social needs.  Yet sustainable funding has been elusive.  Many CHWs have had to rely on time-limited, unreliable, and insufficient grants to support their positions.  There has been mounting momentum in recent years to open up pathways to insurance reimbursement of CHWs.  A number of states have pursued Medicaid waivers to permit some reimbursement of CHWs, and now Medicare is taking steps to support CHW sustainability. This presentation will evaluate nascent opportunities within Medicare to reimburse for the services of CHWs and other community connectors such as peers and navigators, including new codes that are available in Medicare Part B as part of the 2024 Physician Fee Schedule Final Rule. </a:t>
            </a:r>
            <a:endParaRPr lang="en-US" dirty="0">
              <a:ea typeface="Calibri"/>
              <a:cs typeface="Calibri"/>
            </a:endParaRPr>
          </a:p>
          <a:p>
            <a:endParaRPr lang="en-US" dirty="0">
              <a:ea typeface="Calibri"/>
              <a:cs typeface="Calibri"/>
            </a:endParaRPr>
          </a:p>
          <a:p>
            <a:r>
              <a:rPr lang="en-US" dirty="0">
                <a:ea typeface="Calibri"/>
                <a:cs typeface="Calibri"/>
              </a:rPr>
              <a:t>JVJ: Consistent with statements and guidance from CMS in recent years encouraging state Medicaid agencies to address SDOH (or health related social needs (HRSN), to use CMS’s language).</a:t>
            </a:r>
          </a:p>
          <a:p>
            <a:endParaRPr lang="en-US" dirty="0">
              <a:ea typeface="Calibri"/>
              <a:cs typeface="Calibri"/>
            </a:endParaRPr>
          </a:p>
          <a:p>
            <a:r>
              <a:rPr lang="en-US" dirty="0">
                <a:ea typeface="Calibri"/>
                <a:cs typeface="Calibri"/>
              </a:rPr>
              <a:t>-focusing on </a:t>
            </a:r>
            <a:r>
              <a:rPr lang="en-US" b="1" dirty="0">
                <a:ea typeface="Calibri"/>
                <a:cs typeface="Calibri"/>
              </a:rPr>
              <a:t>services/functions </a:t>
            </a:r>
            <a:r>
              <a:rPr lang="en-US" dirty="0">
                <a:ea typeface="Calibri"/>
                <a:cs typeface="Calibri"/>
              </a:rPr>
              <a:t>rather than CHW as profession</a:t>
            </a:r>
          </a:p>
          <a:p>
            <a:endParaRPr lang="en-US" dirty="0">
              <a:cs typeface="Calibri"/>
            </a:endParaRPr>
          </a:p>
          <a:p>
            <a:r>
              <a:rPr lang="en-US" dirty="0">
                <a:cs typeface="Calibri"/>
              </a:rPr>
              <a:t>-from Tim McNeill’s slides at Envision webinar: “Persons enrolled in </a:t>
            </a:r>
            <a:r>
              <a:rPr lang="en-US" b="1" dirty="0">
                <a:cs typeface="Calibri"/>
              </a:rPr>
              <a:t>Original Medicare </a:t>
            </a:r>
            <a:r>
              <a:rPr lang="en-US" dirty="0">
                <a:cs typeface="Calibri"/>
              </a:rPr>
              <a:t>(Part A &amp; Part B)</a:t>
            </a:r>
          </a:p>
          <a:p>
            <a:r>
              <a:rPr lang="en-US" dirty="0">
                <a:cs typeface="Calibri"/>
              </a:rPr>
              <a:t>• 34,171,419</a:t>
            </a:r>
          </a:p>
          <a:p>
            <a:r>
              <a:rPr lang="en-US" dirty="0">
                <a:cs typeface="Calibri"/>
              </a:rPr>
              <a:t>• </a:t>
            </a:r>
            <a:r>
              <a:rPr lang="en-US" b="1" dirty="0">
                <a:cs typeface="Calibri"/>
              </a:rPr>
              <a:t>51.64%</a:t>
            </a:r>
            <a:r>
              <a:rPr lang="en-US" dirty="0">
                <a:cs typeface="Calibri"/>
              </a:rPr>
              <a:t> of all persons eligible for Medicare are enrolled in Original Medicare (November 2023)”</a:t>
            </a:r>
          </a:p>
          <a:p>
            <a:endParaRPr lang="en-US" dirty="0">
              <a:cs typeface="Calibri"/>
            </a:endParaRPr>
          </a:p>
          <a:p>
            <a:r>
              <a:rPr lang="en-US" dirty="0">
                <a:cs typeface="Calibri"/>
              </a:rPr>
              <a:t>From Tim: “Benefits </a:t>
            </a:r>
            <a:r>
              <a:rPr lang="en-US" b="1" dirty="0">
                <a:cs typeface="Calibri"/>
              </a:rPr>
              <a:t>structured similarly to the Chronic Care Management (CCM) Benefit</a:t>
            </a:r>
          </a:p>
          <a:p>
            <a:r>
              <a:rPr lang="en-US" dirty="0">
                <a:cs typeface="Calibri"/>
              </a:rPr>
              <a:t>• CCM originally approved in 2015</a:t>
            </a:r>
          </a:p>
          <a:p>
            <a:r>
              <a:rPr lang="en-US" dirty="0">
                <a:cs typeface="Calibri"/>
              </a:rPr>
              <a:t>•Time-based billing</a:t>
            </a:r>
          </a:p>
          <a:p>
            <a:r>
              <a:rPr lang="en-US" dirty="0">
                <a:cs typeface="Calibri"/>
              </a:rPr>
              <a:t>•Billed once per calendar month</a:t>
            </a:r>
          </a:p>
          <a:p>
            <a:r>
              <a:rPr lang="en-US" dirty="0">
                <a:cs typeface="Calibri"/>
              </a:rPr>
              <a:t>•General supervision approved”</a:t>
            </a:r>
          </a:p>
          <a:p>
            <a:endParaRPr lang="en-US" dirty="0">
              <a:cs typeface="Calibri"/>
            </a:endParaRPr>
          </a:p>
          <a:p>
            <a:r>
              <a:rPr lang="en-US" dirty="0">
                <a:ea typeface="Calibri"/>
                <a:cs typeface="Calibri"/>
              </a:rPr>
              <a:t>-from Tim McNeill slides at Envision webinar: “</a:t>
            </a:r>
            <a:r>
              <a:rPr lang="en-US" b="1" dirty="0">
                <a:ea typeface="Calibri"/>
                <a:cs typeface="Calibri"/>
              </a:rPr>
              <a:t>MA plans have a statutory requirement to cover all Part A &amp; Part B benefits</a:t>
            </a:r>
            <a:r>
              <a:rPr lang="en-US" dirty="0">
                <a:ea typeface="Calibri"/>
                <a:cs typeface="Calibri"/>
              </a:rPr>
              <a:t>, but </a:t>
            </a:r>
          </a:p>
          <a:p>
            <a:r>
              <a:rPr lang="en-US" dirty="0">
                <a:ea typeface="Calibri"/>
                <a:cs typeface="Calibri"/>
              </a:rPr>
              <a:t>the MA model is care is complete in June of the prior year.</a:t>
            </a:r>
          </a:p>
          <a:p>
            <a:r>
              <a:rPr lang="en-US" dirty="0">
                <a:ea typeface="Calibri"/>
                <a:cs typeface="Calibri"/>
              </a:rPr>
              <a:t>• Some MA plans will reimburse for these services in CY2024</a:t>
            </a:r>
          </a:p>
          <a:p>
            <a:r>
              <a:rPr lang="en-US" dirty="0">
                <a:ea typeface="Calibri"/>
                <a:cs typeface="Calibri"/>
              </a:rPr>
              <a:t>• </a:t>
            </a:r>
            <a:r>
              <a:rPr lang="en-US" b="1" dirty="0">
                <a:ea typeface="Calibri"/>
                <a:cs typeface="Calibri"/>
              </a:rPr>
              <a:t>All MA plans will reimburse for these services in CY2025</a:t>
            </a:r>
            <a:r>
              <a:rPr lang="en-US" dirty="0">
                <a:ea typeface="Calibri"/>
                <a:cs typeface="Calibri"/>
              </a:rPr>
              <a:t>”</a:t>
            </a:r>
          </a:p>
          <a:p>
            <a:endParaRPr lang="en-US" dirty="0">
              <a:ea typeface="Calibri"/>
              <a:cs typeface="Calibri"/>
            </a:endParaRPr>
          </a:p>
          <a:p>
            <a:r>
              <a:rPr lang="en-US" dirty="0">
                <a:ea typeface="Calibri"/>
                <a:cs typeface="Calibri"/>
              </a:rPr>
              <a:t>Recent guidance: </a:t>
            </a:r>
            <a:r>
              <a:rPr lang="en-US" b="0" i="0" u="sng" dirty="0">
                <a:effectLst/>
                <a:latin typeface="Roboto" panose="02000000000000000000" pitchFamily="2" charset="0"/>
                <a:hlinkClick r:id="rId3"/>
              </a:rPr>
              <a:t>https://www.cms.gov/files/document/mln9201074-health-equity-services-2024-physician-fee-schedule-final-rule.pdf-0</a:t>
            </a:r>
            <a:r>
              <a:rPr lang="en-US" b="0" i="0" u="sng" dirty="0">
                <a:effectLst/>
                <a:latin typeface="Roboto" panose="02000000000000000000" pitchFamily="2" charset="0"/>
              </a:rPr>
              <a:t> </a:t>
            </a:r>
          </a:p>
          <a:p>
            <a:endParaRPr lang="en-US" b="0" i="0" u="sng" dirty="0">
              <a:effectLst/>
              <a:latin typeface="Roboto" panose="02000000000000000000" pitchFamily="2" charset="0"/>
            </a:endParaRPr>
          </a:p>
          <a:p>
            <a:r>
              <a:rPr lang="en-US" b="1" dirty="0"/>
              <a:t>Creates HCPS Code G0136</a:t>
            </a:r>
            <a:r>
              <a:rPr lang="en-US" dirty="0"/>
              <a:t>, Administration of a standardized, evidence-based SDOH risk assessment, 5-15 minutes, not more than every 6 months (per practitioner, per beneficiary)</a:t>
            </a:r>
          </a:p>
          <a:p>
            <a:r>
              <a:rPr lang="en-US" dirty="0"/>
              <a:t>Distinguished from routine screenings – has some reason to believe unmet SDOH needs may be impacting ability to diagnose or treat the patient</a:t>
            </a:r>
          </a:p>
          <a:p>
            <a:r>
              <a:rPr lang="en-US" dirty="0"/>
              <a:t>Flexibility re: specific evidence-based RA tool used BUT tool must include domains of food insecurity, housing insecurity, transportation needs, and utility difficulties</a:t>
            </a:r>
          </a:p>
          <a:p>
            <a:r>
              <a:rPr lang="en-US" dirty="0"/>
              <a:t>Possible, non-exhaustive evidence-based tools include the CMS Accountable Health Communities (AHC) 24 tool, the Protocol for Responding to &amp; Assessing Patients’ Assets, Risks &amp; Experiences (PRAPARE) 25 tool, and instruments identified for Medicare Advantage Special Needs Population Health Risk Assessment.</a:t>
            </a:r>
          </a:p>
          <a:p>
            <a:r>
              <a:rPr lang="en-US" dirty="0"/>
              <a:t>FAQ: “Physicians and other practitioners may also choose to use a tool or ask additional questions to assess other areas of SDOH risk that are prevalent in or culturally important to your patient population, including combining questions from multiple standardized, validated tools.”</a:t>
            </a:r>
          </a:p>
          <a:p>
            <a:r>
              <a:rPr lang="en-US" dirty="0"/>
              <a:t>-staff can help but billing provider must review/coordinate …</a:t>
            </a:r>
          </a:p>
          <a:p>
            <a:endParaRPr lang="en-US" dirty="0"/>
          </a:p>
          <a:p>
            <a:r>
              <a:rPr lang="en-US" b="1" dirty="0"/>
              <a:t>CHI:</a:t>
            </a:r>
          </a:p>
          <a:p>
            <a:r>
              <a:rPr lang="en-US" dirty="0"/>
              <a:t>-need initiating visit first</a:t>
            </a:r>
          </a:p>
          <a:p>
            <a:r>
              <a:rPr lang="en-US" dirty="0"/>
              <a:t>Community Health Integration (CHI) services (cont’d):</a:t>
            </a:r>
          </a:p>
          <a:p>
            <a:r>
              <a:rPr lang="en-US" dirty="0"/>
              <a:t>New code HCPCS G0019 permits billing for 60 minutes per calendar month </a:t>
            </a:r>
          </a:p>
          <a:p>
            <a:r>
              <a:rPr lang="en-US" dirty="0"/>
              <a:t>HCPCS code G0022 for each additional 30 minutes per calendar month</a:t>
            </a:r>
          </a:p>
          <a:p>
            <a:r>
              <a:rPr lang="en-US" dirty="0"/>
              <a:t>No frequency limit for G0022, as long as reasonable and necessary</a:t>
            </a:r>
          </a:p>
          <a:p>
            <a:r>
              <a:rPr lang="en-US" dirty="0"/>
              <a:t>only one practitioner may furnish and bill the services in a given month</a:t>
            </a:r>
          </a:p>
          <a:p>
            <a:r>
              <a:rPr lang="en-US" dirty="0"/>
              <a:t>Patient consent is required in advance of providing CHI services:</a:t>
            </a:r>
          </a:p>
          <a:p>
            <a:r>
              <a:rPr lang="en-US" dirty="0"/>
              <a:t>either in writing or verbally, as long as it’s documented in medical record</a:t>
            </a:r>
          </a:p>
          <a:p>
            <a:r>
              <a:rPr lang="en-US" dirty="0"/>
              <a:t>must include explaining that cost sharing applies and that only one practitioner may bill/ month</a:t>
            </a:r>
          </a:p>
          <a:p>
            <a:r>
              <a:rPr lang="en-US" dirty="0"/>
              <a:t>may be obtained by auxiliary personnel (although best by billing practitioner)</a:t>
            </a:r>
          </a:p>
          <a:p>
            <a:r>
              <a:rPr lang="en-US" dirty="0"/>
              <a:t>must obtain if there is a change in the billing practitioner</a:t>
            </a:r>
          </a:p>
          <a:p>
            <a:r>
              <a:rPr lang="en-US" dirty="0"/>
              <a:t>May be in person, virtually, or through a mix, but expectation that most elements will involve direct contact between providers and patients</a:t>
            </a:r>
          </a:p>
          <a:p>
            <a:endParaRPr lang="en-US" dirty="0"/>
          </a:p>
          <a:p>
            <a:r>
              <a:rPr lang="en-US" dirty="0"/>
              <a:t>PIN: “we proposed for PIN services a </a:t>
            </a:r>
            <a:r>
              <a:rPr lang="en-US" b="1" dirty="0"/>
              <a:t>parallel set of services to the CHI </a:t>
            </a:r>
            <a:r>
              <a:rPr lang="en-US" dirty="0"/>
              <a:t>services, but focused on patients with a serious, </a:t>
            </a:r>
            <a:r>
              <a:rPr lang="en-US" dirty="0" err="1"/>
              <a:t>highrisk</a:t>
            </a:r>
            <a:r>
              <a:rPr lang="en-US" dirty="0"/>
              <a:t> illness who </a:t>
            </a:r>
            <a:r>
              <a:rPr lang="en-US" b="1" dirty="0"/>
              <a:t>may not necessarily have SDOH needs</a:t>
            </a:r>
            <a:r>
              <a:rPr lang="en-US" dirty="0"/>
              <a:t>”</a:t>
            </a:r>
          </a:p>
          <a:p>
            <a:endParaRPr lang="en-US" dirty="0"/>
          </a:p>
          <a:p>
            <a:r>
              <a:rPr lang="en-US" sz="2200" dirty="0">
                <a:ea typeface="Calibri"/>
                <a:cs typeface="Calibri"/>
              </a:rPr>
              <a:t>PIN services will be reimbursable where a patient has a “serious, high-risk condition” </a:t>
            </a:r>
            <a:r>
              <a:rPr lang="en-US" sz="2200" b="1" dirty="0">
                <a:ea typeface="Calibri"/>
                <a:cs typeface="Calibri"/>
              </a:rPr>
              <a:t>PLUS condition</a:t>
            </a:r>
            <a:r>
              <a:rPr lang="en-US" sz="2200" dirty="0">
                <a:ea typeface="Calibri"/>
                <a:cs typeface="Calibri"/>
              </a:rPr>
              <a:t>:</a:t>
            </a:r>
          </a:p>
          <a:p>
            <a:pPr lvl="1"/>
            <a:r>
              <a:rPr lang="en-US" sz="2000" dirty="0">
                <a:ea typeface="Calibri"/>
                <a:cs typeface="Calibri"/>
              </a:rPr>
              <a:t>is expected to last </a:t>
            </a:r>
            <a:r>
              <a:rPr lang="en-US" sz="2000" b="1" dirty="0">
                <a:ea typeface="Calibri"/>
                <a:cs typeface="Calibri"/>
              </a:rPr>
              <a:t>at least 3 months</a:t>
            </a:r>
          </a:p>
          <a:p>
            <a:pPr lvl="1"/>
            <a:r>
              <a:rPr lang="en-US" sz="2000" dirty="0">
                <a:ea typeface="Calibri"/>
                <a:cs typeface="Calibri"/>
              </a:rPr>
              <a:t>place patient at “</a:t>
            </a:r>
            <a:r>
              <a:rPr lang="en-US" sz="2000" b="1" dirty="0">
                <a:ea typeface="Calibri"/>
                <a:cs typeface="Calibri"/>
              </a:rPr>
              <a:t>significant risk of</a:t>
            </a:r>
            <a:r>
              <a:rPr lang="en-US" sz="2000" dirty="0">
                <a:ea typeface="Calibri"/>
                <a:cs typeface="Calibri"/>
              </a:rPr>
              <a:t> hospitalization, nursing home placement, acute exacerbation/decompensation, functional decline, or death” </a:t>
            </a:r>
          </a:p>
          <a:p>
            <a:pPr lvl="1"/>
            <a:r>
              <a:rPr lang="en-US" sz="2000" b="1" dirty="0">
                <a:ea typeface="Calibri"/>
                <a:cs typeface="Calibri"/>
              </a:rPr>
              <a:t>requires development, monitoring, or revision </a:t>
            </a:r>
            <a:r>
              <a:rPr lang="en-US" sz="2000" dirty="0">
                <a:ea typeface="Calibri"/>
                <a:cs typeface="Calibri"/>
              </a:rPr>
              <a:t>of a disease-specific care plan</a:t>
            </a:r>
          </a:p>
          <a:p>
            <a:pPr lvl="1"/>
            <a:r>
              <a:rPr lang="en-US" sz="2000" dirty="0">
                <a:ea typeface="Calibri"/>
                <a:cs typeface="Calibri"/>
              </a:rPr>
              <a:t>N.B. </a:t>
            </a:r>
          </a:p>
          <a:p>
            <a:pPr lvl="2"/>
            <a:r>
              <a:rPr lang="en-US" sz="1800" dirty="0">
                <a:ea typeface="Calibri"/>
                <a:cs typeface="Calibri"/>
              </a:rPr>
              <a:t>“</a:t>
            </a:r>
            <a:r>
              <a:rPr lang="en-US" sz="1800" b="1" dirty="0">
                <a:ea typeface="Calibri"/>
                <a:cs typeface="Calibri"/>
              </a:rPr>
              <a:t>SDOH needs are not required </a:t>
            </a:r>
            <a:r>
              <a:rPr lang="en-US" sz="1800" dirty="0">
                <a:ea typeface="Calibri"/>
                <a:cs typeface="Calibri"/>
              </a:rPr>
              <a:t>to use PIN services but may be applicable”</a:t>
            </a:r>
          </a:p>
          <a:p>
            <a:pPr lvl="2"/>
            <a:r>
              <a:rPr lang="en-US" sz="1800" b="1" dirty="0">
                <a:ea typeface="Calibri"/>
                <a:cs typeface="Calibri"/>
              </a:rPr>
              <a:t>definitive diagnosis is not required</a:t>
            </a:r>
            <a:r>
              <a:rPr lang="en-US" sz="1800" dirty="0">
                <a:ea typeface="Calibri"/>
                <a:cs typeface="Calibri"/>
              </a:rPr>
              <a:t> before the practitioner makes a clinical determination that the patient has a serious high-risk condition</a:t>
            </a:r>
            <a:endParaRPr lang="en-US" dirty="0"/>
          </a:p>
          <a:p>
            <a:endParaRPr lang="en-US" dirty="0"/>
          </a:p>
          <a:p>
            <a:r>
              <a:rPr lang="en-US" dirty="0"/>
              <a:t>-mention training lang? not really needed for scope of this presentation …</a:t>
            </a:r>
          </a:p>
        </p:txBody>
      </p:sp>
      <p:sp>
        <p:nvSpPr>
          <p:cNvPr id="4" name="Slide Number Placeholder 3"/>
          <p:cNvSpPr>
            <a:spLocks noGrp="1"/>
          </p:cNvSpPr>
          <p:nvPr>
            <p:ph type="sldNum" sz="quarter" idx="5"/>
          </p:nvPr>
        </p:nvSpPr>
        <p:spPr/>
        <p:txBody>
          <a:bodyPr/>
          <a:lstStyle/>
          <a:p>
            <a:fld id="{F1203B2D-77EC-BB47-B5EF-EC96F5CFAA3A}" type="slidenum">
              <a:rPr lang="en-US" smtClean="0"/>
              <a:t>8</a:t>
            </a:fld>
            <a:endParaRPr lang="en-US"/>
          </a:p>
        </p:txBody>
      </p:sp>
    </p:spTree>
    <p:extLst>
      <p:ext uri="{BB962C8B-B14F-4D97-AF65-F5344CB8AC3E}">
        <p14:creationId xmlns:p14="http://schemas.microsoft.com/office/powerpoint/2010/main" val="2167602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proposed for PIN services a </a:t>
            </a:r>
            <a:r>
              <a:rPr lang="en-US" b="1" dirty="0"/>
              <a:t>parallel set of services to the CHI </a:t>
            </a:r>
            <a:r>
              <a:rPr lang="en-US" dirty="0"/>
              <a:t>services, but focused on patients with a serious, </a:t>
            </a:r>
            <a:r>
              <a:rPr lang="en-US" dirty="0" err="1"/>
              <a:t>highrisk</a:t>
            </a:r>
            <a:r>
              <a:rPr lang="en-US" dirty="0"/>
              <a:t> illness who </a:t>
            </a:r>
            <a:r>
              <a:rPr lang="en-US" b="1" dirty="0"/>
              <a:t>may not necessarily have SDOH needs</a:t>
            </a:r>
            <a:r>
              <a:rPr lang="en-US" dirty="0"/>
              <a:t>” – slightly different, e.g., knowledge of specific disease condition; slightly </a:t>
            </a:r>
            <a:r>
              <a:rPr lang="en-US" dirty="0" err="1"/>
              <a:t>dft</a:t>
            </a:r>
            <a:r>
              <a:rPr lang="en-US" dirty="0"/>
              <a:t> for PIN-PS to recognize </a:t>
            </a:r>
            <a:r>
              <a:rPr lang="en-US" dirty="0" err="1"/>
              <a:t>dft</a:t>
            </a:r>
            <a:r>
              <a:rPr lang="en-US" dirty="0"/>
              <a:t> scope of work for peer (e.g., not care coordination; leveraging lived experience)</a:t>
            </a:r>
          </a:p>
          <a:p>
            <a:endParaRPr lang="en-US" dirty="0"/>
          </a:p>
          <a:p>
            <a:r>
              <a:rPr lang="en-US" dirty="0"/>
              <a:t>Again, focus on </a:t>
            </a:r>
            <a:r>
              <a:rPr lang="en-US" b="1" dirty="0"/>
              <a:t>services and not CHW as profession</a:t>
            </a:r>
          </a:p>
          <a:p>
            <a:endParaRPr lang="en-US" dirty="0"/>
          </a:p>
          <a:p>
            <a:r>
              <a:rPr lang="en-US" dirty="0"/>
              <a:t>NACHW asked CMS to go broader – recognize full range – community strengths – should pay to promote health and well-being in the community and not just for specific </a:t>
            </a:r>
            <a:r>
              <a:rPr lang="en-US" dirty="0" err="1"/>
              <a:t>indl</a:t>
            </a:r>
            <a:endParaRPr lang="en-US" dirty="0"/>
          </a:p>
          <a:p>
            <a:endParaRPr lang="en-US" dirty="0"/>
          </a:p>
          <a:p>
            <a:r>
              <a:rPr lang="en-US" dirty="0"/>
              <a:t>From Jan 2024 guidance: “We currently make separate payment under the PFS for a </a:t>
            </a:r>
            <a:r>
              <a:rPr lang="en-US" b="1" dirty="0"/>
              <a:t>number of care management </a:t>
            </a:r>
            <a:r>
              <a:rPr lang="en-US" dirty="0"/>
              <a:t>and other services that may include </a:t>
            </a:r>
            <a:r>
              <a:rPr lang="en-US" b="1" dirty="0"/>
              <a:t>aspects of CHI </a:t>
            </a:r>
            <a:r>
              <a:rPr lang="en-US" dirty="0"/>
              <a:t>services. Those care management services focus </a:t>
            </a:r>
            <a:r>
              <a:rPr lang="en-US" b="1" dirty="0"/>
              <a:t>heavily on clinical, rather than social,</a:t>
            </a:r>
            <a:r>
              <a:rPr lang="en-US" dirty="0"/>
              <a:t> aspects of care. You </a:t>
            </a:r>
            <a:r>
              <a:rPr lang="en-US" b="1" dirty="0"/>
              <a:t>can furnish</a:t>
            </a:r>
            <a:r>
              <a:rPr lang="en-US" dirty="0"/>
              <a:t> CHI services in addition to other care management services if you: ● </a:t>
            </a:r>
            <a:r>
              <a:rPr lang="en-US" b="1" dirty="0"/>
              <a:t>Don’t count time and effort more than once ● Meet requirements </a:t>
            </a:r>
            <a:r>
              <a:rPr lang="en-US" dirty="0"/>
              <a:t>to bill the other care management services ● Perform services that are </a:t>
            </a:r>
            <a:r>
              <a:rPr lang="en-US" b="1" dirty="0"/>
              <a:t>medically reasonable and necessary</a:t>
            </a:r>
            <a:r>
              <a:rPr lang="en-US" dirty="0"/>
              <a:t>” - https://www.cms.gov/files/document/mln9201074-health-equity-services-2024-physician-fee-schedule-final-rule.pdf-0 </a:t>
            </a:r>
          </a:p>
          <a:p>
            <a:endParaRPr lang="en-US" dirty="0"/>
          </a:p>
          <a:p>
            <a:r>
              <a:rPr lang="en-US" dirty="0"/>
              <a:t>More details:</a:t>
            </a:r>
          </a:p>
          <a:p>
            <a:endParaRPr lang="en-US" dirty="0"/>
          </a:p>
          <a:p>
            <a:pPr algn="l"/>
            <a:r>
              <a:rPr lang="en-US" sz="1800" dirty="0">
                <a:latin typeface="Symbol" panose="05050102010706020507" pitchFamily="18" charset="2"/>
              </a:rPr>
              <a:t>• </a:t>
            </a:r>
            <a:r>
              <a:rPr lang="en-US" sz="1800" b="1" dirty="0">
                <a:latin typeface="Melior"/>
              </a:rPr>
              <a:t>Person-centered assessment, performed to better understand the  individualized context of the intersection between the SDOH need(s)</a:t>
            </a:r>
          </a:p>
          <a:p>
            <a:pPr algn="l"/>
            <a:r>
              <a:rPr lang="en-US" sz="1800" b="1" dirty="0">
                <a:latin typeface="Melior"/>
              </a:rPr>
              <a:t>and the problem(s) addressed in the initiating visit</a:t>
            </a:r>
            <a:r>
              <a:rPr lang="en-US" sz="1800" dirty="0">
                <a:latin typeface="Melior"/>
              </a:rPr>
              <a:t>.</a:t>
            </a:r>
          </a:p>
          <a:p>
            <a:pPr algn="l"/>
            <a:endParaRPr lang="en-US" sz="1800" dirty="0">
              <a:latin typeface="Melior"/>
            </a:endParaRPr>
          </a:p>
          <a:p>
            <a:pPr algn="l"/>
            <a:r>
              <a:rPr lang="en-US" sz="1800" dirty="0">
                <a:latin typeface="Melior"/>
              </a:rPr>
              <a:t>++ Conducting a person-centered assessment to understand patient’s life story, strengths, needs, goals, preferences and desired outcomes,</a:t>
            </a:r>
          </a:p>
          <a:p>
            <a:pPr algn="l"/>
            <a:r>
              <a:rPr lang="en-US" sz="1800" dirty="0">
                <a:latin typeface="Melior"/>
              </a:rPr>
              <a:t>including understanding cultural and linguistic factors and including unmet SDOH needs (that are not separately billed).</a:t>
            </a:r>
          </a:p>
          <a:p>
            <a:pPr algn="l"/>
            <a:r>
              <a:rPr lang="en-US" sz="1800" dirty="0">
                <a:latin typeface="Melior"/>
              </a:rPr>
              <a:t>++ Facilitating patient-driven goalsetting and establishing an action plan.</a:t>
            </a:r>
          </a:p>
          <a:p>
            <a:pPr algn="l"/>
            <a:r>
              <a:rPr lang="en-US" sz="1800" dirty="0">
                <a:latin typeface="Melior"/>
              </a:rPr>
              <a:t>++ Providing tailored support to the patient as needed to accomplish the practitioner’s treatment plan.</a:t>
            </a:r>
          </a:p>
          <a:p>
            <a:pPr algn="l"/>
            <a:endParaRPr lang="en-US" sz="1800" dirty="0">
              <a:latin typeface="Symbol" panose="05050102010706020507" pitchFamily="18" charset="2"/>
            </a:endParaRPr>
          </a:p>
          <a:p>
            <a:pPr algn="l"/>
            <a:r>
              <a:rPr lang="en-US" sz="1800" dirty="0">
                <a:latin typeface="Symbol" panose="05050102010706020507" pitchFamily="18" charset="2"/>
              </a:rPr>
              <a:t>• </a:t>
            </a:r>
            <a:r>
              <a:rPr lang="en-US" sz="1800" b="1" dirty="0">
                <a:latin typeface="Melior"/>
              </a:rPr>
              <a:t>Practitioner, Home-, and Community-Based Care Coordination</a:t>
            </a:r>
          </a:p>
          <a:p>
            <a:pPr algn="l"/>
            <a:r>
              <a:rPr lang="en-US" sz="1800" dirty="0">
                <a:latin typeface="Melior"/>
              </a:rPr>
              <a:t>++ Coordinating receipt of needed services from healthcare practitioners,  providers, and facilities; and from home- and community-based service</a:t>
            </a:r>
          </a:p>
          <a:p>
            <a:pPr algn="l"/>
            <a:r>
              <a:rPr lang="en-US" sz="1800" dirty="0">
                <a:latin typeface="Melior"/>
              </a:rPr>
              <a:t>providers, social service providers, and caregiver (if applicable).</a:t>
            </a:r>
          </a:p>
          <a:p>
            <a:pPr algn="l"/>
            <a:r>
              <a:rPr lang="en-US" sz="1800" dirty="0">
                <a:latin typeface="Melior"/>
              </a:rPr>
              <a:t>++ Communication with practitioners, home- and community-based service providers, hospitals, and skilled nursing facilities (or other health care facilities) regarding the patient’s psychosocial strengths and needs, functional deficits, goals, preferences, and desired outcomes, including cultural and linguistic factors.</a:t>
            </a:r>
          </a:p>
          <a:p>
            <a:pPr algn="l"/>
            <a:r>
              <a:rPr lang="en-US" sz="1800" dirty="0">
                <a:latin typeface="Melior"/>
              </a:rPr>
              <a:t>++ Coordination of care transitions between and among health care practitioners and settings, including transitions involving referral to other</a:t>
            </a:r>
          </a:p>
          <a:p>
            <a:pPr algn="l"/>
            <a:r>
              <a:rPr lang="en-US" sz="1800" dirty="0">
                <a:latin typeface="Melior"/>
              </a:rPr>
              <a:t>clinicians; follow-up after an emergency department visit; or follow-up after discharges from hospitals, skilled nursing facilities or other health care</a:t>
            </a:r>
          </a:p>
          <a:p>
            <a:pPr algn="l"/>
            <a:r>
              <a:rPr lang="en-US" sz="1800" dirty="0">
                <a:latin typeface="Melior"/>
              </a:rPr>
              <a:t>facilities.</a:t>
            </a:r>
          </a:p>
          <a:p>
            <a:pPr algn="l"/>
            <a:r>
              <a:rPr lang="en-US" sz="1800" dirty="0">
                <a:latin typeface="Melior"/>
              </a:rPr>
              <a:t>++ Facilitating access to </a:t>
            </a:r>
            <a:r>
              <a:rPr lang="en-US" sz="1800" dirty="0" err="1">
                <a:latin typeface="Melior"/>
              </a:rPr>
              <a:t>communitybased</a:t>
            </a:r>
            <a:r>
              <a:rPr lang="en-US" sz="1800" dirty="0">
                <a:latin typeface="Melior"/>
              </a:rPr>
              <a:t> social services (</a:t>
            </a:r>
            <a:r>
              <a:rPr lang="en-US" sz="1800" i="1" dirty="0">
                <a:latin typeface="Melior-Italic"/>
              </a:rPr>
              <a:t>e.g., </a:t>
            </a:r>
            <a:r>
              <a:rPr lang="en-US" sz="1800" dirty="0">
                <a:latin typeface="Melior"/>
              </a:rPr>
              <a:t>housing, utilities, transportation, food assistance) to address the SDOH need(s).</a:t>
            </a:r>
          </a:p>
          <a:p>
            <a:pPr algn="l"/>
            <a:endParaRPr lang="en-US" sz="1800" dirty="0">
              <a:latin typeface="Symbol" panose="05050102010706020507" pitchFamily="18" charset="2"/>
            </a:endParaRPr>
          </a:p>
          <a:p>
            <a:pPr algn="l"/>
            <a:r>
              <a:rPr lang="en-US" sz="1800" dirty="0">
                <a:latin typeface="Symbol" panose="05050102010706020507" pitchFamily="18" charset="2"/>
              </a:rPr>
              <a:t>• </a:t>
            </a:r>
            <a:r>
              <a:rPr lang="en-US" sz="1800" b="1" dirty="0">
                <a:latin typeface="Melior"/>
              </a:rPr>
              <a:t>Health education</a:t>
            </a:r>
            <a:r>
              <a:rPr lang="en-US" sz="1800" dirty="0">
                <a:latin typeface="Melior"/>
              </a:rPr>
              <a:t>—Helping the patient contextualize health education provided by the patient’s treatment team with the patient’s individual needs, goals, and preferences, in the context of the SDOH need(s), and educating the patient on how to best participate in medical decision-making.</a:t>
            </a:r>
          </a:p>
          <a:p>
            <a:pPr algn="l"/>
            <a:endParaRPr lang="en-US" sz="1800" dirty="0">
              <a:latin typeface="Symbol" panose="05050102010706020507" pitchFamily="18" charset="2"/>
            </a:endParaRPr>
          </a:p>
          <a:p>
            <a:pPr algn="l"/>
            <a:r>
              <a:rPr lang="en-US" sz="1800" dirty="0">
                <a:latin typeface="Symbol" panose="05050102010706020507" pitchFamily="18" charset="2"/>
              </a:rPr>
              <a:t>• </a:t>
            </a:r>
            <a:r>
              <a:rPr lang="en-US" sz="1800" b="1" dirty="0">
                <a:latin typeface="Melior"/>
              </a:rPr>
              <a:t>Building patient self-advocacy skills</a:t>
            </a:r>
            <a:r>
              <a:rPr lang="en-US" sz="1800" dirty="0">
                <a:latin typeface="Melior"/>
              </a:rPr>
              <a:t>, so that the patient can interact with members of the health care team and related community-based services</a:t>
            </a:r>
          </a:p>
          <a:p>
            <a:pPr algn="l"/>
            <a:r>
              <a:rPr lang="en-US" sz="1800" dirty="0">
                <a:latin typeface="Melior"/>
              </a:rPr>
              <a:t>addressing the SDOH need(s), in ways that are more likely to promote personalized and effective diagnosis or treatment.</a:t>
            </a:r>
          </a:p>
          <a:p>
            <a:pPr algn="l"/>
            <a:endParaRPr lang="en-US" sz="1800" dirty="0">
              <a:latin typeface="Symbol" panose="05050102010706020507" pitchFamily="18" charset="2"/>
            </a:endParaRPr>
          </a:p>
          <a:p>
            <a:pPr algn="l"/>
            <a:r>
              <a:rPr lang="en-US" sz="1800" dirty="0">
                <a:latin typeface="Symbol" panose="05050102010706020507" pitchFamily="18" charset="2"/>
              </a:rPr>
              <a:t>• </a:t>
            </a:r>
            <a:r>
              <a:rPr lang="en-US" sz="1800" b="1" dirty="0">
                <a:latin typeface="Melior"/>
              </a:rPr>
              <a:t>Health care access/health system navigation</a:t>
            </a:r>
          </a:p>
          <a:p>
            <a:pPr algn="l"/>
            <a:r>
              <a:rPr lang="en-US" sz="1800" dirty="0">
                <a:latin typeface="Melior"/>
              </a:rPr>
              <a:t>++ Helping the patient access healthcare, including identifying appropriate practitioners or providers for clinical care and helping secure</a:t>
            </a:r>
          </a:p>
          <a:p>
            <a:pPr algn="l"/>
            <a:r>
              <a:rPr lang="en-US" sz="1800" dirty="0">
                <a:latin typeface="Melior"/>
              </a:rPr>
              <a:t>appointments with them. </a:t>
            </a:r>
          </a:p>
          <a:p>
            <a:pPr algn="l"/>
            <a:endParaRPr lang="en-US" sz="1800" dirty="0">
              <a:latin typeface="Symbol" panose="05050102010706020507" pitchFamily="18" charset="2"/>
            </a:endParaRPr>
          </a:p>
          <a:p>
            <a:pPr algn="l"/>
            <a:r>
              <a:rPr lang="en-US" sz="1800" dirty="0">
                <a:latin typeface="Symbol" panose="05050102010706020507" pitchFamily="18" charset="2"/>
              </a:rPr>
              <a:t>• </a:t>
            </a:r>
            <a:r>
              <a:rPr lang="en-US" sz="1800" b="1" dirty="0">
                <a:latin typeface="Melior"/>
              </a:rPr>
              <a:t>Facilitating behavioral change as necessary</a:t>
            </a:r>
            <a:r>
              <a:rPr lang="en-US" sz="1800" dirty="0">
                <a:latin typeface="Melior"/>
              </a:rPr>
              <a:t> for meeting diagnosis and treatment goals, including promoting patient motivation to participate in care and reach person-centered diagnosis or treatment goals.</a:t>
            </a:r>
          </a:p>
          <a:p>
            <a:pPr algn="l"/>
            <a:endParaRPr lang="en-US" sz="1800" dirty="0">
              <a:latin typeface="Symbol" panose="05050102010706020507" pitchFamily="18" charset="2"/>
            </a:endParaRPr>
          </a:p>
          <a:p>
            <a:pPr algn="l"/>
            <a:r>
              <a:rPr lang="en-US" sz="1800" dirty="0">
                <a:latin typeface="Symbol" panose="05050102010706020507" pitchFamily="18" charset="2"/>
              </a:rPr>
              <a:t>• </a:t>
            </a:r>
            <a:r>
              <a:rPr lang="en-US" sz="1800" b="1" dirty="0">
                <a:latin typeface="Melior"/>
              </a:rPr>
              <a:t>Facilitating and providing social and emotional support </a:t>
            </a:r>
            <a:r>
              <a:rPr lang="en-US" sz="1800" dirty="0">
                <a:latin typeface="Melior"/>
              </a:rPr>
              <a:t>to help the patient cope with the problem(s) addressed in the initiating visit, the</a:t>
            </a:r>
          </a:p>
          <a:p>
            <a:pPr algn="l"/>
            <a:r>
              <a:rPr lang="en-US" sz="1800" dirty="0">
                <a:latin typeface="Melior"/>
              </a:rPr>
              <a:t>SDOH need(s), and adjust daily routines to better meet diagnosis and treatment goals.</a:t>
            </a:r>
          </a:p>
          <a:p>
            <a:pPr algn="l"/>
            <a:endParaRPr lang="en-US" sz="1800" dirty="0">
              <a:latin typeface="Symbol" panose="05050102010706020507" pitchFamily="18" charset="2"/>
            </a:endParaRPr>
          </a:p>
          <a:p>
            <a:pPr algn="l"/>
            <a:r>
              <a:rPr lang="en-US" sz="1800" dirty="0">
                <a:latin typeface="Symbol" panose="05050102010706020507" pitchFamily="18" charset="2"/>
              </a:rPr>
              <a:t>• </a:t>
            </a:r>
            <a:r>
              <a:rPr lang="en-US" sz="1800" b="1" dirty="0">
                <a:latin typeface="Melior"/>
              </a:rPr>
              <a:t>Leveraging lived experience when applicable </a:t>
            </a:r>
            <a:r>
              <a:rPr lang="en-US" sz="1800" dirty="0">
                <a:latin typeface="Melior"/>
              </a:rPr>
              <a:t>to provide support, mentorship, or inspiration to meet treatment goals.</a:t>
            </a:r>
          </a:p>
          <a:p>
            <a:pPr algn="l"/>
            <a:endParaRPr lang="en-US" dirty="0"/>
          </a:p>
        </p:txBody>
      </p:sp>
      <p:sp>
        <p:nvSpPr>
          <p:cNvPr id="4" name="Slide Number Placeholder 3"/>
          <p:cNvSpPr>
            <a:spLocks noGrp="1"/>
          </p:cNvSpPr>
          <p:nvPr>
            <p:ph type="sldNum" sz="quarter" idx="5"/>
          </p:nvPr>
        </p:nvSpPr>
        <p:spPr/>
        <p:txBody>
          <a:bodyPr/>
          <a:lstStyle/>
          <a:p>
            <a:fld id="{F1203B2D-77EC-BB47-B5EF-EC96F5CFAA3A}" type="slidenum">
              <a:rPr lang="en-US" smtClean="0"/>
              <a:t>9</a:t>
            </a:fld>
            <a:endParaRPr lang="en-US"/>
          </a:p>
        </p:txBody>
      </p:sp>
    </p:spTree>
    <p:extLst>
      <p:ext uri="{BB962C8B-B14F-4D97-AF65-F5344CB8AC3E}">
        <p14:creationId xmlns:p14="http://schemas.microsoft.com/office/powerpoint/2010/main" val="80393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TextBox 2">
            <a:extLst>
              <a:ext uri="{FF2B5EF4-FFF2-40B4-BE49-F238E27FC236}">
                <a16:creationId xmlns:a16="http://schemas.microsoft.com/office/drawing/2014/main" id="{9AF76483-91E3-4406-BEDD-472E4FB3DA63}"/>
              </a:ext>
            </a:extLst>
          </p:cNvPr>
          <p:cNvSpPr txBox="1"/>
          <p:nvPr userDrawn="1"/>
        </p:nvSpPr>
        <p:spPr>
          <a:xfrm rot="21099004">
            <a:off x="2756917" y="1336746"/>
            <a:ext cx="4754052" cy="707886"/>
          </a:xfrm>
          <a:prstGeom prst="rect">
            <a:avLst/>
          </a:prstGeom>
        </p:spPr>
        <p:txBody>
          <a:bodyPr wrap="square" rtlCol="0">
            <a:spAutoFit/>
          </a:bodyPr>
          <a:lstStyle/>
          <a:p>
            <a:pPr algn="ctr"/>
            <a:r>
              <a:rPr lang="en-US" sz="4000" b="1" dirty="0">
                <a:solidFill>
                  <a:srgbClr val="FF0000"/>
                </a:solidFill>
                <a:latin typeface="Ink Free" panose="03080402000500000000" pitchFamily="66" charset="0"/>
              </a:rPr>
              <a:t>Complementary and</a:t>
            </a:r>
          </a:p>
        </p:txBody>
      </p:sp>
    </p:spTree>
    <p:extLst>
      <p:ext uri="{BB962C8B-B14F-4D97-AF65-F5344CB8AC3E}">
        <p14:creationId xmlns:p14="http://schemas.microsoft.com/office/powerpoint/2010/main" val="219044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57CF-50CA-CDD9-7284-DE8C636CA5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4D506-5E5B-59D4-77D9-6E8294DC562F}"/>
              </a:ext>
            </a:extLst>
          </p:cNvPr>
          <p:cNvSpPr>
            <a:spLocks noGrp="1"/>
          </p:cNvSpPr>
          <p:nvPr>
            <p:ph type="dt" sz="half" idx="10"/>
          </p:nvPr>
        </p:nvSpPr>
        <p:spPr/>
        <p:txBody>
          <a:bodyPr/>
          <a:lstStyle/>
          <a:p>
            <a:fld id="{9362C324-2788-7F4F-BD95-753F1405FB30}" type="datetimeFigureOut">
              <a:rPr lang="en-US" smtClean="0"/>
              <a:t>5/31/2024</a:t>
            </a:fld>
            <a:endParaRPr lang="en-US"/>
          </a:p>
        </p:txBody>
      </p:sp>
      <p:sp>
        <p:nvSpPr>
          <p:cNvPr id="4" name="Footer Placeholder 3">
            <a:extLst>
              <a:ext uri="{FF2B5EF4-FFF2-40B4-BE49-F238E27FC236}">
                <a16:creationId xmlns:a16="http://schemas.microsoft.com/office/drawing/2014/main" id="{1F338A25-A401-CE9F-6F4E-A677F105C6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D033B2-476B-9CBA-52E5-E553635DD021}"/>
              </a:ext>
            </a:extLst>
          </p:cNvPr>
          <p:cNvSpPr>
            <a:spLocks noGrp="1"/>
          </p:cNvSpPr>
          <p:nvPr>
            <p:ph type="sldNum" sz="quarter" idx="12"/>
          </p:nvPr>
        </p:nvSpPr>
        <p:spPr/>
        <p:txBody>
          <a:bodyPr/>
          <a:lstStyle/>
          <a:p>
            <a:fld id="{188CA108-60F6-BF47-8AEC-8E3556C1C4E4}" type="slidenum">
              <a:rPr lang="en-US" smtClean="0"/>
              <a:t>‹#›</a:t>
            </a:fld>
            <a:endParaRPr lang="en-US"/>
          </a:p>
        </p:txBody>
      </p:sp>
    </p:spTree>
    <p:extLst>
      <p:ext uri="{BB962C8B-B14F-4D97-AF65-F5344CB8AC3E}">
        <p14:creationId xmlns:p14="http://schemas.microsoft.com/office/powerpoint/2010/main" val="426989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85297-B088-B91C-2AA0-6CC6565BBCE1}"/>
              </a:ext>
            </a:extLst>
          </p:cNvPr>
          <p:cNvSpPr>
            <a:spLocks noGrp="1"/>
          </p:cNvSpPr>
          <p:nvPr>
            <p:ph type="dt" sz="half" idx="10"/>
          </p:nvPr>
        </p:nvSpPr>
        <p:spPr/>
        <p:txBody>
          <a:bodyPr/>
          <a:lstStyle/>
          <a:p>
            <a:fld id="{9362C324-2788-7F4F-BD95-753F1405FB30}" type="datetimeFigureOut">
              <a:rPr lang="en-US" smtClean="0"/>
              <a:t>5/31/2024</a:t>
            </a:fld>
            <a:endParaRPr lang="en-US"/>
          </a:p>
        </p:txBody>
      </p:sp>
      <p:sp>
        <p:nvSpPr>
          <p:cNvPr id="3" name="Footer Placeholder 2">
            <a:extLst>
              <a:ext uri="{FF2B5EF4-FFF2-40B4-BE49-F238E27FC236}">
                <a16:creationId xmlns:a16="http://schemas.microsoft.com/office/drawing/2014/main" id="{1F819516-FD37-00E4-B0CE-746FEC2F01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81AA02-2EEF-23BC-91EE-C1739B40A6A2}"/>
              </a:ext>
            </a:extLst>
          </p:cNvPr>
          <p:cNvSpPr>
            <a:spLocks noGrp="1"/>
          </p:cNvSpPr>
          <p:nvPr>
            <p:ph type="sldNum" sz="quarter" idx="12"/>
          </p:nvPr>
        </p:nvSpPr>
        <p:spPr/>
        <p:txBody>
          <a:bodyPr/>
          <a:lstStyle/>
          <a:p>
            <a:fld id="{188CA108-60F6-BF47-8AEC-8E3556C1C4E4}" type="slidenum">
              <a:rPr lang="en-US" smtClean="0"/>
              <a:t>‹#›</a:t>
            </a:fld>
            <a:endParaRPr lang="en-US"/>
          </a:p>
        </p:txBody>
      </p:sp>
    </p:spTree>
    <p:extLst>
      <p:ext uri="{BB962C8B-B14F-4D97-AF65-F5344CB8AC3E}">
        <p14:creationId xmlns:p14="http://schemas.microsoft.com/office/powerpoint/2010/main" val="646860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4EB2-94DD-DEE8-E368-548C01A342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F5B4F8-D300-8268-9035-C6862E23B5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4E67DB-36A1-FEED-B58E-A679580B2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DDC3D-C97B-20E0-B58E-FA0E3ED5D9E3}"/>
              </a:ext>
            </a:extLst>
          </p:cNvPr>
          <p:cNvSpPr>
            <a:spLocks noGrp="1"/>
          </p:cNvSpPr>
          <p:nvPr>
            <p:ph type="dt" sz="half" idx="10"/>
          </p:nvPr>
        </p:nvSpPr>
        <p:spPr/>
        <p:txBody>
          <a:bodyPr/>
          <a:lstStyle/>
          <a:p>
            <a:fld id="{9362C324-2788-7F4F-BD95-753F1405FB30}" type="datetimeFigureOut">
              <a:rPr lang="en-US" smtClean="0"/>
              <a:t>5/31/2024</a:t>
            </a:fld>
            <a:endParaRPr lang="en-US"/>
          </a:p>
        </p:txBody>
      </p:sp>
      <p:sp>
        <p:nvSpPr>
          <p:cNvPr id="6" name="Footer Placeholder 5">
            <a:extLst>
              <a:ext uri="{FF2B5EF4-FFF2-40B4-BE49-F238E27FC236}">
                <a16:creationId xmlns:a16="http://schemas.microsoft.com/office/drawing/2014/main" id="{BA794015-11C9-1A35-A9FD-ED3DC296A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2DFB2-FD67-7E87-737E-98F8EF56A8F8}"/>
              </a:ext>
            </a:extLst>
          </p:cNvPr>
          <p:cNvSpPr>
            <a:spLocks noGrp="1"/>
          </p:cNvSpPr>
          <p:nvPr>
            <p:ph type="sldNum" sz="quarter" idx="12"/>
          </p:nvPr>
        </p:nvSpPr>
        <p:spPr/>
        <p:txBody>
          <a:bodyPr/>
          <a:lstStyle/>
          <a:p>
            <a:fld id="{188CA108-60F6-BF47-8AEC-8E3556C1C4E4}" type="slidenum">
              <a:rPr lang="en-US" smtClean="0"/>
              <a:t>‹#›</a:t>
            </a:fld>
            <a:endParaRPr lang="en-US"/>
          </a:p>
        </p:txBody>
      </p:sp>
    </p:spTree>
    <p:extLst>
      <p:ext uri="{BB962C8B-B14F-4D97-AF65-F5344CB8AC3E}">
        <p14:creationId xmlns:p14="http://schemas.microsoft.com/office/powerpoint/2010/main" val="3700083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706B-F7A3-6A84-8FDD-33B0789449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7BF215-C47F-82F3-4823-F92312CB1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5C762E-2249-1F3F-156F-E9F2CFA18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E55F45-46FE-26FF-30EE-C81FB6CAC971}"/>
              </a:ext>
            </a:extLst>
          </p:cNvPr>
          <p:cNvSpPr>
            <a:spLocks noGrp="1"/>
          </p:cNvSpPr>
          <p:nvPr>
            <p:ph type="dt" sz="half" idx="10"/>
          </p:nvPr>
        </p:nvSpPr>
        <p:spPr/>
        <p:txBody>
          <a:bodyPr/>
          <a:lstStyle/>
          <a:p>
            <a:fld id="{9362C324-2788-7F4F-BD95-753F1405FB30}" type="datetimeFigureOut">
              <a:rPr lang="en-US" smtClean="0"/>
              <a:t>5/31/2024</a:t>
            </a:fld>
            <a:endParaRPr lang="en-US"/>
          </a:p>
        </p:txBody>
      </p:sp>
      <p:sp>
        <p:nvSpPr>
          <p:cNvPr id="6" name="Footer Placeholder 5">
            <a:extLst>
              <a:ext uri="{FF2B5EF4-FFF2-40B4-BE49-F238E27FC236}">
                <a16:creationId xmlns:a16="http://schemas.microsoft.com/office/drawing/2014/main" id="{DFCAEC52-DCBB-45F7-3B3B-25318177DD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D3A96-F667-7861-E5A7-D8AECD8CAF1D}"/>
              </a:ext>
            </a:extLst>
          </p:cNvPr>
          <p:cNvSpPr>
            <a:spLocks noGrp="1"/>
          </p:cNvSpPr>
          <p:nvPr>
            <p:ph type="sldNum" sz="quarter" idx="12"/>
          </p:nvPr>
        </p:nvSpPr>
        <p:spPr/>
        <p:txBody>
          <a:bodyPr/>
          <a:lstStyle/>
          <a:p>
            <a:fld id="{188CA108-60F6-BF47-8AEC-8E3556C1C4E4}" type="slidenum">
              <a:rPr lang="en-US" smtClean="0"/>
              <a:t>‹#›</a:t>
            </a:fld>
            <a:endParaRPr lang="en-US"/>
          </a:p>
        </p:txBody>
      </p:sp>
    </p:spTree>
    <p:extLst>
      <p:ext uri="{BB962C8B-B14F-4D97-AF65-F5344CB8AC3E}">
        <p14:creationId xmlns:p14="http://schemas.microsoft.com/office/powerpoint/2010/main" val="156581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33A9-8C38-33DA-4173-EED1BFBB2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A0529B-3F21-A565-8B15-E2F2F2C719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A6D09-193F-C7EE-7337-8454EE59E219}"/>
              </a:ext>
            </a:extLst>
          </p:cNvPr>
          <p:cNvSpPr>
            <a:spLocks noGrp="1"/>
          </p:cNvSpPr>
          <p:nvPr>
            <p:ph type="dt" sz="half" idx="10"/>
          </p:nvPr>
        </p:nvSpPr>
        <p:spPr/>
        <p:txBody>
          <a:bodyPr/>
          <a:lstStyle/>
          <a:p>
            <a:fld id="{9362C324-2788-7F4F-BD95-753F1405FB30}" type="datetimeFigureOut">
              <a:rPr lang="en-US" smtClean="0"/>
              <a:t>5/31/2024</a:t>
            </a:fld>
            <a:endParaRPr lang="en-US"/>
          </a:p>
        </p:txBody>
      </p:sp>
      <p:sp>
        <p:nvSpPr>
          <p:cNvPr id="5" name="Footer Placeholder 4">
            <a:extLst>
              <a:ext uri="{FF2B5EF4-FFF2-40B4-BE49-F238E27FC236}">
                <a16:creationId xmlns:a16="http://schemas.microsoft.com/office/drawing/2014/main" id="{D3C050CA-4531-6737-6871-E2F3FF4736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478A3-DF76-D706-29E8-6E074CE666C9}"/>
              </a:ext>
            </a:extLst>
          </p:cNvPr>
          <p:cNvSpPr>
            <a:spLocks noGrp="1"/>
          </p:cNvSpPr>
          <p:nvPr>
            <p:ph type="sldNum" sz="quarter" idx="12"/>
          </p:nvPr>
        </p:nvSpPr>
        <p:spPr/>
        <p:txBody>
          <a:bodyPr/>
          <a:lstStyle/>
          <a:p>
            <a:fld id="{188CA108-60F6-BF47-8AEC-8E3556C1C4E4}" type="slidenum">
              <a:rPr lang="en-US" smtClean="0"/>
              <a:t>‹#›</a:t>
            </a:fld>
            <a:endParaRPr lang="en-US"/>
          </a:p>
        </p:txBody>
      </p:sp>
    </p:spTree>
    <p:extLst>
      <p:ext uri="{BB962C8B-B14F-4D97-AF65-F5344CB8AC3E}">
        <p14:creationId xmlns:p14="http://schemas.microsoft.com/office/powerpoint/2010/main" val="2727531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C22E9A-483E-3A22-81DB-873BB44C5E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9512A6-1BB8-168A-B763-45247D2359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B544A-80C2-B7D9-03DD-FE4C59683C4B}"/>
              </a:ext>
            </a:extLst>
          </p:cNvPr>
          <p:cNvSpPr>
            <a:spLocks noGrp="1"/>
          </p:cNvSpPr>
          <p:nvPr>
            <p:ph type="dt" sz="half" idx="10"/>
          </p:nvPr>
        </p:nvSpPr>
        <p:spPr/>
        <p:txBody>
          <a:bodyPr/>
          <a:lstStyle/>
          <a:p>
            <a:fld id="{9362C324-2788-7F4F-BD95-753F1405FB30}" type="datetimeFigureOut">
              <a:rPr lang="en-US" smtClean="0"/>
              <a:t>5/31/2024</a:t>
            </a:fld>
            <a:endParaRPr lang="en-US"/>
          </a:p>
        </p:txBody>
      </p:sp>
      <p:sp>
        <p:nvSpPr>
          <p:cNvPr id="5" name="Footer Placeholder 4">
            <a:extLst>
              <a:ext uri="{FF2B5EF4-FFF2-40B4-BE49-F238E27FC236}">
                <a16:creationId xmlns:a16="http://schemas.microsoft.com/office/drawing/2014/main" id="{6C8845E5-7F1B-3BDB-9494-26F0FA85ED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5CEEF-3655-4A3B-1C34-911017C51ED7}"/>
              </a:ext>
            </a:extLst>
          </p:cNvPr>
          <p:cNvSpPr>
            <a:spLocks noGrp="1"/>
          </p:cNvSpPr>
          <p:nvPr>
            <p:ph type="sldNum" sz="quarter" idx="12"/>
          </p:nvPr>
        </p:nvSpPr>
        <p:spPr/>
        <p:txBody>
          <a:bodyPr/>
          <a:lstStyle/>
          <a:p>
            <a:fld id="{188CA108-60F6-BF47-8AEC-8E3556C1C4E4}" type="slidenum">
              <a:rPr lang="en-US" smtClean="0"/>
              <a:t>‹#›</a:t>
            </a:fld>
            <a:endParaRPr lang="en-US"/>
          </a:p>
        </p:txBody>
      </p:sp>
    </p:spTree>
    <p:extLst>
      <p:ext uri="{BB962C8B-B14F-4D97-AF65-F5344CB8AC3E}">
        <p14:creationId xmlns:p14="http://schemas.microsoft.com/office/powerpoint/2010/main" val="2385064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496538-3F39-4420-81D8-DE0580778853}" type="datetimeFigureOut">
              <a:rPr lang="en-US" smtClean="0"/>
              <a:t>5/31/2024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1661847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96538-3F39-4420-81D8-DE0580778853}" type="datetimeFigureOut">
              <a:rPr lang="en-US" smtClean="0"/>
              <a:t>5/31/2024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1879882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96538-3F39-4420-81D8-DE0580778853}" type="datetimeFigureOut">
              <a:rPr lang="en-US" smtClean="0"/>
              <a:t>5/31/2024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2282553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496538-3F39-4420-81D8-DE0580778853}" type="datetimeFigureOut">
              <a:rPr lang="en-US" smtClean="0"/>
              <a:t>5/31/2024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74688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10" name="Rectangle 9"/>
          <p:cNvSpPr/>
          <p:nvPr userDrawn="1"/>
        </p:nvSpPr>
        <p:spPr>
          <a:xfrm>
            <a:off x="0" y="1722922"/>
            <a:ext cx="12192000" cy="4494998"/>
          </a:xfrm>
          <a:prstGeom prst="rect">
            <a:avLst/>
          </a:prstGeom>
          <a:solidFill>
            <a:schemeClr val="tx1">
              <a:lumMod val="95000"/>
              <a:alpha val="99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2" name="Text Placeholder 11"/>
          <p:cNvSpPr>
            <a:spLocks noGrp="1"/>
          </p:cNvSpPr>
          <p:nvPr>
            <p:ph type="body" sz="quarter" idx="10"/>
          </p:nvPr>
        </p:nvSpPr>
        <p:spPr>
          <a:xfrm>
            <a:off x="609600" y="1925638"/>
            <a:ext cx="10972800" cy="4119562"/>
          </a:xfrm>
          <a:prstGeom prst="rect">
            <a:avLst/>
          </a:prstGeom>
        </p:spPr>
        <p:txBody>
          <a:bodyPr/>
          <a:lstStyle>
            <a:lvl1pPr>
              <a:defRPr>
                <a:solidFill>
                  <a:schemeClr val="bg1">
                    <a:lumMod val="50000"/>
                    <a:lumOff val="50000"/>
                  </a:schemeClr>
                </a:solidFill>
              </a:defRPr>
            </a:lvl1pPr>
            <a:lvl2pPr>
              <a:defRPr>
                <a:solidFill>
                  <a:schemeClr val="bg1">
                    <a:lumMod val="50000"/>
                    <a:lumOff val="50000"/>
                  </a:schemeClr>
                </a:solidFill>
              </a:defRPr>
            </a:lvl2pPr>
            <a:lvl3pPr>
              <a:defRPr>
                <a:solidFill>
                  <a:schemeClr val="bg1">
                    <a:lumMod val="50000"/>
                    <a:lumOff val="50000"/>
                  </a:schemeClr>
                </a:solidFill>
              </a:defRPr>
            </a:lvl3pPr>
            <a:lvl4pPr>
              <a:defRPr>
                <a:solidFill>
                  <a:schemeClr val="bg1">
                    <a:lumMod val="50000"/>
                    <a:lumOff val="50000"/>
                  </a:schemeClr>
                </a:solidFill>
              </a:defRPr>
            </a:lvl4pPr>
            <a:lvl5pPr>
              <a:defRPr>
                <a:solidFill>
                  <a:schemeClr val="bg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6656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496538-3F39-4420-81D8-DE0580778853}" type="datetimeFigureOut">
              <a:rPr lang="en-US" smtClean="0"/>
              <a:t>5/31/2024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752354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496538-3F39-4420-81D8-DE0580778853}" type="datetimeFigureOut">
              <a:rPr lang="en-US" smtClean="0"/>
              <a:t>5/31/2024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1422221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96538-3F39-4420-81D8-DE0580778853}" type="datetimeFigureOut">
              <a:rPr lang="en-US" smtClean="0"/>
              <a:t>5/31/2024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3144999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496538-3F39-4420-81D8-DE0580778853}" type="datetimeFigureOut">
              <a:rPr lang="en-US" smtClean="0"/>
              <a:t>5/31/2024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CF1DE8-C3E4-4CB8-B63E-76C88F6C4363}" type="slidenum">
              <a:rPr lang="en-US" smtClean="0"/>
              <a:t>‹#›</a:t>
            </a:fld>
            <a:endParaRPr lang="en-US" dirty="0"/>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041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9C496538-3F39-4420-81D8-DE0580778853}" type="datetimeFigureOut">
              <a:rPr lang="en-US" smtClean="0"/>
              <a:t>5/31/2024</a:t>
            </a:fld>
            <a:endParaRPr lang="en-US" dirty="0"/>
          </a:p>
        </p:txBody>
      </p:sp>
      <p:sp>
        <p:nvSpPr>
          <p:cNvPr id="9" name="Slide Number Placeholder 8"/>
          <p:cNvSpPr>
            <a:spLocks noGrp="1"/>
          </p:cNvSpPr>
          <p:nvPr>
            <p:ph type="sldNum" sz="quarter" idx="11"/>
          </p:nvPr>
        </p:nvSpPr>
        <p:spPr/>
        <p:txBody>
          <a:bodyPr/>
          <a:lstStyle/>
          <a:p>
            <a:fld id="{17CF1DE8-C3E4-4CB8-B63E-76C88F6C4363}"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982094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96538-3F39-4420-81D8-DE0580778853}" type="datetimeFigureOut">
              <a:rPr lang="en-US" smtClean="0"/>
              <a:t>5/31/2024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3795496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96538-3F39-4420-81D8-DE0580778853}" type="datetimeFigureOut">
              <a:rPr lang="en-US" smtClean="0"/>
              <a:t>5/31/2024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CF1DE8-C3E4-4CB8-B63E-76C88F6C4363}" type="slidenum">
              <a:rPr lang="en-US" smtClean="0"/>
              <a:t>‹#›</a:t>
            </a:fld>
            <a:endParaRPr lang="en-US" dirty="0"/>
          </a:p>
        </p:txBody>
      </p:sp>
    </p:spTree>
    <p:extLst>
      <p:ext uri="{BB962C8B-B14F-4D97-AF65-F5344CB8AC3E}">
        <p14:creationId xmlns:p14="http://schemas.microsoft.com/office/powerpoint/2010/main" val="129205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10" name="Rectangle 9"/>
          <p:cNvSpPr/>
          <p:nvPr userDrawn="1"/>
        </p:nvSpPr>
        <p:spPr>
          <a:xfrm>
            <a:off x="0" y="1722922"/>
            <a:ext cx="12192000" cy="4494998"/>
          </a:xfrm>
          <a:prstGeom prst="rect">
            <a:avLst/>
          </a:prstGeom>
          <a:solidFill>
            <a:schemeClr val="tx1">
              <a:lumMod val="95000"/>
              <a:alpha val="99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 name="Picture Placeholder 3"/>
          <p:cNvSpPr>
            <a:spLocks noGrp="1"/>
          </p:cNvSpPr>
          <p:nvPr>
            <p:ph type="pic" sz="quarter" idx="10"/>
          </p:nvPr>
        </p:nvSpPr>
        <p:spPr>
          <a:xfrm>
            <a:off x="6737685" y="1722922"/>
            <a:ext cx="4844716" cy="4495800"/>
          </a:xfrm>
          <a:prstGeom prst="rect">
            <a:avLst/>
          </a:prstGeom>
        </p:spPr>
        <p:txBody>
          <a:bodyPr/>
          <a:lstStyle/>
          <a:p>
            <a:endParaRPr lang="en-US"/>
          </a:p>
        </p:txBody>
      </p:sp>
      <p:sp>
        <p:nvSpPr>
          <p:cNvPr id="8" name="Text Placeholder 7"/>
          <p:cNvSpPr>
            <a:spLocks noGrp="1"/>
          </p:cNvSpPr>
          <p:nvPr>
            <p:ph type="body" sz="quarter" idx="11"/>
          </p:nvPr>
        </p:nvSpPr>
        <p:spPr>
          <a:xfrm>
            <a:off x="609600" y="1722438"/>
            <a:ext cx="5935133" cy="4495800"/>
          </a:xfrm>
          <a:prstGeom prst="rect">
            <a:avLst/>
          </a:prstGeom>
        </p:spPr>
        <p:txBody>
          <a:bodyPr/>
          <a:lstStyle>
            <a:lvl1pPr>
              <a:defRPr>
                <a:solidFill>
                  <a:schemeClr val="bg1">
                    <a:lumMod val="50000"/>
                    <a:lumOff val="50000"/>
                  </a:schemeClr>
                </a:solidFill>
              </a:defRPr>
            </a:lvl1pPr>
            <a:lvl2pPr>
              <a:defRPr>
                <a:solidFill>
                  <a:schemeClr val="bg1">
                    <a:lumMod val="50000"/>
                    <a:lumOff val="50000"/>
                  </a:schemeClr>
                </a:solidFill>
              </a:defRPr>
            </a:lvl2pPr>
            <a:lvl3pPr>
              <a:defRPr>
                <a:solidFill>
                  <a:schemeClr val="bg1">
                    <a:lumMod val="50000"/>
                    <a:lumOff val="50000"/>
                  </a:schemeClr>
                </a:solidFill>
              </a:defRPr>
            </a:lvl3pPr>
            <a:lvl4pPr>
              <a:defRPr>
                <a:solidFill>
                  <a:schemeClr val="bg1">
                    <a:lumMod val="50000"/>
                    <a:lumOff val="50000"/>
                  </a:schemeClr>
                </a:solidFill>
              </a:defRPr>
            </a:lvl4pPr>
            <a:lvl5pPr>
              <a:defRPr>
                <a:solidFill>
                  <a:schemeClr val="bg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651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Media">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dirty="0"/>
              <a:t>Click to edit Master title style</a:t>
            </a:r>
          </a:p>
        </p:txBody>
      </p:sp>
      <p:sp>
        <p:nvSpPr>
          <p:cNvPr id="10" name="Rectangle 9"/>
          <p:cNvSpPr/>
          <p:nvPr userDrawn="1"/>
        </p:nvSpPr>
        <p:spPr>
          <a:xfrm>
            <a:off x="0" y="1722922"/>
            <a:ext cx="12192000" cy="4494998"/>
          </a:xfrm>
          <a:prstGeom prst="rect">
            <a:avLst/>
          </a:prstGeom>
          <a:solidFill>
            <a:schemeClr val="tx1">
              <a:lumMod val="95000"/>
              <a:alpha val="99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4" name="Media Placeholder 3"/>
          <p:cNvSpPr>
            <a:spLocks noGrp="1"/>
          </p:cNvSpPr>
          <p:nvPr>
            <p:ph type="media" sz="quarter" idx="10"/>
          </p:nvPr>
        </p:nvSpPr>
        <p:spPr>
          <a:xfrm>
            <a:off x="609600" y="1895475"/>
            <a:ext cx="10972800" cy="4197350"/>
          </a:xfrm>
          <a:prstGeom prst="rect">
            <a:avLst/>
          </a:prstGeom>
        </p:spPr>
        <p:txBody>
          <a:bodyPr/>
          <a:lstStyle>
            <a:lvl1pPr>
              <a:defRPr>
                <a:solidFill>
                  <a:schemeClr val="bg1">
                    <a:lumMod val="50000"/>
                    <a:lumOff val="50000"/>
                  </a:schemeClr>
                </a:solidFill>
              </a:defRPr>
            </a:lvl1pPr>
          </a:lstStyle>
          <a:p>
            <a:endParaRPr lang="en-US"/>
          </a:p>
        </p:txBody>
      </p:sp>
    </p:spTree>
    <p:extLst>
      <p:ext uri="{BB962C8B-B14F-4D97-AF65-F5344CB8AC3E}">
        <p14:creationId xmlns:p14="http://schemas.microsoft.com/office/powerpoint/2010/main" val="340331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4439C-8AA0-4371-B710-D44F8A70D4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67F445-A569-3FB0-5E01-DC2D6B62D7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287289-B7A0-4A4A-DAB2-B800B8D7C5F8}"/>
              </a:ext>
            </a:extLst>
          </p:cNvPr>
          <p:cNvSpPr>
            <a:spLocks noGrp="1"/>
          </p:cNvSpPr>
          <p:nvPr>
            <p:ph type="dt" sz="half" idx="10"/>
          </p:nvPr>
        </p:nvSpPr>
        <p:spPr/>
        <p:txBody>
          <a:bodyPr/>
          <a:lstStyle/>
          <a:p>
            <a:fld id="{9362C324-2788-7F4F-BD95-753F1405FB30}" type="datetimeFigureOut">
              <a:rPr lang="en-US" smtClean="0"/>
              <a:t>5/31/2024</a:t>
            </a:fld>
            <a:endParaRPr lang="en-US"/>
          </a:p>
        </p:txBody>
      </p:sp>
      <p:sp>
        <p:nvSpPr>
          <p:cNvPr id="5" name="Footer Placeholder 4">
            <a:extLst>
              <a:ext uri="{FF2B5EF4-FFF2-40B4-BE49-F238E27FC236}">
                <a16:creationId xmlns:a16="http://schemas.microsoft.com/office/drawing/2014/main" id="{293850CE-2758-721E-CF92-8FEE1B526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83454C-3FCA-686E-E14D-3EE037A1DC43}"/>
              </a:ext>
            </a:extLst>
          </p:cNvPr>
          <p:cNvSpPr>
            <a:spLocks noGrp="1"/>
          </p:cNvSpPr>
          <p:nvPr>
            <p:ph type="sldNum" sz="quarter" idx="12"/>
          </p:nvPr>
        </p:nvSpPr>
        <p:spPr/>
        <p:txBody>
          <a:bodyPr/>
          <a:lstStyle/>
          <a:p>
            <a:fld id="{188CA108-60F6-BF47-8AEC-8E3556C1C4E4}" type="slidenum">
              <a:rPr lang="en-US" smtClean="0"/>
              <a:t>‹#›</a:t>
            </a:fld>
            <a:endParaRPr lang="en-US"/>
          </a:p>
        </p:txBody>
      </p:sp>
    </p:spTree>
    <p:extLst>
      <p:ext uri="{BB962C8B-B14F-4D97-AF65-F5344CB8AC3E}">
        <p14:creationId xmlns:p14="http://schemas.microsoft.com/office/powerpoint/2010/main" val="396083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D52E-C00C-2BE7-6026-27ED28AF2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6463D8-C1A5-778A-862C-D4422932C1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DAD37-5B63-F0BB-58A1-A080BA24ECA5}"/>
              </a:ext>
            </a:extLst>
          </p:cNvPr>
          <p:cNvSpPr>
            <a:spLocks noGrp="1"/>
          </p:cNvSpPr>
          <p:nvPr>
            <p:ph type="dt" sz="half" idx="10"/>
          </p:nvPr>
        </p:nvSpPr>
        <p:spPr/>
        <p:txBody>
          <a:bodyPr/>
          <a:lstStyle/>
          <a:p>
            <a:fld id="{9362C324-2788-7F4F-BD95-753F1405FB30}" type="datetimeFigureOut">
              <a:rPr lang="en-US" smtClean="0"/>
              <a:t>5/31/2024</a:t>
            </a:fld>
            <a:endParaRPr lang="en-US"/>
          </a:p>
        </p:txBody>
      </p:sp>
      <p:sp>
        <p:nvSpPr>
          <p:cNvPr id="5" name="Footer Placeholder 4">
            <a:extLst>
              <a:ext uri="{FF2B5EF4-FFF2-40B4-BE49-F238E27FC236}">
                <a16:creationId xmlns:a16="http://schemas.microsoft.com/office/drawing/2014/main" id="{53F1F124-0912-5584-48A4-15527F711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9FAEC-BAC7-E0D7-B04B-F5C4DDE2732F}"/>
              </a:ext>
            </a:extLst>
          </p:cNvPr>
          <p:cNvSpPr>
            <a:spLocks noGrp="1"/>
          </p:cNvSpPr>
          <p:nvPr>
            <p:ph type="sldNum" sz="quarter" idx="12"/>
          </p:nvPr>
        </p:nvSpPr>
        <p:spPr/>
        <p:txBody>
          <a:bodyPr/>
          <a:lstStyle/>
          <a:p>
            <a:fld id="{188CA108-60F6-BF47-8AEC-8E3556C1C4E4}" type="slidenum">
              <a:rPr lang="en-US" smtClean="0"/>
              <a:t>‹#›</a:t>
            </a:fld>
            <a:endParaRPr lang="en-US"/>
          </a:p>
        </p:txBody>
      </p:sp>
    </p:spTree>
    <p:extLst>
      <p:ext uri="{BB962C8B-B14F-4D97-AF65-F5344CB8AC3E}">
        <p14:creationId xmlns:p14="http://schemas.microsoft.com/office/powerpoint/2010/main" val="9520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D8AD6-E296-ADB7-10AE-9A139C7671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CFEE81-693F-B66A-B9F5-1F83E930FF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99FCD-4275-C475-BBB0-809DA1F84D9F}"/>
              </a:ext>
            </a:extLst>
          </p:cNvPr>
          <p:cNvSpPr>
            <a:spLocks noGrp="1"/>
          </p:cNvSpPr>
          <p:nvPr>
            <p:ph type="dt" sz="half" idx="10"/>
          </p:nvPr>
        </p:nvSpPr>
        <p:spPr/>
        <p:txBody>
          <a:bodyPr/>
          <a:lstStyle/>
          <a:p>
            <a:fld id="{9362C324-2788-7F4F-BD95-753F1405FB30}" type="datetimeFigureOut">
              <a:rPr lang="en-US" smtClean="0"/>
              <a:t>5/31/2024</a:t>
            </a:fld>
            <a:endParaRPr lang="en-US"/>
          </a:p>
        </p:txBody>
      </p:sp>
      <p:sp>
        <p:nvSpPr>
          <p:cNvPr id="5" name="Footer Placeholder 4">
            <a:extLst>
              <a:ext uri="{FF2B5EF4-FFF2-40B4-BE49-F238E27FC236}">
                <a16:creationId xmlns:a16="http://schemas.microsoft.com/office/drawing/2014/main" id="{A1EEE6CF-FC41-4C34-19CB-46CE7CD87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3668-BA81-6C60-0434-CDEDE424EFE9}"/>
              </a:ext>
            </a:extLst>
          </p:cNvPr>
          <p:cNvSpPr>
            <a:spLocks noGrp="1"/>
          </p:cNvSpPr>
          <p:nvPr>
            <p:ph type="sldNum" sz="quarter" idx="12"/>
          </p:nvPr>
        </p:nvSpPr>
        <p:spPr/>
        <p:txBody>
          <a:bodyPr/>
          <a:lstStyle/>
          <a:p>
            <a:fld id="{188CA108-60F6-BF47-8AEC-8E3556C1C4E4}" type="slidenum">
              <a:rPr lang="en-US" smtClean="0"/>
              <a:t>‹#›</a:t>
            </a:fld>
            <a:endParaRPr lang="en-US"/>
          </a:p>
        </p:txBody>
      </p:sp>
    </p:spTree>
    <p:extLst>
      <p:ext uri="{BB962C8B-B14F-4D97-AF65-F5344CB8AC3E}">
        <p14:creationId xmlns:p14="http://schemas.microsoft.com/office/powerpoint/2010/main" val="391841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7292-2044-EA8C-53F7-2978F5174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BA215D-391B-D20F-4DDE-5031913491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492FD2-9CA1-F95B-A02A-29574B352E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52007F-C23B-9CFE-7D73-ADA6A2114EC6}"/>
              </a:ext>
            </a:extLst>
          </p:cNvPr>
          <p:cNvSpPr>
            <a:spLocks noGrp="1"/>
          </p:cNvSpPr>
          <p:nvPr>
            <p:ph type="dt" sz="half" idx="10"/>
          </p:nvPr>
        </p:nvSpPr>
        <p:spPr/>
        <p:txBody>
          <a:bodyPr/>
          <a:lstStyle/>
          <a:p>
            <a:fld id="{9362C324-2788-7F4F-BD95-753F1405FB30}" type="datetimeFigureOut">
              <a:rPr lang="en-US" smtClean="0"/>
              <a:t>5/31/2024</a:t>
            </a:fld>
            <a:endParaRPr lang="en-US"/>
          </a:p>
        </p:txBody>
      </p:sp>
      <p:sp>
        <p:nvSpPr>
          <p:cNvPr id="6" name="Footer Placeholder 5">
            <a:extLst>
              <a:ext uri="{FF2B5EF4-FFF2-40B4-BE49-F238E27FC236}">
                <a16:creationId xmlns:a16="http://schemas.microsoft.com/office/drawing/2014/main" id="{3E9321A3-990F-0893-6EEC-777D90650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DC061-02C9-3EB6-CFEF-853DAFF362A2}"/>
              </a:ext>
            </a:extLst>
          </p:cNvPr>
          <p:cNvSpPr>
            <a:spLocks noGrp="1"/>
          </p:cNvSpPr>
          <p:nvPr>
            <p:ph type="sldNum" sz="quarter" idx="12"/>
          </p:nvPr>
        </p:nvSpPr>
        <p:spPr/>
        <p:txBody>
          <a:bodyPr/>
          <a:lstStyle/>
          <a:p>
            <a:fld id="{188CA108-60F6-BF47-8AEC-8E3556C1C4E4}" type="slidenum">
              <a:rPr lang="en-US" smtClean="0"/>
              <a:t>‹#›</a:t>
            </a:fld>
            <a:endParaRPr lang="en-US"/>
          </a:p>
        </p:txBody>
      </p:sp>
    </p:spTree>
    <p:extLst>
      <p:ext uri="{BB962C8B-B14F-4D97-AF65-F5344CB8AC3E}">
        <p14:creationId xmlns:p14="http://schemas.microsoft.com/office/powerpoint/2010/main" val="370143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6226F-C38C-A361-31F0-31A4931135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C33CF3-BF5D-AD6F-CAD8-A5525C013A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97502C-3FDC-A5A9-A89D-F5D7291E50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4C7528-6B7A-FBBF-C099-34C38E9A1F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FEC235-D09F-7A45-4D7A-AA92AF683F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975D81-1524-644A-6AFB-FE9002C0EAD7}"/>
              </a:ext>
            </a:extLst>
          </p:cNvPr>
          <p:cNvSpPr>
            <a:spLocks noGrp="1"/>
          </p:cNvSpPr>
          <p:nvPr>
            <p:ph type="dt" sz="half" idx="10"/>
          </p:nvPr>
        </p:nvSpPr>
        <p:spPr/>
        <p:txBody>
          <a:bodyPr/>
          <a:lstStyle/>
          <a:p>
            <a:fld id="{9362C324-2788-7F4F-BD95-753F1405FB30}" type="datetimeFigureOut">
              <a:rPr lang="en-US" smtClean="0"/>
              <a:t>5/31/2024</a:t>
            </a:fld>
            <a:endParaRPr lang="en-US"/>
          </a:p>
        </p:txBody>
      </p:sp>
      <p:sp>
        <p:nvSpPr>
          <p:cNvPr id="8" name="Footer Placeholder 7">
            <a:extLst>
              <a:ext uri="{FF2B5EF4-FFF2-40B4-BE49-F238E27FC236}">
                <a16:creationId xmlns:a16="http://schemas.microsoft.com/office/drawing/2014/main" id="{42EBECCC-5172-24FA-080E-C6329F2F2C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0CDC86-922D-5715-A6E9-E1687F2703E8}"/>
              </a:ext>
            </a:extLst>
          </p:cNvPr>
          <p:cNvSpPr>
            <a:spLocks noGrp="1"/>
          </p:cNvSpPr>
          <p:nvPr>
            <p:ph type="sldNum" sz="quarter" idx="12"/>
          </p:nvPr>
        </p:nvSpPr>
        <p:spPr/>
        <p:txBody>
          <a:bodyPr/>
          <a:lstStyle/>
          <a:p>
            <a:fld id="{188CA108-60F6-BF47-8AEC-8E3556C1C4E4}" type="slidenum">
              <a:rPr lang="en-US" smtClean="0"/>
              <a:t>‹#›</a:t>
            </a:fld>
            <a:endParaRPr lang="en-US"/>
          </a:p>
        </p:txBody>
      </p:sp>
    </p:spTree>
    <p:extLst>
      <p:ext uri="{BB962C8B-B14F-4D97-AF65-F5344CB8AC3E}">
        <p14:creationId xmlns:p14="http://schemas.microsoft.com/office/powerpoint/2010/main" val="4212213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980287-DF90-48B2-8DD7-2B3AC454AC44}"/>
              </a:ext>
            </a:extLst>
          </p:cNvPr>
          <p:cNvSpPr txBox="1"/>
          <p:nvPr userDrawn="1"/>
        </p:nvSpPr>
        <p:spPr>
          <a:xfrm>
            <a:off x="582967" y="4257526"/>
            <a:ext cx="6022019" cy="1938992"/>
          </a:xfrm>
          <a:prstGeom prst="rect">
            <a:avLst/>
          </a:prstGeom>
        </p:spPr>
        <p:txBody>
          <a:bodyPr wrap="square" rtlCol="0">
            <a:spAutoFit/>
          </a:bodyPr>
          <a:lstStyle/>
          <a:p>
            <a:r>
              <a:rPr lang="en-US" sz="2400" dirty="0">
                <a:solidFill>
                  <a:srgbClr val="C8E3FB"/>
                </a:solidFill>
                <a:latin typeface="Trebuchet MS" pitchFamily="34" charset="0"/>
              </a:rPr>
              <a:t>HLTH9520 </a:t>
            </a:r>
          </a:p>
          <a:p>
            <a:r>
              <a:rPr lang="en-US" sz="2400" dirty="0">
                <a:solidFill>
                  <a:srgbClr val="C8E3FB"/>
                </a:solidFill>
                <a:latin typeface="Trebuchet MS" pitchFamily="34" charset="0"/>
              </a:rPr>
              <a:t>Summer 2020</a:t>
            </a:r>
          </a:p>
          <a:p>
            <a:r>
              <a:rPr lang="en-US" sz="2400" dirty="0">
                <a:solidFill>
                  <a:srgbClr val="C8E3FB"/>
                </a:solidFill>
                <a:latin typeface="Trebuchet MS" pitchFamily="34" charset="0"/>
              </a:rPr>
              <a:t>Mondays and Wednesdays, 6:00-8:10 p.m.</a:t>
            </a:r>
          </a:p>
          <a:p>
            <a:r>
              <a:rPr lang="en-US" sz="2400" dirty="0">
                <a:solidFill>
                  <a:srgbClr val="C8E3FB"/>
                </a:solidFill>
                <a:latin typeface="Trebuchet MS" pitchFamily="34" charset="0"/>
              </a:rPr>
              <a:t>Blackboard Collaborate Ultra</a:t>
            </a:r>
          </a:p>
          <a:p>
            <a:r>
              <a:rPr lang="en-US" sz="2400" dirty="0">
                <a:solidFill>
                  <a:srgbClr val="C8E3FB"/>
                </a:solidFill>
                <a:latin typeface="Trebuchet MS" pitchFamily="34" charset="0"/>
              </a:rPr>
              <a:t>Prof. Tara Adams Ragone</a:t>
            </a:r>
            <a:endParaRPr lang="en-US" sz="2400" dirty="0"/>
          </a:p>
        </p:txBody>
      </p:sp>
      <p:sp>
        <p:nvSpPr>
          <p:cNvPr id="5" name="TextBox 4">
            <a:extLst>
              <a:ext uri="{FF2B5EF4-FFF2-40B4-BE49-F238E27FC236}">
                <a16:creationId xmlns:a16="http://schemas.microsoft.com/office/drawing/2014/main" id="{FBD5CFB4-A32D-42C4-9016-8527D10782C8}"/>
              </a:ext>
            </a:extLst>
          </p:cNvPr>
          <p:cNvSpPr txBox="1"/>
          <p:nvPr userDrawn="1"/>
        </p:nvSpPr>
        <p:spPr>
          <a:xfrm>
            <a:off x="2140998" y="2008599"/>
            <a:ext cx="7910004" cy="1815882"/>
          </a:xfrm>
          <a:prstGeom prst="rect">
            <a:avLst/>
          </a:prstGeom>
        </p:spPr>
        <p:txBody>
          <a:bodyPr wrap="square" rtlCol="0">
            <a:spAutoFit/>
          </a:bodyPr>
          <a:lstStyle/>
          <a:p>
            <a:pPr algn="ctr"/>
            <a:r>
              <a:rPr lang="en-US" sz="4000" b="1" dirty="0">
                <a:solidFill>
                  <a:srgbClr val="FFFF00"/>
                </a:solidFill>
              </a:rPr>
              <a:t>Law of</a:t>
            </a:r>
            <a:r>
              <a:rPr lang="en-US" sz="4000" b="1" dirty="0"/>
              <a:t> </a:t>
            </a:r>
            <a:r>
              <a:rPr lang="en-US" sz="4000" b="1" dirty="0">
                <a:solidFill>
                  <a:srgbClr val="FF0000"/>
                </a:solidFill>
              </a:rPr>
              <a:t>^</a:t>
            </a:r>
            <a:r>
              <a:rPr lang="en-US" sz="4000" b="1" dirty="0">
                <a:solidFill>
                  <a:srgbClr val="FFFF00"/>
                </a:solidFill>
              </a:rPr>
              <a:t>Alternative Medicine</a:t>
            </a:r>
          </a:p>
          <a:p>
            <a:pPr algn="ctr"/>
            <a:endParaRPr lang="en-US" sz="3600" dirty="0"/>
          </a:p>
          <a:p>
            <a:pPr algn="ctr"/>
            <a:r>
              <a:rPr lang="en-US" sz="3600" dirty="0"/>
              <a:t>Class Two</a:t>
            </a:r>
          </a:p>
        </p:txBody>
      </p:sp>
      <p:pic>
        <p:nvPicPr>
          <p:cNvPr id="6" name="Picture 5" descr="Text&#10;&#10;Description automatically generated">
            <a:extLst>
              <a:ext uri="{FF2B5EF4-FFF2-40B4-BE49-F238E27FC236}">
                <a16:creationId xmlns:a16="http://schemas.microsoft.com/office/drawing/2014/main" id="{82183FFD-16B9-4C4B-B07E-D5316A842754}"/>
              </a:ext>
            </a:extLst>
          </p:cNvPr>
          <p:cNvPicPr>
            <a:picLocks noChangeAspect="1"/>
          </p:cNvPicPr>
          <p:nvPr userDrawn="1"/>
        </p:nvPicPr>
        <p:blipFill>
          <a:blip r:embed="rId6"/>
          <a:stretch>
            <a:fillRect/>
          </a:stretch>
        </p:blipFill>
        <p:spPr>
          <a:xfrm>
            <a:off x="9204951" y="6161615"/>
            <a:ext cx="2803926" cy="654184"/>
          </a:xfrm>
          <a:prstGeom prst="rect">
            <a:avLst/>
          </a:prstGeom>
        </p:spPr>
      </p:pic>
    </p:spTree>
    <p:extLst>
      <p:ext uri="{BB962C8B-B14F-4D97-AF65-F5344CB8AC3E}">
        <p14:creationId xmlns:p14="http://schemas.microsoft.com/office/powerpoint/2010/main" val="4265774594"/>
      </p:ext>
    </p:extLst>
  </p:cSld>
  <p:clrMap bg1="dk1" tx1="lt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8778F3-6994-19BF-F82D-FD64AAED4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6C6DF-6375-3A5B-241A-5DAEC59AF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38535-9A80-E0A3-23AB-9A2BDD0E5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2C324-2788-7F4F-BD95-753F1405FB30}" type="datetimeFigureOut">
              <a:rPr lang="en-US" smtClean="0"/>
              <a:t>5/31/2024</a:t>
            </a:fld>
            <a:endParaRPr lang="en-US"/>
          </a:p>
        </p:txBody>
      </p:sp>
      <p:sp>
        <p:nvSpPr>
          <p:cNvPr id="5" name="Footer Placeholder 4">
            <a:extLst>
              <a:ext uri="{FF2B5EF4-FFF2-40B4-BE49-F238E27FC236}">
                <a16:creationId xmlns:a16="http://schemas.microsoft.com/office/drawing/2014/main" id="{629C5F24-6F41-8460-030A-9BF59B0041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1ECF48-E765-94DE-6700-59DEE0DB65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CA108-60F6-BF47-8AEC-8E3556C1C4E4}" type="slidenum">
              <a:rPr lang="en-US" smtClean="0"/>
              <a:t>‹#›</a:t>
            </a:fld>
            <a:endParaRPr lang="en-US"/>
          </a:p>
        </p:txBody>
      </p:sp>
    </p:spTree>
    <p:extLst>
      <p:ext uri="{BB962C8B-B14F-4D97-AF65-F5344CB8AC3E}">
        <p14:creationId xmlns:p14="http://schemas.microsoft.com/office/powerpoint/2010/main" val="168642355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7CF1DE8-C3E4-4CB8-B63E-76C88F6C4363}" type="slidenum">
              <a:rPr lang="en-US" smtClean="0"/>
              <a:t>‹#›</a:t>
            </a:fld>
            <a:endParaRPr lang="en-US" dirty="0"/>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9C496538-3F39-4420-81D8-DE0580778853}" type="datetimeFigureOut">
              <a:rPr lang="en-US" smtClean="0"/>
              <a:t>5/31/2024</a:t>
            </a:fld>
            <a:endParaRPr lang="en-US" dirty="0"/>
          </a:p>
        </p:txBody>
      </p:sp>
    </p:spTree>
    <p:extLst>
      <p:ext uri="{BB962C8B-B14F-4D97-AF65-F5344CB8AC3E}">
        <p14:creationId xmlns:p14="http://schemas.microsoft.com/office/powerpoint/2010/main" val="145910450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federalregister.gov/documents/2023/11/16/2023-24184/medicare-and-medicaid-programs-cy-2024-payment-policies-under-the-physician-fee-schedule-and-oth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ms.gov/newsroom/fact-sheets/calendar-year-cy-2024-medicare-physician-fee-schedule-final-rul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ms.gov/newsroom/fact-sheets/calendar-year-cy-2024-medicare-physician-fee-schedule-final-rul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12.jpg"/><Relationship Id="rId7" Type="http://schemas.openxmlformats.org/officeDocument/2006/relationships/hyperlink" Target="https://courses.lumenlearning.com/suny-mcc-college-composition/chapter/formulating-a-thesi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https://creativecommons.org/licenses/by-nc-sa/3.0/" TargetMode="External"/><Relationship Id="rId5" Type="http://schemas.openxmlformats.org/officeDocument/2006/relationships/hyperlink" Target="https://creativecommons.org/licenses/by-nd/3.0/" TargetMode="External"/><Relationship Id="rId10" Type="http://schemas.openxmlformats.org/officeDocument/2006/relationships/hyperlink" Target="https://www.reislogger.nl/locatie/nederland/heerde-133736/foto" TargetMode="External"/><Relationship Id="rId4" Type="http://schemas.openxmlformats.org/officeDocument/2006/relationships/hyperlink" Target="https://www.flickr.com/photos/sjhughes/408626867/" TargetMode="External"/><Relationship Id="rId9"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5.png"/><Relationship Id="rId7"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90.png"/><Relationship Id="rId4" Type="http://schemas.openxmlformats.org/officeDocument/2006/relationships/customXml" Target="../ink/ink1.xml"/><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130.png"/><Relationship Id="rId4" Type="http://schemas.openxmlformats.org/officeDocument/2006/relationships/customXml" Target="../ink/ink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teacherspayteachers.com/Product/Retelling-Goldilocks-and-the-Three-Bears-Clipart-and-SmartBoard-Activity-200861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aid.gov/sites/default/files/2024-01/ny-medicaid-rdsgn-team-appvl-01092024.pdf" TargetMode="External"/><Relationship Id="rId7" Type="http://schemas.openxmlformats.org/officeDocument/2006/relationships/hyperlink" Target="https://aspe.hhs.gov/reports/community-care-hub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acl.gov/" TargetMode="External"/><Relationship Id="rId5" Type="http://schemas.openxmlformats.org/officeDocument/2006/relationships/hyperlink" Target="https://grantsgateway.ny.gov/intelligrants_NYSGG/module/nysgg/goportal.aspx?NavItem1=4&amp;ngoID=5002575" TargetMode="External"/><Relationship Id="rId4" Type="http://schemas.openxmlformats.org/officeDocument/2006/relationships/hyperlink" Target="https://sachspolicy.com/wp-content/uploads/2024/01/MRT-Waiver-2024.01.09.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apha.org/apha-communities/member-sections/community-health-work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cthealth.org/wp-content/uploads/2024/01/CHW-Medicaid-Policies-and-Reimbursement-Approaches-by-Stat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ederalregister.gov/documents/2023/11/16/2023-24184/medicare-and-medicaid-programs-cy-2024-payment-policies-under-the-physician-fee-schedule-and-oth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cms.gov/files/document/health-related-social-needs-faq.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697315"/>
            <a:ext cx="7620000" cy="2499986"/>
          </a:xfrm>
        </p:spPr>
        <p:txBody>
          <a:bodyPr/>
          <a:lstStyle/>
          <a:p>
            <a:br>
              <a:rPr lang="en-US" sz="3600" dirty="0">
                <a:ea typeface="+mj-lt"/>
                <a:cs typeface="+mj-lt"/>
              </a:rPr>
            </a:br>
            <a:r>
              <a:rPr lang="en-US" sz="3600" b="1" dirty="0">
                <a:solidFill>
                  <a:schemeClr val="bg2">
                    <a:lumMod val="50000"/>
                  </a:schemeClr>
                </a:solidFill>
                <a:ea typeface="+mj-lt"/>
                <a:cs typeface="+mj-lt"/>
              </a:rPr>
              <a:t>Exploring Medicare Opportunities to Use Auxiliary Workers to Address Health-Related Social Needs</a:t>
            </a:r>
            <a:endParaRPr lang="en-US" sz="3600" b="1" dirty="0">
              <a:solidFill>
                <a:schemeClr val="bg2">
                  <a:lumMod val="50000"/>
                </a:schemeClr>
              </a:solidFill>
            </a:endParaRPr>
          </a:p>
        </p:txBody>
      </p:sp>
      <p:sp>
        <p:nvSpPr>
          <p:cNvPr id="3" name="Content Placeholder 2"/>
          <p:cNvSpPr>
            <a:spLocks noGrp="1"/>
          </p:cNvSpPr>
          <p:nvPr>
            <p:ph idx="1"/>
          </p:nvPr>
        </p:nvSpPr>
        <p:spPr>
          <a:xfrm>
            <a:off x="727587" y="1548922"/>
            <a:ext cx="7620000" cy="4357777"/>
          </a:xfrm>
        </p:spPr>
        <p:txBody>
          <a:bodyPr vert="horz" lIns="91440" tIns="45720" rIns="91440" bIns="45720" rtlCol="0" anchor="t">
            <a:noAutofit/>
          </a:bodyPr>
          <a:lstStyle/>
          <a:p>
            <a:pPr marL="0" indent="0">
              <a:buNone/>
            </a:pPr>
            <a:endParaRPr lang="en-US" sz="3200" dirty="0">
              <a:cs typeface="Calibri"/>
            </a:endParaRPr>
          </a:p>
          <a:p>
            <a:pPr marL="0" indent="0">
              <a:buNone/>
            </a:pPr>
            <a:endParaRPr lang="en-US" sz="3200" dirty="0">
              <a:cs typeface="Calibri"/>
            </a:endParaRPr>
          </a:p>
          <a:p>
            <a:pPr marL="0" indent="0">
              <a:buNone/>
            </a:pPr>
            <a:endParaRPr lang="en-US" sz="3200" dirty="0">
              <a:cs typeface="Calibri"/>
            </a:endParaRPr>
          </a:p>
          <a:p>
            <a:pPr marL="0" indent="0">
              <a:buNone/>
            </a:pPr>
            <a:endParaRPr lang="en-US" sz="3200" dirty="0">
              <a:cs typeface="Calibri"/>
            </a:endParaRPr>
          </a:p>
          <a:p>
            <a:pPr marL="0" indent="0">
              <a:buNone/>
            </a:pPr>
            <a:endParaRPr lang="en-US" sz="2800" dirty="0">
              <a:cs typeface="Calibri"/>
            </a:endParaRPr>
          </a:p>
          <a:p>
            <a:pPr marL="0" indent="0">
              <a:buNone/>
            </a:pPr>
            <a:endParaRPr lang="en-US" sz="2800" dirty="0">
              <a:cs typeface="Calibri"/>
            </a:endParaRPr>
          </a:p>
          <a:p>
            <a:pPr marL="0" indent="0">
              <a:buNone/>
            </a:pPr>
            <a:r>
              <a:rPr lang="en-US" sz="2800" dirty="0">
                <a:cs typeface="Calibri"/>
              </a:rPr>
              <a:t>Tara Adams Ragone, J.D.</a:t>
            </a:r>
            <a:endParaRPr lang="en-US" sz="2800" dirty="0">
              <a:ea typeface="Calibri"/>
              <a:cs typeface="Calibri"/>
            </a:endParaRPr>
          </a:p>
          <a:p>
            <a:pPr marL="0" indent="0">
              <a:buNone/>
            </a:pPr>
            <a:r>
              <a:rPr lang="en-US" sz="2800" dirty="0">
                <a:cs typeface="Calibri"/>
              </a:rPr>
              <a:t>ASLME Health Law Professors Conference</a:t>
            </a:r>
            <a:endParaRPr lang="en-US" sz="2800" dirty="0">
              <a:ea typeface="Calibri"/>
              <a:cs typeface="Calibri"/>
            </a:endParaRPr>
          </a:p>
          <a:p>
            <a:pPr marL="0" indent="0">
              <a:buNone/>
            </a:pPr>
            <a:r>
              <a:rPr lang="en-US" sz="2800" dirty="0">
                <a:cs typeface="Calibri"/>
              </a:rPr>
              <a:t>June 7, 2024</a:t>
            </a:r>
            <a:endParaRPr lang="en-US" sz="2800" dirty="0">
              <a:ea typeface="Calibri"/>
              <a:cs typeface="Calibri"/>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11322" y="5917440"/>
            <a:ext cx="3570155" cy="831120"/>
          </a:xfrm>
          <a:prstGeom prst="rect">
            <a:avLst/>
          </a:prstGeom>
        </p:spPr>
      </p:pic>
      <p:cxnSp>
        <p:nvCxnSpPr>
          <p:cNvPr id="6" name="Straight Connector 5"/>
          <p:cNvCxnSpPr/>
          <p:nvPr/>
        </p:nvCxnSpPr>
        <p:spPr>
          <a:xfrm>
            <a:off x="1981200" y="685800"/>
            <a:ext cx="7315200" cy="0"/>
          </a:xfrm>
          <a:prstGeom prst="line">
            <a:avLst/>
          </a:prstGeom>
          <a:ln w="19050">
            <a:solidFill>
              <a:srgbClr val="0070C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8185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11635"/>
            <a:ext cx="10972800" cy="1247517"/>
          </a:xfrm>
        </p:spPr>
        <p:txBody>
          <a:bodyPr lIns="91440" tIns="45720" rIns="91440" bIns="45720" anchor="t"/>
          <a:lstStyle/>
          <a:p>
            <a:r>
              <a:rPr lang="en-US" dirty="0"/>
              <a:t>What’s New: CHW Reimbursement </a:t>
            </a:r>
            <a:br>
              <a:rPr lang="en-US" dirty="0"/>
            </a:br>
            <a:r>
              <a:rPr lang="en-US" dirty="0"/>
              <a:t>Opportunities in Medicare Part B</a:t>
            </a: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22438"/>
            <a:ext cx="12191999" cy="4427991"/>
          </a:xfrm>
        </p:spPr>
        <p:txBody>
          <a:bodyPr lIns="91440" tIns="45720" rIns="91440" bIns="45720" anchor="t"/>
          <a:lstStyle/>
          <a:p>
            <a:r>
              <a:rPr lang="en-US" sz="2400" dirty="0">
                <a:ea typeface="Calibri"/>
                <a:cs typeface="Calibri"/>
                <a:hlinkClick r:id="rId3"/>
              </a:rPr>
              <a:t>CY 2024 Medicare Physician Fee Schedule Final Rule</a:t>
            </a:r>
            <a:r>
              <a:rPr lang="en-US" sz="2400" dirty="0">
                <a:ea typeface="Calibri"/>
                <a:cs typeface="Calibri"/>
              </a:rPr>
              <a:t> (cont’d): </a:t>
            </a:r>
            <a:r>
              <a:rPr lang="en-US" sz="3200" dirty="0">
                <a:ea typeface="Calibri"/>
                <a:cs typeface="Calibri"/>
              </a:rPr>
              <a:t> </a:t>
            </a:r>
          </a:p>
          <a:p>
            <a:pPr lvl="1"/>
            <a:r>
              <a:rPr lang="en-US" sz="2200" dirty="0">
                <a:ea typeface="Calibri"/>
                <a:cs typeface="Calibri"/>
              </a:rPr>
              <a:t>From </a:t>
            </a:r>
            <a:r>
              <a:rPr lang="en-US" sz="2200" dirty="0">
                <a:ea typeface="Calibri"/>
                <a:cs typeface="Calibri"/>
                <a:hlinkClick r:id="rId4"/>
              </a:rPr>
              <a:t>CMS Fact Sheet</a:t>
            </a:r>
            <a:r>
              <a:rPr lang="en-US" sz="2200" dirty="0">
                <a:ea typeface="Calibri"/>
                <a:cs typeface="Calibri"/>
              </a:rPr>
              <a:t>: “we are finalizing to </a:t>
            </a:r>
            <a:r>
              <a:rPr lang="en-US" sz="2200" b="1" dirty="0">
                <a:solidFill>
                  <a:srgbClr val="004488"/>
                </a:solidFill>
                <a:ea typeface="Calibri"/>
                <a:cs typeface="Calibri"/>
              </a:rPr>
              <a:t>pay separately for Community Health Integration, Social Determinants of Health (SDOH) Risk Assessment, and Principal Illness Navigation services </a:t>
            </a:r>
            <a:r>
              <a:rPr lang="en-US" sz="2200" dirty="0">
                <a:ea typeface="Calibri"/>
                <a:cs typeface="Calibri"/>
              </a:rPr>
              <a:t>to account for resources when clinicians involve certain types of health care support staff </a:t>
            </a:r>
            <a:r>
              <a:rPr lang="en-US" sz="2200" b="1" dirty="0">
                <a:solidFill>
                  <a:srgbClr val="004488"/>
                </a:solidFill>
                <a:ea typeface="Calibri"/>
                <a:cs typeface="Calibri"/>
              </a:rPr>
              <a:t>such as community health workers, care navigators, and peer support specialists</a:t>
            </a:r>
            <a:r>
              <a:rPr lang="en-US" sz="2200" dirty="0">
                <a:solidFill>
                  <a:srgbClr val="004488"/>
                </a:solidFill>
                <a:ea typeface="Calibri"/>
                <a:cs typeface="Calibri"/>
              </a:rPr>
              <a:t> </a:t>
            </a:r>
            <a:r>
              <a:rPr lang="en-US" sz="2200" dirty="0">
                <a:ea typeface="Calibri"/>
                <a:cs typeface="Calibri"/>
              </a:rPr>
              <a:t>in furnishing medically necessary care. While these types of health care support staff have been able to serve as auxiliary personnel to perform covered services incident to the services of a Medicare-enrolled billing physician or practitioner, the services described by the finalized codes are the first that are specifically designed to describe services involving community health workers, care navigators, and peer support specialists.”</a:t>
            </a:r>
          </a:p>
          <a:p>
            <a:pPr marL="0" indent="0">
              <a:buNone/>
            </a:pPr>
            <a:r>
              <a:rPr lang="en-US" sz="2400" dirty="0">
                <a:ea typeface="Calibri"/>
                <a:cs typeface="Calibri"/>
              </a:rPr>
              <a:t> </a:t>
            </a: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r>
              <a:rPr lang="en-US" sz="1800" dirty="0">
                <a:ea typeface="Calibri"/>
                <a:cs typeface="Calibri"/>
              </a:rPr>
              <a:t> </a:t>
            </a: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p:txBody>
      </p:sp>
    </p:spTree>
    <p:extLst>
      <p:ext uri="{BB962C8B-B14F-4D97-AF65-F5344CB8AC3E}">
        <p14:creationId xmlns:p14="http://schemas.microsoft.com/office/powerpoint/2010/main" val="159711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11635"/>
            <a:ext cx="10972800" cy="1247517"/>
          </a:xfrm>
        </p:spPr>
        <p:txBody>
          <a:bodyPr lIns="91440" tIns="45720" rIns="91440" bIns="45720" anchor="t"/>
          <a:lstStyle/>
          <a:p>
            <a:r>
              <a:rPr lang="en-US" dirty="0"/>
              <a:t>What’s New: CHW Reimbursement </a:t>
            </a:r>
            <a:br>
              <a:rPr lang="en-US" dirty="0"/>
            </a:br>
            <a:r>
              <a:rPr lang="en-US" dirty="0"/>
              <a:t>Opportunities in Medicare Part B</a:t>
            </a: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22438"/>
            <a:ext cx="12191999" cy="4427991"/>
          </a:xfrm>
        </p:spPr>
        <p:txBody>
          <a:bodyPr lIns="91440" tIns="45720" rIns="91440" bIns="45720" anchor="t"/>
          <a:lstStyle/>
          <a:p>
            <a:pPr marL="0" indent="0">
              <a:buNone/>
            </a:pPr>
            <a:r>
              <a:rPr lang="en-US" sz="2400" dirty="0">
                <a:ea typeface="Calibri"/>
                <a:cs typeface="Calibri"/>
              </a:rPr>
              <a:t>From </a:t>
            </a:r>
            <a:r>
              <a:rPr lang="en-US" sz="2400" dirty="0">
                <a:ea typeface="Calibri"/>
                <a:cs typeface="Calibri"/>
                <a:hlinkClick r:id="rId3"/>
              </a:rPr>
              <a:t>CMS Fact Sheet</a:t>
            </a:r>
            <a:r>
              <a:rPr lang="en-US" sz="2400" dirty="0">
                <a:ea typeface="Calibri"/>
                <a:cs typeface="Calibri"/>
              </a:rPr>
              <a:t>: </a:t>
            </a:r>
          </a:p>
          <a:p>
            <a:r>
              <a:rPr lang="en-US" sz="2200" dirty="0">
                <a:ea typeface="Calibri"/>
                <a:cs typeface="Calibri"/>
              </a:rPr>
              <a:t>“</a:t>
            </a:r>
            <a:r>
              <a:rPr lang="en-US" sz="2200" b="1" dirty="0">
                <a:ea typeface="Calibri"/>
                <a:cs typeface="Calibri"/>
              </a:rPr>
              <a:t>Community Health Integration (CHI) and Principal Illness Navigation (PIN) services </a:t>
            </a:r>
            <a:r>
              <a:rPr lang="en-US" sz="2200" dirty="0">
                <a:ea typeface="Calibri"/>
                <a:cs typeface="Calibri"/>
              </a:rPr>
              <a:t>involve a </a:t>
            </a:r>
            <a:r>
              <a:rPr lang="en-US" sz="2200" b="1" dirty="0">
                <a:ea typeface="Calibri"/>
                <a:cs typeface="Calibri"/>
              </a:rPr>
              <a:t>person-centered assessment </a:t>
            </a:r>
            <a:r>
              <a:rPr lang="en-US" sz="2200" dirty="0">
                <a:ea typeface="Calibri"/>
                <a:cs typeface="Calibri"/>
              </a:rPr>
              <a:t>to better understand the patient’s life story, care coordination, contextualizing health education, building patient self-advocacy skills, health system navigation, facilitating behavioral change, providing social and emotional support, and facilitating access to community-based social services to address unmet social determinations of health (SDOH) needs.”</a:t>
            </a:r>
          </a:p>
          <a:p>
            <a:r>
              <a:rPr lang="en-US" sz="2200" dirty="0">
                <a:ea typeface="Calibri"/>
                <a:cs typeface="Calibri"/>
              </a:rPr>
              <a:t>“CMS is further clarifying that the </a:t>
            </a:r>
            <a:r>
              <a:rPr lang="en-US" sz="2200" b="1" dirty="0">
                <a:ea typeface="Calibri"/>
                <a:cs typeface="Calibri"/>
              </a:rPr>
              <a:t>community health workers, care navigators, peer support specialists, and other such auxiliary personnel</a:t>
            </a:r>
            <a:r>
              <a:rPr lang="en-US" sz="2200" dirty="0">
                <a:ea typeface="Calibri"/>
                <a:cs typeface="Calibri"/>
              </a:rPr>
              <a:t> providing these services </a:t>
            </a:r>
            <a:r>
              <a:rPr lang="en-US" sz="2200" b="1" dirty="0">
                <a:solidFill>
                  <a:srgbClr val="004488"/>
                </a:solidFill>
                <a:ea typeface="Calibri"/>
                <a:cs typeface="Calibri"/>
              </a:rPr>
              <a:t>may be employed by community-based organizations (CBOs) as long as there is the requisite supervision by the billing practitioner for these services</a:t>
            </a:r>
            <a:r>
              <a:rPr lang="en-US" sz="2200" dirty="0">
                <a:ea typeface="Calibri"/>
                <a:cs typeface="Calibri"/>
              </a:rPr>
              <a:t>, similar to other care management services. Access to these services should help contribute to reduced health care disparities in underserved populations with Medicare.”</a:t>
            </a:r>
          </a:p>
          <a:p>
            <a:pPr lvl="1"/>
            <a:r>
              <a:rPr lang="en-US" sz="2000" dirty="0">
                <a:ea typeface="Calibri"/>
                <a:cs typeface="Calibri"/>
              </a:rPr>
              <a:t>Need </a:t>
            </a:r>
            <a:r>
              <a:rPr lang="en-US" sz="2000" b="1" dirty="0">
                <a:ea typeface="Calibri"/>
                <a:cs typeface="Calibri"/>
              </a:rPr>
              <a:t>clinical integration</a:t>
            </a:r>
            <a:r>
              <a:rPr lang="en-US" sz="2000" dirty="0">
                <a:ea typeface="Calibri"/>
                <a:cs typeface="Calibri"/>
              </a:rPr>
              <a:t>, too</a:t>
            </a:r>
          </a:p>
          <a:p>
            <a:r>
              <a:rPr lang="en-US" sz="2400" dirty="0">
                <a:ea typeface="Calibri"/>
                <a:cs typeface="Calibri"/>
              </a:rPr>
              <a:t>  </a:t>
            </a: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r>
              <a:rPr lang="en-US" sz="1800" dirty="0">
                <a:ea typeface="Calibri"/>
                <a:cs typeface="Calibri"/>
              </a:rPr>
              <a:t> </a:t>
            </a: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p:txBody>
      </p:sp>
    </p:spTree>
    <p:extLst>
      <p:ext uri="{BB962C8B-B14F-4D97-AF65-F5344CB8AC3E}">
        <p14:creationId xmlns:p14="http://schemas.microsoft.com/office/powerpoint/2010/main" val="257646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sz="4000" dirty="0"/>
              <a:t>What’s New: CHW Reimbursement </a:t>
            </a:r>
            <a:br>
              <a:rPr lang="en-US" sz="4000" dirty="0"/>
            </a:br>
            <a:r>
              <a:rPr lang="en-US" sz="4000" dirty="0"/>
              <a:t>Opportunities in Medicare Part B</a:t>
            </a:r>
            <a:endParaRPr lang="en-US" sz="4000" dirty="0">
              <a:ea typeface="Calibri"/>
              <a:cs typeface="Calibri"/>
            </a:endParaRPr>
          </a:p>
        </p:txBody>
      </p:sp>
      <p:sp>
        <p:nvSpPr>
          <p:cNvPr id="6" name="Text Placeholder 5"/>
          <p:cNvSpPr>
            <a:spLocks noGrp="1"/>
          </p:cNvSpPr>
          <p:nvPr>
            <p:ph type="body" sz="quarter" idx="10"/>
          </p:nvPr>
        </p:nvSpPr>
        <p:spPr>
          <a:xfrm>
            <a:off x="0" y="1719943"/>
            <a:ext cx="12192000" cy="4408714"/>
          </a:xfrm>
        </p:spPr>
        <p:txBody>
          <a:bodyPr lIns="91440" tIns="45720" rIns="91440" bIns="45720" anchor="t"/>
          <a:lstStyle/>
          <a:p>
            <a:pPr marL="0" indent="0">
              <a:buNone/>
            </a:pPr>
            <a:endParaRPr lang="en-US" sz="2400" dirty="0">
              <a:ea typeface="Calibri"/>
              <a:cs typeface="Calibri"/>
            </a:endParaRPr>
          </a:p>
          <a:p>
            <a:endParaRPr lang="en-US" sz="2800" dirty="0">
              <a:ea typeface="Calibri"/>
              <a:cs typeface="Calibri"/>
            </a:endParaRPr>
          </a:p>
          <a:p>
            <a:endParaRPr lang="en-US" sz="2800" dirty="0">
              <a:ea typeface="Calibri"/>
              <a:cs typeface="Calibri"/>
            </a:endParaRPr>
          </a:p>
          <a:p>
            <a:pPr lvl="1"/>
            <a:endParaRPr lang="en-US"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pic>
        <p:nvPicPr>
          <p:cNvPr id="9" name="Picture 8" descr="Person bursting colorful confetti">
            <a:extLst>
              <a:ext uri="{FF2B5EF4-FFF2-40B4-BE49-F238E27FC236}">
                <a16:creationId xmlns:a16="http://schemas.microsoft.com/office/drawing/2014/main" id="{F803AE28-1FA3-DD78-03FD-3C50AFC17AD9}"/>
              </a:ext>
            </a:extLst>
          </p:cNvPr>
          <p:cNvPicPr>
            <a:picLocks noChangeAspect="1"/>
          </p:cNvPicPr>
          <p:nvPr/>
        </p:nvPicPr>
        <p:blipFill>
          <a:blip r:embed="rId3"/>
          <a:stretch>
            <a:fillRect/>
          </a:stretch>
        </p:blipFill>
        <p:spPr>
          <a:xfrm>
            <a:off x="2280740" y="1719943"/>
            <a:ext cx="6920925" cy="4616245"/>
          </a:xfrm>
          <a:prstGeom prst="rect">
            <a:avLst/>
          </a:prstGeom>
        </p:spPr>
      </p:pic>
    </p:spTree>
    <p:extLst>
      <p:ext uri="{BB962C8B-B14F-4D97-AF65-F5344CB8AC3E}">
        <p14:creationId xmlns:p14="http://schemas.microsoft.com/office/powerpoint/2010/main" val="1161678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sz="4000" dirty="0"/>
              <a:t>Some Challenges</a:t>
            </a:r>
            <a:br>
              <a:rPr lang="en-US" sz="4000" dirty="0"/>
            </a:br>
            <a:br>
              <a:rPr lang="en-US" sz="4000" dirty="0"/>
            </a:br>
            <a:endParaRPr lang="en-US" sz="4000" dirty="0">
              <a:ea typeface="Calibri"/>
              <a:cs typeface="Calibri"/>
            </a:endParaRPr>
          </a:p>
        </p:txBody>
      </p:sp>
      <p:sp>
        <p:nvSpPr>
          <p:cNvPr id="6" name="Text Placeholder 5"/>
          <p:cNvSpPr>
            <a:spLocks noGrp="1"/>
          </p:cNvSpPr>
          <p:nvPr>
            <p:ph type="body" sz="quarter" idx="10"/>
          </p:nvPr>
        </p:nvSpPr>
        <p:spPr>
          <a:xfrm>
            <a:off x="0" y="1719943"/>
            <a:ext cx="12192000" cy="4408714"/>
          </a:xfrm>
        </p:spPr>
        <p:txBody>
          <a:bodyPr lIns="91440" tIns="45720" rIns="91440" bIns="45720" anchor="t"/>
          <a:lstStyle/>
          <a:p>
            <a:pPr marL="0" indent="0">
              <a:buNone/>
            </a:pPr>
            <a:endParaRPr lang="en-US" sz="2400" dirty="0">
              <a:ea typeface="Calibri"/>
              <a:cs typeface="Calibri"/>
            </a:endParaRPr>
          </a:p>
          <a:p>
            <a:endParaRPr lang="en-US" sz="2800" dirty="0">
              <a:ea typeface="Calibri"/>
              <a:cs typeface="Calibri"/>
            </a:endParaRPr>
          </a:p>
          <a:p>
            <a:endParaRPr lang="en-US" sz="2800" dirty="0">
              <a:ea typeface="Calibri"/>
              <a:cs typeface="Calibri"/>
            </a:endParaRPr>
          </a:p>
          <a:p>
            <a:pPr lvl="1"/>
            <a:endParaRPr lang="en-US"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pic>
        <p:nvPicPr>
          <p:cNvPr id="4" name="Picture 3" descr="Eggs with numbers on them&#10;&#10;Description automatically generated">
            <a:extLst>
              <a:ext uri="{FF2B5EF4-FFF2-40B4-BE49-F238E27FC236}">
                <a16:creationId xmlns:a16="http://schemas.microsoft.com/office/drawing/2014/main" id="{808B6BAD-FDB2-79FF-5F1E-61B55B3F946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55938" y="1840651"/>
            <a:ext cx="4762500" cy="3571875"/>
          </a:xfrm>
          <a:prstGeom prst="rect">
            <a:avLst/>
          </a:prstGeom>
        </p:spPr>
      </p:pic>
      <p:sp>
        <p:nvSpPr>
          <p:cNvPr id="5" name="TextBox 4">
            <a:extLst>
              <a:ext uri="{FF2B5EF4-FFF2-40B4-BE49-F238E27FC236}">
                <a16:creationId xmlns:a16="http://schemas.microsoft.com/office/drawing/2014/main" id="{DB6DA0B6-BCDE-A547-7796-5905D02D1DAB}"/>
              </a:ext>
            </a:extLst>
          </p:cNvPr>
          <p:cNvSpPr txBox="1"/>
          <p:nvPr/>
        </p:nvSpPr>
        <p:spPr>
          <a:xfrm>
            <a:off x="9190264" y="5437993"/>
            <a:ext cx="4762500" cy="230832"/>
          </a:xfrm>
          <a:prstGeom prst="rect">
            <a:avLst/>
          </a:prstGeom>
        </p:spPr>
        <p:txBody>
          <a:bodyPr wrap="square" rtlCol="0">
            <a:spAutoFit/>
          </a:bodyPr>
          <a:lstStyle/>
          <a:p>
            <a:r>
              <a:rPr lang="en-US" sz="900" dirty="0">
                <a:hlinkClick r:id="rId4" tooltip="https://www.flickr.com/photos/sjhughes/408626867/"/>
              </a:rPr>
              <a:t>This Photo</a:t>
            </a:r>
            <a:r>
              <a:rPr lang="en-US" sz="900" dirty="0"/>
              <a:t> </a:t>
            </a:r>
            <a:r>
              <a:rPr lang="en-US" sz="900" dirty="0">
                <a:solidFill>
                  <a:schemeClr val="bg1"/>
                </a:solidFill>
              </a:rPr>
              <a:t>by Unknown Author is licensed under </a:t>
            </a:r>
            <a:r>
              <a:rPr lang="en-US" sz="900" dirty="0">
                <a:hlinkClick r:id="rId5" tooltip="https://creativecommons.org/licenses/by-nd/3.0/"/>
              </a:rPr>
              <a:t>CC BY-ND</a:t>
            </a:r>
            <a:endParaRPr lang="en-US" sz="900" dirty="0"/>
          </a:p>
        </p:txBody>
      </p:sp>
      <p:pic>
        <p:nvPicPr>
          <p:cNvPr id="8" name="Picture 7" descr="A hand drawn on a white board&#10;&#10;Description automatically generated">
            <a:extLst>
              <a:ext uri="{FF2B5EF4-FFF2-40B4-BE49-F238E27FC236}">
                <a16:creationId xmlns:a16="http://schemas.microsoft.com/office/drawing/2014/main" id="{8B5BF07A-4F46-EECD-B37A-428E459907F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73562" y="1813612"/>
            <a:ext cx="3133498" cy="3672380"/>
          </a:xfrm>
          <a:prstGeom prst="rect">
            <a:avLst/>
          </a:prstGeom>
        </p:spPr>
      </p:pic>
      <p:sp>
        <p:nvSpPr>
          <p:cNvPr id="10" name="TextBox 9">
            <a:extLst>
              <a:ext uri="{FF2B5EF4-FFF2-40B4-BE49-F238E27FC236}">
                <a16:creationId xmlns:a16="http://schemas.microsoft.com/office/drawing/2014/main" id="{2A9E45AA-E13B-F742-72F8-954E44E2CBFB}"/>
              </a:ext>
            </a:extLst>
          </p:cNvPr>
          <p:cNvSpPr txBox="1"/>
          <p:nvPr/>
        </p:nvSpPr>
        <p:spPr>
          <a:xfrm>
            <a:off x="204634" y="5553409"/>
            <a:ext cx="1495425" cy="507831"/>
          </a:xfrm>
          <a:prstGeom prst="rect">
            <a:avLst/>
          </a:prstGeom>
        </p:spPr>
        <p:txBody>
          <a:bodyPr wrap="square" rtlCol="0">
            <a:spAutoFit/>
          </a:bodyPr>
          <a:lstStyle/>
          <a:p>
            <a:r>
              <a:rPr lang="en-US" sz="900" dirty="0">
                <a:hlinkClick r:id="rId7" tooltip="https://courses.lumenlearning.com/suny-mcc-college-composition/chapter/formulating-a-thesis/"/>
              </a:rPr>
              <a:t>This Photo</a:t>
            </a:r>
            <a:r>
              <a:rPr lang="en-US" sz="900" dirty="0"/>
              <a:t> </a:t>
            </a:r>
            <a:r>
              <a:rPr lang="en-US" sz="900" dirty="0">
                <a:solidFill>
                  <a:schemeClr val="bg1"/>
                </a:solidFill>
              </a:rPr>
              <a:t>by Unknown Author is licensed under</a:t>
            </a:r>
            <a:r>
              <a:rPr lang="en-US" sz="900" dirty="0"/>
              <a:t> </a:t>
            </a:r>
            <a:r>
              <a:rPr lang="en-US" sz="900" dirty="0">
                <a:hlinkClick r:id="rId8" tooltip="https://creativecommons.org/licenses/by-nc-nd/3.0/"/>
              </a:rPr>
              <a:t>CC BY-NC-ND</a:t>
            </a:r>
            <a:endParaRPr lang="en-US" sz="900" dirty="0"/>
          </a:p>
        </p:txBody>
      </p:sp>
      <p:pic>
        <p:nvPicPr>
          <p:cNvPr id="12" name="Picture 11" descr="A green truck with a cartoon character on the back&#10;&#10;Description automatically generated">
            <a:extLst>
              <a:ext uri="{FF2B5EF4-FFF2-40B4-BE49-F238E27FC236}">
                <a16:creationId xmlns:a16="http://schemas.microsoft.com/office/drawing/2014/main" id="{F2F2B083-BAF0-F5EC-9ED3-B82478DEAF58}"/>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073561" y="1692524"/>
            <a:ext cx="2743200" cy="4114800"/>
          </a:xfrm>
          <a:prstGeom prst="rect">
            <a:avLst/>
          </a:prstGeom>
        </p:spPr>
      </p:pic>
      <p:sp>
        <p:nvSpPr>
          <p:cNvPr id="13" name="TextBox 12">
            <a:extLst>
              <a:ext uri="{FF2B5EF4-FFF2-40B4-BE49-F238E27FC236}">
                <a16:creationId xmlns:a16="http://schemas.microsoft.com/office/drawing/2014/main" id="{4D10D8CB-3EEA-D589-D74F-971558795943}"/>
              </a:ext>
            </a:extLst>
          </p:cNvPr>
          <p:cNvSpPr txBox="1"/>
          <p:nvPr/>
        </p:nvSpPr>
        <p:spPr>
          <a:xfrm>
            <a:off x="4095135" y="5876574"/>
            <a:ext cx="2743200" cy="369332"/>
          </a:xfrm>
          <a:prstGeom prst="rect">
            <a:avLst/>
          </a:prstGeom>
        </p:spPr>
        <p:txBody>
          <a:bodyPr wrap="square" rtlCol="0">
            <a:spAutoFit/>
          </a:bodyPr>
          <a:lstStyle/>
          <a:p>
            <a:r>
              <a:rPr lang="en-US" sz="900" dirty="0">
                <a:hlinkClick r:id="rId10" tooltip="https://www.reislogger.nl/locatie/nederland/heerde-133736/foto"/>
              </a:rPr>
              <a:t>This Photo</a:t>
            </a:r>
            <a:r>
              <a:rPr lang="en-US" sz="900" dirty="0">
                <a:solidFill>
                  <a:schemeClr val="bg1"/>
                </a:solidFill>
              </a:rPr>
              <a:t> by Unknown Author is licensed under</a:t>
            </a:r>
            <a:r>
              <a:rPr lang="en-US" sz="900" dirty="0"/>
              <a:t> </a:t>
            </a:r>
            <a:r>
              <a:rPr lang="en-US" sz="900" dirty="0">
                <a:hlinkClick r:id="rId11" tooltip="https://creativecommons.org/licenses/by-nc-sa/3.0/"/>
              </a:rPr>
              <a:t>CC BY-SA-NC</a:t>
            </a:r>
            <a:endParaRPr lang="en-US" sz="900" dirty="0"/>
          </a:p>
        </p:txBody>
      </p:sp>
    </p:spTree>
    <p:extLst>
      <p:ext uri="{BB962C8B-B14F-4D97-AF65-F5344CB8AC3E}">
        <p14:creationId xmlns:p14="http://schemas.microsoft.com/office/powerpoint/2010/main" val="1933439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3A7305-3409-F5B0-477A-5C8B65EDF57E}"/>
              </a:ext>
            </a:extLst>
          </p:cNvPr>
          <p:cNvSpPr txBox="1"/>
          <p:nvPr/>
        </p:nvSpPr>
        <p:spPr>
          <a:xfrm>
            <a:off x="2130745" y="90969"/>
            <a:ext cx="756623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Overview of Medicare’s Final CY 2024 PFS Rule to Reimburse CHI Services</a:t>
            </a:r>
          </a:p>
        </p:txBody>
      </p:sp>
      <p:sp>
        <p:nvSpPr>
          <p:cNvPr id="5" name="TextBox 4">
            <a:extLst>
              <a:ext uri="{FF2B5EF4-FFF2-40B4-BE49-F238E27FC236}">
                <a16:creationId xmlns:a16="http://schemas.microsoft.com/office/drawing/2014/main" id="{01AEC1BB-DF0E-FB9B-8157-3FF129383FD5}"/>
              </a:ext>
            </a:extLst>
          </p:cNvPr>
          <p:cNvSpPr txBox="1"/>
          <p:nvPr/>
        </p:nvSpPr>
        <p:spPr>
          <a:xfrm>
            <a:off x="181879" y="1022624"/>
            <a:ext cx="2011680" cy="2075884"/>
          </a:xfrm>
          <a:prstGeom prst="roundRect">
            <a:avLst/>
          </a:prstGeom>
          <a:solidFill>
            <a:schemeClr val="accent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The patient goes to see a Medicare billing provider (MD, DO, NP, CNS, CNM, or PA) for an evaluation or management visit (E/M) – including transitional care management (TCM) E/M – or an annual wellness visit (AWV).</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The practitioner must have a statutory benefit and be able to enroll and bill Medicare as they would for other fee schedule services.</a:t>
            </a:r>
          </a:p>
        </p:txBody>
      </p:sp>
      <p:sp>
        <p:nvSpPr>
          <p:cNvPr id="10" name="TextBox 9">
            <a:extLst>
              <a:ext uri="{FF2B5EF4-FFF2-40B4-BE49-F238E27FC236}">
                <a16:creationId xmlns:a16="http://schemas.microsoft.com/office/drawing/2014/main" id="{C51B05DE-CE8A-50A7-C615-05C099D62965}"/>
              </a:ext>
            </a:extLst>
          </p:cNvPr>
          <p:cNvSpPr txBox="1"/>
          <p:nvPr/>
        </p:nvSpPr>
        <p:spPr>
          <a:xfrm>
            <a:off x="5952172" y="1414012"/>
            <a:ext cx="1473840" cy="1021556"/>
          </a:xfrm>
          <a:prstGeom prst="roundRect">
            <a:avLst/>
          </a:prstGeom>
          <a:solidFill>
            <a:schemeClr val="accent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The patient shares a social need that directly impacts the billing practitioner’s ability to diagnose or treat the medical problem.</a:t>
            </a:r>
          </a:p>
        </p:txBody>
      </p:sp>
      <p:sp>
        <p:nvSpPr>
          <p:cNvPr id="11" name="TextBox 10">
            <a:extLst>
              <a:ext uri="{FF2B5EF4-FFF2-40B4-BE49-F238E27FC236}">
                <a16:creationId xmlns:a16="http://schemas.microsoft.com/office/drawing/2014/main" id="{944FB0A7-6319-49E7-9057-B0ED56BDA78B}"/>
              </a:ext>
            </a:extLst>
          </p:cNvPr>
          <p:cNvSpPr txBox="1">
            <a:spLocks/>
          </p:cNvSpPr>
          <p:nvPr/>
        </p:nvSpPr>
        <p:spPr>
          <a:xfrm>
            <a:off x="7992027" y="1440947"/>
            <a:ext cx="1473840" cy="1021556"/>
          </a:xfrm>
          <a:prstGeom prst="roundRect">
            <a:avLst/>
          </a:prstGeom>
          <a:solidFill>
            <a:schemeClr val="accent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If the visit meets all requirements, the CHI initiating visit is billed separately and serves as a </a:t>
            </a:r>
            <a:r>
              <a:rPr kumimoji="0" lang="en-US" sz="900" b="0" i="0" u="none" strike="noStrike" kern="1200" cap="none" spc="0" normalizeH="0" baseline="0" noProof="0" err="1">
                <a:ln>
                  <a:noFill/>
                </a:ln>
                <a:solidFill>
                  <a:prstClr val="white"/>
                </a:solidFill>
                <a:effectLst/>
                <a:uLnTx/>
                <a:uFillTx/>
                <a:latin typeface="Calibri" panose="020F0502020204030204"/>
                <a:ea typeface="+mn-ea"/>
                <a:cs typeface="+mn-cs"/>
              </a:rPr>
              <a:t>prereq</a:t>
            </a: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 to billing for CHI services.</a:t>
            </a:r>
          </a:p>
        </p:txBody>
      </p:sp>
      <p:sp>
        <p:nvSpPr>
          <p:cNvPr id="13" name="TextBox 12">
            <a:extLst>
              <a:ext uri="{FF2B5EF4-FFF2-40B4-BE49-F238E27FC236}">
                <a16:creationId xmlns:a16="http://schemas.microsoft.com/office/drawing/2014/main" id="{F0DAAC2C-7667-725E-CDA4-EE4DBDFFD371}"/>
              </a:ext>
            </a:extLst>
          </p:cNvPr>
          <p:cNvSpPr txBox="1"/>
          <p:nvPr/>
        </p:nvSpPr>
        <p:spPr>
          <a:xfrm>
            <a:off x="2776473" y="852508"/>
            <a:ext cx="2570691" cy="2247424"/>
          </a:xfrm>
          <a:prstGeom prst="roundRect">
            <a:avLst/>
          </a:prstGeom>
          <a:solidFill>
            <a:srgbClr val="FF2600">
              <a:tint val="66000"/>
              <a:satMod val="160000"/>
            </a:srgbClr>
          </a:solidFill>
          <a:ln>
            <a:solidFill>
              <a:schemeClr val="tx1"/>
            </a:solidFill>
          </a:ln>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Visits that are in-patient/observation, ED, and SNF are not considered eligible.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Visits performed in academic medical centers and other facility-based providers cannot furnish services because they cannot bill for services performed by auxiliary personnel incident to professional services.</a:t>
            </a:r>
            <a:endParaRPr kumimoji="0" lang="en-US" sz="900" b="0" i="1"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Visits with patients receiving the home health benefit, due to the overlap between CHI and home health services.</a:t>
            </a:r>
            <a:endParaRPr kumimoji="0" lang="en-US" sz="900" b="0" i="1"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Visits at CBOs with NPIs, because they don’t have a statutory benefit that allows them to bill to PFS directly.</a:t>
            </a:r>
            <a:endParaRPr kumimoji="0" lang="en-US" sz="900" b="0" i="1"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
        <p:nvSpPr>
          <p:cNvPr id="15" name="TextBox 14">
            <a:extLst>
              <a:ext uri="{FF2B5EF4-FFF2-40B4-BE49-F238E27FC236}">
                <a16:creationId xmlns:a16="http://schemas.microsoft.com/office/drawing/2014/main" id="{182391B4-AE89-06E9-A53C-642FE4EC9401}"/>
              </a:ext>
            </a:extLst>
          </p:cNvPr>
          <p:cNvSpPr txBox="1"/>
          <p:nvPr/>
        </p:nvSpPr>
        <p:spPr>
          <a:xfrm>
            <a:off x="2776473" y="551103"/>
            <a:ext cx="257069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panose="020F0502020204030204"/>
                <a:ea typeface="+mn-ea"/>
                <a:cs typeface="+mn-cs"/>
              </a:rPr>
              <a:t>What would not count as an initiating visit?</a:t>
            </a:r>
          </a:p>
        </p:txBody>
      </p:sp>
      <p:sp>
        <p:nvSpPr>
          <p:cNvPr id="16" name="Right Arrow 15">
            <a:extLst>
              <a:ext uri="{FF2B5EF4-FFF2-40B4-BE49-F238E27FC236}">
                <a16:creationId xmlns:a16="http://schemas.microsoft.com/office/drawing/2014/main" id="{6C66F4DB-82C1-93FE-937E-C08A4D9222E3}"/>
              </a:ext>
            </a:extLst>
          </p:cNvPr>
          <p:cNvSpPr/>
          <p:nvPr/>
        </p:nvSpPr>
        <p:spPr>
          <a:xfrm>
            <a:off x="2299931" y="1642166"/>
            <a:ext cx="361244"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137A2C1-7056-8B31-BF70-17552EC559E3}"/>
              </a:ext>
            </a:extLst>
          </p:cNvPr>
          <p:cNvSpPr txBox="1"/>
          <p:nvPr/>
        </p:nvSpPr>
        <p:spPr>
          <a:xfrm>
            <a:off x="10031883" y="907293"/>
            <a:ext cx="2011680" cy="2486918"/>
          </a:xfrm>
          <a:prstGeom prst="roundRect">
            <a:avLst/>
          </a:prstGeom>
          <a:solidFill>
            <a:schemeClr val="accent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Subsequent CHI services can be performed by CHWs or other auxiliary personnel incident to the practitioner on a monthly basis.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Billing practitioners can have CHI services performed via auxiliary personnel who are external to and under contract with the practitioner or their practice – ex, CBO that employs CHWs – as long as “incident to” &amp; other CHI requirements are met, and there is sufficient clinical integration between the third party and billing practitioner.</a:t>
            </a:r>
          </a:p>
        </p:txBody>
      </p:sp>
      <p:sp>
        <p:nvSpPr>
          <p:cNvPr id="20" name="Dodecagon 19">
            <a:extLst>
              <a:ext uri="{FF2B5EF4-FFF2-40B4-BE49-F238E27FC236}">
                <a16:creationId xmlns:a16="http://schemas.microsoft.com/office/drawing/2014/main" id="{17ADFB8B-A62F-F391-E77E-36E6478FFDE1}"/>
              </a:ext>
            </a:extLst>
          </p:cNvPr>
          <p:cNvSpPr/>
          <p:nvPr/>
        </p:nvSpPr>
        <p:spPr>
          <a:xfrm>
            <a:off x="5849786" y="1337016"/>
            <a:ext cx="204771" cy="214850"/>
          </a:xfrm>
          <a:prstGeom prst="dodecag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2</a:t>
            </a:r>
          </a:p>
        </p:txBody>
      </p:sp>
      <p:sp>
        <p:nvSpPr>
          <p:cNvPr id="21" name="Dodecagon 20">
            <a:extLst>
              <a:ext uri="{FF2B5EF4-FFF2-40B4-BE49-F238E27FC236}">
                <a16:creationId xmlns:a16="http://schemas.microsoft.com/office/drawing/2014/main" id="{98994608-F5FB-EF0D-42FC-1E61E0B51C78}"/>
              </a:ext>
            </a:extLst>
          </p:cNvPr>
          <p:cNvSpPr/>
          <p:nvPr/>
        </p:nvSpPr>
        <p:spPr>
          <a:xfrm>
            <a:off x="152397" y="967008"/>
            <a:ext cx="204771" cy="214850"/>
          </a:xfrm>
          <a:prstGeom prst="dodecag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1</a:t>
            </a:r>
          </a:p>
        </p:txBody>
      </p:sp>
      <p:sp>
        <p:nvSpPr>
          <p:cNvPr id="22" name="Dodecagon 21">
            <a:extLst>
              <a:ext uri="{FF2B5EF4-FFF2-40B4-BE49-F238E27FC236}">
                <a16:creationId xmlns:a16="http://schemas.microsoft.com/office/drawing/2014/main" id="{F44D423B-F9D5-F9F2-9CB5-D7C5EEF1D667}"/>
              </a:ext>
            </a:extLst>
          </p:cNvPr>
          <p:cNvSpPr/>
          <p:nvPr/>
        </p:nvSpPr>
        <p:spPr>
          <a:xfrm>
            <a:off x="7893627" y="1352533"/>
            <a:ext cx="204771" cy="214850"/>
          </a:xfrm>
          <a:prstGeom prst="dodecag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3</a:t>
            </a:r>
          </a:p>
        </p:txBody>
      </p:sp>
      <p:sp>
        <p:nvSpPr>
          <p:cNvPr id="24" name="Dodecagon 23">
            <a:extLst>
              <a:ext uri="{FF2B5EF4-FFF2-40B4-BE49-F238E27FC236}">
                <a16:creationId xmlns:a16="http://schemas.microsoft.com/office/drawing/2014/main" id="{F078F3DE-C86E-AE96-DF2B-2CDB51163350}"/>
              </a:ext>
            </a:extLst>
          </p:cNvPr>
          <p:cNvSpPr/>
          <p:nvPr/>
        </p:nvSpPr>
        <p:spPr>
          <a:xfrm>
            <a:off x="9952974" y="885464"/>
            <a:ext cx="204771" cy="214850"/>
          </a:xfrm>
          <a:prstGeom prst="dodecag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4</a:t>
            </a:r>
          </a:p>
        </p:txBody>
      </p:sp>
      <p:sp>
        <p:nvSpPr>
          <p:cNvPr id="25" name="TextBox 24">
            <a:extLst>
              <a:ext uri="{FF2B5EF4-FFF2-40B4-BE49-F238E27FC236}">
                <a16:creationId xmlns:a16="http://schemas.microsoft.com/office/drawing/2014/main" id="{1207E221-D8F6-C5A0-FB89-5CDD51210FE6}"/>
              </a:ext>
            </a:extLst>
          </p:cNvPr>
          <p:cNvSpPr txBox="1"/>
          <p:nvPr/>
        </p:nvSpPr>
        <p:spPr>
          <a:xfrm>
            <a:off x="4149476" y="3775080"/>
            <a:ext cx="2011680" cy="2760345"/>
          </a:xfrm>
          <a:prstGeom prst="roundRect">
            <a:avLst/>
          </a:prstGeom>
          <a:solidFill>
            <a:schemeClr val="accent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The patient must provide verbal or written consent to the billing practitioner or auxiliary personnel, which must be documented in the medical record prior to the provision of CHI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Patients must be told that cost-sharing will apply, and only one practitioner can bill the service. Additionally, the provider cannot elect to waive the deductible or cost-sharing requirement.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Consent is only obtained once rather than annually, but if the billing practitioner changes, new patient consent is required.</a:t>
            </a:r>
          </a:p>
        </p:txBody>
      </p:sp>
      <p:sp>
        <p:nvSpPr>
          <p:cNvPr id="27" name="Dodecagon 26">
            <a:extLst>
              <a:ext uri="{FF2B5EF4-FFF2-40B4-BE49-F238E27FC236}">
                <a16:creationId xmlns:a16="http://schemas.microsoft.com/office/drawing/2014/main" id="{2CD914F2-8D66-10D0-A1A5-36C242F32DBD}"/>
              </a:ext>
            </a:extLst>
          </p:cNvPr>
          <p:cNvSpPr/>
          <p:nvPr/>
        </p:nvSpPr>
        <p:spPr>
          <a:xfrm>
            <a:off x="4135323" y="3752450"/>
            <a:ext cx="204771" cy="214850"/>
          </a:xfrm>
          <a:prstGeom prst="dodecag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5</a:t>
            </a:r>
          </a:p>
        </p:txBody>
      </p:sp>
      <p:sp>
        <p:nvSpPr>
          <p:cNvPr id="28" name="Right Arrow 27">
            <a:extLst>
              <a:ext uri="{FF2B5EF4-FFF2-40B4-BE49-F238E27FC236}">
                <a16:creationId xmlns:a16="http://schemas.microsoft.com/office/drawing/2014/main" id="{8BDCC79D-A78A-185B-BC7D-0D5157CFB10E}"/>
              </a:ext>
            </a:extLst>
          </p:cNvPr>
          <p:cNvSpPr/>
          <p:nvPr/>
        </p:nvSpPr>
        <p:spPr>
          <a:xfrm rot="10800000">
            <a:off x="6237046" y="4871056"/>
            <a:ext cx="361244"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0505AB8-D773-A852-1849-BD8D2F20EBE0}"/>
              </a:ext>
            </a:extLst>
          </p:cNvPr>
          <p:cNvSpPr txBox="1"/>
          <p:nvPr/>
        </p:nvSpPr>
        <p:spPr>
          <a:xfrm>
            <a:off x="6706681" y="3900578"/>
            <a:ext cx="2570691" cy="2094190"/>
          </a:xfrm>
          <a:prstGeom prst="roundRect">
            <a:avLst/>
          </a:prstGeom>
          <a:solidFill>
            <a:srgbClr val="FF2600">
              <a:tint val="66000"/>
              <a:satMod val="160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sng" strike="noStrike" kern="1200" cap="none" spc="0" normalizeH="0" baseline="0" noProof="0" dirty="0">
                <a:ln>
                  <a:noFill/>
                </a:ln>
                <a:solidFill>
                  <a:prstClr val="black"/>
                </a:solidFill>
                <a:effectLst/>
                <a:uLnTx/>
                <a:uFillTx/>
                <a:latin typeface="Calibri" panose="020F0502020204030204"/>
                <a:ea typeface="+mn-ea"/>
                <a:cs typeface="+mn-cs"/>
              </a:rPr>
              <a:t>If State Requirements Exist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1" u="sng"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Auxiliary personnel who provide services must be certified and trained to perform all included service elements, and must be authorized to perform them under applicable State laws and regulations.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They must also meet any requirements to provide services performed “incident to” the billing practitioner imposed by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8D5C15E3-D11A-4DC5-98B5-94D5B21FBFB2}"/>
              </a:ext>
            </a:extLst>
          </p:cNvPr>
          <p:cNvSpPr txBox="1"/>
          <p:nvPr/>
        </p:nvSpPr>
        <p:spPr>
          <a:xfrm>
            <a:off x="6707115" y="3638691"/>
            <a:ext cx="514051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Calibri" panose="020F0502020204030204"/>
                <a:ea typeface="+mn-ea"/>
                <a:cs typeface="+mn-cs"/>
              </a:rPr>
              <a:t>What requirements do auxiliary personnel need to meet to bill CHI?</a:t>
            </a:r>
          </a:p>
        </p:txBody>
      </p:sp>
      <p:sp>
        <p:nvSpPr>
          <p:cNvPr id="33" name="TextBox 32">
            <a:extLst>
              <a:ext uri="{FF2B5EF4-FFF2-40B4-BE49-F238E27FC236}">
                <a16:creationId xmlns:a16="http://schemas.microsoft.com/office/drawing/2014/main" id="{1F0194FB-CE2E-1F57-6A19-B873077B88AA}"/>
              </a:ext>
            </a:extLst>
          </p:cNvPr>
          <p:cNvSpPr txBox="1"/>
          <p:nvPr/>
        </p:nvSpPr>
        <p:spPr>
          <a:xfrm>
            <a:off x="6679165" y="6030874"/>
            <a:ext cx="5373632"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Medicare does not specify a minimum number of training hours they require.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dirty="0">
                <a:ln>
                  <a:noFill/>
                </a:ln>
                <a:solidFill>
                  <a:prstClr val="black"/>
                </a:solidFill>
                <a:effectLst/>
                <a:uLnTx/>
                <a:uFillTx/>
                <a:latin typeface="Calibri" panose="020F0502020204030204"/>
                <a:ea typeface="+mn-ea"/>
                <a:cs typeface="+mn-cs"/>
              </a:rPr>
              <a:t>Additionally, if a national accreditation program trains or certifies and meets Medicare’s requirements, which include applicable State requirements, then those auxiliary personnel would meet requirements to provide CHI services (assuming all other billing requirements are met). </a:t>
            </a:r>
          </a:p>
        </p:txBody>
      </p:sp>
      <p:sp>
        <p:nvSpPr>
          <p:cNvPr id="34" name="TextBox 33">
            <a:extLst>
              <a:ext uri="{FF2B5EF4-FFF2-40B4-BE49-F238E27FC236}">
                <a16:creationId xmlns:a16="http://schemas.microsoft.com/office/drawing/2014/main" id="{A69F39B2-7BCC-9066-3E84-2123170C3AE4}"/>
              </a:ext>
            </a:extLst>
          </p:cNvPr>
          <p:cNvSpPr txBox="1"/>
          <p:nvPr/>
        </p:nvSpPr>
        <p:spPr>
          <a:xfrm>
            <a:off x="9385763" y="3900578"/>
            <a:ext cx="2667034" cy="2094190"/>
          </a:xfrm>
          <a:prstGeom prst="roundRect">
            <a:avLst/>
          </a:prstGeom>
          <a:solidFill>
            <a:srgbClr val="FF2600">
              <a:tint val="66000"/>
              <a:satMod val="160000"/>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sng" strike="noStrike" kern="1200" cap="none" spc="0" normalizeH="0" baseline="0" noProof="0" dirty="0">
                <a:ln>
                  <a:noFill/>
                </a:ln>
                <a:solidFill>
                  <a:prstClr val="black"/>
                </a:solidFill>
                <a:effectLst/>
                <a:uLnTx/>
                <a:uFillTx/>
                <a:latin typeface="Calibri" panose="020F0502020204030204"/>
                <a:ea typeface="+mn-ea"/>
                <a:cs typeface="+mn-cs"/>
              </a:rPr>
              <a:t>If State Requirements Don’t Exist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1" u="sng"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Auxiliary personnel must be trained to provide CHI services and regarding all listed competencies (based on C3): patient &amp; family communication, interpersonal &amp; relationship-building skills, patient &amp; family capacity-building, service coordination &amp; system navigation, patient advocacy, facilitation, individual &amp; community assessment, professionalism and ethical conduct, and the development of an appropriate community base, including local resources.</a:t>
            </a:r>
          </a:p>
        </p:txBody>
      </p:sp>
      <p:sp>
        <p:nvSpPr>
          <p:cNvPr id="35" name="Right Arrow 34">
            <a:extLst>
              <a:ext uri="{FF2B5EF4-FFF2-40B4-BE49-F238E27FC236}">
                <a16:creationId xmlns:a16="http://schemas.microsoft.com/office/drawing/2014/main" id="{132A855E-A407-CC2B-015A-72ABCC02C511}"/>
              </a:ext>
            </a:extLst>
          </p:cNvPr>
          <p:cNvSpPr/>
          <p:nvPr/>
        </p:nvSpPr>
        <p:spPr>
          <a:xfrm>
            <a:off x="5462462" y="1656116"/>
            <a:ext cx="361244"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ight Arrow 35">
            <a:extLst>
              <a:ext uri="{FF2B5EF4-FFF2-40B4-BE49-F238E27FC236}">
                <a16:creationId xmlns:a16="http://schemas.microsoft.com/office/drawing/2014/main" id="{2B8B0B0E-43B1-52F1-EE12-62A530F8BDEF}"/>
              </a:ext>
            </a:extLst>
          </p:cNvPr>
          <p:cNvSpPr/>
          <p:nvPr/>
        </p:nvSpPr>
        <p:spPr>
          <a:xfrm>
            <a:off x="7528398" y="1677405"/>
            <a:ext cx="361244"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ight Arrow 36">
            <a:extLst>
              <a:ext uri="{FF2B5EF4-FFF2-40B4-BE49-F238E27FC236}">
                <a16:creationId xmlns:a16="http://schemas.microsoft.com/office/drawing/2014/main" id="{4A756E75-4C0C-66B7-1EFA-5707F3D54EFA}"/>
              </a:ext>
            </a:extLst>
          </p:cNvPr>
          <p:cNvSpPr/>
          <p:nvPr/>
        </p:nvSpPr>
        <p:spPr>
          <a:xfrm rot="5400000">
            <a:off x="10857101" y="3475173"/>
            <a:ext cx="361244"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ight Arrow 49">
            <a:extLst>
              <a:ext uri="{FF2B5EF4-FFF2-40B4-BE49-F238E27FC236}">
                <a16:creationId xmlns:a16="http://schemas.microsoft.com/office/drawing/2014/main" id="{807C3E69-479F-99C2-D2E4-3062D3C21E54}"/>
              </a:ext>
            </a:extLst>
          </p:cNvPr>
          <p:cNvSpPr/>
          <p:nvPr/>
        </p:nvSpPr>
        <p:spPr>
          <a:xfrm>
            <a:off x="9564267" y="1677405"/>
            <a:ext cx="361244"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ounded Rectangle 50">
            <a:extLst>
              <a:ext uri="{FF2B5EF4-FFF2-40B4-BE49-F238E27FC236}">
                <a16:creationId xmlns:a16="http://schemas.microsoft.com/office/drawing/2014/main" id="{3C1B24E6-A96E-7D6B-12FF-688BEC2A1A6E}"/>
              </a:ext>
            </a:extLst>
          </p:cNvPr>
          <p:cNvSpPr/>
          <p:nvPr/>
        </p:nvSpPr>
        <p:spPr>
          <a:xfrm>
            <a:off x="2130745" y="3765464"/>
            <a:ext cx="1441684" cy="176731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Auxiliary personnel providing CHI services can bill to G0019 for the initial sixty minutes per calendar month.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In-person and telehealth services will be paid for at the same rate.</a:t>
            </a:r>
          </a:p>
        </p:txBody>
      </p:sp>
      <p:sp>
        <p:nvSpPr>
          <p:cNvPr id="52" name="Right Arrow 51">
            <a:extLst>
              <a:ext uri="{FF2B5EF4-FFF2-40B4-BE49-F238E27FC236}">
                <a16:creationId xmlns:a16="http://schemas.microsoft.com/office/drawing/2014/main" id="{7DBC8914-E649-8EDA-2D28-23C9F3C882CB}"/>
              </a:ext>
            </a:extLst>
          </p:cNvPr>
          <p:cNvSpPr/>
          <p:nvPr/>
        </p:nvSpPr>
        <p:spPr>
          <a:xfrm rot="10800000">
            <a:off x="3679841" y="4381661"/>
            <a:ext cx="361244"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ounded Rectangle 52">
            <a:extLst>
              <a:ext uri="{FF2B5EF4-FFF2-40B4-BE49-F238E27FC236}">
                <a16:creationId xmlns:a16="http://schemas.microsoft.com/office/drawing/2014/main" id="{1B22B5DE-4B5E-F999-2101-CEC22235F8DD}"/>
              </a:ext>
            </a:extLst>
          </p:cNvPr>
          <p:cNvSpPr/>
          <p:nvPr/>
        </p:nvSpPr>
        <p:spPr>
          <a:xfrm>
            <a:off x="183372" y="3762641"/>
            <a:ext cx="1441684" cy="17701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For time spent beyond the initial 60 minutes, auxiliary personnel can bill to G0022 for each additional 30-minute block per calendar month.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t>In-person and telehealth services will be paid for at the same rate.</a:t>
            </a:r>
          </a:p>
        </p:txBody>
      </p:sp>
      <p:sp>
        <p:nvSpPr>
          <p:cNvPr id="54" name="Right Arrow 53">
            <a:extLst>
              <a:ext uri="{FF2B5EF4-FFF2-40B4-BE49-F238E27FC236}">
                <a16:creationId xmlns:a16="http://schemas.microsoft.com/office/drawing/2014/main" id="{2D84DCF0-F3D4-C3A8-ACBA-AF61E7A97A4B}"/>
              </a:ext>
            </a:extLst>
          </p:cNvPr>
          <p:cNvSpPr/>
          <p:nvPr/>
        </p:nvSpPr>
        <p:spPr>
          <a:xfrm rot="10800000">
            <a:off x="1656031" y="4355278"/>
            <a:ext cx="361244" cy="2743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Dodecagon 54">
            <a:extLst>
              <a:ext uri="{FF2B5EF4-FFF2-40B4-BE49-F238E27FC236}">
                <a16:creationId xmlns:a16="http://schemas.microsoft.com/office/drawing/2014/main" id="{86ECD06A-C241-B62E-1F9B-C123C743E2B2}"/>
              </a:ext>
            </a:extLst>
          </p:cNvPr>
          <p:cNvSpPr/>
          <p:nvPr/>
        </p:nvSpPr>
        <p:spPr>
          <a:xfrm>
            <a:off x="2076030" y="3710789"/>
            <a:ext cx="204771" cy="214850"/>
          </a:xfrm>
          <a:prstGeom prst="dodecag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6</a:t>
            </a:r>
          </a:p>
        </p:txBody>
      </p:sp>
      <p:sp>
        <p:nvSpPr>
          <p:cNvPr id="56" name="Dodecagon 55">
            <a:extLst>
              <a:ext uri="{FF2B5EF4-FFF2-40B4-BE49-F238E27FC236}">
                <a16:creationId xmlns:a16="http://schemas.microsoft.com/office/drawing/2014/main" id="{9854A8F0-DD03-9410-0CB0-AD5B3BB1912F}"/>
              </a:ext>
            </a:extLst>
          </p:cNvPr>
          <p:cNvSpPr/>
          <p:nvPr/>
        </p:nvSpPr>
        <p:spPr>
          <a:xfrm>
            <a:off x="152397" y="3710789"/>
            <a:ext cx="204771" cy="214850"/>
          </a:xfrm>
          <a:prstGeom prst="dodecagon">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7</a:t>
            </a:r>
          </a:p>
        </p:txBody>
      </p:sp>
      <p:sp>
        <p:nvSpPr>
          <p:cNvPr id="57" name="TextBox 56">
            <a:extLst>
              <a:ext uri="{FF2B5EF4-FFF2-40B4-BE49-F238E27FC236}">
                <a16:creationId xmlns:a16="http://schemas.microsoft.com/office/drawing/2014/main" id="{12507973-08E7-FDD3-EDB2-4A60CB5BC87C}"/>
              </a:ext>
            </a:extLst>
          </p:cNvPr>
          <p:cNvSpPr txBox="1"/>
          <p:nvPr/>
        </p:nvSpPr>
        <p:spPr>
          <a:xfrm>
            <a:off x="177619" y="5643147"/>
            <a:ext cx="342589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Calibri" panose="020F0502020204030204"/>
                <a:ea typeface="+mn-ea"/>
                <a:cs typeface="+mn-cs"/>
              </a:rPr>
              <a:t>If, during this visit, the auxiliary personnel identifies an SDOH need(s) that the furnishing practitioner did not identify, they need to inform the billing practitioner of the unmet SDOH need, and the billing practitioner needs to identify that the need would impact the ability of the billing practitioner to diagnose and treat the problem for the auxiliary personnel to address it.</a:t>
            </a:r>
          </a:p>
        </p:txBody>
      </p:sp>
      <p:sp>
        <p:nvSpPr>
          <p:cNvPr id="2" name="TextBox 1">
            <a:extLst>
              <a:ext uri="{FF2B5EF4-FFF2-40B4-BE49-F238E27FC236}">
                <a16:creationId xmlns:a16="http://schemas.microsoft.com/office/drawing/2014/main" id="{25983199-FCEC-992D-2CF0-371BB5C3DBD9}"/>
              </a:ext>
            </a:extLst>
          </p:cNvPr>
          <p:cNvSpPr txBox="1"/>
          <p:nvPr/>
        </p:nvSpPr>
        <p:spPr>
          <a:xfrm>
            <a:off x="9004077" y="495858"/>
            <a:ext cx="3039486" cy="276999"/>
          </a:xfrm>
          <a:prstGeom prst="rect">
            <a:avLst/>
          </a:prstGeom>
          <a:noFill/>
          <a:ln>
            <a:solidFill>
              <a:schemeClr val="accent1"/>
            </a:solidFill>
          </a:ln>
        </p:spPr>
        <p:txBody>
          <a:bodyPr wrap="none" rtlCol="0">
            <a:spAutoFit/>
          </a:bodyPr>
          <a:lstStyle/>
          <a:p>
            <a:r>
              <a:rPr lang="en-US" sz="1200" dirty="0"/>
              <a:t>Source: slides shared by Raquel Mazon Jeffers</a:t>
            </a:r>
          </a:p>
        </p:txBody>
      </p:sp>
    </p:spTree>
    <p:extLst>
      <p:ext uri="{BB962C8B-B14F-4D97-AF65-F5344CB8AC3E}">
        <p14:creationId xmlns:p14="http://schemas.microsoft.com/office/powerpoint/2010/main" val="50714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dirty="0"/>
              <a:t>Some Challenges</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19943"/>
            <a:ext cx="12192000" cy="4408714"/>
          </a:xfrm>
        </p:spPr>
        <p:txBody>
          <a:bodyPr lIns="91440" tIns="45720" rIns="91440" bIns="45720" anchor="t"/>
          <a:lstStyle/>
          <a:p>
            <a:r>
              <a:rPr lang="en-US" sz="2400" dirty="0">
                <a:ea typeface="Calibri"/>
                <a:cs typeface="Calibri"/>
              </a:rPr>
              <a:t>Cost-sharing (but …) </a:t>
            </a:r>
          </a:p>
          <a:p>
            <a:r>
              <a:rPr lang="en-US" sz="2400" dirty="0">
                <a:ea typeface="Calibri"/>
                <a:cs typeface="Calibri"/>
              </a:rPr>
              <a:t>Incident to professional services – general supervision (42 CFR § 410.26)</a:t>
            </a:r>
          </a:p>
          <a:p>
            <a:pPr lvl="1"/>
            <a:r>
              <a:rPr lang="en-US" sz="2200" dirty="0">
                <a:ea typeface="Calibri"/>
                <a:cs typeface="Calibri"/>
              </a:rPr>
              <a:t>Centrality of Medicare billing provider - gatekeeper</a:t>
            </a:r>
          </a:p>
          <a:p>
            <a:pPr lvl="1"/>
            <a:r>
              <a:rPr lang="en-US" sz="2200" dirty="0">
                <a:ea typeface="Calibri"/>
                <a:cs typeface="Calibri"/>
              </a:rPr>
              <a:t>Clinical integration and communication</a:t>
            </a:r>
          </a:p>
          <a:p>
            <a:pPr lvl="1"/>
            <a:r>
              <a:rPr lang="en-US" sz="2200" dirty="0">
                <a:ea typeface="Calibri"/>
                <a:cs typeface="Calibri"/>
              </a:rPr>
              <a:t>Documentation</a:t>
            </a:r>
          </a:p>
          <a:p>
            <a:pPr lvl="1"/>
            <a:r>
              <a:rPr lang="en-US" sz="2200" dirty="0">
                <a:ea typeface="Calibri"/>
                <a:cs typeface="Calibri"/>
              </a:rPr>
              <a:t>Data infrastructure/security</a:t>
            </a:r>
          </a:p>
          <a:p>
            <a:pPr lvl="1"/>
            <a:r>
              <a:rPr lang="en-US" sz="2200" dirty="0">
                <a:ea typeface="Calibri"/>
                <a:cs typeface="Calibri"/>
              </a:rPr>
              <a:t>Contracting and billing</a:t>
            </a:r>
          </a:p>
          <a:p>
            <a:r>
              <a:rPr lang="en-US" sz="2400" dirty="0">
                <a:ea typeface="Calibri"/>
                <a:cs typeface="Calibri"/>
              </a:rPr>
              <a:t>1 provider/month – first to file?</a:t>
            </a:r>
          </a:p>
          <a:p>
            <a:r>
              <a:rPr lang="en-US" sz="2400" dirty="0">
                <a:ea typeface="Calibri"/>
                <a:cs typeface="Calibri"/>
              </a:rPr>
              <a:t>Reimbursement rates</a:t>
            </a:r>
          </a:p>
          <a:p>
            <a:r>
              <a:rPr lang="en-US" sz="2400" dirty="0">
                <a:ea typeface="Calibri"/>
                <a:cs typeface="Calibri"/>
              </a:rPr>
              <a:t>Clinical v. community-based focus</a:t>
            </a:r>
          </a:p>
          <a:p>
            <a:pPr marL="0" indent="0">
              <a:buNone/>
            </a:pPr>
            <a:endParaRPr lang="en-US" sz="2800" dirty="0">
              <a:ea typeface="Calibri"/>
              <a:cs typeface="Calibri"/>
            </a:endParaRPr>
          </a:p>
          <a:p>
            <a:endParaRPr lang="en-US" sz="2800" dirty="0">
              <a:ea typeface="Calibri"/>
              <a:cs typeface="Calibri"/>
            </a:endParaRPr>
          </a:p>
          <a:p>
            <a:pPr marL="0" indent="0">
              <a:buNone/>
            </a:pPr>
            <a:endParaRPr lang="en-US" sz="2800" dirty="0">
              <a:ea typeface="Calibri"/>
              <a:cs typeface="Calibri"/>
            </a:endParaRPr>
          </a:p>
          <a:p>
            <a:pPr lvl="1"/>
            <a:endParaRPr lang="en-US"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spTree>
    <p:extLst>
      <p:ext uri="{BB962C8B-B14F-4D97-AF65-F5344CB8AC3E}">
        <p14:creationId xmlns:p14="http://schemas.microsoft.com/office/powerpoint/2010/main" val="21963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11635"/>
            <a:ext cx="10972800" cy="1247517"/>
          </a:xfrm>
        </p:spPr>
        <p:txBody>
          <a:bodyPr lIns="91440" tIns="45720" rIns="91440" bIns="45720" anchor="t"/>
          <a:lstStyle/>
          <a:p>
            <a:r>
              <a:rPr lang="en-US" dirty="0"/>
              <a:t>Some Challenges</a:t>
            </a: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22438"/>
            <a:ext cx="12191999" cy="4427991"/>
          </a:xfrm>
        </p:spPr>
        <p:txBody>
          <a:bodyPr lIns="91440" tIns="45720" rIns="91440" bIns="45720" anchor="t"/>
          <a:lstStyle/>
          <a:p>
            <a:pPr marL="0" indent="0">
              <a:buNone/>
            </a:pPr>
            <a:r>
              <a:rPr lang="en-US" sz="2400" dirty="0">
                <a:ea typeface="Calibri"/>
                <a:cs typeface="Calibri"/>
              </a:rPr>
              <a:t>42 CFR § 410.26 - Services and supplies </a:t>
            </a:r>
            <a:r>
              <a:rPr lang="en-US" sz="2400" b="1" dirty="0">
                <a:ea typeface="Calibri"/>
                <a:cs typeface="Calibri"/>
              </a:rPr>
              <a:t>incident to </a:t>
            </a:r>
            <a:r>
              <a:rPr lang="en-US" sz="2400" dirty="0">
                <a:ea typeface="Calibri"/>
                <a:cs typeface="Calibri"/>
              </a:rPr>
              <a:t>a physician's professional services: Conditions.</a:t>
            </a: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r>
              <a:rPr lang="en-US" sz="1800" dirty="0">
                <a:ea typeface="Calibri"/>
                <a:cs typeface="Calibri"/>
              </a:rPr>
              <a:t> </a:t>
            </a: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p:txBody>
      </p:sp>
      <p:pic>
        <p:nvPicPr>
          <p:cNvPr id="4" name="Picture 3" descr="A close-up of a document&#10;&#10;Description automatically generated">
            <a:extLst>
              <a:ext uri="{FF2B5EF4-FFF2-40B4-BE49-F238E27FC236}">
                <a16:creationId xmlns:a16="http://schemas.microsoft.com/office/drawing/2014/main" id="{D9463D32-CA90-4CF9-361A-82E44861A671}"/>
              </a:ext>
            </a:extLst>
          </p:cNvPr>
          <p:cNvPicPr>
            <a:picLocks noChangeAspect="1"/>
          </p:cNvPicPr>
          <p:nvPr/>
        </p:nvPicPr>
        <p:blipFill>
          <a:blip r:embed="rId3"/>
          <a:stretch>
            <a:fillRect/>
          </a:stretch>
        </p:blipFill>
        <p:spPr>
          <a:xfrm>
            <a:off x="1612490" y="2187622"/>
            <a:ext cx="9214729" cy="4444111"/>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4B8CAAA5-5C87-659D-076B-A007FE8EDB29}"/>
                  </a:ext>
                </a:extLst>
              </p14:cNvPr>
              <p14:cNvContentPartPr/>
              <p14:nvPr/>
            </p14:nvContentPartPr>
            <p14:xfrm>
              <a:off x="9008981" y="3964358"/>
              <a:ext cx="1125720" cy="30240"/>
            </p14:xfrm>
          </p:contentPart>
        </mc:Choice>
        <mc:Fallback xmlns="">
          <p:pic>
            <p:nvPicPr>
              <p:cNvPr id="5" name="Ink 4">
                <a:extLst>
                  <a:ext uri="{FF2B5EF4-FFF2-40B4-BE49-F238E27FC236}">
                    <a16:creationId xmlns:a16="http://schemas.microsoft.com/office/drawing/2014/main" id="{4B8CAAA5-5C87-659D-076B-A007FE8EDB29}"/>
                  </a:ext>
                </a:extLst>
              </p:cNvPr>
              <p:cNvPicPr/>
              <p:nvPr/>
            </p:nvPicPr>
            <p:blipFill>
              <a:blip r:embed="rId5"/>
              <a:stretch>
                <a:fillRect/>
              </a:stretch>
            </p:blipFill>
            <p:spPr>
              <a:xfrm>
                <a:off x="8999981" y="3955358"/>
                <a:ext cx="1143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E5B21C4-DDD0-45B6-3CBD-CCD890E5D7C2}"/>
                  </a:ext>
                </a:extLst>
              </p14:cNvPr>
              <p14:cNvContentPartPr/>
              <p14:nvPr/>
            </p14:nvContentPartPr>
            <p14:xfrm>
              <a:off x="2396501" y="5263958"/>
              <a:ext cx="971640" cy="19800"/>
            </p14:xfrm>
          </p:contentPart>
        </mc:Choice>
        <mc:Fallback xmlns="">
          <p:pic>
            <p:nvPicPr>
              <p:cNvPr id="7" name="Ink 6">
                <a:extLst>
                  <a:ext uri="{FF2B5EF4-FFF2-40B4-BE49-F238E27FC236}">
                    <a16:creationId xmlns:a16="http://schemas.microsoft.com/office/drawing/2014/main" id="{BE5B21C4-DDD0-45B6-3CBD-CCD890E5D7C2}"/>
                  </a:ext>
                </a:extLst>
              </p:cNvPr>
              <p:cNvPicPr/>
              <p:nvPr/>
            </p:nvPicPr>
            <p:blipFill>
              <a:blip r:embed="rId7"/>
              <a:stretch>
                <a:fillRect/>
              </a:stretch>
            </p:blipFill>
            <p:spPr>
              <a:xfrm>
                <a:off x="2387861" y="5255318"/>
                <a:ext cx="989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1AD82D48-D0B6-6612-366D-8C20DC86B25B}"/>
                  </a:ext>
                </a:extLst>
              </p14:cNvPr>
              <p14:cNvContentPartPr/>
              <p14:nvPr/>
            </p14:nvContentPartPr>
            <p14:xfrm>
              <a:off x="4552541" y="5919158"/>
              <a:ext cx="1856880" cy="360"/>
            </p14:xfrm>
          </p:contentPart>
        </mc:Choice>
        <mc:Fallback xmlns="">
          <p:pic>
            <p:nvPicPr>
              <p:cNvPr id="8" name="Ink 7">
                <a:extLst>
                  <a:ext uri="{FF2B5EF4-FFF2-40B4-BE49-F238E27FC236}">
                    <a16:creationId xmlns:a16="http://schemas.microsoft.com/office/drawing/2014/main" id="{1AD82D48-D0B6-6612-366D-8C20DC86B25B}"/>
                  </a:ext>
                </a:extLst>
              </p:cNvPr>
              <p:cNvPicPr/>
              <p:nvPr/>
            </p:nvPicPr>
            <p:blipFill>
              <a:blip r:embed="rId9"/>
              <a:stretch>
                <a:fillRect/>
              </a:stretch>
            </p:blipFill>
            <p:spPr>
              <a:xfrm>
                <a:off x="4543901" y="5910158"/>
                <a:ext cx="1874520" cy="18000"/>
              </a:xfrm>
              <a:prstGeom prst="rect">
                <a:avLst/>
              </a:prstGeom>
            </p:spPr>
          </p:pic>
        </mc:Fallback>
      </mc:AlternateContent>
    </p:spTree>
    <p:extLst>
      <p:ext uri="{BB962C8B-B14F-4D97-AF65-F5344CB8AC3E}">
        <p14:creationId xmlns:p14="http://schemas.microsoft.com/office/powerpoint/2010/main" val="2252840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11635"/>
            <a:ext cx="10972800" cy="1247517"/>
          </a:xfrm>
        </p:spPr>
        <p:txBody>
          <a:bodyPr lIns="91440" tIns="45720" rIns="91440" bIns="45720" anchor="t"/>
          <a:lstStyle/>
          <a:p>
            <a:r>
              <a:rPr lang="en-US" dirty="0"/>
              <a:t>Some Challenges</a:t>
            </a: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22438"/>
            <a:ext cx="12191999" cy="4427991"/>
          </a:xfrm>
        </p:spPr>
        <p:txBody>
          <a:bodyPr lIns="91440" tIns="45720" rIns="91440" bIns="45720" anchor="t"/>
          <a:lstStyle/>
          <a:p>
            <a:pPr marL="0" indent="0">
              <a:buNone/>
            </a:pPr>
            <a:r>
              <a:rPr lang="en-US" sz="2400" dirty="0">
                <a:ea typeface="Calibri"/>
                <a:cs typeface="Calibri"/>
              </a:rPr>
              <a:t>42 CFR § 410.26 - Services and supplies </a:t>
            </a:r>
            <a:r>
              <a:rPr lang="en-US" sz="2400" b="1" dirty="0">
                <a:ea typeface="Calibri"/>
                <a:cs typeface="Calibri"/>
              </a:rPr>
              <a:t>incident to </a:t>
            </a:r>
            <a:r>
              <a:rPr lang="en-US" sz="2400" dirty="0">
                <a:ea typeface="Calibri"/>
                <a:cs typeface="Calibri"/>
              </a:rPr>
              <a:t>a physician's professional services: Conditions.</a:t>
            </a: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r>
              <a:rPr lang="en-US" sz="1800" dirty="0">
                <a:ea typeface="Calibri"/>
                <a:cs typeface="Calibri"/>
              </a:rPr>
              <a:t> </a:t>
            </a: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p:txBody>
      </p:sp>
      <p:pic>
        <p:nvPicPr>
          <p:cNvPr id="4" name="Picture 3" descr="A close up of a text&#10;&#10;Description automatically generated">
            <a:extLst>
              <a:ext uri="{FF2B5EF4-FFF2-40B4-BE49-F238E27FC236}">
                <a16:creationId xmlns:a16="http://schemas.microsoft.com/office/drawing/2014/main" id="{0232E951-F1CC-E1EF-9B55-D9D092F55601}"/>
              </a:ext>
            </a:extLst>
          </p:cNvPr>
          <p:cNvPicPr>
            <a:picLocks noChangeAspect="1"/>
          </p:cNvPicPr>
          <p:nvPr/>
        </p:nvPicPr>
        <p:blipFill>
          <a:blip r:embed="rId3"/>
          <a:stretch>
            <a:fillRect/>
          </a:stretch>
        </p:blipFill>
        <p:spPr>
          <a:xfrm>
            <a:off x="1404283" y="2828841"/>
            <a:ext cx="9383434" cy="120031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C9E3441-00B5-4160-8095-C25BCB7FDB95}"/>
                  </a:ext>
                </a:extLst>
              </p14:cNvPr>
              <p14:cNvContentPartPr/>
              <p14:nvPr/>
            </p14:nvContentPartPr>
            <p14:xfrm>
              <a:off x="3156821" y="3609038"/>
              <a:ext cx="2815920" cy="117000"/>
            </p14:xfrm>
          </p:contentPart>
        </mc:Choice>
        <mc:Fallback xmlns="">
          <p:pic>
            <p:nvPicPr>
              <p:cNvPr id="5" name="Ink 4">
                <a:extLst>
                  <a:ext uri="{FF2B5EF4-FFF2-40B4-BE49-F238E27FC236}">
                    <a16:creationId xmlns:a16="http://schemas.microsoft.com/office/drawing/2014/main" id="{CC9E3441-00B5-4160-8095-C25BCB7FDB95}"/>
                  </a:ext>
                </a:extLst>
              </p:cNvPr>
              <p:cNvPicPr/>
              <p:nvPr/>
            </p:nvPicPr>
            <p:blipFill>
              <a:blip r:embed="rId5"/>
              <a:stretch>
                <a:fillRect/>
              </a:stretch>
            </p:blipFill>
            <p:spPr>
              <a:xfrm>
                <a:off x="3147821" y="3600398"/>
                <a:ext cx="28335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DA01098A-DDA7-A531-0C5C-33A27ACB1BC0}"/>
                  </a:ext>
                </a:extLst>
              </p14:cNvPr>
              <p14:cNvContentPartPr/>
              <p14:nvPr/>
            </p14:nvContentPartPr>
            <p14:xfrm>
              <a:off x="1559141" y="3925478"/>
              <a:ext cx="2521080" cy="78480"/>
            </p14:xfrm>
          </p:contentPart>
        </mc:Choice>
        <mc:Fallback xmlns="">
          <p:pic>
            <p:nvPicPr>
              <p:cNvPr id="7" name="Ink 6">
                <a:extLst>
                  <a:ext uri="{FF2B5EF4-FFF2-40B4-BE49-F238E27FC236}">
                    <a16:creationId xmlns:a16="http://schemas.microsoft.com/office/drawing/2014/main" id="{DA01098A-DDA7-A531-0C5C-33A27ACB1BC0}"/>
                  </a:ext>
                </a:extLst>
              </p:cNvPr>
              <p:cNvPicPr/>
              <p:nvPr/>
            </p:nvPicPr>
            <p:blipFill>
              <a:blip r:embed="rId7"/>
              <a:stretch>
                <a:fillRect/>
              </a:stretch>
            </p:blipFill>
            <p:spPr>
              <a:xfrm>
                <a:off x="1550141" y="3916838"/>
                <a:ext cx="2538720" cy="96120"/>
              </a:xfrm>
              <a:prstGeom prst="rect">
                <a:avLst/>
              </a:prstGeom>
            </p:spPr>
          </p:pic>
        </mc:Fallback>
      </mc:AlternateContent>
    </p:spTree>
    <p:extLst>
      <p:ext uri="{BB962C8B-B14F-4D97-AF65-F5344CB8AC3E}">
        <p14:creationId xmlns:p14="http://schemas.microsoft.com/office/powerpoint/2010/main" val="203649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dirty="0"/>
              <a:t>Some Challenges</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19943"/>
            <a:ext cx="12192000" cy="4408714"/>
          </a:xfrm>
        </p:spPr>
        <p:txBody>
          <a:bodyPr lIns="91440" tIns="45720" rIns="91440" bIns="45720" anchor="t"/>
          <a:lstStyle/>
          <a:p>
            <a:pPr marL="0" indent="0">
              <a:buNone/>
            </a:pPr>
            <a:endParaRPr lang="en-US" sz="2400" dirty="0">
              <a:ea typeface="Calibri"/>
              <a:cs typeface="Calibri"/>
            </a:endParaRP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a:p>
            <a:endParaRPr lang="en-US" sz="2800" dirty="0">
              <a:ea typeface="Calibri"/>
              <a:cs typeface="Calibri"/>
            </a:endParaRPr>
          </a:p>
          <a:p>
            <a:pPr marL="0" indent="0">
              <a:buNone/>
            </a:pPr>
            <a:endParaRPr lang="en-US" sz="2800" dirty="0">
              <a:ea typeface="Calibri"/>
              <a:cs typeface="Calibri"/>
            </a:endParaRPr>
          </a:p>
          <a:p>
            <a:pPr lvl="1"/>
            <a:endParaRPr lang="en-US"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pic>
        <p:nvPicPr>
          <p:cNvPr id="4" name="Picture 3" descr="Cartoon a living room with a chair and a table&#10;&#10;Description automatically generated">
            <a:extLst>
              <a:ext uri="{FF2B5EF4-FFF2-40B4-BE49-F238E27FC236}">
                <a16:creationId xmlns:a16="http://schemas.microsoft.com/office/drawing/2014/main" id="{44C280FD-9F63-34DC-C5E7-A1F33AAB263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71116" y="1838262"/>
            <a:ext cx="7249768" cy="4080584"/>
          </a:xfrm>
          <a:prstGeom prst="rect">
            <a:avLst/>
          </a:prstGeom>
        </p:spPr>
      </p:pic>
      <p:sp>
        <p:nvSpPr>
          <p:cNvPr id="5" name="TextBox 4">
            <a:extLst>
              <a:ext uri="{FF2B5EF4-FFF2-40B4-BE49-F238E27FC236}">
                <a16:creationId xmlns:a16="http://schemas.microsoft.com/office/drawing/2014/main" id="{61B87920-A3C8-7E26-A16C-BD7995B64B12}"/>
              </a:ext>
            </a:extLst>
          </p:cNvPr>
          <p:cNvSpPr txBox="1"/>
          <p:nvPr/>
        </p:nvSpPr>
        <p:spPr>
          <a:xfrm>
            <a:off x="6829620" y="5918846"/>
            <a:ext cx="4193453" cy="230832"/>
          </a:xfrm>
          <a:prstGeom prst="rect">
            <a:avLst/>
          </a:prstGeom>
        </p:spPr>
        <p:txBody>
          <a:bodyPr wrap="square" rtlCol="0">
            <a:spAutoFit/>
          </a:bodyPr>
          <a:lstStyle/>
          <a:p>
            <a:r>
              <a:rPr lang="en-US" sz="900" dirty="0">
                <a:solidFill>
                  <a:schemeClr val="bg2"/>
                </a:solidFill>
                <a:hlinkClick r:id="rId4" tooltip="https://www.teacherspayteachers.com/Product/Retelling-Goldilocks-and-the-Three-Bears-Clipart-and-SmartBoard-Activity-2008619">
                  <a:extLst>
                    <a:ext uri="{A12FA001-AC4F-418D-AE19-62706E023703}">
                      <ahyp:hlinkClr xmlns:ahyp="http://schemas.microsoft.com/office/drawing/2018/hyperlinkcolor" val="tx"/>
                    </a:ext>
                  </a:extLst>
                </a:hlinkClick>
              </a:rPr>
              <a:t>This Photo</a:t>
            </a:r>
            <a:r>
              <a:rPr lang="en-US" sz="900" dirty="0">
                <a:solidFill>
                  <a:schemeClr val="bg2"/>
                </a:solidFill>
              </a:rPr>
              <a:t> by Unknown Author is licensed under </a:t>
            </a:r>
            <a:r>
              <a:rPr lang="en-US" sz="900" dirty="0">
                <a:solidFill>
                  <a:schemeClr val="bg2"/>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900" dirty="0">
              <a:solidFill>
                <a:schemeClr val="bg2"/>
              </a:solidFill>
            </a:endParaRPr>
          </a:p>
        </p:txBody>
      </p:sp>
      <p:sp>
        <p:nvSpPr>
          <p:cNvPr id="7" name="TextBox 6">
            <a:extLst>
              <a:ext uri="{FF2B5EF4-FFF2-40B4-BE49-F238E27FC236}">
                <a16:creationId xmlns:a16="http://schemas.microsoft.com/office/drawing/2014/main" id="{CD967887-002D-D91D-1B80-82BBFEEE7BCC}"/>
              </a:ext>
            </a:extLst>
          </p:cNvPr>
          <p:cNvSpPr txBox="1"/>
          <p:nvPr/>
        </p:nvSpPr>
        <p:spPr>
          <a:xfrm flipH="1">
            <a:off x="1220383" y="2900337"/>
            <a:ext cx="1733919" cy="1569660"/>
          </a:xfrm>
          <a:prstGeom prst="rect">
            <a:avLst/>
          </a:prstGeom>
          <a:ln w="12700">
            <a:solidFill>
              <a:schemeClr val="accent1"/>
            </a:solidFill>
          </a:ln>
        </p:spPr>
        <p:txBody>
          <a:bodyPr wrap="square" rtlCol="0">
            <a:spAutoFit/>
          </a:bodyPr>
          <a:lstStyle/>
          <a:p>
            <a:r>
              <a:rPr lang="en-US" sz="2400" b="1" dirty="0">
                <a:solidFill>
                  <a:schemeClr val="bg2"/>
                </a:solidFill>
              </a:rPr>
              <a:t>Total cost of care/value-based contracts</a:t>
            </a:r>
          </a:p>
        </p:txBody>
      </p:sp>
      <p:sp>
        <p:nvSpPr>
          <p:cNvPr id="8" name="TextBox 7">
            <a:extLst>
              <a:ext uri="{FF2B5EF4-FFF2-40B4-BE49-F238E27FC236}">
                <a16:creationId xmlns:a16="http://schemas.microsoft.com/office/drawing/2014/main" id="{1D579EBC-81BC-B99D-FFB2-A498D1AF8F59}"/>
              </a:ext>
            </a:extLst>
          </p:cNvPr>
          <p:cNvSpPr txBox="1"/>
          <p:nvPr/>
        </p:nvSpPr>
        <p:spPr>
          <a:xfrm flipH="1">
            <a:off x="6281829" y="4893045"/>
            <a:ext cx="1283742" cy="1200329"/>
          </a:xfrm>
          <a:prstGeom prst="rect">
            <a:avLst/>
          </a:prstGeom>
          <a:ln w="12700">
            <a:solidFill>
              <a:schemeClr val="accent1"/>
            </a:solidFill>
          </a:ln>
        </p:spPr>
        <p:txBody>
          <a:bodyPr wrap="square" rtlCol="0">
            <a:spAutoFit/>
          </a:bodyPr>
          <a:lstStyle/>
          <a:p>
            <a:r>
              <a:rPr lang="en-US" sz="2400" b="1" dirty="0">
                <a:solidFill>
                  <a:schemeClr val="bg2"/>
                </a:solidFill>
              </a:rPr>
              <a:t>Fee-for-service billing</a:t>
            </a:r>
          </a:p>
        </p:txBody>
      </p:sp>
      <p:sp>
        <p:nvSpPr>
          <p:cNvPr id="9" name="TextBox 8">
            <a:extLst>
              <a:ext uri="{FF2B5EF4-FFF2-40B4-BE49-F238E27FC236}">
                <a16:creationId xmlns:a16="http://schemas.microsoft.com/office/drawing/2014/main" id="{A67D6FB6-E66A-A3D7-C98C-88B87C7BED49}"/>
              </a:ext>
            </a:extLst>
          </p:cNvPr>
          <p:cNvSpPr txBox="1"/>
          <p:nvPr/>
        </p:nvSpPr>
        <p:spPr>
          <a:xfrm>
            <a:off x="4383824" y="3924300"/>
            <a:ext cx="995785" cy="461665"/>
          </a:xfrm>
          <a:prstGeom prst="rect">
            <a:avLst/>
          </a:prstGeom>
          <a:ln w="12700">
            <a:solidFill>
              <a:schemeClr val="accent1"/>
            </a:solidFill>
          </a:ln>
        </p:spPr>
        <p:txBody>
          <a:bodyPr wrap="none" rtlCol="0">
            <a:spAutoFit/>
          </a:bodyPr>
          <a:lstStyle/>
          <a:p>
            <a:pPr algn="ctr"/>
            <a:r>
              <a:rPr lang="en-US" sz="2400" b="1" dirty="0">
                <a:solidFill>
                  <a:schemeClr val="bg2"/>
                </a:solidFill>
              </a:rPr>
              <a:t>CBOs?</a:t>
            </a:r>
          </a:p>
        </p:txBody>
      </p:sp>
    </p:spTree>
    <p:extLst>
      <p:ext uri="{BB962C8B-B14F-4D97-AF65-F5344CB8AC3E}">
        <p14:creationId xmlns:p14="http://schemas.microsoft.com/office/powerpoint/2010/main" val="428049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dirty="0"/>
              <a:t>Next Steps</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19943"/>
            <a:ext cx="12192000" cy="4408714"/>
          </a:xfrm>
        </p:spPr>
        <p:txBody>
          <a:bodyPr lIns="91440" tIns="45720" rIns="91440" bIns="45720" anchor="t"/>
          <a:lstStyle/>
          <a:p>
            <a:r>
              <a:rPr lang="en-US" sz="2400" dirty="0">
                <a:ea typeface="Calibri"/>
                <a:cs typeface="Calibri"/>
              </a:rPr>
              <a:t>Learning communities among</a:t>
            </a:r>
            <a:r>
              <a:rPr lang="en-US" sz="2800" dirty="0">
                <a:ea typeface="Calibri"/>
                <a:cs typeface="Calibri"/>
              </a:rPr>
              <a:t> </a:t>
            </a:r>
          </a:p>
          <a:p>
            <a:pPr lvl="1"/>
            <a:r>
              <a:rPr lang="en-US" sz="2200" dirty="0">
                <a:ea typeface="Calibri"/>
                <a:cs typeface="Calibri"/>
              </a:rPr>
              <a:t>Health Systems</a:t>
            </a:r>
          </a:p>
          <a:p>
            <a:pPr lvl="1"/>
            <a:r>
              <a:rPr lang="en-US" sz="2200" dirty="0">
                <a:ea typeface="Calibri"/>
                <a:cs typeface="Calibri"/>
              </a:rPr>
              <a:t>CBOs</a:t>
            </a:r>
          </a:p>
          <a:p>
            <a:pPr lvl="2"/>
            <a:r>
              <a:rPr lang="en-US" sz="2000" dirty="0">
                <a:ea typeface="Calibri"/>
                <a:cs typeface="Calibri"/>
              </a:rPr>
              <a:t>Social care networks/community care hubs</a:t>
            </a:r>
          </a:p>
          <a:p>
            <a:pPr lvl="3"/>
            <a:r>
              <a:rPr lang="en-US" sz="1800" dirty="0">
                <a:ea typeface="Calibri"/>
                <a:cs typeface="Calibri"/>
                <a:hlinkClick r:id="rId3"/>
              </a:rPr>
              <a:t>NY’s Health Equity Reform 1115 waiver amendment</a:t>
            </a:r>
            <a:r>
              <a:rPr lang="en-US" sz="1800" dirty="0">
                <a:ea typeface="Calibri"/>
                <a:cs typeface="Calibri"/>
              </a:rPr>
              <a:t> includes up to </a:t>
            </a:r>
            <a:r>
              <a:rPr lang="en-US" sz="1800" dirty="0">
                <a:ea typeface="Calibri"/>
                <a:cs typeface="Calibri"/>
                <a:hlinkClick r:id="rId4"/>
              </a:rPr>
              <a:t>$3.673 billion</a:t>
            </a:r>
            <a:r>
              <a:rPr lang="en-US" sz="1800" dirty="0">
                <a:ea typeface="Calibri"/>
                <a:cs typeface="Calibri"/>
              </a:rPr>
              <a:t> for building HRSN infrastructure, including social care networks</a:t>
            </a:r>
            <a:r>
              <a:rPr lang="en-US" dirty="0">
                <a:ea typeface="Calibri"/>
                <a:cs typeface="Calibri"/>
              </a:rPr>
              <a:t> </a:t>
            </a:r>
          </a:p>
          <a:p>
            <a:pPr lvl="4"/>
            <a:r>
              <a:rPr lang="en-US" sz="1600" dirty="0">
                <a:ea typeface="Calibri"/>
                <a:cs typeface="Calibri"/>
              </a:rPr>
              <a:t>$500 million </a:t>
            </a:r>
            <a:r>
              <a:rPr lang="en-US" sz="1600" dirty="0">
                <a:ea typeface="Calibri"/>
                <a:cs typeface="Calibri"/>
                <a:hlinkClick r:id="rId5"/>
              </a:rPr>
              <a:t>RFA re: social care networks</a:t>
            </a:r>
            <a:endParaRPr lang="en-US" sz="1600" dirty="0">
              <a:ea typeface="Calibri"/>
              <a:cs typeface="Calibri"/>
            </a:endParaRPr>
          </a:p>
          <a:p>
            <a:pPr lvl="2"/>
            <a:r>
              <a:rPr lang="en-US" sz="2000" dirty="0">
                <a:ea typeface="Calibri"/>
                <a:cs typeface="Calibri"/>
              </a:rPr>
              <a:t>Coming soon: </a:t>
            </a:r>
            <a:r>
              <a:rPr lang="en-US" sz="2000" dirty="0">
                <a:ea typeface="Calibri"/>
                <a:cs typeface="Calibri"/>
                <a:hlinkClick r:id="rId6"/>
              </a:rPr>
              <a:t>Administration for Community Living</a:t>
            </a:r>
            <a:r>
              <a:rPr lang="en-US" sz="2000" dirty="0">
                <a:ea typeface="Calibri"/>
                <a:cs typeface="Calibri"/>
              </a:rPr>
              <a:t> funding opportunity for infrastructure dollars to build </a:t>
            </a:r>
            <a:r>
              <a:rPr lang="en-US" sz="2000" dirty="0">
                <a:ea typeface="Calibri"/>
                <a:cs typeface="Calibri"/>
                <a:hlinkClick r:id="rId7"/>
              </a:rPr>
              <a:t>CCHs</a:t>
            </a:r>
            <a:endParaRPr lang="en-US" sz="2000" dirty="0">
              <a:ea typeface="Calibri"/>
              <a:cs typeface="Calibri"/>
            </a:endParaRPr>
          </a:p>
          <a:p>
            <a:r>
              <a:rPr lang="en-US" sz="2400" dirty="0">
                <a:ea typeface="Calibri"/>
                <a:cs typeface="Calibri"/>
              </a:rPr>
              <a:t>FQHCs</a:t>
            </a:r>
          </a:p>
          <a:p>
            <a:r>
              <a:rPr lang="en-US" sz="2400" dirty="0">
                <a:ea typeface="Calibri"/>
                <a:cs typeface="Calibri"/>
              </a:rPr>
              <a:t>Special Needs Plans (SNPs)</a:t>
            </a:r>
          </a:p>
          <a:p>
            <a:r>
              <a:rPr lang="en-US" sz="2400">
                <a:ea typeface="Calibri"/>
                <a:cs typeface="Calibri"/>
              </a:rPr>
              <a:t>PACE Plans</a:t>
            </a:r>
            <a:endParaRPr lang="en-US" sz="2400" dirty="0">
              <a:ea typeface="Calibri"/>
              <a:cs typeface="Calibri"/>
            </a:endParaRPr>
          </a:p>
          <a:p>
            <a:endParaRPr lang="en-US" sz="2800" dirty="0">
              <a:ea typeface="Calibri"/>
              <a:cs typeface="Calibri"/>
            </a:endParaRPr>
          </a:p>
          <a:p>
            <a:pPr marL="0" indent="0">
              <a:buNone/>
            </a:pPr>
            <a:endParaRPr lang="en-US" sz="2800" dirty="0">
              <a:ea typeface="Calibri"/>
              <a:cs typeface="Calibri"/>
            </a:endParaRPr>
          </a:p>
          <a:p>
            <a:pPr lvl="1"/>
            <a:endParaRPr lang="en-US"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spTree>
    <p:extLst>
      <p:ext uri="{BB962C8B-B14F-4D97-AF65-F5344CB8AC3E}">
        <p14:creationId xmlns:p14="http://schemas.microsoft.com/office/powerpoint/2010/main" val="1183857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dirty="0"/>
              <a:t>Roadmap</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979714" y="1959429"/>
            <a:ext cx="9459686" cy="3962399"/>
          </a:xfrm>
        </p:spPr>
        <p:txBody>
          <a:bodyPr lIns="91440" tIns="45720" rIns="91440" bIns="45720" anchor="t"/>
          <a:lstStyle/>
          <a:p>
            <a:pPr marL="0" indent="0">
              <a:buNone/>
            </a:pPr>
            <a:endParaRPr lang="en-US" sz="2400" dirty="0">
              <a:ea typeface="Calibri"/>
              <a:cs typeface="Calibri"/>
            </a:endParaRPr>
          </a:p>
          <a:p>
            <a:r>
              <a:rPr lang="en-US" sz="2800" dirty="0">
                <a:ea typeface="Calibri"/>
                <a:cs typeface="Calibri"/>
              </a:rPr>
              <a:t>Who/What/Why - Community Health Workers/Sustainability</a:t>
            </a:r>
          </a:p>
          <a:p>
            <a:r>
              <a:rPr lang="en-US" sz="2800" dirty="0">
                <a:ea typeface="Calibri"/>
                <a:cs typeface="Calibri"/>
              </a:rPr>
              <a:t>Where We’ve Been/How</a:t>
            </a:r>
          </a:p>
          <a:p>
            <a:r>
              <a:rPr lang="en-US" sz="2800" dirty="0">
                <a:ea typeface="Calibri"/>
                <a:cs typeface="Calibri"/>
              </a:rPr>
              <a:t>What’s New: CHW Reimbursement Opportunities in Medicare Part B</a:t>
            </a:r>
          </a:p>
          <a:p>
            <a:r>
              <a:rPr lang="en-US" sz="2800" dirty="0">
                <a:ea typeface="Calibri"/>
                <a:cs typeface="Calibri"/>
              </a:rPr>
              <a:t>Some Challenges</a:t>
            </a:r>
          </a:p>
          <a:p>
            <a:r>
              <a:rPr lang="en-US" sz="2800" dirty="0">
                <a:ea typeface="Calibri"/>
                <a:cs typeface="Calibri"/>
              </a:rPr>
              <a:t>Next Steps</a:t>
            </a:r>
          </a:p>
          <a:p>
            <a:pPr lvl="1"/>
            <a:endParaRPr lang="en-US"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spTree>
    <p:extLst>
      <p:ext uri="{BB962C8B-B14F-4D97-AF65-F5344CB8AC3E}">
        <p14:creationId xmlns:p14="http://schemas.microsoft.com/office/powerpoint/2010/main" val="3308318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6855" y="3845002"/>
            <a:ext cx="1396395" cy="1143000"/>
          </a:xfrm>
        </p:spPr>
        <p:txBody>
          <a:bodyPr/>
          <a:lstStyle/>
          <a:p>
            <a:r>
              <a:rPr lang="en-US" sz="2000" dirty="0">
                <a:solidFill>
                  <a:schemeClr val="accent1"/>
                </a:solidFill>
              </a:rPr>
              <a:t>Tara.Ragone@shu.edu</a:t>
            </a:r>
          </a:p>
        </p:txBody>
      </p:sp>
      <p:pic>
        <p:nvPicPr>
          <p:cNvPr id="13" name="Content Placeholder 12" descr="A picture containing ground, flower&#10;&#10;Description automatically generated">
            <a:extLst>
              <a:ext uri="{FF2B5EF4-FFF2-40B4-BE49-F238E27FC236}">
                <a16:creationId xmlns:a16="http://schemas.microsoft.com/office/drawing/2014/main" id="{B1CFBF31-DF8D-32CC-E697-8994E2A40A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12675" y="3090200"/>
            <a:ext cx="4169972" cy="2777201"/>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711857" y="6012065"/>
            <a:ext cx="3163684" cy="736495"/>
          </a:xfrm>
          <a:prstGeom prst="rect">
            <a:avLst/>
          </a:prstGeom>
        </p:spPr>
      </p:pic>
      <p:sp>
        <p:nvSpPr>
          <p:cNvPr id="7" name="TextBox 6">
            <a:extLst>
              <a:ext uri="{FF2B5EF4-FFF2-40B4-BE49-F238E27FC236}">
                <a16:creationId xmlns:a16="http://schemas.microsoft.com/office/drawing/2014/main" id="{F04CD2ED-0BFE-45DB-B3A3-893D555E3818}"/>
              </a:ext>
            </a:extLst>
          </p:cNvPr>
          <p:cNvSpPr txBox="1"/>
          <p:nvPr/>
        </p:nvSpPr>
        <p:spPr>
          <a:xfrm>
            <a:off x="1683029" y="6144882"/>
            <a:ext cx="5594231" cy="646331"/>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a:r>
              <a:rPr lang="en-US" sz="1200" dirty="0">
                <a:solidFill>
                  <a:prstClr val="black"/>
                </a:solidFill>
                <a:latin typeface="Calibri"/>
                <a:ea typeface="Calibri"/>
                <a:cs typeface="Calibri"/>
              </a:rPr>
              <a:t>"Feedback" by </a:t>
            </a:r>
            <a:r>
              <a:rPr lang="en-US" sz="1200" dirty="0" err="1">
                <a:solidFill>
                  <a:prstClr val="black"/>
                </a:solidFill>
                <a:latin typeface="Calibri"/>
                <a:ea typeface="Calibri"/>
                <a:cs typeface="Calibri"/>
              </a:rPr>
              <a:t>giulia.forsythe</a:t>
            </a:r>
            <a:r>
              <a:rPr lang="en-US" sz="1200" dirty="0">
                <a:solidFill>
                  <a:prstClr val="black"/>
                </a:solidFill>
                <a:latin typeface="Calibri"/>
                <a:ea typeface="Calibri"/>
                <a:cs typeface="Calibri"/>
              </a:rPr>
              <a:t> is licensed under CC BY-NC-SA 2.0. </a:t>
            </a:r>
            <a:r>
              <a:rPr lang="en-US" sz="1200" dirty="0">
                <a:solidFill>
                  <a:prstClr val="black"/>
                </a:solidFill>
                <a:latin typeface="Calibri"/>
              </a:rPr>
              <a:t>"Finger face with a question" by </a:t>
            </a:r>
            <a:r>
              <a:rPr lang="en-US" sz="1200" dirty="0" err="1">
                <a:solidFill>
                  <a:prstClr val="black"/>
                </a:solidFill>
                <a:latin typeface="Calibri"/>
              </a:rPr>
              <a:t>Tsahi</a:t>
            </a:r>
            <a:r>
              <a:rPr lang="en-US" sz="1200" dirty="0">
                <a:solidFill>
                  <a:prstClr val="black"/>
                </a:solidFill>
                <a:latin typeface="Calibri"/>
              </a:rPr>
              <a:t> </a:t>
            </a:r>
            <a:r>
              <a:rPr lang="en-US" sz="1200" dirty="0" err="1">
                <a:solidFill>
                  <a:prstClr val="black"/>
                </a:solidFill>
                <a:latin typeface="Calibri"/>
              </a:rPr>
              <a:t>Levent</a:t>
            </a:r>
            <a:r>
              <a:rPr lang="en-US" sz="1200" dirty="0">
                <a:solidFill>
                  <a:prstClr val="black"/>
                </a:solidFill>
                <a:latin typeface="Calibri"/>
              </a:rPr>
              <a:t>-Levi is licensed under CC BY 2.0. "Thank You - </a:t>
            </a:r>
            <a:r>
              <a:rPr lang="en-US" sz="1200" dirty="0" err="1">
                <a:solidFill>
                  <a:prstClr val="black"/>
                </a:solidFill>
                <a:latin typeface="Calibri"/>
              </a:rPr>
              <a:t>Danke</a:t>
            </a:r>
            <a:r>
              <a:rPr lang="en-US" sz="1200" dirty="0">
                <a:solidFill>
                  <a:prstClr val="black"/>
                </a:solidFill>
                <a:latin typeface="Calibri"/>
              </a:rPr>
              <a:t>" by Cornelia Kopp is licensed under CC BY 2.0.</a:t>
            </a:r>
            <a:endParaRPr lang="en-US" sz="1200" dirty="0">
              <a:solidFill>
                <a:prstClr val="black"/>
              </a:solidFill>
              <a:latin typeface="Calibri"/>
              <a:ea typeface="Calibri"/>
              <a:cs typeface="Calibri"/>
            </a:endParaRPr>
          </a:p>
        </p:txBody>
      </p:sp>
      <p:pic>
        <p:nvPicPr>
          <p:cNvPr id="17" name="Picture 16" descr="A picture containing text, businesscard&#10;&#10;Description automatically generated">
            <a:extLst>
              <a:ext uri="{FF2B5EF4-FFF2-40B4-BE49-F238E27FC236}">
                <a16:creationId xmlns:a16="http://schemas.microsoft.com/office/drawing/2014/main" id="{9926B92A-4943-F08A-B30D-6726E02293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8597" y="483462"/>
            <a:ext cx="3216186" cy="2412139"/>
          </a:xfrm>
          <a:prstGeom prst="rect">
            <a:avLst/>
          </a:prstGeom>
        </p:spPr>
      </p:pic>
      <p:pic>
        <p:nvPicPr>
          <p:cNvPr id="19" name="Picture 18">
            <a:extLst>
              <a:ext uri="{FF2B5EF4-FFF2-40B4-BE49-F238E27FC236}">
                <a16:creationId xmlns:a16="http://schemas.microsoft.com/office/drawing/2014/main" id="{51E8E79A-C3A8-DD3D-2DB6-F3F9C24B41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116" y="541918"/>
            <a:ext cx="3204824" cy="2403618"/>
          </a:xfrm>
          <a:prstGeom prst="rect">
            <a:avLst/>
          </a:prstGeom>
          <a:effectLst>
            <a:glow rad="127000">
              <a:schemeClr val="bg2"/>
            </a:glow>
            <a:outerShdw blurRad="50800" dist="50800" dir="5400000" algn="ctr" rotWithShape="0">
              <a:schemeClr val="accent2">
                <a:alpha val="95000"/>
              </a:schemeClr>
            </a:outerShdw>
          </a:effectLst>
        </p:spPr>
      </p:pic>
    </p:spTree>
    <p:extLst>
      <p:ext uri="{BB962C8B-B14F-4D97-AF65-F5344CB8AC3E}">
        <p14:creationId xmlns:p14="http://schemas.microsoft.com/office/powerpoint/2010/main" val="114058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dirty="0"/>
              <a:t>Who/What/Why – Community Health Workers/Sustainability</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19943"/>
            <a:ext cx="12192000" cy="4408714"/>
          </a:xfrm>
        </p:spPr>
        <p:txBody>
          <a:bodyPr lIns="91440" tIns="45720" rIns="91440" bIns="45720" anchor="t"/>
          <a:lstStyle/>
          <a:p>
            <a:pPr marL="0" indent="0">
              <a:buNone/>
            </a:pPr>
            <a:r>
              <a:rPr lang="en-US" sz="2800" dirty="0">
                <a:ea typeface="Calibri"/>
                <a:cs typeface="Calibri"/>
              </a:rPr>
              <a:t>“A community health worker is a frontline public health worker who is a </a:t>
            </a:r>
            <a:r>
              <a:rPr lang="en-US" sz="2800" dirty="0">
                <a:solidFill>
                  <a:srgbClr val="0070C0"/>
                </a:solidFill>
                <a:ea typeface="Calibri"/>
                <a:cs typeface="Calibri"/>
              </a:rPr>
              <a:t>trusted</a:t>
            </a:r>
            <a:r>
              <a:rPr lang="en-US" sz="2800" dirty="0">
                <a:ea typeface="Calibri"/>
                <a:cs typeface="Calibri"/>
              </a:rPr>
              <a:t> member of and/or has an unusually close understanding of the community served. This trusting relationship enables the worker to serve as a </a:t>
            </a:r>
            <a:r>
              <a:rPr lang="en-US" sz="2800" dirty="0">
                <a:solidFill>
                  <a:srgbClr val="0070C0"/>
                </a:solidFill>
                <a:ea typeface="Calibri"/>
                <a:cs typeface="Calibri"/>
              </a:rPr>
              <a:t>liaison/link/intermediary </a:t>
            </a:r>
            <a:r>
              <a:rPr lang="en-US" sz="2800" dirty="0">
                <a:ea typeface="Calibri"/>
                <a:cs typeface="Calibri"/>
              </a:rPr>
              <a:t>between health/social services and the community to facilitate access to services and improve the quality and cultural competence of service delivery.  A community health worker also </a:t>
            </a:r>
            <a:r>
              <a:rPr lang="en-US" sz="2800" dirty="0">
                <a:solidFill>
                  <a:srgbClr val="0070C0"/>
                </a:solidFill>
                <a:ea typeface="Calibri"/>
                <a:cs typeface="Calibri"/>
              </a:rPr>
              <a:t>builds individual and community capacity </a:t>
            </a:r>
            <a:r>
              <a:rPr lang="en-US" sz="2800" dirty="0">
                <a:ea typeface="Calibri"/>
                <a:cs typeface="Calibri"/>
              </a:rPr>
              <a:t>by increasing health knowledge and self-sufficiency through a range of activities such as outreach, community education, informal counseling, social support and advocacy.”</a:t>
            </a:r>
            <a:endParaRPr lang="en-US" sz="2400" dirty="0">
              <a:ea typeface="Calibri"/>
              <a:cs typeface="Calibri"/>
            </a:endParaRPr>
          </a:p>
          <a:p>
            <a:pPr lvl="1"/>
            <a:r>
              <a:rPr lang="en-US" sz="2400" dirty="0">
                <a:ea typeface="Calibri"/>
                <a:cs typeface="Calibri"/>
                <a:hlinkClick r:id="rId3"/>
              </a:rPr>
              <a:t>CHW Section of the American Public Health Association</a:t>
            </a:r>
            <a:endParaRPr lang="en-US" sz="2400"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spTree>
    <p:extLst>
      <p:ext uri="{BB962C8B-B14F-4D97-AF65-F5344CB8AC3E}">
        <p14:creationId xmlns:p14="http://schemas.microsoft.com/office/powerpoint/2010/main" val="147454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dirty="0"/>
              <a:t>Who/What/Why – Community Health Workers/Sustainability</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19943"/>
            <a:ext cx="12192000" cy="4408714"/>
          </a:xfrm>
        </p:spPr>
        <p:txBody>
          <a:bodyPr lIns="91440" tIns="45720" rIns="91440" bIns="45720" anchor="t"/>
          <a:lstStyle/>
          <a:p>
            <a:pPr marL="0" indent="0">
              <a:buNone/>
            </a:pPr>
            <a:endParaRPr lang="en-US" sz="2400" dirty="0">
              <a:ea typeface="Calibri"/>
              <a:cs typeface="Calibri"/>
            </a:endParaRPr>
          </a:p>
          <a:p>
            <a:endParaRPr lang="en-US" sz="2800" dirty="0">
              <a:solidFill>
                <a:srgbClr val="FF0000"/>
              </a:solidFill>
              <a:ea typeface="Calibri"/>
              <a:cs typeface="Calibri"/>
            </a:endParaRPr>
          </a:p>
          <a:p>
            <a:pPr lvl="1"/>
            <a:endParaRPr lang="en-US"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sp>
        <p:nvSpPr>
          <p:cNvPr id="3" name="TextBox 2">
            <a:extLst>
              <a:ext uri="{FF2B5EF4-FFF2-40B4-BE49-F238E27FC236}">
                <a16:creationId xmlns:a16="http://schemas.microsoft.com/office/drawing/2014/main" id="{86374D2E-2E68-0BBE-334C-0E2857447EC1}"/>
              </a:ext>
            </a:extLst>
          </p:cNvPr>
          <p:cNvSpPr txBox="1"/>
          <p:nvPr/>
        </p:nvSpPr>
        <p:spPr>
          <a:xfrm>
            <a:off x="239227" y="6409784"/>
            <a:ext cx="5942011" cy="276999"/>
          </a:xfrm>
          <a:prstGeom prst="rect">
            <a:avLst/>
          </a:prstGeom>
        </p:spPr>
        <p:txBody>
          <a:bodyPr wrap="none" rtlCol="0">
            <a:spAutoFit/>
          </a:bodyPr>
          <a:lstStyle/>
          <a:p>
            <a:pPr algn="ctr"/>
            <a:r>
              <a:rPr lang="en-US" sz="1200" dirty="0"/>
              <a:t>https://www.astho.org/globalassets/pdf/community-health-workers-summary-evidence.pdf</a:t>
            </a:r>
          </a:p>
        </p:txBody>
      </p:sp>
      <p:pic>
        <p:nvPicPr>
          <p:cNvPr id="5" name="Picture 4" descr="A logo of a national community&#10;&#10;Description automatically generated">
            <a:extLst>
              <a:ext uri="{FF2B5EF4-FFF2-40B4-BE49-F238E27FC236}">
                <a16:creationId xmlns:a16="http://schemas.microsoft.com/office/drawing/2014/main" id="{26AD04D4-1BA1-D067-C1E5-9F886F9B17B6}"/>
              </a:ext>
            </a:extLst>
          </p:cNvPr>
          <p:cNvPicPr>
            <a:picLocks noChangeAspect="1"/>
          </p:cNvPicPr>
          <p:nvPr/>
        </p:nvPicPr>
        <p:blipFill>
          <a:blip r:embed="rId3"/>
          <a:stretch>
            <a:fillRect/>
          </a:stretch>
        </p:blipFill>
        <p:spPr>
          <a:xfrm>
            <a:off x="87437" y="986443"/>
            <a:ext cx="2773742" cy="733500"/>
          </a:xfrm>
          <a:prstGeom prst="rect">
            <a:avLst/>
          </a:prstGeom>
        </p:spPr>
      </p:pic>
      <p:pic>
        <p:nvPicPr>
          <p:cNvPr id="8" name="Picture 7" descr="A close-up of a page&#10;&#10;Description automatically generated">
            <a:extLst>
              <a:ext uri="{FF2B5EF4-FFF2-40B4-BE49-F238E27FC236}">
                <a16:creationId xmlns:a16="http://schemas.microsoft.com/office/drawing/2014/main" id="{FD37CE65-5985-F8E7-3B01-627099E983C4}"/>
              </a:ext>
            </a:extLst>
          </p:cNvPr>
          <p:cNvPicPr>
            <a:picLocks noChangeAspect="1"/>
          </p:cNvPicPr>
          <p:nvPr/>
        </p:nvPicPr>
        <p:blipFill>
          <a:blip r:embed="rId4"/>
          <a:stretch>
            <a:fillRect/>
          </a:stretch>
        </p:blipFill>
        <p:spPr>
          <a:xfrm>
            <a:off x="1347020" y="1719943"/>
            <a:ext cx="8996516" cy="4618357"/>
          </a:xfrm>
          <a:prstGeom prst="rect">
            <a:avLst/>
          </a:prstGeom>
        </p:spPr>
      </p:pic>
    </p:spTree>
    <p:extLst>
      <p:ext uri="{BB962C8B-B14F-4D97-AF65-F5344CB8AC3E}">
        <p14:creationId xmlns:p14="http://schemas.microsoft.com/office/powerpoint/2010/main" val="46988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dirty="0"/>
              <a:t>Who/What/Why – Community Health Workers/Sustainability</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19943"/>
            <a:ext cx="12192000" cy="4408714"/>
          </a:xfrm>
        </p:spPr>
        <p:txBody>
          <a:bodyPr lIns="91440" tIns="45720" rIns="91440" bIns="45720" anchor="t"/>
          <a:lstStyle/>
          <a:p>
            <a:pPr marL="0" indent="0">
              <a:buNone/>
            </a:pPr>
            <a:endParaRPr lang="en-US" sz="2400" dirty="0">
              <a:ea typeface="Calibri"/>
              <a:cs typeface="Calibri"/>
            </a:endParaRPr>
          </a:p>
          <a:p>
            <a:endParaRPr lang="en-US" sz="2800" dirty="0">
              <a:ea typeface="Calibri"/>
              <a:cs typeface="Calibri"/>
            </a:endParaRPr>
          </a:p>
          <a:p>
            <a:pPr lvl="1"/>
            <a:endParaRPr lang="en-US"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sp>
        <p:nvSpPr>
          <p:cNvPr id="3" name="TextBox 2">
            <a:extLst>
              <a:ext uri="{FF2B5EF4-FFF2-40B4-BE49-F238E27FC236}">
                <a16:creationId xmlns:a16="http://schemas.microsoft.com/office/drawing/2014/main" id="{86374D2E-2E68-0BBE-334C-0E2857447EC1}"/>
              </a:ext>
            </a:extLst>
          </p:cNvPr>
          <p:cNvSpPr txBox="1"/>
          <p:nvPr/>
        </p:nvSpPr>
        <p:spPr>
          <a:xfrm>
            <a:off x="324920" y="6544625"/>
            <a:ext cx="5942011" cy="276999"/>
          </a:xfrm>
          <a:prstGeom prst="rect">
            <a:avLst/>
          </a:prstGeom>
        </p:spPr>
        <p:txBody>
          <a:bodyPr wrap="none" rtlCol="0">
            <a:spAutoFit/>
          </a:bodyPr>
          <a:lstStyle/>
          <a:p>
            <a:pPr algn="ctr"/>
            <a:r>
              <a:rPr lang="en-US" sz="1200" dirty="0"/>
              <a:t>https://www.astho.org/globalassets/pdf/community-health-workers-summary-evidence.pdf</a:t>
            </a:r>
          </a:p>
        </p:txBody>
      </p:sp>
      <p:pic>
        <p:nvPicPr>
          <p:cNvPr id="5" name="Picture 4" descr="A logo of a national community&#10;&#10;Description automatically generated">
            <a:extLst>
              <a:ext uri="{FF2B5EF4-FFF2-40B4-BE49-F238E27FC236}">
                <a16:creationId xmlns:a16="http://schemas.microsoft.com/office/drawing/2014/main" id="{26AD04D4-1BA1-D067-C1E5-9F886F9B17B6}"/>
              </a:ext>
            </a:extLst>
          </p:cNvPr>
          <p:cNvPicPr>
            <a:picLocks noChangeAspect="1"/>
          </p:cNvPicPr>
          <p:nvPr/>
        </p:nvPicPr>
        <p:blipFill>
          <a:blip r:embed="rId3"/>
          <a:stretch>
            <a:fillRect/>
          </a:stretch>
        </p:blipFill>
        <p:spPr>
          <a:xfrm>
            <a:off x="4294216" y="3285740"/>
            <a:ext cx="3339594" cy="883137"/>
          </a:xfrm>
          <a:prstGeom prst="rect">
            <a:avLst/>
          </a:prstGeom>
        </p:spPr>
      </p:pic>
      <p:pic>
        <p:nvPicPr>
          <p:cNvPr id="7" name="Picture 6" descr="A screenshot of a medical report&#10;&#10;Description automatically generated">
            <a:extLst>
              <a:ext uri="{FF2B5EF4-FFF2-40B4-BE49-F238E27FC236}">
                <a16:creationId xmlns:a16="http://schemas.microsoft.com/office/drawing/2014/main" id="{6E9199E3-F250-7E91-D170-5AFB6E6F13C3}"/>
              </a:ext>
            </a:extLst>
          </p:cNvPr>
          <p:cNvPicPr>
            <a:picLocks noChangeAspect="1"/>
          </p:cNvPicPr>
          <p:nvPr/>
        </p:nvPicPr>
        <p:blipFill rotWithShape="1">
          <a:blip r:embed="rId4"/>
          <a:srcRect b="21977"/>
          <a:stretch/>
        </p:blipFill>
        <p:spPr>
          <a:xfrm>
            <a:off x="103247" y="1621065"/>
            <a:ext cx="4087722" cy="4862984"/>
          </a:xfrm>
          <a:prstGeom prst="rect">
            <a:avLst/>
          </a:prstGeom>
        </p:spPr>
      </p:pic>
      <p:pic>
        <p:nvPicPr>
          <p:cNvPr id="9" name="Picture 8" descr="A screenshot of a cellphone&#10;&#10;Description automatically generated">
            <a:extLst>
              <a:ext uri="{FF2B5EF4-FFF2-40B4-BE49-F238E27FC236}">
                <a16:creationId xmlns:a16="http://schemas.microsoft.com/office/drawing/2014/main" id="{97F7ED8D-C3B6-0459-76B4-E8217A58F4AD}"/>
              </a:ext>
            </a:extLst>
          </p:cNvPr>
          <p:cNvPicPr>
            <a:picLocks noChangeAspect="1"/>
          </p:cNvPicPr>
          <p:nvPr/>
        </p:nvPicPr>
        <p:blipFill>
          <a:blip r:embed="rId5"/>
          <a:stretch>
            <a:fillRect/>
          </a:stretch>
        </p:blipFill>
        <p:spPr>
          <a:xfrm>
            <a:off x="7703566" y="1621065"/>
            <a:ext cx="4178622" cy="4635984"/>
          </a:xfrm>
          <a:prstGeom prst="rect">
            <a:avLst/>
          </a:prstGeom>
        </p:spPr>
      </p:pic>
    </p:spTree>
    <p:extLst>
      <p:ext uri="{BB962C8B-B14F-4D97-AF65-F5344CB8AC3E}">
        <p14:creationId xmlns:p14="http://schemas.microsoft.com/office/powerpoint/2010/main" val="178528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dirty="0"/>
              <a:t>Who/What/Why – Community Health Workers/Sustainability</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19943"/>
            <a:ext cx="12192000" cy="4408714"/>
          </a:xfrm>
        </p:spPr>
        <p:txBody>
          <a:bodyPr lIns="91440" tIns="45720" rIns="91440" bIns="45720" anchor="t"/>
          <a:lstStyle/>
          <a:p>
            <a:pPr marL="0" indent="0">
              <a:buNone/>
            </a:pPr>
            <a:endParaRPr lang="en-US" sz="2400" dirty="0">
              <a:ea typeface="Calibri"/>
              <a:cs typeface="Calibri"/>
            </a:endParaRPr>
          </a:p>
          <a:p>
            <a:endParaRPr lang="en-US" sz="2800" dirty="0">
              <a:ea typeface="Calibri"/>
              <a:cs typeface="Calibri"/>
            </a:endParaRPr>
          </a:p>
          <a:p>
            <a:pPr lvl="1"/>
            <a:endParaRPr lang="en-US"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sp>
        <p:nvSpPr>
          <p:cNvPr id="3" name="TextBox 2">
            <a:extLst>
              <a:ext uri="{FF2B5EF4-FFF2-40B4-BE49-F238E27FC236}">
                <a16:creationId xmlns:a16="http://schemas.microsoft.com/office/drawing/2014/main" id="{86374D2E-2E68-0BBE-334C-0E2857447EC1}"/>
              </a:ext>
            </a:extLst>
          </p:cNvPr>
          <p:cNvSpPr txBox="1"/>
          <p:nvPr/>
        </p:nvSpPr>
        <p:spPr>
          <a:xfrm>
            <a:off x="239227" y="6409784"/>
            <a:ext cx="5942011" cy="276999"/>
          </a:xfrm>
          <a:prstGeom prst="rect">
            <a:avLst/>
          </a:prstGeom>
        </p:spPr>
        <p:txBody>
          <a:bodyPr wrap="none" rtlCol="0">
            <a:spAutoFit/>
          </a:bodyPr>
          <a:lstStyle/>
          <a:p>
            <a:pPr algn="ctr"/>
            <a:r>
              <a:rPr lang="en-US" sz="1200" dirty="0"/>
              <a:t>https://www.astho.org/globalassets/pdf/community-health-workers-summary-evidence.pdf</a:t>
            </a:r>
          </a:p>
        </p:txBody>
      </p:sp>
      <p:pic>
        <p:nvPicPr>
          <p:cNvPr id="7" name="Picture 6" descr="A close-up of a text&#10;&#10;Description automatically generated">
            <a:extLst>
              <a:ext uri="{FF2B5EF4-FFF2-40B4-BE49-F238E27FC236}">
                <a16:creationId xmlns:a16="http://schemas.microsoft.com/office/drawing/2014/main" id="{3760FA06-1245-8B16-26EC-2E4611845D5B}"/>
              </a:ext>
            </a:extLst>
          </p:cNvPr>
          <p:cNvPicPr>
            <a:picLocks noChangeAspect="1"/>
          </p:cNvPicPr>
          <p:nvPr/>
        </p:nvPicPr>
        <p:blipFill>
          <a:blip r:embed="rId3"/>
          <a:stretch>
            <a:fillRect/>
          </a:stretch>
        </p:blipFill>
        <p:spPr>
          <a:xfrm>
            <a:off x="76822" y="1632679"/>
            <a:ext cx="4997684" cy="4583242"/>
          </a:xfrm>
          <a:prstGeom prst="rect">
            <a:avLst/>
          </a:prstGeom>
        </p:spPr>
      </p:pic>
      <p:pic>
        <p:nvPicPr>
          <p:cNvPr id="5" name="Picture 4" descr="A logo of a national community&#10;&#10;Description automatically generated">
            <a:extLst>
              <a:ext uri="{FF2B5EF4-FFF2-40B4-BE49-F238E27FC236}">
                <a16:creationId xmlns:a16="http://schemas.microsoft.com/office/drawing/2014/main" id="{26AD04D4-1BA1-D067-C1E5-9F886F9B17B6}"/>
              </a:ext>
            </a:extLst>
          </p:cNvPr>
          <p:cNvPicPr>
            <a:picLocks noChangeAspect="1"/>
          </p:cNvPicPr>
          <p:nvPr/>
        </p:nvPicPr>
        <p:blipFill>
          <a:blip r:embed="rId4"/>
          <a:stretch>
            <a:fillRect/>
          </a:stretch>
        </p:blipFill>
        <p:spPr>
          <a:xfrm>
            <a:off x="4087222" y="1632679"/>
            <a:ext cx="3312942" cy="876089"/>
          </a:xfrm>
          <a:prstGeom prst="rect">
            <a:avLst/>
          </a:prstGeom>
        </p:spPr>
      </p:pic>
      <p:pic>
        <p:nvPicPr>
          <p:cNvPr id="9" name="Picture 8" descr="A poster of a medical program&#10;&#10;Description automatically generated with medium confidence">
            <a:extLst>
              <a:ext uri="{FF2B5EF4-FFF2-40B4-BE49-F238E27FC236}">
                <a16:creationId xmlns:a16="http://schemas.microsoft.com/office/drawing/2014/main" id="{8F68B91B-9265-15EB-B39A-FC02CA4EDC6A}"/>
              </a:ext>
            </a:extLst>
          </p:cNvPr>
          <p:cNvPicPr>
            <a:picLocks noChangeAspect="1"/>
          </p:cNvPicPr>
          <p:nvPr/>
        </p:nvPicPr>
        <p:blipFill>
          <a:blip r:embed="rId5"/>
          <a:stretch>
            <a:fillRect/>
          </a:stretch>
        </p:blipFill>
        <p:spPr>
          <a:xfrm>
            <a:off x="7570838" y="1632679"/>
            <a:ext cx="4257368" cy="4645355"/>
          </a:xfrm>
          <a:prstGeom prst="rect">
            <a:avLst/>
          </a:prstGeom>
        </p:spPr>
      </p:pic>
    </p:spTree>
    <p:extLst>
      <p:ext uri="{BB962C8B-B14F-4D97-AF65-F5344CB8AC3E}">
        <p14:creationId xmlns:p14="http://schemas.microsoft.com/office/powerpoint/2010/main" val="305083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297898"/>
            <a:ext cx="10972800" cy="1247517"/>
          </a:xfrm>
        </p:spPr>
        <p:txBody>
          <a:bodyPr lIns="91440" tIns="45720" rIns="91440" bIns="45720" anchor="t"/>
          <a:lstStyle/>
          <a:p>
            <a:r>
              <a:rPr lang="en-US" dirty="0"/>
              <a:t>Where We’ve Been/How</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0" y="1719943"/>
            <a:ext cx="12192000" cy="4408714"/>
          </a:xfrm>
        </p:spPr>
        <p:txBody>
          <a:bodyPr lIns="91440" tIns="45720" rIns="91440" bIns="45720" anchor="t"/>
          <a:lstStyle/>
          <a:p>
            <a:pPr marL="0" indent="0">
              <a:buNone/>
            </a:pPr>
            <a:endParaRPr lang="en-US" sz="2400" dirty="0">
              <a:ea typeface="Calibri"/>
              <a:cs typeface="Calibri"/>
            </a:endParaRPr>
          </a:p>
          <a:p>
            <a:r>
              <a:rPr lang="en-US" sz="2800" dirty="0">
                <a:ea typeface="Calibri"/>
                <a:cs typeface="Calibri"/>
              </a:rPr>
              <a:t>Grants</a:t>
            </a:r>
          </a:p>
          <a:p>
            <a:pPr lvl="1"/>
            <a:r>
              <a:rPr lang="en-US" sz="2400" dirty="0">
                <a:ea typeface="Calibri"/>
                <a:cs typeface="Calibri"/>
              </a:rPr>
              <a:t>Private</a:t>
            </a:r>
          </a:p>
          <a:p>
            <a:pPr lvl="1"/>
            <a:r>
              <a:rPr lang="en-US" sz="2400" dirty="0">
                <a:ea typeface="Calibri"/>
                <a:cs typeface="Calibri"/>
              </a:rPr>
              <a:t>Public</a:t>
            </a:r>
          </a:p>
          <a:p>
            <a:r>
              <a:rPr lang="en-US" sz="2800" dirty="0">
                <a:ea typeface="Calibri"/>
                <a:cs typeface="Calibri"/>
              </a:rPr>
              <a:t>Medicaid</a:t>
            </a:r>
          </a:p>
          <a:p>
            <a:pPr lvl="1"/>
            <a:r>
              <a:rPr lang="en-US" sz="2400" dirty="0">
                <a:ea typeface="Calibri"/>
                <a:cs typeface="Calibri"/>
              </a:rPr>
              <a:t>State Plan Amendments, 1115 waivers</a:t>
            </a:r>
          </a:p>
          <a:p>
            <a:pPr lvl="2"/>
            <a:r>
              <a:rPr lang="en-US" sz="2000" i="1" dirty="0">
                <a:ea typeface="Calibri"/>
                <a:cs typeface="Calibri"/>
              </a:rPr>
              <a:t>See, e.g.</a:t>
            </a:r>
            <a:r>
              <a:rPr lang="en-US" sz="2000" dirty="0">
                <a:ea typeface="Calibri"/>
                <a:cs typeface="Calibri"/>
              </a:rPr>
              <a:t>, </a:t>
            </a:r>
            <a:r>
              <a:rPr lang="en-US" sz="2000" cap="small" dirty="0">
                <a:ea typeface="Calibri"/>
                <a:cs typeface="Calibri"/>
              </a:rPr>
              <a:t>Connecticut Health Foundation</a:t>
            </a:r>
            <a:r>
              <a:rPr lang="en-US" sz="2000" dirty="0">
                <a:ea typeface="Calibri"/>
                <a:cs typeface="Calibri"/>
              </a:rPr>
              <a:t>, </a:t>
            </a:r>
            <a:r>
              <a:rPr lang="en-US" sz="2000" i="1" dirty="0">
                <a:ea typeface="Calibri"/>
                <a:cs typeface="Calibri"/>
                <a:hlinkClick r:id="rId3"/>
              </a:rPr>
              <a:t>Environmental Scan on Community Health Workers: A 50-State Scan of Medicaid Reimbursement Approaches for the CHW Workforce</a:t>
            </a:r>
            <a:r>
              <a:rPr lang="en-US" sz="2000" dirty="0">
                <a:ea typeface="Calibri"/>
                <a:cs typeface="Calibri"/>
              </a:rPr>
              <a:t> (Jan. 2024)</a:t>
            </a:r>
          </a:p>
          <a:p>
            <a:pPr lvl="1"/>
            <a:r>
              <a:rPr lang="en-US" sz="2400" dirty="0">
                <a:ea typeface="Calibri"/>
                <a:cs typeface="Calibri"/>
              </a:rPr>
              <a:t>FFS, health homes</a:t>
            </a:r>
          </a:p>
          <a:p>
            <a:endParaRPr lang="en-US" sz="2800" dirty="0">
              <a:ea typeface="Calibri"/>
              <a:cs typeface="Calibri"/>
            </a:endParaRPr>
          </a:p>
          <a:p>
            <a:pPr lvl="1"/>
            <a:endParaRPr lang="en-US" dirty="0">
              <a:ea typeface="Calibri"/>
              <a:cs typeface="Calibri"/>
            </a:endParaRPr>
          </a:p>
          <a:p>
            <a:pPr lvl="1"/>
            <a:endParaRPr lang="en-US" sz="2200" dirty="0">
              <a:ea typeface="Calibri"/>
              <a:cs typeface="Calibri"/>
            </a:endParaRPr>
          </a:p>
          <a:p>
            <a:pPr lvl="1"/>
            <a:endParaRPr lang="en-US" sz="2000" dirty="0">
              <a:ea typeface="Calibri"/>
              <a:cs typeface="Calibri"/>
            </a:endParaRPr>
          </a:p>
        </p:txBody>
      </p:sp>
    </p:spTree>
    <p:extLst>
      <p:ext uri="{BB962C8B-B14F-4D97-AF65-F5344CB8AC3E}">
        <p14:creationId xmlns:p14="http://schemas.microsoft.com/office/powerpoint/2010/main" val="531714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11635"/>
            <a:ext cx="10972800" cy="1247517"/>
          </a:xfrm>
        </p:spPr>
        <p:txBody>
          <a:bodyPr lIns="91440" tIns="45720" rIns="91440" bIns="45720" anchor="t"/>
          <a:lstStyle/>
          <a:p>
            <a:r>
              <a:rPr lang="en-US" dirty="0"/>
              <a:t>What’s New: CHW Reimbursement </a:t>
            </a:r>
            <a:br>
              <a:rPr lang="en-US" dirty="0"/>
            </a:br>
            <a:r>
              <a:rPr lang="en-US" dirty="0"/>
              <a:t>Opportunities in Medicare Part B</a:t>
            </a:r>
            <a:endParaRPr lang="en-US" dirty="0">
              <a:ea typeface="Calibri"/>
              <a:cs typeface="Calibri"/>
            </a:endParaRPr>
          </a:p>
        </p:txBody>
      </p:sp>
      <p:sp>
        <p:nvSpPr>
          <p:cNvPr id="6" name="Text Placeholder 5"/>
          <p:cNvSpPr>
            <a:spLocks noGrp="1"/>
          </p:cNvSpPr>
          <p:nvPr>
            <p:ph type="body" sz="quarter" idx="10"/>
          </p:nvPr>
        </p:nvSpPr>
        <p:spPr>
          <a:xfrm>
            <a:off x="0" y="1722438"/>
            <a:ext cx="12191999" cy="4427991"/>
          </a:xfrm>
        </p:spPr>
        <p:txBody>
          <a:bodyPr lIns="91440" tIns="45720" rIns="91440" bIns="45720" anchor="t"/>
          <a:lstStyle/>
          <a:p>
            <a:r>
              <a:rPr lang="en-US" sz="2400" dirty="0">
                <a:ea typeface="Calibri"/>
                <a:cs typeface="Calibri"/>
                <a:hlinkClick r:id="rId3"/>
              </a:rPr>
              <a:t>CY 2024 Medicare Physician Fee Schedule Final Rule</a:t>
            </a:r>
            <a:r>
              <a:rPr lang="en-US" sz="2400" dirty="0">
                <a:ea typeface="Calibri"/>
                <a:cs typeface="Calibri"/>
              </a:rPr>
              <a:t> (effective 1/1/24) includes “coding and payment changes to better account for resources involved in furnishing patient-centered care involving a </a:t>
            </a:r>
            <a:r>
              <a:rPr lang="en-US" sz="2400" b="1" dirty="0">
                <a:ea typeface="Calibri"/>
                <a:cs typeface="Calibri"/>
              </a:rPr>
              <a:t>multidisciplinary team of clinical staff and other auxiliary personnel</a:t>
            </a:r>
            <a:r>
              <a:rPr lang="en-US" sz="2400" dirty="0">
                <a:ea typeface="Calibri"/>
                <a:cs typeface="Calibri"/>
              </a:rPr>
              <a:t>” </a:t>
            </a:r>
            <a:r>
              <a:rPr lang="en-US" sz="3200" dirty="0">
                <a:ea typeface="Calibri"/>
                <a:cs typeface="Calibri"/>
              </a:rPr>
              <a:t> </a:t>
            </a:r>
          </a:p>
          <a:p>
            <a:pPr lvl="1"/>
            <a:r>
              <a:rPr lang="en-US" sz="2200" dirty="0">
                <a:ea typeface="Calibri"/>
                <a:cs typeface="Calibri"/>
              </a:rPr>
              <a:t>CMS created </a:t>
            </a:r>
            <a:r>
              <a:rPr lang="en-US" sz="2200" b="1" dirty="0">
                <a:ea typeface="Calibri"/>
                <a:cs typeface="Calibri"/>
              </a:rPr>
              <a:t>new HCPCS codes</a:t>
            </a:r>
            <a:r>
              <a:rPr lang="en-US" sz="2200" dirty="0">
                <a:ea typeface="Calibri"/>
                <a:cs typeface="Calibri"/>
              </a:rPr>
              <a:t> for:</a:t>
            </a:r>
          </a:p>
          <a:p>
            <a:pPr lvl="2"/>
            <a:r>
              <a:rPr lang="en-US" sz="2000" b="1" dirty="0">
                <a:solidFill>
                  <a:srgbClr val="004488"/>
                </a:solidFill>
                <a:ea typeface="Calibri"/>
                <a:cs typeface="Calibri"/>
              </a:rPr>
              <a:t>Social Determinants of Health (SDOH) Risk Assessment (</a:t>
            </a:r>
            <a:r>
              <a:rPr lang="en-US" sz="2000" dirty="0">
                <a:solidFill>
                  <a:srgbClr val="004488"/>
                </a:solidFill>
                <a:ea typeface="Calibri"/>
                <a:cs typeface="Calibri"/>
              </a:rPr>
              <a:t>G0136)</a:t>
            </a:r>
          </a:p>
          <a:p>
            <a:pPr lvl="2"/>
            <a:r>
              <a:rPr lang="en-US" sz="2000" b="1" dirty="0">
                <a:solidFill>
                  <a:srgbClr val="004488"/>
                </a:solidFill>
                <a:ea typeface="Calibri"/>
                <a:cs typeface="Calibri"/>
              </a:rPr>
              <a:t>Community Health Integration (CHI) Services</a:t>
            </a:r>
            <a:r>
              <a:rPr lang="en-US" sz="2000" dirty="0">
                <a:solidFill>
                  <a:srgbClr val="004488"/>
                </a:solidFill>
                <a:ea typeface="Calibri"/>
                <a:cs typeface="Calibri"/>
              </a:rPr>
              <a:t> </a:t>
            </a:r>
            <a:r>
              <a:rPr lang="en-US" sz="2000" dirty="0">
                <a:ea typeface="Calibri"/>
                <a:cs typeface="Calibri"/>
              </a:rPr>
              <a:t>to address unmet HRSN that affect the diagnosis and treatment of a patient’s medical problems (G0019 1</a:t>
            </a:r>
            <a:r>
              <a:rPr lang="en-US" sz="2000" baseline="30000" dirty="0">
                <a:ea typeface="Calibri"/>
                <a:cs typeface="Calibri"/>
              </a:rPr>
              <a:t>st</a:t>
            </a:r>
            <a:r>
              <a:rPr lang="en-US" sz="2000" dirty="0">
                <a:ea typeface="Calibri"/>
                <a:cs typeface="Calibri"/>
              </a:rPr>
              <a:t> 60 min/</a:t>
            </a:r>
            <a:r>
              <a:rPr lang="en-US" sz="2000" dirty="0" err="1">
                <a:ea typeface="Calibri"/>
                <a:cs typeface="Calibri"/>
              </a:rPr>
              <a:t>mon</a:t>
            </a:r>
            <a:r>
              <a:rPr lang="en-US" sz="2000" dirty="0">
                <a:ea typeface="Calibri"/>
                <a:cs typeface="Calibri"/>
              </a:rPr>
              <a:t>; G0022 each </a:t>
            </a:r>
            <a:r>
              <a:rPr lang="en-US" sz="2000" dirty="0" err="1">
                <a:ea typeface="Calibri"/>
                <a:cs typeface="Calibri"/>
              </a:rPr>
              <a:t>add’l</a:t>
            </a:r>
            <a:r>
              <a:rPr lang="en-US" sz="2000" dirty="0">
                <a:ea typeface="Calibri"/>
                <a:cs typeface="Calibri"/>
              </a:rPr>
              <a:t> 30 min/</a:t>
            </a:r>
            <a:r>
              <a:rPr lang="en-US" sz="2000" dirty="0" err="1">
                <a:ea typeface="Calibri"/>
                <a:cs typeface="Calibri"/>
              </a:rPr>
              <a:t>mon</a:t>
            </a:r>
            <a:r>
              <a:rPr lang="en-US" sz="2000" dirty="0">
                <a:ea typeface="Calibri"/>
                <a:cs typeface="Calibri"/>
              </a:rPr>
              <a:t>)</a:t>
            </a:r>
          </a:p>
          <a:p>
            <a:pPr lvl="2"/>
            <a:r>
              <a:rPr lang="en-US" sz="2000" b="1" dirty="0">
                <a:solidFill>
                  <a:srgbClr val="004488"/>
                </a:solidFill>
                <a:ea typeface="Calibri"/>
                <a:cs typeface="Calibri"/>
              </a:rPr>
              <a:t>Principal Illness Navigation (PIN) Services</a:t>
            </a:r>
            <a:r>
              <a:rPr lang="en-US" sz="2000" dirty="0">
                <a:ea typeface="Calibri"/>
                <a:cs typeface="Calibri"/>
              </a:rPr>
              <a:t> to help people with Medicare diagnosed with high-risk conditions identify and connect with appropriate clinical and support resources </a:t>
            </a:r>
          </a:p>
          <a:p>
            <a:pPr lvl="3"/>
            <a:r>
              <a:rPr lang="en-US" sz="1600" dirty="0">
                <a:ea typeface="Calibri"/>
                <a:cs typeface="Calibri"/>
              </a:rPr>
              <a:t>G0023 1</a:t>
            </a:r>
            <a:r>
              <a:rPr lang="en-US" sz="1600" baseline="30000" dirty="0">
                <a:ea typeface="Calibri"/>
                <a:cs typeface="Calibri"/>
              </a:rPr>
              <a:t>st</a:t>
            </a:r>
            <a:r>
              <a:rPr lang="en-US" sz="1600" dirty="0">
                <a:ea typeface="Calibri"/>
                <a:cs typeface="Calibri"/>
              </a:rPr>
              <a:t> 60 min/</a:t>
            </a:r>
            <a:r>
              <a:rPr lang="en-US" sz="1600" dirty="0" err="1">
                <a:ea typeface="Calibri"/>
                <a:cs typeface="Calibri"/>
              </a:rPr>
              <a:t>mon</a:t>
            </a:r>
            <a:r>
              <a:rPr lang="en-US" sz="1600" dirty="0">
                <a:ea typeface="Calibri"/>
                <a:cs typeface="Calibri"/>
              </a:rPr>
              <a:t>; G0024 each </a:t>
            </a:r>
            <a:r>
              <a:rPr lang="en-US" sz="1600" dirty="0" err="1">
                <a:ea typeface="Calibri"/>
                <a:cs typeface="Calibri"/>
              </a:rPr>
              <a:t>add’l</a:t>
            </a:r>
            <a:r>
              <a:rPr lang="en-US" sz="1600" dirty="0">
                <a:ea typeface="Calibri"/>
                <a:cs typeface="Calibri"/>
              </a:rPr>
              <a:t> 30 min/</a:t>
            </a:r>
            <a:r>
              <a:rPr lang="en-US" sz="1600" dirty="0" err="1">
                <a:ea typeface="Calibri"/>
                <a:cs typeface="Calibri"/>
              </a:rPr>
              <a:t>mon</a:t>
            </a:r>
            <a:endParaRPr lang="en-US" sz="1600" dirty="0">
              <a:ea typeface="Calibri"/>
              <a:cs typeface="Calibri"/>
            </a:endParaRPr>
          </a:p>
          <a:p>
            <a:pPr lvl="3"/>
            <a:r>
              <a:rPr lang="en-US" sz="1600" dirty="0">
                <a:ea typeface="Calibri"/>
                <a:cs typeface="Calibri"/>
              </a:rPr>
              <a:t>PIN-PS (PSS to support individuals w/ BH conditions (SMI and SUD)) : G0140 for 1</a:t>
            </a:r>
            <a:r>
              <a:rPr lang="en-US" sz="1600" baseline="30000" dirty="0">
                <a:ea typeface="Calibri"/>
                <a:cs typeface="Calibri"/>
              </a:rPr>
              <a:t>st</a:t>
            </a:r>
            <a:r>
              <a:rPr lang="en-US" sz="1600" dirty="0">
                <a:ea typeface="Calibri"/>
                <a:cs typeface="Calibri"/>
              </a:rPr>
              <a:t> 60 min/</a:t>
            </a:r>
            <a:r>
              <a:rPr lang="en-US" sz="1600" dirty="0" err="1">
                <a:ea typeface="Calibri"/>
                <a:cs typeface="Calibri"/>
              </a:rPr>
              <a:t>mon</a:t>
            </a:r>
            <a:r>
              <a:rPr lang="en-US" sz="1600" dirty="0">
                <a:ea typeface="Calibri"/>
                <a:cs typeface="Calibri"/>
              </a:rPr>
              <a:t>; G0146 each add. 30 min/</a:t>
            </a:r>
            <a:r>
              <a:rPr lang="en-US" sz="1600" dirty="0" err="1">
                <a:ea typeface="Calibri"/>
                <a:cs typeface="Calibri"/>
              </a:rPr>
              <a:t>mon</a:t>
            </a:r>
            <a:endParaRPr lang="en-US" sz="1600" dirty="0">
              <a:ea typeface="Calibri"/>
              <a:cs typeface="Calibri"/>
            </a:endParaRPr>
          </a:p>
          <a:p>
            <a:pPr lvl="1"/>
            <a:r>
              <a:rPr lang="en-US" sz="2400" dirty="0">
                <a:ea typeface="Calibri"/>
                <a:cs typeface="Calibri"/>
              </a:rPr>
              <a:t>CMS, </a:t>
            </a:r>
            <a:r>
              <a:rPr lang="en-US" sz="2400" dirty="0">
                <a:ea typeface="Calibri"/>
                <a:cs typeface="Calibri"/>
                <a:hlinkClick r:id="rId4"/>
              </a:rPr>
              <a:t>Health Related Social Needs FAQ</a:t>
            </a:r>
            <a:endParaRPr lang="en-US" sz="2400" dirty="0">
              <a:ea typeface="Calibri"/>
              <a:cs typeface="Calibri"/>
            </a:endParaRPr>
          </a:p>
          <a:p>
            <a:pPr lvl="1"/>
            <a:endParaRPr lang="en-US" sz="2400" dirty="0">
              <a:ea typeface="Calibri"/>
              <a:cs typeface="Calibri"/>
            </a:endParaRPr>
          </a:p>
          <a:p>
            <a:pPr marL="0" indent="0">
              <a:buNone/>
            </a:pPr>
            <a:endParaRPr lang="en-US" sz="24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r>
              <a:rPr lang="en-US" sz="1800" dirty="0">
                <a:ea typeface="Calibri"/>
                <a:cs typeface="Calibri"/>
              </a:rPr>
              <a:t> </a:t>
            </a: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a:p>
            <a:pPr marL="0" indent="0">
              <a:buNone/>
            </a:pPr>
            <a:endParaRPr lang="en-US" sz="1800" dirty="0">
              <a:ea typeface="Calibri"/>
              <a:cs typeface="Calibri"/>
            </a:endParaRPr>
          </a:p>
        </p:txBody>
      </p:sp>
      <p:pic>
        <p:nvPicPr>
          <p:cNvPr id="3" name="Picture 2" descr="A yellow post-it note with black text&#10;&#10;Description automatically generated">
            <a:extLst>
              <a:ext uri="{FF2B5EF4-FFF2-40B4-BE49-F238E27FC236}">
                <a16:creationId xmlns:a16="http://schemas.microsoft.com/office/drawing/2014/main" id="{206F0163-524C-A7A3-28C6-A83629FD6603}"/>
              </a:ext>
            </a:extLst>
          </p:cNvPr>
          <p:cNvPicPr>
            <a:picLocks noChangeAspect="1"/>
          </p:cNvPicPr>
          <p:nvPr/>
        </p:nvPicPr>
        <p:blipFill>
          <a:blip r:embed="rId5"/>
          <a:stretch>
            <a:fillRect/>
          </a:stretch>
        </p:blipFill>
        <p:spPr>
          <a:xfrm>
            <a:off x="609599" y="281011"/>
            <a:ext cx="1204062" cy="1308763"/>
          </a:xfrm>
          <a:prstGeom prst="rect">
            <a:avLst/>
          </a:prstGeom>
        </p:spPr>
      </p:pic>
    </p:spTree>
    <p:extLst>
      <p:ext uri="{BB962C8B-B14F-4D97-AF65-F5344CB8AC3E}">
        <p14:creationId xmlns:p14="http://schemas.microsoft.com/office/powerpoint/2010/main" val="13163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7898"/>
            <a:ext cx="10972800" cy="1247517"/>
          </a:xfrm>
        </p:spPr>
        <p:txBody>
          <a:bodyPr lIns="91440" tIns="45720" rIns="91440" bIns="45720" anchor="t"/>
          <a:lstStyle/>
          <a:p>
            <a:r>
              <a:rPr lang="en-US" dirty="0"/>
              <a:t>What’s New: CHW Reimbursement </a:t>
            </a:r>
            <a:br>
              <a:rPr lang="en-US" dirty="0"/>
            </a:br>
            <a:r>
              <a:rPr lang="en-US" dirty="0"/>
              <a:t>Opportunities in Medicare Part B</a:t>
            </a:r>
            <a:br>
              <a:rPr lang="en-US" dirty="0"/>
            </a:br>
            <a:br>
              <a:rPr lang="en-US" dirty="0"/>
            </a:br>
            <a:endParaRPr lang="en-US" sz="3600" dirty="0">
              <a:ea typeface="Calibri"/>
              <a:cs typeface="Calibri"/>
            </a:endParaRPr>
          </a:p>
        </p:txBody>
      </p:sp>
      <p:sp>
        <p:nvSpPr>
          <p:cNvPr id="6" name="Text Placeholder 5"/>
          <p:cNvSpPr>
            <a:spLocks noGrp="1"/>
          </p:cNvSpPr>
          <p:nvPr>
            <p:ph type="body" sz="quarter" idx="10"/>
          </p:nvPr>
        </p:nvSpPr>
        <p:spPr>
          <a:xfrm>
            <a:off x="1" y="1722438"/>
            <a:ext cx="12094028" cy="4213905"/>
          </a:xfrm>
        </p:spPr>
        <p:txBody>
          <a:bodyPr lIns="91440" tIns="45720" rIns="91440" bIns="45720" anchor="t"/>
          <a:lstStyle/>
          <a:p>
            <a:pPr marL="0" indent="0">
              <a:buNone/>
            </a:pPr>
            <a:r>
              <a:rPr lang="en-US" sz="2400" b="1" dirty="0">
                <a:ea typeface="Calibri"/>
                <a:cs typeface="Calibri"/>
              </a:rPr>
              <a:t>Community Health Integration (CHI) services:</a:t>
            </a:r>
          </a:p>
          <a:p>
            <a:pPr marL="0" indent="0">
              <a:buNone/>
            </a:pPr>
            <a:r>
              <a:rPr lang="en-US" sz="2200" b="1" dirty="0">
                <a:ea typeface="Calibri"/>
                <a:cs typeface="Calibri"/>
              </a:rPr>
              <a:t>CMS lists 8 broad categories of CHI services:</a:t>
            </a:r>
          </a:p>
          <a:p>
            <a:r>
              <a:rPr lang="en-US" sz="2200" dirty="0">
                <a:ea typeface="Calibri"/>
                <a:cs typeface="Calibri"/>
              </a:rPr>
              <a:t>person-centered assessment</a:t>
            </a:r>
          </a:p>
          <a:p>
            <a:r>
              <a:rPr lang="en-US" sz="2200" dirty="0">
                <a:ea typeface="Calibri"/>
                <a:cs typeface="Calibri"/>
              </a:rPr>
              <a:t>practitioner, home-, and community-based care coordination</a:t>
            </a:r>
          </a:p>
          <a:p>
            <a:r>
              <a:rPr lang="en-US" sz="2200" dirty="0">
                <a:ea typeface="Calibri"/>
                <a:cs typeface="Calibri"/>
              </a:rPr>
              <a:t>health education</a:t>
            </a:r>
          </a:p>
          <a:p>
            <a:r>
              <a:rPr lang="en-US" sz="2200" dirty="0">
                <a:ea typeface="Calibri"/>
                <a:cs typeface="Calibri"/>
              </a:rPr>
              <a:t>building patient self-advocacy skills </a:t>
            </a:r>
          </a:p>
          <a:p>
            <a:r>
              <a:rPr lang="en-US" sz="2200" dirty="0">
                <a:ea typeface="Calibri"/>
                <a:cs typeface="Calibri"/>
              </a:rPr>
              <a:t>health care access / health system navigation</a:t>
            </a:r>
          </a:p>
          <a:p>
            <a:r>
              <a:rPr lang="en-US" sz="2200" dirty="0">
                <a:ea typeface="Calibri"/>
                <a:cs typeface="Calibri"/>
              </a:rPr>
              <a:t>facilitating behavioral change</a:t>
            </a:r>
          </a:p>
          <a:p>
            <a:r>
              <a:rPr lang="en-US" sz="2200" dirty="0">
                <a:ea typeface="Calibri"/>
                <a:cs typeface="Calibri"/>
              </a:rPr>
              <a:t>facilitating and providing social and emotional support</a:t>
            </a:r>
          </a:p>
          <a:p>
            <a:r>
              <a:rPr lang="en-US" sz="2200" dirty="0">
                <a:ea typeface="Calibri"/>
                <a:cs typeface="Calibri"/>
              </a:rPr>
              <a:t>leveraging lived experience when applicable to provide support, mentorship, or inspiration to meet treatment goals  </a:t>
            </a:r>
          </a:p>
        </p:txBody>
      </p:sp>
    </p:spTree>
    <p:extLst>
      <p:ext uri="{BB962C8B-B14F-4D97-AF65-F5344CB8AC3E}">
        <p14:creationId xmlns:p14="http://schemas.microsoft.com/office/powerpoint/2010/main" val="115040718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lgn="ctr">
          <a:defRPr sz="3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djacency">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5e07bd69-8b2d-4124-9b2d-8541f44255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1D32F83E38D84E880205531EDE44A6" ma:contentTypeVersion="20" ma:contentTypeDescription="Create a new document." ma:contentTypeScope="" ma:versionID="ccb02403aea220ef590c6416768cfe89">
  <xsd:schema xmlns:xsd="http://www.w3.org/2001/XMLSchema" xmlns:xs="http://www.w3.org/2001/XMLSchema" xmlns:p="http://schemas.microsoft.com/office/2006/metadata/properties" xmlns:ns1="http://schemas.microsoft.com/sharepoint/v3" xmlns:ns3="4c6b063c-b982-497d-9177-c0af4fb02f51" xmlns:ns4="5e07bd69-8b2d-4124-9b2d-8541f44255cc" targetNamespace="http://schemas.microsoft.com/office/2006/metadata/properties" ma:root="true" ma:fieldsID="d12d86baf292debed1ba2b73986695dc" ns1:_="" ns3:_="" ns4:_="">
    <xsd:import namespace="http://schemas.microsoft.com/sharepoint/v3"/>
    <xsd:import namespace="4c6b063c-b982-497d-9177-c0af4fb02f51"/>
    <xsd:import namespace="5e07bd69-8b2d-4124-9b2d-8541f44255cc"/>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AutoTags" minOccurs="0"/>
                <xsd:element ref="ns4:MediaServiceOCR" minOccurs="0"/>
                <xsd:element ref="ns4:MediaServiceDateTaken" minOccurs="0"/>
                <xsd:element ref="ns3:SharedWithDetails" minOccurs="0"/>
                <xsd:element ref="ns3:SharingHintHash" minOccurs="0"/>
                <xsd:element ref="ns4:MediaServiceEventHashCode" minOccurs="0"/>
                <xsd:element ref="ns4:MediaServiceGenerationTime" minOccurs="0"/>
                <xsd:element ref="ns1:_ip_UnifiedCompliancePolicyProperties" minOccurs="0"/>
                <xsd:element ref="ns1:_ip_UnifiedCompliancePolicyUIAction"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6b063c-b982-497d-9177-c0af4fb02f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07bd69-8b2d-4124-9b2d-8541f44255cc"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0267E-D387-4A2F-8D39-86E04443851C}">
  <ds:schemaRefs>
    <ds:schemaRef ds:uri="http://purl.org/dc/elements/1.1/"/>
    <ds:schemaRef ds:uri="http://purl.org/dc/dcmitype/"/>
    <ds:schemaRef ds:uri="http://schemas.microsoft.com/sharepoint/v3"/>
    <ds:schemaRef ds:uri="http://purl.org/dc/terms/"/>
    <ds:schemaRef ds:uri="4c6b063c-b982-497d-9177-c0af4fb02f51"/>
    <ds:schemaRef ds:uri="http://schemas.microsoft.com/office/2006/metadata/properties"/>
    <ds:schemaRef ds:uri="http://www.w3.org/XML/1998/namespace"/>
    <ds:schemaRef ds:uri="5e07bd69-8b2d-4124-9b2d-8541f44255cc"/>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E00D130-7E6C-428C-89C5-EF172417C1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6b063c-b982-497d-9177-c0af4fb02f51"/>
    <ds:schemaRef ds:uri="5e07bd69-8b2d-4124-9b2d-8541f4425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877001-F995-482F-97F5-53526FFC2A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51969</TotalTime>
  <Words>6657</Words>
  <Application>Microsoft Office PowerPoint</Application>
  <PresentationFormat>Widescreen</PresentationFormat>
  <Paragraphs>525</Paragraphs>
  <Slides>20</Slides>
  <Notes>20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20</vt:i4>
      </vt:variant>
    </vt:vector>
  </HeadingPairs>
  <TitlesOfParts>
    <vt:vector size="35" baseType="lpstr">
      <vt:lpstr>Arial</vt:lpstr>
      <vt:lpstr>Calibri</vt:lpstr>
      <vt:lpstr>Calibri Light</vt:lpstr>
      <vt:lpstr>Cambria</vt:lpstr>
      <vt:lpstr>Ink Free</vt:lpstr>
      <vt:lpstr>Lato</vt:lpstr>
      <vt:lpstr>Melior</vt:lpstr>
      <vt:lpstr>Melior-Italic</vt:lpstr>
      <vt:lpstr>Roboto</vt:lpstr>
      <vt:lpstr>Segoe UI</vt:lpstr>
      <vt:lpstr>Symbol</vt:lpstr>
      <vt:lpstr>Trebuchet MS</vt:lpstr>
      <vt:lpstr>1_Office Theme</vt:lpstr>
      <vt:lpstr>Office Theme</vt:lpstr>
      <vt:lpstr>Adjacency</vt:lpstr>
      <vt:lpstr> Exploring Medicare Opportunities to Use Auxiliary Workers to Address Health-Related Social Needs</vt:lpstr>
      <vt:lpstr>Roadmap  </vt:lpstr>
      <vt:lpstr>Who/What/Why – Community Health Workers/Sustainability  </vt:lpstr>
      <vt:lpstr>Who/What/Why – Community Health Workers/Sustainability  </vt:lpstr>
      <vt:lpstr>Who/What/Why – Community Health Workers/Sustainability  </vt:lpstr>
      <vt:lpstr>Who/What/Why – Community Health Workers/Sustainability  </vt:lpstr>
      <vt:lpstr>Where We’ve Been/How  </vt:lpstr>
      <vt:lpstr>What’s New: CHW Reimbursement  Opportunities in Medicare Part B</vt:lpstr>
      <vt:lpstr>What’s New: CHW Reimbursement  Opportunities in Medicare Part B  </vt:lpstr>
      <vt:lpstr>What’s New: CHW Reimbursement  Opportunities in Medicare Part B </vt:lpstr>
      <vt:lpstr>What’s New: CHW Reimbursement  Opportunities in Medicare Part B </vt:lpstr>
      <vt:lpstr>What’s New: CHW Reimbursement  Opportunities in Medicare Part B</vt:lpstr>
      <vt:lpstr>Some Challenges  </vt:lpstr>
      <vt:lpstr>PowerPoint Presentation</vt:lpstr>
      <vt:lpstr>Some Challenges  </vt:lpstr>
      <vt:lpstr>Some Challenges </vt:lpstr>
      <vt:lpstr>Some Challenges </vt:lpstr>
      <vt:lpstr>Some Challenges  </vt:lpstr>
      <vt:lpstr>Next Steps  </vt:lpstr>
      <vt:lpstr>Tara.Ragone@shu.edu</vt:lpstr>
    </vt:vector>
  </TitlesOfParts>
  <Company>SHU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Alice</dc:creator>
  <cp:lastModifiedBy>Tara A Ragone</cp:lastModifiedBy>
  <cp:revision>2311</cp:revision>
  <cp:lastPrinted>2023-01-10T14:13:59Z</cp:lastPrinted>
  <dcterms:created xsi:type="dcterms:W3CDTF">2013-05-30T16:52:15Z</dcterms:created>
  <dcterms:modified xsi:type="dcterms:W3CDTF">2024-06-03T03:58:55Z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0x010100021D32F83E38D84E880205531EDE44A6</vt:lpwstr>
  </property>
</Properties>
</file>