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1"/>
  </p:notesMasterIdLst>
  <p:sldIdLst>
    <p:sldId id="256" r:id="rId5"/>
    <p:sldId id="258" r:id="rId6"/>
    <p:sldId id="257" r:id="rId7"/>
    <p:sldId id="259" r:id="rId8"/>
    <p:sldId id="260" r:id="rId9"/>
    <p:sldId id="261" r:id="rId10"/>
    <p:sldId id="272" r:id="rId11"/>
    <p:sldId id="267" r:id="rId12"/>
    <p:sldId id="269" r:id="rId13"/>
    <p:sldId id="270" r:id="rId14"/>
    <p:sldId id="271" r:id="rId15"/>
    <p:sldId id="263" r:id="rId16"/>
    <p:sldId id="266" r:id="rId17"/>
    <p:sldId id="264" r:id="rId18"/>
    <p:sldId id="268"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D5732-9CC2-9ED0-72F4-D071DAEE5FAA}" v="177" dt="2025-06-06T05:42:45.546"/>
    <p1510:client id="{1C7FB248-B5D3-83DF-4592-8D3B31FD5629}" v="196" dt="2025-06-06T06:54:52.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9" d="100"/>
          <a:sy n="69"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0F707-EC95-4C21-BEA0-368F0C6183A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4997E3-14D9-434B-A84E-2BDDDAA2121E}">
      <dgm:prSet/>
      <dgm:spPr/>
      <dgm:t>
        <a:bodyPr/>
        <a:lstStyle/>
        <a:p>
          <a:pPr>
            <a:lnSpc>
              <a:spcPct val="100000"/>
            </a:lnSpc>
          </a:pPr>
          <a:r>
            <a:rPr lang="en-US" dirty="0"/>
            <a:t>History and Purpose of 340B program</a:t>
          </a:r>
        </a:p>
      </dgm:t>
    </dgm:pt>
    <dgm:pt modelId="{DB180050-CFED-48B3-88B2-7370C1339188}" type="parTrans" cxnId="{35789ED3-2548-41AA-9B0E-4FDF4E6C4E1E}">
      <dgm:prSet/>
      <dgm:spPr/>
      <dgm:t>
        <a:bodyPr/>
        <a:lstStyle/>
        <a:p>
          <a:endParaRPr lang="en-US"/>
        </a:p>
      </dgm:t>
    </dgm:pt>
    <dgm:pt modelId="{B2166984-6E75-461F-889B-2FB4CF0E6003}" type="sibTrans" cxnId="{35789ED3-2548-41AA-9B0E-4FDF4E6C4E1E}">
      <dgm:prSet/>
      <dgm:spPr/>
      <dgm:t>
        <a:bodyPr/>
        <a:lstStyle/>
        <a:p>
          <a:pPr>
            <a:lnSpc>
              <a:spcPct val="100000"/>
            </a:lnSpc>
          </a:pPr>
          <a:endParaRPr lang="en-US"/>
        </a:p>
      </dgm:t>
    </dgm:pt>
    <dgm:pt modelId="{CE726355-6854-4184-8F58-5CB089C5B65D}">
      <dgm:prSet/>
      <dgm:spPr/>
      <dgm:t>
        <a:bodyPr/>
        <a:lstStyle/>
        <a:p>
          <a:pPr>
            <a:lnSpc>
              <a:spcPct val="100000"/>
            </a:lnSpc>
          </a:pPr>
          <a:r>
            <a:rPr lang="en-US" dirty="0"/>
            <a:t>Alignment with design and function of Federal Qualified Health Centers(FQHC) and look alike community health center mission</a:t>
          </a:r>
        </a:p>
      </dgm:t>
    </dgm:pt>
    <dgm:pt modelId="{A4F97196-AB63-47BF-9D72-F1D3F9BEBEB5}" type="parTrans" cxnId="{F29E7B77-7E07-4DDD-AC78-79559C14A3E2}">
      <dgm:prSet/>
      <dgm:spPr/>
      <dgm:t>
        <a:bodyPr/>
        <a:lstStyle/>
        <a:p>
          <a:endParaRPr lang="en-US"/>
        </a:p>
      </dgm:t>
    </dgm:pt>
    <dgm:pt modelId="{5B16327E-15B5-4DA5-A137-EE4CD54FDBAB}" type="sibTrans" cxnId="{F29E7B77-7E07-4DDD-AC78-79559C14A3E2}">
      <dgm:prSet/>
      <dgm:spPr/>
      <dgm:t>
        <a:bodyPr/>
        <a:lstStyle/>
        <a:p>
          <a:pPr>
            <a:lnSpc>
              <a:spcPct val="100000"/>
            </a:lnSpc>
          </a:pPr>
          <a:endParaRPr lang="en-US"/>
        </a:p>
      </dgm:t>
    </dgm:pt>
    <dgm:pt modelId="{1F8449AF-1C00-4EEA-AF2B-6C281D1DD751}">
      <dgm:prSet/>
      <dgm:spPr/>
      <dgm:t>
        <a:bodyPr/>
        <a:lstStyle/>
        <a:p>
          <a:pPr>
            <a:lnSpc>
              <a:spcPct val="100000"/>
            </a:lnSpc>
          </a:pPr>
          <a:r>
            <a:rPr lang="en-US" dirty="0"/>
            <a:t>Nuts and Bolts of 340B </a:t>
          </a:r>
        </a:p>
      </dgm:t>
    </dgm:pt>
    <dgm:pt modelId="{54E04FFB-D226-4096-AC34-A20FDA16D6A1}" type="parTrans" cxnId="{2E690940-E1F6-4747-9987-6628456D6B9D}">
      <dgm:prSet/>
      <dgm:spPr/>
      <dgm:t>
        <a:bodyPr/>
        <a:lstStyle/>
        <a:p>
          <a:endParaRPr lang="en-US"/>
        </a:p>
      </dgm:t>
    </dgm:pt>
    <dgm:pt modelId="{30563866-9A20-4247-A590-3B6A7EEF2A61}" type="sibTrans" cxnId="{2E690940-E1F6-4747-9987-6628456D6B9D}">
      <dgm:prSet/>
      <dgm:spPr/>
      <dgm:t>
        <a:bodyPr/>
        <a:lstStyle/>
        <a:p>
          <a:pPr>
            <a:lnSpc>
              <a:spcPct val="100000"/>
            </a:lnSpc>
          </a:pPr>
          <a:endParaRPr lang="en-US"/>
        </a:p>
      </dgm:t>
    </dgm:pt>
    <dgm:pt modelId="{5ED84E78-712B-4EDB-97B9-F819358054B0}">
      <dgm:prSet/>
      <dgm:spPr/>
      <dgm:t>
        <a:bodyPr/>
        <a:lstStyle/>
        <a:p>
          <a:pPr>
            <a:lnSpc>
              <a:spcPct val="100000"/>
            </a:lnSpc>
          </a:pPr>
          <a:r>
            <a:rPr lang="en-US" dirty="0"/>
            <a:t>Challenges with the program </a:t>
          </a:r>
          <a:r>
            <a:rPr lang="en-US" dirty="0">
              <a:latin typeface="Neue Haas Grotesk Text Pro"/>
            </a:rPr>
            <a:t>currently</a:t>
          </a:r>
          <a:endParaRPr lang="en-US" dirty="0"/>
        </a:p>
      </dgm:t>
    </dgm:pt>
    <dgm:pt modelId="{189124BD-42C2-42C1-837C-9076FF8A77BA}" type="parTrans" cxnId="{624B9797-6E4C-4B06-A6A7-6FE25C9CA4B2}">
      <dgm:prSet/>
      <dgm:spPr/>
      <dgm:t>
        <a:bodyPr/>
        <a:lstStyle/>
        <a:p>
          <a:endParaRPr lang="en-US"/>
        </a:p>
      </dgm:t>
    </dgm:pt>
    <dgm:pt modelId="{CA3F2CE0-2C91-498F-9461-F7C926B9D054}" type="sibTrans" cxnId="{624B9797-6E4C-4B06-A6A7-6FE25C9CA4B2}">
      <dgm:prSet/>
      <dgm:spPr/>
      <dgm:t>
        <a:bodyPr/>
        <a:lstStyle/>
        <a:p>
          <a:pPr>
            <a:lnSpc>
              <a:spcPct val="100000"/>
            </a:lnSpc>
          </a:pPr>
          <a:endParaRPr lang="en-US"/>
        </a:p>
      </dgm:t>
    </dgm:pt>
    <dgm:pt modelId="{33567432-C30D-4F57-BF8A-96803ACD14D1}">
      <dgm:prSet/>
      <dgm:spPr/>
      <dgm:t>
        <a:bodyPr/>
        <a:lstStyle/>
        <a:p>
          <a:pPr rtl="0">
            <a:lnSpc>
              <a:spcPct val="100000"/>
            </a:lnSpc>
          </a:pPr>
          <a:r>
            <a:rPr lang="en-US" dirty="0"/>
            <a:t>Impact </a:t>
          </a:r>
          <a:r>
            <a:rPr lang="en-US" dirty="0">
              <a:latin typeface="Neue Haas Grotesk Text Pro"/>
            </a:rPr>
            <a:t>on FQHC patient populations by</a:t>
          </a:r>
          <a:r>
            <a:rPr lang="en-US" dirty="0"/>
            <a:t> restrictions on 340B program utilization</a:t>
          </a:r>
        </a:p>
      </dgm:t>
    </dgm:pt>
    <dgm:pt modelId="{BF01D805-3FA8-41FE-A7DE-BA43EECE863C}" type="parTrans" cxnId="{8D522140-A5BE-4029-87A8-404164823814}">
      <dgm:prSet/>
      <dgm:spPr/>
      <dgm:t>
        <a:bodyPr/>
        <a:lstStyle/>
        <a:p>
          <a:endParaRPr lang="en-US"/>
        </a:p>
      </dgm:t>
    </dgm:pt>
    <dgm:pt modelId="{9BDD6D97-6B95-406C-B81B-4AE6D82764FD}" type="sibTrans" cxnId="{8D522140-A5BE-4029-87A8-404164823814}">
      <dgm:prSet/>
      <dgm:spPr/>
      <dgm:t>
        <a:bodyPr/>
        <a:lstStyle/>
        <a:p>
          <a:pPr>
            <a:lnSpc>
              <a:spcPct val="100000"/>
            </a:lnSpc>
          </a:pPr>
          <a:endParaRPr lang="en-US"/>
        </a:p>
      </dgm:t>
    </dgm:pt>
    <dgm:pt modelId="{3D8AEF06-E122-44B4-B7FB-7805D82AEB11}">
      <dgm:prSet/>
      <dgm:spPr/>
      <dgm:t>
        <a:bodyPr/>
        <a:lstStyle/>
        <a:p>
          <a:pPr>
            <a:lnSpc>
              <a:spcPct val="100000"/>
            </a:lnSpc>
          </a:pPr>
          <a:r>
            <a:rPr lang="en-US" dirty="0"/>
            <a:t>Current protective measures by FQHCs</a:t>
          </a:r>
        </a:p>
      </dgm:t>
    </dgm:pt>
    <dgm:pt modelId="{5AEF6666-73FB-49C6-9FDA-FDC00111BC3E}" type="parTrans" cxnId="{9DF183AA-35C4-4178-8139-C08E41707C8E}">
      <dgm:prSet/>
      <dgm:spPr/>
      <dgm:t>
        <a:bodyPr/>
        <a:lstStyle/>
        <a:p>
          <a:endParaRPr lang="en-US"/>
        </a:p>
      </dgm:t>
    </dgm:pt>
    <dgm:pt modelId="{E2161030-E2B5-4903-8BE7-519867EB9417}" type="sibTrans" cxnId="{9DF183AA-35C4-4178-8139-C08E41707C8E}">
      <dgm:prSet/>
      <dgm:spPr/>
      <dgm:t>
        <a:bodyPr/>
        <a:lstStyle/>
        <a:p>
          <a:pPr>
            <a:lnSpc>
              <a:spcPct val="100000"/>
            </a:lnSpc>
          </a:pPr>
          <a:endParaRPr lang="en-US"/>
        </a:p>
      </dgm:t>
    </dgm:pt>
    <dgm:pt modelId="{FBA007DA-85AE-44C4-AE26-799B5F3A7089}">
      <dgm:prSet/>
      <dgm:spPr/>
      <dgm:t>
        <a:bodyPr/>
        <a:lstStyle/>
        <a:p>
          <a:pPr>
            <a:lnSpc>
              <a:spcPct val="100000"/>
            </a:lnSpc>
          </a:pPr>
          <a:r>
            <a:rPr lang="en-US" dirty="0"/>
            <a:t>Potential Legislative Solutions</a:t>
          </a:r>
        </a:p>
      </dgm:t>
    </dgm:pt>
    <dgm:pt modelId="{F937F203-8E75-4B61-B5EB-944D7AB39EBB}" type="parTrans" cxnId="{4C4147B6-DBC1-4301-8A72-13E92B481B25}">
      <dgm:prSet/>
      <dgm:spPr/>
      <dgm:t>
        <a:bodyPr/>
        <a:lstStyle/>
        <a:p>
          <a:endParaRPr lang="en-US"/>
        </a:p>
      </dgm:t>
    </dgm:pt>
    <dgm:pt modelId="{EF7CB994-30FF-4602-8E3A-A7564C28B770}" type="sibTrans" cxnId="{4C4147B6-DBC1-4301-8A72-13E92B481B25}">
      <dgm:prSet/>
      <dgm:spPr/>
      <dgm:t>
        <a:bodyPr/>
        <a:lstStyle/>
        <a:p>
          <a:endParaRPr lang="en-US"/>
        </a:p>
      </dgm:t>
    </dgm:pt>
    <dgm:pt modelId="{691E2846-B2FF-4293-8DCA-2796E9852223}" type="pres">
      <dgm:prSet presAssocID="{CE00F707-EC95-4C21-BEA0-368F0C6183A4}" presName="root" presStyleCnt="0">
        <dgm:presLayoutVars>
          <dgm:dir/>
          <dgm:resizeHandles val="exact"/>
        </dgm:presLayoutVars>
      </dgm:prSet>
      <dgm:spPr/>
    </dgm:pt>
    <dgm:pt modelId="{D72D37FE-C31A-4C11-8FA9-C86213B2303C}" type="pres">
      <dgm:prSet presAssocID="{FC4997E3-14D9-434B-A84E-2BDDDAA2121E}" presName="compNode" presStyleCnt="0"/>
      <dgm:spPr/>
    </dgm:pt>
    <dgm:pt modelId="{90CA8759-7A66-465E-8151-1415B718F92E}" type="pres">
      <dgm:prSet presAssocID="{FC4997E3-14D9-434B-A84E-2BDDDAA2121E}" presName="bgRect" presStyleLbl="bgShp" presStyleIdx="0" presStyleCnt="7"/>
      <dgm:spPr/>
    </dgm:pt>
    <dgm:pt modelId="{2BA58630-E19E-4544-A3EB-A9A17CA9212E}" type="pres">
      <dgm:prSet presAssocID="{FC4997E3-14D9-434B-A84E-2BDDDAA2121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16F1FD0-C09C-4A4D-B9CF-4D7932AB7868}" type="pres">
      <dgm:prSet presAssocID="{FC4997E3-14D9-434B-A84E-2BDDDAA2121E}" presName="spaceRect" presStyleCnt="0"/>
      <dgm:spPr/>
    </dgm:pt>
    <dgm:pt modelId="{3C58A476-626D-4967-841A-BCB28D5AA4A7}" type="pres">
      <dgm:prSet presAssocID="{FC4997E3-14D9-434B-A84E-2BDDDAA2121E}" presName="parTx" presStyleLbl="revTx" presStyleIdx="0" presStyleCnt="7">
        <dgm:presLayoutVars>
          <dgm:chMax val="0"/>
          <dgm:chPref val="0"/>
        </dgm:presLayoutVars>
      </dgm:prSet>
      <dgm:spPr/>
    </dgm:pt>
    <dgm:pt modelId="{DBBF69C6-AC3A-4E25-A142-F56D27EAC1D0}" type="pres">
      <dgm:prSet presAssocID="{B2166984-6E75-461F-889B-2FB4CF0E6003}" presName="sibTrans" presStyleCnt="0"/>
      <dgm:spPr/>
    </dgm:pt>
    <dgm:pt modelId="{4F07D195-06D3-4FDD-92D4-24E1D11E6EF4}" type="pres">
      <dgm:prSet presAssocID="{CE726355-6854-4184-8F58-5CB089C5B65D}" presName="compNode" presStyleCnt="0"/>
      <dgm:spPr/>
    </dgm:pt>
    <dgm:pt modelId="{CB97031A-8A01-4D44-87C6-10F47617EE5D}" type="pres">
      <dgm:prSet presAssocID="{CE726355-6854-4184-8F58-5CB089C5B65D}" presName="bgRect" presStyleLbl="bgShp" presStyleIdx="1" presStyleCnt="7"/>
      <dgm:spPr/>
    </dgm:pt>
    <dgm:pt modelId="{ABD9EFC9-4D3C-47A6-8E22-0ECBCBE17E6A}" type="pres">
      <dgm:prSet presAssocID="{CE726355-6854-4184-8F58-5CB089C5B6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9C2F25F-6915-434F-A786-CFA5A9F413A6}" type="pres">
      <dgm:prSet presAssocID="{CE726355-6854-4184-8F58-5CB089C5B65D}" presName="spaceRect" presStyleCnt="0"/>
      <dgm:spPr/>
    </dgm:pt>
    <dgm:pt modelId="{9A72F710-29CA-4DA1-9343-E3589541BF52}" type="pres">
      <dgm:prSet presAssocID="{CE726355-6854-4184-8F58-5CB089C5B65D}" presName="parTx" presStyleLbl="revTx" presStyleIdx="1" presStyleCnt="7">
        <dgm:presLayoutVars>
          <dgm:chMax val="0"/>
          <dgm:chPref val="0"/>
        </dgm:presLayoutVars>
      </dgm:prSet>
      <dgm:spPr/>
    </dgm:pt>
    <dgm:pt modelId="{8A7A7B46-DF1A-4D8F-95DB-0B29B7C1D7C2}" type="pres">
      <dgm:prSet presAssocID="{5B16327E-15B5-4DA5-A137-EE4CD54FDBAB}" presName="sibTrans" presStyleCnt="0"/>
      <dgm:spPr/>
    </dgm:pt>
    <dgm:pt modelId="{0843ABDC-247C-449A-9BB9-F8132057E6AC}" type="pres">
      <dgm:prSet presAssocID="{1F8449AF-1C00-4EEA-AF2B-6C281D1DD751}" presName="compNode" presStyleCnt="0"/>
      <dgm:spPr/>
    </dgm:pt>
    <dgm:pt modelId="{049E8793-EC9D-439C-9C2C-24215E079B6E}" type="pres">
      <dgm:prSet presAssocID="{1F8449AF-1C00-4EEA-AF2B-6C281D1DD751}" presName="bgRect" presStyleLbl="bgShp" presStyleIdx="2" presStyleCnt="7"/>
      <dgm:spPr/>
    </dgm:pt>
    <dgm:pt modelId="{E72695F8-B498-487B-B542-D1D597C5AF3A}" type="pres">
      <dgm:prSet presAssocID="{1F8449AF-1C00-4EEA-AF2B-6C281D1DD75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B5563D5E-FB88-4583-80BA-9D6CD853EA55}" type="pres">
      <dgm:prSet presAssocID="{1F8449AF-1C00-4EEA-AF2B-6C281D1DD751}" presName="spaceRect" presStyleCnt="0"/>
      <dgm:spPr/>
    </dgm:pt>
    <dgm:pt modelId="{D94CE63A-4A2B-4128-ABBF-12CE20D72B68}" type="pres">
      <dgm:prSet presAssocID="{1F8449AF-1C00-4EEA-AF2B-6C281D1DD751}" presName="parTx" presStyleLbl="revTx" presStyleIdx="2" presStyleCnt="7">
        <dgm:presLayoutVars>
          <dgm:chMax val="0"/>
          <dgm:chPref val="0"/>
        </dgm:presLayoutVars>
      </dgm:prSet>
      <dgm:spPr/>
    </dgm:pt>
    <dgm:pt modelId="{C2CC0572-812A-4AA6-A47B-BE591874EA34}" type="pres">
      <dgm:prSet presAssocID="{30563866-9A20-4247-A590-3B6A7EEF2A61}" presName="sibTrans" presStyleCnt="0"/>
      <dgm:spPr/>
    </dgm:pt>
    <dgm:pt modelId="{574487CE-7827-41E3-9F03-709B7B8F6F49}" type="pres">
      <dgm:prSet presAssocID="{5ED84E78-712B-4EDB-97B9-F819358054B0}" presName="compNode" presStyleCnt="0"/>
      <dgm:spPr/>
    </dgm:pt>
    <dgm:pt modelId="{575B2962-FBCE-4EBB-9445-D418E6A40A28}" type="pres">
      <dgm:prSet presAssocID="{5ED84E78-712B-4EDB-97B9-F819358054B0}" presName="bgRect" presStyleLbl="bgShp" presStyleIdx="3" presStyleCnt="7"/>
      <dgm:spPr/>
    </dgm:pt>
    <dgm:pt modelId="{85275779-3AB7-4826-BDDB-99077FD91F0B}" type="pres">
      <dgm:prSet presAssocID="{5ED84E78-712B-4EDB-97B9-F819358054B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5940BCF9-FC1C-449E-A183-942B3A6E62CD}" type="pres">
      <dgm:prSet presAssocID="{5ED84E78-712B-4EDB-97B9-F819358054B0}" presName="spaceRect" presStyleCnt="0"/>
      <dgm:spPr/>
    </dgm:pt>
    <dgm:pt modelId="{0EAD4CA2-D0FC-4C40-A13F-F5396785C710}" type="pres">
      <dgm:prSet presAssocID="{5ED84E78-712B-4EDB-97B9-F819358054B0}" presName="parTx" presStyleLbl="revTx" presStyleIdx="3" presStyleCnt="7">
        <dgm:presLayoutVars>
          <dgm:chMax val="0"/>
          <dgm:chPref val="0"/>
        </dgm:presLayoutVars>
      </dgm:prSet>
      <dgm:spPr/>
    </dgm:pt>
    <dgm:pt modelId="{30EB57CE-D257-4C4E-9BA6-BC65A5198CE8}" type="pres">
      <dgm:prSet presAssocID="{CA3F2CE0-2C91-498F-9461-F7C926B9D054}" presName="sibTrans" presStyleCnt="0"/>
      <dgm:spPr/>
    </dgm:pt>
    <dgm:pt modelId="{938ED180-B108-499C-B029-37DC7749244B}" type="pres">
      <dgm:prSet presAssocID="{33567432-C30D-4F57-BF8A-96803ACD14D1}" presName="compNode" presStyleCnt="0"/>
      <dgm:spPr/>
    </dgm:pt>
    <dgm:pt modelId="{7DA63594-F877-45D4-9AAE-AD08277A40FF}" type="pres">
      <dgm:prSet presAssocID="{33567432-C30D-4F57-BF8A-96803ACD14D1}" presName="bgRect" presStyleLbl="bgShp" presStyleIdx="4" presStyleCnt="7"/>
      <dgm:spPr/>
    </dgm:pt>
    <dgm:pt modelId="{C30F5BCB-224C-4DF4-997E-4BB498FECEAF}" type="pres">
      <dgm:prSet presAssocID="{33567432-C30D-4F57-BF8A-96803ACD14D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4D1B4300-B7DF-4672-9464-9527303AFE93}" type="pres">
      <dgm:prSet presAssocID="{33567432-C30D-4F57-BF8A-96803ACD14D1}" presName="spaceRect" presStyleCnt="0"/>
      <dgm:spPr/>
    </dgm:pt>
    <dgm:pt modelId="{C419F7D4-F9C5-4C2B-A3FD-F256FFE2352B}" type="pres">
      <dgm:prSet presAssocID="{33567432-C30D-4F57-BF8A-96803ACD14D1}" presName="parTx" presStyleLbl="revTx" presStyleIdx="4" presStyleCnt="7">
        <dgm:presLayoutVars>
          <dgm:chMax val="0"/>
          <dgm:chPref val="0"/>
        </dgm:presLayoutVars>
      </dgm:prSet>
      <dgm:spPr/>
    </dgm:pt>
    <dgm:pt modelId="{684D50F1-278A-49EB-A7FA-834891692E27}" type="pres">
      <dgm:prSet presAssocID="{9BDD6D97-6B95-406C-B81B-4AE6D82764FD}" presName="sibTrans" presStyleCnt="0"/>
      <dgm:spPr/>
    </dgm:pt>
    <dgm:pt modelId="{75994273-35B6-48C2-8B76-1EA469FD03A9}" type="pres">
      <dgm:prSet presAssocID="{3D8AEF06-E122-44B4-B7FB-7805D82AEB11}" presName="compNode" presStyleCnt="0"/>
      <dgm:spPr/>
    </dgm:pt>
    <dgm:pt modelId="{5A77E0AE-EF9A-4649-87D9-4CBC72F6F3A7}" type="pres">
      <dgm:prSet presAssocID="{3D8AEF06-E122-44B4-B7FB-7805D82AEB11}" presName="bgRect" presStyleLbl="bgShp" presStyleIdx="5" presStyleCnt="7"/>
      <dgm:spPr/>
    </dgm:pt>
    <dgm:pt modelId="{C9171BD8-6D56-4AD4-AC19-B061FC13433B}" type="pres">
      <dgm:prSet presAssocID="{3D8AEF06-E122-44B4-B7FB-7805D82AEB1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B2B1F1A6-7059-4256-9ADD-DFFB2EABACF2}" type="pres">
      <dgm:prSet presAssocID="{3D8AEF06-E122-44B4-B7FB-7805D82AEB11}" presName="spaceRect" presStyleCnt="0"/>
      <dgm:spPr/>
    </dgm:pt>
    <dgm:pt modelId="{E413BDED-9FAB-4A24-B992-A8D08F5D2EE5}" type="pres">
      <dgm:prSet presAssocID="{3D8AEF06-E122-44B4-B7FB-7805D82AEB11}" presName="parTx" presStyleLbl="revTx" presStyleIdx="5" presStyleCnt="7">
        <dgm:presLayoutVars>
          <dgm:chMax val="0"/>
          <dgm:chPref val="0"/>
        </dgm:presLayoutVars>
      </dgm:prSet>
      <dgm:spPr/>
    </dgm:pt>
    <dgm:pt modelId="{9CFECD6D-72A5-445D-99D4-AFD8F24D5E24}" type="pres">
      <dgm:prSet presAssocID="{E2161030-E2B5-4903-8BE7-519867EB9417}" presName="sibTrans" presStyleCnt="0"/>
      <dgm:spPr/>
    </dgm:pt>
    <dgm:pt modelId="{2087D7C1-B5EE-4B1E-8F7E-A4AA20210E63}" type="pres">
      <dgm:prSet presAssocID="{FBA007DA-85AE-44C4-AE26-799B5F3A7089}" presName="compNode" presStyleCnt="0"/>
      <dgm:spPr/>
    </dgm:pt>
    <dgm:pt modelId="{57E4B33F-0E7F-4420-9966-3A032D9698C9}" type="pres">
      <dgm:prSet presAssocID="{FBA007DA-85AE-44C4-AE26-799B5F3A7089}" presName="bgRect" presStyleLbl="bgShp" presStyleIdx="6" presStyleCnt="7"/>
      <dgm:spPr/>
    </dgm:pt>
    <dgm:pt modelId="{9CFF3CC2-1AEB-4B13-AEF5-404E47C14BE0}" type="pres">
      <dgm:prSet presAssocID="{FBA007DA-85AE-44C4-AE26-799B5F3A708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F69EADB8-C1B0-42CF-820A-AB0C7FB73AD3}" type="pres">
      <dgm:prSet presAssocID="{FBA007DA-85AE-44C4-AE26-799B5F3A7089}" presName="spaceRect" presStyleCnt="0"/>
      <dgm:spPr/>
    </dgm:pt>
    <dgm:pt modelId="{01C3780B-D184-469E-BBB7-7EC8F3B0290C}" type="pres">
      <dgm:prSet presAssocID="{FBA007DA-85AE-44C4-AE26-799B5F3A7089}" presName="parTx" presStyleLbl="revTx" presStyleIdx="6" presStyleCnt="7">
        <dgm:presLayoutVars>
          <dgm:chMax val="0"/>
          <dgm:chPref val="0"/>
        </dgm:presLayoutVars>
      </dgm:prSet>
      <dgm:spPr/>
    </dgm:pt>
  </dgm:ptLst>
  <dgm:cxnLst>
    <dgm:cxn modelId="{DCAD4B12-A1B8-48E2-A40E-7167584A88B1}" type="presOf" srcId="{1F8449AF-1C00-4EEA-AF2B-6C281D1DD751}" destId="{D94CE63A-4A2B-4128-ABBF-12CE20D72B68}" srcOrd="0" destOrd="0" presId="urn:microsoft.com/office/officeart/2018/2/layout/IconVerticalSolidList"/>
    <dgm:cxn modelId="{3EC66F21-CEF9-4DB8-814E-48405B2F242D}" type="presOf" srcId="{FBA007DA-85AE-44C4-AE26-799B5F3A7089}" destId="{01C3780B-D184-469E-BBB7-7EC8F3B0290C}" srcOrd="0" destOrd="0" presId="urn:microsoft.com/office/officeart/2018/2/layout/IconVerticalSolidList"/>
    <dgm:cxn modelId="{8547D32A-F4F5-4723-BAD0-B2B52E48ED77}" type="presOf" srcId="{CE00F707-EC95-4C21-BEA0-368F0C6183A4}" destId="{691E2846-B2FF-4293-8DCA-2796E9852223}" srcOrd="0" destOrd="0" presId="urn:microsoft.com/office/officeart/2018/2/layout/IconVerticalSolidList"/>
    <dgm:cxn modelId="{2E690940-E1F6-4747-9987-6628456D6B9D}" srcId="{CE00F707-EC95-4C21-BEA0-368F0C6183A4}" destId="{1F8449AF-1C00-4EEA-AF2B-6C281D1DD751}" srcOrd="2" destOrd="0" parTransId="{54E04FFB-D226-4096-AC34-A20FDA16D6A1}" sibTransId="{30563866-9A20-4247-A590-3B6A7EEF2A61}"/>
    <dgm:cxn modelId="{8D522140-A5BE-4029-87A8-404164823814}" srcId="{CE00F707-EC95-4C21-BEA0-368F0C6183A4}" destId="{33567432-C30D-4F57-BF8A-96803ACD14D1}" srcOrd="4" destOrd="0" parTransId="{BF01D805-3FA8-41FE-A7DE-BA43EECE863C}" sibTransId="{9BDD6D97-6B95-406C-B81B-4AE6D82764FD}"/>
    <dgm:cxn modelId="{19B72669-E4AE-47EA-8DEB-4C3EB85F377E}" type="presOf" srcId="{CE726355-6854-4184-8F58-5CB089C5B65D}" destId="{9A72F710-29CA-4DA1-9343-E3589541BF52}" srcOrd="0" destOrd="0" presId="urn:microsoft.com/office/officeart/2018/2/layout/IconVerticalSolidList"/>
    <dgm:cxn modelId="{F29E7B77-7E07-4DDD-AC78-79559C14A3E2}" srcId="{CE00F707-EC95-4C21-BEA0-368F0C6183A4}" destId="{CE726355-6854-4184-8F58-5CB089C5B65D}" srcOrd="1" destOrd="0" parTransId="{A4F97196-AB63-47BF-9D72-F1D3F9BEBEB5}" sibTransId="{5B16327E-15B5-4DA5-A137-EE4CD54FDBAB}"/>
    <dgm:cxn modelId="{624B9797-6E4C-4B06-A6A7-6FE25C9CA4B2}" srcId="{CE00F707-EC95-4C21-BEA0-368F0C6183A4}" destId="{5ED84E78-712B-4EDB-97B9-F819358054B0}" srcOrd="3" destOrd="0" parTransId="{189124BD-42C2-42C1-837C-9076FF8A77BA}" sibTransId="{CA3F2CE0-2C91-498F-9461-F7C926B9D054}"/>
    <dgm:cxn modelId="{9DF183AA-35C4-4178-8139-C08E41707C8E}" srcId="{CE00F707-EC95-4C21-BEA0-368F0C6183A4}" destId="{3D8AEF06-E122-44B4-B7FB-7805D82AEB11}" srcOrd="5" destOrd="0" parTransId="{5AEF6666-73FB-49C6-9FDA-FDC00111BC3E}" sibTransId="{E2161030-E2B5-4903-8BE7-519867EB9417}"/>
    <dgm:cxn modelId="{4C4147B6-DBC1-4301-8A72-13E92B481B25}" srcId="{CE00F707-EC95-4C21-BEA0-368F0C6183A4}" destId="{FBA007DA-85AE-44C4-AE26-799B5F3A7089}" srcOrd="6" destOrd="0" parTransId="{F937F203-8E75-4B61-B5EB-944D7AB39EBB}" sibTransId="{EF7CB994-30FF-4602-8E3A-A7564C28B770}"/>
    <dgm:cxn modelId="{35789ED3-2548-41AA-9B0E-4FDF4E6C4E1E}" srcId="{CE00F707-EC95-4C21-BEA0-368F0C6183A4}" destId="{FC4997E3-14D9-434B-A84E-2BDDDAA2121E}" srcOrd="0" destOrd="0" parTransId="{DB180050-CFED-48B3-88B2-7370C1339188}" sibTransId="{B2166984-6E75-461F-889B-2FB4CF0E6003}"/>
    <dgm:cxn modelId="{C99646D7-AFE4-48D4-8BD5-91A2678632B9}" type="presOf" srcId="{3D8AEF06-E122-44B4-B7FB-7805D82AEB11}" destId="{E413BDED-9FAB-4A24-B992-A8D08F5D2EE5}" srcOrd="0" destOrd="0" presId="urn:microsoft.com/office/officeart/2018/2/layout/IconVerticalSolidList"/>
    <dgm:cxn modelId="{8F8EF9DB-9C4F-42A7-8EE0-89CEBB8D37F3}" type="presOf" srcId="{FC4997E3-14D9-434B-A84E-2BDDDAA2121E}" destId="{3C58A476-626D-4967-841A-BCB28D5AA4A7}" srcOrd="0" destOrd="0" presId="urn:microsoft.com/office/officeart/2018/2/layout/IconVerticalSolidList"/>
    <dgm:cxn modelId="{071F62E2-D70F-4516-8902-8D5A690C9E19}" type="presOf" srcId="{5ED84E78-712B-4EDB-97B9-F819358054B0}" destId="{0EAD4CA2-D0FC-4C40-A13F-F5396785C710}" srcOrd="0" destOrd="0" presId="urn:microsoft.com/office/officeart/2018/2/layout/IconVerticalSolidList"/>
    <dgm:cxn modelId="{8F2197E5-1DF0-4FE6-857E-8705544AD4B3}" type="presOf" srcId="{33567432-C30D-4F57-BF8A-96803ACD14D1}" destId="{C419F7D4-F9C5-4C2B-A3FD-F256FFE2352B}" srcOrd="0" destOrd="0" presId="urn:microsoft.com/office/officeart/2018/2/layout/IconVerticalSolidList"/>
    <dgm:cxn modelId="{08915D55-A941-49D2-8818-787B17B32265}" type="presParOf" srcId="{691E2846-B2FF-4293-8DCA-2796E9852223}" destId="{D72D37FE-C31A-4C11-8FA9-C86213B2303C}" srcOrd="0" destOrd="0" presId="urn:microsoft.com/office/officeart/2018/2/layout/IconVerticalSolidList"/>
    <dgm:cxn modelId="{624A8856-E3B3-46BE-AE91-F0826562163B}" type="presParOf" srcId="{D72D37FE-C31A-4C11-8FA9-C86213B2303C}" destId="{90CA8759-7A66-465E-8151-1415B718F92E}" srcOrd="0" destOrd="0" presId="urn:microsoft.com/office/officeart/2018/2/layout/IconVerticalSolidList"/>
    <dgm:cxn modelId="{2E5A96E7-98CF-4BA0-B1B3-DBD2BC8135AD}" type="presParOf" srcId="{D72D37FE-C31A-4C11-8FA9-C86213B2303C}" destId="{2BA58630-E19E-4544-A3EB-A9A17CA9212E}" srcOrd="1" destOrd="0" presId="urn:microsoft.com/office/officeart/2018/2/layout/IconVerticalSolidList"/>
    <dgm:cxn modelId="{8DA5F991-1027-41B4-8C3F-F57021408D95}" type="presParOf" srcId="{D72D37FE-C31A-4C11-8FA9-C86213B2303C}" destId="{516F1FD0-C09C-4A4D-B9CF-4D7932AB7868}" srcOrd="2" destOrd="0" presId="urn:microsoft.com/office/officeart/2018/2/layout/IconVerticalSolidList"/>
    <dgm:cxn modelId="{3ED971ED-DA98-42AE-8FD7-5904E3F8EEE3}" type="presParOf" srcId="{D72D37FE-C31A-4C11-8FA9-C86213B2303C}" destId="{3C58A476-626D-4967-841A-BCB28D5AA4A7}" srcOrd="3" destOrd="0" presId="urn:microsoft.com/office/officeart/2018/2/layout/IconVerticalSolidList"/>
    <dgm:cxn modelId="{ED914279-8EC9-4F59-B410-82AEDEFBBED4}" type="presParOf" srcId="{691E2846-B2FF-4293-8DCA-2796E9852223}" destId="{DBBF69C6-AC3A-4E25-A142-F56D27EAC1D0}" srcOrd="1" destOrd="0" presId="urn:microsoft.com/office/officeart/2018/2/layout/IconVerticalSolidList"/>
    <dgm:cxn modelId="{276809CB-E44A-4EA8-A21B-515EFBFA5731}" type="presParOf" srcId="{691E2846-B2FF-4293-8DCA-2796E9852223}" destId="{4F07D195-06D3-4FDD-92D4-24E1D11E6EF4}" srcOrd="2" destOrd="0" presId="urn:microsoft.com/office/officeart/2018/2/layout/IconVerticalSolidList"/>
    <dgm:cxn modelId="{579F5D22-C5AF-4C39-9B9D-D8FAE8932FE7}" type="presParOf" srcId="{4F07D195-06D3-4FDD-92D4-24E1D11E6EF4}" destId="{CB97031A-8A01-4D44-87C6-10F47617EE5D}" srcOrd="0" destOrd="0" presId="urn:microsoft.com/office/officeart/2018/2/layout/IconVerticalSolidList"/>
    <dgm:cxn modelId="{29CB9BC6-8082-40C4-A1C9-425925643940}" type="presParOf" srcId="{4F07D195-06D3-4FDD-92D4-24E1D11E6EF4}" destId="{ABD9EFC9-4D3C-47A6-8E22-0ECBCBE17E6A}" srcOrd="1" destOrd="0" presId="urn:microsoft.com/office/officeart/2018/2/layout/IconVerticalSolidList"/>
    <dgm:cxn modelId="{9E0B9E7B-9AAB-447F-B9E7-44169C9C09DD}" type="presParOf" srcId="{4F07D195-06D3-4FDD-92D4-24E1D11E6EF4}" destId="{19C2F25F-6915-434F-A786-CFA5A9F413A6}" srcOrd="2" destOrd="0" presId="urn:microsoft.com/office/officeart/2018/2/layout/IconVerticalSolidList"/>
    <dgm:cxn modelId="{0E1E6DB0-E587-4DA6-9EFA-8D5E50EC072E}" type="presParOf" srcId="{4F07D195-06D3-4FDD-92D4-24E1D11E6EF4}" destId="{9A72F710-29CA-4DA1-9343-E3589541BF52}" srcOrd="3" destOrd="0" presId="urn:microsoft.com/office/officeart/2018/2/layout/IconVerticalSolidList"/>
    <dgm:cxn modelId="{93E0B2C0-D704-4E45-97DB-D22CA6BC64AB}" type="presParOf" srcId="{691E2846-B2FF-4293-8DCA-2796E9852223}" destId="{8A7A7B46-DF1A-4D8F-95DB-0B29B7C1D7C2}" srcOrd="3" destOrd="0" presId="urn:microsoft.com/office/officeart/2018/2/layout/IconVerticalSolidList"/>
    <dgm:cxn modelId="{7A443EF7-0A4B-4AE4-81E8-DF3B774DE020}" type="presParOf" srcId="{691E2846-B2FF-4293-8DCA-2796E9852223}" destId="{0843ABDC-247C-449A-9BB9-F8132057E6AC}" srcOrd="4" destOrd="0" presId="urn:microsoft.com/office/officeart/2018/2/layout/IconVerticalSolidList"/>
    <dgm:cxn modelId="{0E9B3E91-4849-46A1-BA25-6AEB82AE16DD}" type="presParOf" srcId="{0843ABDC-247C-449A-9BB9-F8132057E6AC}" destId="{049E8793-EC9D-439C-9C2C-24215E079B6E}" srcOrd="0" destOrd="0" presId="urn:microsoft.com/office/officeart/2018/2/layout/IconVerticalSolidList"/>
    <dgm:cxn modelId="{9AA6833E-96E3-4CA8-99F6-E12DED543A29}" type="presParOf" srcId="{0843ABDC-247C-449A-9BB9-F8132057E6AC}" destId="{E72695F8-B498-487B-B542-D1D597C5AF3A}" srcOrd="1" destOrd="0" presId="urn:microsoft.com/office/officeart/2018/2/layout/IconVerticalSolidList"/>
    <dgm:cxn modelId="{89469539-2021-4E3B-9B7F-108EA3BD4A35}" type="presParOf" srcId="{0843ABDC-247C-449A-9BB9-F8132057E6AC}" destId="{B5563D5E-FB88-4583-80BA-9D6CD853EA55}" srcOrd="2" destOrd="0" presId="urn:microsoft.com/office/officeart/2018/2/layout/IconVerticalSolidList"/>
    <dgm:cxn modelId="{98927376-903B-45C5-896F-091DBA08F9FA}" type="presParOf" srcId="{0843ABDC-247C-449A-9BB9-F8132057E6AC}" destId="{D94CE63A-4A2B-4128-ABBF-12CE20D72B68}" srcOrd="3" destOrd="0" presId="urn:microsoft.com/office/officeart/2018/2/layout/IconVerticalSolidList"/>
    <dgm:cxn modelId="{AF778C19-F730-4994-9543-399F191C3BE9}" type="presParOf" srcId="{691E2846-B2FF-4293-8DCA-2796E9852223}" destId="{C2CC0572-812A-4AA6-A47B-BE591874EA34}" srcOrd="5" destOrd="0" presId="urn:microsoft.com/office/officeart/2018/2/layout/IconVerticalSolidList"/>
    <dgm:cxn modelId="{0AC43FE8-B830-4403-B510-02B29A914275}" type="presParOf" srcId="{691E2846-B2FF-4293-8DCA-2796E9852223}" destId="{574487CE-7827-41E3-9F03-709B7B8F6F49}" srcOrd="6" destOrd="0" presId="urn:microsoft.com/office/officeart/2018/2/layout/IconVerticalSolidList"/>
    <dgm:cxn modelId="{71B0F3C3-7834-46A1-994A-0D9C5383B9FF}" type="presParOf" srcId="{574487CE-7827-41E3-9F03-709B7B8F6F49}" destId="{575B2962-FBCE-4EBB-9445-D418E6A40A28}" srcOrd="0" destOrd="0" presId="urn:microsoft.com/office/officeart/2018/2/layout/IconVerticalSolidList"/>
    <dgm:cxn modelId="{F12BFF26-84D2-4653-BC8C-A774B4F77446}" type="presParOf" srcId="{574487CE-7827-41E3-9F03-709B7B8F6F49}" destId="{85275779-3AB7-4826-BDDB-99077FD91F0B}" srcOrd="1" destOrd="0" presId="urn:microsoft.com/office/officeart/2018/2/layout/IconVerticalSolidList"/>
    <dgm:cxn modelId="{F08DE2A7-35AE-476E-98F2-20D99E526BC3}" type="presParOf" srcId="{574487CE-7827-41E3-9F03-709B7B8F6F49}" destId="{5940BCF9-FC1C-449E-A183-942B3A6E62CD}" srcOrd="2" destOrd="0" presId="urn:microsoft.com/office/officeart/2018/2/layout/IconVerticalSolidList"/>
    <dgm:cxn modelId="{2647BB5A-C13C-4933-8A87-99FCFF8E60EE}" type="presParOf" srcId="{574487CE-7827-41E3-9F03-709B7B8F6F49}" destId="{0EAD4CA2-D0FC-4C40-A13F-F5396785C710}" srcOrd="3" destOrd="0" presId="urn:microsoft.com/office/officeart/2018/2/layout/IconVerticalSolidList"/>
    <dgm:cxn modelId="{F0A822E2-7E5E-43A7-9DF6-5181B894B1D6}" type="presParOf" srcId="{691E2846-B2FF-4293-8DCA-2796E9852223}" destId="{30EB57CE-D257-4C4E-9BA6-BC65A5198CE8}" srcOrd="7" destOrd="0" presId="urn:microsoft.com/office/officeart/2018/2/layout/IconVerticalSolidList"/>
    <dgm:cxn modelId="{5BF45054-E386-4192-BD82-6DE1B48DBD0C}" type="presParOf" srcId="{691E2846-B2FF-4293-8DCA-2796E9852223}" destId="{938ED180-B108-499C-B029-37DC7749244B}" srcOrd="8" destOrd="0" presId="urn:microsoft.com/office/officeart/2018/2/layout/IconVerticalSolidList"/>
    <dgm:cxn modelId="{7537B0EE-5DA3-4A95-BC16-DF2ECB0E76AD}" type="presParOf" srcId="{938ED180-B108-499C-B029-37DC7749244B}" destId="{7DA63594-F877-45D4-9AAE-AD08277A40FF}" srcOrd="0" destOrd="0" presId="urn:microsoft.com/office/officeart/2018/2/layout/IconVerticalSolidList"/>
    <dgm:cxn modelId="{D33AC6DB-1A64-4CA3-BF3C-D863A50E3872}" type="presParOf" srcId="{938ED180-B108-499C-B029-37DC7749244B}" destId="{C30F5BCB-224C-4DF4-997E-4BB498FECEAF}" srcOrd="1" destOrd="0" presId="urn:microsoft.com/office/officeart/2018/2/layout/IconVerticalSolidList"/>
    <dgm:cxn modelId="{16183784-B9B0-4EF5-AC28-42D0913FD651}" type="presParOf" srcId="{938ED180-B108-499C-B029-37DC7749244B}" destId="{4D1B4300-B7DF-4672-9464-9527303AFE93}" srcOrd="2" destOrd="0" presId="urn:microsoft.com/office/officeart/2018/2/layout/IconVerticalSolidList"/>
    <dgm:cxn modelId="{FFA5650C-6E3A-4B99-BD4A-83132D167AAA}" type="presParOf" srcId="{938ED180-B108-499C-B029-37DC7749244B}" destId="{C419F7D4-F9C5-4C2B-A3FD-F256FFE2352B}" srcOrd="3" destOrd="0" presId="urn:microsoft.com/office/officeart/2018/2/layout/IconVerticalSolidList"/>
    <dgm:cxn modelId="{67137126-919D-4106-95C6-BCB517298E36}" type="presParOf" srcId="{691E2846-B2FF-4293-8DCA-2796E9852223}" destId="{684D50F1-278A-49EB-A7FA-834891692E27}" srcOrd="9" destOrd="0" presId="urn:microsoft.com/office/officeart/2018/2/layout/IconVerticalSolidList"/>
    <dgm:cxn modelId="{165484F9-A862-45E8-9036-5F9FAB8F6E2E}" type="presParOf" srcId="{691E2846-B2FF-4293-8DCA-2796E9852223}" destId="{75994273-35B6-48C2-8B76-1EA469FD03A9}" srcOrd="10" destOrd="0" presId="urn:microsoft.com/office/officeart/2018/2/layout/IconVerticalSolidList"/>
    <dgm:cxn modelId="{51BC36E3-F691-4173-AFEC-D9CFD39EFB6A}" type="presParOf" srcId="{75994273-35B6-48C2-8B76-1EA469FD03A9}" destId="{5A77E0AE-EF9A-4649-87D9-4CBC72F6F3A7}" srcOrd="0" destOrd="0" presId="urn:microsoft.com/office/officeart/2018/2/layout/IconVerticalSolidList"/>
    <dgm:cxn modelId="{CCDDC037-923A-499F-8C88-7DEE585FAC11}" type="presParOf" srcId="{75994273-35B6-48C2-8B76-1EA469FD03A9}" destId="{C9171BD8-6D56-4AD4-AC19-B061FC13433B}" srcOrd="1" destOrd="0" presId="urn:microsoft.com/office/officeart/2018/2/layout/IconVerticalSolidList"/>
    <dgm:cxn modelId="{EFFA466B-B9FC-4446-AAAE-6BCFA52727BA}" type="presParOf" srcId="{75994273-35B6-48C2-8B76-1EA469FD03A9}" destId="{B2B1F1A6-7059-4256-9ADD-DFFB2EABACF2}" srcOrd="2" destOrd="0" presId="urn:microsoft.com/office/officeart/2018/2/layout/IconVerticalSolidList"/>
    <dgm:cxn modelId="{FF6B1788-D00A-435A-9C86-CC30C28A9554}" type="presParOf" srcId="{75994273-35B6-48C2-8B76-1EA469FD03A9}" destId="{E413BDED-9FAB-4A24-B992-A8D08F5D2EE5}" srcOrd="3" destOrd="0" presId="urn:microsoft.com/office/officeart/2018/2/layout/IconVerticalSolidList"/>
    <dgm:cxn modelId="{89874270-915F-4154-B6CD-2DA46552418D}" type="presParOf" srcId="{691E2846-B2FF-4293-8DCA-2796E9852223}" destId="{9CFECD6D-72A5-445D-99D4-AFD8F24D5E24}" srcOrd="11" destOrd="0" presId="urn:microsoft.com/office/officeart/2018/2/layout/IconVerticalSolidList"/>
    <dgm:cxn modelId="{19E1E1A7-CE0D-4C6F-8DA0-94EA06BDFB6E}" type="presParOf" srcId="{691E2846-B2FF-4293-8DCA-2796E9852223}" destId="{2087D7C1-B5EE-4B1E-8F7E-A4AA20210E63}" srcOrd="12" destOrd="0" presId="urn:microsoft.com/office/officeart/2018/2/layout/IconVerticalSolidList"/>
    <dgm:cxn modelId="{10C83A76-ACFB-4A9D-AD0A-BED1FF9F97DB}" type="presParOf" srcId="{2087D7C1-B5EE-4B1E-8F7E-A4AA20210E63}" destId="{57E4B33F-0E7F-4420-9966-3A032D9698C9}" srcOrd="0" destOrd="0" presId="urn:microsoft.com/office/officeart/2018/2/layout/IconVerticalSolidList"/>
    <dgm:cxn modelId="{AEC718F0-9F46-4866-96DD-477257FBDB99}" type="presParOf" srcId="{2087D7C1-B5EE-4B1E-8F7E-A4AA20210E63}" destId="{9CFF3CC2-1AEB-4B13-AEF5-404E47C14BE0}" srcOrd="1" destOrd="0" presId="urn:microsoft.com/office/officeart/2018/2/layout/IconVerticalSolidList"/>
    <dgm:cxn modelId="{20A6745A-9B5D-442B-8E41-8950832F3848}" type="presParOf" srcId="{2087D7C1-B5EE-4B1E-8F7E-A4AA20210E63}" destId="{F69EADB8-C1B0-42CF-820A-AB0C7FB73AD3}" srcOrd="2" destOrd="0" presId="urn:microsoft.com/office/officeart/2018/2/layout/IconVerticalSolidList"/>
    <dgm:cxn modelId="{F58EA326-1E8C-4BC7-854A-6B591934CD60}" type="presParOf" srcId="{2087D7C1-B5EE-4B1E-8F7E-A4AA20210E63}" destId="{01C3780B-D184-469E-BBB7-7EC8F3B029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AF8D7-DBB2-4B85-8AC6-BF395BA5AA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16DE506-DFE6-4FFA-A556-3B8A078E3DF8}">
      <dgm:prSet/>
      <dgm:spPr/>
      <dgm:t>
        <a:bodyPr/>
        <a:lstStyle/>
        <a:p>
          <a:r>
            <a:rPr lang="en-US"/>
            <a:t>US welfare system originates from “poor laws” grounded in local responsibility over impoverished citizens</a:t>
          </a:r>
        </a:p>
      </dgm:t>
    </dgm:pt>
    <dgm:pt modelId="{AE8699EA-6F71-46AC-B19E-840413053EFE}" type="parTrans" cxnId="{7FAA5A7B-F2D2-41CB-A4E5-8C8400151BE7}">
      <dgm:prSet/>
      <dgm:spPr/>
      <dgm:t>
        <a:bodyPr/>
        <a:lstStyle/>
        <a:p>
          <a:endParaRPr lang="en-US"/>
        </a:p>
      </dgm:t>
    </dgm:pt>
    <dgm:pt modelId="{6CF815AF-3C17-4132-901D-CB2274C37CEB}" type="sibTrans" cxnId="{7FAA5A7B-F2D2-41CB-A4E5-8C8400151BE7}">
      <dgm:prSet/>
      <dgm:spPr/>
      <dgm:t>
        <a:bodyPr/>
        <a:lstStyle/>
        <a:p>
          <a:endParaRPr lang="en-US"/>
        </a:p>
      </dgm:t>
    </dgm:pt>
    <dgm:pt modelId="{C43F952E-8A0C-4BF2-BCEB-E6D74A6152C8}">
      <dgm:prSet/>
      <dgm:spPr/>
      <dgm:t>
        <a:bodyPr/>
        <a:lstStyle/>
        <a:p>
          <a:r>
            <a:rPr lang="en-US"/>
            <a:t>Genesis of Charity Care, Public Hospitals and concept of “deserving poor”</a:t>
          </a:r>
        </a:p>
      </dgm:t>
    </dgm:pt>
    <dgm:pt modelId="{0F02EFEA-DA6C-4328-8F90-C4465C030069}" type="parTrans" cxnId="{892A2F27-D88A-48D8-9189-E9A2E728A5F5}">
      <dgm:prSet/>
      <dgm:spPr/>
      <dgm:t>
        <a:bodyPr/>
        <a:lstStyle/>
        <a:p>
          <a:endParaRPr lang="en-US"/>
        </a:p>
      </dgm:t>
    </dgm:pt>
    <dgm:pt modelId="{CB57C075-52A4-4144-A8C4-4AD3D03AF928}" type="sibTrans" cxnId="{892A2F27-D88A-48D8-9189-E9A2E728A5F5}">
      <dgm:prSet/>
      <dgm:spPr/>
      <dgm:t>
        <a:bodyPr/>
        <a:lstStyle/>
        <a:p>
          <a:endParaRPr lang="en-US"/>
        </a:p>
      </dgm:t>
    </dgm:pt>
    <dgm:pt modelId="{5DFC9547-2786-48AF-B3DC-1AA98745D652}">
      <dgm:prSet/>
      <dgm:spPr/>
      <dgm:t>
        <a:bodyPr/>
        <a:lstStyle/>
        <a:p>
          <a:r>
            <a:rPr lang="en-US" dirty="0"/>
            <a:t>War on Poverty and the development of Medicaid</a:t>
          </a:r>
        </a:p>
      </dgm:t>
    </dgm:pt>
    <dgm:pt modelId="{CDF85075-2478-43DE-9AD0-B134FEDA485A}" type="parTrans" cxnId="{62B77F10-0C52-437E-A8DB-49D4F9DD7EC4}">
      <dgm:prSet/>
      <dgm:spPr/>
      <dgm:t>
        <a:bodyPr/>
        <a:lstStyle/>
        <a:p>
          <a:endParaRPr lang="en-US"/>
        </a:p>
      </dgm:t>
    </dgm:pt>
    <dgm:pt modelId="{6516AF0A-042F-49A1-8FFF-D550EE963CE8}" type="sibTrans" cxnId="{62B77F10-0C52-437E-A8DB-49D4F9DD7EC4}">
      <dgm:prSet/>
      <dgm:spPr/>
      <dgm:t>
        <a:bodyPr/>
        <a:lstStyle/>
        <a:p>
          <a:endParaRPr lang="en-US"/>
        </a:p>
      </dgm:t>
    </dgm:pt>
    <dgm:pt modelId="{47725016-A5B9-4E72-AD77-CF0888317D1B}">
      <dgm:prSet/>
      <dgm:spPr/>
      <dgm:t>
        <a:bodyPr/>
        <a:lstStyle/>
        <a:p>
          <a:r>
            <a:rPr lang="en-US" dirty="0"/>
            <a:t>Cuts to Medicaid and expanding uninsured population</a:t>
          </a:r>
        </a:p>
      </dgm:t>
    </dgm:pt>
    <dgm:pt modelId="{CCC297B4-4C5F-4FA2-9B73-640F33FFB096}" type="parTrans" cxnId="{053435AB-B95F-44B0-B90A-A0B094540117}">
      <dgm:prSet/>
      <dgm:spPr/>
    </dgm:pt>
    <dgm:pt modelId="{1E90D80B-96D8-420F-86A7-1CF409577DC6}" type="sibTrans" cxnId="{053435AB-B95F-44B0-B90A-A0B094540117}">
      <dgm:prSet/>
      <dgm:spPr/>
    </dgm:pt>
    <dgm:pt modelId="{ED23CEE8-820F-48F1-B03F-345D31BBEE54}" type="pres">
      <dgm:prSet presAssocID="{E44AF8D7-DBB2-4B85-8AC6-BF395BA5AA93}" presName="linear" presStyleCnt="0">
        <dgm:presLayoutVars>
          <dgm:animLvl val="lvl"/>
          <dgm:resizeHandles val="exact"/>
        </dgm:presLayoutVars>
      </dgm:prSet>
      <dgm:spPr/>
    </dgm:pt>
    <dgm:pt modelId="{998E8EF3-0FC1-455B-9F17-F8F9A6C03D0B}" type="pres">
      <dgm:prSet presAssocID="{716DE506-DFE6-4FFA-A556-3B8A078E3DF8}" presName="parentText" presStyleLbl="node1" presStyleIdx="0" presStyleCnt="4">
        <dgm:presLayoutVars>
          <dgm:chMax val="0"/>
          <dgm:bulletEnabled val="1"/>
        </dgm:presLayoutVars>
      </dgm:prSet>
      <dgm:spPr/>
    </dgm:pt>
    <dgm:pt modelId="{C5831132-CD74-4C1D-A60B-66E55CCECF67}" type="pres">
      <dgm:prSet presAssocID="{6CF815AF-3C17-4132-901D-CB2274C37CEB}" presName="spacer" presStyleCnt="0"/>
      <dgm:spPr/>
    </dgm:pt>
    <dgm:pt modelId="{1433ED22-359D-4D66-8711-440EEF7E2094}" type="pres">
      <dgm:prSet presAssocID="{C43F952E-8A0C-4BF2-BCEB-E6D74A6152C8}" presName="parentText" presStyleLbl="node1" presStyleIdx="1" presStyleCnt="4">
        <dgm:presLayoutVars>
          <dgm:chMax val="0"/>
          <dgm:bulletEnabled val="1"/>
        </dgm:presLayoutVars>
      </dgm:prSet>
      <dgm:spPr/>
    </dgm:pt>
    <dgm:pt modelId="{8CBE1E15-12D3-45C4-B154-E15220557796}" type="pres">
      <dgm:prSet presAssocID="{CB57C075-52A4-4144-A8C4-4AD3D03AF928}" presName="spacer" presStyleCnt="0"/>
      <dgm:spPr/>
    </dgm:pt>
    <dgm:pt modelId="{80AF92D2-B4B6-4838-8FEA-2D7456D90121}" type="pres">
      <dgm:prSet presAssocID="{5DFC9547-2786-48AF-B3DC-1AA98745D652}" presName="parentText" presStyleLbl="node1" presStyleIdx="2" presStyleCnt="4">
        <dgm:presLayoutVars>
          <dgm:chMax val="0"/>
          <dgm:bulletEnabled val="1"/>
        </dgm:presLayoutVars>
      </dgm:prSet>
      <dgm:spPr/>
    </dgm:pt>
    <dgm:pt modelId="{D7993BB9-AFD1-48E4-BE7A-0BC3A8215391}" type="pres">
      <dgm:prSet presAssocID="{6516AF0A-042F-49A1-8FFF-D550EE963CE8}" presName="spacer" presStyleCnt="0"/>
      <dgm:spPr/>
    </dgm:pt>
    <dgm:pt modelId="{40A193A5-D597-41A2-8D4B-79D5EBAE7637}" type="pres">
      <dgm:prSet presAssocID="{47725016-A5B9-4E72-AD77-CF0888317D1B}" presName="parentText" presStyleLbl="node1" presStyleIdx="3" presStyleCnt="4">
        <dgm:presLayoutVars>
          <dgm:chMax val="0"/>
          <dgm:bulletEnabled val="1"/>
        </dgm:presLayoutVars>
      </dgm:prSet>
      <dgm:spPr/>
    </dgm:pt>
  </dgm:ptLst>
  <dgm:cxnLst>
    <dgm:cxn modelId="{62B77F10-0C52-437E-A8DB-49D4F9DD7EC4}" srcId="{E44AF8D7-DBB2-4B85-8AC6-BF395BA5AA93}" destId="{5DFC9547-2786-48AF-B3DC-1AA98745D652}" srcOrd="2" destOrd="0" parTransId="{CDF85075-2478-43DE-9AD0-B134FEDA485A}" sibTransId="{6516AF0A-042F-49A1-8FFF-D550EE963CE8}"/>
    <dgm:cxn modelId="{892A2F27-D88A-48D8-9189-E9A2E728A5F5}" srcId="{E44AF8D7-DBB2-4B85-8AC6-BF395BA5AA93}" destId="{C43F952E-8A0C-4BF2-BCEB-E6D74A6152C8}" srcOrd="1" destOrd="0" parTransId="{0F02EFEA-DA6C-4328-8F90-C4465C030069}" sibTransId="{CB57C075-52A4-4144-A8C4-4AD3D03AF928}"/>
    <dgm:cxn modelId="{80C3D827-7FF2-4535-9E86-F7637DF26E6E}" type="presOf" srcId="{716DE506-DFE6-4FFA-A556-3B8A078E3DF8}" destId="{998E8EF3-0FC1-455B-9F17-F8F9A6C03D0B}" srcOrd="0" destOrd="0" presId="urn:microsoft.com/office/officeart/2005/8/layout/vList2"/>
    <dgm:cxn modelId="{A43A1030-387F-42FB-BD19-D3419A6B7367}" type="presOf" srcId="{C43F952E-8A0C-4BF2-BCEB-E6D74A6152C8}" destId="{1433ED22-359D-4D66-8711-440EEF7E2094}" srcOrd="0" destOrd="0" presId="urn:microsoft.com/office/officeart/2005/8/layout/vList2"/>
    <dgm:cxn modelId="{6EF34345-8E25-4FDC-9824-D9CA1CDE645C}" type="presOf" srcId="{47725016-A5B9-4E72-AD77-CF0888317D1B}" destId="{40A193A5-D597-41A2-8D4B-79D5EBAE7637}" srcOrd="0" destOrd="0" presId="urn:microsoft.com/office/officeart/2005/8/layout/vList2"/>
    <dgm:cxn modelId="{69F33C4F-BD00-4E27-8520-C4E791BD0D78}" type="presOf" srcId="{E44AF8D7-DBB2-4B85-8AC6-BF395BA5AA93}" destId="{ED23CEE8-820F-48F1-B03F-345D31BBEE54}" srcOrd="0" destOrd="0" presId="urn:microsoft.com/office/officeart/2005/8/layout/vList2"/>
    <dgm:cxn modelId="{7FAA5A7B-F2D2-41CB-A4E5-8C8400151BE7}" srcId="{E44AF8D7-DBB2-4B85-8AC6-BF395BA5AA93}" destId="{716DE506-DFE6-4FFA-A556-3B8A078E3DF8}" srcOrd="0" destOrd="0" parTransId="{AE8699EA-6F71-46AC-B19E-840413053EFE}" sibTransId="{6CF815AF-3C17-4132-901D-CB2274C37CEB}"/>
    <dgm:cxn modelId="{053435AB-B95F-44B0-B90A-A0B094540117}" srcId="{E44AF8D7-DBB2-4B85-8AC6-BF395BA5AA93}" destId="{47725016-A5B9-4E72-AD77-CF0888317D1B}" srcOrd="3" destOrd="0" parTransId="{CCC297B4-4C5F-4FA2-9B73-640F33FFB096}" sibTransId="{1E90D80B-96D8-420F-86A7-1CF409577DC6}"/>
    <dgm:cxn modelId="{E1408AB9-143D-4B83-9F6D-39BB7DB1FEB6}" type="presOf" srcId="{5DFC9547-2786-48AF-B3DC-1AA98745D652}" destId="{80AF92D2-B4B6-4838-8FEA-2D7456D90121}" srcOrd="0" destOrd="0" presId="urn:microsoft.com/office/officeart/2005/8/layout/vList2"/>
    <dgm:cxn modelId="{C6E073CD-B219-44FC-8194-75207EE3848B}" type="presParOf" srcId="{ED23CEE8-820F-48F1-B03F-345D31BBEE54}" destId="{998E8EF3-0FC1-455B-9F17-F8F9A6C03D0B}" srcOrd="0" destOrd="0" presId="urn:microsoft.com/office/officeart/2005/8/layout/vList2"/>
    <dgm:cxn modelId="{A76745D4-4401-47EF-988F-E6163B73E563}" type="presParOf" srcId="{ED23CEE8-820F-48F1-B03F-345D31BBEE54}" destId="{C5831132-CD74-4C1D-A60B-66E55CCECF67}" srcOrd="1" destOrd="0" presId="urn:microsoft.com/office/officeart/2005/8/layout/vList2"/>
    <dgm:cxn modelId="{8A02B0F3-A688-44C9-9FEC-743C068AFCAE}" type="presParOf" srcId="{ED23CEE8-820F-48F1-B03F-345D31BBEE54}" destId="{1433ED22-359D-4D66-8711-440EEF7E2094}" srcOrd="2" destOrd="0" presId="urn:microsoft.com/office/officeart/2005/8/layout/vList2"/>
    <dgm:cxn modelId="{8F6B5F22-EEE2-4C4B-8C43-2DA2434223A1}" type="presParOf" srcId="{ED23CEE8-820F-48F1-B03F-345D31BBEE54}" destId="{8CBE1E15-12D3-45C4-B154-E15220557796}" srcOrd="3" destOrd="0" presId="urn:microsoft.com/office/officeart/2005/8/layout/vList2"/>
    <dgm:cxn modelId="{2791478A-808C-4662-8763-7EA261DD19E9}" type="presParOf" srcId="{ED23CEE8-820F-48F1-B03F-345D31BBEE54}" destId="{80AF92D2-B4B6-4838-8FEA-2D7456D90121}" srcOrd="4" destOrd="0" presId="urn:microsoft.com/office/officeart/2005/8/layout/vList2"/>
    <dgm:cxn modelId="{EBA05627-281C-41C2-A493-82D3AE1D7AEC}" type="presParOf" srcId="{ED23CEE8-820F-48F1-B03F-345D31BBEE54}" destId="{D7993BB9-AFD1-48E4-BE7A-0BC3A8215391}" srcOrd="5" destOrd="0" presId="urn:microsoft.com/office/officeart/2005/8/layout/vList2"/>
    <dgm:cxn modelId="{111CA736-6A94-4CF8-B888-C7853124D25F}" type="presParOf" srcId="{ED23CEE8-820F-48F1-B03F-345D31BBEE54}" destId="{40A193A5-D597-41A2-8D4B-79D5EBAE763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62861-7194-4A48-A70B-619F5FDA2C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730BB5-EB81-45B3-AD35-CAB2EE6B39C8}">
      <dgm:prSet/>
      <dgm:spPr/>
      <dgm:t>
        <a:bodyPr/>
        <a:lstStyle/>
        <a:p>
          <a:r>
            <a:rPr lang="en-US"/>
            <a:t>War on Poverty and Office of Economic Development created the first “community oriented primary care” program the Tufts-Delta Health Center to address social drivers of health, and a root cause of poverty.</a:t>
          </a:r>
        </a:p>
      </dgm:t>
    </dgm:pt>
    <dgm:pt modelId="{20BE58AE-5746-4E81-9BE9-4908754711FC}" type="parTrans" cxnId="{912130B6-68C3-4B28-AD82-6E7A1C7EC924}">
      <dgm:prSet/>
      <dgm:spPr/>
      <dgm:t>
        <a:bodyPr/>
        <a:lstStyle/>
        <a:p>
          <a:endParaRPr lang="en-US"/>
        </a:p>
      </dgm:t>
    </dgm:pt>
    <dgm:pt modelId="{DCA3E7E1-DDF9-454E-8890-36E9C44B9A87}" type="sibTrans" cxnId="{912130B6-68C3-4B28-AD82-6E7A1C7EC924}">
      <dgm:prSet/>
      <dgm:spPr/>
      <dgm:t>
        <a:bodyPr/>
        <a:lstStyle/>
        <a:p>
          <a:endParaRPr lang="en-US"/>
        </a:p>
      </dgm:t>
    </dgm:pt>
    <dgm:pt modelId="{AE198A11-0704-4442-A444-C66D1D624F74}">
      <dgm:prSet/>
      <dgm:spPr/>
      <dgm:t>
        <a:bodyPr/>
        <a:lstStyle/>
        <a:p>
          <a:r>
            <a:rPr lang="en-US"/>
            <a:t>The expansion of these local health centers dedicated to primary care continued through the Community Health Center Program Section 330 of the U.S. Public Health Service Act and later the Rural Health Initiative</a:t>
          </a:r>
        </a:p>
      </dgm:t>
    </dgm:pt>
    <dgm:pt modelId="{D2B09E2C-6868-4FF5-9E05-A836C45B8E97}" type="parTrans" cxnId="{3E5FA395-EC72-4842-8F30-F60AAF63EF7E}">
      <dgm:prSet/>
      <dgm:spPr/>
      <dgm:t>
        <a:bodyPr/>
        <a:lstStyle/>
        <a:p>
          <a:endParaRPr lang="en-US"/>
        </a:p>
      </dgm:t>
    </dgm:pt>
    <dgm:pt modelId="{CAC039E7-91B8-4172-8C1C-F2F4D9AA25C2}" type="sibTrans" cxnId="{3E5FA395-EC72-4842-8F30-F60AAF63EF7E}">
      <dgm:prSet/>
      <dgm:spPr/>
      <dgm:t>
        <a:bodyPr/>
        <a:lstStyle/>
        <a:p>
          <a:endParaRPr lang="en-US"/>
        </a:p>
      </dgm:t>
    </dgm:pt>
    <dgm:pt modelId="{82805ACF-1ABF-44E1-85B0-4C5FE23813DA}">
      <dgm:prSet/>
      <dgm:spPr/>
      <dgm:t>
        <a:bodyPr/>
        <a:lstStyle/>
        <a:p>
          <a:r>
            <a:rPr lang="en-US"/>
            <a:t>The mission and function of FQHCs is aligned with Medicaid and 340B</a:t>
          </a:r>
        </a:p>
      </dgm:t>
    </dgm:pt>
    <dgm:pt modelId="{4E3ED04F-644C-4A19-A535-3009B02D67BF}" type="parTrans" cxnId="{6B5B2B95-27D2-4B43-8753-DD2920319F18}">
      <dgm:prSet/>
      <dgm:spPr/>
      <dgm:t>
        <a:bodyPr/>
        <a:lstStyle/>
        <a:p>
          <a:endParaRPr lang="en-US"/>
        </a:p>
      </dgm:t>
    </dgm:pt>
    <dgm:pt modelId="{A512E67E-7ACC-49D0-8B7F-7D185E440B3A}" type="sibTrans" cxnId="{6B5B2B95-27D2-4B43-8753-DD2920319F18}">
      <dgm:prSet/>
      <dgm:spPr/>
      <dgm:t>
        <a:bodyPr/>
        <a:lstStyle/>
        <a:p>
          <a:endParaRPr lang="en-US"/>
        </a:p>
      </dgm:t>
    </dgm:pt>
    <dgm:pt modelId="{3D971206-2F49-4193-92D2-576BDF4E7344}">
      <dgm:prSet/>
      <dgm:spPr/>
      <dgm:t>
        <a:bodyPr/>
        <a:lstStyle/>
        <a:p>
          <a:r>
            <a:rPr lang="en-US"/>
            <a:t>Communities served</a:t>
          </a:r>
        </a:p>
      </dgm:t>
    </dgm:pt>
    <dgm:pt modelId="{328AE207-9A19-4EAB-9D0A-6F5CC3977C7D}" type="parTrans" cxnId="{1B39E178-A7ED-496B-9AED-F4473C9A7DEC}">
      <dgm:prSet/>
      <dgm:spPr/>
      <dgm:t>
        <a:bodyPr/>
        <a:lstStyle/>
        <a:p>
          <a:endParaRPr lang="en-US"/>
        </a:p>
      </dgm:t>
    </dgm:pt>
    <dgm:pt modelId="{CB3B1B78-D592-4D96-BA7C-A0544EF93298}" type="sibTrans" cxnId="{1B39E178-A7ED-496B-9AED-F4473C9A7DEC}">
      <dgm:prSet/>
      <dgm:spPr/>
      <dgm:t>
        <a:bodyPr/>
        <a:lstStyle/>
        <a:p>
          <a:endParaRPr lang="en-US"/>
        </a:p>
      </dgm:t>
    </dgm:pt>
    <dgm:pt modelId="{7EDA2198-8C9B-454B-B802-2A559424C847}">
      <dgm:prSet/>
      <dgm:spPr/>
      <dgm:t>
        <a:bodyPr/>
        <a:lstStyle/>
        <a:p>
          <a:r>
            <a:rPr lang="en-US"/>
            <a:t>Uninsured</a:t>
          </a:r>
        </a:p>
      </dgm:t>
    </dgm:pt>
    <dgm:pt modelId="{C79ADBA2-D915-4BB1-8A49-5238924CC339}" type="parTrans" cxnId="{1D00EAED-6A4B-4648-9EA5-AE79CA3777CD}">
      <dgm:prSet/>
      <dgm:spPr/>
      <dgm:t>
        <a:bodyPr/>
        <a:lstStyle/>
        <a:p>
          <a:endParaRPr lang="en-US"/>
        </a:p>
      </dgm:t>
    </dgm:pt>
    <dgm:pt modelId="{4F154CC7-184D-4BC4-9148-49C32B046DB9}" type="sibTrans" cxnId="{1D00EAED-6A4B-4648-9EA5-AE79CA3777CD}">
      <dgm:prSet/>
      <dgm:spPr/>
      <dgm:t>
        <a:bodyPr/>
        <a:lstStyle/>
        <a:p>
          <a:endParaRPr lang="en-US"/>
        </a:p>
      </dgm:t>
    </dgm:pt>
    <dgm:pt modelId="{7B8990C6-7217-443E-8A11-F0AE17D3777E}">
      <dgm:prSet/>
      <dgm:spPr/>
      <dgm:t>
        <a:bodyPr/>
        <a:lstStyle/>
        <a:p>
          <a:r>
            <a:rPr lang="en-US"/>
            <a:t>Underinsured</a:t>
          </a:r>
        </a:p>
      </dgm:t>
    </dgm:pt>
    <dgm:pt modelId="{7B292187-FC45-44AC-ABD3-80F9B4C18E3C}" type="parTrans" cxnId="{D7DD0810-7AF9-4402-B1B0-358CCD42DE63}">
      <dgm:prSet/>
      <dgm:spPr/>
      <dgm:t>
        <a:bodyPr/>
        <a:lstStyle/>
        <a:p>
          <a:endParaRPr lang="en-US"/>
        </a:p>
      </dgm:t>
    </dgm:pt>
    <dgm:pt modelId="{767FB6D3-C476-44D8-B029-C9E91C6DE368}" type="sibTrans" cxnId="{D7DD0810-7AF9-4402-B1B0-358CCD42DE63}">
      <dgm:prSet/>
      <dgm:spPr/>
      <dgm:t>
        <a:bodyPr/>
        <a:lstStyle/>
        <a:p>
          <a:endParaRPr lang="en-US"/>
        </a:p>
      </dgm:t>
    </dgm:pt>
    <dgm:pt modelId="{5FCEEF7F-7DF7-484F-B333-EB667E2E0BB2}">
      <dgm:prSet/>
      <dgm:spPr/>
      <dgm:t>
        <a:bodyPr/>
        <a:lstStyle/>
        <a:p>
          <a:r>
            <a:rPr lang="en-US"/>
            <a:t>Medically vulnerable</a:t>
          </a:r>
        </a:p>
      </dgm:t>
    </dgm:pt>
    <dgm:pt modelId="{7B802E1D-803E-4F14-8634-270A35124CA6}" type="parTrans" cxnId="{58AF185E-A88B-44DD-8B6B-9BAACCE2913A}">
      <dgm:prSet/>
      <dgm:spPr/>
      <dgm:t>
        <a:bodyPr/>
        <a:lstStyle/>
        <a:p>
          <a:endParaRPr lang="en-US"/>
        </a:p>
      </dgm:t>
    </dgm:pt>
    <dgm:pt modelId="{48B7FC82-ACC9-4EEB-808F-4BB36F67FB8C}" type="sibTrans" cxnId="{58AF185E-A88B-44DD-8B6B-9BAACCE2913A}">
      <dgm:prSet/>
      <dgm:spPr/>
      <dgm:t>
        <a:bodyPr/>
        <a:lstStyle/>
        <a:p>
          <a:endParaRPr lang="en-US"/>
        </a:p>
      </dgm:t>
    </dgm:pt>
    <dgm:pt modelId="{AE43124E-0172-4426-93E4-5B714AC28012}" type="pres">
      <dgm:prSet presAssocID="{F8262861-7194-4A48-A70B-619F5FDA2CD9}" presName="root" presStyleCnt="0">
        <dgm:presLayoutVars>
          <dgm:dir/>
          <dgm:resizeHandles val="exact"/>
        </dgm:presLayoutVars>
      </dgm:prSet>
      <dgm:spPr/>
    </dgm:pt>
    <dgm:pt modelId="{10791E6D-C67A-4457-AD77-C6D74623C98D}" type="pres">
      <dgm:prSet presAssocID="{56730BB5-EB81-45B3-AD35-CAB2EE6B39C8}" presName="compNode" presStyleCnt="0"/>
      <dgm:spPr/>
    </dgm:pt>
    <dgm:pt modelId="{C16A0530-F2B4-406B-965F-7C509B8F9082}" type="pres">
      <dgm:prSet presAssocID="{56730BB5-EB81-45B3-AD35-CAB2EE6B39C8}" presName="bgRect" presStyleLbl="bgShp" presStyleIdx="0" presStyleCnt="4"/>
      <dgm:spPr/>
    </dgm:pt>
    <dgm:pt modelId="{D82928B3-0062-4C2A-9008-B071D445B7B3}" type="pres">
      <dgm:prSet presAssocID="{56730BB5-EB81-45B3-AD35-CAB2EE6B39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325064D-3151-4EC3-97D4-7370D1845EB7}" type="pres">
      <dgm:prSet presAssocID="{56730BB5-EB81-45B3-AD35-CAB2EE6B39C8}" presName="spaceRect" presStyleCnt="0"/>
      <dgm:spPr/>
    </dgm:pt>
    <dgm:pt modelId="{E710F11B-15EC-4323-90EB-D7A1FE402558}" type="pres">
      <dgm:prSet presAssocID="{56730BB5-EB81-45B3-AD35-CAB2EE6B39C8}" presName="parTx" presStyleLbl="revTx" presStyleIdx="0" presStyleCnt="5">
        <dgm:presLayoutVars>
          <dgm:chMax val="0"/>
          <dgm:chPref val="0"/>
        </dgm:presLayoutVars>
      </dgm:prSet>
      <dgm:spPr/>
    </dgm:pt>
    <dgm:pt modelId="{B6ED669D-A6ED-4283-9982-B8EFC86B7AEA}" type="pres">
      <dgm:prSet presAssocID="{DCA3E7E1-DDF9-454E-8890-36E9C44B9A87}" presName="sibTrans" presStyleCnt="0"/>
      <dgm:spPr/>
    </dgm:pt>
    <dgm:pt modelId="{53900ACA-1CA9-41AF-B238-1F1EBBFB32B2}" type="pres">
      <dgm:prSet presAssocID="{AE198A11-0704-4442-A444-C66D1D624F74}" presName="compNode" presStyleCnt="0"/>
      <dgm:spPr/>
    </dgm:pt>
    <dgm:pt modelId="{2D8FC94C-4D0E-47B4-8443-F433A7902F5F}" type="pres">
      <dgm:prSet presAssocID="{AE198A11-0704-4442-A444-C66D1D624F74}" presName="bgRect" presStyleLbl="bgShp" presStyleIdx="1" presStyleCnt="4"/>
      <dgm:spPr/>
    </dgm:pt>
    <dgm:pt modelId="{8E5BD7F8-2AA3-4F11-AF91-204B52B13FD0}" type="pres">
      <dgm:prSet presAssocID="{AE198A11-0704-4442-A444-C66D1D624F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2A38AB1-4252-4D90-90FD-A38B137775E7}" type="pres">
      <dgm:prSet presAssocID="{AE198A11-0704-4442-A444-C66D1D624F74}" presName="spaceRect" presStyleCnt="0"/>
      <dgm:spPr/>
    </dgm:pt>
    <dgm:pt modelId="{894353AD-A9A0-484C-B13A-F4203D1EFAD2}" type="pres">
      <dgm:prSet presAssocID="{AE198A11-0704-4442-A444-C66D1D624F74}" presName="parTx" presStyleLbl="revTx" presStyleIdx="1" presStyleCnt="5">
        <dgm:presLayoutVars>
          <dgm:chMax val="0"/>
          <dgm:chPref val="0"/>
        </dgm:presLayoutVars>
      </dgm:prSet>
      <dgm:spPr/>
    </dgm:pt>
    <dgm:pt modelId="{4C244787-DC0A-43FB-9264-6D92EFF6EEF8}" type="pres">
      <dgm:prSet presAssocID="{CAC039E7-91B8-4172-8C1C-F2F4D9AA25C2}" presName="sibTrans" presStyleCnt="0"/>
      <dgm:spPr/>
    </dgm:pt>
    <dgm:pt modelId="{066EF29A-AF3E-44B6-AB56-0F7A4AD5A227}" type="pres">
      <dgm:prSet presAssocID="{82805ACF-1ABF-44E1-85B0-4C5FE23813DA}" presName="compNode" presStyleCnt="0"/>
      <dgm:spPr/>
    </dgm:pt>
    <dgm:pt modelId="{8495013A-7990-49C1-8EC3-1648854A8247}" type="pres">
      <dgm:prSet presAssocID="{82805ACF-1ABF-44E1-85B0-4C5FE23813DA}" presName="bgRect" presStyleLbl="bgShp" presStyleIdx="2" presStyleCnt="4"/>
      <dgm:spPr/>
    </dgm:pt>
    <dgm:pt modelId="{6CE85B73-16F4-495F-A872-C3667CDD1495}" type="pres">
      <dgm:prSet presAssocID="{82805ACF-1ABF-44E1-85B0-4C5FE23813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0AB09411-BB22-4F12-99E8-E6F634E0C106}" type="pres">
      <dgm:prSet presAssocID="{82805ACF-1ABF-44E1-85B0-4C5FE23813DA}" presName="spaceRect" presStyleCnt="0"/>
      <dgm:spPr/>
    </dgm:pt>
    <dgm:pt modelId="{51AB7825-6017-4DF5-84E5-5A1E47106B36}" type="pres">
      <dgm:prSet presAssocID="{82805ACF-1ABF-44E1-85B0-4C5FE23813DA}" presName="parTx" presStyleLbl="revTx" presStyleIdx="2" presStyleCnt="5">
        <dgm:presLayoutVars>
          <dgm:chMax val="0"/>
          <dgm:chPref val="0"/>
        </dgm:presLayoutVars>
      </dgm:prSet>
      <dgm:spPr/>
    </dgm:pt>
    <dgm:pt modelId="{2151FFCE-5996-47AE-85EA-54CB5B735C1F}" type="pres">
      <dgm:prSet presAssocID="{A512E67E-7ACC-49D0-8B7F-7D185E440B3A}" presName="sibTrans" presStyleCnt="0"/>
      <dgm:spPr/>
    </dgm:pt>
    <dgm:pt modelId="{CF1003CC-FB02-4FC8-9309-F25C0446C86F}" type="pres">
      <dgm:prSet presAssocID="{3D971206-2F49-4193-92D2-576BDF4E7344}" presName="compNode" presStyleCnt="0"/>
      <dgm:spPr/>
    </dgm:pt>
    <dgm:pt modelId="{51B5046E-2815-49B9-9E84-FA25190DE21D}" type="pres">
      <dgm:prSet presAssocID="{3D971206-2F49-4193-92D2-576BDF4E7344}" presName="bgRect" presStyleLbl="bgShp" presStyleIdx="3" presStyleCnt="4"/>
      <dgm:spPr/>
    </dgm:pt>
    <dgm:pt modelId="{C8B9BDAA-082F-45F6-92E5-5CD0176B7FFE}" type="pres">
      <dgm:prSet presAssocID="{3D971206-2F49-4193-92D2-576BDF4E73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79B8734E-819F-4696-A5DA-032989A2F93F}" type="pres">
      <dgm:prSet presAssocID="{3D971206-2F49-4193-92D2-576BDF4E7344}" presName="spaceRect" presStyleCnt="0"/>
      <dgm:spPr/>
    </dgm:pt>
    <dgm:pt modelId="{A5BE2880-D1FA-43BF-B89F-7159F8E1F312}" type="pres">
      <dgm:prSet presAssocID="{3D971206-2F49-4193-92D2-576BDF4E7344}" presName="parTx" presStyleLbl="revTx" presStyleIdx="3" presStyleCnt="5">
        <dgm:presLayoutVars>
          <dgm:chMax val="0"/>
          <dgm:chPref val="0"/>
        </dgm:presLayoutVars>
      </dgm:prSet>
      <dgm:spPr/>
    </dgm:pt>
    <dgm:pt modelId="{23F067EB-C5CA-4A13-9505-F6376D0B145B}" type="pres">
      <dgm:prSet presAssocID="{3D971206-2F49-4193-92D2-576BDF4E7344}" presName="desTx" presStyleLbl="revTx" presStyleIdx="4" presStyleCnt="5">
        <dgm:presLayoutVars/>
      </dgm:prSet>
      <dgm:spPr/>
    </dgm:pt>
  </dgm:ptLst>
  <dgm:cxnLst>
    <dgm:cxn modelId="{D7DD0810-7AF9-4402-B1B0-358CCD42DE63}" srcId="{3D971206-2F49-4193-92D2-576BDF4E7344}" destId="{7B8990C6-7217-443E-8A11-F0AE17D3777E}" srcOrd="1" destOrd="0" parTransId="{7B292187-FC45-44AC-ABD3-80F9B4C18E3C}" sibTransId="{767FB6D3-C476-44D8-B029-C9E91C6DE368}"/>
    <dgm:cxn modelId="{BD587B33-CD3A-42EC-BB8F-A274BD00738C}" type="presOf" srcId="{56730BB5-EB81-45B3-AD35-CAB2EE6B39C8}" destId="{E710F11B-15EC-4323-90EB-D7A1FE402558}" srcOrd="0" destOrd="0" presId="urn:microsoft.com/office/officeart/2018/2/layout/IconVerticalSolidList"/>
    <dgm:cxn modelId="{58AF185E-A88B-44DD-8B6B-9BAACCE2913A}" srcId="{3D971206-2F49-4193-92D2-576BDF4E7344}" destId="{5FCEEF7F-7DF7-484F-B333-EB667E2E0BB2}" srcOrd="2" destOrd="0" parTransId="{7B802E1D-803E-4F14-8634-270A35124CA6}" sibTransId="{48B7FC82-ACC9-4EEB-808F-4BB36F67FB8C}"/>
    <dgm:cxn modelId="{D2BD4B61-78BB-43DA-AC54-E31429655CB2}" type="presOf" srcId="{7EDA2198-8C9B-454B-B802-2A559424C847}" destId="{23F067EB-C5CA-4A13-9505-F6376D0B145B}" srcOrd="0" destOrd="0" presId="urn:microsoft.com/office/officeart/2018/2/layout/IconVerticalSolidList"/>
    <dgm:cxn modelId="{B993DB4F-6C66-47FC-971D-51957235D8B4}" type="presOf" srcId="{3D971206-2F49-4193-92D2-576BDF4E7344}" destId="{A5BE2880-D1FA-43BF-B89F-7159F8E1F312}" srcOrd="0" destOrd="0" presId="urn:microsoft.com/office/officeart/2018/2/layout/IconVerticalSolidList"/>
    <dgm:cxn modelId="{B67B0778-ADCD-4F57-AD3F-4F1E2D98C944}" type="presOf" srcId="{82805ACF-1ABF-44E1-85B0-4C5FE23813DA}" destId="{51AB7825-6017-4DF5-84E5-5A1E47106B36}" srcOrd="0" destOrd="0" presId="urn:microsoft.com/office/officeart/2018/2/layout/IconVerticalSolidList"/>
    <dgm:cxn modelId="{1B39E178-A7ED-496B-9AED-F4473C9A7DEC}" srcId="{F8262861-7194-4A48-A70B-619F5FDA2CD9}" destId="{3D971206-2F49-4193-92D2-576BDF4E7344}" srcOrd="3" destOrd="0" parTransId="{328AE207-9A19-4EAB-9D0A-6F5CC3977C7D}" sibTransId="{CB3B1B78-D592-4D96-BA7C-A0544EF93298}"/>
    <dgm:cxn modelId="{84D84E89-4329-4587-97F0-5BEB83047C56}" type="presOf" srcId="{F8262861-7194-4A48-A70B-619F5FDA2CD9}" destId="{AE43124E-0172-4426-93E4-5B714AC28012}" srcOrd="0" destOrd="0" presId="urn:microsoft.com/office/officeart/2018/2/layout/IconVerticalSolidList"/>
    <dgm:cxn modelId="{6B5B2B95-27D2-4B43-8753-DD2920319F18}" srcId="{F8262861-7194-4A48-A70B-619F5FDA2CD9}" destId="{82805ACF-1ABF-44E1-85B0-4C5FE23813DA}" srcOrd="2" destOrd="0" parTransId="{4E3ED04F-644C-4A19-A535-3009B02D67BF}" sibTransId="{A512E67E-7ACC-49D0-8B7F-7D185E440B3A}"/>
    <dgm:cxn modelId="{3E5FA395-EC72-4842-8F30-F60AAF63EF7E}" srcId="{F8262861-7194-4A48-A70B-619F5FDA2CD9}" destId="{AE198A11-0704-4442-A444-C66D1D624F74}" srcOrd="1" destOrd="0" parTransId="{D2B09E2C-6868-4FF5-9E05-A836C45B8E97}" sibTransId="{CAC039E7-91B8-4172-8C1C-F2F4D9AA25C2}"/>
    <dgm:cxn modelId="{266022A1-58B4-46C4-99D4-B80892D7B66E}" type="presOf" srcId="{5FCEEF7F-7DF7-484F-B333-EB667E2E0BB2}" destId="{23F067EB-C5CA-4A13-9505-F6376D0B145B}" srcOrd="0" destOrd="2" presId="urn:microsoft.com/office/officeart/2018/2/layout/IconVerticalSolidList"/>
    <dgm:cxn modelId="{912130B6-68C3-4B28-AD82-6E7A1C7EC924}" srcId="{F8262861-7194-4A48-A70B-619F5FDA2CD9}" destId="{56730BB5-EB81-45B3-AD35-CAB2EE6B39C8}" srcOrd="0" destOrd="0" parTransId="{20BE58AE-5746-4E81-9BE9-4908754711FC}" sibTransId="{DCA3E7E1-DDF9-454E-8890-36E9C44B9A87}"/>
    <dgm:cxn modelId="{72D2EDE4-70B2-44A6-8484-485EC1B17D56}" type="presOf" srcId="{7B8990C6-7217-443E-8A11-F0AE17D3777E}" destId="{23F067EB-C5CA-4A13-9505-F6376D0B145B}" srcOrd="0" destOrd="1" presId="urn:microsoft.com/office/officeart/2018/2/layout/IconVerticalSolidList"/>
    <dgm:cxn modelId="{1D00EAED-6A4B-4648-9EA5-AE79CA3777CD}" srcId="{3D971206-2F49-4193-92D2-576BDF4E7344}" destId="{7EDA2198-8C9B-454B-B802-2A559424C847}" srcOrd="0" destOrd="0" parTransId="{C79ADBA2-D915-4BB1-8A49-5238924CC339}" sibTransId="{4F154CC7-184D-4BC4-9148-49C32B046DB9}"/>
    <dgm:cxn modelId="{80DEEFFC-7BD6-4A18-A5B1-E5B45501D755}" type="presOf" srcId="{AE198A11-0704-4442-A444-C66D1D624F74}" destId="{894353AD-A9A0-484C-B13A-F4203D1EFAD2}" srcOrd="0" destOrd="0" presId="urn:microsoft.com/office/officeart/2018/2/layout/IconVerticalSolidList"/>
    <dgm:cxn modelId="{B844CC51-F269-496E-AD38-F33784F93EF6}" type="presParOf" srcId="{AE43124E-0172-4426-93E4-5B714AC28012}" destId="{10791E6D-C67A-4457-AD77-C6D74623C98D}" srcOrd="0" destOrd="0" presId="urn:microsoft.com/office/officeart/2018/2/layout/IconVerticalSolidList"/>
    <dgm:cxn modelId="{50587DA6-4073-4EBC-B74F-48893E5234C6}" type="presParOf" srcId="{10791E6D-C67A-4457-AD77-C6D74623C98D}" destId="{C16A0530-F2B4-406B-965F-7C509B8F9082}" srcOrd="0" destOrd="0" presId="urn:microsoft.com/office/officeart/2018/2/layout/IconVerticalSolidList"/>
    <dgm:cxn modelId="{786F5039-7B83-44D1-83BF-0E48811547D1}" type="presParOf" srcId="{10791E6D-C67A-4457-AD77-C6D74623C98D}" destId="{D82928B3-0062-4C2A-9008-B071D445B7B3}" srcOrd="1" destOrd="0" presId="urn:microsoft.com/office/officeart/2018/2/layout/IconVerticalSolidList"/>
    <dgm:cxn modelId="{71F69F25-D946-4AF9-864D-EB1F9ADE4B91}" type="presParOf" srcId="{10791E6D-C67A-4457-AD77-C6D74623C98D}" destId="{B325064D-3151-4EC3-97D4-7370D1845EB7}" srcOrd="2" destOrd="0" presId="urn:microsoft.com/office/officeart/2018/2/layout/IconVerticalSolidList"/>
    <dgm:cxn modelId="{A09B3D92-2706-4B0C-993E-CF391B079FCE}" type="presParOf" srcId="{10791E6D-C67A-4457-AD77-C6D74623C98D}" destId="{E710F11B-15EC-4323-90EB-D7A1FE402558}" srcOrd="3" destOrd="0" presId="urn:microsoft.com/office/officeart/2018/2/layout/IconVerticalSolidList"/>
    <dgm:cxn modelId="{089826FA-5892-4307-9EB4-9D8EA91F018C}" type="presParOf" srcId="{AE43124E-0172-4426-93E4-5B714AC28012}" destId="{B6ED669D-A6ED-4283-9982-B8EFC86B7AEA}" srcOrd="1" destOrd="0" presId="urn:microsoft.com/office/officeart/2018/2/layout/IconVerticalSolidList"/>
    <dgm:cxn modelId="{F9735A69-C1A6-4A4F-8AC8-5BE89FF27D3B}" type="presParOf" srcId="{AE43124E-0172-4426-93E4-5B714AC28012}" destId="{53900ACA-1CA9-41AF-B238-1F1EBBFB32B2}" srcOrd="2" destOrd="0" presId="urn:microsoft.com/office/officeart/2018/2/layout/IconVerticalSolidList"/>
    <dgm:cxn modelId="{0172471F-E60F-45E7-8F81-1825E739DCFD}" type="presParOf" srcId="{53900ACA-1CA9-41AF-B238-1F1EBBFB32B2}" destId="{2D8FC94C-4D0E-47B4-8443-F433A7902F5F}" srcOrd="0" destOrd="0" presId="urn:microsoft.com/office/officeart/2018/2/layout/IconVerticalSolidList"/>
    <dgm:cxn modelId="{F1E43FDE-E75D-415A-B3EE-C71DAE38B45A}" type="presParOf" srcId="{53900ACA-1CA9-41AF-B238-1F1EBBFB32B2}" destId="{8E5BD7F8-2AA3-4F11-AF91-204B52B13FD0}" srcOrd="1" destOrd="0" presId="urn:microsoft.com/office/officeart/2018/2/layout/IconVerticalSolidList"/>
    <dgm:cxn modelId="{BF011D46-3A30-4330-8F85-E48A7D137432}" type="presParOf" srcId="{53900ACA-1CA9-41AF-B238-1F1EBBFB32B2}" destId="{12A38AB1-4252-4D90-90FD-A38B137775E7}" srcOrd="2" destOrd="0" presId="urn:microsoft.com/office/officeart/2018/2/layout/IconVerticalSolidList"/>
    <dgm:cxn modelId="{46BC8EE7-908F-47FF-B546-CC6F00179956}" type="presParOf" srcId="{53900ACA-1CA9-41AF-B238-1F1EBBFB32B2}" destId="{894353AD-A9A0-484C-B13A-F4203D1EFAD2}" srcOrd="3" destOrd="0" presId="urn:microsoft.com/office/officeart/2018/2/layout/IconVerticalSolidList"/>
    <dgm:cxn modelId="{2460A535-5067-4E91-8636-565942272543}" type="presParOf" srcId="{AE43124E-0172-4426-93E4-5B714AC28012}" destId="{4C244787-DC0A-43FB-9264-6D92EFF6EEF8}" srcOrd="3" destOrd="0" presId="urn:microsoft.com/office/officeart/2018/2/layout/IconVerticalSolidList"/>
    <dgm:cxn modelId="{E4C34B42-5C31-4A19-8A9A-A931CEBBF73E}" type="presParOf" srcId="{AE43124E-0172-4426-93E4-5B714AC28012}" destId="{066EF29A-AF3E-44B6-AB56-0F7A4AD5A227}" srcOrd="4" destOrd="0" presId="urn:microsoft.com/office/officeart/2018/2/layout/IconVerticalSolidList"/>
    <dgm:cxn modelId="{E28B6331-F989-4190-8E81-1B8353A7298B}" type="presParOf" srcId="{066EF29A-AF3E-44B6-AB56-0F7A4AD5A227}" destId="{8495013A-7990-49C1-8EC3-1648854A8247}" srcOrd="0" destOrd="0" presId="urn:microsoft.com/office/officeart/2018/2/layout/IconVerticalSolidList"/>
    <dgm:cxn modelId="{714485A2-0F6F-49ED-8C3C-DB70E07B456D}" type="presParOf" srcId="{066EF29A-AF3E-44B6-AB56-0F7A4AD5A227}" destId="{6CE85B73-16F4-495F-A872-C3667CDD1495}" srcOrd="1" destOrd="0" presId="urn:microsoft.com/office/officeart/2018/2/layout/IconVerticalSolidList"/>
    <dgm:cxn modelId="{B0699CF2-29E7-4FF9-868F-8992920B98E3}" type="presParOf" srcId="{066EF29A-AF3E-44B6-AB56-0F7A4AD5A227}" destId="{0AB09411-BB22-4F12-99E8-E6F634E0C106}" srcOrd="2" destOrd="0" presId="urn:microsoft.com/office/officeart/2018/2/layout/IconVerticalSolidList"/>
    <dgm:cxn modelId="{1A451D0C-C097-4193-A339-CA3076B85A56}" type="presParOf" srcId="{066EF29A-AF3E-44B6-AB56-0F7A4AD5A227}" destId="{51AB7825-6017-4DF5-84E5-5A1E47106B36}" srcOrd="3" destOrd="0" presId="urn:microsoft.com/office/officeart/2018/2/layout/IconVerticalSolidList"/>
    <dgm:cxn modelId="{1346F954-893F-406B-BCE1-5595C2CCD509}" type="presParOf" srcId="{AE43124E-0172-4426-93E4-5B714AC28012}" destId="{2151FFCE-5996-47AE-85EA-54CB5B735C1F}" srcOrd="5" destOrd="0" presId="urn:microsoft.com/office/officeart/2018/2/layout/IconVerticalSolidList"/>
    <dgm:cxn modelId="{198FBD86-45CE-4983-8752-3D52B03FAEE3}" type="presParOf" srcId="{AE43124E-0172-4426-93E4-5B714AC28012}" destId="{CF1003CC-FB02-4FC8-9309-F25C0446C86F}" srcOrd="6" destOrd="0" presId="urn:microsoft.com/office/officeart/2018/2/layout/IconVerticalSolidList"/>
    <dgm:cxn modelId="{8E04AFD9-4528-49AC-8F34-B51776F17786}" type="presParOf" srcId="{CF1003CC-FB02-4FC8-9309-F25C0446C86F}" destId="{51B5046E-2815-49B9-9E84-FA25190DE21D}" srcOrd="0" destOrd="0" presId="urn:microsoft.com/office/officeart/2018/2/layout/IconVerticalSolidList"/>
    <dgm:cxn modelId="{17A7BA2D-B57A-4D22-AB7B-BE740090F3B5}" type="presParOf" srcId="{CF1003CC-FB02-4FC8-9309-F25C0446C86F}" destId="{C8B9BDAA-082F-45F6-92E5-5CD0176B7FFE}" srcOrd="1" destOrd="0" presId="urn:microsoft.com/office/officeart/2018/2/layout/IconVerticalSolidList"/>
    <dgm:cxn modelId="{60115C78-DF17-4536-B866-89F79DED9E51}" type="presParOf" srcId="{CF1003CC-FB02-4FC8-9309-F25C0446C86F}" destId="{79B8734E-819F-4696-A5DA-032989A2F93F}" srcOrd="2" destOrd="0" presId="urn:microsoft.com/office/officeart/2018/2/layout/IconVerticalSolidList"/>
    <dgm:cxn modelId="{7295A035-AE77-44AA-ABA1-D3717B462ED3}" type="presParOf" srcId="{CF1003CC-FB02-4FC8-9309-F25C0446C86F}" destId="{A5BE2880-D1FA-43BF-B89F-7159F8E1F312}" srcOrd="3" destOrd="0" presId="urn:microsoft.com/office/officeart/2018/2/layout/IconVerticalSolidList"/>
    <dgm:cxn modelId="{090C44D3-7945-4C5A-8A53-6310D5EDD890}" type="presParOf" srcId="{CF1003CC-FB02-4FC8-9309-F25C0446C86F}" destId="{23F067EB-C5CA-4A13-9505-F6376D0B145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FBD70-DB9C-4917-852C-1A57BD4982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44E010-F468-47A9-8ED2-818D87417B10}">
      <dgm:prSet/>
      <dgm:spPr/>
      <dgm:t>
        <a:bodyPr/>
        <a:lstStyle/>
        <a:p>
          <a:pPr>
            <a:lnSpc>
              <a:spcPct val="100000"/>
            </a:lnSpc>
          </a:pPr>
          <a:r>
            <a:rPr lang="en-US" dirty="0"/>
            <a:t>Section 330 of Public Health Service Act permits the Health Resources and Services Administration (HRSA) to issue grants to support health centers</a:t>
          </a:r>
        </a:p>
      </dgm:t>
    </dgm:pt>
    <dgm:pt modelId="{014063AC-DA4F-421D-B99E-0F23E532CE91}" type="parTrans" cxnId="{BBF45F8B-D540-4E18-90E7-3501A86E64C6}">
      <dgm:prSet/>
      <dgm:spPr/>
      <dgm:t>
        <a:bodyPr/>
        <a:lstStyle/>
        <a:p>
          <a:endParaRPr lang="en-US"/>
        </a:p>
      </dgm:t>
    </dgm:pt>
    <dgm:pt modelId="{CA5DA63A-7E56-41E8-A5F6-884922F34B49}" type="sibTrans" cxnId="{BBF45F8B-D540-4E18-90E7-3501A86E64C6}">
      <dgm:prSet/>
      <dgm:spPr/>
      <dgm:t>
        <a:bodyPr/>
        <a:lstStyle/>
        <a:p>
          <a:endParaRPr lang="en-US"/>
        </a:p>
      </dgm:t>
    </dgm:pt>
    <dgm:pt modelId="{71911C1C-CB40-4BD5-A1BC-884E30C38FB3}">
      <dgm:prSet/>
      <dgm:spPr/>
      <dgm:t>
        <a:bodyPr/>
        <a:lstStyle/>
        <a:p>
          <a:pPr>
            <a:lnSpc>
              <a:spcPct val="100000"/>
            </a:lnSpc>
          </a:pPr>
          <a:r>
            <a:rPr lang="en-US" dirty="0"/>
            <a:t>Annual appropriation</a:t>
          </a:r>
        </a:p>
      </dgm:t>
    </dgm:pt>
    <dgm:pt modelId="{3ACF4A14-F682-4249-87FA-2AA63F794700}" type="parTrans" cxnId="{3A1CC9A9-41DC-4C22-949A-7CAE29BDDDD8}">
      <dgm:prSet/>
      <dgm:spPr/>
      <dgm:t>
        <a:bodyPr/>
        <a:lstStyle/>
        <a:p>
          <a:endParaRPr lang="en-US"/>
        </a:p>
      </dgm:t>
    </dgm:pt>
    <dgm:pt modelId="{0657F04A-BCD6-459D-B7C5-D5CC6A35A8EC}" type="sibTrans" cxnId="{3A1CC9A9-41DC-4C22-949A-7CAE29BDDDD8}">
      <dgm:prSet/>
      <dgm:spPr/>
      <dgm:t>
        <a:bodyPr/>
        <a:lstStyle/>
        <a:p>
          <a:endParaRPr lang="en-US"/>
        </a:p>
      </dgm:t>
    </dgm:pt>
    <dgm:pt modelId="{B0197899-46DC-4924-A1CC-92452E9759CB}">
      <dgm:prSet/>
      <dgm:spPr/>
      <dgm:t>
        <a:bodyPr/>
        <a:lstStyle/>
        <a:p>
          <a:pPr>
            <a:lnSpc>
              <a:spcPct val="100000"/>
            </a:lnSpc>
          </a:pPr>
          <a:r>
            <a:rPr lang="en-US" dirty="0"/>
            <a:t>Community Health Center Fund (supplements annual appropriation)</a:t>
          </a:r>
        </a:p>
      </dgm:t>
    </dgm:pt>
    <dgm:pt modelId="{5475A0A3-F46F-42C5-96DB-1E57350D3112}" type="parTrans" cxnId="{A2935AFA-2DE5-425F-9ECD-AD017E565DC5}">
      <dgm:prSet/>
      <dgm:spPr/>
      <dgm:t>
        <a:bodyPr/>
        <a:lstStyle/>
        <a:p>
          <a:endParaRPr lang="en-US"/>
        </a:p>
      </dgm:t>
    </dgm:pt>
    <dgm:pt modelId="{22127104-348B-4B0E-B26F-5E0933B042FB}" type="sibTrans" cxnId="{A2935AFA-2DE5-425F-9ECD-AD017E565DC5}">
      <dgm:prSet/>
      <dgm:spPr/>
      <dgm:t>
        <a:bodyPr/>
        <a:lstStyle/>
        <a:p>
          <a:endParaRPr lang="en-US"/>
        </a:p>
      </dgm:t>
    </dgm:pt>
    <dgm:pt modelId="{6DDE53AE-DF4B-4AAC-B702-8F1689022871}">
      <dgm:prSet/>
      <dgm:spPr/>
      <dgm:t>
        <a:bodyPr/>
        <a:lstStyle/>
        <a:p>
          <a:pPr>
            <a:lnSpc>
              <a:spcPct val="100000"/>
            </a:lnSpc>
          </a:pPr>
          <a:r>
            <a:rPr lang="en-US" dirty="0">
              <a:latin typeface="Calibri"/>
              <a:ea typeface="Calibri"/>
              <a:cs typeface="Calibri"/>
            </a:rPr>
            <a:t>Medicaid reimbursements through Prospective Payment System tied to a per visit rate for health service </a:t>
          </a:r>
          <a:r>
            <a:rPr lang="en-US" dirty="0">
              <a:latin typeface="Neue Haas Grotesk Text Pro"/>
            </a:rPr>
            <a:t>delivery</a:t>
          </a:r>
        </a:p>
      </dgm:t>
    </dgm:pt>
    <dgm:pt modelId="{9BCDBD26-168E-4B90-B9F5-CB1B7F0E1BD9}" type="parTrans" cxnId="{A71FD20C-BAA6-4577-BDAB-A107173BFE47}">
      <dgm:prSet/>
      <dgm:spPr/>
      <dgm:t>
        <a:bodyPr/>
        <a:lstStyle/>
        <a:p>
          <a:endParaRPr lang="en-US"/>
        </a:p>
      </dgm:t>
    </dgm:pt>
    <dgm:pt modelId="{4D13BD2E-7A97-492F-AE5A-0761F89D8E62}" type="sibTrans" cxnId="{A71FD20C-BAA6-4577-BDAB-A107173BFE47}">
      <dgm:prSet/>
      <dgm:spPr/>
      <dgm:t>
        <a:bodyPr/>
        <a:lstStyle/>
        <a:p>
          <a:endParaRPr lang="en-US"/>
        </a:p>
      </dgm:t>
    </dgm:pt>
    <dgm:pt modelId="{81E48CA0-2186-4329-BE3E-C19E5D75DBD7}">
      <dgm:prSet/>
      <dgm:spPr/>
      <dgm:t>
        <a:bodyPr/>
        <a:lstStyle/>
        <a:p>
          <a:pPr>
            <a:lnSpc>
              <a:spcPct val="100000"/>
            </a:lnSpc>
          </a:pPr>
          <a:r>
            <a:rPr lang="en-US" dirty="0"/>
            <a:t>340B </a:t>
          </a:r>
        </a:p>
      </dgm:t>
    </dgm:pt>
    <dgm:pt modelId="{33E17334-379C-4462-81AB-8C1E6350FE2D}" type="parTrans" cxnId="{1FB4801A-793C-4C48-9580-94155B0229C6}">
      <dgm:prSet/>
      <dgm:spPr/>
      <dgm:t>
        <a:bodyPr/>
        <a:lstStyle/>
        <a:p>
          <a:endParaRPr lang="en-US"/>
        </a:p>
      </dgm:t>
    </dgm:pt>
    <dgm:pt modelId="{73A40466-C9CD-4F51-B30D-02DA6BC818D7}" type="sibTrans" cxnId="{1FB4801A-793C-4C48-9580-94155B0229C6}">
      <dgm:prSet/>
      <dgm:spPr/>
      <dgm:t>
        <a:bodyPr/>
        <a:lstStyle/>
        <a:p>
          <a:endParaRPr lang="en-US"/>
        </a:p>
      </dgm:t>
    </dgm:pt>
    <dgm:pt modelId="{6A611FCA-E3B0-4644-BC7A-9F3E4CEADDF9}">
      <dgm:prSet/>
      <dgm:spPr/>
      <dgm:t>
        <a:bodyPr/>
        <a:lstStyle/>
        <a:p>
          <a:pPr>
            <a:lnSpc>
              <a:spcPct val="100000"/>
            </a:lnSpc>
          </a:pPr>
          <a:r>
            <a:rPr lang="en-US" dirty="0"/>
            <a:t>Special grant funding</a:t>
          </a:r>
        </a:p>
      </dgm:t>
    </dgm:pt>
    <dgm:pt modelId="{B6324483-F810-47CF-BF4C-98D531057304}" type="parTrans" cxnId="{A5027D33-92E5-4C42-BBA9-AE5D06CD4436}">
      <dgm:prSet/>
      <dgm:spPr/>
      <dgm:t>
        <a:bodyPr/>
        <a:lstStyle/>
        <a:p>
          <a:endParaRPr lang="en-US"/>
        </a:p>
      </dgm:t>
    </dgm:pt>
    <dgm:pt modelId="{7F280E15-AC3C-4D0F-B720-0CD3DE29B147}" type="sibTrans" cxnId="{A5027D33-92E5-4C42-BBA9-AE5D06CD4436}">
      <dgm:prSet/>
      <dgm:spPr/>
      <dgm:t>
        <a:bodyPr/>
        <a:lstStyle/>
        <a:p>
          <a:endParaRPr lang="en-US"/>
        </a:p>
      </dgm:t>
    </dgm:pt>
    <dgm:pt modelId="{E3CE1A3B-84C4-42C9-9716-BF00990E1A60}">
      <dgm:prSet/>
      <dgm:spPr/>
      <dgm:t>
        <a:bodyPr/>
        <a:lstStyle/>
        <a:p>
          <a:pPr>
            <a:lnSpc>
              <a:spcPct val="100000"/>
            </a:lnSpc>
          </a:pPr>
          <a:r>
            <a:rPr lang="en-US" dirty="0"/>
            <a:t>Private donor fundraising</a:t>
          </a:r>
        </a:p>
      </dgm:t>
    </dgm:pt>
    <dgm:pt modelId="{419F617F-EDB5-4F0B-893B-9B91952A4806}" type="parTrans" cxnId="{78AD2B04-4B5B-42E2-99DF-142DF851A4BA}">
      <dgm:prSet/>
      <dgm:spPr/>
      <dgm:t>
        <a:bodyPr/>
        <a:lstStyle/>
        <a:p>
          <a:endParaRPr lang="en-US"/>
        </a:p>
      </dgm:t>
    </dgm:pt>
    <dgm:pt modelId="{84F9D8FD-67F1-4ADB-BD74-6320C193BF7B}" type="sibTrans" cxnId="{78AD2B04-4B5B-42E2-99DF-142DF851A4BA}">
      <dgm:prSet/>
      <dgm:spPr/>
      <dgm:t>
        <a:bodyPr/>
        <a:lstStyle/>
        <a:p>
          <a:endParaRPr lang="en-US"/>
        </a:p>
      </dgm:t>
    </dgm:pt>
    <dgm:pt modelId="{216CD4D0-2F6D-441A-A9BA-B43656770A6E}">
      <dgm:prSet phldr="0"/>
      <dgm:spPr/>
      <dgm:t>
        <a:bodyPr/>
        <a:lstStyle/>
        <a:p>
          <a:pPr>
            <a:lnSpc>
              <a:spcPct val="100000"/>
            </a:lnSpc>
          </a:pPr>
          <a:r>
            <a:rPr lang="en-US" dirty="0">
              <a:latin typeface="Neue Haas Grotesk Text Pro"/>
            </a:rPr>
            <a:t>Other</a:t>
          </a:r>
          <a:r>
            <a:rPr lang="en-US" dirty="0"/>
            <a:t> Sources</a:t>
          </a:r>
        </a:p>
      </dgm:t>
    </dgm:pt>
    <dgm:pt modelId="{C53EB5C4-4BAE-4746-AC75-4AFDC0B116A6}" type="parTrans" cxnId="{C1FC1BCA-0998-48CC-B8AB-119C74572B96}">
      <dgm:prSet/>
      <dgm:spPr/>
    </dgm:pt>
    <dgm:pt modelId="{35E083B3-8807-4B66-B832-EC7D5C08322C}" type="sibTrans" cxnId="{C1FC1BCA-0998-48CC-B8AB-119C74572B96}">
      <dgm:prSet/>
      <dgm:spPr/>
      <dgm:t>
        <a:bodyPr/>
        <a:lstStyle/>
        <a:p>
          <a:endParaRPr lang="en-US"/>
        </a:p>
      </dgm:t>
    </dgm:pt>
    <dgm:pt modelId="{E24DC9A9-8A08-4062-9A46-5CFFF32DB4E2}" type="pres">
      <dgm:prSet presAssocID="{FF9FBD70-DB9C-4917-852C-1A57BD4982D7}" presName="root" presStyleCnt="0">
        <dgm:presLayoutVars>
          <dgm:dir/>
          <dgm:resizeHandles val="exact"/>
        </dgm:presLayoutVars>
      </dgm:prSet>
      <dgm:spPr/>
    </dgm:pt>
    <dgm:pt modelId="{23E223AB-C30A-4F4D-884D-13C4DD648C61}" type="pres">
      <dgm:prSet presAssocID="{0E44E010-F468-47A9-8ED2-818D87417B10}" presName="compNode" presStyleCnt="0"/>
      <dgm:spPr/>
    </dgm:pt>
    <dgm:pt modelId="{19580D81-7D32-43C1-A286-A6FDBC5CA302}" type="pres">
      <dgm:prSet presAssocID="{0E44E010-F468-47A9-8ED2-818D87417B10}" presName="bgRect" presStyleLbl="bgShp" presStyleIdx="0" presStyleCnt="3"/>
      <dgm:spPr/>
    </dgm:pt>
    <dgm:pt modelId="{25371EB8-34EA-4D53-8AF2-1B00E3D0A725}" type="pres">
      <dgm:prSet presAssocID="{0E44E010-F468-47A9-8ED2-818D87417B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0CA0587-45F5-4DF1-B1AC-29C5A3767E48}" type="pres">
      <dgm:prSet presAssocID="{0E44E010-F468-47A9-8ED2-818D87417B10}" presName="spaceRect" presStyleCnt="0"/>
      <dgm:spPr/>
    </dgm:pt>
    <dgm:pt modelId="{A9DF99AA-7792-4BA1-B1ED-8FA6B2E8CD25}" type="pres">
      <dgm:prSet presAssocID="{0E44E010-F468-47A9-8ED2-818D87417B10}" presName="parTx" presStyleLbl="revTx" presStyleIdx="0" presStyleCnt="5">
        <dgm:presLayoutVars>
          <dgm:chMax val="0"/>
          <dgm:chPref val="0"/>
        </dgm:presLayoutVars>
      </dgm:prSet>
      <dgm:spPr/>
    </dgm:pt>
    <dgm:pt modelId="{1C2CEB5C-2419-49B4-8023-B35565947B0B}" type="pres">
      <dgm:prSet presAssocID="{0E44E010-F468-47A9-8ED2-818D87417B10}" presName="desTx" presStyleLbl="revTx" presStyleIdx="1" presStyleCnt="5">
        <dgm:presLayoutVars/>
      </dgm:prSet>
      <dgm:spPr/>
    </dgm:pt>
    <dgm:pt modelId="{B8E7B3F3-D932-45BB-8641-44C35DFFA22C}" type="pres">
      <dgm:prSet presAssocID="{CA5DA63A-7E56-41E8-A5F6-884922F34B49}" presName="sibTrans" presStyleCnt="0"/>
      <dgm:spPr/>
    </dgm:pt>
    <dgm:pt modelId="{1C0F8451-82FF-4F99-9FC3-61DE27115DC2}" type="pres">
      <dgm:prSet presAssocID="{6DDE53AE-DF4B-4AAC-B702-8F1689022871}" presName="compNode" presStyleCnt="0"/>
      <dgm:spPr/>
    </dgm:pt>
    <dgm:pt modelId="{FB1DD004-F1C5-4EA4-A223-1AFD4583AE71}" type="pres">
      <dgm:prSet presAssocID="{6DDE53AE-DF4B-4AAC-B702-8F1689022871}" presName="bgRect" presStyleLbl="bgShp" presStyleIdx="1" presStyleCnt="3"/>
      <dgm:spPr/>
    </dgm:pt>
    <dgm:pt modelId="{B5487596-7474-4C97-A4DF-83562B359929}" type="pres">
      <dgm:prSet presAssocID="{6DDE53AE-DF4B-4AAC-B702-8F16890228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A7E9D1CF-3B70-4E70-823C-6F3BF35FF64E}" type="pres">
      <dgm:prSet presAssocID="{6DDE53AE-DF4B-4AAC-B702-8F1689022871}" presName="spaceRect" presStyleCnt="0"/>
      <dgm:spPr/>
    </dgm:pt>
    <dgm:pt modelId="{5C6067CD-F959-4375-B2B0-128F8003D5A6}" type="pres">
      <dgm:prSet presAssocID="{6DDE53AE-DF4B-4AAC-B702-8F1689022871}" presName="parTx" presStyleLbl="revTx" presStyleIdx="2" presStyleCnt="5">
        <dgm:presLayoutVars>
          <dgm:chMax val="0"/>
          <dgm:chPref val="0"/>
        </dgm:presLayoutVars>
      </dgm:prSet>
      <dgm:spPr/>
    </dgm:pt>
    <dgm:pt modelId="{28C65C9C-177A-478A-A240-745D35677F0B}" type="pres">
      <dgm:prSet presAssocID="{4D13BD2E-7A97-492F-AE5A-0761F89D8E62}" presName="sibTrans" presStyleCnt="0"/>
      <dgm:spPr/>
    </dgm:pt>
    <dgm:pt modelId="{E17FD26D-D28D-4865-88E1-7703BE1D1C0B}" type="pres">
      <dgm:prSet presAssocID="{216CD4D0-2F6D-441A-A9BA-B43656770A6E}" presName="compNode" presStyleCnt="0"/>
      <dgm:spPr/>
    </dgm:pt>
    <dgm:pt modelId="{7D59FD22-C540-455D-9FCF-D5C3CC476E15}" type="pres">
      <dgm:prSet presAssocID="{216CD4D0-2F6D-441A-A9BA-B43656770A6E}" presName="bgRect" presStyleLbl="bgShp" presStyleIdx="2" presStyleCnt="3"/>
      <dgm:spPr/>
    </dgm:pt>
    <dgm:pt modelId="{2ABFD831-AB00-41B5-93FE-FF7E124771FC}" type="pres">
      <dgm:prSet presAssocID="{216CD4D0-2F6D-441A-A9BA-B43656770A6E}" presName="iconRect" presStyleLbl="node1" presStyleIdx="2" presStyleCnt="3"/>
      <dgm:spPr/>
    </dgm:pt>
    <dgm:pt modelId="{FF89490C-8380-4143-97A0-00EE5A3FE18C}" type="pres">
      <dgm:prSet presAssocID="{216CD4D0-2F6D-441A-A9BA-B43656770A6E}" presName="spaceRect" presStyleCnt="0"/>
      <dgm:spPr/>
    </dgm:pt>
    <dgm:pt modelId="{AF1488B9-1AE0-4BE9-8C9B-C87FF114EF47}" type="pres">
      <dgm:prSet presAssocID="{216CD4D0-2F6D-441A-A9BA-B43656770A6E}" presName="parTx" presStyleLbl="revTx" presStyleIdx="3" presStyleCnt="5">
        <dgm:presLayoutVars>
          <dgm:chMax val="0"/>
          <dgm:chPref val="0"/>
        </dgm:presLayoutVars>
      </dgm:prSet>
      <dgm:spPr/>
    </dgm:pt>
    <dgm:pt modelId="{6BCADE26-EC58-460A-94D5-43949BA95656}" type="pres">
      <dgm:prSet presAssocID="{216CD4D0-2F6D-441A-A9BA-B43656770A6E}" presName="desTx" presStyleLbl="revTx" presStyleIdx="4" presStyleCnt="5">
        <dgm:presLayoutVars/>
      </dgm:prSet>
      <dgm:spPr/>
    </dgm:pt>
  </dgm:ptLst>
  <dgm:cxnLst>
    <dgm:cxn modelId="{8CD03A00-A02F-4716-A80F-3E0C70DDFA9B}" type="presOf" srcId="{0E44E010-F468-47A9-8ED2-818D87417B10}" destId="{A9DF99AA-7792-4BA1-B1ED-8FA6B2E8CD25}" srcOrd="0" destOrd="0" presId="urn:microsoft.com/office/officeart/2018/2/layout/IconVerticalSolidList"/>
    <dgm:cxn modelId="{78AD2B04-4B5B-42E2-99DF-142DF851A4BA}" srcId="{216CD4D0-2F6D-441A-A9BA-B43656770A6E}" destId="{E3CE1A3B-84C4-42C9-9716-BF00990E1A60}" srcOrd="2" destOrd="0" parTransId="{419F617F-EDB5-4F0B-893B-9B91952A4806}" sibTransId="{84F9D8FD-67F1-4ADB-BD74-6320C193BF7B}"/>
    <dgm:cxn modelId="{A71FD20C-BAA6-4577-BDAB-A107173BFE47}" srcId="{FF9FBD70-DB9C-4917-852C-1A57BD4982D7}" destId="{6DDE53AE-DF4B-4AAC-B702-8F1689022871}" srcOrd="1" destOrd="0" parTransId="{9BCDBD26-168E-4B90-B9F5-CB1B7F0E1BD9}" sibTransId="{4D13BD2E-7A97-492F-AE5A-0761F89D8E62}"/>
    <dgm:cxn modelId="{200AA217-A8FE-401B-9AB8-E91AA4BCD842}" type="presOf" srcId="{6A611FCA-E3B0-4644-BC7A-9F3E4CEADDF9}" destId="{6BCADE26-EC58-460A-94D5-43949BA95656}" srcOrd="0" destOrd="1" presId="urn:microsoft.com/office/officeart/2018/2/layout/IconVerticalSolidList"/>
    <dgm:cxn modelId="{1FB4801A-793C-4C48-9580-94155B0229C6}" srcId="{216CD4D0-2F6D-441A-A9BA-B43656770A6E}" destId="{81E48CA0-2186-4329-BE3E-C19E5D75DBD7}" srcOrd="0" destOrd="0" parTransId="{33E17334-379C-4462-81AB-8C1E6350FE2D}" sibTransId="{73A40466-C9CD-4F51-B30D-02DA6BC818D7}"/>
    <dgm:cxn modelId="{10E5442B-ACF8-47A1-AE3B-5888515895E5}" type="presOf" srcId="{B0197899-46DC-4924-A1CC-92452E9759CB}" destId="{1C2CEB5C-2419-49B4-8023-B35565947B0B}" srcOrd="0" destOrd="1" presId="urn:microsoft.com/office/officeart/2018/2/layout/IconVerticalSolidList"/>
    <dgm:cxn modelId="{A5027D33-92E5-4C42-BBA9-AE5D06CD4436}" srcId="{216CD4D0-2F6D-441A-A9BA-B43656770A6E}" destId="{6A611FCA-E3B0-4644-BC7A-9F3E4CEADDF9}" srcOrd="1" destOrd="0" parTransId="{B6324483-F810-47CF-BF4C-98D531057304}" sibTransId="{7F280E15-AC3C-4D0F-B720-0CD3DE29B147}"/>
    <dgm:cxn modelId="{A7075544-B71A-489D-B835-B914FCFB4AD2}" type="presOf" srcId="{FF9FBD70-DB9C-4917-852C-1A57BD4982D7}" destId="{E24DC9A9-8A08-4062-9A46-5CFFF32DB4E2}" srcOrd="0" destOrd="0" presId="urn:microsoft.com/office/officeart/2018/2/layout/IconVerticalSolidList"/>
    <dgm:cxn modelId="{5DDC584F-2E31-45FE-88E8-8FBA5894279C}" type="presOf" srcId="{81E48CA0-2186-4329-BE3E-C19E5D75DBD7}" destId="{6BCADE26-EC58-460A-94D5-43949BA95656}" srcOrd="0" destOrd="0" presId="urn:microsoft.com/office/officeart/2018/2/layout/IconVerticalSolidList"/>
    <dgm:cxn modelId="{6A4BAC56-BE17-4BAC-9E99-DC8AD6FDD7FE}" type="presOf" srcId="{6DDE53AE-DF4B-4AAC-B702-8F1689022871}" destId="{5C6067CD-F959-4375-B2B0-128F8003D5A6}" srcOrd="0" destOrd="0" presId="urn:microsoft.com/office/officeart/2018/2/layout/IconVerticalSolidList"/>
    <dgm:cxn modelId="{9BBD957D-7131-4DE8-91C9-269A5F4A9159}" type="presOf" srcId="{71911C1C-CB40-4BD5-A1BC-884E30C38FB3}" destId="{1C2CEB5C-2419-49B4-8023-B35565947B0B}" srcOrd="0" destOrd="0" presId="urn:microsoft.com/office/officeart/2018/2/layout/IconVerticalSolidList"/>
    <dgm:cxn modelId="{BBF45F8B-D540-4E18-90E7-3501A86E64C6}" srcId="{FF9FBD70-DB9C-4917-852C-1A57BD4982D7}" destId="{0E44E010-F468-47A9-8ED2-818D87417B10}" srcOrd="0" destOrd="0" parTransId="{014063AC-DA4F-421D-B99E-0F23E532CE91}" sibTransId="{CA5DA63A-7E56-41E8-A5F6-884922F34B49}"/>
    <dgm:cxn modelId="{3D9DF69E-F1C5-431D-B620-E7843792D8FF}" type="presOf" srcId="{216CD4D0-2F6D-441A-A9BA-B43656770A6E}" destId="{AF1488B9-1AE0-4BE9-8C9B-C87FF114EF47}" srcOrd="0" destOrd="0" presId="urn:microsoft.com/office/officeart/2018/2/layout/IconVerticalSolidList"/>
    <dgm:cxn modelId="{3A1CC9A9-41DC-4C22-949A-7CAE29BDDDD8}" srcId="{0E44E010-F468-47A9-8ED2-818D87417B10}" destId="{71911C1C-CB40-4BD5-A1BC-884E30C38FB3}" srcOrd="0" destOrd="0" parTransId="{3ACF4A14-F682-4249-87FA-2AA63F794700}" sibTransId="{0657F04A-BCD6-459D-B7C5-D5CC6A35A8EC}"/>
    <dgm:cxn modelId="{C78D59C6-5598-438B-827D-19F061DF8C7A}" type="presOf" srcId="{E3CE1A3B-84C4-42C9-9716-BF00990E1A60}" destId="{6BCADE26-EC58-460A-94D5-43949BA95656}" srcOrd="0" destOrd="2" presId="urn:microsoft.com/office/officeart/2018/2/layout/IconVerticalSolidList"/>
    <dgm:cxn modelId="{C1FC1BCA-0998-48CC-B8AB-119C74572B96}" srcId="{FF9FBD70-DB9C-4917-852C-1A57BD4982D7}" destId="{216CD4D0-2F6D-441A-A9BA-B43656770A6E}" srcOrd="2" destOrd="0" parTransId="{C53EB5C4-4BAE-4746-AC75-4AFDC0B116A6}" sibTransId="{35E083B3-8807-4B66-B832-EC7D5C08322C}"/>
    <dgm:cxn modelId="{A2935AFA-2DE5-425F-9ECD-AD017E565DC5}" srcId="{0E44E010-F468-47A9-8ED2-818D87417B10}" destId="{B0197899-46DC-4924-A1CC-92452E9759CB}" srcOrd="1" destOrd="0" parTransId="{5475A0A3-F46F-42C5-96DB-1E57350D3112}" sibTransId="{22127104-348B-4B0E-B26F-5E0933B042FB}"/>
    <dgm:cxn modelId="{46F45AF7-03BE-496B-AE18-D457B755A141}" type="presParOf" srcId="{E24DC9A9-8A08-4062-9A46-5CFFF32DB4E2}" destId="{23E223AB-C30A-4F4D-884D-13C4DD648C61}" srcOrd="0" destOrd="0" presId="urn:microsoft.com/office/officeart/2018/2/layout/IconVerticalSolidList"/>
    <dgm:cxn modelId="{244C8CE7-35BC-452B-B5C3-244F87C00D73}" type="presParOf" srcId="{23E223AB-C30A-4F4D-884D-13C4DD648C61}" destId="{19580D81-7D32-43C1-A286-A6FDBC5CA302}" srcOrd="0" destOrd="0" presId="urn:microsoft.com/office/officeart/2018/2/layout/IconVerticalSolidList"/>
    <dgm:cxn modelId="{EF56742F-0677-4748-AD75-6DE05414D725}" type="presParOf" srcId="{23E223AB-C30A-4F4D-884D-13C4DD648C61}" destId="{25371EB8-34EA-4D53-8AF2-1B00E3D0A725}" srcOrd="1" destOrd="0" presId="urn:microsoft.com/office/officeart/2018/2/layout/IconVerticalSolidList"/>
    <dgm:cxn modelId="{657BF501-283B-4204-BA31-1710BDECCC7B}" type="presParOf" srcId="{23E223AB-C30A-4F4D-884D-13C4DD648C61}" destId="{40CA0587-45F5-4DF1-B1AC-29C5A3767E48}" srcOrd="2" destOrd="0" presId="urn:microsoft.com/office/officeart/2018/2/layout/IconVerticalSolidList"/>
    <dgm:cxn modelId="{9A02A2D2-735D-4A89-8E78-8D755E384587}" type="presParOf" srcId="{23E223AB-C30A-4F4D-884D-13C4DD648C61}" destId="{A9DF99AA-7792-4BA1-B1ED-8FA6B2E8CD25}" srcOrd="3" destOrd="0" presId="urn:microsoft.com/office/officeart/2018/2/layout/IconVerticalSolidList"/>
    <dgm:cxn modelId="{0A5F0EEF-28D3-4AF2-A511-C00BF5FAEA6F}" type="presParOf" srcId="{23E223AB-C30A-4F4D-884D-13C4DD648C61}" destId="{1C2CEB5C-2419-49B4-8023-B35565947B0B}" srcOrd="4" destOrd="0" presId="urn:microsoft.com/office/officeart/2018/2/layout/IconVerticalSolidList"/>
    <dgm:cxn modelId="{C5B685EB-71DD-42A1-91A0-42858D8E882A}" type="presParOf" srcId="{E24DC9A9-8A08-4062-9A46-5CFFF32DB4E2}" destId="{B8E7B3F3-D932-45BB-8641-44C35DFFA22C}" srcOrd="1" destOrd="0" presId="urn:microsoft.com/office/officeart/2018/2/layout/IconVerticalSolidList"/>
    <dgm:cxn modelId="{92EEB3AF-E5E6-4662-B610-5ACF886E228A}" type="presParOf" srcId="{E24DC9A9-8A08-4062-9A46-5CFFF32DB4E2}" destId="{1C0F8451-82FF-4F99-9FC3-61DE27115DC2}" srcOrd="2" destOrd="0" presId="urn:microsoft.com/office/officeart/2018/2/layout/IconVerticalSolidList"/>
    <dgm:cxn modelId="{F65DC681-0812-4BCF-B91C-EEFE0BC9B491}" type="presParOf" srcId="{1C0F8451-82FF-4F99-9FC3-61DE27115DC2}" destId="{FB1DD004-F1C5-4EA4-A223-1AFD4583AE71}" srcOrd="0" destOrd="0" presId="urn:microsoft.com/office/officeart/2018/2/layout/IconVerticalSolidList"/>
    <dgm:cxn modelId="{5BB76621-0783-4331-8069-545600155379}" type="presParOf" srcId="{1C0F8451-82FF-4F99-9FC3-61DE27115DC2}" destId="{B5487596-7474-4C97-A4DF-83562B359929}" srcOrd="1" destOrd="0" presId="urn:microsoft.com/office/officeart/2018/2/layout/IconVerticalSolidList"/>
    <dgm:cxn modelId="{568370C1-73DF-492D-941C-B9AD217558C6}" type="presParOf" srcId="{1C0F8451-82FF-4F99-9FC3-61DE27115DC2}" destId="{A7E9D1CF-3B70-4E70-823C-6F3BF35FF64E}" srcOrd="2" destOrd="0" presId="urn:microsoft.com/office/officeart/2018/2/layout/IconVerticalSolidList"/>
    <dgm:cxn modelId="{D7A4A58A-5013-4D87-8BA6-E6AFB2A6C823}" type="presParOf" srcId="{1C0F8451-82FF-4F99-9FC3-61DE27115DC2}" destId="{5C6067CD-F959-4375-B2B0-128F8003D5A6}" srcOrd="3" destOrd="0" presId="urn:microsoft.com/office/officeart/2018/2/layout/IconVerticalSolidList"/>
    <dgm:cxn modelId="{26977CF2-65D1-4309-B0F1-634B4AB00AB2}" type="presParOf" srcId="{E24DC9A9-8A08-4062-9A46-5CFFF32DB4E2}" destId="{28C65C9C-177A-478A-A240-745D35677F0B}" srcOrd="3" destOrd="0" presId="urn:microsoft.com/office/officeart/2018/2/layout/IconVerticalSolidList"/>
    <dgm:cxn modelId="{81078B1E-742F-4D38-ADA1-D7A7AC80FB94}" type="presParOf" srcId="{E24DC9A9-8A08-4062-9A46-5CFFF32DB4E2}" destId="{E17FD26D-D28D-4865-88E1-7703BE1D1C0B}" srcOrd="4" destOrd="0" presId="urn:microsoft.com/office/officeart/2018/2/layout/IconVerticalSolidList"/>
    <dgm:cxn modelId="{C6B9CD65-C2EA-4D35-8951-19B674BEC944}" type="presParOf" srcId="{E17FD26D-D28D-4865-88E1-7703BE1D1C0B}" destId="{7D59FD22-C540-455D-9FCF-D5C3CC476E15}" srcOrd="0" destOrd="0" presId="urn:microsoft.com/office/officeart/2018/2/layout/IconVerticalSolidList"/>
    <dgm:cxn modelId="{337867E4-9479-4E98-8BB2-9D0F6265D168}" type="presParOf" srcId="{E17FD26D-D28D-4865-88E1-7703BE1D1C0B}" destId="{2ABFD831-AB00-41B5-93FE-FF7E124771FC}" srcOrd="1" destOrd="0" presId="urn:microsoft.com/office/officeart/2018/2/layout/IconVerticalSolidList"/>
    <dgm:cxn modelId="{F9B2D05E-7934-484F-B2F7-FAE0BF300239}" type="presParOf" srcId="{E17FD26D-D28D-4865-88E1-7703BE1D1C0B}" destId="{FF89490C-8380-4143-97A0-00EE5A3FE18C}" srcOrd="2" destOrd="0" presId="urn:microsoft.com/office/officeart/2018/2/layout/IconVerticalSolidList"/>
    <dgm:cxn modelId="{D4536293-0B0B-4B06-828D-C33F7CB98073}" type="presParOf" srcId="{E17FD26D-D28D-4865-88E1-7703BE1D1C0B}" destId="{AF1488B9-1AE0-4BE9-8C9B-C87FF114EF47}" srcOrd="3" destOrd="0" presId="urn:microsoft.com/office/officeart/2018/2/layout/IconVerticalSolidList"/>
    <dgm:cxn modelId="{6F9E6B2E-1CA4-41B5-844A-168016D67236}" type="presParOf" srcId="{E17FD26D-D28D-4865-88E1-7703BE1D1C0B}" destId="{6BCADE26-EC58-460A-94D5-43949BA9565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5E3506-EA9A-448F-90BD-F6C07D9653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23D541-2590-4F43-964C-5DEB2E061092}">
      <dgm:prSet/>
      <dgm:spPr/>
      <dgm:t>
        <a:bodyPr/>
        <a:lstStyle/>
        <a:p>
          <a:r>
            <a:rPr lang="en-US"/>
            <a:t>Transparency      </a:t>
          </a:r>
        </a:p>
      </dgm:t>
    </dgm:pt>
    <dgm:pt modelId="{D6C5B615-717F-4085-AC0F-B1CC04F5154A}" type="parTrans" cxnId="{1E790889-65BD-4A97-A8AE-EE656DEFED77}">
      <dgm:prSet/>
      <dgm:spPr/>
      <dgm:t>
        <a:bodyPr/>
        <a:lstStyle/>
        <a:p>
          <a:endParaRPr lang="en-US"/>
        </a:p>
      </dgm:t>
    </dgm:pt>
    <dgm:pt modelId="{6805CE2D-3080-40CE-9D0A-8790A15D4066}" type="sibTrans" cxnId="{1E790889-65BD-4A97-A8AE-EE656DEFED77}">
      <dgm:prSet/>
      <dgm:spPr/>
      <dgm:t>
        <a:bodyPr/>
        <a:lstStyle/>
        <a:p>
          <a:endParaRPr lang="en-US"/>
        </a:p>
      </dgm:t>
    </dgm:pt>
    <dgm:pt modelId="{981D0DEE-BA62-47D4-8FE5-25CB8196BDE2}">
      <dgm:prSet/>
      <dgm:spPr/>
      <dgm:t>
        <a:bodyPr/>
        <a:lstStyle/>
        <a:p>
          <a:r>
            <a:rPr lang="en-US"/>
            <a:t>Diversion </a:t>
          </a:r>
        </a:p>
      </dgm:t>
    </dgm:pt>
    <dgm:pt modelId="{143DCFBC-4FD5-40F2-8A83-56B151996E55}" type="parTrans" cxnId="{15032067-5667-40E0-964E-CC9AA7FD39CC}">
      <dgm:prSet/>
      <dgm:spPr/>
      <dgm:t>
        <a:bodyPr/>
        <a:lstStyle/>
        <a:p>
          <a:endParaRPr lang="en-US"/>
        </a:p>
      </dgm:t>
    </dgm:pt>
    <dgm:pt modelId="{FAE61505-D13F-4F4D-9124-17D6F606A243}" type="sibTrans" cxnId="{15032067-5667-40E0-964E-CC9AA7FD39CC}">
      <dgm:prSet/>
      <dgm:spPr/>
      <dgm:t>
        <a:bodyPr/>
        <a:lstStyle/>
        <a:p>
          <a:endParaRPr lang="en-US"/>
        </a:p>
      </dgm:t>
    </dgm:pt>
    <dgm:pt modelId="{922568AC-66EB-4D03-B37D-5B9ACE9CF576}">
      <dgm:prSet/>
      <dgm:spPr/>
      <dgm:t>
        <a:bodyPr/>
        <a:lstStyle/>
        <a:p>
          <a:r>
            <a:rPr lang="en-US"/>
            <a:t>Duplicate Discounts</a:t>
          </a:r>
        </a:p>
      </dgm:t>
    </dgm:pt>
    <dgm:pt modelId="{619AAC49-FFA4-44C8-A01B-35B359AF5E93}" type="parTrans" cxnId="{18FDA173-81B2-46F2-85E1-083FDE063AE1}">
      <dgm:prSet/>
      <dgm:spPr/>
      <dgm:t>
        <a:bodyPr/>
        <a:lstStyle/>
        <a:p>
          <a:endParaRPr lang="en-US"/>
        </a:p>
      </dgm:t>
    </dgm:pt>
    <dgm:pt modelId="{B98BADC0-22A7-40BB-AEEC-8127C3EDD482}" type="sibTrans" cxnId="{18FDA173-81B2-46F2-85E1-083FDE063AE1}">
      <dgm:prSet/>
      <dgm:spPr/>
      <dgm:t>
        <a:bodyPr/>
        <a:lstStyle/>
        <a:p>
          <a:endParaRPr lang="en-US"/>
        </a:p>
      </dgm:t>
    </dgm:pt>
    <dgm:pt modelId="{94A8A5D6-2BA3-4D6F-B53E-4A883AC4F1C7}" type="pres">
      <dgm:prSet presAssocID="{0E5E3506-EA9A-448F-90BD-F6C07D965379}" presName="linear" presStyleCnt="0">
        <dgm:presLayoutVars>
          <dgm:animLvl val="lvl"/>
          <dgm:resizeHandles val="exact"/>
        </dgm:presLayoutVars>
      </dgm:prSet>
      <dgm:spPr/>
    </dgm:pt>
    <dgm:pt modelId="{1C4495DF-F122-4AB9-B3B0-5A8ABE42032B}" type="pres">
      <dgm:prSet presAssocID="{D623D541-2590-4F43-964C-5DEB2E061092}" presName="parentText" presStyleLbl="node1" presStyleIdx="0" presStyleCnt="3">
        <dgm:presLayoutVars>
          <dgm:chMax val="0"/>
          <dgm:bulletEnabled val="1"/>
        </dgm:presLayoutVars>
      </dgm:prSet>
      <dgm:spPr/>
    </dgm:pt>
    <dgm:pt modelId="{DB53C3E6-F048-47CD-9A89-062E4EB201E2}" type="pres">
      <dgm:prSet presAssocID="{6805CE2D-3080-40CE-9D0A-8790A15D4066}" presName="spacer" presStyleCnt="0"/>
      <dgm:spPr/>
    </dgm:pt>
    <dgm:pt modelId="{9DC8610A-2B19-4935-9312-05412777CC69}" type="pres">
      <dgm:prSet presAssocID="{981D0DEE-BA62-47D4-8FE5-25CB8196BDE2}" presName="parentText" presStyleLbl="node1" presStyleIdx="1" presStyleCnt="3">
        <dgm:presLayoutVars>
          <dgm:chMax val="0"/>
          <dgm:bulletEnabled val="1"/>
        </dgm:presLayoutVars>
      </dgm:prSet>
      <dgm:spPr/>
    </dgm:pt>
    <dgm:pt modelId="{1927A97C-3EB5-4FC9-A6B2-D42BBEB64B11}" type="pres">
      <dgm:prSet presAssocID="{FAE61505-D13F-4F4D-9124-17D6F606A243}" presName="spacer" presStyleCnt="0"/>
      <dgm:spPr/>
    </dgm:pt>
    <dgm:pt modelId="{98219708-4DB6-4743-91CF-9DA15C7A08D9}" type="pres">
      <dgm:prSet presAssocID="{922568AC-66EB-4D03-B37D-5B9ACE9CF576}" presName="parentText" presStyleLbl="node1" presStyleIdx="2" presStyleCnt="3">
        <dgm:presLayoutVars>
          <dgm:chMax val="0"/>
          <dgm:bulletEnabled val="1"/>
        </dgm:presLayoutVars>
      </dgm:prSet>
      <dgm:spPr/>
    </dgm:pt>
  </dgm:ptLst>
  <dgm:cxnLst>
    <dgm:cxn modelId="{CA609465-4D80-4EEE-9A63-EF0758406483}" type="presOf" srcId="{922568AC-66EB-4D03-B37D-5B9ACE9CF576}" destId="{98219708-4DB6-4743-91CF-9DA15C7A08D9}" srcOrd="0" destOrd="0" presId="urn:microsoft.com/office/officeart/2005/8/layout/vList2"/>
    <dgm:cxn modelId="{15032067-5667-40E0-964E-CC9AA7FD39CC}" srcId="{0E5E3506-EA9A-448F-90BD-F6C07D965379}" destId="{981D0DEE-BA62-47D4-8FE5-25CB8196BDE2}" srcOrd="1" destOrd="0" parTransId="{143DCFBC-4FD5-40F2-8A83-56B151996E55}" sibTransId="{FAE61505-D13F-4F4D-9124-17D6F606A243}"/>
    <dgm:cxn modelId="{18FDA173-81B2-46F2-85E1-083FDE063AE1}" srcId="{0E5E3506-EA9A-448F-90BD-F6C07D965379}" destId="{922568AC-66EB-4D03-B37D-5B9ACE9CF576}" srcOrd="2" destOrd="0" parTransId="{619AAC49-FFA4-44C8-A01B-35B359AF5E93}" sibTransId="{B98BADC0-22A7-40BB-AEEC-8127C3EDD482}"/>
    <dgm:cxn modelId="{1E790889-65BD-4A97-A8AE-EE656DEFED77}" srcId="{0E5E3506-EA9A-448F-90BD-F6C07D965379}" destId="{D623D541-2590-4F43-964C-5DEB2E061092}" srcOrd="0" destOrd="0" parTransId="{D6C5B615-717F-4085-AC0F-B1CC04F5154A}" sibTransId="{6805CE2D-3080-40CE-9D0A-8790A15D4066}"/>
    <dgm:cxn modelId="{AA49CCA0-2C2B-4AFD-BEB3-86C5143BC8CC}" type="presOf" srcId="{D623D541-2590-4F43-964C-5DEB2E061092}" destId="{1C4495DF-F122-4AB9-B3B0-5A8ABE42032B}" srcOrd="0" destOrd="0" presId="urn:microsoft.com/office/officeart/2005/8/layout/vList2"/>
    <dgm:cxn modelId="{56903DA2-7EC2-4354-A540-084ED204419F}" type="presOf" srcId="{981D0DEE-BA62-47D4-8FE5-25CB8196BDE2}" destId="{9DC8610A-2B19-4935-9312-05412777CC69}" srcOrd="0" destOrd="0" presId="urn:microsoft.com/office/officeart/2005/8/layout/vList2"/>
    <dgm:cxn modelId="{002922BD-5CFC-4FD1-B79D-E1C727104938}" type="presOf" srcId="{0E5E3506-EA9A-448F-90BD-F6C07D965379}" destId="{94A8A5D6-2BA3-4D6F-B53E-4A883AC4F1C7}" srcOrd="0" destOrd="0" presId="urn:microsoft.com/office/officeart/2005/8/layout/vList2"/>
    <dgm:cxn modelId="{654E2285-C4A1-4417-BA79-50025B67EA90}" type="presParOf" srcId="{94A8A5D6-2BA3-4D6F-B53E-4A883AC4F1C7}" destId="{1C4495DF-F122-4AB9-B3B0-5A8ABE42032B}" srcOrd="0" destOrd="0" presId="urn:microsoft.com/office/officeart/2005/8/layout/vList2"/>
    <dgm:cxn modelId="{4E5338CB-5955-4B5E-995C-591F9BF3A44C}" type="presParOf" srcId="{94A8A5D6-2BA3-4D6F-B53E-4A883AC4F1C7}" destId="{DB53C3E6-F048-47CD-9A89-062E4EB201E2}" srcOrd="1" destOrd="0" presId="urn:microsoft.com/office/officeart/2005/8/layout/vList2"/>
    <dgm:cxn modelId="{A3823850-5798-415A-803F-BE39EE6B88CA}" type="presParOf" srcId="{94A8A5D6-2BA3-4D6F-B53E-4A883AC4F1C7}" destId="{9DC8610A-2B19-4935-9312-05412777CC69}" srcOrd="2" destOrd="0" presId="urn:microsoft.com/office/officeart/2005/8/layout/vList2"/>
    <dgm:cxn modelId="{8F532478-00E0-48B0-AEEE-CB60C7A38449}" type="presParOf" srcId="{94A8A5D6-2BA3-4D6F-B53E-4A883AC4F1C7}" destId="{1927A97C-3EB5-4FC9-A6B2-D42BBEB64B11}" srcOrd="3" destOrd="0" presId="urn:microsoft.com/office/officeart/2005/8/layout/vList2"/>
    <dgm:cxn modelId="{C42CF728-4171-468E-B4C4-051416EE985B}" type="presParOf" srcId="{94A8A5D6-2BA3-4D6F-B53E-4A883AC4F1C7}" destId="{98219708-4DB6-4743-91CF-9DA15C7A08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B51A28-44C3-4399-8857-641D27B39C3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5676B-98B1-4502-90A1-2D3F939AC94B}">
      <dgm:prSet/>
      <dgm:spPr/>
      <dgm:t>
        <a:bodyPr/>
        <a:lstStyle/>
        <a:p>
          <a:r>
            <a:rPr lang="en-US"/>
            <a:t>Financial Impact on service provision</a:t>
          </a:r>
        </a:p>
      </dgm:t>
    </dgm:pt>
    <dgm:pt modelId="{260339F6-EB1A-42C2-9A5C-4FA0EC862283}" type="parTrans" cxnId="{CCF3A743-F006-40D6-920C-04B19A8B0F11}">
      <dgm:prSet/>
      <dgm:spPr/>
      <dgm:t>
        <a:bodyPr/>
        <a:lstStyle/>
        <a:p>
          <a:endParaRPr lang="en-US"/>
        </a:p>
      </dgm:t>
    </dgm:pt>
    <dgm:pt modelId="{2AC7FBCE-DE83-4E0F-BD39-88EBD874F759}" type="sibTrans" cxnId="{CCF3A743-F006-40D6-920C-04B19A8B0F11}">
      <dgm:prSet/>
      <dgm:spPr/>
      <dgm:t>
        <a:bodyPr/>
        <a:lstStyle/>
        <a:p>
          <a:endParaRPr lang="en-US"/>
        </a:p>
      </dgm:t>
    </dgm:pt>
    <dgm:pt modelId="{D02AE62F-9A6B-4FD2-9548-E9E9AD649462}">
      <dgm:prSet/>
      <dgm:spPr/>
      <dgm:t>
        <a:bodyPr/>
        <a:lstStyle/>
        <a:p>
          <a:r>
            <a:rPr lang="en-US"/>
            <a:t>Access to most commonly prescribed medications</a:t>
          </a:r>
        </a:p>
      </dgm:t>
    </dgm:pt>
    <dgm:pt modelId="{81BE6558-6C8C-439A-8A6D-60CE8BD07DEC}" type="parTrans" cxnId="{4EA62E6F-3921-472A-A3FF-BB0A7ABCF4C3}">
      <dgm:prSet/>
      <dgm:spPr/>
      <dgm:t>
        <a:bodyPr/>
        <a:lstStyle/>
        <a:p>
          <a:endParaRPr lang="en-US"/>
        </a:p>
      </dgm:t>
    </dgm:pt>
    <dgm:pt modelId="{EB7073AF-7002-4201-B9BA-9551FBD5FA2F}" type="sibTrans" cxnId="{4EA62E6F-3921-472A-A3FF-BB0A7ABCF4C3}">
      <dgm:prSet/>
      <dgm:spPr/>
      <dgm:t>
        <a:bodyPr/>
        <a:lstStyle/>
        <a:p>
          <a:endParaRPr lang="en-US"/>
        </a:p>
      </dgm:t>
    </dgm:pt>
    <dgm:pt modelId="{7307C309-BDCA-4BAC-89E5-DD106C692A10}">
      <dgm:prSet/>
      <dgm:spPr/>
      <dgm:t>
        <a:bodyPr/>
        <a:lstStyle/>
        <a:p>
          <a:r>
            <a:rPr lang="en-US"/>
            <a:t>Population served by FQHCs is already most affected by health disparities</a:t>
          </a:r>
        </a:p>
      </dgm:t>
    </dgm:pt>
    <dgm:pt modelId="{E1CCBE9B-0919-4B70-B8C8-F3CD3219CDEF}" type="parTrans" cxnId="{75DB2E51-17ED-4892-97FB-A13F7AEE5777}">
      <dgm:prSet/>
      <dgm:spPr/>
      <dgm:t>
        <a:bodyPr/>
        <a:lstStyle/>
        <a:p>
          <a:endParaRPr lang="en-US"/>
        </a:p>
      </dgm:t>
    </dgm:pt>
    <dgm:pt modelId="{C0F40054-928B-4076-A8F2-CA4A3FB51B65}" type="sibTrans" cxnId="{75DB2E51-17ED-4892-97FB-A13F7AEE5777}">
      <dgm:prSet/>
      <dgm:spPr/>
      <dgm:t>
        <a:bodyPr/>
        <a:lstStyle/>
        <a:p>
          <a:endParaRPr lang="en-US"/>
        </a:p>
      </dgm:t>
    </dgm:pt>
    <dgm:pt modelId="{8D7BD1D4-4E15-42A4-98A9-E08AD907CAC7}" type="pres">
      <dgm:prSet presAssocID="{2FB51A28-44C3-4399-8857-641D27B39C3C}" presName="root" presStyleCnt="0">
        <dgm:presLayoutVars>
          <dgm:dir/>
          <dgm:resizeHandles val="exact"/>
        </dgm:presLayoutVars>
      </dgm:prSet>
      <dgm:spPr/>
    </dgm:pt>
    <dgm:pt modelId="{EFD8C73E-E3EB-4EC7-A72E-51658ACF502C}" type="pres">
      <dgm:prSet presAssocID="{6705676B-98B1-4502-90A1-2D3F939AC94B}" presName="compNode" presStyleCnt="0"/>
      <dgm:spPr/>
    </dgm:pt>
    <dgm:pt modelId="{ED4092E1-9086-4DBA-83EB-65A26D3182DA}" type="pres">
      <dgm:prSet presAssocID="{6705676B-98B1-4502-90A1-2D3F939AC94B}" presName="bgRect" presStyleLbl="bgShp" presStyleIdx="0" presStyleCnt="3"/>
      <dgm:spPr/>
    </dgm:pt>
    <dgm:pt modelId="{C064E23C-009B-46B6-B628-D31877C25B59}" type="pres">
      <dgm:prSet presAssocID="{6705676B-98B1-4502-90A1-2D3F939AC9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6A7EE6F-E79A-492B-89FE-A194780BFDAC}" type="pres">
      <dgm:prSet presAssocID="{6705676B-98B1-4502-90A1-2D3F939AC94B}" presName="spaceRect" presStyleCnt="0"/>
      <dgm:spPr/>
    </dgm:pt>
    <dgm:pt modelId="{643F02F3-63B8-4A39-8DE9-5DF3F9913637}" type="pres">
      <dgm:prSet presAssocID="{6705676B-98B1-4502-90A1-2D3F939AC94B}" presName="parTx" presStyleLbl="revTx" presStyleIdx="0" presStyleCnt="3">
        <dgm:presLayoutVars>
          <dgm:chMax val="0"/>
          <dgm:chPref val="0"/>
        </dgm:presLayoutVars>
      </dgm:prSet>
      <dgm:spPr/>
    </dgm:pt>
    <dgm:pt modelId="{8929D3AA-33D6-4AEC-BA64-C539D42E1E44}" type="pres">
      <dgm:prSet presAssocID="{2AC7FBCE-DE83-4E0F-BD39-88EBD874F759}" presName="sibTrans" presStyleCnt="0"/>
      <dgm:spPr/>
    </dgm:pt>
    <dgm:pt modelId="{51649465-D571-4449-85B7-56BFD1679753}" type="pres">
      <dgm:prSet presAssocID="{D02AE62F-9A6B-4FD2-9548-E9E9AD649462}" presName="compNode" presStyleCnt="0"/>
      <dgm:spPr/>
    </dgm:pt>
    <dgm:pt modelId="{BBEABD57-F157-41A0-97C2-6B8D588A432A}" type="pres">
      <dgm:prSet presAssocID="{D02AE62F-9A6B-4FD2-9548-E9E9AD649462}" presName="bgRect" presStyleLbl="bgShp" presStyleIdx="1" presStyleCnt="3"/>
      <dgm:spPr/>
    </dgm:pt>
    <dgm:pt modelId="{A6B13CF1-1F4B-4B5E-AC16-773DDF277823}" type="pres">
      <dgm:prSet presAssocID="{D02AE62F-9A6B-4FD2-9548-E9E9AD6494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847A4A3E-0891-4FC4-9FB6-84E4FAA1FF00}" type="pres">
      <dgm:prSet presAssocID="{D02AE62F-9A6B-4FD2-9548-E9E9AD649462}" presName="spaceRect" presStyleCnt="0"/>
      <dgm:spPr/>
    </dgm:pt>
    <dgm:pt modelId="{0CEB3613-3F6C-4FCE-BC71-7FC40DC159D2}" type="pres">
      <dgm:prSet presAssocID="{D02AE62F-9A6B-4FD2-9548-E9E9AD649462}" presName="parTx" presStyleLbl="revTx" presStyleIdx="1" presStyleCnt="3">
        <dgm:presLayoutVars>
          <dgm:chMax val="0"/>
          <dgm:chPref val="0"/>
        </dgm:presLayoutVars>
      </dgm:prSet>
      <dgm:spPr/>
    </dgm:pt>
    <dgm:pt modelId="{C462E0DB-0EE4-4306-9C57-451010D01123}" type="pres">
      <dgm:prSet presAssocID="{EB7073AF-7002-4201-B9BA-9551FBD5FA2F}" presName="sibTrans" presStyleCnt="0"/>
      <dgm:spPr/>
    </dgm:pt>
    <dgm:pt modelId="{0FD4DE23-D2F1-4573-B3CF-5F3B0DACE454}" type="pres">
      <dgm:prSet presAssocID="{7307C309-BDCA-4BAC-89E5-DD106C692A10}" presName="compNode" presStyleCnt="0"/>
      <dgm:spPr/>
    </dgm:pt>
    <dgm:pt modelId="{3651C629-B486-4C7B-A874-900EB03BBBE8}" type="pres">
      <dgm:prSet presAssocID="{7307C309-BDCA-4BAC-89E5-DD106C692A10}" presName="bgRect" presStyleLbl="bgShp" presStyleIdx="2" presStyleCnt="3"/>
      <dgm:spPr/>
    </dgm:pt>
    <dgm:pt modelId="{13272F80-EDAC-40A7-9622-3CE5939EDD9A}" type="pres">
      <dgm:prSet presAssocID="{7307C309-BDCA-4BAC-89E5-DD106C692A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8C36749-338C-4A4F-993D-AC82EB07EFA9}" type="pres">
      <dgm:prSet presAssocID="{7307C309-BDCA-4BAC-89E5-DD106C692A10}" presName="spaceRect" presStyleCnt="0"/>
      <dgm:spPr/>
    </dgm:pt>
    <dgm:pt modelId="{0EBA1B0B-DBF3-4D92-BD06-5039DF722419}" type="pres">
      <dgm:prSet presAssocID="{7307C309-BDCA-4BAC-89E5-DD106C692A10}" presName="parTx" presStyleLbl="revTx" presStyleIdx="2" presStyleCnt="3">
        <dgm:presLayoutVars>
          <dgm:chMax val="0"/>
          <dgm:chPref val="0"/>
        </dgm:presLayoutVars>
      </dgm:prSet>
      <dgm:spPr/>
    </dgm:pt>
  </dgm:ptLst>
  <dgm:cxnLst>
    <dgm:cxn modelId="{FFECBB1A-984F-45A4-B38F-721A21B1EA91}" type="presOf" srcId="{7307C309-BDCA-4BAC-89E5-DD106C692A10}" destId="{0EBA1B0B-DBF3-4D92-BD06-5039DF722419}" srcOrd="0" destOrd="0" presId="urn:microsoft.com/office/officeart/2018/2/layout/IconVerticalSolidList"/>
    <dgm:cxn modelId="{3822003C-42DF-4B70-87BE-6042D63F2F2F}" type="presOf" srcId="{D02AE62F-9A6B-4FD2-9548-E9E9AD649462}" destId="{0CEB3613-3F6C-4FCE-BC71-7FC40DC159D2}" srcOrd="0" destOrd="0" presId="urn:microsoft.com/office/officeart/2018/2/layout/IconVerticalSolidList"/>
    <dgm:cxn modelId="{CCF3A743-F006-40D6-920C-04B19A8B0F11}" srcId="{2FB51A28-44C3-4399-8857-641D27B39C3C}" destId="{6705676B-98B1-4502-90A1-2D3F939AC94B}" srcOrd="0" destOrd="0" parTransId="{260339F6-EB1A-42C2-9A5C-4FA0EC862283}" sibTransId="{2AC7FBCE-DE83-4E0F-BD39-88EBD874F759}"/>
    <dgm:cxn modelId="{0CAD626E-2380-45C1-8454-0C97D1FBC208}" type="presOf" srcId="{6705676B-98B1-4502-90A1-2D3F939AC94B}" destId="{643F02F3-63B8-4A39-8DE9-5DF3F9913637}" srcOrd="0" destOrd="0" presId="urn:microsoft.com/office/officeart/2018/2/layout/IconVerticalSolidList"/>
    <dgm:cxn modelId="{4EA62E6F-3921-472A-A3FF-BB0A7ABCF4C3}" srcId="{2FB51A28-44C3-4399-8857-641D27B39C3C}" destId="{D02AE62F-9A6B-4FD2-9548-E9E9AD649462}" srcOrd="1" destOrd="0" parTransId="{81BE6558-6C8C-439A-8A6D-60CE8BD07DEC}" sibTransId="{EB7073AF-7002-4201-B9BA-9551FBD5FA2F}"/>
    <dgm:cxn modelId="{75DB2E51-17ED-4892-97FB-A13F7AEE5777}" srcId="{2FB51A28-44C3-4399-8857-641D27B39C3C}" destId="{7307C309-BDCA-4BAC-89E5-DD106C692A10}" srcOrd="2" destOrd="0" parTransId="{E1CCBE9B-0919-4B70-B8C8-F3CD3219CDEF}" sibTransId="{C0F40054-928B-4076-A8F2-CA4A3FB51B65}"/>
    <dgm:cxn modelId="{D67E28EB-9FBE-411D-ABEE-4E760984ED7B}" type="presOf" srcId="{2FB51A28-44C3-4399-8857-641D27B39C3C}" destId="{8D7BD1D4-4E15-42A4-98A9-E08AD907CAC7}" srcOrd="0" destOrd="0" presId="urn:microsoft.com/office/officeart/2018/2/layout/IconVerticalSolidList"/>
    <dgm:cxn modelId="{632140FE-63BA-4265-BD5D-3F03380A7D30}" type="presParOf" srcId="{8D7BD1D4-4E15-42A4-98A9-E08AD907CAC7}" destId="{EFD8C73E-E3EB-4EC7-A72E-51658ACF502C}" srcOrd="0" destOrd="0" presId="urn:microsoft.com/office/officeart/2018/2/layout/IconVerticalSolidList"/>
    <dgm:cxn modelId="{8FDD6207-1149-499E-872E-297979B65878}" type="presParOf" srcId="{EFD8C73E-E3EB-4EC7-A72E-51658ACF502C}" destId="{ED4092E1-9086-4DBA-83EB-65A26D3182DA}" srcOrd="0" destOrd="0" presId="urn:microsoft.com/office/officeart/2018/2/layout/IconVerticalSolidList"/>
    <dgm:cxn modelId="{6C22C991-B023-49C7-B1B0-F62B8483BA24}" type="presParOf" srcId="{EFD8C73E-E3EB-4EC7-A72E-51658ACF502C}" destId="{C064E23C-009B-46B6-B628-D31877C25B59}" srcOrd="1" destOrd="0" presId="urn:microsoft.com/office/officeart/2018/2/layout/IconVerticalSolidList"/>
    <dgm:cxn modelId="{BE4D579A-3138-46AF-89E4-93FE506268B5}" type="presParOf" srcId="{EFD8C73E-E3EB-4EC7-A72E-51658ACF502C}" destId="{56A7EE6F-E79A-492B-89FE-A194780BFDAC}" srcOrd="2" destOrd="0" presId="urn:microsoft.com/office/officeart/2018/2/layout/IconVerticalSolidList"/>
    <dgm:cxn modelId="{FBB5C321-A334-4CBB-BA13-19B539FE3B48}" type="presParOf" srcId="{EFD8C73E-E3EB-4EC7-A72E-51658ACF502C}" destId="{643F02F3-63B8-4A39-8DE9-5DF3F9913637}" srcOrd="3" destOrd="0" presId="urn:microsoft.com/office/officeart/2018/2/layout/IconVerticalSolidList"/>
    <dgm:cxn modelId="{F447F3A3-293F-4239-A756-2BEB012489D8}" type="presParOf" srcId="{8D7BD1D4-4E15-42A4-98A9-E08AD907CAC7}" destId="{8929D3AA-33D6-4AEC-BA64-C539D42E1E44}" srcOrd="1" destOrd="0" presId="urn:microsoft.com/office/officeart/2018/2/layout/IconVerticalSolidList"/>
    <dgm:cxn modelId="{39DD71E4-53B1-4CF6-B016-16E7690EA14D}" type="presParOf" srcId="{8D7BD1D4-4E15-42A4-98A9-E08AD907CAC7}" destId="{51649465-D571-4449-85B7-56BFD1679753}" srcOrd="2" destOrd="0" presId="urn:microsoft.com/office/officeart/2018/2/layout/IconVerticalSolidList"/>
    <dgm:cxn modelId="{35E8D757-6476-4644-8487-EBCC5D9CA2A3}" type="presParOf" srcId="{51649465-D571-4449-85B7-56BFD1679753}" destId="{BBEABD57-F157-41A0-97C2-6B8D588A432A}" srcOrd="0" destOrd="0" presId="urn:microsoft.com/office/officeart/2018/2/layout/IconVerticalSolidList"/>
    <dgm:cxn modelId="{00A41DE4-9EFA-44FE-9AB2-3DFF1D07829D}" type="presParOf" srcId="{51649465-D571-4449-85B7-56BFD1679753}" destId="{A6B13CF1-1F4B-4B5E-AC16-773DDF277823}" srcOrd="1" destOrd="0" presId="urn:microsoft.com/office/officeart/2018/2/layout/IconVerticalSolidList"/>
    <dgm:cxn modelId="{9989C135-197D-4A58-A05C-48D7D2405D99}" type="presParOf" srcId="{51649465-D571-4449-85B7-56BFD1679753}" destId="{847A4A3E-0891-4FC4-9FB6-84E4FAA1FF00}" srcOrd="2" destOrd="0" presId="urn:microsoft.com/office/officeart/2018/2/layout/IconVerticalSolidList"/>
    <dgm:cxn modelId="{9593E7BC-DDC7-44AC-AE1C-B4AEB0B21626}" type="presParOf" srcId="{51649465-D571-4449-85B7-56BFD1679753}" destId="{0CEB3613-3F6C-4FCE-BC71-7FC40DC159D2}" srcOrd="3" destOrd="0" presId="urn:microsoft.com/office/officeart/2018/2/layout/IconVerticalSolidList"/>
    <dgm:cxn modelId="{773183CC-EEDB-4324-8C4A-11BD389E6280}" type="presParOf" srcId="{8D7BD1D4-4E15-42A4-98A9-E08AD907CAC7}" destId="{C462E0DB-0EE4-4306-9C57-451010D01123}" srcOrd="3" destOrd="0" presId="urn:microsoft.com/office/officeart/2018/2/layout/IconVerticalSolidList"/>
    <dgm:cxn modelId="{CA388DEF-F746-4A22-8C5B-98447F289DE4}" type="presParOf" srcId="{8D7BD1D4-4E15-42A4-98A9-E08AD907CAC7}" destId="{0FD4DE23-D2F1-4573-B3CF-5F3B0DACE454}" srcOrd="4" destOrd="0" presId="urn:microsoft.com/office/officeart/2018/2/layout/IconVerticalSolidList"/>
    <dgm:cxn modelId="{B41C9347-2E1E-4C51-BD83-0FB5DA23F39F}" type="presParOf" srcId="{0FD4DE23-D2F1-4573-B3CF-5F3B0DACE454}" destId="{3651C629-B486-4C7B-A874-900EB03BBBE8}" srcOrd="0" destOrd="0" presId="urn:microsoft.com/office/officeart/2018/2/layout/IconVerticalSolidList"/>
    <dgm:cxn modelId="{015A8C15-5411-41FD-81CB-ABA23E9C125E}" type="presParOf" srcId="{0FD4DE23-D2F1-4573-B3CF-5F3B0DACE454}" destId="{13272F80-EDAC-40A7-9622-3CE5939EDD9A}" srcOrd="1" destOrd="0" presId="urn:microsoft.com/office/officeart/2018/2/layout/IconVerticalSolidList"/>
    <dgm:cxn modelId="{EB80263C-3C65-4292-AADA-3E3C1DCC6146}" type="presParOf" srcId="{0FD4DE23-D2F1-4573-B3CF-5F3B0DACE454}" destId="{68C36749-338C-4A4F-993D-AC82EB07EFA9}" srcOrd="2" destOrd="0" presId="urn:microsoft.com/office/officeart/2018/2/layout/IconVerticalSolidList"/>
    <dgm:cxn modelId="{CB6542AE-374E-4B42-9318-AE346EC8430C}" type="presParOf" srcId="{0FD4DE23-D2F1-4573-B3CF-5F3B0DACE454}" destId="{0EBA1B0B-DBF3-4D92-BD06-5039DF7224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188E14-BE38-4A9D-9F81-E5171BF3CFF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89D3053-D5FC-42E2-B730-A4D217E9E073}">
      <dgm:prSet/>
      <dgm:spPr/>
      <dgm:t>
        <a:bodyPr/>
        <a:lstStyle/>
        <a:p>
          <a:pPr>
            <a:lnSpc>
              <a:spcPct val="100000"/>
            </a:lnSpc>
            <a:defRPr cap="all"/>
          </a:pPr>
          <a:r>
            <a:rPr lang="en-US">
              <a:latin typeface="Neue Haas Grotesk Text Pro"/>
            </a:rPr>
            <a:t>Increasing use of Entity-owned pharmacies</a:t>
          </a:r>
        </a:p>
      </dgm:t>
    </dgm:pt>
    <dgm:pt modelId="{62892F2C-CFD4-4663-9D98-469B62A42ED0}" type="parTrans" cxnId="{1F1B7C4E-9CC6-4AA2-8F91-84F567D5CDD0}">
      <dgm:prSet/>
      <dgm:spPr/>
      <dgm:t>
        <a:bodyPr/>
        <a:lstStyle/>
        <a:p>
          <a:endParaRPr lang="en-US"/>
        </a:p>
      </dgm:t>
    </dgm:pt>
    <dgm:pt modelId="{20DDC91D-F040-480A-AF95-2C2F0355938F}" type="sibTrans" cxnId="{1F1B7C4E-9CC6-4AA2-8F91-84F567D5CDD0}">
      <dgm:prSet/>
      <dgm:spPr/>
      <dgm:t>
        <a:bodyPr/>
        <a:lstStyle/>
        <a:p>
          <a:endParaRPr lang="en-US"/>
        </a:p>
      </dgm:t>
    </dgm:pt>
    <dgm:pt modelId="{CE0613E2-1075-4E42-93B7-78DE878ADA41}">
      <dgm:prSet/>
      <dgm:spPr/>
      <dgm:t>
        <a:bodyPr/>
        <a:lstStyle/>
        <a:p>
          <a:pPr>
            <a:lnSpc>
              <a:spcPct val="100000"/>
            </a:lnSpc>
            <a:defRPr cap="all"/>
          </a:pPr>
          <a:r>
            <a:rPr lang="en-US"/>
            <a:t>Participation in Administrative Dispute Resolution process </a:t>
          </a:r>
        </a:p>
      </dgm:t>
    </dgm:pt>
    <dgm:pt modelId="{EC1D536E-1FB5-4ABF-AA8D-721DF1A5306E}" type="parTrans" cxnId="{C1B30721-BCBF-42FE-AB3D-CEBB7510DEBD}">
      <dgm:prSet/>
      <dgm:spPr/>
      <dgm:t>
        <a:bodyPr/>
        <a:lstStyle/>
        <a:p>
          <a:endParaRPr lang="en-US"/>
        </a:p>
      </dgm:t>
    </dgm:pt>
    <dgm:pt modelId="{35EBEC8A-D37A-4F67-8243-780C3AA70E18}" type="sibTrans" cxnId="{C1B30721-BCBF-42FE-AB3D-CEBB7510DEBD}">
      <dgm:prSet/>
      <dgm:spPr/>
      <dgm:t>
        <a:bodyPr/>
        <a:lstStyle/>
        <a:p>
          <a:endParaRPr lang="en-US"/>
        </a:p>
      </dgm:t>
    </dgm:pt>
    <dgm:pt modelId="{1671CE5C-5810-40F3-8A48-E496A9714D3A}">
      <dgm:prSet/>
      <dgm:spPr/>
      <dgm:t>
        <a:bodyPr/>
        <a:lstStyle/>
        <a:p>
          <a:pPr>
            <a:lnSpc>
              <a:spcPct val="100000"/>
            </a:lnSpc>
            <a:defRPr cap="all"/>
          </a:pPr>
          <a:r>
            <a:rPr lang="en-US"/>
            <a:t>Potential litigation strategies</a:t>
          </a:r>
        </a:p>
      </dgm:t>
    </dgm:pt>
    <dgm:pt modelId="{C3F4ACEF-5D04-43D7-8C57-F0A509C0482C}" type="parTrans" cxnId="{C134BE9B-AE01-49EE-8E20-3F98A8BCBEE6}">
      <dgm:prSet/>
      <dgm:spPr/>
      <dgm:t>
        <a:bodyPr/>
        <a:lstStyle/>
        <a:p>
          <a:endParaRPr lang="en-US"/>
        </a:p>
      </dgm:t>
    </dgm:pt>
    <dgm:pt modelId="{8D43A1E1-6018-48BA-9E53-B9058CD30BE1}" type="sibTrans" cxnId="{C134BE9B-AE01-49EE-8E20-3F98A8BCBEE6}">
      <dgm:prSet/>
      <dgm:spPr/>
      <dgm:t>
        <a:bodyPr/>
        <a:lstStyle/>
        <a:p>
          <a:endParaRPr lang="en-US"/>
        </a:p>
      </dgm:t>
    </dgm:pt>
    <dgm:pt modelId="{1936EC65-BB05-4831-B674-EAC1A242ED65}">
      <dgm:prSet phldr="0"/>
      <dgm:spPr/>
      <dgm:t>
        <a:bodyPr/>
        <a:lstStyle/>
        <a:p>
          <a:pPr>
            <a:lnSpc>
              <a:spcPct val="100000"/>
            </a:lnSpc>
            <a:defRPr cap="all"/>
          </a:pPr>
          <a:r>
            <a:rPr lang="en-US">
              <a:latin typeface="Neue Haas Grotesk Text Pro"/>
            </a:rPr>
            <a:t>Compliance</a:t>
          </a:r>
          <a:r>
            <a:rPr lang="en-US"/>
            <a:t> with data </a:t>
          </a:r>
          <a:r>
            <a:rPr lang="en-US">
              <a:latin typeface="Neue Haas Grotesk Text Pro"/>
            </a:rPr>
            <a:t>sharing requirements</a:t>
          </a:r>
          <a:endParaRPr lang="en-US"/>
        </a:p>
      </dgm:t>
    </dgm:pt>
    <dgm:pt modelId="{2935FA66-83F9-4AE9-8CB9-909DAD4BEA50}" type="parTrans" cxnId="{B60D83C0-7BEC-433E-B72B-2606C5AEB304}">
      <dgm:prSet/>
      <dgm:spPr/>
    </dgm:pt>
    <dgm:pt modelId="{1BF3DF06-623B-4599-8F36-A781F5E5C9CB}" type="sibTrans" cxnId="{B60D83C0-7BEC-433E-B72B-2606C5AEB304}">
      <dgm:prSet/>
      <dgm:spPr/>
      <dgm:t>
        <a:bodyPr/>
        <a:lstStyle/>
        <a:p>
          <a:endParaRPr lang="en-US"/>
        </a:p>
      </dgm:t>
    </dgm:pt>
    <dgm:pt modelId="{AC4A84B4-E773-4871-9369-5FC15B8A2228}" type="pres">
      <dgm:prSet presAssocID="{16188E14-BE38-4A9D-9F81-E5171BF3CFF5}" presName="root" presStyleCnt="0">
        <dgm:presLayoutVars>
          <dgm:dir/>
          <dgm:resizeHandles val="exact"/>
        </dgm:presLayoutVars>
      </dgm:prSet>
      <dgm:spPr/>
    </dgm:pt>
    <dgm:pt modelId="{EBD65802-C4E7-421C-A9BB-9AE1724FAEB4}" type="pres">
      <dgm:prSet presAssocID="{089D3053-D5FC-42E2-B730-A4D217E9E073}" presName="compNode" presStyleCnt="0"/>
      <dgm:spPr/>
    </dgm:pt>
    <dgm:pt modelId="{B6FDDFE0-1D0D-4E2B-B7F3-2F497FCAB7A2}" type="pres">
      <dgm:prSet presAssocID="{089D3053-D5FC-42E2-B730-A4D217E9E073}" presName="iconBgRect" presStyleLbl="bgShp" presStyleIdx="0" presStyleCnt="4"/>
      <dgm:spPr>
        <a:prstGeom prst="round2DiagRect">
          <a:avLst>
            <a:gd name="adj1" fmla="val 29727"/>
            <a:gd name="adj2" fmla="val 0"/>
          </a:avLst>
        </a:prstGeom>
      </dgm:spPr>
    </dgm:pt>
    <dgm:pt modelId="{8869C245-A7D2-4AD0-A594-1DECEF1497E6}" type="pres">
      <dgm:prSet presAssocID="{089D3053-D5FC-42E2-B730-A4D217E9E0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D155C80C-B692-4D46-89C7-D03222C719DF}" type="pres">
      <dgm:prSet presAssocID="{089D3053-D5FC-42E2-B730-A4D217E9E073}" presName="spaceRect" presStyleCnt="0"/>
      <dgm:spPr/>
    </dgm:pt>
    <dgm:pt modelId="{8618F86C-C343-4418-A097-C7A5CC999A87}" type="pres">
      <dgm:prSet presAssocID="{089D3053-D5FC-42E2-B730-A4D217E9E073}" presName="textRect" presStyleLbl="revTx" presStyleIdx="0" presStyleCnt="4">
        <dgm:presLayoutVars>
          <dgm:chMax val="1"/>
          <dgm:chPref val="1"/>
        </dgm:presLayoutVars>
      </dgm:prSet>
      <dgm:spPr/>
    </dgm:pt>
    <dgm:pt modelId="{2CCFDE03-2DB0-472C-A3A6-7D843FBB643A}" type="pres">
      <dgm:prSet presAssocID="{20DDC91D-F040-480A-AF95-2C2F0355938F}" presName="sibTrans" presStyleCnt="0"/>
      <dgm:spPr/>
    </dgm:pt>
    <dgm:pt modelId="{A8AE2216-CB79-424B-A028-672C7F976AA9}" type="pres">
      <dgm:prSet presAssocID="{1936EC65-BB05-4831-B674-EAC1A242ED65}" presName="compNode" presStyleCnt="0"/>
      <dgm:spPr/>
    </dgm:pt>
    <dgm:pt modelId="{D74A1340-5804-47DB-A277-5B95D0103CDB}" type="pres">
      <dgm:prSet presAssocID="{1936EC65-BB05-4831-B674-EAC1A242ED65}" presName="iconBgRect" presStyleLbl="bgShp" presStyleIdx="1" presStyleCnt="4"/>
      <dgm:spPr>
        <a:prstGeom prst="round2DiagRect">
          <a:avLst>
            <a:gd name="adj1" fmla="val 29727"/>
            <a:gd name="adj2" fmla="val 0"/>
          </a:avLst>
        </a:prstGeom>
      </dgm:spPr>
    </dgm:pt>
    <dgm:pt modelId="{5A0219D9-94EB-4384-91A0-5D175E67B7A1}" type="pres">
      <dgm:prSet presAssocID="{1936EC65-BB05-4831-B674-EAC1A242ED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D8C109E-5B38-403A-AA7A-2C8B794AAB2B}" type="pres">
      <dgm:prSet presAssocID="{1936EC65-BB05-4831-B674-EAC1A242ED65}" presName="spaceRect" presStyleCnt="0"/>
      <dgm:spPr/>
    </dgm:pt>
    <dgm:pt modelId="{E1645963-D4AC-4346-80F5-2CFB5E47937B}" type="pres">
      <dgm:prSet presAssocID="{1936EC65-BB05-4831-B674-EAC1A242ED65}" presName="textRect" presStyleLbl="revTx" presStyleIdx="1" presStyleCnt="4">
        <dgm:presLayoutVars>
          <dgm:chMax val="1"/>
          <dgm:chPref val="1"/>
        </dgm:presLayoutVars>
      </dgm:prSet>
      <dgm:spPr/>
    </dgm:pt>
    <dgm:pt modelId="{56E55D62-7479-47DC-8C72-97C5BB1EA8D0}" type="pres">
      <dgm:prSet presAssocID="{1BF3DF06-623B-4599-8F36-A781F5E5C9CB}" presName="sibTrans" presStyleCnt="0"/>
      <dgm:spPr/>
    </dgm:pt>
    <dgm:pt modelId="{3C7E3781-952A-4FFA-B266-706C5D176548}" type="pres">
      <dgm:prSet presAssocID="{CE0613E2-1075-4E42-93B7-78DE878ADA41}" presName="compNode" presStyleCnt="0"/>
      <dgm:spPr/>
    </dgm:pt>
    <dgm:pt modelId="{DBA28BEB-DB3E-41DE-8F34-85C5B08D5B96}" type="pres">
      <dgm:prSet presAssocID="{CE0613E2-1075-4E42-93B7-78DE878ADA41}" presName="iconBgRect" presStyleLbl="bgShp" presStyleIdx="2" presStyleCnt="4"/>
      <dgm:spPr>
        <a:prstGeom prst="round2DiagRect">
          <a:avLst>
            <a:gd name="adj1" fmla="val 29727"/>
            <a:gd name="adj2" fmla="val 0"/>
          </a:avLst>
        </a:prstGeom>
      </dgm:spPr>
    </dgm:pt>
    <dgm:pt modelId="{D0437BD7-08BE-40F6-A79F-680BEA9363DE}" type="pres">
      <dgm:prSet presAssocID="{CE0613E2-1075-4E42-93B7-78DE878ADA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4685F468-E4D2-48CB-8511-53046F4F0015}" type="pres">
      <dgm:prSet presAssocID="{CE0613E2-1075-4E42-93B7-78DE878ADA41}" presName="spaceRect" presStyleCnt="0"/>
      <dgm:spPr/>
    </dgm:pt>
    <dgm:pt modelId="{4F071D8E-7454-4A26-9EF3-35048A05F381}" type="pres">
      <dgm:prSet presAssocID="{CE0613E2-1075-4E42-93B7-78DE878ADA41}" presName="textRect" presStyleLbl="revTx" presStyleIdx="2" presStyleCnt="4">
        <dgm:presLayoutVars>
          <dgm:chMax val="1"/>
          <dgm:chPref val="1"/>
        </dgm:presLayoutVars>
      </dgm:prSet>
      <dgm:spPr/>
    </dgm:pt>
    <dgm:pt modelId="{B68B807D-3F7B-44AF-8216-1B75738F24EE}" type="pres">
      <dgm:prSet presAssocID="{35EBEC8A-D37A-4F67-8243-780C3AA70E18}" presName="sibTrans" presStyleCnt="0"/>
      <dgm:spPr/>
    </dgm:pt>
    <dgm:pt modelId="{FC0999BF-86B5-48C5-8417-9A615762E3C1}" type="pres">
      <dgm:prSet presAssocID="{1671CE5C-5810-40F3-8A48-E496A9714D3A}" presName="compNode" presStyleCnt="0"/>
      <dgm:spPr/>
    </dgm:pt>
    <dgm:pt modelId="{87DD5729-7C19-4D7B-A2DE-F5A62A4398CC}" type="pres">
      <dgm:prSet presAssocID="{1671CE5C-5810-40F3-8A48-E496A9714D3A}" presName="iconBgRect" presStyleLbl="bgShp" presStyleIdx="3" presStyleCnt="4"/>
      <dgm:spPr>
        <a:prstGeom prst="round2DiagRect">
          <a:avLst>
            <a:gd name="adj1" fmla="val 29727"/>
            <a:gd name="adj2" fmla="val 0"/>
          </a:avLst>
        </a:prstGeom>
      </dgm:spPr>
    </dgm:pt>
    <dgm:pt modelId="{94B18A00-4D12-4339-8DA0-2448F0BE8FEC}" type="pres">
      <dgm:prSet presAssocID="{1671CE5C-5810-40F3-8A48-E496A9714D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4BAF2E4-A8BC-48F6-BEC1-475445575C0F}" type="pres">
      <dgm:prSet presAssocID="{1671CE5C-5810-40F3-8A48-E496A9714D3A}" presName="spaceRect" presStyleCnt="0"/>
      <dgm:spPr/>
    </dgm:pt>
    <dgm:pt modelId="{E3D59DB6-C881-46DE-B2F3-17DCA477D724}" type="pres">
      <dgm:prSet presAssocID="{1671CE5C-5810-40F3-8A48-E496A9714D3A}" presName="textRect" presStyleLbl="revTx" presStyleIdx="3" presStyleCnt="4">
        <dgm:presLayoutVars>
          <dgm:chMax val="1"/>
          <dgm:chPref val="1"/>
        </dgm:presLayoutVars>
      </dgm:prSet>
      <dgm:spPr/>
    </dgm:pt>
  </dgm:ptLst>
  <dgm:cxnLst>
    <dgm:cxn modelId="{DB099606-3BF0-47EB-8D37-D6B8648A34AC}" type="presOf" srcId="{CE0613E2-1075-4E42-93B7-78DE878ADA41}" destId="{4F071D8E-7454-4A26-9EF3-35048A05F381}" srcOrd="0" destOrd="0" presId="urn:microsoft.com/office/officeart/2018/5/layout/IconLeafLabelList"/>
    <dgm:cxn modelId="{02EAE206-29CC-4244-841A-2EE247FA93E6}" type="presOf" srcId="{16188E14-BE38-4A9D-9F81-E5171BF3CFF5}" destId="{AC4A84B4-E773-4871-9369-5FC15B8A2228}" srcOrd="0" destOrd="0" presId="urn:microsoft.com/office/officeart/2018/5/layout/IconLeafLabelList"/>
    <dgm:cxn modelId="{C1B30721-BCBF-42FE-AB3D-CEBB7510DEBD}" srcId="{16188E14-BE38-4A9D-9F81-E5171BF3CFF5}" destId="{CE0613E2-1075-4E42-93B7-78DE878ADA41}" srcOrd="2" destOrd="0" parTransId="{EC1D536E-1FB5-4ABF-AA8D-721DF1A5306E}" sibTransId="{35EBEC8A-D37A-4F67-8243-780C3AA70E18}"/>
    <dgm:cxn modelId="{630E9A63-0F56-42ED-BB7D-65AE59148D94}" type="presOf" srcId="{1671CE5C-5810-40F3-8A48-E496A9714D3A}" destId="{E3D59DB6-C881-46DE-B2F3-17DCA477D724}" srcOrd="0" destOrd="0" presId="urn:microsoft.com/office/officeart/2018/5/layout/IconLeafLabelList"/>
    <dgm:cxn modelId="{1F1B7C4E-9CC6-4AA2-8F91-84F567D5CDD0}" srcId="{16188E14-BE38-4A9D-9F81-E5171BF3CFF5}" destId="{089D3053-D5FC-42E2-B730-A4D217E9E073}" srcOrd="0" destOrd="0" parTransId="{62892F2C-CFD4-4663-9D98-469B62A42ED0}" sibTransId="{20DDC91D-F040-480A-AF95-2C2F0355938F}"/>
    <dgm:cxn modelId="{C134BE9B-AE01-49EE-8E20-3F98A8BCBEE6}" srcId="{16188E14-BE38-4A9D-9F81-E5171BF3CFF5}" destId="{1671CE5C-5810-40F3-8A48-E496A9714D3A}" srcOrd="3" destOrd="0" parTransId="{C3F4ACEF-5D04-43D7-8C57-F0A509C0482C}" sibTransId="{8D43A1E1-6018-48BA-9E53-B9058CD30BE1}"/>
    <dgm:cxn modelId="{17843CA0-A92F-4A73-B3F8-4AA1B9A916FF}" type="presOf" srcId="{089D3053-D5FC-42E2-B730-A4D217E9E073}" destId="{8618F86C-C343-4418-A097-C7A5CC999A87}" srcOrd="0" destOrd="0" presId="urn:microsoft.com/office/officeart/2018/5/layout/IconLeafLabelList"/>
    <dgm:cxn modelId="{B60D83C0-7BEC-433E-B72B-2606C5AEB304}" srcId="{16188E14-BE38-4A9D-9F81-E5171BF3CFF5}" destId="{1936EC65-BB05-4831-B674-EAC1A242ED65}" srcOrd="1" destOrd="0" parTransId="{2935FA66-83F9-4AE9-8CB9-909DAD4BEA50}" sibTransId="{1BF3DF06-623B-4599-8F36-A781F5E5C9CB}"/>
    <dgm:cxn modelId="{546A36EF-E11E-4FA4-9926-58C0790A252A}" type="presOf" srcId="{1936EC65-BB05-4831-B674-EAC1A242ED65}" destId="{E1645963-D4AC-4346-80F5-2CFB5E47937B}" srcOrd="0" destOrd="0" presId="urn:microsoft.com/office/officeart/2018/5/layout/IconLeafLabelList"/>
    <dgm:cxn modelId="{9C958BA9-61C0-453A-B31D-CCDAB9F51015}" type="presParOf" srcId="{AC4A84B4-E773-4871-9369-5FC15B8A2228}" destId="{EBD65802-C4E7-421C-A9BB-9AE1724FAEB4}" srcOrd="0" destOrd="0" presId="urn:microsoft.com/office/officeart/2018/5/layout/IconLeafLabelList"/>
    <dgm:cxn modelId="{D90447A6-85C9-4ECA-8A58-69310FCF2F9E}" type="presParOf" srcId="{EBD65802-C4E7-421C-A9BB-9AE1724FAEB4}" destId="{B6FDDFE0-1D0D-4E2B-B7F3-2F497FCAB7A2}" srcOrd="0" destOrd="0" presId="urn:microsoft.com/office/officeart/2018/5/layout/IconLeafLabelList"/>
    <dgm:cxn modelId="{A9BEE397-42F8-4530-B0E4-AEADA9A6AF25}" type="presParOf" srcId="{EBD65802-C4E7-421C-A9BB-9AE1724FAEB4}" destId="{8869C245-A7D2-4AD0-A594-1DECEF1497E6}" srcOrd="1" destOrd="0" presId="urn:microsoft.com/office/officeart/2018/5/layout/IconLeafLabelList"/>
    <dgm:cxn modelId="{A6155751-A9FE-417D-BC6F-3DA76D40830A}" type="presParOf" srcId="{EBD65802-C4E7-421C-A9BB-9AE1724FAEB4}" destId="{D155C80C-B692-4D46-89C7-D03222C719DF}" srcOrd="2" destOrd="0" presId="urn:microsoft.com/office/officeart/2018/5/layout/IconLeafLabelList"/>
    <dgm:cxn modelId="{6C0957D9-23AC-4EFF-BCA8-7B3A713DB663}" type="presParOf" srcId="{EBD65802-C4E7-421C-A9BB-9AE1724FAEB4}" destId="{8618F86C-C343-4418-A097-C7A5CC999A87}" srcOrd="3" destOrd="0" presId="urn:microsoft.com/office/officeart/2018/5/layout/IconLeafLabelList"/>
    <dgm:cxn modelId="{1AEB4391-8EE1-465F-95E1-DEA2AD5FC629}" type="presParOf" srcId="{AC4A84B4-E773-4871-9369-5FC15B8A2228}" destId="{2CCFDE03-2DB0-472C-A3A6-7D843FBB643A}" srcOrd="1" destOrd="0" presId="urn:microsoft.com/office/officeart/2018/5/layout/IconLeafLabelList"/>
    <dgm:cxn modelId="{E70D82EA-3E56-45C9-AAC4-2BAE47E1B4EF}" type="presParOf" srcId="{AC4A84B4-E773-4871-9369-5FC15B8A2228}" destId="{A8AE2216-CB79-424B-A028-672C7F976AA9}" srcOrd="2" destOrd="0" presId="urn:microsoft.com/office/officeart/2018/5/layout/IconLeafLabelList"/>
    <dgm:cxn modelId="{D83CCB71-3324-4C35-9A5B-78CC1C7D2364}" type="presParOf" srcId="{A8AE2216-CB79-424B-A028-672C7F976AA9}" destId="{D74A1340-5804-47DB-A277-5B95D0103CDB}" srcOrd="0" destOrd="0" presId="urn:microsoft.com/office/officeart/2018/5/layout/IconLeafLabelList"/>
    <dgm:cxn modelId="{FBD9A729-2C96-4C13-BA56-1A8C8562AF18}" type="presParOf" srcId="{A8AE2216-CB79-424B-A028-672C7F976AA9}" destId="{5A0219D9-94EB-4384-91A0-5D175E67B7A1}" srcOrd="1" destOrd="0" presId="urn:microsoft.com/office/officeart/2018/5/layout/IconLeafLabelList"/>
    <dgm:cxn modelId="{189FDBE7-950F-47C9-ADB3-2918301914BF}" type="presParOf" srcId="{A8AE2216-CB79-424B-A028-672C7F976AA9}" destId="{8D8C109E-5B38-403A-AA7A-2C8B794AAB2B}" srcOrd="2" destOrd="0" presId="urn:microsoft.com/office/officeart/2018/5/layout/IconLeafLabelList"/>
    <dgm:cxn modelId="{9131DF1A-1088-4D1C-9D37-F6B1B7075458}" type="presParOf" srcId="{A8AE2216-CB79-424B-A028-672C7F976AA9}" destId="{E1645963-D4AC-4346-80F5-2CFB5E47937B}" srcOrd="3" destOrd="0" presId="urn:microsoft.com/office/officeart/2018/5/layout/IconLeafLabelList"/>
    <dgm:cxn modelId="{DBD6F603-7B8A-4306-A20C-6827A80B322B}" type="presParOf" srcId="{AC4A84B4-E773-4871-9369-5FC15B8A2228}" destId="{56E55D62-7479-47DC-8C72-97C5BB1EA8D0}" srcOrd="3" destOrd="0" presId="urn:microsoft.com/office/officeart/2018/5/layout/IconLeafLabelList"/>
    <dgm:cxn modelId="{CA91FD16-18DD-4CEC-83E0-35D834F413A1}" type="presParOf" srcId="{AC4A84B4-E773-4871-9369-5FC15B8A2228}" destId="{3C7E3781-952A-4FFA-B266-706C5D176548}" srcOrd="4" destOrd="0" presId="urn:microsoft.com/office/officeart/2018/5/layout/IconLeafLabelList"/>
    <dgm:cxn modelId="{FE4F9F85-0736-41D1-A23C-2473679291CB}" type="presParOf" srcId="{3C7E3781-952A-4FFA-B266-706C5D176548}" destId="{DBA28BEB-DB3E-41DE-8F34-85C5B08D5B96}" srcOrd="0" destOrd="0" presId="urn:microsoft.com/office/officeart/2018/5/layout/IconLeafLabelList"/>
    <dgm:cxn modelId="{F612FEEF-96A1-47DE-8F98-ADE40F0B7CEE}" type="presParOf" srcId="{3C7E3781-952A-4FFA-B266-706C5D176548}" destId="{D0437BD7-08BE-40F6-A79F-680BEA9363DE}" srcOrd="1" destOrd="0" presId="urn:microsoft.com/office/officeart/2018/5/layout/IconLeafLabelList"/>
    <dgm:cxn modelId="{7B3CC0CC-5CAB-4688-A4DE-3D93C02B5DDB}" type="presParOf" srcId="{3C7E3781-952A-4FFA-B266-706C5D176548}" destId="{4685F468-E4D2-48CB-8511-53046F4F0015}" srcOrd="2" destOrd="0" presId="urn:microsoft.com/office/officeart/2018/5/layout/IconLeafLabelList"/>
    <dgm:cxn modelId="{92C6148E-6048-4C63-8B0B-CFBF316B34FD}" type="presParOf" srcId="{3C7E3781-952A-4FFA-B266-706C5D176548}" destId="{4F071D8E-7454-4A26-9EF3-35048A05F381}" srcOrd="3" destOrd="0" presId="urn:microsoft.com/office/officeart/2018/5/layout/IconLeafLabelList"/>
    <dgm:cxn modelId="{07C3CAED-F254-4268-8DA8-C6DDABF30EBC}" type="presParOf" srcId="{AC4A84B4-E773-4871-9369-5FC15B8A2228}" destId="{B68B807D-3F7B-44AF-8216-1B75738F24EE}" srcOrd="5" destOrd="0" presId="urn:microsoft.com/office/officeart/2018/5/layout/IconLeafLabelList"/>
    <dgm:cxn modelId="{E282C251-69DF-486B-8FF1-0C92C807609E}" type="presParOf" srcId="{AC4A84B4-E773-4871-9369-5FC15B8A2228}" destId="{FC0999BF-86B5-48C5-8417-9A615762E3C1}" srcOrd="6" destOrd="0" presId="urn:microsoft.com/office/officeart/2018/5/layout/IconLeafLabelList"/>
    <dgm:cxn modelId="{457AD5AA-26E4-4D18-A992-8FCD405BFB1B}" type="presParOf" srcId="{FC0999BF-86B5-48C5-8417-9A615762E3C1}" destId="{87DD5729-7C19-4D7B-A2DE-F5A62A4398CC}" srcOrd="0" destOrd="0" presId="urn:microsoft.com/office/officeart/2018/5/layout/IconLeafLabelList"/>
    <dgm:cxn modelId="{82947532-4E91-4B58-B4A6-EAC76982DBAD}" type="presParOf" srcId="{FC0999BF-86B5-48C5-8417-9A615762E3C1}" destId="{94B18A00-4D12-4339-8DA0-2448F0BE8FEC}" srcOrd="1" destOrd="0" presId="urn:microsoft.com/office/officeart/2018/5/layout/IconLeafLabelList"/>
    <dgm:cxn modelId="{58047CD2-EDFA-4408-B081-3F6114787678}" type="presParOf" srcId="{FC0999BF-86B5-48C5-8417-9A615762E3C1}" destId="{B4BAF2E4-A8BC-48F6-BEC1-475445575C0F}" srcOrd="2" destOrd="0" presId="urn:microsoft.com/office/officeart/2018/5/layout/IconLeafLabelList"/>
    <dgm:cxn modelId="{189C9A19-EC37-4461-BA92-30CB37BA915C}" type="presParOf" srcId="{FC0999BF-86B5-48C5-8417-9A615762E3C1}" destId="{E3D59DB6-C881-46DE-B2F3-17DCA477D72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FF8A33-3A42-4DEA-992A-647F70AEC22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1690F7-767E-4FD8-8C36-BA08DE12BD67}">
      <dgm:prSet/>
      <dgm:spPr/>
      <dgm:t>
        <a:bodyPr/>
        <a:lstStyle/>
        <a:p>
          <a:r>
            <a:rPr lang="en-US"/>
            <a:t>State initiatives</a:t>
          </a:r>
        </a:p>
      </dgm:t>
    </dgm:pt>
    <dgm:pt modelId="{F4989E4F-8337-4DA9-8D81-D0A9A96F8959}" type="parTrans" cxnId="{095A4654-368F-4E96-B08C-BF9C714EF752}">
      <dgm:prSet/>
      <dgm:spPr/>
      <dgm:t>
        <a:bodyPr/>
        <a:lstStyle/>
        <a:p>
          <a:endParaRPr lang="en-US"/>
        </a:p>
      </dgm:t>
    </dgm:pt>
    <dgm:pt modelId="{1747BC91-F0B6-4D5D-B07F-E9E5B4FDCD00}" type="sibTrans" cxnId="{095A4654-368F-4E96-B08C-BF9C714EF752}">
      <dgm:prSet/>
      <dgm:spPr/>
      <dgm:t>
        <a:bodyPr/>
        <a:lstStyle/>
        <a:p>
          <a:endParaRPr lang="en-US"/>
        </a:p>
      </dgm:t>
    </dgm:pt>
    <dgm:pt modelId="{A89BCFFF-DA59-4A6C-9843-DA5B410192C1}">
      <dgm:prSet/>
      <dgm:spPr/>
      <dgm:t>
        <a:bodyPr/>
        <a:lstStyle/>
        <a:p>
          <a:r>
            <a:rPr lang="en-US"/>
            <a:t>Partial protective actions but acknowledgment of federal action needed</a:t>
          </a:r>
        </a:p>
      </dgm:t>
    </dgm:pt>
    <dgm:pt modelId="{2FF884FC-8F6E-4C58-9BEB-C1066BC4A74D}" type="parTrans" cxnId="{48DA6121-7B46-4FE2-A861-EBA0AA8144CA}">
      <dgm:prSet/>
      <dgm:spPr/>
      <dgm:t>
        <a:bodyPr/>
        <a:lstStyle/>
        <a:p>
          <a:endParaRPr lang="en-US"/>
        </a:p>
      </dgm:t>
    </dgm:pt>
    <dgm:pt modelId="{825DCF15-1F33-481C-A79C-B300944025E6}" type="sibTrans" cxnId="{48DA6121-7B46-4FE2-A861-EBA0AA8144CA}">
      <dgm:prSet/>
      <dgm:spPr/>
      <dgm:t>
        <a:bodyPr/>
        <a:lstStyle/>
        <a:p>
          <a:endParaRPr lang="en-US"/>
        </a:p>
      </dgm:t>
    </dgm:pt>
    <dgm:pt modelId="{ABD4EFC2-6030-45E1-B54A-A678CFA68FD2}">
      <dgm:prSet/>
      <dgm:spPr/>
      <dgm:t>
        <a:bodyPr/>
        <a:lstStyle/>
        <a:p>
          <a:r>
            <a:rPr lang="en-US"/>
            <a:t>Federal initiatives</a:t>
          </a:r>
        </a:p>
      </dgm:t>
    </dgm:pt>
    <dgm:pt modelId="{33A7F324-EBA6-4970-B9B9-3F1E915955C6}" type="parTrans" cxnId="{DC006F99-5126-4398-8203-0F1ED9FA4CE5}">
      <dgm:prSet/>
      <dgm:spPr/>
      <dgm:t>
        <a:bodyPr/>
        <a:lstStyle/>
        <a:p>
          <a:endParaRPr lang="en-US"/>
        </a:p>
      </dgm:t>
    </dgm:pt>
    <dgm:pt modelId="{EDD58E25-49B9-42E2-B386-60B026FA2027}" type="sibTrans" cxnId="{DC006F99-5126-4398-8203-0F1ED9FA4CE5}">
      <dgm:prSet/>
      <dgm:spPr/>
      <dgm:t>
        <a:bodyPr/>
        <a:lstStyle/>
        <a:p>
          <a:endParaRPr lang="en-US"/>
        </a:p>
      </dgm:t>
    </dgm:pt>
    <dgm:pt modelId="{CE374367-536D-4261-B528-4F87E25F3468}">
      <dgm:prSet/>
      <dgm:spPr/>
      <dgm:t>
        <a:bodyPr/>
        <a:lstStyle/>
        <a:p>
          <a:r>
            <a:rPr lang="en-US" i="1" dirty="0"/>
            <a:t>Relentless v. Dept. of Commerce and </a:t>
          </a:r>
          <a:r>
            <a:rPr lang="en-US" i="1" dirty="0" err="1"/>
            <a:t>Loper</a:t>
          </a:r>
          <a:r>
            <a:rPr lang="en-US" i="1" dirty="0"/>
            <a:t> Bright Enterprises v. Raimondo </a:t>
          </a:r>
          <a:r>
            <a:rPr lang="en-US" dirty="0"/>
            <a:t> require unambiguous Congressional guidance to ensure 340B continues to operate as initially intended</a:t>
          </a:r>
        </a:p>
      </dgm:t>
    </dgm:pt>
    <dgm:pt modelId="{B71F6C97-2AFE-40A0-AC9B-3AD30A68A196}" type="parTrans" cxnId="{463D0C65-940E-4D96-8261-BC454F6D8DEF}">
      <dgm:prSet/>
      <dgm:spPr/>
      <dgm:t>
        <a:bodyPr/>
        <a:lstStyle/>
        <a:p>
          <a:endParaRPr lang="en-US"/>
        </a:p>
      </dgm:t>
    </dgm:pt>
    <dgm:pt modelId="{90DAF899-CF8F-4A49-A31E-13C8D8A9F4EA}" type="sibTrans" cxnId="{463D0C65-940E-4D96-8261-BC454F6D8DEF}">
      <dgm:prSet/>
      <dgm:spPr/>
      <dgm:t>
        <a:bodyPr/>
        <a:lstStyle/>
        <a:p>
          <a:endParaRPr lang="en-US"/>
        </a:p>
      </dgm:t>
    </dgm:pt>
    <dgm:pt modelId="{D4E23839-4A41-44C9-9A84-D1837C95D585}" type="pres">
      <dgm:prSet presAssocID="{C4FF8A33-3A42-4DEA-992A-647F70AEC22D}" presName="linear" presStyleCnt="0">
        <dgm:presLayoutVars>
          <dgm:animLvl val="lvl"/>
          <dgm:resizeHandles val="exact"/>
        </dgm:presLayoutVars>
      </dgm:prSet>
      <dgm:spPr/>
    </dgm:pt>
    <dgm:pt modelId="{9838A77C-A539-4189-A60B-0B8F288569C4}" type="pres">
      <dgm:prSet presAssocID="{271690F7-767E-4FD8-8C36-BA08DE12BD67}" presName="parentText" presStyleLbl="node1" presStyleIdx="0" presStyleCnt="2">
        <dgm:presLayoutVars>
          <dgm:chMax val="0"/>
          <dgm:bulletEnabled val="1"/>
        </dgm:presLayoutVars>
      </dgm:prSet>
      <dgm:spPr/>
    </dgm:pt>
    <dgm:pt modelId="{26689FEE-CE43-48C6-A5EA-E58F927741BC}" type="pres">
      <dgm:prSet presAssocID="{271690F7-767E-4FD8-8C36-BA08DE12BD67}" presName="childText" presStyleLbl="revTx" presStyleIdx="0" presStyleCnt="2">
        <dgm:presLayoutVars>
          <dgm:bulletEnabled val="1"/>
        </dgm:presLayoutVars>
      </dgm:prSet>
      <dgm:spPr/>
    </dgm:pt>
    <dgm:pt modelId="{E5E79A57-216A-498D-8B58-5710391E5E57}" type="pres">
      <dgm:prSet presAssocID="{ABD4EFC2-6030-45E1-B54A-A678CFA68FD2}" presName="parentText" presStyleLbl="node1" presStyleIdx="1" presStyleCnt="2">
        <dgm:presLayoutVars>
          <dgm:chMax val="0"/>
          <dgm:bulletEnabled val="1"/>
        </dgm:presLayoutVars>
      </dgm:prSet>
      <dgm:spPr/>
    </dgm:pt>
    <dgm:pt modelId="{270C9F22-D7DB-4840-9300-030DF30F7B72}" type="pres">
      <dgm:prSet presAssocID="{ABD4EFC2-6030-45E1-B54A-A678CFA68FD2}" presName="childText" presStyleLbl="revTx" presStyleIdx="1" presStyleCnt="2">
        <dgm:presLayoutVars>
          <dgm:bulletEnabled val="1"/>
        </dgm:presLayoutVars>
      </dgm:prSet>
      <dgm:spPr/>
    </dgm:pt>
  </dgm:ptLst>
  <dgm:cxnLst>
    <dgm:cxn modelId="{48DA6121-7B46-4FE2-A861-EBA0AA8144CA}" srcId="{271690F7-767E-4FD8-8C36-BA08DE12BD67}" destId="{A89BCFFF-DA59-4A6C-9843-DA5B410192C1}" srcOrd="0" destOrd="0" parTransId="{2FF884FC-8F6E-4C58-9BEB-C1066BC4A74D}" sibTransId="{825DCF15-1F33-481C-A79C-B300944025E6}"/>
    <dgm:cxn modelId="{463D0C65-940E-4D96-8261-BC454F6D8DEF}" srcId="{ABD4EFC2-6030-45E1-B54A-A678CFA68FD2}" destId="{CE374367-536D-4261-B528-4F87E25F3468}" srcOrd="0" destOrd="0" parTransId="{B71F6C97-2AFE-40A0-AC9B-3AD30A68A196}" sibTransId="{90DAF899-CF8F-4A49-A31E-13C8D8A9F4EA}"/>
    <dgm:cxn modelId="{85818F65-2484-4512-BB27-0E48F6F87D28}" type="presOf" srcId="{CE374367-536D-4261-B528-4F87E25F3468}" destId="{270C9F22-D7DB-4840-9300-030DF30F7B72}" srcOrd="0" destOrd="0" presId="urn:microsoft.com/office/officeart/2005/8/layout/vList2"/>
    <dgm:cxn modelId="{095A4654-368F-4E96-B08C-BF9C714EF752}" srcId="{C4FF8A33-3A42-4DEA-992A-647F70AEC22D}" destId="{271690F7-767E-4FD8-8C36-BA08DE12BD67}" srcOrd="0" destOrd="0" parTransId="{F4989E4F-8337-4DA9-8D81-D0A9A96F8959}" sibTransId="{1747BC91-F0B6-4D5D-B07F-E9E5B4FDCD00}"/>
    <dgm:cxn modelId="{074A2D7F-ACB6-46F6-93F5-937A025448A9}" type="presOf" srcId="{271690F7-767E-4FD8-8C36-BA08DE12BD67}" destId="{9838A77C-A539-4189-A60B-0B8F288569C4}" srcOrd="0" destOrd="0" presId="urn:microsoft.com/office/officeart/2005/8/layout/vList2"/>
    <dgm:cxn modelId="{25271B92-AFC4-4583-AB52-02B9A0342482}" type="presOf" srcId="{ABD4EFC2-6030-45E1-B54A-A678CFA68FD2}" destId="{E5E79A57-216A-498D-8B58-5710391E5E57}" srcOrd="0" destOrd="0" presId="urn:microsoft.com/office/officeart/2005/8/layout/vList2"/>
    <dgm:cxn modelId="{DC006F99-5126-4398-8203-0F1ED9FA4CE5}" srcId="{C4FF8A33-3A42-4DEA-992A-647F70AEC22D}" destId="{ABD4EFC2-6030-45E1-B54A-A678CFA68FD2}" srcOrd="1" destOrd="0" parTransId="{33A7F324-EBA6-4970-B9B9-3F1E915955C6}" sibTransId="{EDD58E25-49B9-42E2-B386-60B026FA2027}"/>
    <dgm:cxn modelId="{484097AF-1D5C-40F7-9476-62B69DB00E0F}" type="presOf" srcId="{C4FF8A33-3A42-4DEA-992A-647F70AEC22D}" destId="{D4E23839-4A41-44C9-9A84-D1837C95D585}" srcOrd="0" destOrd="0" presId="urn:microsoft.com/office/officeart/2005/8/layout/vList2"/>
    <dgm:cxn modelId="{1BF06FF1-AC90-469E-ADB6-C41DC2B71438}" type="presOf" srcId="{A89BCFFF-DA59-4A6C-9843-DA5B410192C1}" destId="{26689FEE-CE43-48C6-A5EA-E58F927741BC}" srcOrd="0" destOrd="0" presId="urn:microsoft.com/office/officeart/2005/8/layout/vList2"/>
    <dgm:cxn modelId="{E0515018-C950-4807-BDD1-798CD0D6CE6D}" type="presParOf" srcId="{D4E23839-4A41-44C9-9A84-D1837C95D585}" destId="{9838A77C-A539-4189-A60B-0B8F288569C4}" srcOrd="0" destOrd="0" presId="urn:microsoft.com/office/officeart/2005/8/layout/vList2"/>
    <dgm:cxn modelId="{AECE2115-8411-4163-AEE4-EE312FCD6E87}" type="presParOf" srcId="{D4E23839-4A41-44C9-9A84-D1837C95D585}" destId="{26689FEE-CE43-48C6-A5EA-E58F927741BC}" srcOrd="1" destOrd="0" presId="urn:microsoft.com/office/officeart/2005/8/layout/vList2"/>
    <dgm:cxn modelId="{7238CCC7-DE13-4C36-857B-371C76DA56AD}" type="presParOf" srcId="{D4E23839-4A41-44C9-9A84-D1837C95D585}" destId="{E5E79A57-216A-498D-8B58-5710391E5E57}" srcOrd="2" destOrd="0" presId="urn:microsoft.com/office/officeart/2005/8/layout/vList2"/>
    <dgm:cxn modelId="{E941CF93-F24F-4E5D-88BA-72B12795BAA0}" type="presParOf" srcId="{D4E23839-4A41-44C9-9A84-D1837C95D585}" destId="{270C9F22-D7DB-4840-9300-030DF30F7B7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A8759-7A66-465E-8151-1415B718F92E}">
      <dsp:nvSpPr>
        <dsp:cNvPr id="0" name=""/>
        <dsp:cNvSpPr/>
      </dsp:nvSpPr>
      <dsp:spPr>
        <a:xfrm>
          <a:off x="0" y="494"/>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58630-E19E-4544-A3EB-A9A17CA9212E}">
      <dsp:nvSpPr>
        <dsp:cNvPr id="0" name=""/>
        <dsp:cNvSpPr/>
      </dsp:nvSpPr>
      <dsp:spPr>
        <a:xfrm>
          <a:off x="205901" y="153643"/>
          <a:ext cx="374365" cy="374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8A476-626D-4967-841A-BCB28D5AA4A7}">
      <dsp:nvSpPr>
        <dsp:cNvPr id="0" name=""/>
        <dsp:cNvSpPr/>
      </dsp:nvSpPr>
      <dsp:spPr>
        <a:xfrm>
          <a:off x="786167" y="494"/>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History and Purpose of 340B program</a:t>
          </a:r>
        </a:p>
      </dsp:txBody>
      <dsp:txXfrm>
        <a:off x="786167" y="494"/>
        <a:ext cx="6163272" cy="680664"/>
      </dsp:txXfrm>
    </dsp:sp>
    <dsp:sp modelId="{CB97031A-8A01-4D44-87C6-10F47617EE5D}">
      <dsp:nvSpPr>
        <dsp:cNvPr id="0" name=""/>
        <dsp:cNvSpPr/>
      </dsp:nvSpPr>
      <dsp:spPr>
        <a:xfrm>
          <a:off x="0" y="851325"/>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9EFC9-4D3C-47A6-8E22-0ECBCBE17E6A}">
      <dsp:nvSpPr>
        <dsp:cNvPr id="0" name=""/>
        <dsp:cNvSpPr/>
      </dsp:nvSpPr>
      <dsp:spPr>
        <a:xfrm>
          <a:off x="205901" y="1004474"/>
          <a:ext cx="374365" cy="374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2F710-29CA-4DA1-9343-E3589541BF52}">
      <dsp:nvSpPr>
        <dsp:cNvPr id="0" name=""/>
        <dsp:cNvSpPr/>
      </dsp:nvSpPr>
      <dsp:spPr>
        <a:xfrm>
          <a:off x="786167" y="851325"/>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Alignment with design and function of Federal Qualified Health Centers(FQHC) and look alike community health center mission</a:t>
          </a:r>
        </a:p>
      </dsp:txBody>
      <dsp:txXfrm>
        <a:off x="786167" y="851325"/>
        <a:ext cx="6163272" cy="680664"/>
      </dsp:txXfrm>
    </dsp:sp>
    <dsp:sp modelId="{049E8793-EC9D-439C-9C2C-24215E079B6E}">
      <dsp:nvSpPr>
        <dsp:cNvPr id="0" name=""/>
        <dsp:cNvSpPr/>
      </dsp:nvSpPr>
      <dsp:spPr>
        <a:xfrm>
          <a:off x="0" y="1702155"/>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695F8-B498-487B-B542-D1D597C5AF3A}">
      <dsp:nvSpPr>
        <dsp:cNvPr id="0" name=""/>
        <dsp:cNvSpPr/>
      </dsp:nvSpPr>
      <dsp:spPr>
        <a:xfrm>
          <a:off x="205901" y="1855305"/>
          <a:ext cx="374365" cy="3743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CE63A-4A2B-4128-ABBF-12CE20D72B68}">
      <dsp:nvSpPr>
        <dsp:cNvPr id="0" name=""/>
        <dsp:cNvSpPr/>
      </dsp:nvSpPr>
      <dsp:spPr>
        <a:xfrm>
          <a:off x="786167" y="1702155"/>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Nuts and Bolts of 340B </a:t>
          </a:r>
        </a:p>
      </dsp:txBody>
      <dsp:txXfrm>
        <a:off x="786167" y="1702155"/>
        <a:ext cx="6163272" cy="680664"/>
      </dsp:txXfrm>
    </dsp:sp>
    <dsp:sp modelId="{575B2962-FBCE-4EBB-9445-D418E6A40A28}">
      <dsp:nvSpPr>
        <dsp:cNvPr id="0" name=""/>
        <dsp:cNvSpPr/>
      </dsp:nvSpPr>
      <dsp:spPr>
        <a:xfrm>
          <a:off x="0" y="2552986"/>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75779-3AB7-4826-BDDB-99077FD91F0B}">
      <dsp:nvSpPr>
        <dsp:cNvPr id="0" name=""/>
        <dsp:cNvSpPr/>
      </dsp:nvSpPr>
      <dsp:spPr>
        <a:xfrm>
          <a:off x="205901" y="2706136"/>
          <a:ext cx="374365" cy="3743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D4CA2-D0FC-4C40-A13F-F5396785C710}">
      <dsp:nvSpPr>
        <dsp:cNvPr id="0" name=""/>
        <dsp:cNvSpPr/>
      </dsp:nvSpPr>
      <dsp:spPr>
        <a:xfrm>
          <a:off x="786167" y="2552986"/>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Challenges with the program </a:t>
          </a:r>
          <a:r>
            <a:rPr lang="en-US" sz="1600" kern="1200" dirty="0">
              <a:latin typeface="Neue Haas Grotesk Text Pro"/>
            </a:rPr>
            <a:t>currently</a:t>
          </a:r>
          <a:endParaRPr lang="en-US" sz="1600" kern="1200" dirty="0"/>
        </a:p>
      </dsp:txBody>
      <dsp:txXfrm>
        <a:off x="786167" y="2552986"/>
        <a:ext cx="6163272" cy="680664"/>
      </dsp:txXfrm>
    </dsp:sp>
    <dsp:sp modelId="{7DA63594-F877-45D4-9AAE-AD08277A40FF}">
      <dsp:nvSpPr>
        <dsp:cNvPr id="0" name=""/>
        <dsp:cNvSpPr/>
      </dsp:nvSpPr>
      <dsp:spPr>
        <a:xfrm>
          <a:off x="0" y="3403817"/>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F5BCB-224C-4DF4-997E-4BB498FECEAF}">
      <dsp:nvSpPr>
        <dsp:cNvPr id="0" name=""/>
        <dsp:cNvSpPr/>
      </dsp:nvSpPr>
      <dsp:spPr>
        <a:xfrm>
          <a:off x="205901" y="3556966"/>
          <a:ext cx="374365" cy="3743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9F7D4-F9C5-4C2B-A3FD-F256FFE2352B}">
      <dsp:nvSpPr>
        <dsp:cNvPr id="0" name=""/>
        <dsp:cNvSpPr/>
      </dsp:nvSpPr>
      <dsp:spPr>
        <a:xfrm>
          <a:off x="786167" y="3403817"/>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rtl="0">
            <a:lnSpc>
              <a:spcPct val="100000"/>
            </a:lnSpc>
            <a:spcBef>
              <a:spcPct val="0"/>
            </a:spcBef>
            <a:spcAft>
              <a:spcPct val="35000"/>
            </a:spcAft>
            <a:buNone/>
          </a:pPr>
          <a:r>
            <a:rPr lang="en-US" sz="1600" kern="1200" dirty="0"/>
            <a:t>Impact </a:t>
          </a:r>
          <a:r>
            <a:rPr lang="en-US" sz="1600" kern="1200" dirty="0">
              <a:latin typeface="Neue Haas Grotesk Text Pro"/>
            </a:rPr>
            <a:t>on FQHC patient populations by</a:t>
          </a:r>
          <a:r>
            <a:rPr lang="en-US" sz="1600" kern="1200" dirty="0"/>
            <a:t> restrictions on 340B program utilization</a:t>
          </a:r>
        </a:p>
      </dsp:txBody>
      <dsp:txXfrm>
        <a:off x="786167" y="3403817"/>
        <a:ext cx="6163272" cy="680664"/>
      </dsp:txXfrm>
    </dsp:sp>
    <dsp:sp modelId="{5A77E0AE-EF9A-4649-87D9-4CBC72F6F3A7}">
      <dsp:nvSpPr>
        <dsp:cNvPr id="0" name=""/>
        <dsp:cNvSpPr/>
      </dsp:nvSpPr>
      <dsp:spPr>
        <a:xfrm>
          <a:off x="0" y="4254648"/>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71BD8-6D56-4AD4-AC19-B061FC13433B}">
      <dsp:nvSpPr>
        <dsp:cNvPr id="0" name=""/>
        <dsp:cNvSpPr/>
      </dsp:nvSpPr>
      <dsp:spPr>
        <a:xfrm>
          <a:off x="205901" y="4407797"/>
          <a:ext cx="374365" cy="3743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13BDED-9FAB-4A24-B992-A8D08F5D2EE5}">
      <dsp:nvSpPr>
        <dsp:cNvPr id="0" name=""/>
        <dsp:cNvSpPr/>
      </dsp:nvSpPr>
      <dsp:spPr>
        <a:xfrm>
          <a:off x="786167" y="4254648"/>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Current protective measures by FQHCs</a:t>
          </a:r>
        </a:p>
      </dsp:txBody>
      <dsp:txXfrm>
        <a:off x="786167" y="4254648"/>
        <a:ext cx="6163272" cy="680664"/>
      </dsp:txXfrm>
    </dsp:sp>
    <dsp:sp modelId="{57E4B33F-0E7F-4420-9966-3A032D9698C9}">
      <dsp:nvSpPr>
        <dsp:cNvPr id="0" name=""/>
        <dsp:cNvSpPr/>
      </dsp:nvSpPr>
      <dsp:spPr>
        <a:xfrm>
          <a:off x="0" y="5105478"/>
          <a:ext cx="6949440" cy="680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F3CC2-1AEB-4B13-AEF5-404E47C14BE0}">
      <dsp:nvSpPr>
        <dsp:cNvPr id="0" name=""/>
        <dsp:cNvSpPr/>
      </dsp:nvSpPr>
      <dsp:spPr>
        <a:xfrm>
          <a:off x="205901" y="5258628"/>
          <a:ext cx="374365" cy="3743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C3780B-D184-469E-BBB7-7EC8F3B0290C}">
      <dsp:nvSpPr>
        <dsp:cNvPr id="0" name=""/>
        <dsp:cNvSpPr/>
      </dsp:nvSpPr>
      <dsp:spPr>
        <a:xfrm>
          <a:off x="786167" y="5105478"/>
          <a:ext cx="6163272" cy="68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37" tIns="72037" rIns="72037" bIns="72037" numCol="1" spcCol="1270" anchor="ctr" anchorCtr="0">
          <a:noAutofit/>
        </a:bodyPr>
        <a:lstStyle/>
        <a:p>
          <a:pPr marL="0" lvl="0" indent="0" algn="l" defTabSz="711200">
            <a:lnSpc>
              <a:spcPct val="100000"/>
            </a:lnSpc>
            <a:spcBef>
              <a:spcPct val="0"/>
            </a:spcBef>
            <a:spcAft>
              <a:spcPct val="35000"/>
            </a:spcAft>
            <a:buNone/>
          </a:pPr>
          <a:r>
            <a:rPr lang="en-US" sz="1600" kern="1200" dirty="0"/>
            <a:t>Potential Legislative Solutions</a:t>
          </a:r>
        </a:p>
      </dsp:txBody>
      <dsp:txXfrm>
        <a:off x="786167" y="5105478"/>
        <a:ext cx="6163272" cy="68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8EF3-0FC1-455B-9F17-F8F9A6C03D0B}">
      <dsp:nvSpPr>
        <dsp:cNvPr id="0" name=""/>
        <dsp:cNvSpPr/>
      </dsp:nvSpPr>
      <dsp:spPr>
        <a:xfrm>
          <a:off x="0" y="35818"/>
          <a:ext cx="694944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US welfare system originates from “poor laws” grounded in local responsibility over impoverished citizens</a:t>
          </a:r>
        </a:p>
      </dsp:txBody>
      <dsp:txXfrm>
        <a:off x="67110" y="102928"/>
        <a:ext cx="6815220" cy="1240530"/>
      </dsp:txXfrm>
    </dsp:sp>
    <dsp:sp modelId="{1433ED22-359D-4D66-8711-440EEF7E2094}">
      <dsp:nvSpPr>
        <dsp:cNvPr id="0" name=""/>
        <dsp:cNvSpPr/>
      </dsp:nvSpPr>
      <dsp:spPr>
        <a:xfrm>
          <a:off x="0" y="1482568"/>
          <a:ext cx="6949440" cy="1374750"/>
        </a:xfrm>
        <a:prstGeom prst="roundRect">
          <a:avLst/>
        </a:prstGeom>
        <a:solidFill>
          <a:schemeClr val="accent5">
            <a:hueOff val="3038109"/>
            <a:satOff val="-136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Genesis of Charity Care, Public Hospitals and concept of “deserving poor”</a:t>
          </a:r>
        </a:p>
      </dsp:txBody>
      <dsp:txXfrm>
        <a:off x="67110" y="1549678"/>
        <a:ext cx="6815220" cy="1240530"/>
      </dsp:txXfrm>
    </dsp:sp>
    <dsp:sp modelId="{80AF92D2-B4B6-4838-8FEA-2D7456D90121}">
      <dsp:nvSpPr>
        <dsp:cNvPr id="0" name=""/>
        <dsp:cNvSpPr/>
      </dsp:nvSpPr>
      <dsp:spPr>
        <a:xfrm>
          <a:off x="0" y="2929318"/>
          <a:ext cx="6949440" cy="1374750"/>
        </a:xfrm>
        <a:prstGeom prst="roundRect">
          <a:avLst/>
        </a:prstGeom>
        <a:solidFill>
          <a:schemeClr val="accent5">
            <a:hueOff val="6076219"/>
            <a:satOff val="-2736"/>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War on Poverty and the development of Medicaid</a:t>
          </a:r>
        </a:p>
      </dsp:txBody>
      <dsp:txXfrm>
        <a:off x="67110" y="2996428"/>
        <a:ext cx="6815220" cy="1240530"/>
      </dsp:txXfrm>
    </dsp:sp>
    <dsp:sp modelId="{40A193A5-D597-41A2-8D4B-79D5EBAE7637}">
      <dsp:nvSpPr>
        <dsp:cNvPr id="0" name=""/>
        <dsp:cNvSpPr/>
      </dsp:nvSpPr>
      <dsp:spPr>
        <a:xfrm>
          <a:off x="0" y="4376069"/>
          <a:ext cx="6949440" cy="1374750"/>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Cuts to Medicaid and expanding uninsured population</a:t>
          </a:r>
        </a:p>
      </dsp:txBody>
      <dsp:txXfrm>
        <a:off x="67110" y="4443179"/>
        <a:ext cx="6815220"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A0530-F2B4-406B-965F-7C509B8F9082}">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928B3-0062-4C2A-9008-B071D445B7B3}">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0F11B-15EC-4323-90EB-D7A1FE402558}">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711200">
            <a:lnSpc>
              <a:spcPct val="90000"/>
            </a:lnSpc>
            <a:spcBef>
              <a:spcPct val="0"/>
            </a:spcBef>
            <a:spcAft>
              <a:spcPct val="35000"/>
            </a:spcAft>
            <a:buNone/>
          </a:pPr>
          <a:r>
            <a:rPr lang="en-US" sz="1600" kern="1200"/>
            <a:t>War on Poverty and Office of Economic Development created the first “community oriented primary care” program the Tufts-Delta Health Center to address social drivers of health, and a root cause of poverty.</a:t>
          </a:r>
        </a:p>
      </dsp:txBody>
      <dsp:txXfrm>
        <a:off x="1405898" y="2401"/>
        <a:ext cx="5543541" cy="1217228"/>
      </dsp:txXfrm>
    </dsp:sp>
    <dsp:sp modelId="{2D8FC94C-4D0E-47B4-8443-F433A7902F5F}">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BD7F8-2AA3-4F11-AF91-204B52B13FD0}">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4353AD-A9A0-484C-B13A-F4203D1EFAD2}">
      <dsp:nvSpPr>
        <dsp:cNvPr id="0" name=""/>
        <dsp:cNvSpPr/>
      </dsp:nvSpPr>
      <dsp:spPr>
        <a:xfrm>
          <a:off x="1405898" y="152393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711200">
            <a:lnSpc>
              <a:spcPct val="90000"/>
            </a:lnSpc>
            <a:spcBef>
              <a:spcPct val="0"/>
            </a:spcBef>
            <a:spcAft>
              <a:spcPct val="35000"/>
            </a:spcAft>
            <a:buNone/>
          </a:pPr>
          <a:r>
            <a:rPr lang="en-US" sz="1600" kern="1200"/>
            <a:t>The expansion of these local health centers dedicated to primary care continued through the Community Health Center Program Section 330 of the U.S. Public Health Service Act and later the Rural Health Initiative</a:t>
          </a:r>
        </a:p>
      </dsp:txBody>
      <dsp:txXfrm>
        <a:off x="1405898" y="1523937"/>
        <a:ext cx="5543541" cy="1217228"/>
      </dsp:txXfrm>
    </dsp:sp>
    <dsp:sp modelId="{8495013A-7990-49C1-8EC3-1648854A8247}">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85B73-16F4-495F-A872-C3667CDD1495}">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B7825-6017-4DF5-84E5-5A1E47106B36}">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711200">
            <a:lnSpc>
              <a:spcPct val="90000"/>
            </a:lnSpc>
            <a:spcBef>
              <a:spcPct val="0"/>
            </a:spcBef>
            <a:spcAft>
              <a:spcPct val="35000"/>
            </a:spcAft>
            <a:buNone/>
          </a:pPr>
          <a:r>
            <a:rPr lang="en-US" sz="1600" kern="1200"/>
            <a:t>The mission and function of FQHCs is aligned with Medicaid and 340B</a:t>
          </a:r>
        </a:p>
      </dsp:txBody>
      <dsp:txXfrm>
        <a:off x="1405898" y="3045472"/>
        <a:ext cx="5543541" cy="1217228"/>
      </dsp:txXfrm>
    </dsp:sp>
    <dsp:sp modelId="{51B5046E-2815-49B9-9E84-FA25190DE21D}">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9BDAA-082F-45F6-92E5-5CD0176B7FFE}">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E2880-D1FA-43BF-B89F-7159F8E1F312}">
      <dsp:nvSpPr>
        <dsp:cNvPr id="0" name=""/>
        <dsp:cNvSpPr/>
      </dsp:nvSpPr>
      <dsp:spPr>
        <a:xfrm>
          <a:off x="1405898" y="4567007"/>
          <a:ext cx="3127248"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711200">
            <a:lnSpc>
              <a:spcPct val="90000"/>
            </a:lnSpc>
            <a:spcBef>
              <a:spcPct val="0"/>
            </a:spcBef>
            <a:spcAft>
              <a:spcPct val="35000"/>
            </a:spcAft>
            <a:buNone/>
          </a:pPr>
          <a:r>
            <a:rPr lang="en-US" sz="1600" kern="1200"/>
            <a:t>Communities served</a:t>
          </a:r>
        </a:p>
      </dsp:txBody>
      <dsp:txXfrm>
        <a:off x="1405898" y="4567007"/>
        <a:ext cx="3127248" cy="1217228"/>
      </dsp:txXfrm>
    </dsp:sp>
    <dsp:sp modelId="{23F067EB-C5CA-4A13-9505-F6376D0B145B}">
      <dsp:nvSpPr>
        <dsp:cNvPr id="0" name=""/>
        <dsp:cNvSpPr/>
      </dsp:nvSpPr>
      <dsp:spPr>
        <a:xfrm>
          <a:off x="4533146" y="4567007"/>
          <a:ext cx="2416293"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533400">
            <a:lnSpc>
              <a:spcPct val="90000"/>
            </a:lnSpc>
            <a:spcBef>
              <a:spcPct val="0"/>
            </a:spcBef>
            <a:spcAft>
              <a:spcPct val="35000"/>
            </a:spcAft>
            <a:buNone/>
          </a:pPr>
          <a:r>
            <a:rPr lang="en-US" sz="1200" kern="1200"/>
            <a:t>Uninsured</a:t>
          </a:r>
        </a:p>
        <a:p>
          <a:pPr marL="0" lvl="0" indent="0" algn="l" defTabSz="533400">
            <a:lnSpc>
              <a:spcPct val="90000"/>
            </a:lnSpc>
            <a:spcBef>
              <a:spcPct val="0"/>
            </a:spcBef>
            <a:spcAft>
              <a:spcPct val="35000"/>
            </a:spcAft>
            <a:buNone/>
          </a:pPr>
          <a:r>
            <a:rPr lang="en-US" sz="1200" kern="1200"/>
            <a:t>Underinsured</a:t>
          </a:r>
        </a:p>
        <a:p>
          <a:pPr marL="0" lvl="0" indent="0" algn="l" defTabSz="533400">
            <a:lnSpc>
              <a:spcPct val="90000"/>
            </a:lnSpc>
            <a:spcBef>
              <a:spcPct val="0"/>
            </a:spcBef>
            <a:spcAft>
              <a:spcPct val="35000"/>
            </a:spcAft>
            <a:buNone/>
          </a:pPr>
          <a:r>
            <a:rPr lang="en-US" sz="1200" kern="1200"/>
            <a:t>Medically vulnerable</a:t>
          </a:r>
        </a:p>
      </dsp:txBody>
      <dsp:txXfrm>
        <a:off x="4533146" y="4567007"/>
        <a:ext cx="2416293" cy="1217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0D81-7D32-43C1-A286-A6FDBC5CA302}">
      <dsp:nvSpPr>
        <dsp:cNvPr id="0" name=""/>
        <dsp:cNvSpPr/>
      </dsp:nvSpPr>
      <dsp:spPr>
        <a:xfrm>
          <a:off x="0" y="706"/>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71EB8-34EA-4D53-8AF2-1B00E3D0A725}">
      <dsp:nvSpPr>
        <dsp:cNvPr id="0" name=""/>
        <dsp:cNvSpPr/>
      </dsp:nvSpPr>
      <dsp:spPr>
        <a:xfrm>
          <a:off x="500008" y="372613"/>
          <a:ext cx="909106" cy="909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F99AA-7792-4BA1-B1ED-8FA6B2E8CD25}">
      <dsp:nvSpPr>
        <dsp:cNvPr id="0" name=""/>
        <dsp:cNvSpPr/>
      </dsp:nvSpPr>
      <dsp:spPr>
        <a:xfrm>
          <a:off x="1909124" y="706"/>
          <a:ext cx="3127248"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622300">
            <a:lnSpc>
              <a:spcPct val="100000"/>
            </a:lnSpc>
            <a:spcBef>
              <a:spcPct val="0"/>
            </a:spcBef>
            <a:spcAft>
              <a:spcPct val="35000"/>
            </a:spcAft>
            <a:buNone/>
          </a:pPr>
          <a:r>
            <a:rPr lang="en-US" sz="1400" kern="1200" dirty="0"/>
            <a:t>Section 330 of Public Health Service Act permits the Health Resources and Services Administration (HRSA) to issue grants to support health centers</a:t>
          </a:r>
        </a:p>
      </dsp:txBody>
      <dsp:txXfrm>
        <a:off x="1909124" y="706"/>
        <a:ext cx="3127248" cy="1652921"/>
      </dsp:txXfrm>
    </dsp:sp>
    <dsp:sp modelId="{1C2CEB5C-2419-49B4-8023-B35565947B0B}">
      <dsp:nvSpPr>
        <dsp:cNvPr id="0" name=""/>
        <dsp:cNvSpPr/>
      </dsp:nvSpPr>
      <dsp:spPr>
        <a:xfrm>
          <a:off x="5036372" y="706"/>
          <a:ext cx="1913067"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488950">
            <a:lnSpc>
              <a:spcPct val="100000"/>
            </a:lnSpc>
            <a:spcBef>
              <a:spcPct val="0"/>
            </a:spcBef>
            <a:spcAft>
              <a:spcPct val="35000"/>
            </a:spcAft>
            <a:buNone/>
          </a:pPr>
          <a:r>
            <a:rPr lang="en-US" sz="1100" kern="1200" dirty="0"/>
            <a:t>Annual appropriation</a:t>
          </a:r>
        </a:p>
        <a:p>
          <a:pPr marL="0" lvl="0" indent="0" algn="l" defTabSz="488950">
            <a:lnSpc>
              <a:spcPct val="100000"/>
            </a:lnSpc>
            <a:spcBef>
              <a:spcPct val="0"/>
            </a:spcBef>
            <a:spcAft>
              <a:spcPct val="35000"/>
            </a:spcAft>
            <a:buNone/>
          </a:pPr>
          <a:r>
            <a:rPr lang="en-US" sz="1100" kern="1200" dirty="0"/>
            <a:t>Community Health Center Fund (supplements annual appropriation)</a:t>
          </a:r>
        </a:p>
      </dsp:txBody>
      <dsp:txXfrm>
        <a:off x="5036372" y="706"/>
        <a:ext cx="1913067" cy="1652921"/>
      </dsp:txXfrm>
    </dsp:sp>
    <dsp:sp modelId="{FB1DD004-F1C5-4EA4-A223-1AFD4583AE71}">
      <dsp:nvSpPr>
        <dsp:cNvPr id="0" name=""/>
        <dsp:cNvSpPr/>
      </dsp:nvSpPr>
      <dsp:spPr>
        <a:xfrm>
          <a:off x="0" y="2066858"/>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87596-7474-4C97-A4DF-83562B359929}">
      <dsp:nvSpPr>
        <dsp:cNvPr id="0" name=""/>
        <dsp:cNvSpPr/>
      </dsp:nvSpPr>
      <dsp:spPr>
        <a:xfrm>
          <a:off x="500008" y="2438765"/>
          <a:ext cx="909106" cy="909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6067CD-F959-4375-B2B0-128F8003D5A6}">
      <dsp:nvSpPr>
        <dsp:cNvPr id="0" name=""/>
        <dsp:cNvSpPr/>
      </dsp:nvSpPr>
      <dsp:spPr>
        <a:xfrm>
          <a:off x="1909124" y="2066858"/>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libri"/>
              <a:ea typeface="Calibri"/>
              <a:cs typeface="Calibri"/>
            </a:rPr>
            <a:t>Medicaid reimbursements through Prospective Payment System tied to a per visit rate for health service </a:t>
          </a:r>
          <a:r>
            <a:rPr lang="en-US" sz="1400" kern="1200" dirty="0">
              <a:latin typeface="Neue Haas Grotesk Text Pro"/>
            </a:rPr>
            <a:t>delivery</a:t>
          </a:r>
        </a:p>
      </dsp:txBody>
      <dsp:txXfrm>
        <a:off x="1909124" y="2066858"/>
        <a:ext cx="5040315" cy="1652921"/>
      </dsp:txXfrm>
    </dsp:sp>
    <dsp:sp modelId="{7D59FD22-C540-455D-9FCF-D5C3CC476E15}">
      <dsp:nvSpPr>
        <dsp:cNvPr id="0" name=""/>
        <dsp:cNvSpPr/>
      </dsp:nvSpPr>
      <dsp:spPr>
        <a:xfrm>
          <a:off x="0" y="4133010"/>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FD831-AB00-41B5-93FE-FF7E124771FC}">
      <dsp:nvSpPr>
        <dsp:cNvPr id="0" name=""/>
        <dsp:cNvSpPr/>
      </dsp:nvSpPr>
      <dsp:spPr>
        <a:xfrm>
          <a:off x="500008" y="4504917"/>
          <a:ext cx="909106" cy="90910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488B9-1AE0-4BE9-8C9B-C87FF114EF47}">
      <dsp:nvSpPr>
        <dsp:cNvPr id="0" name=""/>
        <dsp:cNvSpPr/>
      </dsp:nvSpPr>
      <dsp:spPr>
        <a:xfrm>
          <a:off x="1909124" y="4133010"/>
          <a:ext cx="3127248"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Neue Haas Grotesk Text Pro"/>
            </a:rPr>
            <a:t>Other</a:t>
          </a:r>
          <a:r>
            <a:rPr lang="en-US" sz="1400" kern="1200" dirty="0"/>
            <a:t> Sources</a:t>
          </a:r>
        </a:p>
      </dsp:txBody>
      <dsp:txXfrm>
        <a:off x="1909124" y="4133010"/>
        <a:ext cx="3127248" cy="1652921"/>
      </dsp:txXfrm>
    </dsp:sp>
    <dsp:sp modelId="{6BCADE26-EC58-460A-94D5-43949BA95656}">
      <dsp:nvSpPr>
        <dsp:cNvPr id="0" name=""/>
        <dsp:cNvSpPr/>
      </dsp:nvSpPr>
      <dsp:spPr>
        <a:xfrm>
          <a:off x="5036372" y="4133010"/>
          <a:ext cx="1913067"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488950">
            <a:lnSpc>
              <a:spcPct val="100000"/>
            </a:lnSpc>
            <a:spcBef>
              <a:spcPct val="0"/>
            </a:spcBef>
            <a:spcAft>
              <a:spcPct val="35000"/>
            </a:spcAft>
            <a:buNone/>
          </a:pPr>
          <a:r>
            <a:rPr lang="en-US" sz="1100" kern="1200" dirty="0"/>
            <a:t>340B </a:t>
          </a:r>
        </a:p>
        <a:p>
          <a:pPr marL="0" lvl="0" indent="0" algn="l" defTabSz="488950">
            <a:lnSpc>
              <a:spcPct val="100000"/>
            </a:lnSpc>
            <a:spcBef>
              <a:spcPct val="0"/>
            </a:spcBef>
            <a:spcAft>
              <a:spcPct val="35000"/>
            </a:spcAft>
            <a:buNone/>
          </a:pPr>
          <a:r>
            <a:rPr lang="en-US" sz="1100" kern="1200" dirty="0"/>
            <a:t>Special grant funding</a:t>
          </a:r>
        </a:p>
        <a:p>
          <a:pPr marL="0" lvl="0" indent="0" algn="l" defTabSz="488950">
            <a:lnSpc>
              <a:spcPct val="100000"/>
            </a:lnSpc>
            <a:spcBef>
              <a:spcPct val="0"/>
            </a:spcBef>
            <a:spcAft>
              <a:spcPct val="35000"/>
            </a:spcAft>
            <a:buNone/>
          </a:pPr>
          <a:r>
            <a:rPr lang="en-US" sz="1100" kern="1200" dirty="0"/>
            <a:t>Private donor fundraising</a:t>
          </a:r>
        </a:p>
      </dsp:txBody>
      <dsp:txXfrm>
        <a:off x="5036372" y="4133010"/>
        <a:ext cx="1913067" cy="1652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495DF-F122-4AB9-B3B0-5A8ABE42032B}">
      <dsp:nvSpPr>
        <dsp:cNvPr id="0" name=""/>
        <dsp:cNvSpPr/>
      </dsp:nvSpPr>
      <dsp:spPr>
        <a:xfrm>
          <a:off x="0" y="795013"/>
          <a:ext cx="6949440" cy="12951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Transparency      </a:t>
          </a:r>
        </a:p>
      </dsp:txBody>
      <dsp:txXfrm>
        <a:off x="63226" y="858239"/>
        <a:ext cx="6822988" cy="1168738"/>
      </dsp:txXfrm>
    </dsp:sp>
    <dsp:sp modelId="{9DC8610A-2B19-4935-9312-05412777CC69}">
      <dsp:nvSpPr>
        <dsp:cNvPr id="0" name=""/>
        <dsp:cNvSpPr/>
      </dsp:nvSpPr>
      <dsp:spPr>
        <a:xfrm>
          <a:off x="0" y="2245723"/>
          <a:ext cx="6949440" cy="1295190"/>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Diversion </a:t>
          </a:r>
        </a:p>
      </dsp:txBody>
      <dsp:txXfrm>
        <a:off x="63226" y="2308949"/>
        <a:ext cx="6822988" cy="1168738"/>
      </dsp:txXfrm>
    </dsp:sp>
    <dsp:sp modelId="{98219708-4DB6-4743-91CF-9DA15C7A08D9}">
      <dsp:nvSpPr>
        <dsp:cNvPr id="0" name=""/>
        <dsp:cNvSpPr/>
      </dsp:nvSpPr>
      <dsp:spPr>
        <a:xfrm>
          <a:off x="0" y="3696434"/>
          <a:ext cx="6949440" cy="129519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Duplicate Discounts</a:t>
          </a:r>
        </a:p>
      </dsp:txBody>
      <dsp:txXfrm>
        <a:off x="63226" y="3759660"/>
        <a:ext cx="6822988" cy="1168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092E1-9086-4DBA-83EB-65A26D3182DA}">
      <dsp:nvSpPr>
        <dsp:cNvPr id="0" name=""/>
        <dsp:cNvSpPr/>
      </dsp:nvSpPr>
      <dsp:spPr>
        <a:xfrm>
          <a:off x="0" y="706"/>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64E23C-009B-46B6-B628-D31877C25B59}">
      <dsp:nvSpPr>
        <dsp:cNvPr id="0" name=""/>
        <dsp:cNvSpPr/>
      </dsp:nvSpPr>
      <dsp:spPr>
        <a:xfrm>
          <a:off x="500008" y="372613"/>
          <a:ext cx="909106" cy="909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F02F3-63B8-4A39-8DE9-5DF3F9913637}">
      <dsp:nvSpPr>
        <dsp:cNvPr id="0" name=""/>
        <dsp:cNvSpPr/>
      </dsp:nvSpPr>
      <dsp:spPr>
        <a:xfrm>
          <a:off x="1909124" y="706"/>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90000"/>
            </a:lnSpc>
            <a:spcBef>
              <a:spcPct val="0"/>
            </a:spcBef>
            <a:spcAft>
              <a:spcPct val="35000"/>
            </a:spcAft>
            <a:buNone/>
          </a:pPr>
          <a:r>
            <a:rPr lang="en-US" sz="2500" kern="1200"/>
            <a:t>Financial Impact on service provision</a:t>
          </a:r>
        </a:p>
      </dsp:txBody>
      <dsp:txXfrm>
        <a:off x="1909124" y="706"/>
        <a:ext cx="5040315" cy="1652921"/>
      </dsp:txXfrm>
    </dsp:sp>
    <dsp:sp modelId="{BBEABD57-F157-41A0-97C2-6B8D588A432A}">
      <dsp:nvSpPr>
        <dsp:cNvPr id="0" name=""/>
        <dsp:cNvSpPr/>
      </dsp:nvSpPr>
      <dsp:spPr>
        <a:xfrm>
          <a:off x="0" y="2066858"/>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13CF1-1F4B-4B5E-AC16-773DDF277823}">
      <dsp:nvSpPr>
        <dsp:cNvPr id="0" name=""/>
        <dsp:cNvSpPr/>
      </dsp:nvSpPr>
      <dsp:spPr>
        <a:xfrm>
          <a:off x="500008" y="2438765"/>
          <a:ext cx="909106" cy="909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EB3613-3F6C-4FCE-BC71-7FC40DC159D2}">
      <dsp:nvSpPr>
        <dsp:cNvPr id="0" name=""/>
        <dsp:cNvSpPr/>
      </dsp:nvSpPr>
      <dsp:spPr>
        <a:xfrm>
          <a:off x="1909124" y="2066858"/>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90000"/>
            </a:lnSpc>
            <a:spcBef>
              <a:spcPct val="0"/>
            </a:spcBef>
            <a:spcAft>
              <a:spcPct val="35000"/>
            </a:spcAft>
            <a:buNone/>
          </a:pPr>
          <a:r>
            <a:rPr lang="en-US" sz="2500" kern="1200"/>
            <a:t>Access to most commonly prescribed medications</a:t>
          </a:r>
        </a:p>
      </dsp:txBody>
      <dsp:txXfrm>
        <a:off x="1909124" y="2066858"/>
        <a:ext cx="5040315" cy="1652921"/>
      </dsp:txXfrm>
    </dsp:sp>
    <dsp:sp modelId="{3651C629-B486-4C7B-A874-900EB03BBBE8}">
      <dsp:nvSpPr>
        <dsp:cNvPr id="0" name=""/>
        <dsp:cNvSpPr/>
      </dsp:nvSpPr>
      <dsp:spPr>
        <a:xfrm>
          <a:off x="0" y="4133010"/>
          <a:ext cx="6949440" cy="16529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72F80-EDAC-40A7-9622-3CE5939EDD9A}">
      <dsp:nvSpPr>
        <dsp:cNvPr id="0" name=""/>
        <dsp:cNvSpPr/>
      </dsp:nvSpPr>
      <dsp:spPr>
        <a:xfrm>
          <a:off x="500008" y="4504917"/>
          <a:ext cx="909106" cy="909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BA1B0B-DBF3-4D92-BD06-5039DF722419}">
      <dsp:nvSpPr>
        <dsp:cNvPr id="0" name=""/>
        <dsp:cNvSpPr/>
      </dsp:nvSpPr>
      <dsp:spPr>
        <a:xfrm>
          <a:off x="1909124" y="4133010"/>
          <a:ext cx="5040315" cy="165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34" tIns="174934" rIns="174934" bIns="174934" numCol="1" spcCol="1270" anchor="ctr" anchorCtr="0">
          <a:noAutofit/>
        </a:bodyPr>
        <a:lstStyle/>
        <a:p>
          <a:pPr marL="0" lvl="0" indent="0" algn="l" defTabSz="1111250">
            <a:lnSpc>
              <a:spcPct val="90000"/>
            </a:lnSpc>
            <a:spcBef>
              <a:spcPct val="0"/>
            </a:spcBef>
            <a:spcAft>
              <a:spcPct val="35000"/>
            </a:spcAft>
            <a:buNone/>
          </a:pPr>
          <a:r>
            <a:rPr lang="en-US" sz="2500" kern="1200"/>
            <a:t>Population served by FQHCs is already most affected by health disparities</a:t>
          </a:r>
        </a:p>
      </dsp:txBody>
      <dsp:txXfrm>
        <a:off x="1909124" y="4133010"/>
        <a:ext cx="5040315" cy="1652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DDFE0-1D0D-4E2B-B7F3-2F497FCAB7A2}">
      <dsp:nvSpPr>
        <dsp:cNvPr id="0" name=""/>
        <dsp:cNvSpPr/>
      </dsp:nvSpPr>
      <dsp:spPr>
        <a:xfrm>
          <a:off x="569308" y="898551"/>
          <a:ext cx="1446654" cy="144665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9C245-A7D2-4AD0-A594-1DECEF1497E6}">
      <dsp:nvSpPr>
        <dsp:cNvPr id="0" name=""/>
        <dsp:cNvSpPr/>
      </dsp:nvSpPr>
      <dsp:spPr>
        <a:xfrm>
          <a:off x="877611" y="1206854"/>
          <a:ext cx="830047" cy="830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8F86C-C343-4418-A097-C7A5CC999A87}">
      <dsp:nvSpPr>
        <dsp:cNvPr id="0" name=""/>
        <dsp:cNvSpPr/>
      </dsp:nvSpPr>
      <dsp:spPr>
        <a:xfrm>
          <a:off x="106853"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Neue Haas Grotesk Text Pro"/>
            </a:rPr>
            <a:t>Increasing use of Entity-owned pharmacies</a:t>
          </a:r>
        </a:p>
      </dsp:txBody>
      <dsp:txXfrm>
        <a:off x="106853" y="2795802"/>
        <a:ext cx="2371564" cy="720000"/>
      </dsp:txXfrm>
    </dsp:sp>
    <dsp:sp modelId="{D74A1340-5804-47DB-A277-5B95D0103CDB}">
      <dsp:nvSpPr>
        <dsp:cNvPr id="0" name=""/>
        <dsp:cNvSpPr/>
      </dsp:nvSpPr>
      <dsp:spPr>
        <a:xfrm>
          <a:off x="3355896" y="898551"/>
          <a:ext cx="1446654" cy="1446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219D9-94EB-4384-91A0-5D175E67B7A1}">
      <dsp:nvSpPr>
        <dsp:cNvPr id="0" name=""/>
        <dsp:cNvSpPr/>
      </dsp:nvSpPr>
      <dsp:spPr>
        <a:xfrm>
          <a:off x="3664200" y="1206854"/>
          <a:ext cx="830047" cy="8300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45963-D4AC-4346-80F5-2CFB5E47937B}">
      <dsp:nvSpPr>
        <dsp:cNvPr id="0" name=""/>
        <dsp:cNvSpPr/>
      </dsp:nvSpPr>
      <dsp:spPr>
        <a:xfrm>
          <a:off x="2893441"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Neue Haas Grotesk Text Pro"/>
            </a:rPr>
            <a:t>Compliance</a:t>
          </a:r>
          <a:r>
            <a:rPr lang="en-US" sz="1400" kern="1200"/>
            <a:t> with data </a:t>
          </a:r>
          <a:r>
            <a:rPr lang="en-US" sz="1400" kern="1200">
              <a:latin typeface="Neue Haas Grotesk Text Pro"/>
            </a:rPr>
            <a:t>sharing requirements</a:t>
          </a:r>
          <a:endParaRPr lang="en-US" sz="1400" kern="1200"/>
        </a:p>
      </dsp:txBody>
      <dsp:txXfrm>
        <a:off x="2893441" y="2795802"/>
        <a:ext cx="2371564" cy="720000"/>
      </dsp:txXfrm>
    </dsp:sp>
    <dsp:sp modelId="{DBA28BEB-DB3E-41DE-8F34-85C5B08D5B96}">
      <dsp:nvSpPr>
        <dsp:cNvPr id="0" name=""/>
        <dsp:cNvSpPr/>
      </dsp:nvSpPr>
      <dsp:spPr>
        <a:xfrm>
          <a:off x="6142485" y="898551"/>
          <a:ext cx="1446654" cy="144665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37BD7-08BE-40F6-A79F-680BEA9363DE}">
      <dsp:nvSpPr>
        <dsp:cNvPr id="0" name=""/>
        <dsp:cNvSpPr/>
      </dsp:nvSpPr>
      <dsp:spPr>
        <a:xfrm>
          <a:off x="6450788" y="1206854"/>
          <a:ext cx="830047" cy="8300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71D8E-7454-4A26-9EF3-35048A05F381}">
      <dsp:nvSpPr>
        <dsp:cNvPr id="0" name=""/>
        <dsp:cNvSpPr/>
      </dsp:nvSpPr>
      <dsp:spPr>
        <a:xfrm>
          <a:off x="5680030"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Participation in Administrative Dispute Resolution process </a:t>
          </a:r>
        </a:p>
      </dsp:txBody>
      <dsp:txXfrm>
        <a:off x="5680030" y="2795802"/>
        <a:ext cx="2371564" cy="720000"/>
      </dsp:txXfrm>
    </dsp:sp>
    <dsp:sp modelId="{87DD5729-7C19-4D7B-A2DE-F5A62A4398CC}">
      <dsp:nvSpPr>
        <dsp:cNvPr id="0" name=""/>
        <dsp:cNvSpPr/>
      </dsp:nvSpPr>
      <dsp:spPr>
        <a:xfrm>
          <a:off x="8929074" y="898551"/>
          <a:ext cx="1446654" cy="144665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18A00-4D12-4339-8DA0-2448F0BE8FEC}">
      <dsp:nvSpPr>
        <dsp:cNvPr id="0" name=""/>
        <dsp:cNvSpPr/>
      </dsp:nvSpPr>
      <dsp:spPr>
        <a:xfrm>
          <a:off x="9237377" y="1206854"/>
          <a:ext cx="830047" cy="8300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D59DB6-C881-46DE-B2F3-17DCA477D724}">
      <dsp:nvSpPr>
        <dsp:cNvPr id="0" name=""/>
        <dsp:cNvSpPr/>
      </dsp:nvSpPr>
      <dsp:spPr>
        <a:xfrm>
          <a:off x="8466619"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Potential litigation strategies</a:t>
          </a:r>
        </a:p>
      </dsp:txBody>
      <dsp:txXfrm>
        <a:off x="8466619" y="2795802"/>
        <a:ext cx="2371564"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8A77C-A539-4189-A60B-0B8F288569C4}">
      <dsp:nvSpPr>
        <dsp:cNvPr id="0" name=""/>
        <dsp:cNvSpPr/>
      </dsp:nvSpPr>
      <dsp:spPr>
        <a:xfrm>
          <a:off x="0" y="71976"/>
          <a:ext cx="6949440"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State initiatives</a:t>
          </a:r>
        </a:p>
      </dsp:txBody>
      <dsp:txXfrm>
        <a:off x="43321" y="115297"/>
        <a:ext cx="6862798" cy="800803"/>
      </dsp:txXfrm>
    </dsp:sp>
    <dsp:sp modelId="{26689FEE-CE43-48C6-A5EA-E58F927741BC}">
      <dsp:nvSpPr>
        <dsp:cNvPr id="0" name=""/>
        <dsp:cNvSpPr/>
      </dsp:nvSpPr>
      <dsp:spPr>
        <a:xfrm>
          <a:off x="0" y="959421"/>
          <a:ext cx="6949440"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Partial protective actions but acknowledgment of federal action needed</a:t>
          </a:r>
        </a:p>
      </dsp:txBody>
      <dsp:txXfrm>
        <a:off x="0" y="959421"/>
        <a:ext cx="6949440" cy="1340325"/>
      </dsp:txXfrm>
    </dsp:sp>
    <dsp:sp modelId="{E5E79A57-216A-498D-8B58-5710391E5E57}">
      <dsp:nvSpPr>
        <dsp:cNvPr id="0" name=""/>
        <dsp:cNvSpPr/>
      </dsp:nvSpPr>
      <dsp:spPr>
        <a:xfrm>
          <a:off x="0" y="2299746"/>
          <a:ext cx="6949440" cy="887445"/>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Federal initiatives</a:t>
          </a:r>
        </a:p>
      </dsp:txBody>
      <dsp:txXfrm>
        <a:off x="43321" y="2343067"/>
        <a:ext cx="6862798" cy="800803"/>
      </dsp:txXfrm>
    </dsp:sp>
    <dsp:sp modelId="{270C9F22-D7DB-4840-9300-030DF30F7B72}">
      <dsp:nvSpPr>
        <dsp:cNvPr id="0" name=""/>
        <dsp:cNvSpPr/>
      </dsp:nvSpPr>
      <dsp:spPr>
        <a:xfrm>
          <a:off x="0" y="3187191"/>
          <a:ext cx="694944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i="1" kern="1200" dirty="0"/>
            <a:t>Relentless v. Dept. of Commerce and </a:t>
          </a:r>
          <a:r>
            <a:rPr lang="en-US" sz="2900" i="1" kern="1200" dirty="0" err="1"/>
            <a:t>Loper</a:t>
          </a:r>
          <a:r>
            <a:rPr lang="en-US" sz="2900" i="1" kern="1200" dirty="0"/>
            <a:t> Bright Enterprises v. Raimondo </a:t>
          </a:r>
          <a:r>
            <a:rPr lang="en-US" sz="2900" kern="1200" dirty="0"/>
            <a:t> require unambiguous Congressional guidance to ensure 340B continues to operate as initially intended</a:t>
          </a:r>
        </a:p>
      </dsp:txBody>
      <dsp:txXfrm>
        <a:off x="0" y="3187191"/>
        <a:ext cx="6949440" cy="25274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7E4E8-8DBE-4BF9-A8E7-B7D5C1AF858B}" type="datetimeFigureOut">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087DA-851A-44A5-AC43-9B3FA706D475}" type="slidenum">
              <a:t>‹#›</a:t>
            </a:fld>
            <a:endParaRPr lang="en-US"/>
          </a:p>
        </p:txBody>
      </p:sp>
    </p:spTree>
    <p:extLst>
      <p:ext uri="{BB962C8B-B14F-4D97-AF65-F5344CB8AC3E}">
        <p14:creationId xmlns:p14="http://schemas.microsoft.com/office/powerpoint/2010/main" val="378882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Good afternoon-</a:t>
            </a:r>
          </a:p>
          <a:p>
            <a:r>
              <a:rPr lang="en-US" dirty="0">
                <a:ea typeface="Calibri"/>
                <a:cs typeface="Calibri"/>
              </a:rPr>
              <a:t>My name is Alice </a:t>
            </a:r>
            <a:r>
              <a:rPr lang="en-US" dirty="0" err="1">
                <a:ea typeface="Calibri"/>
                <a:cs typeface="Calibri"/>
              </a:rPr>
              <a:t>Setrini</a:t>
            </a:r>
            <a:r>
              <a:rPr lang="en-US" dirty="0">
                <a:ea typeface="Calibri"/>
                <a:cs typeface="Calibri"/>
              </a:rPr>
              <a:t>, I'm a clinical teaching fellow at Loyola University Chicago School of Law in the Health Justice Project.</a:t>
            </a:r>
          </a:p>
          <a:p>
            <a:r>
              <a:rPr lang="en-US" dirty="0">
                <a:ea typeface="Calibri"/>
                <a:cs typeface="Calibri"/>
              </a:rPr>
              <a:t>This project is looking at the impact that changes to a drug pricing program created in the 90's to reduce the cost of prescription medications covered by Medicaid will have on health disparities for patients served by Federally Qualified Health Centers or FQHCs. </a:t>
            </a:r>
          </a:p>
        </p:txBody>
      </p:sp>
      <p:sp>
        <p:nvSpPr>
          <p:cNvPr id="4" name="Slide Number Placeholder 3"/>
          <p:cNvSpPr>
            <a:spLocks noGrp="1"/>
          </p:cNvSpPr>
          <p:nvPr>
            <p:ph type="sldNum" sz="quarter" idx="5"/>
          </p:nvPr>
        </p:nvSpPr>
        <p:spPr/>
        <p:txBody>
          <a:bodyPr/>
          <a:lstStyle/>
          <a:p>
            <a:fld id="{F4C087DA-851A-44A5-AC43-9B3FA706D475}" type="slidenum">
              <a:t>1</a:t>
            </a:fld>
            <a:endParaRPr lang="en-US"/>
          </a:p>
        </p:txBody>
      </p:sp>
    </p:spTree>
    <p:extLst>
      <p:ext uri="{BB962C8B-B14F-4D97-AF65-F5344CB8AC3E}">
        <p14:creationId xmlns:p14="http://schemas.microsoft.com/office/powerpoint/2010/main" val="252360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where I share that while yes, there has been an increase in the size/cost to pharma of the program, and the overall increase in the program is about 20% per year, the FQHC purchases have been pretty steady over at least the past 3 years, and is a small fraction of the overall purchases, so the cost drivers are not coming from FQHCs.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C087DA-851A-44A5-AC43-9B3FA706D475}" type="slidenum">
              <a:rPr lang="en-US"/>
              <a:t>10</a:t>
            </a:fld>
            <a:endParaRPr lang="en-US"/>
          </a:p>
        </p:txBody>
      </p:sp>
    </p:spTree>
    <p:extLst>
      <p:ext uri="{BB962C8B-B14F-4D97-AF65-F5344CB8AC3E}">
        <p14:creationId xmlns:p14="http://schemas.microsoft.com/office/powerpoint/2010/main" val="393111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slide from NACHC demonstrates that the two primary audit findings for FQHCs are related to duplicate discounts, and inaccurate entries into the Office of Pharmacy Affairs Information System- basically data entry errors.  </a:t>
            </a:r>
          </a:p>
          <a:p>
            <a:r>
              <a:rPr lang="en-US" dirty="0">
                <a:ea typeface="Calibri"/>
                <a:cs typeface="Calibri"/>
              </a:rPr>
              <a:t>This has provided enough cover to justify litigation challenges by drug manufacturers, as well as imposing data sharing requirements as conditions of utilizing contract pharmacies to provide drugs to FQHC patients.  </a:t>
            </a:r>
          </a:p>
        </p:txBody>
      </p:sp>
      <p:sp>
        <p:nvSpPr>
          <p:cNvPr id="4" name="Slide Number Placeholder 3"/>
          <p:cNvSpPr>
            <a:spLocks noGrp="1"/>
          </p:cNvSpPr>
          <p:nvPr>
            <p:ph type="sldNum" sz="quarter" idx="5"/>
          </p:nvPr>
        </p:nvSpPr>
        <p:spPr/>
        <p:txBody>
          <a:bodyPr/>
          <a:lstStyle/>
          <a:p>
            <a:fld id="{F4C087DA-851A-44A5-AC43-9B3FA706D475}" type="slidenum">
              <a:rPr lang="en-US"/>
              <a:t>11</a:t>
            </a:fld>
            <a:endParaRPr lang="en-US"/>
          </a:p>
        </p:txBody>
      </p:sp>
    </p:spTree>
    <p:extLst>
      <p:ext uri="{BB962C8B-B14F-4D97-AF65-F5344CB8AC3E}">
        <p14:creationId xmlns:p14="http://schemas.microsoft.com/office/powerpoint/2010/main" val="82930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of course the biggest elephant in the room is how looming cuts to Medicaid will exacerbate the service restrictions challenges for FQHCs</a:t>
            </a:r>
          </a:p>
        </p:txBody>
      </p:sp>
      <p:sp>
        <p:nvSpPr>
          <p:cNvPr id="4" name="Slide Number Placeholder 3"/>
          <p:cNvSpPr>
            <a:spLocks noGrp="1"/>
          </p:cNvSpPr>
          <p:nvPr>
            <p:ph type="sldNum" sz="quarter" idx="5"/>
          </p:nvPr>
        </p:nvSpPr>
        <p:spPr/>
        <p:txBody>
          <a:bodyPr/>
          <a:lstStyle/>
          <a:p>
            <a:fld id="{F4C087DA-851A-44A5-AC43-9B3FA706D475}" type="slidenum">
              <a:rPr lang="en-US"/>
              <a:t>13</a:t>
            </a:fld>
            <a:endParaRPr lang="en-US"/>
          </a:p>
        </p:txBody>
      </p:sp>
    </p:spTree>
    <p:extLst>
      <p:ext uri="{BB962C8B-B14F-4D97-AF65-F5344CB8AC3E}">
        <p14:creationId xmlns:p14="http://schemas.microsoft.com/office/powerpoint/2010/main" val="173380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are FQHCs doing</a:t>
            </a:r>
          </a:p>
        </p:txBody>
      </p:sp>
      <p:sp>
        <p:nvSpPr>
          <p:cNvPr id="4" name="Slide Number Placeholder 3"/>
          <p:cNvSpPr>
            <a:spLocks noGrp="1"/>
          </p:cNvSpPr>
          <p:nvPr>
            <p:ph type="sldNum" sz="quarter" idx="5"/>
          </p:nvPr>
        </p:nvSpPr>
        <p:spPr/>
        <p:txBody>
          <a:bodyPr/>
          <a:lstStyle/>
          <a:p>
            <a:fld id="{F4C087DA-851A-44A5-AC43-9B3FA706D475}" type="slidenum">
              <a:rPr lang="en-US"/>
              <a:t>14</a:t>
            </a:fld>
            <a:endParaRPr lang="en-US"/>
          </a:p>
        </p:txBody>
      </p:sp>
    </p:spTree>
    <p:extLst>
      <p:ext uri="{BB962C8B-B14F-4D97-AF65-F5344CB8AC3E}">
        <p14:creationId xmlns:p14="http://schemas.microsoft.com/office/powerpoint/2010/main" val="87667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little about the background for this project. </a:t>
            </a:r>
            <a:br>
              <a:rPr lang="en-US" dirty="0">
                <a:ea typeface="Calibri"/>
                <a:cs typeface="+mn-lt"/>
              </a:rPr>
            </a:br>
            <a:r>
              <a:rPr lang="en-US" dirty="0">
                <a:ea typeface="Calibri"/>
                <a:cs typeface="Calibri"/>
              </a:rPr>
              <a:t>I am on the board of an FQHC in Chicago, called Erie Family Health, and over the past several years I have learned about what a big role the 340B program has in providing funding for patient services. I was also able to attend the NACHC policy forum in DC this year, and there I learned more about the challenges that are being brought by drug </a:t>
            </a:r>
            <a:r>
              <a:rPr lang="en-US" dirty="0" err="1">
                <a:ea typeface="Calibri"/>
                <a:cs typeface="Calibri"/>
              </a:rPr>
              <a:t>manufacterers</a:t>
            </a:r>
            <a:r>
              <a:rPr lang="en-US" dirty="0">
                <a:ea typeface="Calibri"/>
                <a:cs typeface="Calibri"/>
              </a:rPr>
              <a:t> to try to limit the scope of the program, and  finally I am very interested in understanding challenges to providing health care to the poor using systems thinking principles, so looking at the history of the development of the community health center movement which is celebrating 60 yeas this year also lead me to this project.  </a:t>
            </a:r>
          </a:p>
        </p:txBody>
      </p:sp>
      <p:sp>
        <p:nvSpPr>
          <p:cNvPr id="4" name="Slide Number Placeholder 3"/>
          <p:cNvSpPr>
            <a:spLocks noGrp="1"/>
          </p:cNvSpPr>
          <p:nvPr>
            <p:ph type="sldNum" sz="quarter" idx="5"/>
          </p:nvPr>
        </p:nvSpPr>
        <p:spPr/>
        <p:txBody>
          <a:bodyPr/>
          <a:lstStyle/>
          <a:p>
            <a:fld id="{F4C087DA-851A-44A5-AC43-9B3FA706D475}" type="slidenum">
              <a:t>2</a:t>
            </a:fld>
            <a:endParaRPr lang="en-US"/>
          </a:p>
        </p:txBody>
      </p:sp>
    </p:spTree>
    <p:extLst>
      <p:ext uri="{BB962C8B-B14F-4D97-AF65-F5344CB8AC3E}">
        <p14:creationId xmlns:p14="http://schemas.microsoft.com/office/powerpoint/2010/main" val="307346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paper starts out discussing the history and purpose of the 340B program and it's alignment with the development of the community health center movement. Then a description of how the program is designed to work, and how this program design has lead to challenges primarily from expansion of the program. Then I'll look at how efforts to restrict the program will impact the service provision of FQHCs, and who will be effected by these budget restrictions, and the current measures being taken by FQHCs to mitigate these challenges. Finally, I plan to discuss current legislative solutions that are being discussed. </a:t>
            </a:r>
          </a:p>
        </p:txBody>
      </p:sp>
      <p:sp>
        <p:nvSpPr>
          <p:cNvPr id="4" name="Slide Number Placeholder 3"/>
          <p:cNvSpPr>
            <a:spLocks noGrp="1"/>
          </p:cNvSpPr>
          <p:nvPr>
            <p:ph type="sldNum" sz="quarter" idx="5"/>
          </p:nvPr>
        </p:nvSpPr>
        <p:spPr/>
        <p:txBody>
          <a:bodyPr/>
          <a:lstStyle/>
          <a:p>
            <a:fld id="{F4C087DA-851A-44A5-AC43-9B3FA706D475}" type="slidenum">
              <a:t>3</a:t>
            </a:fld>
            <a:endParaRPr lang="en-US"/>
          </a:p>
        </p:txBody>
      </p:sp>
    </p:spTree>
    <p:extLst>
      <p:ext uri="{BB962C8B-B14F-4D97-AF65-F5344CB8AC3E}">
        <p14:creationId xmlns:p14="http://schemas.microsoft.com/office/powerpoint/2010/main" val="1164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One of the principles that systems thinking analysis forwards is that complex adaptive systems are influenced by their initial conditions. So looking into the history and development of the 340B program can help us understand how it has evolved, and what interventions can potentially be effective. I attended a recent presentation by Renee Landers, on current changes to Medicaid, and she introduced me to Lawrence Friedman's A History of American Law which inspired me to go further back from the start of the 340B program itself, and describe the foundation of US welfare system and Charity Care. US laws governing support for people living in poverty stems from the "Poor Laws" developed from the 16th century Elizabethan era laws. These influenced the colonial laws regulating who is responsible for caring for the poor and a key feature of those laws was that local governments were "responsible" for the support of their constituents that were living in poverty. This local control is something that we continue to contend with today.</a:t>
            </a:r>
          </a:p>
          <a:p>
            <a:r>
              <a:rPr lang="en-US" dirty="0">
                <a:ea typeface="Calibri"/>
                <a:cs typeface="Calibri"/>
              </a:rPr>
              <a:t>Moving forward in time, with the aid of Johnathan Engel's Poor People's Medicine, we learn that our earliest hospitals were not really places that you would want to spend much time in, but as advancements in health care were being made, access to care for people in poverty was limited to those that the (primarily religiously affiliated hospitals) deemed as deserving of charitable care- those who have fallen on hard times despite their moral rectitude- orphans and widows; whereas young able-bodied adults, or those who suffered from "depraved acts of self-pollution" were excluded from this even most basic of care. After the Civil War, and the first WW, veterans unable to hold work that may have appeared able bodied were understood, due to their service to be included into the umbrella of deserving poor, and the Veteran's Administration Hospitals were created after the first WW to meet this need. </a:t>
            </a:r>
          </a:p>
          <a:p>
            <a:r>
              <a:rPr lang="en-US" dirty="0">
                <a:ea typeface="Calibri"/>
                <a:cs typeface="Calibri"/>
              </a:rPr>
              <a:t>As we move forward in time, while much of the US post WW2 saw economic improvements, there continued to be entrenched pockets of poverty, due to social drivers of poverty- and access to health care being one of the levers kept people impoverished. As a more structural view of the drivers of poverty became accepted, different mechanisms were employed to alleviate poverty- the War of Poverty created investments in all social drivers of health- education, housing, and medical care. But this development of a public health insurance system soon met with retrenchment, and Reagan era cuts to the Medicaid program, along with an increasing uninsured population.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C087DA-851A-44A5-AC43-9B3FA706D475}" type="slidenum">
              <a:rPr lang="en-US"/>
              <a:t>4</a:t>
            </a:fld>
            <a:endParaRPr lang="en-US"/>
          </a:p>
        </p:txBody>
      </p:sp>
    </p:spTree>
    <p:extLst>
      <p:ext uri="{BB962C8B-B14F-4D97-AF65-F5344CB8AC3E}">
        <p14:creationId xmlns:p14="http://schemas.microsoft.com/office/powerpoint/2010/main" val="120769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Once the shift to a more structural understanding of poverty began, the War on Poverty and the Office of Economic Development created the first community oriented primary care program- one situated in an urban location- at Tufts, and the other in a rural site in the Mississippi Delta. These programs were designed to attack a root cause of poverty by addressing social drivers of health- including food insecurity, sanitation, infrastructure along with providing medical care. </a:t>
            </a:r>
            <a:endParaRPr lang="en-US" dirty="0"/>
          </a:p>
          <a:p>
            <a:r>
              <a:rPr lang="en-US" dirty="0">
                <a:ea typeface="Calibri"/>
                <a:cs typeface="Calibri"/>
              </a:rPr>
              <a:t>These two pilot sites were the proof of concept to expand the model of primary care through the Community Health Center Program under sec. 330 of the US Public Health Service Act. The goals of these community health centers is aligned with both the purpose and function of Medicaid and 340B- to provide health care to people with low incomes. FQHCs have an additional mandate to provide care to patients regardless of ability to pay, therefore they serve patients that are uninsured, underinsured as well as medically vulnerable patients. </a:t>
            </a:r>
            <a:endParaRPr lang="en-US" dirty="0"/>
          </a:p>
        </p:txBody>
      </p:sp>
      <p:sp>
        <p:nvSpPr>
          <p:cNvPr id="4" name="Slide Number Placeholder 3"/>
          <p:cNvSpPr>
            <a:spLocks noGrp="1"/>
          </p:cNvSpPr>
          <p:nvPr>
            <p:ph type="sldNum" sz="quarter" idx="5"/>
          </p:nvPr>
        </p:nvSpPr>
        <p:spPr/>
        <p:txBody>
          <a:bodyPr/>
          <a:lstStyle/>
          <a:p>
            <a:fld id="{F4C087DA-851A-44A5-AC43-9B3FA706D475}" type="slidenum">
              <a:rPr lang="en-US"/>
              <a:t>5</a:t>
            </a:fld>
            <a:endParaRPr lang="en-US"/>
          </a:p>
        </p:txBody>
      </p:sp>
    </p:spTree>
    <p:extLst>
      <p:ext uri="{BB962C8B-B14F-4D97-AF65-F5344CB8AC3E}">
        <p14:creationId xmlns:p14="http://schemas.microsoft.com/office/powerpoint/2010/main" val="70377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Moving out of the history of these programs and more into the mechanism of how they work, FQHCs get a large part of their funding through the HRSA administered grants under the Public Health Service Act, which provides annual appropriation along with a community health center fund that supplements this annual appropriation- as we heard from Matthew Lawrence yesterday, this yearly appropriation creates uncertainty in the stability of the funding stream to continue to provide services.  </a:t>
            </a:r>
          </a:p>
          <a:p>
            <a:r>
              <a:rPr lang="en-US" dirty="0">
                <a:ea typeface="Calibri"/>
                <a:cs typeface="Calibri"/>
              </a:rPr>
              <a:t>The second largest source of funding for FQHCs are </a:t>
            </a:r>
            <a:r>
              <a:rPr lang="en-US" dirty="0" err="1">
                <a:ea typeface="Calibri"/>
                <a:cs typeface="Calibri"/>
              </a:rPr>
              <a:t>medicaid</a:t>
            </a:r>
            <a:r>
              <a:rPr lang="en-US" dirty="0">
                <a:ea typeface="Calibri"/>
                <a:cs typeface="Calibri"/>
              </a:rPr>
              <a:t> reimbursements that are tied to a per visit rate </a:t>
            </a:r>
          </a:p>
          <a:p>
            <a:r>
              <a:rPr lang="en-US" dirty="0">
                <a:ea typeface="Calibri"/>
                <a:cs typeface="Calibri"/>
              </a:rPr>
              <a:t>Then additional funding comes from a variety of other sources including other state/local grants, grants for special populations, private donations, and of course 340B revenue. </a:t>
            </a:r>
          </a:p>
        </p:txBody>
      </p:sp>
      <p:sp>
        <p:nvSpPr>
          <p:cNvPr id="4" name="Slide Number Placeholder 3"/>
          <p:cNvSpPr>
            <a:spLocks noGrp="1"/>
          </p:cNvSpPr>
          <p:nvPr>
            <p:ph type="sldNum" sz="quarter" idx="5"/>
          </p:nvPr>
        </p:nvSpPr>
        <p:spPr/>
        <p:txBody>
          <a:bodyPr/>
          <a:lstStyle/>
          <a:p>
            <a:fld id="{F4C087DA-851A-44A5-AC43-9B3FA706D475}" type="slidenum">
              <a:rPr lang="en-US"/>
              <a:t>6</a:t>
            </a:fld>
            <a:endParaRPr lang="en-US"/>
          </a:p>
        </p:txBody>
      </p:sp>
    </p:spTree>
    <p:extLst>
      <p:ext uri="{BB962C8B-B14F-4D97-AF65-F5344CB8AC3E}">
        <p14:creationId xmlns:p14="http://schemas.microsoft.com/office/powerpoint/2010/main" val="320533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we get to the development of 340B</a:t>
            </a:r>
          </a:p>
          <a:p>
            <a:r>
              <a:rPr lang="en-US" dirty="0">
                <a:ea typeface="Calibri"/>
                <a:cs typeface="Calibri"/>
              </a:rPr>
              <a:t>In 1990, Congress passed the Medicaid Drug Rebate program, which was an effort to curb Medicaid spending. </a:t>
            </a:r>
            <a:r>
              <a:rPr lang="en-US" dirty="0">
                <a:solidFill>
                  <a:srgbClr val="333333"/>
                </a:solidFill>
              </a:rPr>
              <a:t>Under the program, a manufacturer who wants its drug covered under Medicaid must enter into a rebate agreement with the Secretary of Health and Human Services stating that it will rebate a specified portion of the Medicaid payment for the drug to the states, who in turn share the rebates with the federal government. Manufacturers must also enter into agreements with other federal programs that serve vulnerable populations. In exchange, Medicaid programs cover nearly all of the manufacturer’s FDA-approved drugs, and the drugs are eligible for federal matching funds.</a:t>
            </a:r>
          </a:p>
          <a:p>
            <a:r>
              <a:rPr lang="en-US" dirty="0">
                <a:solidFill>
                  <a:srgbClr val="333333"/>
                </a:solidFill>
                <a:ea typeface="Calibri"/>
                <a:cs typeface="Calibri"/>
              </a:rPr>
              <a:t>However, prior to this program, safety net hospitals and </a:t>
            </a:r>
            <a:r>
              <a:rPr lang="en-US" dirty="0" err="1">
                <a:solidFill>
                  <a:srgbClr val="333333"/>
                </a:solidFill>
                <a:ea typeface="Calibri"/>
                <a:cs typeface="Calibri"/>
              </a:rPr>
              <a:t>fqhc's</a:t>
            </a:r>
            <a:r>
              <a:rPr lang="en-US" dirty="0">
                <a:solidFill>
                  <a:srgbClr val="333333"/>
                </a:solidFill>
                <a:ea typeface="Calibri"/>
                <a:cs typeface="Calibri"/>
              </a:rPr>
              <a:t> would receive deep discounts on medications from manufacturers, after those stopped.</a:t>
            </a:r>
          </a:p>
          <a:p>
            <a:r>
              <a:rPr lang="en-US" dirty="0">
                <a:solidFill>
                  <a:srgbClr val="333333"/>
                </a:solidFill>
                <a:ea typeface="Calibri"/>
                <a:cs typeface="Calibri"/>
              </a:rPr>
              <a:t>This led these providers to have to limit services as their budgets were being consumed by increased price of medications.</a:t>
            </a:r>
          </a:p>
          <a:p>
            <a:r>
              <a:rPr lang="en-US" dirty="0">
                <a:solidFill>
                  <a:srgbClr val="333333"/>
                </a:solidFill>
                <a:ea typeface="Calibri"/>
                <a:cs typeface="Calibri"/>
              </a:rPr>
              <a:t>To address this issue, Congress passed sec. 340B of the Veteran's Health Care Act, which again required manufacturers to provide discounted medication to safety net providers including FQHCs, who can then use revenue generated from the program to expand services to underserved communities.</a:t>
            </a:r>
          </a:p>
        </p:txBody>
      </p:sp>
      <p:sp>
        <p:nvSpPr>
          <p:cNvPr id="4" name="Slide Number Placeholder 3"/>
          <p:cNvSpPr>
            <a:spLocks noGrp="1"/>
          </p:cNvSpPr>
          <p:nvPr>
            <p:ph type="sldNum" sz="quarter" idx="5"/>
          </p:nvPr>
        </p:nvSpPr>
        <p:spPr/>
        <p:txBody>
          <a:bodyPr/>
          <a:lstStyle/>
          <a:p>
            <a:fld id="{F4C087DA-851A-44A5-AC43-9B3FA706D475}" type="slidenum">
              <a:rPr lang="en-US"/>
              <a:t>7</a:t>
            </a:fld>
            <a:endParaRPr lang="en-US"/>
          </a:p>
        </p:txBody>
      </p:sp>
    </p:spTree>
    <p:extLst>
      <p:ext uri="{BB962C8B-B14F-4D97-AF65-F5344CB8AC3E}">
        <p14:creationId xmlns:p14="http://schemas.microsoft.com/office/powerpoint/2010/main" val="275285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Half way through, and we are finally getting to how a discount drug program can make money. </a:t>
            </a:r>
            <a:endParaRPr lang="en-US" dirty="0"/>
          </a:p>
          <a:p>
            <a:r>
              <a:rPr lang="en-US" dirty="0"/>
              <a:t>The program uses a statutory formula to determine pricing for discounted medications, with some of those discounted rates being over 100% for some medications. The program was designed to generate revenue by allowing the program participant known as a "covered entity" to purchase these medications at the discounted rate, but also allowing them to prescribe these discounted medications to patients with insurance whose reimbursement rate is higher than the 340B price ceiling. There is then a cost savings results from this transaction. This additional revenue can then be utilized to provide additional services for uninsured and underinsured and for services that are not covered by </a:t>
            </a:r>
            <a:r>
              <a:rPr lang="en-US" dirty="0" err="1"/>
              <a:t>medicaid</a:t>
            </a:r>
            <a:r>
              <a:rPr lang="en-US" dirty="0"/>
              <a:t>/grants etc. </a:t>
            </a:r>
          </a:p>
          <a:p>
            <a:r>
              <a:rPr lang="en-US" dirty="0">
                <a:ea typeface="Calibri"/>
                <a:cs typeface="Calibri"/>
              </a:rPr>
              <a:t>Ryan Knox and Ameet Sarpatwari have a  helpful flowchart of how the money flows throughout this process in their Oklahoma Law Review articles on the 340B program administration, litigation and reform.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C087DA-851A-44A5-AC43-9B3FA706D475}" type="slidenum">
              <a:rPr lang="en-US"/>
              <a:t>7</a:t>
            </a:fld>
            <a:endParaRPr lang="en-US"/>
          </a:p>
        </p:txBody>
      </p:sp>
    </p:spTree>
    <p:extLst>
      <p:ext uri="{BB962C8B-B14F-4D97-AF65-F5344CB8AC3E}">
        <p14:creationId xmlns:p14="http://schemas.microsoft.com/office/powerpoint/2010/main" val="263242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far sounds like a dream, what could go wrong?</a:t>
            </a:r>
          </a:p>
          <a:p>
            <a:r>
              <a:rPr lang="en-US" dirty="0">
                <a:ea typeface="Calibri"/>
                <a:cs typeface="Calibri"/>
              </a:rPr>
              <a:t>It seems that program's efficacy is the problem! Since it's inception the program has grown from 1000 </a:t>
            </a:r>
            <a:r>
              <a:rPr lang="en-US" dirty="0" err="1">
                <a:ea typeface="Calibri"/>
                <a:cs typeface="Calibri"/>
              </a:rPr>
              <a:t>ce</a:t>
            </a:r>
            <a:r>
              <a:rPr lang="en-US" dirty="0">
                <a:ea typeface="Calibri"/>
                <a:cs typeface="Calibri"/>
              </a:rPr>
              <a:t> in 1992 to 50,000, and the program </a:t>
            </a:r>
            <a:r>
              <a:rPr lang="en-US" dirty="0"/>
              <a:t>resulting in a reduction of over $41 billion between the drug manufacturers’ list prices and what pharmacies and health care institutions paid through the program. So there was bound to be push back and challenges to the program-</a:t>
            </a:r>
            <a:endParaRPr lang="en-US" dirty="0">
              <a:ea typeface="Calibri"/>
              <a:cs typeface="Calibri"/>
            </a:endParaRPr>
          </a:p>
          <a:p>
            <a:r>
              <a:rPr lang="en-US" dirty="0">
                <a:ea typeface="Calibri"/>
                <a:cs typeface="Calibri"/>
              </a:rPr>
              <a:t>And there have been noted concerns related to transparency- how much revenue is being generated by each CE, where is it being spent? Diversion- are these drugs actually being sold to patients of the CE's? And Duplicate Discounts- are the manufacturers selling a drug at a discounted rate, and then also providing a rebate under a claim filed with Medicaid. HRSA is able to audit CE's to make sure they are complying with the rules against diversion and duplicate discounts, while there are currently no reporting requirements on how the revenue generated is spent. More on this in a moment.</a:t>
            </a:r>
          </a:p>
        </p:txBody>
      </p:sp>
      <p:sp>
        <p:nvSpPr>
          <p:cNvPr id="4" name="Slide Number Placeholder 3"/>
          <p:cNvSpPr>
            <a:spLocks noGrp="1"/>
          </p:cNvSpPr>
          <p:nvPr>
            <p:ph type="sldNum" sz="quarter" idx="5"/>
          </p:nvPr>
        </p:nvSpPr>
        <p:spPr/>
        <p:txBody>
          <a:bodyPr/>
          <a:lstStyle/>
          <a:p>
            <a:fld id="{F4C087DA-851A-44A5-AC43-9B3FA706D475}" type="slidenum">
              <a:rPr lang="en-US"/>
              <a:t>10</a:t>
            </a:fld>
            <a:endParaRPr lang="en-US"/>
          </a:p>
        </p:txBody>
      </p:sp>
    </p:spTree>
    <p:extLst>
      <p:ext uri="{BB962C8B-B14F-4D97-AF65-F5344CB8AC3E}">
        <p14:creationId xmlns:p14="http://schemas.microsoft.com/office/powerpoint/2010/main" val="103133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11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597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606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0023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7900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6232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4776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7115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171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23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027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524302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F628D-62CB-67E4-BA94-7A74C2EF756A}"/>
              </a:ext>
            </a:extLst>
          </p:cNvPr>
          <p:cNvSpPr>
            <a:spLocks noGrp="1"/>
          </p:cNvSpPr>
          <p:nvPr>
            <p:ph type="ctrTitle"/>
          </p:nvPr>
        </p:nvSpPr>
        <p:spPr>
          <a:xfrm>
            <a:off x="7168896" y="1129554"/>
            <a:ext cx="4361688" cy="3475236"/>
          </a:xfrm>
        </p:spPr>
        <p:txBody>
          <a:bodyPr>
            <a:normAutofit/>
          </a:bodyPr>
          <a:lstStyle/>
          <a:p>
            <a:pPr algn="l"/>
            <a:r>
              <a:rPr lang="en-US" sz="3000"/>
              <a:t>Cutting Care: How Changes to the 340B Drug Pricing Program Impact Health Disparities for Patients Served by Federally Qualified Health Centers </a:t>
            </a:r>
          </a:p>
        </p:txBody>
      </p:sp>
      <p:sp>
        <p:nvSpPr>
          <p:cNvPr id="3" name="Subtitle 2">
            <a:extLst>
              <a:ext uri="{FF2B5EF4-FFF2-40B4-BE49-F238E27FC236}">
                <a16:creationId xmlns:a16="http://schemas.microsoft.com/office/drawing/2014/main" id="{2A491B50-3A09-4162-8786-4C76EFFDEE08}"/>
              </a:ext>
            </a:extLst>
          </p:cNvPr>
          <p:cNvSpPr>
            <a:spLocks noGrp="1"/>
          </p:cNvSpPr>
          <p:nvPr>
            <p:ph type="subTitle" idx="1"/>
          </p:nvPr>
        </p:nvSpPr>
        <p:spPr>
          <a:xfrm>
            <a:off x="7168896" y="4731337"/>
            <a:ext cx="4206240" cy="1184584"/>
          </a:xfrm>
        </p:spPr>
        <p:txBody>
          <a:bodyPr vert="horz" lIns="91440" tIns="45720" rIns="91440" bIns="45720" rtlCol="0" anchor="t">
            <a:normAutofit/>
          </a:bodyPr>
          <a:lstStyle/>
          <a:p>
            <a:pPr algn="l"/>
            <a:r>
              <a:rPr lang="en-US" dirty="0"/>
              <a:t>ASLME Conference 6.6.2025</a:t>
            </a:r>
          </a:p>
        </p:txBody>
      </p:sp>
      <p:pic>
        <p:nvPicPr>
          <p:cNvPr id="4" name="Picture 3" descr="Close-up unopened pill packets">
            <a:extLst>
              <a:ext uri="{FF2B5EF4-FFF2-40B4-BE49-F238E27FC236}">
                <a16:creationId xmlns:a16="http://schemas.microsoft.com/office/drawing/2014/main" id="{7653A93B-8011-6590-BF3D-6606C1457314}"/>
              </a:ext>
            </a:extLst>
          </p:cNvPr>
          <p:cNvPicPr>
            <a:picLocks noChangeAspect="1"/>
          </p:cNvPicPr>
          <p:nvPr/>
        </p:nvPicPr>
        <p:blipFill>
          <a:blip r:embed="rId3"/>
          <a:srcRect l="21505" r="15453"/>
          <a:stretch>
            <a:fillRect/>
          </a:stretch>
        </p:blipFill>
        <p:spPr>
          <a:xfrm>
            <a:off x="20" y="1"/>
            <a:ext cx="6575591" cy="6858000"/>
          </a:xfrm>
          <a:prstGeom prst="rect">
            <a:avLst/>
          </a:prstGeom>
        </p:spPr>
      </p:pic>
    </p:spTree>
    <p:extLst>
      <p:ext uri="{BB962C8B-B14F-4D97-AF65-F5344CB8AC3E}">
        <p14:creationId xmlns:p14="http://schemas.microsoft.com/office/powerpoint/2010/main" val="39156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591-B54D-F95A-0854-1E978968943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37AD7E84-A204-A501-99BF-1D54BF6E411E}"/>
              </a:ext>
            </a:extLst>
          </p:cNvPr>
          <p:cNvPicPr>
            <a:picLocks noGrp="1" noChangeAspect="1"/>
          </p:cNvPicPr>
          <p:nvPr>
            <p:ph idx="1"/>
          </p:nvPr>
        </p:nvPicPr>
        <p:blipFill>
          <a:blip r:embed="rId3"/>
          <a:stretch>
            <a:fillRect/>
          </a:stretch>
        </p:blipFill>
        <p:spPr>
          <a:xfrm>
            <a:off x="1216685" y="989473"/>
            <a:ext cx="9444288" cy="4716880"/>
          </a:xfrm>
        </p:spPr>
      </p:pic>
      <p:pic>
        <p:nvPicPr>
          <p:cNvPr id="7" name="Picture 6" descr="A blue background with white text&#10;&#10;AI-generated content may be incorrect.">
            <a:extLst>
              <a:ext uri="{FF2B5EF4-FFF2-40B4-BE49-F238E27FC236}">
                <a16:creationId xmlns:a16="http://schemas.microsoft.com/office/drawing/2014/main" id="{7719A3BA-0317-CD88-9BA3-BD9D9B42DC0E}"/>
              </a:ext>
            </a:extLst>
          </p:cNvPr>
          <p:cNvPicPr>
            <a:picLocks noChangeAspect="1"/>
          </p:cNvPicPr>
          <p:nvPr/>
        </p:nvPicPr>
        <p:blipFill>
          <a:blip r:embed="rId4"/>
          <a:stretch>
            <a:fillRect/>
          </a:stretch>
        </p:blipFill>
        <p:spPr>
          <a:xfrm>
            <a:off x="8639676" y="5698958"/>
            <a:ext cx="2628900" cy="914400"/>
          </a:xfrm>
          <a:prstGeom prst="rect">
            <a:avLst/>
          </a:prstGeom>
        </p:spPr>
      </p:pic>
    </p:spTree>
    <p:extLst>
      <p:ext uri="{BB962C8B-B14F-4D97-AF65-F5344CB8AC3E}">
        <p14:creationId xmlns:p14="http://schemas.microsoft.com/office/powerpoint/2010/main" val="11034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224D-8293-F115-1810-3676FA471C8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0865E62-4D91-514E-50AF-1ED75DC5F8A3}"/>
              </a:ext>
            </a:extLst>
          </p:cNvPr>
          <p:cNvPicPr>
            <a:picLocks noGrp="1" noChangeAspect="1"/>
          </p:cNvPicPr>
          <p:nvPr>
            <p:ph idx="1"/>
          </p:nvPr>
        </p:nvPicPr>
        <p:blipFill>
          <a:blip r:embed="rId3"/>
          <a:stretch>
            <a:fillRect/>
          </a:stretch>
        </p:blipFill>
        <p:spPr>
          <a:xfrm>
            <a:off x="1168536" y="800721"/>
            <a:ext cx="9153023" cy="4910389"/>
          </a:xfrm>
        </p:spPr>
      </p:pic>
      <p:pic>
        <p:nvPicPr>
          <p:cNvPr id="3" name="Picture 2" descr="A blue background with white text&#10;&#10;AI-generated content may be incorrect.">
            <a:extLst>
              <a:ext uri="{FF2B5EF4-FFF2-40B4-BE49-F238E27FC236}">
                <a16:creationId xmlns:a16="http://schemas.microsoft.com/office/drawing/2014/main" id="{09001428-6434-30A8-7EE3-52EFCD811982}"/>
              </a:ext>
            </a:extLst>
          </p:cNvPr>
          <p:cNvPicPr>
            <a:picLocks noChangeAspect="1"/>
          </p:cNvPicPr>
          <p:nvPr/>
        </p:nvPicPr>
        <p:blipFill>
          <a:blip r:embed="rId4"/>
          <a:stretch>
            <a:fillRect/>
          </a:stretch>
        </p:blipFill>
        <p:spPr>
          <a:xfrm>
            <a:off x="9134379" y="5573376"/>
            <a:ext cx="2667000" cy="914400"/>
          </a:xfrm>
          <a:prstGeom prst="rect">
            <a:avLst/>
          </a:prstGeom>
        </p:spPr>
      </p:pic>
    </p:spTree>
    <p:extLst>
      <p:ext uri="{BB962C8B-B14F-4D97-AF65-F5344CB8AC3E}">
        <p14:creationId xmlns:p14="http://schemas.microsoft.com/office/powerpoint/2010/main" val="81138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AF1E5-EA2A-353E-FB6E-7351875803DE}"/>
              </a:ext>
            </a:extLst>
          </p:cNvPr>
          <p:cNvSpPr>
            <a:spLocks noGrp="1"/>
          </p:cNvSpPr>
          <p:nvPr>
            <p:ph type="title"/>
          </p:nvPr>
        </p:nvSpPr>
        <p:spPr>
          <a:xfrm>
            <a:off x="612649" y="548638"/>
            <a:ext cx="3493008" cy="5788152"/>
          </a:xfrm>
        </p:spPr>
        <p:txBody>
          <a:bodyPr anchor="ctr">
            <a:normAutofit/>
          </a:bodyPr>
          <a:lstStyle/>
          <a:p>
            <a:r>
              <a:rPr lang="en-US" sz="4000"/>
              <a:t>Impact on FQHC Functions</a:t>
            </a:r>
          </a:p>
        </p:txBody>
      </p:sp>
      <p:graphicFrame>
        <p:nvGraphicFramePr>
          <p:cNvPr id="5" name="Content Placeholder 2">
            <a:extLst>
              <a:ext uri="{FF2B5EF4-FFF2-40B4-BE49-F238E27FC236}">
                <a16:creationId xmlns:a16="http://schemas.microsoft.com/office/drawing/2014/main" id="{87E1A34F-CDF1-FBC6-D66E-AA7ED2A5B8E4}"/>
              </a:ext>
            </a:extLst>
          </p:cNvPr>
          <p:cNvGraphicFramePr>
            <a:graphicFrameLocks noGrp="1"/>
          </p:cNvGraphicFramePr>
          <p:nvPr>
            <p:ph idx="1"/>
            <p:extLst>
              <p:ext uri="{D42A27DB-BD31-4B8C-83A1-F6EECF244321}">
                <p14:modId xmlns:p14="http://schemas.microsoft.com/office/powerpoint/2010/main" val="328060011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Blue arrows pointing at a red button">
            <a:extLst>
              <a:ext uri="{FF2B5EF4-FFF2-40B4-BE49-F238E27FC236}">
                <a16:creationId xmlns:a16="http://schemas.microsoft.com/office/drawing/2014/main" id="{28F35595-AE52-669C-5E43-A08EBD6DB097}"/>
              </a:ext>
            </a:extLst>
          </p:cNvPr>
          <p:cNvPicPr>
            <a:picLocks noChangeAspect="1"/>
          </p:cNvPicPr>
          <p:nvPr/>
        </p:nvPicPr>
        <p:blipFill>
          <a:blip r:embed="rId3"/>
          <a:srcRect t="10826" b="4904"/>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D93077D-52C9-7466-B09B-A7918AE83AEC}"/>
              </a:ext>
            </a:extLst>
          </p:cNvPr>
          <p:cNvSpPr>
            <a:spLocks noGrp="1"/>
          </p:cNvSpPr>
          <p:nvPr>
            <p:ph type="title"/>
          </p:nvPr>
        </p:nvSpPr>
        <p:spPr>
          <a:xfrm>
            <a:off x="286506" y="603315"/>
            <a:ext cx="5649211" cy="3685731"/>
          </a:xfrm>
        </p:spPr>
        <p:txBody>
          <a:bodyPr vert="horz" lIns="91440" tIns="45720" rIns="91440" bIns="45720" rtlCol="0" anchor="t">
            <a:normAutofit/>
          </a:bodyPr>
          <a:lstStyle/>
          <a:p>
            <a:r>
              <a:rPr lang="en-US" sz="5100"/>
              <a:t>Medicaid Uncertainty Adding to Funding Challenges</a:t>
            </a:r>
          </a:p>
        </p:txBody>
      </p:sp>
    </p:spTree>
    <p:extLst>
      <p:ext uri="{BB962C8B-B14F-4D97-AF65-F5344CB8AC3E}">
        <p14:creationId xmlns:p14="http://schemas.microsoft.com/office/powerpoint/2010/main" val="22324049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B5557-6BBD-1D5C-6926-AAECA596CE5B}"/>
              </a:ext>
            </a:extLst>
          </p:cNvPr>
          <p:cNvSpPr>
            <a:spLocks noGrp="1"/>
          </p:cNvSpPr>
          <p:nvPr>
            <p:ph type="title"/>
          </p:nvPr>
        </p:nvSpPr>
        <p:spPr>
          <a:xfrm>
            <a:off x="612648" y="548640"/>
            <a:ext cx="10945037" cy="1133856"/>
          </a:xfrm>
        </p:spPr>
        <p:txBody>
          <a:bodyPr anchor="t">
            <a:normAutofit/>
          </a:bodyPr>
          <a:lstStyle/>
          <a:p>
            <a:r>
              <a:rPr lang="en-US"/>
              <a:t>FQHC Protective Tactics</a:t>
            </a:r>
          </a:p>
        </p:txBody>
      </p:sp>
      <p:graphicFrame>
        <p:nvGraphicFramePr>
          <p:cNvPr id="15" name="Content Placeholder 2">
            <a:extLst>
              <a:ext uri="{FF2B5EF4-FFF2-40B4-BE49-F238E27FC236}">
                <a16:creationId xmlns:a16="http://schemas.microsoft.com/office/drawing/2014/main" id="{364B7519-EE93-E6EE-EE37-D383A6072DE8}"/>
              </a:ext>
            </a:extLst>
          </p:cNvPr>
          <p:cNvGraphicFramePr>
            <a:graphicFrameLocks noGrp="1"/>
          </p:cNvGraphicFramePr>
          <p:nvPr>
            <p:ph idx="1"/>
            <p:extLst>
              <p:ext uri="{D42A27DB-BD31-4B8C-83A1-F6EECF244321}">
                <p14:modId xmlns:p14="http://schemas.microsoft.com/office/powerpoint/2010/main" val="327487709"/>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9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73D1C-5284-21AC-E8F4-834E3DF8D103}"/>
              </a:ext>
            </a:extLst>
          </p:cNvPr>
          <p:cNvSpPr>
            <a:spLocks noGrp="1"/>
          </p:cNvSpPr>
          <p:nvPr>
            <p:ph type="title"/>
          </p:nvPr>
        </p:nvSpPr>
        <p:spPr>
          <a:xfrm>
            <a:off x="612649" y="548638"/>
            <a:ext cx="3493008" cy="5788152"/>
          </a:xfrm>
        </p:spPr>
        <p:txBody>
          <a:bodyPr anchor="ctr">
            <a:normAutofit/>
          </a:bodyPr>
          <a:lstStyle/>
          <a:p>
            <a:r>
              <a:rPr lang="en-US" sz="4000"/>
              <a:t>Potential Legislative Interventions</a:t>
            </a:r>
          </a:p>
        </p:txBody>
      </p:sp>
      <p:graphicFrame>
        <p:nvGraphicFramePr>
          <p:cNvPr id="5" name="Content Placeholder 2">
            <a:extLst>
              <a:ext uri="{FF2B5EF4-FFF2-40B4-BE49-F238E27FC236}">
                <a16:creationId xmlns:a16="http://schemas.microsoft.com/office/drawing/2014/main" id="{0E025B58-7354-6FB5-8472-FF8B52594BB6}"/>
              </a:ext>
            </a:extLst>
          </p:cNvPr>
          <p:cNvGraphicFramePr>
            <a:graphicFrameLocks noGrp="1"/>
          </p:cNvGraphicFramePr>
          <p:nvPr>
            <p:ph idx="1"/>
            <p:extLst>
              <p:ext uri="{D42A27DB-BD31-4B8C-83A1-F6EECF244321}">
                <p14:modId xmlns:p14="http://schemas.microsoft.com/office/powerpoint/2010/main" val="6073380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81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A111A85-C53E-B89D-1EB1-6E9B081D6C05}"/>
              </a:ext>
            </a:extLst>
          </p:cNvPr>
          <p:cNvSpPr>
            <a:spLocks noGrp="1"/>
          </p:cNvSpPr>
          <p:nvPr>
            <p:ph type="title"/>
          </p:nvPr>
        </p:nvSpPr>
        <p:spPr>
          <a:xfrm>
            <a:off x="8270420" y="1387927"/>
            <a:ext cx="3212502" cy="1942773"/>
          </a:xfrm>
        </p:spPr>
        <p:txBody>
          <a:bodyPr anchor="b">
            <a:normAutofit/>
          </a:bodyPr>
          <a:lstStyle/>
          <a:p>
            <a:r>
              <a:rPr lang="en-US" dirty="0"/>
              <a:t>Conclusion</a:t>
            </a:r>
          </a:p>
        </p:txBody>
      </p:sp>
      <p:pic>
        <p:nvPicPr>
          <p:cNvPr id="2052" name="Picture 4" descr="United States Capitol Building, Washington D.C. – Architecture Revived">
            <a:extLst>
              <a:ext uri="{FF2B5EF4-FFF2-40B4-BE49-F238E27FC236}">
                <a16:creationId xmlns:a16="http://schemas.microsoft.com/office/drawing/2014/main" id="{47C656C5-1285-192E-2AA8-72EB703AB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20" r="14178"/>
          <a:stretch>
            <a:fillRect/>
          </a:stretch>
        </p:blipFill>
        <p:spPr bwMode="auto">
          <a:xfrm>
            <a:off x="20" y="10"/>
            <a:ext cx="772339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2482C8-15FA-60A7-4C2D-8CCA652F8190}"/>
              </a:ext>
            </a:extLst>
          </p:cNvPr>
          <p:cNvSpPr>
            <a:spLocks noGrp="1"/>
          </p:cNvSpPr>
          <p:nvPr>
            <p:ph idx="1"/>
          </p:nvPr>
        </p:nvSpPr>
        <p:spPr>
          <a:xfrm>
            <a:off x="8270420" y="3412998"/>
            <a:ext cx="3212502" cy="2767366"/>
          </a:xfrm>
        </p:spPr>
        <p:txBody>
          <a:bodyPr>
            <a:normAutofit/>
          </a:bodyPr>
          <a:lstStyle/>
          <a:p>
            <a:pPr>
              <a:lnSpc>
                <a:spcPct val="110000"/>
              </a:lnSpc>
            </a:pPr>
            <a:r>
              <a:rPr lang="en-US" sz="1500" dirty="0"/>
              <a:t>Federal legislative solutions are necessary  </a:t>
            </a:r>
          </a:p>
          <a:p>
            <a:pPr lvl="1">
              <a:lnSpc>
                <a:spcPct val="110000"/>
              </a:lnSpc>
            </a:pPr>
            <a:r>
              <a:rPr lang="en-US" sz="1500" dirty="0"/>
              <a:t>Protect funding at existing levels to maximize public health care benefits of the program </a:t>
            </a:r>
          </a:p>
          <a:p>
            <a:pPr lvl="1">
              <a:lnSpc>
                <a:spcPct val="110000"/>
              </a:lnSpc>
            </a:pPr>
            <a:r>
              <a:rPr lang="en-US" sz="1500" dirty="0"/>
              <a:t>Balance administrative burden on FQHCs with need for transparency and compliance</a:t>
            </a:r>
          </a:p>
          <a:p>
            <a:pPr lvl="1">
              <a:lnSpc>
                <a:spcPct val="110000"/>
              </a:lnSpc>
            </a:pPr>
            <a:endParaRPr lang="en-US" sz="1500" dirty="0"/>
          </a:p>
        </p:txBody>
      </p:sp>
    </p:spTree>
    <p:extLst>
      <p:ext uri="{BB962C8B-B14F-4D97-AF65-F5344CB8AC3E}">
        <p14:creationId xmlns:p14="http://schemas.microsoft.com/office/powerpoint/2010/main" val="345329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268DB70D-AC37-F4B2-AE26-FA3AFB22C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8DE15-6179-3B31-7098-AA00CC5E511B}"/>
              </a:ext>
            </a:extLst>
          </p:cNvPr>
          <p:cNvSpPr>
            <a:spLocks noGrp="1"/>
          </p:cNvSpPr>
          <p:nvPr>
            <p:ph type="title"/>
          </p:nvPr>
        </p:nvSpPr>
        <p:spPr>
          <a:xfrm>
            <a:off x="612648" y="603504"/>
            <a:ext cx="4586882" cy="1527048"/>
          </a:xfrm>
        </p:spPr>
        <p:txBody>
          <a:bodyPr anchor="b">
            <a:normAutofit/>
          </a:bodyPr>
          <a:lstStyle/>
          <a:p>
            <a:r>
              <a:rPr lang="en-US" dirty="0"/>
              <a:t>Project Background</a:t>
            </a:r>
          </a:p>
        </p:txBody>
      </p:sp>
      <p:sp>
        <p:nvSpPr>
          <p:cNvPr id="3" name="Content Placeholder 2">
            <a:extLst>
              <a:ext uri="{FF2B5EF4-FFF2-40B4-BE49-F238E27FC236}">
                <a16:creationId xmlns:a16="http://schemas.microsoft.com/office/drawing/2014/main" id="{193269F7-D7E7-9139-7907-EC0F2F72FF3B}"/>
              </a:ext>
            </a:extLst>
          </p:cNvPr>
          <p:cNvSpPr>
            <a:spLocks noGrp="1"/>
          </p:cNvSpPr>
          <p:nvPr>
            <p:ph idx="1"/>
          </p:nvPr>
        </p:nvSpPr>
        <p:spPr>
          <a:xfrm>
            <a:off x="612647" y="2212848"/>
            <a:ext cx="4586882" cy="4096512"/>
          </a:xfrm>
        </p:spPr>
        <p:txBody>
          <a:bodyPr vert="horz" lIns="91440" tIns="45720" rIns="91440" bIns="45720" rtlCol="0" anchor="t">
            <a:normAutofit/>
          </a:bodyPr>
          <a:lstStyle/>
          <a:p>
            <a:r>
              <a:rPr lang="en-US" sz="1800" dirty="0"/>
              <a:t>Erie Family Health Board Member</a:t>
            </a:r>
          </a:p>
          <a:p>
            <a:r>
              <a:rPr lang="en-US" sz="1800" dirty="0"/>
              <a:t>Discussion on how an </a:t>
            </a:r>
            <a:r>
              <a:rPr lang="en-US" sz="1800" dirty="0" err="1"/>
              <a:t>obscur</a:t>
            </a:r>
            <a:r>
              <a:rPr lang="en-US" sz="1800" dirty="0"/>
              <a:t> drug pricing discount program is a major budget driver</a:t>
            </a:r>
          </a:p>
          <a:p>
            <a:r>
              <a:rPr lang="en-US" sz="1800" dirty="0"/>
              <a:t>National Association of Community Health Clinics Policy Forum</a:t>
            </a:r>
            <a:endParaRPr lang="en-US"/>
          </a:p>
          <a:p>
            <a:r>
              <a:rPr lang="en-US" sz="1800" dirty="0"/>
              <a:t>History of Community Health Center Movement</a:t>
            </a:r>
          </a:p>
          <a:p>
            <a:endParaRPr lang="en-US" sz="1800" dirty="0"/>
          </a:p>
        </p:txBody>
      </p:sp>
      <p:pic>
        <p:nvPicPr>
          <p:cNvPr id="1029" name="Picture 5" descr="Erie Family Health Centers Associate Board">
            <a:extLst>
              <a:ext uri="{FF2B5EF4-FFF2-40B4-BE49-F238E27FC236}">
                <a16:creationId xmlns:a16="http://schemas.microsoft.com/office/drawing/2014/main" id="{8BF65A6E-DF09-9251-82DD-13E266436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76" r="6965" b="-3"/>
          <a:stretch>
            <a:fillRect/>
          </a:stretch>
        </p:blipFill>
        <p:spPr bwMode="auto">
          <a:xfrm>
            <a:off x="6096000" y="10"/>
            <a:ext cx="3019170" cy="34054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FCFD765-3F66-8F1E-717E-66647EF39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38" r="16730" b="3"/>
          <a:stretch>
            <a:fillRect/>
          </a:stretch>
        </p:blipFill>
        <p:spPr bwMode="auto">
          <a:xfrm>
            <a:off x="9166360" y="10"/>
            <a:ext cx="3025640" cy="34054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A103A792-605F-0564-4032-D070F5DA3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5551"/>
          <a:stretch>
            <a:fillRect/>
          </a:stretch>
        </p:blipFill>
        <p:spPr bwMode="auto">
          <a:xfrm>
            <a:off x="6096000" y="3456073"/>
            <a:ext cx="6096000" cy="3403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8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3523A-8525-33D2-CBA0-9AF9C58FA501}"/>
              </a:ext>
            </a:extLst>
          </p:cNvPr>
          <p:cNvSpPr>
            <a:spLocks noGrp="1"/>
          </p:cNvSpPr>
          <p:nvPr>
            <p:ph type="title"/>
          </p:nvPr>
        </p:nvSpPr>
        <p:spPr>
          <a:xfrm>
            <a:off x="612649" y="548638"/>
            <a:ext cx="3493008" cy="5788152"/>
          </a:xfrm>
        </p:spPr>
        <p:txBody>
          <a:bodyPr anchor="ctr">
            <a:normAutofit/>
          </a:bodyPr>
          <a:lstStyle/>
          <a:p>
            <a:r>
              <a:rPr lang="en-US" sz="4000"/>
              <a:t>Project Overview</a:t>
            </a:r>
          </a:p>
        </p:txBody>
      </p:sp>
      <p:graphicFrame>
        <p:nvGraphicFramePr>
          <p:cNvPr id="5" name="Content Placeholder 2">
            <a:extLst>
              <a:ext uri="{FF2B5EF4-FFF2-40B4-BE49-F238E27FC236}">
                <a16:creationId xmlns:a16="http://schemas.microsoft.com/office/drawing/2014/main" id="{2ACD4281-CA58-FF3E-6958-D1EFA612DB6C}"/>
              </a:ext>
            </a:extLst>
          </p:cNvPr>
          <p:cNvGraphicFramePr>
            <a:graphicFrameLocks noGrp="1"/>
          </p:cNvGraphicFramePr>
          <p:nvPr>
            <p:ph idx="1"/>
            <p:extLst>
              <p:ext uri="{D42A27DB-BD31-4B8C-83A1-F6EECF244321}">
                <p14:modId xmlns:p14="http://schemas.microsoft.com/office/powerpoint/2010/main" val="104247416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24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E6601-EE95-B75D-B320-089868FFB512}"/>
              </a:ext>
            </a:extLst>
          </p:cNvPr>
          <p:cNvSpPr>
            <a:spLocks noGrp="1"/>
          </p:cNvSpPr>
          <p:nvPr>
            <p:ph type="title"/>
          </p:nvPr>
        </p:nvSpPr>
        <p:spPr>
          <a:xfrm>
            <a:off x="612649" y="548638"/>
            <a:ext cx="3493008" cy="5788152"/>
          </a:xfrm>
        </p:spPr>
        <p:txBody>
          <a:bodyPr anchor="ctr">
            <a:normAutofit/>
          </a:bodyPr>
          <a:lstStyle/>
          <a:p>
            <a:r>
              <a:rPr lang="en-US" sz="4000" dirty="0"/>
              <a:t>History and Background of Medicaid </a:t>
            </a:r>
          </a:p>
        </p:txBody>
      </p:sp>
      <p:graphicFrame>
        <p:nvGraphicFramePr>
          <p:cNvPr id="5" name="Content Placeholder 2">
            <a:extLst>
              <a:ext uri="{FF2B5EF4-FFF2-40B4-BE49-F238E27FC236}">
                <a16:creationId xmlns:a16="http://schemas.microsoft.com/office/drawing/2014/main" id="{CB58A7FE-0BFC-450B-DDBB-7B2A3DE1A31B}"/>
              </a:ext>
            </a:extLst>
          </p:cNvPr>
          <p:cNvGraphicFramePr>
            <a:graphicFrameLocks noGrp="1"/>
          </p:cNvGraphicFramePr>
          <p:nvPr>
            <p:ph idx="1"/>
            <p:extLst>
              <p:ext uri="{D42A27DB-BD31-4B8C-83A1-F6EECF244321}">
                <p14:modId xmlns:p14="http://schemas.microsoft.com/office/powerpoint/2010/main" val="190688084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04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04C40-BAB9-F661-369B-7262FEA6B378}"/>
              </a:ext>
            </a:extLst>
          </p:cNvPr>
          <p:cNvSpPr>
            <a:spLocks noGrp="1"/>
          </p:cNvSpPr>
          <p:nvPr>
            <p:ph type="title"/>
          </p:nvPr>
        </p:nvSpPr>
        <p:spPr>
          <a:xfrm>
            <a:off x="612649" y="548638"/>
            <a:ext cx="3493008" cy="5788152"/>
          </a:xfrm>
        </p:spPr>
        <p:txBody>
          <a:bodyPr anchor="ctr">
            <a:normAutofit/>
          </a:bodyPr>
          <a:lstStyle/>
          <a:p>
            <a:r>
              <a:rPr lang="en-US" sz="4000"/>
              <a:t>Development of Federal Qualified Health Centers and Look Alike Programs</a:t>
            </a:r>
          </a:p>
        </p:txBody>
      </p:sp>
      <p:graphicFrame>
        <p:nvGraphicFramePr>
          <p:cNvPr id="5" name="Content Placeholder 2">
            <a:extLst>
              <a:ext uri="{FF2B5EF4-FFF2-40B4-BE49-F238E27FC236}">
                <a16:creationId xmlns:a16="http://schemas.microsoft.com/office/drawing/2014/main" id="{CE75840F-EA62-4CB1-6EC5-2D97F40EA85F}"/>
              </a:ext>
            </a:extLst>
          </p:cNvPr>
          <p:cNvGraphicFramePr>
            <a:graphicFrameLocks noGrp="1"/>
          </p:cNvGraphicFramePr>
          <p:nvPr>
            <p:ph idx="1"/>
            <p:extLst>
              <p:ext uri="{D42A27DB-BD31-4B8C-83A1-F6EECF244321}">
                <p14:modId xmlns:p14="http://schemas.microsoft.com/office/powerpoint/2010/main" val="401108688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11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7480D-8A96-F5A0-9C11-448460FEE79E}"/>
              </a:ext>
            </a:extLst>
          </p:cNvPr>
          <p:cNvSpPr>
            <a:spLocks noGrp="1"/>
          </p:cNvSpPr>
          <p:nvPr>
            <p:ph type="title"/>
          </p:nvPr>
        </p:nvSpPr>
        <p:spPr>
          <a:xfrm>
            <a:off x="612649" y="548638"/>
            <a:ext cx="3493008" cy="5788152"/>
          </a:xfrm>
        </p:spPr>
        <p:txBody>
          <a:bodyPr anchor="ctr">
            <a:normAutofit/>
          </a:bodyPr>
          <a:lstStyle/>
          <a:p>
            <a:r>
              <a:rPr lang="en-US" sz="4000" dirty="0"/>
              <a:t>FQHC Funding Mechanism</a:t>
            </a:r>
          </a:p>
        </p:txBody>
      </p:sp>
      <p:graphicFrame>
        <p:nvGraphicFramePr>
          <p:cNvPr id="5" name="Content Placeholder 2">
            <a:extLst>
              <a:ext uri="{FF2B5EF4-FFF2-40B4-BE49-F238E27FC236}">
                <a16:creationId xmlns:a16="http://schemas.microsoft.com/office/drawing/2014/main" id="{8B12F917-A36A-3816-CFD1-7393DBE1EF5D}"/>
              </a:ext>
            </a:extLst>
          </p:cNvPr>
          <p:cNvGraphicFramePr>
            <a:graphicFrameLocks noGrp="1"/>
          </p:cNvGraphicFramePr>
          <p:nvPr>
            <p:ph idx="1"/>
            <p:extLst>
              <p:ext uri="{D42A27DB-BD31-4B8C-83A1-F6EECF244321}">
                <p14:modId xmlns:p14="http://schemas.microsoft.com/office/powerpoint/2010/main" val="194684767"/>
              </p:ext>
            </p:extLst>
          </p:nvPr>
        </p:nvGraphicFramePr>
        <p:xfrm>
          <a:off x="4688457" y="532598"/>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67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FF113-CD9A-EFDC-1709-09343A3D9B98}"/>
              </a:ext>
            </a:extLst>
          </p:cNvPr>
          <p:cNvSpPr>
            <a:spLocks noGrp="1"/>
          </p:cNvSpPr>
          <p:nvPr>
            <p:ph type="title"/>
          </p:nvPr>
        </p:nvSpPr>
        <p:spPr>
          <a:xfrm>
            <a:off x="612648" y="600074"/>
            <a:ext cx="6035040" cy="1529932"/>
          </a:xfrm>
        </p:spPr>
        <p:txBody>
          <a:bodyPr anchor="b">
            <a:normAutofit/>
          </a:bodyPr>
          <a:lstStyle/>
          <a:p>
            <a:r>
              <a:rPr lang="en-US" dirty="0"/>
              <a:t>Development of 340B</a:t>
            </a:r>
          </a:p>
        </p:txBody>
      </p:sp>
      <p:sp>
        <p:nvSpPr>
          <p:cNvPr id="3" name="Content Placeholder 2">
            <a:extLst>
              <a:ext uri="{FF2B5EF4-FFF2-40B4-BE49-F238E27FC236}">
                <a16:creationId xmlns:a16="http://schemas.microsoft.com/office/drawing/2014/main" id="{18A7A31B-5359-8464-3DA4-041C8920A3DA}"/>
              </a:ext>
            </a:extLst>
          </p:cNvPr>
          <p:cNvSpPr>
            <a:spLocks noGrp="1"/>
          </p:cNvSpPr>
          <p:nvPr>
            <p:ph idx="1"/>
          </p:nvPr>
        </p:nvSpPr>
        <p:spPr>
          <a:xfrm>
            <a:off x="612647" y="2212848"/>
            <a:ext cx="6035041" cy="4096512"/>
          </a:xfrm>
        </p:spPr>
        <p:txBody>
          <a:bodyPr vert="horz" lIns="91440" tIns="45720" rIns="91440" bIns="45720" rtlCol="0" anchor="t">
            <a:normAutofit/>
          </a:bodyPr>
          <a:lstStyle/>
          <a:p>
            <a:r>
              <a:rPr lang="en-US" sz="1800" dirty="0"/>
              <a:t>In response to a Medicaid Drug Rebate Program 1990</a:t>
            </a:r>
          </a:p>
          <a:p>
            <a:r>
              <a:rPr lang="en-US" sz="1800" dirty="0"/>
              <a:t>Ended deep discounts by manufacturers to safety net providers </a:t>
            </a:r>
          </a:p>
          <a:p>
            <a:r>
              <a:rPr lang="en-US" sz="1800" dirty="0"/>
              <a:t>Resulted in reduction of services </a:t>
            </a:r>
          </a:p>
          <a:p>
            <a:r>
              <a:rPr lang="en-US" sz="1800" dirty="0"/>
              <a:t>Congress enacted 340B in 1992 Under the Veteran's Health Care Act to require manufacturers participating in Medicaid to sell medications at discounted rates</a:t>
            </a:r>
          </a:p>
        </p:txBody>
      </p:sp>
      <p:pic>
        <p:nvPicPr>
          <p:cNvPr id="5" name="Picture 4">
            <a:extLst>
              <a:ext uri="{FF2B5EF4-FFF2-40B4-BE49-F238E27FC236}">
                <a16:creationId xmlns:a16="http://schemas.microsoft.com/office/drawing/2014/main" id="{14CBC819-3D96-B009-8669-835D319B3870}"/>
              </a:ext>
            </a:extLst>
          </p:cNvPr>
          <p:cNvPicPr>
            <a:picLocks noChangeAspect="1"/>
          </p:cNvPicPr>
          <p:nvPr/>
        </p:nvPicPr>
        <p:blipFill>
          <a:blip r:embed="rId3"/>
          <a:srcRect l="21624" r="41110" b="6250"/>
          <a:stretch>
            <a:fillRect/>
          </a:stretch>
        </p:blipFill>
        <p:spPr>
          <a:xfrm>
            <a:off x="7345680" y="10"/>
            <a:ext cx="4846320" cy="6857990"/>
          </a:xfrm>
          <a:prstGeom prst="rect">
            <a:avLst/>
          </a:prstGeom>
        </p:spPr>
      </p:pic>
    </p:spTree>
    <p:extLst>
      <p:ext uri="{BB962C8B-B14F-4D97-AF65-F5344CB8AC3E}">
        <p14:creationId xmlns:p14="http://schemas.microsoft.com/office/powerpoint/2010/main" val="418806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98780-1B21-793C-8148-413B976E03C2}"/>
              </a:ext>
            </a:extLst>
          </p:cNvPr>
          <p:cNvSpPr>
            <a:spLocks noGrp="1"/>
          </p:cNvSpPr>
          <p:nvPr>
            <p:ph type="title"/>
          </p:nvPr>
        </p:nvSpPr>
        <p:spPr>
          <a:xfrm>
            <a:off x="612648" y="603504"/>
            <a:ext cx="5862396" cy="1527048"/>
          </a:xfrm>
        </p:spPr>
        <p:txBody>
          <a:bodyPr anchor="b">
            <a:normAutofit/>
          </a:bodyPr>
          <a:lstStyle/>
          <a:p>
            <a:r>
              <a:rPr lang="en-US" dirty="0"/>
              <a:t>340B Mechanics</a:t>
            </a:r>
          </a:p>
        </p:txBody>
      </p:sp>
      <p:sp>
        <p:nvSpPr>
          <p:cNvPr id="3" name="Content Placeholder 2">
            <a:extLst>
              <a:ext uri="{FF2B5EF4-FFF2-40B4-BE49-F238E27FC236}">
                <a16:creationId xmlns:a16="http://schemas.microsoft.com/office/drawing/2014/main" id="{C26EC81E-7113-3764-3FF3-F279F46E80E4}"/>
              </a:ext>
            </a:extLst>
          </p:cNvPr>
          <p:cNvSpPr>
            <a:spLocks noGrp="1"/>
          </p:cNvSpPr>
          <p:nvPr>
            <p:ph idx="1"/>
          </p:nvPr>
        </p:nvSpPr>
        <p:spPr>
          <a:xfrm>
            <a:off x="612648" y="2212848"/>
            <a:ext cx="5862396" cy="4096512"/>
          </a:xfrm>
        </p:spPr>
        <p:txBody>
          <a:bodyPr>
            <a:normAutofit/>
          </a:bodyPr>
          <a:lstStyle/>
          <a:p>
            <a:pPr>
              <a:lnSpc>
                <a:spcPct val="110000"/>
              </a:lnSpc>
            </a:pPr>
            <a:r>
              <a:rPr lang="en-US" sz="1700" dirty="0"/>
              <a:t>Covered entities apply and register to participate</a:t>
            </a:r>
          </a:p>
          <a:p>
            <a:pPr>
              <a:lnSpc>
                <a:spcPct val="110000"/>
              </a:lnSpc>
            </a:pPr>
            <a:r>
              <a:rPr lang="en-US" sz="1700" dirty="0"/>
              <a:t>“Covered Outpatient Drugs” are purchased by the covered entity through a wholesaler or specialty distributor at discounted rate</a:t>
            </a:r>
          </a:p>
          <a:p>
            <a:pPr>
              <a:lnSpc>
                <a:spcPct val="110000"/>
              </a:lnSpc>
            </a:pPr>
            <a:r>
              <a:rPr lang="en-US" sz="1700" dirty="0"/>
              <a:t>Manufacturer cannot charge more than the ceiling price established by 340B </a:t>
            </a:r>
          </a:p>
          <a:p>
            <a:pPr>
              <a:lnSpc>
                <a:spcPct val="110000"/>
              </a:lnSpc>
            </a:pPr>
            <a:r>
              <a:rPr lang="en-US" sz="1700" dirty="0"/>
              <a:t>Price is calculated quarterly</a:t>
            </a:r>
          </a:p>
          <a:p>
            <a:pPr>
              <a:lnSpc>
                <a:spcPct val="110000"/>
              </a:lnSpc>
            </a:pPr>
            <a:r>
              <a:rPr lang="en-US" sz="1700" dirty="0"/>
              <a:t>Covered entity must have relationship with patient beyond dispensing medication</a:t>
            </a:r>
          </a:p>
          <a:p>
            <a:pPr>
              <a:lnSpc>
                <a:spcPct val="110000"/>
              </a:lnSpc>
            </a:pPr>
            <a:r>
              <a:rPr lang="en-US" sz="1700" dirty="0"/>
              <a:t>Services must be provided by healthcare professional employed or contracted by the covered entity</a:t>
            </a:r>
          </a:p>
          <a:p>
            <a:pPr>
              <a:lnSpc>
                <a:spcPct val="110000"/>
              </a:lnSpc>
            </a:pPr>
            <a:endParaRPr lang="en-US" sz="1700" dirty="0"/>
          </a:p>
        </p:txBody>
      </p:sp>
      <p:pic>
        <p:nvPicPr>
          <p:cNvPr id="7" name="Graphic 6" descr="Medicine">
            <a:extLst>
              <a:ext uri="{FF2B5EF4-FFF2-40B4-BE49-F238E27FC236}">
                <a16:creationId xmlns:a16="http://schemas.microsoft.com/office/drawing/2014/main" id="{ACBAAC27-7D8D-E311-6574-31E5E74E1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07941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8B21C-AF96-7AFD-F8D5-253D41872F30}"/>
              </a:ext>
            </a:extLst>
          </p:cNvPr>
          <p:cNvSpPr>
            <a:spLocks noGrp="1"/>
          </p:cNvSpPr>
          <p:nvPr>
            <p:ph type="title"/>
          </p:nvPr>
        </p:nvSpPr>
        <p:spPr>
          <a:xfrm>
            <a:off x="612649" y="548638"/>
            <a:ext cx="3493008" cy="5788152"/>
          </a:xfrm>
        </p:spPr>
        <p:txBody>
          <a:bodyPr anchor="ctr">
            <a:normAutofit/>
          </a:bodyPr>
          <a:lstStyle/>
          <a:p>
            <a:r>
              <a:rPr lang="en-US" sz="4000" dirty="0"/>
              <a:t>Challenges with 340B</a:t>
            </a:r>
          </a:p>
        </p:txBody>
      </p:sp>
      <p:graphicFrame>
        <p:nvGraphicFramePr>
          <p:cNvPr id="14" name="Content Placeholder 2">
            <a:extLst>
              <a:ext uri="{FF2B5EF4-FFF2-40B4-BE49-F238E27FC236}">
                <a16:creationId xmlns:a16="http://schemas.microsoft.com/office/drawing/2014/main" id="{645331D3-263B-7F32-61FA-AF904BDF9B1D}"/>
              </a:ext>
            </a:extLst>
          </p:cNvPr>
          <p:cNvGraphicFramePr>
            <a:graphicFrameLocks noGrp="1"/>
          </p:cNvGraphicFramePr>
          <p:nvPr>
            <p:ph idx="1"/>
            <p:extLst>
              <p:ext uri="{D42A27DB-BD31-4B8C-83A1-F6EECF244321}">
                <p14:modId xmlns:p14="http://schemas.microsoft.com/office/powerpoint/2010/main" val="54609110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736673"/>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fb1ab8cb-76f1-4b1d-afa9-0e89cedbeef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0C2ADBAAFFAA4DA1FA45746470EE48" ma:contentTypeVersion="15" ma:contentTypeDescription="Create a new document." ma:contentTypeScope="" ma:versionID="2ee1c586bc589047e9dc21d5c1d16bc9">
  <xsd:schema xmlns:xsd="http://www.w3.org/2001/XMLSchema" xmlns:xs="http://www.w3.org/2001/XMLSchema" xmlns:p="http://schemas.microsoft.com/office/2006/metadata/properties" xmlns:ns1="http://schemas.microsoft.com/sharepoint/v3" xmlns:ns3="fb1ab8cb-76f1-4b1d-afa9-0e89cedbeef9" xmlns:ns4="4eb6a78c-6f15-4ad4-a5b4-6f5d014228fa" targetNamespace="http://schemas.microsoft.com/office/2006/metadata/properties" ma:root="true" ma:fieldsID="636eca19f03721c285e3e57dae59c765" ns1:_="" ns3:_="" ns4:_="">
    <xsd:import namespace="http://schemas.microsoft.com/sharepoint/v3"/>
    <xsd:import namespace="fb1ab8cb-76f1-4b1d-afa9-0e89cedbeef9"/>
    <xsd:import namespace="4eb6a78c-6f15-4ad4-a5b4-6f5d014228f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1:_ip_UnifiedCompliancePolicyProperties" minOccurs="0"/>
                <xsd:element ref="ns1:_ip_UnifiedCompliancePolicyUIActio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1ab8cb-76f1-4b1d-afa9-0e89cedbe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6a78c-6f15-4ad4-a5b4-6f5d014228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14767-9C3D-4E26-88F7-3DC80E38C4C8}">
  <ds:schemaRef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4eb6a78c-6f15-4ad4-a5b4-6f5d014228fa"/>
    <ds:schemaRef ds:uri="fb1ab8cb-76f1-4b1d-afa9-0e89cedbeef9"/>
    <ds:schemaRef ds:uri="http://schemas.microsoft.com/sharepoint/v3"/>
  </ds:schemaRefs>
</ds:datastoreItem>
</file>

<file path=customXml/itemProps2.xml><?xml version="1.0" encoding="utf-8"?>
<ds:datastoreItem xmlns:ds="http://schemas.openxmlformats.org/officeDocument/2006/customXml" ds:itemID="{60FFDAB1-16AF-4C32-9060-72E73DFB7E89}">
  <ds:schemaRefs>
    <ds:schemaRef ds:uri="http://schemas.microsoft.com/sharepoint/v3/contenttype/forms"/>
  </ds:schemaRefs>
</ds:datastoreItem>
</file>

<file path=customXml/itemProps3.xml><?xml version="1.0" encoding="utf-8"?>
<ds:datastoreItem xmlns:ds="http://schemas.openxmlformats.org/officeDocument/2006/customXml" ds:itemID="{A23A5E9C-40EF-4EA0-926C-784AAC270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1ab8cb-76f1-4b1d-afa9-0e89cedbeef9"/>
    <ds:schemaRef ds:uri="4eb6a78c-6f15-4ad4-a5b4-6f5d01422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TotalTime>
  <Words>527</Words>
  <Application>Microsoft Office PowerPoint</Application>
  <PresentationFormat>Widescreen</PresentationFormat>
  <Paragraphs>68</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VanillaVTI</vt:lpstr>
      <vt:lpstr>Cutting Care: How Changes to the 340B Drug Pricing Program Impact Health Disparities for Patients Served by Federally Qualified Health Centers </vt:lpstr>
      <vt:lpstr>Project Background</vt:lpstr>
      <vt:lpstr>Project Overview</vt:lpstr>
      <vt:lpstr>History and Background of Medicaid </vt:lpstr>
      <vt:lpstr>Development of Federal Qualified Health Centers and Look Alike Programs</vt:lpstr>
      <vt:lpstr>FQHC Funding Mechanism</vt:lpstr>
      <vt:lpstr>Development of 340B</vt:lpstr>
      <vt:lpstr>340B Mechanics</vt:lpstr>
      <vt:lpstr>Challenges with 340B</vt:lpstr>
      <vt:lpstr>PowerPoint Presentation</vt:lpstr>
      <vt:lpstr>PowerPoint Presentation</vt:lpstr>
      <vt:lpstr>Impact on FQHC Functions</vt:lpstr>
      <vt:lpstr>Medicaid Uncertainty Adding to Funding Challenges</vt:lpstr>
      <vt:lpstr>FQHC Protective Tactics</vt:lpstr>
      <vt:lpstr>Potential Legislative Interventions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Setrini, Alice</dc:creator>
  <cp:lastModifiedBy>Setrini, Alice</cp:lastModifiedBy>
  <cp:revision>964</cp:revision>
  <dcterms:created xsi:type="dcterms:W3CDTF">2025-05-30T16:01:18Z</dcterms:created>
  <dcterms:modified xsi:type="dcterms:W3CDTF">2025-06-06T07:09:20Z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0x0101000B0C2ADBAAFFAA4DA1FA45746470EE48</vt:lpwstr>
  </property>
</Properties>
</file>