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7"/>
  </p:notesMasterIdLst>
  <p:sldIdLst>
    <p:sldId id="256" r:id="rId3"/>
    <p:sldId id="268" r:id="rId4"/>
    <p:sldId id="257" r:id="rId5"/>
    <p:sldId id="258" r:id="rId6"/>
    <p:sldId id="259" r:id="rId7"/>
    <p:sldId id="260" r:id="rId8"/>
    <p:sldId id="261" r:id="rId9"/>
    <p:sldId id="262" r:id="rId10"/>
    <p:sldId id="263" r:id="rId11"/>
    <p:sldId id="264" r:id="rId12"/>
    <p:sldId id="265" r:id="rId13"/>
    <p:sldId id="266" r:id="rId14"/>
    <p:sldId id="267" r:id="rId15"/>
    <p:sldId id="269" r:id="rId16"/>
  </p:sldIdLst>
  <p:sldSz cx="9144000" cy="5143500" type="screen16x9"/>
  <p:notesSz cx="6858000" cy="9144000"/>
  <p:embeddedFontLst>
    <p:embeddedFont>
      <p:font typeface="Avenir" panose="02000503020000020003" pitchFamily="2" charset="0"/>
      <p:regular r:id="rId18"/>
      <p:italic r:id="rId19"/>
    </p:embeddedFont>
    <p:embeddedFont>
      <p:font typeface="Besley" pitchFamily="2" charset="77"/>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2"/>
  </p:normalViewPr>
  <p:slideViewPr>
    <p:cSldViewPr snapToGrid="0">
      <p:cViewPr varScale="1">
        <p:scale>
          <a:sx n="153" d="100"/>
          <a:sy n="153"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38c940917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38c940917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b3c78668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b3c78668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c4469521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c4469521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scaling up this model to create federal policy, the complications of rural healthcare delivery would need to be addressed. </a:t>
            </a:r>
            <a:endParaRPr/>
          </a:p>
          <a:p>
            <a:pPr marL="0" lvl="0" indent="0" algn="l" rtl="0">
              <a:spcBef>
                <a:spcPts val="0"/>
              </a:spcBef>
              <a:spcAft>
                <a:spcPts val="0"/>
              </a:spcAft>
              <a:buNone/>
            </a:pPr>
            <a:r>
              <a:rPr lang="en"/>
              <a:t>However, the Consolidated Appropriations Act, 2021 included a provision formerly known as the “Rural Access to Hospice Act.” Since January 1, 2022, physicians, nurse practitioners, and physician assistants at Rural Health Clinics (RHCs) and Federally Qualified Health Centers (FQHCs) have able to serve as attending providers for hospice patients. Historically, physicians employed by RHCs and FQHCs were unable to serve as attending physicians because RHCs and FQHCs are paid a fixed all-inclusive payment for all services to Medicare beneficiaries. Hopefully, this development will mitigate some of the limitations posed by serving rural patients.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c4469521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c4469521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Under the Medicare Hospice Benefit, hospices are paid a per diem rate for care of beneficiaries, and are responsible for covering all costs associated with the terminal condition out of that per diem rate. In a system of concurrent care, this payment structure would need to be amended to allow patients to receive both kinds of care at the same time. Instead of the current system, where hospices must cover all care related to the terminal diagnosis out of their per diem rate, Medicare could instead pay for disease-directed therapies. This is similar to what is done for pediatric patients - Medicaid pays hospices a per diem rate for enrolled children, but also pays in parallel for disease-directed therapies. This keeps Medicaid from having to cover those costs out of its per diem rate.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Currently, hospice beneficiaries must have a projected life expectancy of 6 months or less, and must attest to their understanding of and agreement with hospice’s philosophy of care. In electing the hospice benefit, patients must also attest that they understand that Medicare will not pay for services related to their terminal condition. To effectuate concurrent care, the 6 month eligibility requirement would need to be eliminated or amended to allow for earlier hospice referrals. This could be modeled after ACA Section 2302, which allowed for pediatric concurrent care. “A voluntary election to have payment made for hospice care for a child shall not constitute a waiver of any rights of the child to be provided with, or to have payment made under this title for, services that are related to the treatment of the child’s condition for which a diagnosis of terminal illness has been made.”</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c4469521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c4469521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By partnering with local health- and social-related services, we can help patients with significant need remain at home and receive comprehensive, personalized care that helps to slow decline and increase comfort.</a:t>
            </a:r>
            <a:endParaRPr/>
          </a:p>
          <a:p>
            <a:pPr marL="457200" lvl="0" indent="-317500" algn="l" rtl="0">
              <a:spcBef>
                <a:spcPts val="0"/>
              </a:spcBef>
              <a:spcAft>
                <a:spcPts val="0"/>
              </a:spcAft>
              <a:buSzPts val="1400"/>
              <a:buChar char="-"/>
            </a:pPr>
            <a:r>
              <a:rPr lang="en"/>
              <a:t>explore the idea of insurance coverage and reimbursement for a wide variety of services, some clinical and some non-clinical. Traditional medical care is broadly reimbursable by insurance regardless of whether it’s provided in a hospital, at home, or otherwise. However, there are a great deal of non-clinical supports that can improve quality of life, but are not typically covered by insurance.</a:t>
            </a:r>
            <a:endParaRPr/>
          </a:p>
          <a:p>
            <a:pPr marL="457200" lvl="0" indent="-317500" algn="l" rtl="0">
              <a:spcBef>
                <a:spcPts val="0"/>
              </a:spcBef>
              <a:spcAft>
                <a:spcPts val="0"/>
              </a:spcAft>
              <a:buSzPts val="1400"/>
              <a:buChar char="-"/>
            </a:pPr>
            <a:r>
              <a:rPr lang="en"/>
              <a:t>There is precedent for incorporating these services into an insurance plan, though. Some private insurance plans cover non-clinical doula services for pregnant and postpartum women, for example.</a:t>
            </a:r>
            <a:endParaRPr/>
          </a:p>
          <a:p>
            <a:pPr marL="457200" lvl="0" indent="-317500" algn="l" rtl="0">
              <a:spcBef>
                <a:spcPts val="0"/>
              </a:spcBef>
              <a:spcAft>
                <a:spcPts val="0"/>
              </a:spcAft>
              <a:buSzPts val="1400"/>
              <a:buChar char="-"/>
            </a:pPr>
            <a:r>
              <a:rPr lang="en"/>
              <a:t>Palliative care doctors are scarce in some parts of the country and in outpatient settings. In order to make concurrent care a reality, we would need to make significant investments to grow the workforce of trained palliative care clinicians through traditional and alternative mechanisms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b3c78668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b3c78668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b3c78668c_0_9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b3c78668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00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18e7ed80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418e7ed80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Palliative care is designed to ease the symptoms and side effects of people with serious illnesses. It also addresses the emotional, social, practical, and spiritual sides of illness, with the goal of improving quality of life. It can be provided simultaneously with curative treatments, and can begin at any point of disease progression. Patients may remain under the care of their regular health care provider while receiving palliative care, which can be provided by clinical and non-clinical professionals, like doctors, nurses, dietitians, social workers, psychologists, chaplains, and others. Palliative care may include things like medication pain management, physical therapy, counseling, explaining and assisting in creating an advance directive, or offering spiritual guidance. Essentially, the goal is to provide wrap-around services to support a person with a serious illness.</a:t>
            </a:r>
            <a:endParaRPr/>
          </a:p>
          <a:p>
            <a:pPr marL="0" lvl="0" indent="0" algn="l" rtl="0">
              <a:spcBef>
                <a:spcPts val="0"/>
              </a:spcBef>
              <a:spcAft>
                <a:spcPts val="0"/>
              </a:spcAft>
              <a:buNone/>
            </a:pPr>
            <a:endParaRPr/>
          </a:p>
          <a:p>
            <a:pPr marL="0" lvl="0" indent="0" algn="l" rtl="0">
              <a:spcBef>
                <a:spcPts val="0"/>
              </a:spcBef>
              <a:spcAft>
                <a:spcPts val="0"/>
              </a:spcAft>
              <a:buNone/>
            </a:pPr>
            <a:r>
              <a:rPr lang="en"/>
              <a:t>On the other hand, Hospice care is an insurance benefit, largely paid for by Medicare. Like palliative care, hospice care also focuses on the comfort and quality of life of a person with a serious illness, but there are key differences. For one, hospice care is not provided concurrently with curative care. When electing the hospice benefit, patients forgo curative treatments and instead focus on pain and symptom management, along with emotional and spiritual support. Additionally, hospice care is typically not initiated until doctors believe the patient is no longer responding to medical treatments and has 6 months or fewer to live.</a:t>
            </a:r>
            <a:endParaRPr/>
          </a:p>
          <a:p>
            <a:pPr marL="0" lvl="0" indent="0" algn="l" rtl="0">
              <a:spcBef>
                <a:spcPts val="0"/>
              </a:spcBef>
              <a:spcAft>
                <a:spcPts val="0"/>
              </a:spcAft>
              <a:buNone/>
            </a:pPr>
            <a:endParaRPr/>
          </a:p>
          <a:p>
            <a:pPr marL="0" lvl="0" indent="0" algn="l" rtl="0">
              <a:spcBef>
                <a:spcPts val="0"/>
              </a:spcBef>
              <a:spcAft>
                <a:spcPts val="0"/>
              </a:spcAft>
              <a:buNone/>
            </a:pPr>
            <a:r>
              <a:rPr lang="en"/>
              <a:t>Curative or therapeutic care refers in part to treatments and therapies provided to a patient with the goal of curing an illness or condition. The terms are also used for treatments that delay disease progression even when a cure is not possible.</a:t>
            </a:r>
            <a:endParaRPr/>
          </a:p>
          <a:p>
            <a:pPr marL="0" lvl="0" indent="0" algn="l" rtl="0">
              <a:spcBef>
                <a:spcPts val="0"/>
              </a:spcBef>
              <a:spcAft>
                <a:spcPts val="0"/>
              </a:spcAft>
              <a:buNone/>
            </a:pPr>
            <a:endParaRPr/>
          </a:p>
          <a:p>
            <a:pPr marL="0" lvl="0" indent="0" algn="l" rtl="0">
              <a:spcBef>
                <a:spcPts val="0"/>
              </a:spcBef>
              <a:spcAft>
                <a:spcPts val="0"/>
              </a:spcAft>
              <a:buNone/>
            </a:pPr>
            <a:r>
              <a:rPr lang="en"/>
              <a:t>Concurrent care is the term used to describe when palliative and curative care are offered at the same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c446952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c446952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hospice care requires patients to forgo curative care, many must make what is referred to as the “impossible choice” of deciding whether to continue curative treatment or focus on comfort care only. Current U.S. policy regarding hospice forces this choice and causes many who could benefit from hospice to not enroll, or to enroll very late in the progression of their disease. In other countries, but also in pediatric Medicaid cases and in the Veterans Health Administration in the U.S., this is not the case - there is instead much greater flexibility in providing comfort-focused care alongside life-prolonging care.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b3c78668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b3c78668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c4469521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c446952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community resources can be non-clinical in nature like addressing housing, transportation, nutrition, or other quality of life concerns. These would need to be reimbursable by Medicare to be accessible to patients, but there is precedent for this kind of coverage.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c4469521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c4469521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After state-level legislation allowing for concurrent care in pediatrics began to gain traction across the U.S., the federal government took action as well. Pediatric concurrent care was incorporated into the Affordable Care Act through Medicaid, which was already the traditional payer for serious pediatric care. In this model, the disease-based care team coordinates their plan alongside hospice care, allowing for strong symptom management and better quality of life.</a:t>
            </a:r>
            <a:endParaRPr/>
          </a:p>
          <a:p>
            <a:pPr marL="457200" lvl="0" indent="-317500" algn="l" rtl="0">
              <a:spcBef>
                <a:spcPts val="0"/>
              </a:spcBef>
              <a:spcAft>
                <a:spcPts val="0"/>
              </a:spcAft>
              <a:buSzPts val="1400"/>
              <a:buChar char="-"/>
            </a:pPr>
            <a:r>
              <a:rPr lang="en"/>
              <a:t>The Veterans Health Administration does not require that veterans forgo curative care in order to receive hospice care. It has reported that this option does not increase costs and results in higher veteran satisfaction with their care. It also results in veterans using hospice for longer periods of time and receiving fewer aggressive interventions that do not align with their goals.</a:t>
            </a:r>
            <a:endParaRPr/>
          </a:p>
          <a:p>
            <a:pPr marL="457200" lvl="0" indent="-317500" algn="l" rtl="0">
              <a:spcBef>
                <a:spcPts val="0"/>
              </a:spcBef>
              <a:spcAft>
                <a:spcPts val="0"/>
              </a:spcAft>
              <a:buSzPts val="1400"/>
              <a:buChar char="-"/>
            </a:pPr>
            <a:r>
              <a:rPr lang="en"/>
              <a:t>California passed legislation in 2014 requiring that eligible Medicaid beneficiaries receive access to palliative care through Medi-Cal, the state’s Medicaid program. It is not open to all, but instead uses a short list of qualifying health conditions: advanced cancer, congestive heart failure, COPD, and liver disease. The idea picked up steam in the state and Blue Shield of CA soon developed a concurrent care coverage model for members of the CA public employee retirement system, accounting for 1.5 million people. The data show high patient satisfaction and better care, along with fewer emergency room visits.</a:t>
            </a:r>
            <a:endParaRPr/>
          </a:p>
          <a:p>
            <a:pPr marL="457200" lvl="0" indent="-317500" algn="l" rtl="0">
              <a:spcBef>
                <a:spcPts val="0"/>
              </a:spcBef>
              <a:spcAft>
                <a:spcPts val="0"/>
              </a:spcAft>
              <a:buSzPts val="1400"/>
              <a:buChar char="-"/>
            </a:pPr>
            <a:r>
              <a:rPr lang="en"/>
              <a:t>Hawaii is not as far along as California, but is working on pioneering palliative care as a preventive service. The state is doing this by taking on challenges in regulation and reimbursement in order to include palliative care in its state Medicaid (Med-QUEST) benefits.</a:t>
            </a:r>
            <a:endParaRPr/>
          </a:p>
          <a:p>
            <a:pPr marL="457200" lvl="0" indent="-317500" algn="l" rtl="0">
              <a:spcBef>
                <a:spcPts val="0"/>
              </a:spcBef>
              <a:spcAft>
                <a:spcPts val="0"/>
              </a:spcAft>
              <a:buSzPts val="1400"/>
              <a:buChar char="-"/>
            </a:pPr>
            <a:r>
              <a:rPr lang="en"/>
              <a:t>National Health Service funds physical and occupational therapy, rehabilitation, and complementary therapies as part of hospice care.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c446952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c446952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CMS Innovation Center has the authority and expertise to develop and implement payment and service delivery models (pilot programs), and conduct Congressionally-mandated demonstrations to support health care transformation and increase access to high-quality care</a:t>
            </a:r>
            <a:endParaRPr/>
          </a:p>
          <a:p>
            <a:pPr marL="457200" lvl="0" indent="-317500" algn="l" rtl="0">
              <a:spcBef>
                <a:spcPts val="0"/>
              </a:spcBef>
              <a:spcAft>
                <a:spcPts val="0"/>
              </a:spcAft>
              <a:buSzPts val="1400"/>
              <a:buChar char="-"/>
            </a:pPr>
            <a:r>
              <a:rPr lang="en"/>
              <a:t>Typically, models run for 5-10 years, but they can sometimes be expanded through rule-making if successful. Even if wildly successful, these models cannot become permanent policy through CMS action alone. The hope is that positive results from a model test will inspire policymakers to act through legislation to implement effective innovations.</a:t>
            </a:r>
            <a:endParaRPr/>
          </a:p>
          <a:p>
            <a:pPr marL="457200" lvl="0" indent="-317500" algn="l" rtl="0">
              <a:lnSpc>
                <a:spcPct val="115000"/>
              </a:lnSpc>
              <a:spcBef>
                <a:spcPts val="0"/>
              </a:spcBef>
              <a:spcAft>
                <a:spcPts val="0"/>
              </a:spcAft>
              <a:buSzPts val="1400"/>
              <a:buChar char="-"/>
            </a:pPr>
            <a:r>
              <a:rPr lang="en">
                <a:solidFill>
                  <a:schemeClr val="dk1"/>
                </a:solidFill>
              </a:rPr>
              <a:t>The Medicare Care Choices Model was designed to allow CMS to test a new option for Medicare beneficiaries known as “concurrent care.” In concurrent care, beneficiaries could receive supportive care services from a hospice provider while continuing to receive other care from providers, including care for their terminal condition. The goal was to determine whether providing these supportive “hospice-like” services could improve quality of life and patient satisfaction. Additionally, CMS wanted to determine if the model might reduce Medicare expenditures.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Qualifying terminal illnesses: advanced cancer, chronic obstructive pulmonary disease, congestive heart failure, or HIV/AIDS.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5d0a140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35d0a140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Beneficiaries were also significantly more likely to elect the Medicare hospice benefit and elect the benefit earlier.</a:t>
            </a:r>
            <a:endParaRPr/>
          </a:p>
          <a:p>
            <a:pPr marL="457200" lvl="0" indent="-317500" algn="l" rtl="0">
              <a:spcBef>
                <a:spcPts val="0"/>
              </a:spcBef>
              <a:spcAft>
                <a:spcPts val="0"/>
              </a:spcAft>
              <a:buSzPts val="1400"/>
              <a:buChar char="-"/>
            </a:pPr>
            <a:r>
              <a:rPr lang="en"/>
              <a:t>Caregivers of MCCM enrollees who transitioned to hospice reported highly positive experiences in the model.</a:t>
            </a:r>
            <a:endParaRPr/>
          </a:p>
          <a:p>
            <a:pPr marL="457200" lvl="0" indent="-317500" algn="l" rtl="0">
              <a:spcBef>
                <a:spcPts val="0"/>
              </a:spcBef>
              <a:spcAft>
                <a:spcPts val="0"/>
              </a:spcAft>
              <a:buSzPts val="1400"/>
              <a:buChar char="-"/>
            </a:pPr>
            <a:r>
              <a:rPr lang="en"/>
              <a:t>MCCM enrollees reported high levels of satisfaction with shared decision-making, receiving care consistent with their wishes, and quality of life.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mp;C Title Slide">
  <p:cSld name="C&amp;C Title Slide">
    <p:bg>
      <p:bgPr>
        <a:blipFill>
          <a:blip r:embed="rId2">
            <a:alphaModFix/>
          </a:blip>
          <a:stretch>
            <a:fillRect/>
          </a:stretch>
        </a:blipFill>
        <a:effectLst/>
      </p:bgPr>
    </p:bg>
    <p:spTree>
      <p:nvGrpSpPr>
        <p:cNvPr id="1" name="Shape 53"/>
        <p:cNvGrpSpPr/>
        <p:nvPr/>
      </p:nvGrpSpPr>
      <p:grpSpPr>
        <a:xfrm>
          <a:off x="0" y="0"/>
          <a:ext cx="0" cy="0"/>
          <a:chOff x="0" y="0"/>
          <a:chExt cx="0" cy="0"/>
        </a:xfrm>
      </p:grpSpPr>
      <p:pic>
        <p:nvPicPr>
          <p:cNvPr id="54" name="Google Shape;54;p14" title="3.png"/>
          <p:cNvPicPr preferRelativeResize="0"/>
          <p:nvPr/>
        </p:nvPicPr>
        <p:blipFill>
          <a:blip r:embed="rId2">
            <a:alphaModFix/>
          </a:blip>
          <a:stretch>
            <a:fillRect/>
          </a:stretch>
        </p:blipFill>
        <p:spPr>
          <a:xfrm>
            <a:off x="6" y="6"/>
            <a:ext cx="9144000" cy="5143495"/>
          </a:xfrm>
          <a:prstGeom prst="rect">
            <a:avLst/>
          </a:prstGeom>
          <a:noFill/>
          <a:ln>
            <a:noFill/>
          </a:ln>
        </p:spPr>
      </p:pic>
      <p:pic>
        <p:nvPicPr>
          <p:cNvPr id="55" name="Google Shape;55;p14" title="REFRESH LOGO NO TAG white.png"/>
          <p:cNvPicPr preferRelativeResize="0"/>
          <p:nvPr/>
        </p:nvPicPr>
        <p:blipFill>
          <a:blip r:embed="rId3">
            <a:alphaModFix/>
          </a:blip>
          <a:stretch>
            <a:fillRect/>
          </a:stretch>
        </p:blipFill>
        <p:spPr>
          <a:xfrm>
            <a:off x="284250" y="196800"/>
            <a:ext cx="3401700" cy="1091300"/>
          </a:xfrm>
          <a:prstGeom prst="rect">
            <a:avLst/>
          </a:prstGeom>
          <a:noFill/>
          <a:ln>
            <a:noFill/>
          </a:ln>
        </p:spPr>
      </p:pic>
      <p:sp>
        <p:nvSpPr>
          <p:cNvPr id="56" name="Google Shape;56;p14"/>
          <p:cNvSpPr/>
          <p:nvPr/>
        </p:nvSpPr>
        <p:spPr>
          <a:xfrm>
            <a:off x="0" y="2780500"/>
            <a:ext cx="5658600" cy="23631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7" name="Google Shape;57;p14"/>
          <p:cNvSpPr txBox="1">
            <a:spLocks noGrp="1"/>
          </p:cNvSpPr>
          <p:nvPr>
            <p:ph type="ctrTitle"/>
          </p:nvPr>
        </p:nvSpPr>
        <p:spPr>
          <a:xfrm>
            <a:off x="262950" y="3104775"/>
            <a:ext cx="5221800" cy="11904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SzPts val="1300"/>
              <a:buFont typeface="Besley"/>
              <a:buNone/>
              <a:defRPr sz="3500" i="0" u="none" strike="noStrike" cap="none">
                <a:solidFill>
                  <a:srgbClr val="00446D"/>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58" name="Google Shape;58;p14"/>
          <p:cNvSpPr txBox="1">
            <a:spLocks noGrp="1"/>
          </p:cNvSpPr>
          <p:nvPr>
            <p:ph type="subTitle" idx="1"/>
          </p:nvPr>
        </p:nvSpPr>
        <p:spPr>
          <a:xfrm>
            <a:off x="262950" y="4357300"/>
            <a:ext cx="5221800" cy="462000"/>
          </a:xfrm>
          <a:prstGeom prst="rect">
            <a:avLst/>
          </a:prstGeom>
          <a:noFill/>
          <a:ln>
            <a:noFill/>
          </a:ln>
        </p:spPr>
        <p:txBody>
          <a:bodyPr spcFirstLastPara="1" wrap="square" lIns="0" tIns="0" rIns="0" bIns="0" anchor="t" anchorCtr="0">
            <a:normAutofit/>
          </a:bodyPr>
          <a:lstStyle>
            <a:lvl1pPr marR="0" lvl="0" algn="l">
              <a:spcBef>
                <a:spcPts val="0"/>
              </a:spcBef>
              <a:spcAft>
                <a:spcPts val="0"/>
              </a:spcAft>
              <a:buClr>
                <a:srgbClr val="1D9DBB"/>
              </a:buClr>
              <a:buSzPts val="1800"/>
              <a:buNone/>
              <a:defRPr sz="1800" i="0" u="none" strike="noStrike" cap="none">
                <a:solidFill>
                  <a:srgbClr val="1D9DBB"/>
                </a:solidFill>
              </a:defRPr>
            </a:lvl1pPr>
            <a:lvl2pPr marR="0" lvl="1"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2pPr>
            <a:lvl3pPr marR="0" lvl="2" algn="ctr">
              <a:spcBef>
                <a:spcPts val="360"/>
              </a:spcBef>
              <a:spcAft>
                <a:spcPts val="0"/>
              </a:spcAft>
              <a:buClr>
                <a:srgbClr val="888E9B"/>
              </a:buClr>
              <a:buSzPts val="1800"/>
              <a:buFont typeface="Arial"/>
              <a:buNone/>
              <a:defRPr sz="1800" b="0" i="0" u="none" strike="noStrike" cap="none">
                <a:solidFill>
                  <a:srgbClr val="888E9B"/>
                </a:solidFill>
                <a:latin typeface="Arial"/>
                <a:ea typeface="Arial"/>
                <a:cs typeface="Arial"/>
                <a:sym typeface="Arial"/>
              </a:defRPr>
            </a:lvl3pPr>
            <a:lvl4pPr marR="0" lvl="3" algn="ctr">
              <a:spcBef>
                <a:spcPts val="320"/>
              </a:spcBef>
              <a:spcAft>
                <a:spcPts val="0"/>
              </a:spcAft>
              <a:buClr>
                <a:srgbClr val="888E9B"/>
              </a:buClr>
              <a:buSzPts val="1600"/>
              <a:buFont typeface="Arial"/>
              <a:buNone/>
              <a:defRPr sz="1600" b="0" i="0" u="none" strike="noStrike" cap="none">
                <a:solidFill>
                  <a:srgbClr val="888E9B"/>
                </a:solidFill>
                <a:latin typeface="Arial"/>
                <a:ea typeface="Arial"/>
                <a:cs typeface="Arial"/>
                <a:sym typeface="Arial"/>
              </a:defRPr>
            </a:lvl4pPr>
            <a:lvl5pPr marR="0" lvl="4" algn="ctr">
              <a:spcBef>
                <a:spcPts val="240"/>
              </a:spcBef>
              <a:spcAft>
                <a:spcPts val="0"/>
              </a:spcAft>
              <a:buClr>
                <a:srgbClr val="888E9B"/>
              </a:buClr>
              <a:buSzPts val="1200"/>
              <a:buFont typeface="Arial"/>
              <a:buNone/>
              <a:defRPr sz="1200" b="0" i="0" u="none" strike="noStrike" cap="none">
                <a:solidFill>
                  <a:srgbClr val="888E9B"/>
                </a:solidFill>
                <a:latin typeface="Avenir"/>
                <a:ea typeface="Avenir"/>
                <a:cs typeface="Avenir"/>
                <a:sym typeface="Avenir"/>
              </a:defRPr>
            </a:lvl5pPr>
            <a:lvl6pPr marR="0" lvl="5"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6pPr>
            <a:lvl7pPr marR="0" lvl="6"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7pPr>
            <a:lvl8pPr marR="0" lvl="7"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8pPr>
            <a:lvl9pPr marR="0" lvl="8"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mp;C Title Slide 1">
  <p:cSld name="C&amp;C Title Slid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title="1.png"/>
          <p:cNvPicPr preferRelativeResize="0"/>
          <p:nvPr/>
        </p:nvPicPr>
        <p:blipFill>
          <a:blip r:embed="rId2">
            <a:alphaModFix/>
          </a:blip>
          <a:stretch>
            <a:fillRect/>
          </a:stretch>
        </p:blipFill>
        <p:spPr>
          <a:xfrm>
            <a:off x="8" y="0"/>
            <a:ext cx="9143995" cy="5143500"/>
          </a:xfrm>
          <a:prstGeom prst="rect">
            <a:avLst/>
          </a:prstGeom>
          <a:noFill/>
          <a:ln>
            <a:noFill/>
          </a:ln>
        </p:spPr>
      </p:pic>
      <p:sp>
        <p:nvSpPr>
          <p:cNvPr id="61" name="Google Shape;61;p15"/>
          <p:cNvSpPr/>
          <p:nvPr/>
        </p:nvSpPr>
        <p:spPr>
          <a:xfrm>
            <a:off x="647800" y="2095325"/>
            <a:ext cx="5658600" cy="23631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 name="Google Shape;62;p15"/>
          <p:cNvSpPr txBox="1">
            <a:spLocks noGrp="1"/>
          </p:cNvSpPr>
          <p:nvPr>
            <p:ph type="ctrTitle"/>
          </p:nvPr>
        </p:nvSpPr>
        <p:spPr>
          <a:xfrm>
            <a:off x="910750" y="2419600"/>
            <a:ext cx="5221800" cy="11904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SzPts val="1300"/>
              <a:buFont typeface="Besley"/>
              <a:buNone/>
              <a:defRPr sz="3500" i="0" u="none" strike="noStrike" cap="none">
                <a:solidFill>
                  <a:srgbClr val="00446D"/>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63" name="Google Shape;63;p15"/>
          <p:cNvSpPr txBox="1">
            <a:spLocks noGrp="1"/>
          </p:cNvSpPr>
          <p:nvPr>
            <p:ph type="subTitle" idx="1"/>
          </p:nvPr>
        </p:nvSpPr>
        <p:spPr>
          <a:xfrm>
            <a:off x="910750" y="3672125"/>
            <a:ext cx="5221800" cy="462000"/>
          </a:xfrm>
          <a:prstGeom prst="rect">
            <a:avLst/>
          </a:prstGeom>
          <a:noFill/>
          <a:ln>
            <a:noFill/>
          </a:ln>
        </p:spPr>
        <p:txBody>
          <a:bodyPr spcFirstLastPara="1" wrap="square" lIns="0" tIns="0" rIns="0" bIns="0" anchor="t" anchorCtr="0">
            <a:normAutofit/>
          </a:bodyPr>
          <a:lstStyle>
            <a:lvl1pPr marR="0" lvl="0" algn="l">
              <a:spcBef>
                <a:spcPts val="0"/>
              </a:spcBef>
              <a:spcAft>
                <a:spcPts val="0"/>
              </a:spcAft>
              <a:buClr>
                <a:srgbClr val="1D9DBB"/>
              </a:buClr>
              <a:buSzPts val="1800"/>
              <a:buNone/>
              <a:defRPr sz="1800" i="0" u="none" strike="noStrike" cap="none">
                <a:solidFill>
                  <a:srgbClr val="1D9DBB"/>
                </a:solidFill>
              </a:defRPr>
            </a:lvl1pPr>
            <a:lvl2pPr marR="0" lvl="1"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2pPr>
            <a:lvl3pPr marR="0" lvl="2" algn="ctr">
              <a:spcBef>
                <a:spcPts val="360"/>
              </a:spcBef>
              <a:spcAft>
                <a:spcPts val="0"/>
              </a:spcAft>
              <a:buClr>
                <a:srgbClr val="888E9B"/>
              </a:buClr>
              <a:buSzPts val="1800"/>
              <a:buFont typeface="Arial"/>
              <a:buNone/>
              <a:defRPr sz="1800" b="0" i="0" u="none" strike="noStrike" cap="none">
                <a:solidFill>
                  <a:srgbClr val="888E9B"/>
                </a:solidFill>
                <a:latin typeface="Arial"/>
                <a:ea typeface="Arial"/>
                <a:cs typeface="Arial"/>
                <a:sym typeface="Arial"/>
              </a:defRPr>
            </a:lvl3pPr>
            <a:lvl4pPr marR="0" lvl="3" algn="ctr">
              <a:spcBef>
                <a:spcPts val="320"/>
              </a:spcBef>
              <a:spcAft>
                <a:spcPts val="0"/>
              </a:spcAft>
              <a:buClr>
                <a:srgbClr val="888E9B"/>
              </a:buClr>
              <a:buSzPts val="1600"/>
              <a:buFont typeface="Arial"/>
              <a:buNone/>
              <a:defRPr sz="1600" b="0" i="0" u="none" strike="noStrike" cap="none">
                <a:solidFill>
                  <a:srgbClr val="888E9B"/>
                </a:solidFill>
                <a:latin typeface="Arial"/>
                <a:ea typeface="Arial"/>
                <a:cs typeface="Arial"/>
                <a:sym typeface="Arial"/>
              </a:defRPr>
            </a:lvl4pPr>
            <a:lvl5pPr marR="0" lvl="4" algn="ctr">
              <a:spcBef>
                <a:spcPts val="240"/>
              </a:spcBef>
              <a:spcAft>
                <a:spcPts val="0"/>
              </a:spcAft>
              <a:buClr>
                <a:srgbClr val="888E9B"/>
              </a:buClr>
              <a:buSzPts val="1200"/>
              <a:buFont typeface="Arial"/>
              <a:buNone/>
              <a:defRPr sz="1200" b="0" i="0" u="none" strike="noStrike" cap="none">
                <a:solidFill>
                  <a:srgbClr val="888E9B"/>
                </a:solidFill>
                <a:latin typeface="Avenir"/>
                <a:ea typeface="Avenir"/>
                <a:cs typeface="Avenir"/>
                <a:sym typeface="Avenir"/>
              </a:defRPr>
            </a:lvl5pPr>
            <a:lvl6pPr marR="0" lvl="5"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6pPr>
            <a:lvl7pPr marR="0" lvl="6"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7pPr>
            <a:lvl8pPr marR="0" lvl="7"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8pPr>
            <a:lvl9pPr marR="0" lvl="8"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9pPr>
          </a:lstStyle>
          <a:p>
            <a:endParaRPr/>
          </a:p>
        </p:txBody>
      </p:sp>
      <p:pic>
        <p:nvPicPr>
          <p:cNvPr id="64" name="Google Shape;64;p15" title="REFRESH LOGO NO TAG white.png"/>
          <p:cNvPicPr preferRelativeResize="0"/>
          <p:nvPr/>
        </p:nvPicPr>
        <p:blipFill>
          <a:blip r:embed="rId3">
            <a:alphaModFix/>
          </a:blip>
          <a:stretch>
            <a:fillRect/>
          </a:stretch>
        </p:blipFill>
        <p:spPr>
          <a:xfrm>
            <a:off x="5446300" y="196800"/>
            <a:ext cx="3401700" cy="1091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mp;C Title Slide 1 1">
  <p:cSld name="C&amp;C Title Slide_1_1">
    <p:bg>
      <p:bgPr>
        <a:blipFill>
          <a:blip r:embed="rId2">
            <a:alphaModFix/>
          </a:blip>
          <a:stretch>
            <a:fillRect/>
          </a:stretch>
        </a:blipFill>
        <a:effectLst/>
      </p:bgPr>
    </p:bg>
    <p:spTree>
      <p:nvGrpSpPr>
        <p:cNvPr id="1" name="Shape 65"/>
        <p:cNvGrpSpPr/>
        <p:nvPr/>
      </p:nvGrpSpPr>
      <p:grpSpPr>
        <a:xfrm>
          <a:off x="0" y="0"/>
          <a:ext cx="0" cy="0"/>
          <a:chOff x="0" y="0"/>
          <a:chExt cx="0" cy="0"/>
        </a:xfrm>
      </p:grpSpPr>
      <p:pic>
        <p:nvPicPr>
          <p:cNvPr id="66" name="Google Shape;66;p16" title="2.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16"/>
          <p:cNvSpPr txBox="1">
            <a:spLocks noGrp="1"/>
          </p:cNvSpPr>
          <p:nvPr>
            <p:ph type="ctrTitle"/>
          </p:nvPr>
        </p:nvSpPr>
        <p:spPr>
          <a:xfrm>
            <a:off x="401575" y="3197000"/>
            <a:ext cx="6180900" cy="11292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lt1"/>
              </a:buClr>
              <a:buSzPts val="1300"/>
              <a:buFont typeface="Besley"/>
              <a:buNone/>
              <a:defRPr sz="3500" i="0" u="none" strike="noStrike" cap="none">
                <a:solidFill>
                  <a:schemeClr val="lt1"/>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68" name="Google Shape;68;p16"/>
          <p:cNvSpPr txBox="1">
            <a:spLocks noGrp="1"/>
          </p:cNvSpPr>
          <p:nvPr>
            <p:ph type="subTitle" idx="1"/>
          </p:nvPr>
        </p:nvSpPr>
        <p:spPr>
          <a:xfrm>
            <a:off x="401575" y="4326175"/>
            <a:ext cx="5221800" cy="630900"/>
          </a:xfrm>
          <a:prstGeom prst="rect">
            <a:avLst/>
          </a:prstGeom>
          <a:noFill/>
          <a:ln>
            <a:noFill/>
          </a:ln>
        </p:spPr>
        <p:txBody>
          <a:bodyPr spcFirstLastPara="1" wrap="square" lIns="0" tIns="0" rIns="0" bIns="0" anchor="t" anchorCtr="0">
            <a:normAutofit/>
          </a:bodyPr>
          <a:lstStyle>
            <a:lvl1pPr marR="0" lvl="0" algn="l">
              <a:spcBef>
                <a:spcPts val="0"/>
              </a:spcBef>
              <a:spcAft>
                <a:spcPts val="0"/>
              </a:spcAft>
              <a:buClr>
                <a:schemeClr val="accent4"/>
              </a:buClr>
              <a:buSzPts val="1800"/>
              <a:buNone/>
              <a:defRPr sz="1800" i="0" u="none" strike="noStrike" cap="none">
                <a:solidFill>
                  <a:schemeClr val="accent4"/>
                </a:solidFill>
              </a:defRPr>
            </a:lvl1pPr>
            <a:lvl2pPr marR="0" lvl="1"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2pPr>
            <a:lvl3pPr marR="0" lvl="2" algn="ctr">
              <a:spcBef>
                <a:spcPts val="360"/>
              </a:spcBef>
              <a:spcAft>
                <a:spcPts val="0"/>
              </a:spcAft>
              <a:buClr>
                <a:srgbClr val="888E9B"/>
              </a:buClr>
              <a:buSzPts val="1800"/>
              <a:buFont typeface="Arial"/>
              <a:buNone/>
              <a:defRPr sz="1800" b="0" i="0" u="none" strike="noStrike" cap="none">
                <a:solidFill>
                  <a:srgbClr val="888E9B"/>
                </a:solidFill>
                <a:latin typeface="Arial"/>
                <a:ea typeface="Arial"/>
                <a:cs typeface="Arial"/>
                <a:sym typeface="Arial"/>
              </a:defRPr>
            </a:lvl3pPr>
            <a:lvl4pPr marR="0" lvl="3" algn="ctr">
              <a:spcBef>
                <a:spcPts val="320"/>
              </a:spcBef>
              <a:spcAft>
                <a:spcPts val="0"/>
              </a:spcAft>
              <a:buClr>
                <a:srgbClr val="888E9B"/>
              </a:buClr>
              <a:buSzPts val="1600"/>
              <a:buFont typeface="Arial"/>
              <a:buNone/>
              <a:defRPr sz="1600" b="0" i="0" u="none" strike="noStrike" cap="none">
                <a:solidFill>
                  <a:srgbClr val="888E9B"/>
                </a:solidFill>
                <a:latin typeface="Arial"/>
                <a:ea typeface="Arial"/>
                <a:cs typeface="Arial"/>
                <a:sym typeface="Arial"/>
              </a:defRPr>
            </a:lvl4pPr>
            <a:lvl5pPr marR="0" lvl="4" algn="ctr">
              <a:spcBef>
                <a:spcPts val="240"/>
              </a:spcBef>
              <a:spcAft>
                <a:spcPts val="0"/>
              </a:spcAft>
              <a:buClr>
                <a:srgbClr val="888E9B"/>
              </a:buClr>
              <a:buSzPts val="1200"/>
              <a:buFont typeface="Arial"/>
              <a:buNone/>
              <a:defRPr sz="1200" b="0" i="0" u="none" strike="noStrike" cap="none">
                <a:solidFill>
                  <a:srgbClr val="888E9B"/>
                </a:solidFill>
                <a:latin typeface="Avenir"/>
                <a:ea typeface="Avenir"/>
                <a:cs typeface="Avenir"/>
                <a:sym typeface="Avenir"/>
              </a:defRPr>
            </a:lvl5pPr>
            <a:lvl6pPr marR="0" lvl="5"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6pPr>
            <a:lvl7pPr marR="0" lvl="6"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7pPr>
            <a:lvl8pPr marR="0" lvl="7"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8pPr>
            <a:lvl9pPr marR="0" lvl="8" algn="ctr">
              <a:spcBef>
                <a:spcPts val="400"/>
              </a:spcBef>
              <a:spcAft>
                <a:spcPts val="0"/>
              </a:spcAft>
              <a:buClr>
                <a:srgbClr val="888E9B"/>
              </a:buClr>
              <a:buSzPts val="2000"/>
              <a:buFont typeface="Arial"/>
              <a:buNone/>
              <a:defRPr sz="2000" b="0" i="0" u="none" strike="noStrike" cap="none">
                <a:solidFill>
                  <a:srgbClr val="888E9B"/>
                </a:solidFill>
                <a:latin typeface="Arial"/>
                <a:ea typeface="Arial"/>
                <a:cs typeface="Arial"/>
                <a:sym typeface="Arial"/>
              </a:defRPr>
            </a:lvl9pPr>
          </a:lstStyle>
          <a:p>
            <a:endParaRPr/>
          </a:p>
        </p:txBody>
      </p:sp>
      <p:pic>
        <p:nvPicPr>
          <p:cNvPr id="69" name="Google Shape;69;p16" title="REFRESH LOGO NO TAG white.png"/>
          <p:cNvPicPr preferRelativeResize="0"/>
          <p:nvPr/>
        </p:nvPicPr>
        <p:blipFill>
          <a:blip r:embed="rId3">
            <a:alphaModFix/>
          </a:blip>
          <a:stretch>
            <a:fillRect/>
          </a:stretch>
        </p:blipFill>
        <p:spPr>
          <a:xfrm>
            <a:off x="5446300" y="196800"/>
            <a:ext cx="3401700" cy="1091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slide">
  <p:cSld name="main slide">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762000" y="285750"/>
            <a:ext cx="8001000" cy="381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200"/>
              <a:buFont typeface="Besley"/>
              <a:buNone/>
              <a:defRPr sz="3400" i="0" u="none" strike="noStrike" cap="none">
                <a:solidFill>
                  <a:srgbClr val="00446D"/>
                </a:solidFill>
                <a:latin typeface="Besley"/>
                <a:ea typeface="Besley"/>
                <a:cs typeface="Besley"/>
                <a:sym typeface="Besley"/>
              </a:defRPr>
            </a:lvl1pPr>
            <a:lvl2pPr marR="0" lvl="1"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72" name="Google Shape;72;p17"/>
          <p:cNvSpPr txBox="1"/>
          <p:nvPr/>
        </p:nvSpPr>
        <p:spPr>
          <a:xfrm>
            <a:off x="8290125" y="4743450"/>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0" i="0" u="none" strike="noStrike" cap="none">
                <a:solidFill>
                  <a:srgbClr val="003A5B"/>
                </a:solidFill>
                <a:latin typeface="Arial"/>
                <a:ea typeface="Arial"/>
                <a:cs typeface="Arial"/>
                <a:sym typeface="Arial"/>
              </a:rPr>
              <a:t>‹#›</a:t>
            </a:fld>
            <a:endParaRPr sz="1300" b="0" i="0" u="none" strike="noStrike" cap="none">
              <a:solidFill>
                <a:srgbClr val="003A5B"/>
              </a:solidFill>
              <a:latin typeface="Arial"/>
              <a:ea typeface="Arial"/>
              <a:cs typeface="Arial"/>
              <a:sym typeface="Arial"/>
            </a:endParaRPr>
          </a:p>
        </p:txBody>
      </p:sp>
      <p:cxnSp>
        <p:nvCxnSpPr>
          <p:cNvPr id="73" name="Google Shape;73;p17"/>
          <p:cNvCxnSpPr/>
          <p:nvPr/>
        </p:nvCxnSpPr>
        <p:spPr>
          <a:xfrm>
            <a:off x="762000" y="4743450"/>
            <a:ext cx="8001000" cy="0"/>
          </a:xfrm>
          <a:prstGeom prst="straightConnector1">
            <a:avLst/>
          </a:prstGeom>
          <a:noFill/>
          <a:ln w="9525" cap="flat" cmpd="sng">
            <a:solidFill>
              <a:srgbClr val="A5A5A5"/>
            </a:solidFill>
            <a:prstDash val="solid"/>
            <a:round/>
            <a:headEnd type="none" w="sm" len="sm"/>
            <a:tailEnd type="none" w="sm" len="sm"/>
          </a:ln>
        </p:spPr>
      </p:cxnSp>
      <p:sp>
        <p:nvSpPr>
          <p:cNvPr id="74" name="Google Shape;74;p17"/>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lvl1pPr marL="457200" lvl="0" indent="-381000">
              <a:spcBef>
                <a:spcPts val="480"/>
              </a:spcBef>
              <a:spcAft>
                <a:spcPts val="0"/>
              </a:spcAft>
              <a:buSzPts val="2400"/>
              <a:buChar char="•"/>
              <a:defRPr/>
            </a:lvl1pPr>
            <a:lvl2pPr marL="914400" lvl="1" indent="-355600">
              <a:spcBef>
                <a:spcPts val="400"/>
              </a:spcBef>
              <a:spcAft>
                <a:spcPts val="0"/>
              </a:spcAft>
              <a:buSzPts val="2000"/>
              <a:buChar char="–"/>
              <a:defRPr/>
            </a:lvl2pPr>
            <a:lvl3pPr marL="1371600" lvl="2" indent="-342900">
              <a:spcBef>
                <a:spcPts val="360"/>
              </a:spcBef>
              <a:spcAft>
                <a:spcPts val="0"/>
              </a:spcAft>
              <a:buSzPts val="1800"/>
              <a:buChar char="•"/>
              <a:defRPr/>
            </a:lvl3pPr>
            <a:lvl4pPr marL="1828800" lvl="3" indent="-330200">
              <a:spcBef>
                <a:spcPts val="320"/>
              </a:spcBef>
              <a:spcAft>
                <a:spcPts val="0"/>
              </a:spcAft>
              <a:buSzPts val="1600"/>
              <a:buChar char="–"/>
              <a:defRPr/>
            </a:lvl4pPr>
            <a:lvl5pPr marL="2286000" lvl="4" indent="-304800">
              <a:spcBef>
                <a:spcPts val="240"/>
              </a:spcBef>
              <a:spcAft>
                <a:spcPts val="0"/>
              </a:spcAft>
              <a:buSzPts val="12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75" name="Google Shape;75;p17"/>
          <p:cNvSpPr txBox="1"/>
          <p:nvPr/>
        </p:nvSpPr>
        <p:spPr>
          <a:xfrm>
            <a:off x="699725" y="4704000"/>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latin typeface="Lato"/>
                <a:ea typeface="Lato"/>
                <a:cs typeface="Lato"/>
                <a:sym typeface="Lato"/>
              </a:rPr>
              <a:t>Compassion &amp; Choices</a:t>
            </a:r>
            <a:endParaRPr sz="1100" b="1">
              <a:solidFill>
                <a:schemeClr val="dk1"/>
              </a:solidFill>
              <a:latin typeface="Lato"/>
              <a:ea typeface="Lato"/>
              <a:cs typeface="Lato"/>
              <a:sym typeface="Lato"/>
            </a:endParaRPr>
          </a:p>
        </p:txBody>
      </p:sp>
      <p:pic>
        <p:nvPicPr>
          <p:cNvPr id="76" name="Google Shape;76;p17" title="Background graphics_purple - slide.png"/>
          <p:cNvPicPr preferRelativeResize="0"/>
          <p:nvPr/>
        </p:nvPicPr>
        <p:blipFill rotWithShape="1">
          <a:blip r:embed="rId2">
            <a:alphaModFix/>
          </a:blip>
          <a:srcRect b="92215"/>
          <a:stretch/>
        </p:blipFill>
        <p:spPr>
          <a:xfrm>
            <a:off x="0" y="4743450"/>
            <a:ext cx="9156449" cy="400050"/>
          </a:xfrm>
          <a:prstGeom prst="rect">
            <a:avLst/>
          </a:prstGeom>
          <a:noFill/>
          <a:ln>
            <a:noFill/>
          </a:ln>
        </p:spPr>
      </p:pic>
      <p:sp>
        <p:nvSpPr>
          <p:cNvPr id="77" name="Google Shape;77;p17"/>
          <p:cNvSpPr txBox="1"/>
          <p:nvPr/>
        </p:nvSpPr>
        <p:spPr>
          <a:xfrm>
            <a:off x="8364875" y="4809731"/>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1" i="0" u="none" strike="noStrike" cap="none">
                <a:solidFill>
                  <a:schemeClr val="lt1"/>
                </a:solidFill>
              </a:rPr>
              <a:t>‹#›</a:t>
            </a:fld>
            <a:endParaRPr sz="1300" b="1" i="0" u="none" strike="noStrike" cap="none">
              <a:solidFill>
                <a:schemeClr val="lt1"/>
              </a:solidFill>
            </a:endParaRPr>
          </a:p>
        </p:txBody>
      </p:sp>
      <p:sp>
        <p:nvSpPr>
          <p:cNvPr id="78" name="Google Shape;78;p17"/>
          <p:cNvSpPr txBox="1"/>
          <p:nvPr/>
        </p:nvSpPr>
        <p:spPr>
          <a:xfrm>
            <a:off x="537775" y="4765988"/>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lt1"/>
                </a:solidFill>
                <a:latin typeface="Lato"/>
                <a:ea typeface="Lato"/>
                <a:cs typeface="Lato"/>
                <a:sym typeface="Lato"/>
              </a:rPr>
              <a:t>Compassion &amp; Choices</a:t>
            </a:r>
            <a:endParaRPr sz="1100" b="1">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slide 1 1">
  <p:cSld name="main slide_2_1">
    <p:spTree>
      <p:nvGrpSpPr>
        <p:cNvPr id="1" name="Shape 79"/>
        <p:cNvGrpSpPr/>
        <p:nvPr/>
      </p:nvGrpSpPr>
      <p:grpSpPr>
        <a:xfrm>
          <a:off x="0" y="0"/>
          <a:ext cx="0" cy="0"/>
          <a:chOff x="0" y="0"/>
          <a:chExt cx="0" cy="0"/>
        </a:xfrm>
      </p:grpSpPr>
      <p:pic>
        <p:nvPicPr>
          <p:cNvPr id="80" name="Google Shape;80;p18" title="Background graphics_purple - slide.png"/>
          <p:cNvPicPr preferRelativeResize="0"/>
          <p:nvPr/>
        </p:nvPicPr>
        <p:blipFill rotWithShape="1">
          <a:blip r:embed="rId2">
            <a:alphaModFix/>
          </a:blip>
          <a:srcRect b="92215"/>
          <a:stretch/>
        </p:blipFill>
        <p:spPr>
          <a:xfrm>
            <a:off x="0" y="4743450"/>
            <a:ext cx="9156449" cy="400050"/>
          </a:xfrm>
          <a:prstGeom prst="rect">
            <a:avLst/>
          </a:prstGeom>
          <a:noFill/>
          <a:ln>
            <a:noFill/>
          </a:ln>
        </p:spPr>
      </p:pic>
      <p:sp>
        <p:nvSpPr>
          <p:cNvPr id="81" name="Google Shape;81;p18"/>
          <p:cNvSpPr txBox="1">
            <a:spLocks noGrp="1"/>
          </p:cNvSpPr>
          <p:nvPr>
            <p:ph type="title"/>
          </p:nvPr>
        </p:nvSpPr>
        <p:spPr>
          <a:xfrm>
            <a:off x="762000" y="285750"/>
            <a:ext cx="8001000" cy="3810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SzPts val="1200"/>
              <a:buFont typeface="Besley"/>
              <a:buNone/>
              <a:defRPr sz="3400" i="0" u="none" strike="noStrike" cap="none">
                <a:solidFill>
                  <a:srgbClr val="00446D"/>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82" name="Google Shape;82;p18"/>
          <p:cNvSpPr txBox="1"/>
          <p:nvPr/>
        </p:nvSpPr>
        <p:spPr>
          <a:xfrm>
            <a:off x="8364875" y="4809731"/>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1" i="0" u="none" strike="noStrike" cap="none">
                <a:solidFill>
                  <a:schemeClr val="lt1"/>
                </a:solidFill>
              </a:rPr>
              <a:t>‹#›</a:t>
            </a:fld>
            <a:endParaRPr sz="1300" b="1" i="0" u="none" strike="noStrike" cap="none">
              <a:solidFill>
                <a:schemeClr val="lt1"/>
              </a:solidFill>
            </a:endParaRPr>
          </a:p>
        </p:txBody>
      </p:sp>
      <p:cxnSp>
        <p:nvCxnSpPr>
          <p:cNvPr id="83" name="Google Shape;83;p18"/>
          <p:cNvCxnSpPr/>
          <p:nvPr/>
        </p:nvCxnSpPr>
        <p:spPr>
          <a:xfrm>
            <a:off x="762000" y="4743450"/>
            <a:ext cx="8001000" cy="0"/>
          </a:xfrm>
          <a:prstGeom prst="straightConnector1">
            <a:avLst/>
          </a:prstGeom>
          <a:noFill/>
          <a:ln w="9525" cap="flat" cmpd="sng">
            <a:solidFill>
              <a:srgbClr val="A5A5A5"/>
            </a:solidFill>
            <a:prstDash val="solid"/>
            <a:round/>
            <a:headEnd type="none" w="sm" len="sm"/>
            <a:tailEnd type="none" w="sm" len="sm"/>
          </a:ln>
        </p:spPr>
      </p:cxnSp>
      <p:sp>
        <p:nvSpPr>
          <p:cNvPr id="84" name="Google Shape;84;p18"/>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lvl1pPr marL="457200" lvl="0" indent="-381000">
              <a:spcBef>
                <a:spcPts val="480"/>
              </a:spcBef>
              <a:spcAft>
                <a:spcPts val="0"/>
              </a:spcAft>
              <a:buSzPts val="2400"/>
              <a:buChar char="•"/>
              <a:defRPr/>
            </a:lvl1pPr>
            <a:lvl2pPr marL="914400" lvl="1" indent="-355600">
              <a:spcBef>
                <a:spcPts val="400"/>
              </a:spcBef>
              <a:spcAft>
                <a:spcPts val="0"/>
              </a:spcAft>
              <a:buSzPts val="2000"/>
              <a:buChar char="–"/>
              <a:defRPr/>
            </a:lvl2pPr>
            <a:lvl3pPr marL="1371600" lvl="2" indent="-342900">
              <a:spcBef>
                <a:spcPts val="360"/>
              </a:spcBef>
              <a:spcAft>
                <a:spcPts val="0"/>
              </a:spcAft>
              <a:buSzPts val="1800"/>
              <a:buChar char="•"/>
              <a:defRPr/>
            </a:lvl3pPr>
            <a:lvl4pPr marL="1828800" lvl="3" indent="-330200">
              <a:spcBef>
                <a:spcPts val="320"/>
              </a:spcBef>
              <a:spcAft>
                <a:spcPts val="0"/>
              </a:spcAft>
              <a:buSzPts val="1600"/>
              <a:buChar char="–"/>
              <a:defRPr/>
            </a:lvl4pPr>
            <a:lvl5pPr marL="2286000" lvl="4" indent="-304800">
              <a:spcBef>
                <a:spcPts val="240"/>
              </a:spcBef>
              <a:spcAft>
                <a:spcPts val="0"/>
              </a:spcAft>
              <a:buSzPts val="12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85" name="Google Shape;85;p18"/>
          <p:cNvSpPr txBox="1"/>
          <p:nvPr/>
        </p:nvSpPr>
        <p:spPr>
          <a:xfrm>
            <a:off x="537775" y="4765988"/>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lt1"/>
                </a:solidFill>
                <a:latin typeface="Lato"/>
                <a:ea typeface="Lato"/>
                <a:cs typeface="Lato"/>
                <a:sym typeface="Lato"/>
              </a:rPr>
              <a:t>Compassion &amp; Choices</a:t>
            </a:r>
            <a:endParaRPr sz="1100" b="1">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cial media">
  <p:cSld name="main slide_1">
    <p:spTree>
      <p:nvGrpSpPr>
        <p:cNvPr id="1" name="Shape 86"/>
        <p:cNvGrpSpPr/>
        <p:nvPr/>
      </p:nvGrpSpPr>
      <p:grpSpPr>
        <a:xfrm>
          <a:off x="0" y="0"/>
          <a:ext cx="0" cy="0"/>
          <a:chOff x="0" y="0"/>
          <a:chExt cx="0" cy="0"/>
        </a:xfrm>
      </p:grpSpPr>
      <p:cxnSp>
        <p:nvCxnSpPr>
          <p:cNvPr id="87" name="Google Shape;87;p19"/>
          <p:cNvCxnSpPr/>
          <p:nvPr/>
        </p:nvCxnSpPr>
        <p:spPr>
          <a:xfrm>
            <a:off x="762000" y="4743450"/>
            <a:ext cx="8001000" cy="0"/>
          </a:xfrm>
          <a:prstGeom prst="straightConnector1">
            <a:avLst/>
          </a:prstGeom>
          <a:noFill/>
          <a:ln w="9525" cap="flat" cmpd="sng">
            <a:solidFill>
              <a:srgbClr val="A5A5A5"/>
            </a:solidFill>
            <a:prstDash val="solid"/>
            <a:round/>
            <a:headEnd type="none" w="sm" len="sm"/>
            <a:tailEnd type="none" w="sm" len="sm"/>
          </a:ln>
        </p:spPr>
      </p:cxnSp>
      <p:pic>
        <p:nvPicPr>
          <p:cNvPr id="88" name="Google Shape;88;p19"/>
          <p:cNvPicPr preferRelativeResize="0"/>
          <p:nvPr/>
        </p:nvPicPr>
        <p:blipFill>
          <a:blip r:embed="rId2">
            <a:alphaModFix/>
          </a:blip>
          <a:stretch>
            <a:fillRect/>
          </a:stretch>
        </p:blipFill>
        <p:spPr>
          <a:xfrm>
            <a:off x="769399" y="3304202"/>
            <a:ext cx="738150" cy="741268"/>
          </a:xfrm>
          <a:prstGeom prst="rect">
            <a:avLst/>
          </a:prstGeom>
          <a:noFill/>
          <a:ln>
            <a:noFill/>
          </a:ln>
        </p:spPr>
      </p:pic>
      <p:pic>
        <p:nvPicPr>
          <p:cNvPr id="89" name="Google Shape;89;p19"/>
          <p:cNvPicPr preferRelativeResize="0"/>
          <p:nvPr/>
        </p:nvPicPr>
        <p:blipFill>
          <a:blip r:embed="rId3">
            <a:alphaModFix/>
          </a:blip>
          <a:stretch>
            <a:fillRect/>
          </a:stretch>
        </p:blipFill>
        <p:spPr>
          <a:xfrm>
            <a:off x="4944625" y="3304202"/>
            <a:ext cx="738150" cy="741268"/>
          </a:xfrm>
          <a:prstGeom prst="rect">
            <a:avLst/>
          </a:prstGeom>
          <a:noFill/>
          <a:ln>
            <a:noFill/>
          </a:ln>
        </p:spPr>
      </p:pic>
      <p:pic>
        <p:nvPicPr>
          <p:cNvPr id="90" name="Google Shape;90;p19"/>
          <p:cNvPicPr preferRelativeResize="0"/>
          <p:nvPr/>
        </p:nvPicPr>
        <p:blipFill>
          <a:blip r:embed="rId4">
            <a:alphaModFix/>
          </a:blip>
          <a:stretch>
            <a:fillRect/>
          </a:stretch>
        </p:blipFill>
        <p:spPr>
          <a:xfrm>
            <a:off x="4919000" y="1523990"/>
            <a:ext cx="738150" cy="741268"/>
          </a:xfrm>
          <a:prstGeom prst="rect">
            <a:avLst/>
          </a:prstGeom>
          <a:noFill/>
          <a:ln>
            <a:noFill/>
          </a:ln>
        </p:spPr>
      </p:pic>
      <p:pic>
        <p:nvPicPr>
          <p:cNvPr id="91" name="Google Shape;91;p19"/>
          <p:cNvPicPr preferRelativeResize="0"/>
          <p:nvPr/>
        </p:nvPicPr>
        <p:blipFill>
          <a:blip r:embed="rId5">
            <a:alphaModFix/>
          </a:blip>
          <a:stretch>
            <a:fillRect/>
          </a:stretch>
        </p:blipFill>
        <p:spPr>
          <a:xfrm>
            <a:off x="769399" y="1523975"/>
            <a:ext cx="738152" cy="741300"/>
          </a:xfrm>
          <a:prstGeom prst="rect">
            <a:avLst/>
          </a:prstGeom>
          <a:noFill/>
          <a:ln>
            <a:noFill/>
          </a:ln>
        </p:spPr>
      </p:pic>
      <p:sp>
        <p:nvSpPr>
          <p:cNvPr id="92" name="Google Shape;92;p19"/>
          <p:cNvSpPr txBox="1"/>
          <p:nvPr/>
        </p:nvSpPr>
        <p:spPr>
          <a:xfrm>
            <a:off x="1528150" y="1456500"/>
            <a:ext cx="2840700" cy="7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1"/>
                </a:solidFill>
                <a:latin typeface="Lato"/>
                <a:ea typeface="Lato"/>
                <a:cs typeface="Lato"/>
                <a:sym typeface="Lato"/>
              </a:rPr>
              <a:t>Twitter</a:t>
            </a:r>
            <a:r>
              <a:rPr lang="en" sz="2600" b="1">
                <a:solidFill>
                  <a:schemeClr val="accent1"/>
                </a:solidFill>
                <a:latin typeface="Lato"/>
                <a:ea typeface="Lato"/>
                <a:cs typeface="Lato"/>
                <a:sym typeface="Lato"/>
              </a:rPr>
              <a:t> </a:t>
            </a:r>
            <a:endParaRPr sz="2600" b="1">
              <a:solidFill>
                <a:schemeClr val="accent1"/>
              </a:solidFill>
              <a:latin typeface="Lato"/>
              <a:ea typeface="Lato"/>
              <a:cs typeface="Lato"/>
              <a:sym typeface="Lato"/>
            </a:endParaRPr>
          </a:p>
          <a:p>
            <a:pPr marL="0" lvl="0" indent="0" algn="l" rtl="0">
              <a:spcBef>
                <a:spcPts val="0"/>
              </a:spcBef>
              <a:spcAft>
                <a:spcPts val="0"/>
              </a:spcAft>
              <a:buNone/>
            </a:pPr>
            <a:r>
              <a:rPr lang="en" sz="2000" b="1">
                <a:solidFill>
                  <a:schemeClr val="dk2"/>
                </a:solidFill>
                <a:latin typeface="Lato"/>
                <a:ea typeface="Lato"/>
                <a:cs typeface="Lato"/>
                <a:sym typeface="Lato"/>
              </a:rPr>
              <a:t>@CompAndChoices</a:t>
            </a:r>
            <a:endParaRPr sz="2000">
              <a:latin typeface="Lato"/>
              <a:ea typeface="Lato"/>
              <a:cs typeface="Lato"/>
              <a:sym typeface="Lato"/>
            </a:endParaRPr>
          </a:p>
        </p:txBody>
      </p:sp>
      <p:sp>
        <p:nvSpPr>
          <p:cNvPr id="93" name="Google Shape;93;p19"/>
          <p:cNvSpPr txBox="1"/>
          <p:nvPr/>
        </p:nvSpPr>
        <p:spPr>
          <a:xfrm>
            <a:off x="1528150" y="3223225"/>
            <a:ext cx="34218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1"/>
                </a:solidFill>
                <a:latin typeface="Lato"/>
                <a:ea typeface="Lato"/>
                <a:cs typeface="Lato"/>
                <a:sym typeface="Lato"/>
              </a:rPr>
              <a:t>Facebook</a:t>
            </a:r>
            <a:r>
              <a:rPr lang="en" sz="2600" b="1">
                <a:solidFill>
                  <a:schemeClr val="accent1"/>
                </a:solidFill>
                <a:latin typeface="Lato"/>
                <a:ea typeface="Lato"/>
                <a:cs typeface="Lato"/>
                <a:sym typeface="Lato"/>
              </a:rPr>
              <a:t> </a:t>
            </a:r>
            <a:endParaRPr sz="2600" b="1">
              <a:solidFill>
                <a:schemeClr val="accent1"/>
              </a:solidFill>
              <a:latin typeface="Lato"/>
              <a:ea typeface="Lato"/>
              <a:cs typeface="Lato"/>
              <a:sym typeface="Lato"/>
            </a:endParaRPr>
          </a:p>
          <a:p>
            <a:pPr marL="0" lvl="0" indent="0" algn="l" rtl="0">
              <a:spcBef>
                <a:spcPts val="0"/>
              </a:spcBef>
              <a:spcAft>
                <a:spcPts val="0"/>
              </a:spcAft>
              <a:buNone/>
            </a:pPr>
            <a:r>
              <a:rPr lang="en" sz="2000" b="1">
                <a:solidFill>
                  <a:schemeClr val="dk2"/>
                </a:solidFill>
                <a:latin typeface="Lato"/>
                <a:ea typeface="Lato"/>
                <a:cs typeface="Lato"/>
                <a:sym typeface="Lato"/>
              </a:rPr>
              <a:t>@CompassionandChoices</a:t>
            </a:r>
            <a:endParaRPr sz="2000">
              <a:latin typeface="Lato"/>
              <a:ea typeface="Lato"/>
              <a:cs typeface="Lato"/>
              <a:sym typeface="Lato"/>
            </a:endParaRPr>
          </a:p>
        </p:txBody>
      </p:sp>
      <p:sp>
        <p:nvSpPr>
          <p:cNvPr id="94" name="Google Shape;94;p19"/>
          <p:cNvSpPr txBox="1"/>
          <p:nvPr/>
        </p:nvSpPr>
        <p:spPr>
          <a:xfrm>
            <a:off x="5733350" y="1460400"/>
            <a:ext cx="3087600" cy="8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1"/>
                </a:solidFill>
                <a:latin typeface="Lato"/>
                <a:ea typeface="Lato"/>
                <a:cs typeface="Lato"/>
                <a:sym typeface="Lato"/>
              </a:rPr>
              <a:t>YouTube</a:t>
            </a:r>
            <a:endParaRPr sz="2400" b="1">
              <a:solidFill>
                <a:schemeClr val="accent1"/>
              </a:solidFill>
              <a:latin typeface="Lato"/>
              <a:ea typeface="Lato"/>
              <a:cs typeface="Lato"/>
              <a:sym typeface="Lato"/>
            </a:endParaRPr>
          </a:p>
          <a:p>
            <a:pPr marL="0" lvl="0" indent="0" algn="l" rtl="0">
              <a:spcBef>
                <a:spcPts val="0"/>
              </a:spcBef>
              <a:spcAft>
                <a:spcPts val="0"/>
              </a:spcAft>
              <a:buNone/>
            </a:pPr>
            <a:r>
              <a:rPr lang="en" sz="2000" b="1">
                <a:solidFill>
                  <a:schemeClr val="dk2"/>
                </a:solidFill>
                <a:latin typeface="Lato"/>
                <a:ea typeface="Lato"/>
                <a:cs typeface="Lato"/>
                <a:sym typeface="Lato"/>
              </a:rPr>
              <a:t>CompassionChoices</a:t>
            </a:r>
            <a:endParaRPr sz="2000">
              <a:latin typeface="Lato"/>
              <a:ea typeface="Lato"/>
              <a:cs typeface="Lato"/>
              <a:sym typeface="Lato"/>
            </a:endParaRPr>
          </a:p>
        </p:txBody>
      </p:sp>
      <p:sp>
        <p:nvSpPr>
          <p:cNvPr id="95" name="Google Shape;95;p19"/>
          <p:cNvSpPr txBox="1"/>
          <p:nvPr/>
        </p:nvSpPr>
        <p:spPr>
          <a:xfrm>
            <a:off x="5733350" y="3223225"/>
            <a:ext cx="30036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1"/>
                </a:solidFill>
                <a:latin typeface="Lato"/>
                <a:ea typeface="Lato"/>
                <a:cs typeface="Lato"/>
                <a:sym typeface="Lato"/>
              </a:rPr>
              <a:t>Instagram</a:t>
            </a:r>
            <a:endParaRPr sz="2400" b="1">
              <a:solidFill>
                <a:schemeClr val="accent1"/>
              </a:solidFill>
              <a:latin typeface="Lato"/>
              <a:ea typeface="Lato"/>
              <a:cs typeface="Lato"/>
              <a:sym typeface="Lato"/>
            </a:endParaRPr>
          </a:p>
          <a:p>
            <a:pPr marL="0" lvl="0" indent="0" algn="l" rtl="0">
              <a:spcBef>
                <a:spcPts val="0"/>
              </a:spcBef>
              <a:spcAft>
                <a:spcPts val="0"/>
              </a:spcAft>
              <a:buNone/>
            </a:pPr>
            <a:r>
              <a:rPr lang="en" sz="2000" b="1">
                <a:solidFill>
                  <a:schemeClr val="dk2"/>
                </a:solidFill>
                <a:latin typeface="Lato"/>
                <a:ea typeface="Lato"/>
                <a:cs typeface="Lato"/>
                <a:sym typeface="Lato"/>
              </a:rPr>
              <a:t>CompassionandChoices</a:t>
            </a:r>
            <a:endParaRPr sz="2000">
              <a:latin typeface="Lato"/>
              <a:ea typeface="Lato"/>
              <a:cs typeface="Lato"/>
              <a:sym typeface="Lato"/>
            </a:endParaRPr>
          </a:p>
        </p:txBody>
      </p:sp>
      <p:sp>
        <p:nvSpPr>
          <p:cNvPr id="96" name="Google Shape;96;p19"/>
          <p:cNvSpPr txBox="1"/>
          <p:nvPr/>
        </p:nvSpPr>
        <p:spPr>
          <a:xfrm>
            <a:off x="762000" y="353300"/>
            <a:ext cx="7898700" cy="9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dk1"/>
                </a:solidFill>
                <a:latin typeface="Besley"/>
                <a:ea typeface="Besley"/>
                <a:cs typeface="Besley"/>
                <a:sym typeface="Besley"/>
              </a:rPr>
              <a:t>Follow Us on Social</a:t>
            </a:r>
            <a:endParaRPr sz="3400" b="1">
              <a:solidFill>
                <a:schemeClr val="dk1"/>
              </a:solidFill>
              <a:latin typeface="Besley"/>
              <a:ea typeface="Besley"/>
              <a:cs typeface="Besley"/>
              <a:sym typeface="Besley"/>
            </a:endParaRPr>
          </a:p>
        </p:txBody>
      </p:sp>
      <p:pic>
        <p:nvPicPr>
          <p:cNvPr id="97" name="Google Shape;97;p19" title="Background graphics_blues-slide.png"/>
          <p:cNvPicPr preferRelativeResize="0"/>
          <p:nvPr/>
        </p:nvPicPr>
        <p:blipFill rotWithShape="1">
          <a:blip r:embed="rId6">
            <a:alphaModFix/>
          </a:blip>
          <a:srcRect l="30375" r="30375"/>
          <a:stretch/>
        </p:blipFill>
        <p:spPr>
          <a:xfrm>
            <a:off x="0" y="0"/>
            <a:ext cx="390948" cy="5143500"/>
          </a:xfrm>
          <a:prstGeom prst="rect">
            <a:avLst/>
          </a:prstGeom>
          <a:noFill/>
          <a:ln>
            <a:noFill/>
          </a:ln>
        </p:spPr>
      </p:pic>
      <p:sp>
        <p:nvSpPr>
          <p:cNvPr id="98" name="Google Shape;98;p19"/>
          <p:cNvSpPr txBox="1"/>
          <p:nvPr/>
        </p:nvSpPr>
        <p:spPr>
          <a:xfrm>
            <a:off x="8290125" y="4743450"/>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0" i="0" u="none" strike="noStrike" cap="none">
                <a:solidFill>
                  <a:srgbClr val="003A5B"/>
                </a:solidFill>
                <a:latin typeface="Arial"/>
                <a:ea typeface="Arial"/>
                <a:cs typeface="Arial"/>
                <a:sym typeface="Arial"/>
              </a:rPr>
              <a:t>‹#›</a:t>
            </a:fld>
            <a:endParaRPr sz="1300" b="0" i="0" u="none" strike="noStrike" cap="none">
              <a:solidFill>
                <a:srgbClr val="003A5B"/>
              </a:solidFill>
              <a:latin typeface="Arial"/>
              <a:ea typeface="Arial"/>
              <a:cs typeface="Arial"/>
              <a:sym typeface="Arial"/>
            </a:endParaRPr>
          </a:p>
        </p:txBody>
      </p:sp>
      <p:sp>
        <p:nvSpPr>
          <p:cNvPr id="99" name="Google Shape;99;p19"/>
          <p:cNvSpPr txBox="1"/>
          <p:nvPr/>
        </p:nvSpPr>
        <p:spPr>
          <a:xfrm>
            <a:off x="699725" y="4704000"/>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latin typeface="Lato"/>
                <a:ea typeface="Lato"/>
                <a:cs typeface="Lato"/>
                <a:sym typeface="Lato"/>
              </a:rPr>
              <a:t>Compassion &amp; Choices</a:t>
            </a:r>
            <a:endParaRPr sz="1100" b="1">
              <a:solidFill>
                <a:schemeClr val="dk1"/>
              </a:solidFill>
              <a:latin typeface="Lato"/>
              <a:ea typeface="Lato"/>
              <a:cs typeface="Lato"/>
              <a:sym typeface="La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ub Section Header">
    <p:bg>
      <p:bgPr>
        <a:solidFill>
          <a:srgbClr val="003A5B"/>
        </a:solidFill>
        <a:effectLst/>
      </p:bgPr>
    </p:bg>
    <p:spTree>
      <p:nvGrpSpPr>
        <p:cNvPr id="1" name="Shape 100"/>
        <p:cNvGrpSpPr/>
        <p:nvPr/>
      </p:nvGrpSpPr>
      <p:grpSpPr>
        <a:xfrm>
          <a:off x="0" y="0"/>
          <a:ext cx="0" cy="0"/>
          <a:chOff x="0" y="0"/>
          <a:chExt cx="0" cy="0"/>
        </a:xfrm>
      </p:grpSpPr>
      <p:pic>
        <p:nvPicPr>
          <p:cNvPr id="101" name="Google Shape;101;p20" title="google slide bg.png"/>
          <p:cNvPicPr preferRelativeResize="0"/>
          <p:nvPr/>
        </p:nvPicPr>
        <p:blipFill>
          <a:blip r:embed="rId2">
            <a:alphaModFix/>
          </a:blip>
          <a:stretch>
            <a:fillRect/>
          </a:stretch>
        </p:blipFill>
        <p:spPr>
          <a:xfrm>
            <a:off x="0" y="0"/>
            <a:ext cx="9144003" cy="5139037"/>
          </a:xfrm>
          <a:prstGeom prst="rect">
            <a:avLst/>
          </a:prstGeom>
          <a:noFill/>
          <a:ln>
            <a:noFill/>
          </a:ln>
        </p:spPr>
      </p:pic>
      <p:sp>
        <p:nvSpPr>
          <p:cNvPr id="102" name="Google Shape;102;p20"/>
          <p:cNvSpPr txBox="1">
            <a:spLocks noGrp="1"/>
          </p:cNvSpPr>
          <p:nvPr>
            <p:ph type="title"/>
          </p:nvPr>
        </p:nvSpPr>
        <p:spPr>
          <a:xfrm>
            <a:off x="609600" y="3714750"/>
            <a:ext cx="8001000" cy="423300"/>
          </a:xfrm>
          <a:prstGeom prst="rect">
            <a:avLst/>
          </a:prstGeom>
          <a:noFill/>
          <a:ln>
            <a:noFill/>
          </a:ln>
        </p:spPr>
        <p:txBody>
          <a:bodyPr spcFirstLastPara="1" wrap="square" lIns="91425" tIns="91425" rIns="91425" bIns="91425" anchor="t" anchorCtr="0">
            <a:normAutofit/>
          </a:bodyPr>
          <a:lstStyle>
            <a:lvl1pPr marR="0" lvl="0" algn="l" rtl="0">
              <a:lnSpc>
                <a:spcPct val="90000"/>
              </a:lnSpc>
              <a:spcBef>
                <a:spcPts val="0"/>
              </a:spcBef>
              <a:spcAft>
                <a:spcPts val="0"/>
              </a:spcAft>
              <a:buSzPts val="1200"/>
              <a:buFont typeface="Besley"/>
              <a:buNone/>
              <a:defRPr sz="3800" i="0" u="none" strike="noStrike" cap="none">
                <a:solidFill>
                  <a:srgbClr val="FFFFFF"/>
                </a:solidFill>
                <a:latin typeface="Besley"/>
                <a:ea typeface="Besley"/>
                <a:cs typeface="Besley"/>
                <a:sym typeface="Besley"/>
              </a:defRPr>
            </a:lvl1pPr>
            <a:lvl2pPr marR="0" lvl="1"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ub Section Header_2">
    <p:bg>
      <p:bgPr>
        <a:solidFill>
          <a:srgbClr val="003A5B"/>
        </a:solidFill>
        <a:effectLst/>
      </p:bgPr>
    </p:bg>
    <p:spTree>
      <p:nvGrpSpPr>
        <p:cNvPr id="1" name="Shape 103"/>
        <p:cNvGrpSpPr/>
        <p:nvPr/>
      </p:nvGrpSpPr>
      <p:grpSpPr>
        <a:xfrm>
          <a:off x="0" y="0"/>
          <a:ext cx="0" cy="0"/>
          <a:chOff x="0" y="0"/>
          <a:chExt cx="0" cy="0"/>
        </a:xfrm>
      </p:grpSpPr>
      <p:pic>
        <p:nvPicPr>
          <p:cNvPr id="104" name="Google Shape;104;p21" title="Background graphics_purple - slide.png"/>
          <p:cNvPicPr preferRelativeResize="0"/>
          <p:nvPr/>
        </p:nvPicPr>
        <p:blipFill rotWithShape="1">
          <a:blip r:embed="rId2">
            <a:alphaModFix/>
          </a:blip>
          <a:srcRect/>
          <a:stretch/>
        </p:blipFill>
        <p:spPr>
          <a:xfrm>
            <a:off x="0" y="0"/>
            <a:ext cx="9144003" cy="5139037"/>
          </a:xfrm>
          <a:prstGeom prst="rect">
            <a:avLst/>
          </a:prstGeom>
          <a:noFill/>
          <a:ln>
            <a:noFill/>
          </a:ln>
        </p:spPr>
      </p:pic>
      <p:sp>
        <p:nvSpPr>
          <p:cNvPr id="105" name="Google Shape;105;p21"/>
          <p:cNvSpPr txBox="1">
            <a:spLocks noGrp="1"/>
          </p:cNvSpPr>
          <p:nvPr>
            <p:ph type="title"/>
          </p:nvPr>
        </p:nvSpPr>
        <p:spPr>
          <a:xfrm>
            <a:off x="609600" y="3714750"/>
            <a:ext cx="8001000" cy="4233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SzPts val="1200"/>
              <a:buFont typeface="Besley"/>
              <a:buNone/>
              <a:defRPr sz="3800" i="0" u="none" strike="noStrike" cap="none">
                <a:solidFill>
                  <a:srgbClr val="FFFFFF"/>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 Section Header ">
  <p:cSld name="Sub Section Header_1_1">
    <p:bg>
      <p:bgPr>
        <a:solidFill>
          <a:schemeClr val="accent1"/>
        </a:solidFill>
        <a:effectLst/>
      </p:bgPr>
    </p:bg>
    <p:spTree>
      <p:nvGrpSpPr>
        <p:cNvPr id="1" name="Shape 109"/>
        <p:cNvGrpSpPr/>
        <p:nvPr/>
      </p:nvGrpSpPr>
      <p:grpSpPr>
        <a:xfrm>
          <a:off x="0" y="0"/>
          <a:ext cx="0" cy="0"/>
          <a:chOff x="0" y="0"/>
          <a:chExt cx="0" cy="0"/>
        </a:xfrm>
      </p:grpSpPr>
      <p:pic>
        <p:nvPicPr>
          <p:cNvPr id="110" name="Google Shape;110;p23" title="Background graphics_blue white - slide.png"/>
          <p:cNvPicPr preferRelativeResize="0"/>
          <p:nvPr/>
        </p:nvPicPr>
        <p:blipFill>
          <a:blip r:embed="rId2">
            <a:alphaModFix/>
          </a:blip>
          <a:stretch>
            <a:fillRect/>
          </a:stretch>
        </p:blipFill>
        <p:spPr>
          <a:xfrm>
            <a:off x="-3987" y="0"/>
            <a:ext cx="9151964" cy="5143500"/>
          </a:xfrm>
          <a:prstGeom prst="rect">
            <a:avLst/>
          </a:prstGeom>
          <a:noFill/>
          <a:ln>
            <a:noFill/>
          </a:ln>
        </p:spPr>
      </p:pic>
      <p:sp>
        <p:nvSpPr>
          <p:cNvPr id="111" name="Google Shape;111;p23"/>
          <p:cNvSpPr txBox="1">
            <a:spLocks noGrp="1"/>
          </p:cNvSpPr>
          <p:nvPr>
            <p:ph type="title"/>
          </p:nvPr>
        </p:nvSpPr>
        <p:spPr>
          <a:xfrm>
            <a:off x="609600" y="3714750"/>
            <a:ext cx="8001000" cy="4233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1200"/>
              <a:buFont typeface="Besley"/>
              <a:buNone/>
              <a:defRPr sz="3800" i="0" u="none" strike="noStrike" cap="none">
                <a:solidFill>
                  <a:schemeClr val="dk1"/>
                </a:solidFill>
                <a:latin typeface="Besley"/>
                <a:ea typeface="Besley"/>
                <a:cs typeface="Besley"/>
                <a:sym typeface="Besley"/>
              </a:defRPr>
            </a:lvl1pPr>
            <a:lvl2pPr marR="0" lvl="1"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 Section Header  1">
  <p:cSld name="Sub Section Header_1_1_2">
    <p:bg>
      <p:bgPr>
        <a:solidFill>
          <a:schemeClr val="accent1"/>
        </a:solidFill>
        <a:effectLst/>
      </p:bgPr>
    </p:bg>
    <p:spTree>
      <p:nvGrpSpPr>
        <p:cNvPr id="1" name="Shape 112"/>
        <p:cNvGrpSpPr/>
        <p:nvPr/>
      </p:nvGrpSpPr>
      <p:grpSpPr>
        <a:xfrm>
          <a:off x="0" y="0"/>
          <a:ext cx="0" cy="0"/>
          <a:chOff x="0" y="0"/>
          <a:chExt cx="0" cy="0"/>
        </a:xfrm>
      </p:grpSpPr>
      <p:pic>
        <p:nvPicPr>
          <p:cNvPr id="113" name="Google Shape;113;p24" title="Background graphics_yellow - slide.png"/>
          <p:cNvPicPr preferRelativeResize="0"/>
          <p:nvPr/>
        </p:nvPicPr>
        <p:blipFill rotWithShape="1">
          <a:blip r:embed="rId2">
            <a:alphaModFix/>
          </a:blip>
          <a:srcRect/>
          <a:stretch/>
        </p:blipFill>
        <p:spPr>
          <a:xfrm>
            <a:off x="-3987" y="0"/>
            <a:ext cx="9151964" cy="5143500"/>
          </a:xfrm>
          <a:prstGeom prst="rect">
            <a:avLst/>
          </a:prstGeom>
          <a:noFill/>
          <a:ln>
            <a:noFill/>
          </a:ln>
        </p:spPr>
      </p:pic>
      <p:sp>
        <p:nvSpPr>
          <p:cNvPr id="114" name="Google Shape;114;p24"/>
          <p:cNvSpPr txBox="1">
            <a:spLocks noGrp="1"/>
          </p:cNvSpPr>
          <p:nvPr>
            <p:ph type="title"/>
          </p:nvPr>
        </p:nvSpPr>
        <p:spPr>
          <a:xfrm>
            <a:off x="609600" y="3714750"/>
            <a:ext cx="8001000" cy="4233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200"/>
              <a:buFont typeface="Besley"/>
              <a:buNone/>
              <a:defRPr sz="3800" i="0" u="none" strike="noStrike" cap="none">
                <a:solidFill>
                  <a:schemeClr val="dk1"/>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p:cSld name="Sub Section Header_1_1_1">
    <p:bg>
      <p:bgPr>
        <a:solidFill>
          <a:schemeClr val="lt1"/>
        </a:solidFill>
        <a:effectLst/>
      </p:bgPr>
    </p:bg>
    <p:spTree>
      <p:nvGrpSpPr>
        <p:cNvPr id="1" name="Shape 115"/>
        <p:cNvGrpSpPr/>
        <p:nvPr/>
      </p:nvGrpSpPr>
      <p:grpSpPr>
        <a:xfrm>
          <a:off x="0" y="0"/>
          <a:ext cx="0" cy="0"/>
          <a:chOff x="0" y="0"/>
          <a:chExt cx="0" cy="0"/>
        </a:xfrm>
      </p:grpSpPr>
      <p:sp>
        <p:nvSpPr>
          <p:cNvPr id="116" name="Google Shape;116;p25"/>
          <p:cNvSpPr txBox="1"/>
          <p:nvPr/>
        </p:nvSpPr>
        <p:spPr>
          <a:xfrm>
            <a:off x="0" y="3690500"/>
            <a:ext cx="91440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dk1"/>
                </a:solidFill>
                <a:latin typeface="Lato"/>
                <a:ea typeface="Lato"/>
                <a:cs typeface="Lato"/>
                <a:sym typeface="Lato"/>
              </a:rPr>
              <a:t>CompassionAndChoices.org</a:t>
            </a:r>
            <a:endParaRPr sz="3200" b="1">
              <a:solidFill>
                <a:schemeClr val="dk1"/>
              </a:solidFill>
              <a:latin typeface="Lato"/>
              <a:ea typeface="Lato"/>
              <a:cs typeface="Lato"/>
              <a:sym typeface="Lato"/>
            </a:endParaRPr>
          </a:p>
        </p:txBody>
      </p:sp>
      <p:pic>
        <p:nvPicPr>
          <p:cNvPr id="117" name="Google Shape;117;p25"/>
          <p:cNvPicPr preferRelativeResize="0"/>
          <p:nvPr/>
        </p:nvPicPr>
        <p:blipFill>
          <a:blip r:embed="rId2">
            <a:alphaModFix/>
          </a:blip>
          <a:stretch>
            <a:fillRect/>
          </a:stretch>
        </p:blipFill>
        <p:spPr>
          <a:xfrm>
            <a:off x="1428750" y="562550"/>
            <a:ext cx="6333250" cy="23655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nate">
  <p:cSld name="CUSTOM_2">
    <p:spTree>
      <p:nvGrpSpPr>
        <p:cNvPr id="1" name="Shape 118"/>
        <p:cNvGrpSpPr/>
        <p:nvPr/>
      </p:nvGrpSpPr>
      <p:grpSpPr>
        <a:xfrm>
          <a:off x="0" y="0"/>
          <a:ext cx="0" cy="0"/>
          <a:chOff x="0" y="0"/>
          <a:chExt cx="0" cy="0"/>
        </a:xfrm>
      </p:grpSpPr>
      <p:pic>
        <p:nvPicPr>
          <p:cNvPr id="119" name="Google Shape;119;p26"/>
          <p:cNvPicPr preferRelativeResize="0"/>
          <p:nvPr/>
        </p:nvPicPr>
        <p:blipFill rotWithShape="1">
          <a:blip r:embed="rId2">
            <a:alphaModFix/>
          </a:blip>
          <a:srcRect l="46618" t="2104" r="7803"/>
          <a:stretch/>
        </p:blipFill>
        <p:spPr>
          <a:xfrm>
            <a:off x="5551849" y="0"/>
            <a:ext cx="3592148" cy="5143498"/>
          </a:xfrm>
          <a:prstGeom prst="rect">
            <a:avLst/>
          </a:prstGeom>
          <a:noFill/>
          <a:ln>
            <a:noFill/>
          </a:ln>
        </p:spPr>
      </p:pic>
      <p:sp>
        <p:nvSpPr>
          <p:cNvPr id="120" name="Google Shape;120;p26"/>
          <p:cNvSpPr txBox="1"/>
          <p:nvPr/>
        </p:nvSpPr>
        <p:spPr>
          <a:xfrm>
            <a:off x="375050" y="140750"/>
            <a:ext cx="4998900" cy="466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300" b="1">
                <a:solidFill>
                  <a:schemeClr val="accent1"/>
                </a:solidFill>
                <a:highlight>
                  <a:schemeClr val="lt1"/>
                </a:highlight>
                <a:latin typeface="Besley"/>
                <a:ea typeface="Besley"/>
                <a:cs typeface="Besley"/>
                <a:sym typeface="Besley"/>
              </a:rPr>
              <a:t>Compassion &amp; Choices is funded almost exclusively </a:t>
            </a:r>
            <a:br>
              <a:rPr lang="en" sz="2300" b="1">
                <a:solidFill>
                  <a:schemeClr val="accent1"/>
                </a:solidFill>
                <a:highlight>
                  <a:schemeClr val="lt1"/>
                </a:highlight>
                <a:latin typeface="Besley"/>
                <a:ea typeface="Besley"/>
                <a:cs typeface="Besley"/>
                <a:sym typeface="Besley"/>
              </a:rPr>
            </a:br>
            <a:r>
              <a:rPr lang="en" sz="2300" b="1">
                <a:solidFill>
                  <a:schemeClr val="accent1"/>
                </a:solidFill>
                <a:highlight>
                  <a:schemeClr val="lt1"/>
                </a:highlight>
                <a:latin typeface="Besley"/>
                <a:ea typeface="Besley"/>
                <a:cs typeface="Besley"/>
                <a:sym typeface="Besley"/>
              </a:rPr>
              <a:t>by individual donors like you.</a:t>
            </a:r>
            <a:endParaRPr sz="2300" b="1">
              <a:solidFill>
                <a:schemeClr val="accent1"/>
              </a:solidFill>
              <a:highlight>
                <a:schemeClr val="lt1"/>
              </a:highlight>
              <a:latin typeface="Besley"/>
              <a:ea typeface="Besley"/>
              <a:cs typeface="Besley"/>
              <a:sym typeface="Besley"/>
            </a:endParaRPr>
          </a:p>
          <a:p>
            <a:pPr marL="0" lvl="0" indent="0" algn="l" rtl="0">
              <a:lnSpc>
                <a:spcPct val="100000"/>
              </a:lnSpc>
              <a:spcBef>
                <a:spcPts val="0"/>
              </a:spcBef>
              <a:spcAft>
                <a:spcPts val="0"/>
              </a:spcAft>
              <a:buNone/>
            </a:pPr>
            <a:r>
              <a:rPr lang="en" sz="2500" b="1">
                <a:solidFill>
                  <a:schemeClr val="accent1"/>
                </a:solidFill>
                <a:highlight>
                  <a:schemeClr val="lt1"/>
                </a:highlight>
                <a:latin typeface="Besley"/>
                <a:ea typeface="Besley"/>
                <a:cs typeface="Besley"/>
                <a:sym typeface="Besley"/>
              </a:rPr>
              <a:t> </a:t>
            </a:r>
            <a:endParaRPr sz="1400">
              <a:solidFill>
                <a:srgbClr val="00446D"/>
              </a:solidFill>
              <a:highlight>
                <a:schemeClr val="lt1"/>
              </a:highlight>
              <a:latin typeface="Lato"/>
              <a:ea typeface="Lato"/>
              <a:cs typeface="Lato"/>
              <a:sym typeface="Lato"/>
            </a:endParaRPr>
          </a:p>
          <a:p>
            <a:pPr marL="0" lvl="0" indent="0" algn="l" rtl="0">
              <a:spcBef>
                <a:spcPts val="0"/>
              </a:spcBef>
              <a:spcAft>
                <a:spcPts val="0"/>
              </a:spcAft>
              <a:buNone/>
            </a:pPr>
            <a:r>
              <a:rPr lang="en" sz="1900">
                <a:solidFill>
                  <a:schemeClr val="dk1"/>
                </a:solidFill>
                <a:highlight>
                  <a:schemeClr val="lt1"/>
                </a:highlight>
                <a:latin typeface="Lato"/>
                <a:ea typeface="Lato"/>
                <a:cs typeface="Lato"/>
                <a:sym typeface="Lato"/>
              </a:rPr>
              <a:t>With sufficient resources we can realize end-of-life choices in every state. Every donation — of any amount — makes a difference.</a:t>
            </a:r>
            <a:r>
              <a:rPr lang="en" sz="1900">
                <a:solidFill>
                  <a:srgbClr val="003F63"/>
                </a:solidFill>
                <a:highlight>
                  <a:schemeClr val="lt1"/>
                </a:highlight>
                <a:latin typeface="Lato"/>
                <a:ea typeface="Lato"/>
                <a:cs typeface="Lato"/>
                <a:sym typeface="Lato"/>
              </a:rPr>
              <a:t> </a:t>
            </a:r>
            <a:endParaRPr sz="1900">
              <a:solidFill>
                <a:srgbClr val="003F63"/>
              </a:solidFill>
              <a:highlight>
                <a:schemeClr val="lt1"/>
              </a:highlight>
              <a:latin typeface="Lato"/>
              <a:ea typeface="Lato"/>
              <a:cs typeface="Lato"/>
              <a:sym typeface="Lato"/>
            </a:endParaRPr>
          </a:p>
          <a:p>
            <a:pPr marL="0" lvl="0" indent="0" algn="l" rtl="0">
              <a:spcBef>
                <a:spcPts val="0"/>
              </a:spcBef>
              <a:spcAft>
                <a:spcPts val="0"/>
              </a:spcAft>
              <a:buNone/>
            </a:pPr>
            <a:endParaRPr>
              <a:solidFill>
                <a:srgbClr val="00446D"/>
              </a:solidFill>
              <a:highlight>
                <a:schemeClr val="lt1"/>
              </a:highlight>
              <a:latin typeface="Lato"/>
              <a:ea typeface="Lato"/>
              <a:cs typeface="Lato"/>
              <a:sym typeface="Lato"/>
            </a:endParaRPr>
          </a:p>
          <a:p>
            <a:pPr marL="0" lvl="0" indent="0" algn="l" rtl="0">
              <a:spcBef>
                <a:spcPts val="0"/>
              </a:spcBef>
              <a:spcAft>
                <a:spcPts val="0"/>
              </a:spcAft>
              <a:buNone/>
            </a:pPr>
            <a:endParaRPr>
              <a:solidFill>
                <a:srgbClr val="00446D"/>
              </a:solidFill>
              <a:highlight>
                <a:schemeClr val="lt1"/>
              </a:highlight>
              <a:latin typeface="Lato"/>
              <a:ea typeface="Lato"/>
              <a:cs typeface="Lato"/>
              <a:sym typeface="Lato"/>
            </a:endParaRPr>
          </a:p>
          <a:p>
            <a:pPr marL="0" lvl="0" indent="0" algn="l" rtl="0">
              <a:spcBef>
                <a:spcPts val="0"/>
              </a:spcBef>
              <a:spcAft>
                <a:spcPts val="0"/>
              </a:spcAft>
              <a:buNone/>
            </a:pPr>
            <a:r>
              <a:rPr lang="en" sz="2000" b="1">
                <a:solidFill>
                  <a:schemeClr val="accent1"/>
                </a:solidFill>
                <a:highlight>
                  <a:schemeClr val="lt1"/>
                </a:highlight>
                <a:latin typeface="Lato"/>
                <a:ea typeface="Lato"/>
                <a:cs typeface="Lato"/>
                <a:sym typeface="Lato"/>
              </a:rPr>
              <a:t>Please consider making a donation today.</a:t>
            </a:r>
            <a:r>
              <a:rPr lang="en" sz="2300" b="1">
                <a:solidFill>
                  <a:schemeClr val="accent1"/>
                </a:solidFill>
                <a:highlight>
                  <a:schemeClr val="lt1"/>
                </a:highlight>
                <a:latin typeface="Lato"/>
                <a:ea typeface="Lato"/>
                <a:cs typeface="Lato"/>
                <a:sym typeface="Lato"/>
              </a:rPr>
              <a:t> </a:t>
            </a:r>
            <a:endParaRPr sz="800" b="1">
              <a:solidFill>
                <a:srgbClr val="00446D"/>
              </a:solidFill>
              <a:highlight>
                <a:schemeClr val="lt1"/>
              </a:highlight>
              <a:latin typeface="Lato"/>
              <a:ea typeface="Lato"/>
              <a:cs typeface="Lato"/>
              <a:sym typeface="Lato"/>
            </a:endParaRPr>
          </a:p>
          <a:p>
            <a:pPr marL="0" lvl="0" indent="0" algn="l" rtl="0">
              <a:spcBef>
                <a:spcPts val="0"/>
              </a:spcBef>
              <a:spcAft>
                <a:spcPts val="0"/>
              </a:spcAft>
              <a:buNone/>
            </a:pPr>
            <a:br>
              <a:rPr lang="en" sz="1400">
                <a:solidFill>
                  <a:schemeClr val="accent1"/>
                </a:solidFill>
                <a:highlight>
                  <a:schemeClr val="lt1"/>
                </a:highlight>
                <a:latin typeface="Lato"/>
                <a:ea typeface="Lato"/>
                <a:cs typeface="Lato"/>
                <a:sym typeface="Lato"/>
              </a:rPr>
            </a:br>
            <a:r>
              <a:rPr lang="en" sz="2300" i="1">
                <a:solidFill>
                  <a:schemeClr val="dk1"/>
                </a:solidFill>
                <a:highlight>
                  <a:schemeClr val="lt1"/>
                </a:highlight>
                <a:latin typeface="Lato"/>
                <a:ea typeface="Lato"/>
                <a:cs typeface="Lato"/>
                <a:sym typeface="Lato"/>
              </a:rPr>
              <a:t>CompassionAndChoices.org/donate</a:t>
            </a:r>
            <a:endParaRPr sz="2700">
              <a:solidFill>
                <a:schemeClr val="dk1"/>
              </a:solidFill>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onate 1">
  <p:cSld name="CUSTOM_2_1">
    <p:spTree>
      <p:nvGrpSpPr>
        <p:cNvPr id="1" name="Shape 121"/>
        <p:cNvGrpSpPr/>
        <p:nvPr/>
      </p:nvGrpSpPr>
      <p:grpSpPr>
        <a:xfrm>
          <a:off x="0" y="0"/>
          <a:ext cx="0" cy="0"/>
          <a:chOff x="0" y="0"/>
          <a:chExt cx="0" cy="0"/>
        </a:xfrm>
      </p:grpSpPr>
      <p:pic>
        <p:nvPicPr>
          <p:cNvPr id="122" name="Google Shape;122;p27" title="2.png"/>
          <p:cNvPicPr preferRelativeResize="0"/>
          <p:nvPr/>
        </p:nvPicPr>
        <p:blipFill rotWithShape="1">
          <a:blip r:embed="rId2">
            <a:alphaModFix/>
          </a:blip>
          <a:srcRect l="8112" r="52604"/>
          <a:stretch/>
        </p:blipFill>
        <p:spPr>
          <a:xfrm>
            <a:off x="5551849" y="0"/>
            <a:ext cx="3592147" cy="5143497"/>
          </a:xfrm>
          <a:prstGeom prst="rect">
            <a:avLst/>
          </a:prstGeom>
          <a:noFill/>
          <a:ln>
            <a:noFill/>
          </a:ln>
        </p:spPr>
      </p:pic>
      <p:sp>
        <p:nvSpPr>
          <p:cNvPr id="123" name="Google Shape;123;p27"/>
          <p:cNvSpPr txBox="1">
            <a:spLocks noGrp="1"/>
          </p:cNvSpPr>
          <p:nvPr>
            <p:ph type="title"/>
          </p:nvPr>
        </p:nvSpPr>
        <p:spPr>
          <a:xfrm>
            <a:off x="471550" y="470725"/>
            <a:ext cx="4344000" cy="4233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200"/>
              <a:buFont typeface="Besley"/>
              <a:buNone/>
              <a:defRPr sz="3800" i="0" u="none" strike="noStrike" cap="none">
                <a:solidFill>
                  <a:schemeClr val="dk1"/>
                </a:solidFill>
                <a:latin typeface="Besley"/>
                <a:ea typeface="Besley"/>
                <a:cs typeface="Besley"/>
                <a:sym typeface="Besley"/>
              </a:defRPr>
            </a:lvl1pPr>
            <a:lvl2pPr marR="0" lvl="1"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
        <p:nvSpPr>
          <p:cNvPr id="124" name="Google Shape;124;p27"/>
          <p:cNvSpPr txBox="1">
            <a:spLocks noGrp="1"/>
          </p:cNvSpPr>
          <p:nvPr>
            <p:ph type="subTitle" idx="1"/>
          </p:nvPr>
        </p:nvSpPr>
        <p:spPr>
          <a:xfrm>
            <a:off x="579775" y="2153475"/>
            <a:ext cx="4195500" cy="2139600"/>
          </a:xfrm>
          <a:prstGeom prst="rect">
            <a:avLst/>
          </a:prstGeom>
        </p:spPr>
        <p:txBody>
          <a:bodyPr spcFirstLastPara="1" wrap="square" lIns="0" tIns="0" rIns="0" bIns="0" anchor="t" anchorCtr="0">
            <a:noAutofit/>
          </a:bodyPr>
          <a:lstStyle>
            <a:lvl1pPr lvl="0">
              <a:spcBef>
                <a:spcPts val="480"/>
              </a:spcBef>
              <a:spcAft>
                <a:spcPts val="0"/>
              </a:spcAft>
              <a:buClr>
                <a:schemeClr val="dk1"/>
              </a:buClr>
              <a:buSzPts val="2300"/>
              <a:buNone/>
              <a:defRPr sz="2300">
                <a:solidFill>
                  <a:schemeClr val="dk1"/>
                </a:solidFill>
              </a:defRPr>
            </a:lvl1pPr>
            <a:lvl2pPr lvl="1">
              <a:spcBef>
                <a:spcPts val="400"/>
              </a:spcBef>
              <a:spcAft>
                <a:spcPts val="0"/>
              </a:spcAft>
              <a:buClr>
                <a:schemeClr val="dk1"/>
              </a:buClr>
              <a:buSzPts val="1900"/>
              <a:buNone/>
              <a:defRPr sz="1900">
                <a:solidFill>
                  <a:schemeClr val="dk1"/>
                </a:solidFill>
              </a:defRPr>
            </a:lvl2pPr>
            <a:lvl3pPr lvl="2">
              <a:spcBef>
                <a:spcPts val="360"/>
              </a:spcBef>
              <a:spcAft>
                <a:spcPts val="0"/>
              </a:spcAft>
              <a:buClr>
                <a:schemeClr val="dk1"/>
              </a:buClr>
              <a:buSzPts val="1700"/>
              <a:buNone/>
              <a:defRPr sz="1700">
                <a:solidFill>
                  <a:schemeClr val="dk1"/>
                </a:solidFill>
              </a:defRPr>
            </a:lvl3pPr>
            <a:lvl4pPr lvl="3">
              <a:spcBef>
                <a:spcPts val="320"/>
              </a:spcBef>
              <a:spcAft>
                <a:spcPts val="0"/>
              </a:spcAft>
              <a:buClr>
                <a:schemeClr val="dk1"/>
              </a:buClr>
              <a:buSzPts val="1500"/>
              <a:buNone/>
              <a:defRPr sz="1500">
                <a:solidFill>
                  <a:schemeClr val="dk1"/>
                </a:solidFill>
              </a:defRPr>
            </a:lvl4pPr>
            <a:lvl5pPr lvl="4">
              <a:spcBef>
                <a:spcPts val="240"/>
              </a:spcBef>
              <a:spcAft>
                <a:spcPts val="0"/>
              </a:spcAft>
              <a:buClr>
                <a:schemeClr val="dk1"/>
              </a:buClr>
              <a:buSzPts val="1100"/>
              <a:buNone/>
              <a:defRPr sz="1100">
                <a:solidFill>
                  <a:schemeClr val="dk1"/>
                </a:solidFill>
              </a:defRPr>
            </a:lvl5pPr>
            <a:lvl6pPr lvl="5">
              <a:spcBef>
                <a:spcPts val="400"/>
              </a:spcBef>
              <a:spcAft>
                <a:spcPts val="0"/>
              </a:spcAft>
              <a:buClr>
                <a:schemeClr val="dk1"/>
              </a:buClr>
              <a:buSzPts val="1900"/>
              <a:buNone/>
              <a:defRPr sz="1900">
                <a:solidFill>
                  <a:schemeClr val="dk1"/>
                </a:solidFill>
              </a:defRPr>
            </a:lvl6pPr>
            <a:lvl7pPr lvl="6">
              <a:spcBef>
                <a:spcPts val="400"/>
              </a:spcBef>
              <a:spcAft>
                <a:spcPts val="0"/>
              </a:spcAft>
              <a:buClr>
                <a:schemeClr val="dk1"/>
              </a:buClr>
              <a:buSzPts val="1900"/>
              <a:buNone/>
              <a:defRPr sz="1900">
                <a:solidFill>
                  <a:schemeClr val="dk1"/>
                </a:solidFill>
              </a:defRPr>
            </a:lvl7pPr>
            <a:lvl8pPr lvl="7">
              <a:spcBef>
                <a:spcPts val="400"/>
              </a:spcBef>
              <a:spcAft>
                <a:spcPts val="0"/>
              </a:spcAft>
              <a:buClr>
                <a:schemeClr val="dk1"/>
              </a:buClr>
              <a:buSzPts val="1900"/>
              <a:buNone/>
              <a:defRPr sz="1900">
                <a:solidFill>
                  <a:schemeClr val="dk1"/>
                </a:solidFill>
              </a:defRPr>
            </a:lvl8pPr>
            <a:lvl9pPr lvl="8">
              <a:spcBef>
                <a:spcPts val="400"/>
              </a:spcBef>
              <a:spcAft>
                <a:spcPts val="0"/>
              </a:spcAft>
              <a:buClr>
                <a:schemeClr val="dk1"/>
              </a:buClr>
              <a:buSzPts val="1900"/>
              <a:buNone/>
              <a:defRPr sz="1900">
                <a:solidFill>
                  <a:schemeClr val="dk1"/>
                </a:solidFill>
              </a:defRPr>
            </a:lvl9pPr>
          </a:lstStyle>
          <a:p>
            <a:endParaRPr/>
          </a:p>
        </p:txBody>
      </p:sp>
      <p:sp>
        <p:nvSpPr>
          <p:cNvPr id="125" name="Google Shape;125;p27"/>
          <p:cNvSpPr>
            <a:spLocks noGrp="1"/>
          </p:cNvSpPr>
          <p:nvPr>
            <p:ph type="pic" idx="2"/>
          </p:nvPr>
        </p:nvSpPr>
        <p:spPr>
          <a:xfrm>
            <a:off x="5935875" y="579775"/>
            <a:ext cx="2871300" cy="4044600"/>
          </a:xfrm>
          <a:prstGeom prst="roundRect">
            <a:avLst>
              <a:gd name="adj" fmla="val 16667"/>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285750"/>
            <a:ext cx="8305800" cy="381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8"/>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8"/>
          <p:cNvGrpSpPr/>
          <p:nvPr/>
        </p:nvGrpSpPr>
        <p:grpSpPr>
          <a:xfrm>
            <a:off x="1680836" y="1315124"/>
            <a:ext cx="1931633" cy="669600"/>
            <a:chOff x="1680836" y="1315124"/>
            <a:chExt cx="1931633" cy="669600"/>
          </a:xfrm>
        </p:grpSpPr>
        <p:cxnSp>
          <p:nvCxnSpPr>
            <p:cNvPr id="130" name="Google Shape;130;p28"/>
            <p:cNvCxnSpPr/>
            <p:nvPr/>
          </p:nvCxnSpPr>
          <p:spPr>
            <a:xfrm>
              <a:off x="3178969" y="1638300"/>
              <a:ext cx="433500" cy="252300"/>
            </a:xfrm>
            <a:prstGeom prst="straightConnector1">
              <a:avLst/>
            </a:prstGeom>
            <a:noFill/>
            <a:ln w="19050" cap="flat" cmpd="sng">
              <a:solidFill>
                <a:srgbClr val="65F0AC"/>
              </a:solidFill>
              <a:prstDash val="solid"/>
              <a:round/>
              <a:headEnd type="oval" w="med" len="med"/>
              <a:tailEnd type="none" w="sm" len="sm"/>
            </a:ln>
          </p:spPr>
        </p:cxnSp>
        <p:sp>
          <p:nvSpPr>
            <p:cNvPr id="131" name="Google Shape;131;p28"/>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latin typeface="Lato"/>
                  <a:ea typeface="Lato"/>
                  <a:cs typeface="Lato"/>
                  <a:sym typeface="Lato"/>
                </a:rPr>
                <a:t>LOREM 3</a:t>
              </a:r>
              <a:endParaRPr b="1">
                <a:latin typeface="Lato"/>
                <a:ea typeface="Lato"/>
                <a:cs typeface="Lato"/>
                <a:sym typeface="Lato"/>
              </a:endParaRPr>
            </a:p>
            <a:p>
              <a:pPr marL="0" lvl="0" indent="0" algn="r" rtl="0">
                <a:lnSpc>
                  <a:spcPct val="115000"/>
                </a:lnSpc>
                <a:spcBef>
                  <a:spcPts val="0"/>
                </a:spcBef>
                <a:spcAft>
                  <a:spcPts val="0"/>
                </a:spcAft>
                <a:buNone/>
              </a:pPr>
              <a:endParaRPr sz="600">
                <a:latin typeface="Lato"/>
                <a:ea typeface="Lato"/>
                <a:cs typeface="Lato"/>
                <a:sym typeface="Lato"/>
              </a:endParaRPr>
            </a:p>
            <a:p>
              <a:pPr marL="0" lvl="0" indent="0" algn="r" rtl="0">
                <a:lnSpc>
                  <a:spcPct val="115000"/>
                </a:lnSpc>
                <a:spcBef>
                  <a:spcPts val="0"/>
                </a:spcBef>
                <a:spcAft>
                  <a:spcPts val="0"/>
                </a:spcAft>
                <a:buNone/>
              </a:pPr>
              <a:r>
                <a:rPr lang="en">
                  <a:latin typeface="Lato"/>
                  <a:ea typeface="Lato"/>
                  <a:cs typeface="Lato"/>
                  <a:sym typeface="Lato"/>
                </a:rPr>
                <a:t>Vestibulum nec congue tempus lorem ipsum</a:t>
              </a:r>
              <a:endParaRPr>
                <a:latin typeface="Lato"/>
                <a:ea typeface="Lato"/>
                <a:cs typeface="Lato"/>
                <a:sym typeface="Lato"/>
              </a:endParaRPr>
            </a:p>
          </p:txBody>
        </p:sp>
      </p:grpSp>
      <p:grpSp>
        <p:nvGrpSpPr>
          <p:cNvPr id="132" name="Google Shape;132;p28"/>
          <p:cNvGrpSpPr/>
          <p:nvPr/>
        </p:nvGrpSpPr>
        <p:grpSpPr>
          <a:xfrm>
            <a:off x="5517319" y="1315124"/>
            <a:ext cx="1940006" cy="669600"/>
            <a:chOff x="5517319" y="1315124"/>
            <a:chExt cx="1940006" cy="669600"/>
          </a:xfrm>
        </p:grpSpPr>
        <p:cxnSp>
          <p:nvCxnSpPr>
            <p:cNvPr id="133" name="Google Shape;133;p28"/>
            <p:cNvCxnSpPr/>
            <p:nvPr/>
          </p:nvCxnSpPr>
          <p:spPr>
            <a:xfrm flipH="1">
              <a:off x="5517319" y="1638300"/>
              <a:ext cx="433500" cy="252300"/>
            </a:xfrm>
            <a:prstGeom prst="straightConnector1">
              <a:avLst/>
            </a:prstGeom>
            <a:noFill/>
            <a:ln w="19050" cap="flat" cmpd="sng">
              <a:solidFill>
                <a:srgbClr val="085630"/>
              </a:solidFill>
              <a:prstDash val="solid"/>
              <a:round/>
              <a:headEnd type="oval" w="med" len="med"/>
              <a:tailEnd type="none" w="sm" len="sm"/>
            </a:ln>
          </p:spPr>
        </p:cxnSp>
        <p:sp>
          <p:nvSpPr>
            <p:cNvPr id="134" name="Google Shape;134;p28"/>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Lato"/>
                  <a:ea typeface="Lato"/>
                  <a:cs typeface="Lato"/>
                  <a:sym typeface="Lato"/>
                </a:rPr>
                <a:t>LOREM 1</a:t>
              </a:r>
              <a:endParaRPr b="1">
                <a:latin typeface="Lato"/>
                <a:ea typeface="Lato"/>
                <a:cs typeface="Lato"/>
                <a:sym typeface="Lato"/>
              </a:endParaRPr>
            </a:p>
            <a:p>
              <a:pPr marL="0" lvl="0" indent="0" algn="l" rtl="0">
                <a:lnSpc>
                  <a:spcPct val="115000"/>
                </a:lnSpc>
                <a:spcBef>
                  <a:spcPts val="0"/>
                </a:spcBef>
                <a:spcAft>
                  <a:spcPts val="0"/>
                </a:spcAft>
                <a:buNone/>
              </a:pPr>
              <a:endParaRPr sz="1200">
                <a:latin typeface="Lato"/>
                <a:ea typeface="Lato"/>
                <a:cs typeface="Lato"/>
                <a:sym typeface="Lato"/>
              </a:endParaRPr>
            </a:p>
            <a:p>
              <a:pPr marL="0" lvl="0" indent="0" algn="l" rtl="0">
                <a:lnSpc>
                  <a:spcPct val="115000"/>
                </a:lnSpc>
                <a:spcBef>
                  <a:spcPts val="0"/>
                </a:spcBef>
                <a:spcAft>
                  <a:spcPts val="0"/>
                </a:spcAft>
                <a:buNone/>
              </a:pPr>
              <a:r>
                <a:rPr lang="en">
                  <a:latin typeface="Lato"/>
                  <a:ea typeface="Lato"/>
                  <a:cs typeface="Lato"/>
                  <a:sym typeface="Lato"/>
                </a:rPr>
                <a:t>Vestibulum nec congue tempus lorem ipsum</a:t>
              </a:r>
              <a:endParaRPr>
                <a:latin typeface="Lato"/>
                <a:ea typeface="Lato"/>
                <a:cs typeface="Lato"/>
                <a:sym typeface="Lato"/>
              </a:endParaRPr>
            </a:p>
          </p:txBody>
        </p:sp>
      </p:grpSp>
      <p:grpSp>
        <p:nvGrpSpPr>
          <p:cNvPr id="135" name="Google Shape;135;p28"/>
          <p:cNvGrpSpPr/>
          <p:nvPr/>
        </p:nvGrpSpPr>
        <p:grpSpPr>
          <a:xfrm>
            <a:off x="1631899" y="3369525"/>
            <a:ext cx="2187900" cy="669600"/>
            <a:chOff x="707399" y="3650275"/>
            <a:chExt cx="2187900" cy="669600"/>
          </a:xfrm>
        </p:grpSpPr>
        <p:cxnSp>
          <p:nvCxnSpPr>
            <p:cNvPr id="136" name="Google Shape;136;p28"/>
            <p:cNvCxnSpPr>
              <a:stCxn id="137" idx="3"/>
            </p:cNvCxnSpPr>
            <p:nvPr/>
          </p:nvCxnSpPr>
          <p:spPr>
            <a:xfrm rot="10800000" flipH="1">
              <a:off x="2736899" y="3664075"/>
              <a:ext cx="158400" cy="321000"/>
            </a:xfrm>
            <a:prstGeom prst="straightConnector1">
              <a:avLst/>
            </a:prstGeom>
            <a:noFill/>
            <a:ln w="19050" cap="flat" cmpd="sng">
              <a:solidFill>
                <a:srgbClr val="0E9453"/>
              </a:solidFill>
              <a:prstDash val="solid"/>
              <a:round/>
              <a:headEnd type="oval" w="med" len="med"/>
              <a:tailEnd type="none" w="sm" len="sm"/>
            </a:ln>
          </p:spPr>
        </p:cxnSp>
        <p:sp>
          <p:nvSpPr>
            <p:cNvPr id="137" name="Google Shape;137;p28"/>
            <p:cNvSpPr txBox="1"/>
            <p:nvPr/>
          </p:nvSpPr>
          <p:spPr>
            <a:xfrm>
              <a:off x="707399" y="3650275"/>
              <a:ext cx="20295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latin typeface="Lato"/>
                  <a:ea typeface="Lato"/>
                  <a:cs typeface="Lato"/>
                  <a:sym typeface="Lato"/>
                </a:rPr>
                <a:t>LOREM 2</a:t>
              </a:r>
              <a:endParaRPr b="1">
                <a:latin typeface="Lato"/>
                <a:ea typeface="Lato"/>
                <a:cs typeface="Lato"/>
                <a:sym typeface="Lato"/>
              </a:endParaRPr>
            </a:p>
            <a:p>
              <a:pPr marL="0" lvl="0" indent="0" algn="r" rtl="0">
                <a:lnSpc>
                  <a:spcPct val="115000"/>
                </a:lnSpc>
                <a:spcBef>
                  <a:spcPts val="0"/>
                </a:spcBef>
                <a:spcAft>
                  <a:spcPts val="0"/>
                </a:spcAft>
                <a:buNone/>
              </a:pPr>
              <a:endParaRPr>
                <a:latin typeface="Lato"/>
                <a:ea typeface="Lato"/>
                <a:cs typeface="Lato"/>
                <a:sym typeface="Lato"/>
              </a:endParaRPr>
            </a:p>
            <a:p>
              <a:pPr marL="0" lvl="0" indent="0" algn="r" rtl="0">
                <a:lnSpc>
                  <a:spcPct val="115000"/>
                </a:lnSpc>
                <a:spcBef>
                  <a:spcPts val="0"/>
                </a:spcBef>
                <a:spcAft>
                  <a:spcPts val="0"/>
                </a:spcAft>
                <a:buNone/>
              </a:pPr>
              <a:r>
                <a:rPr lang="en">
                  <a:latin typeface="Lato"/>
                  <a:ea typeface="Lato"/>
                  <a:cs typeface="Lato"/>
                  <a:sym typeface="Lato"/>
                </a:rPr>
                <a:t>Vestibulum nec congue tempus lorem ipsum</a:t>
              </a:r>
              <a:endParaRPr>
                <a:latin typeface="Lato"/>
                <a:ea typeface="Lato"/>
                <a:cs typeface="Lato"/>
                <a:sym typeface="Lato"/>
              </a:endParaRPr>
            </a:p>
          </p:txBody>
        </p:sp>
      </p:grpSp>
      <p:sp>
        <p:nvSpPr>
          <p:cNvPr id="138" name="Google Shape;138;p28"/>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dk1"/>
                </a:solidFill>
                <a:latin typeface="Besley"/>
                <a:ea typeface="Besley"/>
                <a:cs typeface="Besley"/>
                <a:sym typeface="Besley"/>
              </a:rPr>
              <a:t>Chart</a:t>
            </a:r>
            <a:endParaRPr sz="1800" b="1">
              <a:solidFill>
                <a:schemeClr val="dk1"/>
              </a:solidFill>
              <a:latin typeface="Besley"/>
              <a:ea typeface="Besley"/>
              <a:cs typeface="Besley"/>
              <a:sym typeface="Besley"/>
            </a:endParaRPr>
          </a:p>
        </p:txBody>
      </p:sp>
      <p:sp>
        <p:nvSpPr>
          <p:cNvPr id="139" name="Google Shape;139;p28"/>
          <p:cNvSpPr/>
          <p:nvPr/>
        </p:nvSpPr>
        <p:spPr>
          <a:xfrm rot="1800047">
            <a:off x="3219843" y="1086434"/>
            <a:ext cx="2690936" cy="2690936"/>
          </a:xfrm>
          <a:prstGeom prst="blockArc">
            <a:avLst>
              <a:gd name="adj1" fmla="val 14414370"/>
              <a:gd name="adj2" fmla="val 694"/>
              <a:gd name="adj3" fmla="val 9562"/>
            </a:avLst>
          </a:prstGeom>
          <a:solidFill>
            <a:schemeClr val="dk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rot="-1800047" flipH="1">
            <a:off x="3221956" y="1086434"/>
            <a:ext cx="2690936" cy="2690936"/>
          </a:xfrm>
          <a:prstGeom prst="blockArc">
            <a:avLst>
              <a:gd name="adj1" fmla="val 14348563"/>
              <a:gd name="adj2" fmla="val 21472873"/>
              <a:gd name="adj3" fmla="val 9381"/>
            </a:avLst>
          </a:prstGeom>
          <a:solidFill>
            <a:srgbClr val="A8DEEB"/>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rot="-8100000">
            <a:off x="4382715" y="1027393"/>
            <a:ext cx="363170" cy="363170"/>
          </a:xfrm>
          <a:prstGeom prst="rtTriangle">
            <a:avLst/>
          </a:prstGeom>
          <a:solidFill>
            <a:srgbClr val="A8D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rot="-9000757" flipH="1">
            <a:off x="3220953" y="1084808"/>
            <a:ext cx="2690226" cy="2690226"/>
          </a:xfrm>
          <a:prstGeom prst="blockArc">
            <a:avLst>
              <a:gd name="adj1" fmla="val 14316164"/>
              <a:gd name="adj2" fmla="val 21502663"/>
              <a:gd name="adj3" fmla="val 9415"/>
            </a:avLst>
          </a:prstGeom>
          <a:solidFill>
            <a:srgbClr val="1D9DBB"/>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rot="-1027861">
            <a:off x="5485874" y="2849832"/>
            <a:ext cx="312672" cy="312672"/>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rot="6359841">
            <a:off x="3315801" y="2847762"/>
            <a:ext cx="363580" cy="363580"/>
          </a:xfrm>
          <a:prstGeom prst="rtTriangle">
            <a:avLst/>
          </a:prstGeom>
          <a:solidFill>
            <a:srgbClr val="1D9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8" title="2.png"/>
          <p:cNvPicPr preferRelativeResize="0"/>
          <p:nvPr/>
        </p:nvPicPr>
        <p:blipFill rotWithShape="1">
          <a:blip r:embed="rId2">
            <a:alphaModFix/>
          </a:blip>
          <a:srcRect t="46116" b="46116"/>
          <a:stretch/>
        </p:blipFill>
        <p:spPr>
          <a:xfrm>
            <a:off x="0" y="4743450"/>
            <a:ext cx="9156451" cy="400051"/>
          </a:xfrm>
          <a:prstGeom prst="rect">
            <a:avLst/>
          </a:prstGeom>
          <a:noFill/>
          <a:ln>
            <a:noFill/>
          </a:ln>
        </p:spPr>
      </p:pic>
      <p:sp>
        <p:nvSpPr>
          <p:cNvPr id="146" name="Google Shape;146;p28"/>
          <p:cNvSpPr txBox="1"/>
          <p:nvPr/>
        </p:nvSpPr>
        <p:spPr>
          <a:xfrm>
            <a:off x="8364875" y="4809731"/>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1" i="0" u="none" strike="noStrike" cap="none">
                <a:solidFill>
                  <a:schemeClr val="lt1"/>
                </a:solidFill>
              </a:rPr>
              <a:t>‹#›</a:t>
            </a:fld>
            <a:endParaRPr sz="1300" b="1" i="0" u="none" strike="noStrike" cap="none">
              <a:solidFill>
                <a:schemeClr val="lt1"/>
              </a:solidFill>
            </a:endParaRPr>
          </a:p>
        </p:txBody>
      </p:sp>
      <p:sp>
        <p:nvSpPr>
          <p:cNvPr id="147" name="Google Shape;147;p28"/>
          <p:cNvSpPr txBox="1"/>
          <p:nvPr/>
        </p:nvSpPr>
        <p:spPr>
          <a:xfrm>
            <a:off x="537775" y="4765988"/>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lt1"/>
                </a:solidFill>
                <a:latin typeface="Lato"/>
                <a:ea typeface="Lato"/>
                <a:cs typeface="Lato"/>
                <a:sym typeface="Lato"/>
              </a:rPr>
              <a:t>Compassion &amp; Choices</a:t>
            </a:r>
            <a:endParaRPr sz="1100" b="1">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CUSTOM_4">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457200" y="285750"/>
            <a:ext cx="8305800" cy="3810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p29" title="Background graphics_purple - slide.png"/>
          <p:cNvPicPr preferRelativeResize="0"/>
          <p:nvPr/>
        </p:nvPicPr>
        <p:blipFill rotWithShape="1">
          <a:blip r:embed="rId2">
            <a:alphaModFix/>
          </a:blip>
          <a:srcRect b="92215"/>
          <a:stretch/>
        </p:blipFill>
        <p:spPr>
          <a:xfrm>
            <a:off x="0" y="4743450"/>
            <a:ext cx="9156449" cy="400050"/>
          </a:xfrm>
          <a:prstGeom prst="rect">
            <a:avLst/>
          </a:prstGeom>
          <a:noFill/>
          <a:ln>
            <a:noFill/>
          </a:ln>
        </p:spPr>
      </p:pic>
      <p:sp>
        <p:nvSpPr>
          <p:cNvPr id="151" name="Google Shape;151;p29"/>
          <p:cNvSpPr txBox="1"/>
          <p:nvPr/>
        </p:nvSpPr>
        <p:spPr>
          <a:xfrm>
            <a:off x="8364875" y="4809731"/>
            <a:ext cx="533400" cy="27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300" b="1" i="0" u="none" strike="noStrike" cap="none">
                <a:solidFill>
                  <a:schemeClr val="lt1"/>
                </a:solidFill>
              </a:rPr>
              <a:t>‹#›</a:t>
            </a:fld>
            <a:endParaRPr sz="1300" b="1" i="0" u="none" strike="noStrike" cap="none">
              <a:solidFill>
                <a:schemeClr val="lt1"/>
              </a:solidFill>
            </a:endParaRPr>
          </a:p>
        </p:txBody>
      </p:sp>
      <p:sp>
        <p:nvSpPr>
          <p:cNvPr id="152" name="Google Shape;152;p29"/>
          <p:cNvSpPr txBox="1"/>
          <p:nvPr/>
        </p:nvSpPr>
        <p:spPr>
          <a:xfrm>
            <a:off x="537775" y="4765988"/>
            <a:ext cx="16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lt1"/>
                </a:solidFill>
                <a:latin typeface="Lato"/>
                <a:ea typeface="Lato"/>
                <a:cs typeface="Lato"/>
                <a:sym typeface="Lato"/>
              </a:rPr>
              <a:t>Compassion &amp; Choices</a:t>
            </a:r>
            <a:endParaRPr sz="1100" b="1">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3">
  <p:cSld name="CUSTOM_5">
    <p:spTree>
      <p:nvGrpSpPr>
        <p:cNvPr id="1" name="Shape 15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mp;C mission">
  <p:cSld name="C&amp;C mission">
    <p:bg>
      <p:bgPr>
        <a:solidFill>
          <a:srgbClr val="003A5B"/>
        </a:solidFill>
        <a:effectLst/>
      </p:bgPr>
    </p:bg>
    <p:spTree>
      <p:nvGrpSpPr>
        <p:cNvPr id="1" name="Shape 106"/>
        <p:cNvGrpSpPr/>
        <p:nvPr/>
      </p:nvGrpSpPr>
      <p:grpSpPr>
        <a:xfrm>
          <a:off x="0" y="0"/>
          <a:ext cx="0" cy="0"/>
          <a:chOff x="0" y="0"/>
          <a:chExt cx="0" cy="0"/>
        </a:xfrm>
      </p:grpSpPr>
      <p:pic>
        <p:nvPicPr>
          <p:cNvPr id="107" name="Google Shape;107;p22" title="google slide bg.png"/>
          <p:cNvPicPr preferRelativeResize="0"/>
          <p:nvPr/>
        </p:nvPicPr>
        <p:blipFill>
          <a:blip r:embed="rId2">
            <a:alphaModFix/>
          </a:blip>
          <a:stretch>
            <a:fillRect/>
          </a:stretch>
        </p:blipFill>
        <p:spPr>
          <a:xfrm>
            <a:off x="0" y="0"/>
            <a:ext cx="9144003" cy="5139037"/>
          </a:xfrm>
          <a:prstGeom prst="rect">
            <a:avLst/>
          </a:prstGeom>
          <a:noFill/>
          <a:ln>
            <a:noFill/>
          </a:ln>
        </p:spPr>
      </p:pic>
      <p:pic>
        <p:nvPicPr>
          <p:cNvPr id="108" name="Google Shape;108;p22"/>
          <p:cNvPicPr preferRelativeResize="0"/>
          <p:nvPr/>
        </p:nvPicPr>
        <p:blipFill>
          <a:blip r:embed="rId3">
            <a:alphaModFix/>
          </a:blip>
          <a:stretch>
            <a:fillRect/>
          </a:stretch>
        </p:blipFill>
        <p:spPr>
          <a:xfrm>
            <a:off x="2292160" y="391613"/>
            <a:ext cx="4559681" cy="4360275"/>
          </a:xfrm>
          <a:prstGeom prst="rect">
            <a:avLst/>
          </a:prstGeom>
          <a:noFill/>
          <a:ln>
            <a:noFill/>
          </a:ln>
        </p:spPr>
      </p:pic>
    </p:spTree>
    <p:extLst>
      <p:ext uri="{BB962C8B-B14F-4D97-AF65-F5344CB8AC3E}">
        <p14:creationId xmlns:p14="http://schemas.microsoft.com/office/powerpoint/2010/main" val="97287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57200" y="1200150"/>
            <a:ext cx="8305800" cy="3429000"/>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SzPts val="2400"/>
              <a:buFont typeface="Lato"/>
              <a:buChar char="•"/>
              <a:defRPr sz="2400" b="1" i="0" u="none" strike="noStrike" cap="none">
                <a:latin typeface="Lato"/>
                <a:ea typeface="Lato"/>
                <a:cs typeface="Lato"/>
                <a:sym typeface="Lato"/>
              </a:defRPr>
            </a:lvl1pPr>
            <a:lvl2pPr marL="914400" marR="0" lvl="1" indent="-355600" algn="l" rtl="0">
              <a:spcBef>
                <a:spcPts val="400"/>
              </a:spcBef>
              <a:spcAft>
                <a:spcPts val="0"/>
              </a:spcAft>
              <a:buClr>
                <a:srgbClr val="171615"/>
              </a:buClr>
              <a:buSzPts val="2000"/>
              <a:buFont typeface="Lato"/>
              <a:buChar char="–"/>
              <a:defRPr sz="2000" i="0" u="none" strike="noStrike" cap="none">
                <a:solidFill>
                  <a:srgbClr val="171615"/>
                </a:solidFill>
                <a:latin typeface="Lato"/>
                <a:ea typeface="Lato"/>
                <a:cs typeface="Lato"/>
                <a:sym typeface="Lato"/>
              </a:defRPr>
            </a:lvl2pPr>
            <a:lvl3pPr marL="1371600" marR="0" lvl="2" indent="-342900" algn="l" rtl="0">
              <a:spcBef>
                <a:spcPts val="360"/>
              </a:spcBef>
              <a:spcAft>
                <a:spcPts val="0"/>
              </a:spcAft>
              <a:buClr>
                <a:srgbClr val="171615"/>
              </a:buClr>
              <a:buSzPts val="1800"/>
              <a:buFont typeface="Lato"/>
              <a:buChar char="•"/>
              <a:defRPr sz="1800" i="0" u="none" strike="noStrike" cap="none">
                <a:solidFill>
                  <a:srgbClr val="171615"/>
                </a:solidFill>
                <a:latin typeface="Lato"/>
                <a:ea typeface="Lato"/>
                <a:cs typeface="Lato"/>
                <a:sym typeface="Lato"/>
              </a:defRPr>
            </a:lvl3pPr>
            <a:lvl4pPr marL="1828800" marR="0" lvl="3" indent="-330200" algn="l" rtl="0">
              <a:spcBef>
                <a:spcPts val="320"/>
              </a:spcBef>
              <a:spcAft>
                <a:spcPts val="0"/>
              </a:spcAft>
              <a:buSzPts val="1600"/>
              <a:buFont typeface="Lato"/>
              <a:buChar char="–"/>
              <a:defRPr sz="1600" i="0" u="none" strike="noStrike" cap="none">
                <a:latin typeface="Lato"/>
                <a:ea typeface="Lato"/>
                <a:cs typeface="Lato"/>
                <a:sym typeface="Lato"/>
              </a:defRPr>
            </a:lvl4pPr>
            <a:lvl5pPr marL="2286000" marR="0" lvl="4" indent="-304800" algn="l" rtl="0">
              <a:spcBef>
                <a:spcPts val="240"/>
              </a:spcBef>
              <a:spcAft>
                <a:spcPts val="0"/>
              </a:spcAft>
              <a:buSzPts val="1200"/>
              <a:buFont typeface="Lato"/>
              <a:buChar char="»"/>
              <a:defRPr sz="1200" i="0" u="none" strike="noStrike" cap="none">
                <a:latin typeface="Lato"/>
                <a:ea typeface="Lato"/>
                <a:cs typeface="Lato"/>
                <a:sym typeface="Lato"/>
              </a:defRPr>
            </a:lvl5pPr>
            <a:lvl6pPr marL="2743200" marR="0" lvl="5" indent="-355600" algn="l" rtl="0">
              <a:spcBef>
                <a:spcPts val="400"/>
              </a:spcBef>
              <a:spcAft>
                <a:spcPts val="0"/>
              </a:spcAft>
              <a:buSzPts val="2000"/>
              <a:buFont typeface="Lato"/>
              <a:buChar char="•"/>
              <a:defRPr sz="2000" i="0" u="none" strike="noStrike" cap="none">
                <a:latin typeface="Lato"/>
                <a:ea typeface="Lato"/>
                <a:cs typeface="Lato"/>
                <a:sym typeface="Lato"/>
              </a:defRPr>
            </a:lvl6pPr>
            <a:lvl7pPr marL="3200400" marR="0" lvl="6" indent="-355600" algn="l" rtl="0">
              <a:spcBef>
                <a:spcPts val="400"/>
              </a:spcBef>
              <a:spcAft>
                <a:spcPts val="0"/>
              </a:spcAft>
              <a:buSzPts val="2000"/>
              <a:buFont typeface="Lato"/>
              <a:buChar char="•"/>
              <a:defRPr sz="2000" i="0" u="none" strike="noStrike" cap="none">
                <a:latin typeface="Lato"/>
                <a:ea typeface="Lato"/>
                <a:cs typeface="Lato"/>
                <a:sym typeface="Lato"/>
              </a:defRPr>
            </a:lvl7pPr>
            <a:lvl8pPr marL="3657600" marR="0" lvl="7" indent="-355600" algn="l" rtl="0">
              <a:spcBef>
                <a:spcPts val="400"/>
              </a:spcBef>
              <a:spcAft>
                <a:spcPts val="0"/>
              </a:spcAft>
              <a:buSzPts val="2000"/>
              <a:buFont typeface="Lato"/>
              <a:buChar char="•"/>
              <a:defRPr sz="2000" i="0" u="none" strike="noStrike" cap="none">
                <a:latin typeface="Lato"/>
                <a:ea typeface="Lato"/>
                <a:cs typeface="Lato"/>
                <a:sym typeface="Lato"/>
              </a:defRPr>
            </a:lvl8pPr>
            <a:lvl9pPr marL="4114800" marR="0" lvl="8" indent="-355600" algn="l" rtl="0">
              <a:spcBef>
                <a:spcPts val="400"/>
              </a:spcBef>
              <a:spcAft>
                <a:spcPts val="0"/>
              </a:spcAft>
              <a:buSzPts val="2000"/>
              <a:buFont typeface="Lato"/>
              <a:buChar char="•"/>
              <a:defRPr sz="2000" i="0" u="none" strike="noStrike" cap="none">
                <a:latin typeface="Lato"/>
                <a:ea typeface="Lato"/>
                <a:cs typeface="Lato"/>
                <a:sym typeface="Lato"/>
              </a:defRPr>
            </a:lvl9pPr>
          </a:lstStyle>
          <a:p>
            <a:endParaRPr/>
          </a:p>
        </p:txBody>
      </p:sp>
      <p:sp>
        <p:nvSpPr>
          <p:cNvPr id="52" name="Google Shape;52;p13"/>
          <p:cNvSpPr txBox="1">
            <a:spLocks noGrp="1"/>
          </p:cNvSpPr>
          <p:nvPr>
            <p:ph type="title"/>
          </p:nvPr>
        </p:nvSpPr>
        <p:spPr>
          <a:xfrm>
            <a:off x="457200" y="285750"/>
            <a:ext cx="8305800" cy="381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1pPr>
            <a:lvl2pPr marR="0" lvl="1"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2pPr>
            <a:lvl3pPr marR="0" lvl="2"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3pPr>
            <a:lvl4pPr marR="0" lvl="3"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4pPr>
            <a:lvl5pPr marR="0" lvl="4" algn="l" rtl="0">
              <a:lnSpc>
                <a:spcPct val="90000"/>
              </a:lnSpc>
              <a:spcBef>
                <a:spcPts val="0"/>
              </a:spcBef>
              <a:spcAft>
                <a:spcPts val="0"/>
              </a:spcAft>
              <a:buSzPts val="1400"/>
              <a:buNone/>
              <a:defRPr sz="3600" b="1" i="0" u="none" strike="noStrike" cap="none">
                <a:solidFill>
                  <a:srgbClr val="00446D"/>
                </a:solidFill>
                <a:latin typeface="Georgia"/>
                <a:ea typeface="Georgia"/>
                <a:cs typeface="Georgia"/>
                <a:sym typeface="Georgia"/>
              </a:defRPr>
            </a:lvl5pPr>
            <a:lvl6pPr marR="0" lvl="5"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6pPr>
            <a:lvl7pPr marR="0" lvl="6"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7pPr>
            <a:lvl8pPr marR="0" lvl="7"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8pPr>
            <a:lvl9pPr marR="0" lvl="8" algn="l" rtl="0">
              <a:lnSpc>
                <a:spcPct val="90000"/>
              </a:lnSpc>
              <a:spcBef>
                <a:spcPts val="0"/>
              </a:spcBef>
              <a:spcAft>
                <a:spcPts val="0"/>
              </a:spcAft>
              <a:buSzPts val="1400"/>
              <a:buNone/>
              <a:defRPr sz="3600" b="0" i="0" u="none" strike="noStrike" cap="none">
                <a:solidFill>
                  <a:srgbClr val="003F63"/>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ctrTitle"/>
          </p:nvPr>
        </p:nvSpPr>
        <p:spPr>
          <a:xfrm>
            <a:off x="910750" y="2398950"/>
            <a:ext cx="5327700" cy="1190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sz="3100">
                <a:solidFill>
                  <a:schemeClr val="dk1"/>
                </a:solidFill>
              </a:rPr>
              <a:t>Concurrent Care: A Better Future For Patients With Terminal Diseases</a:t>
            </a:r>
            <a:endParaRPr sz="3100">
              <a:solidFill>
                <a:schemeClr val="dk1"/>
              </a:solidFill>
            </a:endParaRPr>
          </a:p>
          <a:p>
            <a:pPr marL="0" lvl="0" indent="0" algn="l" rtl="0">
              <a:spcBef>
                <a:spcPts val="0"/>
              </a:spcBef>
              <a:spcAft>
                <a:spcPts val="0"/>
              </a:spcAft>
              <a:buNone/>
            </a:pPr>
            <a:r>
              <a:rPr lang="en">
                <a:solidFill>
                  <a:schemeClr val="dk1"/>
                </a:solidFill>
              </a:rPr>
              <a:t> </a:t>
            </a:r>
            <a:endParaRPr/>
          </a:p>
        </p:txBody>
      </p:sp>
      <p:sp>
        <p:nvSpPr>
          <p:cNvPr id="159" name="Google Shape;159;p31"/>
          <p:cNvSpPr txBox="1">
            <a:spLocks noGrp="1"/>
          </p:cNvSpPr>
          <p:nvPr>
            <p:ph type="subTitle" idx="1"/>
          </p:nvPr>
        </p:nvSpPr>
        <p:spPr>
          <a:xfrm>
            <a:off x="910750" y="3754750"/>
            <a:ext cx="5221800" cy="462000"/>
          </a:xfrm>
          <a:prstGeom prst="rect">
            <a:avLst/>
          </a:prstGeom>
        </p:spPr>
        <p:txBody>
          <a:bodyPr spcFirstLastPara="1" wrap="square" lIns="0" tIns="0" rIns="0" bIns="0" anchor="t" anchorCtr="0">
            <a:normAutofit fontScale="62500" lnSpcReduction="20000"/>
          </a:bodyPr>
          <a:lstStyle/>
          <a:p>
            <a:pPr marL="0" lvl="0" indent="0" algn="l" rtl="0">
              <a:spcBef>
                <a:spcPts val="0"/>
              </a:spcBef>
              <a:spcAft>
                <a:spcPts val="0"/>
              </a:spcAft>
              <a:buNone/>
            </a:pPr>
            <a:r>
              <a:rPr lang="en" sz="1900"/>
              <a:t>Marisa Bartolotta</a:t>
            </a:r>
            <a:endParaRPr sz="1900"/>
          </a:p>
          <a:p>
            <a:pPr marL="0" lvl="0" indent="0" algn="l" rtl="0">
              <a:spcBef>
                <a:spcPts val="0"/>
              </a:spcBef>
              <a:spcAft>
                <a:spcPts val="0"/>
              </a:spcAft>
              <a:buNone/>
            </a:pPr>
            <a:r>
              <a:rPr lang="en" sz="1900"/>
              <a:t>Policy Counsel</a:t>
            </a:r>
            <a:endParaRPr sz="1900"/>
          </a:p>
          <a:p>
            <a:pPr marL="0" lvl="0" indent="0" algn="l" rtl="0">
              <a:spcBef>
                <a:spcPts val="0"/>
              </a:spcBef>
              <a:spcAft>
                <a:spcPts val="0"/>
              </a:spcAft>
              <a:buNone/>
            </a:pPr>
            <a:r>
              <a:rPr lang="en" sz="1900"/>
              <a:t>Compassion &amp; Choices</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633475" y="3466850"/>
            <a:ext cx="8001000" cy="4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20"/>
              <a:t>Legal and Policy Concepts to Consider</a:t>
            </a:r>
            <a:endParaRPr sz="38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Limitations to Model</a:t>
            </a:r>
            <a:endParaRPr/>
          </a:p>
        </p:txBody>
      </p:sp>
      <p:sp>
        <p:nvSpPr>
          <p:cNvPr id="230" name="Google Shape;230;p40"/>
          <p:cNvSpPr txBox="1">
            <a:spLocks noGrp="1"/>
          </p:cNvSpPr>
          <p:nvPr>
            <p:ph type="body" idx="1"/>
          </p:nvPr>
        </p:nvSpPr>
        <p:spPr>
          <a:xfrm>
            <a:off x="331325" y="1158575"/>
            <a:ext cx="41970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Geography -  care can be more complicated to deliver in rural areas. </a:t>
            </a:r>
            <a:endParaRPr/>
          </a:p>
          <a:p>
            <a:pPr marL="457200" lvl="0" indent="-381000" algn="l" rtl="0">
              <a:spcBef>
                <a:spcPts val="0"/>
              </a:spcBef>
              <a:spcAft>
                <a:spcPts val="0"/>
              </a:spcAft>
              <a:buSzPts val="2400"/>
              <a:buChar char="•"/>
            </a:pPr>
            <a:r>
              <a:rPr lang="en"/>
              <a:t>82 hospices participated, mostly concentrated in population centers, and many states had no participation at all.</a:t>
            </a:r>
            <a:endParaRPr/>
          </a:p>
        </p:txBody>
      </p:sp>
      <p:pic>
        <p:nvPicPr>
          <p:cNvPr id="231" name="Google Shape;231;p40"/>
          <p:cNvPicPr preferRelativeResize="0"/>
          <p:nvPr/>
        </p:nvPicPr>
        <p:blipFill>
          <a:blip r:embed="rId3">
            <a:alphaModFix/>
          </a:blip>
          <a:stretch>
            <a:fillRect/>
          </a:stretch>
        </p:blipFill>
        <p:spPr>
          <a:xfrm>
            <a:off x="4528325" y="1225275"/>
            <a:ext cx="4234675" cy="28696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Payment/Eligibility</a:t>
            </a:r>
            <a:endParaRPr/>
          </a:p>
        </p:txBody>
      </p:sp>
      <p:sp>
        <p:nvSpPr>
          <p:cNvPr id="237" name="Google Shape;237;p41"/>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Medicare Hospice Benefit - per diem</a:t>
            </a:r>
            <a:endParaRPr/>
          </a:p>
          <a:p>
            <a:pPr marL="914400" lvl="1" indent="-355600" algn="l" rtl="0">
              <a:spcBef>
                <a:spcPts val="0"/>
              </a:spcBef>
              <a:spcAft>
                <a:spcPts val="0"/>
              </a:spcAft>
              <a:buSzPts val="2000"/>
              <a:buChar char="–"/>
            </a:pPr>
            <a:r>
              <a:rPr lang="en"/>
              <a:t>Pediatric model - Medicaid pays hospices per diem plus costs of disease-directed therapies.</a:t>
            </a:r>
            <a:endParaRPr/>
          </a:p>
          <a:p>
            <a:pPr marL="457200" lvl="0" indent="-381000" algn="l" rtl="0">
              <a:spcBef>
                <a:spcPts val="0"/>
              </a:spcBef>
              <a:spcAft>
                <a:spcPts val="0"/>
              </a:spcAft>
              <a:buSzPts val="2400"/>
              <a:buChar char="•"/>
            </a:pPr>
            <a:r>
              <a:rPr lang="en"/>
              <a:t>Six-month eligibility requirement </a:t>
            </a:r>
            <a:endParaRPr/>
          </a:p>
          <a:p>
            <a:pPr marL="914400" lvl="1" indent="-355600" algn="l" rtl="0">
              <a:spcBef>
                <a:spcPts val="0"/>
              </a:spcBef>
              <a:spcAft>
                <a:spcPts val="0"/>
              </a:spcAft>
              <a:buSzPts val="2000"/>
              <a:buChar char="–"/>
            </a:pPr>
            <a:r>
              <a:rPr lang="en"/>
              <a:t>Pediatric model - ACA Section 2302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Implementation Needs</a:t>
            </a:r>
            <a:endParaRPr/>
          </a:p>
        </p:txBody>
      </p:sp>
      <p:sp>
        <p:nvSpPr>
          <p:cNvPr id="243" name="Google Shape;243;p42"/>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dirty="0"/>
              <a:t>Community-based care</a:t>
            </a:r>
            <a:endParaRPr dirty="0"/>
          </a:p>
          <a:p>
            <a:pPr marL="457200" lvl="0" indent="-381000" algn="l" rtl="0">
              <a:spcBef>
                <a:spcPts val="0"/>
              </a:spcBef>
              <a:spcAft>
                <a:spcPts val="0"/>
              </a:spcAft>
              <a:buSzPts val="2400"/>
              <a:buChar char="•"/>
            </a:pPr>
            <a:r>
              <a:rPr lang="en" dirty="0"/>
              <a:t>Training</a:t>
            </a:r>
          </a:p>
          <a:p>
            <a:pPr marL="457200" lvl="0" indent="-381000" algn="l" rtl="0">
              <a:spcBef>
                <a:spcPts val="0"/>
              </a:spcBef>
              <a:spcAft>
                <a:spcPts val="0"/>
              </a:spcAft>
              <a:buSzPts val="2400"/>
              <a:buChar char="•"/>
            </a:pPr>
            <a:r>
              <a:rPr lang="en" dirty="0"/>
              <a:t>Equity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Tree>
    <p:extLst>
      <p:ext uri="{BB962C8B-B14F-4D97-AF65-F5344CB8AC3E}">
        <p14:creationId xmlns:p14="http://schemas.microsoft.com/office/powerpoint/2010/main" val="10684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571500" y="2762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What’s the Difference?</a:t>
            </a:r>
            <a:endParaRPr/>
          </a:p>
        </p:txBody>
      </p:sp>
      <p:sp>
        <p:nvSpPr>
          <p:cNvPr id="165" name="Google Shape;165;p32"/>
          <p:cNvSpPr txBox="1">
            <a:spLocks noGrp="1"/>
          </p:cNvSpPr>
          <p:nvPr>
            <p:ph type="body" idx="1"/>
          </p:nvPr>
        </p:nvSpPr>
        <p:spPr>
          <a:xfrm>
            <a:off x="571500" y="11490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Palliative Care</a:t>
            </a:r>
            <a:endParaRPr/>
          </a:p>
          <a:p>
            <a:pPr marL="457200" lvl="0" indent="-381000" algn="l" rtl="0">
              <a:spcBef>
                <a:spcPts val="0"/>
              </a:spcBef>
              <a:spcAft>
                <a:spcPts val="0"/>
              </a:spcAft>
              <a:buSzPts val="2400"/>
              <a:buChar char="•"/>
            </a:pPr>
            <a:r>
              <a:rPr lang="en"/>
              <a:t>Hospice Care</a:t>
            </a:r>
            <a:endParaRPr/>
          </a:p>
          <a:p>
            <a:pPr marL="457200" lvl="0" indent="-381000" algn="l" rtl="0">
              <a:spcBef>
                <a:spcPts val="0"/>
              </a:spcBef>
              <a:spcAft>
                <a:spcPts val="0"/>
              </a:spcAft>
              <a:buSzPts val="2400"/>
              <a:buChar char="•"/>
            </a:pPr>
            <a:r>
              <a:rPr lang="en"/>
              <a:t>Curative Care</a:t>
            </a:r>
            <a:endParaRPr/>
          </a:p>
          <a:p>
            <a:pPr marL="457200" lvl="0" indent="-381000" algn="l" rtl="0">
              <a:spcBef>
                <a:spcPts val="0"/>
              </a:spcBef>
              <a:spcAft>
                <a:spcPts val="0"/>
              </a:spcAft>
              <a:buSzPts val="2400"/>
              <a:buChar char="•"/>
            </a:pPr>
            <a:r>
              <a:rPr lang="en"/>
              <a:t>Concurrent Care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Impossible Choice</a:t>
            </a:r>
            <a:endParaRPr/>
          </a:p>
        </p:txBody>
      </p:sp>
      <p:sp>
        <p:nvSpPr>
          <p:cNvPr id="171" name="Google Shape;171;p33"/>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Since hospice care requires patients to forgo curative care, many must make what is referred to as the “impossible choice” of deciding whether to continue curative treatment or focus on comfort care only. </a:t>
            </a:r>
            <a:endParaRPr/>
          </a:p>
          <a:p>
            <a:pPr marL="457200" lvl="0" indent="-381000" algn="l" rtl="0">
              <a:spcBef>
                <a:spcPts val="0"/>
              </a:spcBef>
              <a:spcAft>
                <a:spcPts val="0"/>
              </a:spcAft>
              <a:buSzPts val="2400"/>
              <a:buChar char="•"/>
            </a:pPr>
            <a:r>
              <a:rPr lang="en"/>
              <a:t>Current U.S. policy regarding hospice forces this choice and causes many who could benefit from hospice to not enroll, or to enroll very late in the progression of their disease.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609600" y="3714750"/>
            <a:ext cx="8001000" cy="4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Concurrent Care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Concurrent Care: How Does it Work?</a:t>
            </a:r>
            <a:endParaRPr/>
          </a:p>
        </p:txBody>
      </p:sp>
      <p:sp>
        <p:nvSpPr>
          <p:cNvPr id="182" name="Google Shape;182;p35"/>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Implement palliative care earlier in a diagnosis, and offer it simultaneously with curative treatments.</a:t>
            </a:r>
            <a:endParaRPr/>
          </a:p>
          <a:p>
            <a:pPr marL="914400" lvl="1" indent="-355600" algn="l" rtl="0">
              <a:spcBef>
                <a:spcPts val="0"/>
              </a:spcBef>
              <a:spcAft>
                <a:spcPts val="0"/>
              </a:spcAft>
              <a:buSzPts val="2000"/>
              <a:buChar char="–"/>
            </a:pPr>
            <a:r>
              <a:rPr lang="en"/>
              <a:t>Hospice standards would need changing: life expectancy of 6 months or less, and requirement to forgo curative treatment.</a:t>
            </a:r>
            <a:endParaRPr/>
          </a:p>
          <a:p>
            <a:pPr marL="457200" lvl="0" indent="-381000" algn="l" rtl="0">
              <a:spcBef>
                <a:spcPts val="0"/>
              </a:spcBef>
              <a:spcAft>
                <a:spcPts val="0"/>
              </a:spcAft>
              <a:buSzPts val="2400"/>
              <a:buChar char="•"/>
            </a:pPr>
            <a:r>
              <a:rPr lang="en"/>
              <a:t>Centered around a PCP with whom the patient already has a relationship. </a:t>
            </a:r>
            <a:endParaRPr/>
          </a:p>
          <a:p>
            <a:pPr marL="914400" lvl="1" indent="-355600" algn="l" rtl="0">
              <a:spcBef>
                <a:spcPts val="0"/>
              </a:spcBef>
              <a:spcAft>
                <a:spcPts val="0"/>
              </a:spcAft>
              <a:buSzPts val="2000"/>
              <a:buChar char="–"/>
            </a:pPr>
            <a:r>
              <a:rPr lang="en"/>
              <a:t>PCP would remain involved/accountable throughout the care. </a:t>
            </a:r>
            <a:endParaRPr/>
          </a:p>
          <a:p>
            <a:pPr marL="914400" lvl="1" indent="-355600" algn="l" rtl="0">
              <a:spcBef>
                <a:spcPts val="0"/>
              </a:spcBef>
              <a:spcAft>
                <a:spcPts val="0"/>
              </a:spcAft>
              <a:buSzPts val="2000"/>
              <a:buChar char="–"/>
            </a:pPr>
            <a:r>
              <a:rPr lang="en"/>
              <a:t>Leverage community resources to serve the needs of patients and families. </a:t>
            </a:r>
            <a:endParaRPr/>
          </a:p>
          <a:p>
            <a:pPr marL="914400" lvl="1" indent="-355600" algn="l" rtl="0">
              <a:spcBef>
                <a:spcPts val="0"/>
              </a:spcBef>
              <a:spcAft>
                <a:spcPts val="0"/>
              </a:spcAft>
              <a:buSzPts val="2000"/>
              <a:buChar char="–"/>
            </a:pPr>
            <a:r>
              <a:rPr lang="en"/>
              <a:t>Reimbursable by Medicare.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Concurrent Care in Practice</a:t>
            </a:r>
            <a:endParaRPr/>
          </a:p>
        </p:txBody>
      </p:sp>
      <p:sp>
        <p:nvSpPr>
          <p:cNvPr id="188" name="Google Shape;188;p36"/>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Pediatric Medicaid cases</a:t>
            </a:r>
            <a:endParaRPr/>
          </a:p>
          <a:p>
            <a:pPr marL="457200" lvl="0" indent="-381000" algn="l" rtl="0">
              <a:spcBef>
                <a:spcPts val="0"/>
              </a:spcBef>
              <a:spcAft>
                <a:spcPts val="0"/>
              </a:spcAft>
              <a:buSzPts val="2400"/>
              <a:buChar char="•"/>
            </a:pPr>
            <a:r>
              <a:rPr lang="en"/>
              <a:t>Veterans Health Administration</a:t>
            </a:r>
            <a:endParaRPr/>
          </a:p>
          <a:p>
            <a:pPr marL="457200" lvl="0" indent="-381000" algn="l" rtl="0">
              <a:spcBef>
                <a:spcPts val="0"/>
              </a:spcBef>
              <a:spcAft>
                <a:spcPts val="0"/>
              </a:spcAft>
              <a:buSzPts val="2400"/>
              <a:buChar char="•"/>
            </a:pPr>
            <a:r>
              <a:rPr lang="en"/>
              <a:t>California</a:t>
            </a:r>
            <a:endParaRPr/>
          </a:p>
          <a:p>
            <a:pPr marL="457200" lvl="0" indent="-381000" algn="l" rtl="0">
              <a:spcBef>
                <a:spcPts val="0"/>
              </a:spcBef>
              <a:spcAft>
                <a:spcPts val="0"/>
              </a:spcAft>
              <a:buSzPts val="2400"/>
              <a:buChar char="•"/>
            </a:pPr>
            <a:r>
              <a:rPr lang="en"/>
              <a:t>Hawaii</a:t>
            </a:r>
            <a:endParaRPr/>
          </a:p>
          <a:p>
            <a:pPr marL="457200" lvl="0" indent="-381000" algn="l" rtl="0">
              <a:spcBef>
                <a:spcPts val="0"/>
              </a:spcBef>
              <a:spcAft>
                <a:spcPts val="0"/>
              </a:spcAft>
              <a:buSzPts val="2400"/>
              <a:buChar char="•"/>
            </a:pPr>
            <a:r>
              <a:rPr lang="en"/>
              <a:t>UK National Health Service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762000" y="285750"/>
            <a:ext cx="80010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Could it work in the U.S.?</a:t>
            </a:r>
            <a:endParaRPr/>
          </a:p>
        </p:txBody>
      </p:sp>
      <p:sp>
        <p:nvSpPr>
          <p:cNvPr id="194" name="Google Shape;194;p37"/>
          <p:cNvSpPr txBox="1">
            <a:spLocks noGrp="1"/>
          </p:cNvSpPr>
          <p:nvPr>
            <p:ph type="body" idx="1"/>
          </p:nvPr>
        </p:nvSpPr>
        <p:spPr>
          <a:xfrm>
            <a:off x="762000" y="1158575"/>
            <a:ext cx="7971600" cy="3465300"/>
          </a:xfrm>
          <a:prstGeom prst="rect">
            <a:avLst/>
          </a:prstGeom>
        </p:spPr>
        <p:txBody>
          <a:bodyPr spcFirstLastPara="1" wrap="square" lIns="0" tIns="0" rIns="0" bIns="0" anchor="t" anchorCtr="0">
            <a:noAutofit/>
          </a:bodyPr>
          <a:lstStyle/>
          <a:p>
            <a:pPr marL="457200" lvl="0" indent="-381000" algn="l" rtl="0">
              <a:spcBef>
                <a:spcPts val="480"/>
              </a:spcBef>
              <a:spcAft>
                <a:spcPts val="0"/>
              </a:spcAft>
              <a:buSzPts val="2400"/>
              <a:buChar char="•"/>
            </a:pPr>
            <a:r>
              <a:rPr lang="en"/>
              <a:t>CMS Pilot Program - Medicare Care Choices Model (MCCM)</a:t>
            </a:r>
            <a:endParaRPr/>
          </a:p>
          <a:p>
            <a:pPr marL="914400" lvl="1" indent="-355600" algn="l" rtl="0">
              <a:spcBef>
                <a:spcPts val="0"/>
              </a:spcBef>
              <a:spcAft>
                <a:spcPts val="0"/>
              </a:spcAft>
              <a:buSzPts val="2000"/>
              <a:buChar char="–"/>
            </a:pPr>
            <a:r>
              <a:rPr lang="en"/>
              <a:t>Designed to offer concurrent care for terminal patients.</a:t>
            </a:r>
            <a:endParaRPr/>
          </a:p>
          <a:p>
            <a:pPr marL="914400" lvl="1" indent="-355600" algn="l" rtl="0">
              <a:spcBef>
                <a:spcPts val="0"/>
              </a:spcBef>
              <a:spcAft>
                <a:spcPts val="0"/>
              </a:spcAft>
              <a:buSzPts val="2000"/>
              <a:buChar char="–"/>
            </a:pPr>
            <a:r>
              <a:rPr lang="en"/>
              <a:t>Goals: determine how quality of life is affected, determine impact on Medicare Expenditures.</a:t>
            </a:r>
            <a:endParaRPr/>
          </a:p>
          <a:p>
            <a:pPr marL="914400" lvl="1" indent="-355600" algn="l" rtl="0">
              <a:spcBef>
                <a:spcPts val="0"/>
              </a:spcBef>
              <a:spcAft>
                <a:spcPts val="0"/>
              </a:spcAft>
              <a:buSzPts val="2000"/>
              <a:buChar char="–"/>
            </a:pPr>
            <a:r>
              <a:rPr lang="en"/>
              <a:t>Participants: Medicare beneficiaries and dual-enrollees, living in traditional home (no institutionalized care), having Medicare A and B for 12 months prior to pilot, having one of the qualifying terminal illnesses, and living in the service area of a hospice selected to participate in the model.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38"/>
          <p:cNvGrpSpPr/>
          <p:nvPr/>
        </p:nvGrpSpPr>
        <p:grpSpPr>
          <a:xfrm>
            <a:off x="779363" y="716175"/>
            <a:ext cx="2486829" cy="3711155"/>
            <a:chOff x="1118224" y="283725"/>
            <a:chExt cx="2090826" cy="4076400"/>
          </a:xfrm>
        </p:grpSpPr>
        <p:sp>
          <p:nvSpPr>
            <p:cNvPr id="200" name="Google Shape;200;p38"/>
            <p:cNvSpPr/>
            <p:nvPr/>
          </p:nvSpPr>
          <p:spPr>
            <a:xfrm>
              <a:off x="1178650" y="283725"/>
              <a:ext cx="2030400" cy="4076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01" name="Google Shape;201;p38"/>
            <p:cNvSpPr/>
            <p:nvPr/>
          </p:nvSpPr>
          <p:spPr>
            <a:xfrm>
              <a:off x="1118224" y="341749"/>
              <a:ext cx="2048100" cy="2490600"/>
            </a:xfrm>
            <a:prstGeom prst="rect">
              <a:avLst/>
            </a:prstGeom>
            <a:solidFill>
              <a:srgbClr val="F3F9FB"/>
            </a:solidFill>
            <a:ln w="19050" cap="flat" cmpd="sng">
              <a:solidFill>
                <a:srgbClr val="1D9DB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02" name="Google Shape;202;p38"/>
            <p:cNvSpPr/>
            <p:nvPr/>
          </p:nvSpPr>
          <p:spPr>
            <a:xfrm>
              <a:off x="1233923" y="1158176"/>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ato"/>
                  <a:ea typeface="Lato"/>
                  <a:cs typeface="Lato"/>
                  <a:sym typeface="Lato"/>
                </a:rPr>
                <a:t>Less likely to receive aggressive life-prolonging treatment at the end of life</a:t>
              </a:r>
              <a:endParaRPr sz="1800">
                <a:solidFill>
                  <a:schemeClr val="dk1"/>
                </a:solidFill>
                <a:latin typeface="Lato"/>
                <a:ea typeface="Lato"/>
                <a:cs typeface="Lato"/>
                <a:sym typeface="Lato"/>
              </a:endParaRPr>
            </a:p>
          </p:txBody>
        </p:sp>
        <p:sp>
          <p:nvSpPr>
            <p:cNvPr id="203" name="Google Shape;203;p3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1D9DBB"/>
                  </a:solidFill>
                  <a:latin typeface="Besley"/>
                  <a:ea typeface="Besley"/>
                  <a:cs typeface="Besley"/>
                  <a:sym typeface="Besley"/>
                </a:rPr>
                <a:t>15%</a:t>
              </a:r>
              <a:endParaRPr sz="4200" b="1">
                <a:solidFill>
                  <a:srgbClr val="1D9DBB"/>
                </a:solidFill>
                <a:latin typeface="Besley"/>
                <a:ea typeface="Besley"/>
                <a:cs typeface="Besley"/>
                <a:sym typeface="Besley"/>
              </a:endParaRPr>
            </a:p>
          </p:txBody>
        </p:sp>
        <p:sp>
          <p:nvSpPr>
            <p:cNvPr id="204" name="Google Shape;204;p38"/>
            <p:cNvSpPr/>
            <p:nvPr/>
          </p:nvSpPr>
          <p:spPr>
            <a:xfrm rot="5400000">
              <a:off x="1938871" y="2785391"/>
              <a:ext cx="389100" cy="278100"/>
            </a:xfrm>
            <a:prstGeom prst="rightArrow">
              <a:avLst>
                <a:gd name="adj1" fmla="val 34239"/>
                <a:gd name="adj2" fmla="val 57035"/>
              </a:avLst>
            </a:prstGeom>
            <a:solidFill>
              <a:srgbClr val="F3F9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05" name="Google Shape;205;p38"/>
            <p:cNvSpPr/>
            <p:nvPr/>
          </p:nvSpPr>
          <p:spPr>
            <a:xfrm>
              <a:off x="1118308" y="3172455"/>
              <a:ext cx="2030400" cy="1085400"/>
            </a:xfrm>
            <a:prstGeom prst="rect">
              <a:avLst/>
            </a:prstGeom>
            <a:noFill/>
            <a:ln>
              <a:noFill/>
            </a:ln>
          </p:spPr>
          <p:txBody>
            <a:bodyPr spcFirstLastPara="1" wrap="square" lIns="0" tIns="0" rIns="0" bIns="0" anchor="t" anchorCtr="0">
              <a:noAutofit/>
            </a:bodyPr>
            <a:lstStyle/>
            <a:p>
              <a:pPr marL="457200" lvl="0" indent="-323850" algn="l" rtl="0">
                <a:lnSpc>
                  <a:spcPct val="115000"/>
                </a:lnSpc>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Spend &gt;5 more days at home than non-participants</a:t>
              </a:r>
              <a:endParaRPr sz="1500">
                <a:solidFill>
                  <a:schemeClr val="lt1"/>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1"/>
                </a:solidFill>
                <a:latin typeface="Lato"/>
                <a:ea typeface="Lato"/>
                <a:cs typeface="Lato"/>
                <a:sym typeface="Lato"/>
              </a:endParaRPr>
            </a:p>
          </p:txBody>
        </p:sp>
      </p:grpSp>
      <p:grpSp>
        <p:nvGrpSpPr>
          <p:cNvPr id="206" name="Google Shape;206;p38"/>
          <p:cNvGrpSpPr/>
          <p:nvPr/>
        </p:nvGrpSpPr>
        <p:grpSpPr>
          <a:xfrm>
            <a:off x="3328581" y="716175"/>
            <a:ext cx="2486829" cy="3711155"/>
            <a:chOff x="1118224" y="283725"/>
            <a:chExt cx="2090826" cy="4076400"/>
          </a:xfrm>
        </p:grpSpPr>
        <p:sp>
          <p:nvSpPr>
            <p:cNvPr id="207" name="Google Shape;207;p38"/>
            <p:cNvSpPr/>
            <p:nvPr/>
          </p:nvSpPr>
          <p:spPr>
            <a:xfrm>
              <a:off x="1178650" y="283725"/>
              <a:ext cx="2030400" cy="4076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08" name="Google Shape;208;p38"/>
            <p:cNvSpPr/>
            <p:nvPr/>
          </p:nvSpPr>
          <p:spPr>
            <a:xfrm>
              <a:off x="1118224" y="341749"/>
              <a:ext cx="2048100" cy="2490600"/>
            </a:xfrm>
            <a:prstGeom prst="rect">
              <a:avLst/>
            </a:prstGeom>
            <a:solidFill>
              <a:srgbClr val="F3F9FB"/>
            </a:solidFill>
            <a:ln w="19050" cap="flat" cmpd="sng">
              <a:solidFill>
                <a:srgbClr val="1D9DB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09" name="Google Shape;209;p38"/>
            <p:cNvSpPr/>
            <p:nvPr/>
          </p:nvSpPr>
          <p:spPr>
            <a:xfrm>
              <a:off x="1233850" y="1282999"/>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dirty="0">
                  <a:solidFill>
                    <a:schemeClr val="dk1"/>
                  </a:solidFill>
                  <a:latin typeface="Lato"/>
                  <a:ea typeface="Lato"/>
                  <a:cs typeface="Lato"/>
                  <a:sym typeface="Lato"/>
                </a:rPr>
                <a:t>Fewer inpatient admissions</a:t>
              </a:r>
              <a:endParaRPr dirty="0">
                <a:solidFill>
                  <a:schemeClr val="dk1"/>
                </a:solidFill>
                <a:latin typeface="Lato"/>
                <a:ea typeface="Lato"/>
                <a:cs typeface="Lato"/>
                <a:sym typeface="Lato"/>
              </a:endParaRPr>
            </a:p>
          </p:txBody>
        </p:sp>
        <p:sp>
          <p:nvSpPr>
            <p:cNvPr id="210" name="Google Shape;210;p3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1D9DBB"/>
                  </a:solidFill>
                  <a:latin typeface="Besley"/>
                  <a:ea typeface="Besley"/>
                  <a:cs typeface="Besley"/>
                  <a:sym typeface="Besley"/>
                </a:rPr>
                <a:t>26%</a:t>
              </a:r>
              <a:endParaRPr sz="4200" b="1">
                <a:solidFill>
                  <a:schemeClr val="dk1"/>
                </a:solidFill>
                <a:latin typeface="Besley"/>
                <a:ea typeface="Besley"/>
                <a:cs typeface="Besley"/>
                <a:sym typeface="Besley"/>
              </a:endParaRPr>
            </a:p>
          </p:txBody>
        </p:sp>
        <p:sp>
          <p:nvSpPr>
            <p:cNvPr id="211" name="Google Shape;211;p38"/>
            <p:cNvSpPr/>
            <p:nvPr/>
          </p:nvSpPr>
          <p:spPr>
            <a:xfrm rot="5400000">
              <a:off x="1938871" y="2785391"/>
              <a:ext cx="389100" cy="278100"/>
            </a:xfrm>
            <a:prstGeom prst="rightArrow">
              <a:avLst>
                <a:gd name="adj1" fmla="val 34239"/>
                <a:gd name="adj2" fmla="val 57035"/>
              </a:avLst>
            </a:prstGeom>
            <a:solidFill>
              <a:srgbClr val="F3F9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grpSp>
      <p:grpSp>
        <p:nvGrpSpPr>
          <p:cNvPr id="212" name="Google Shape;212;p38"/>
          <p:cNvGrpSpPr/>
          <p:nvPr/>
        </p:nvGrpSpPr>
        <p:grpSpPr>
          <a:xfrm>
            <a:off x="5877800" y="716175"/>
            <a:ext cx="2486829" cy="3711155"/>
            <a:chOff x="1118224" y="283725"/>
            <a:chExt cx="2090826" cy="4076400"/>
          </a:xfrm>
        </p:grpSpPr>
        <p:sp>
          <p:nvSpPr>
            <p:cNvPr id="213" name="Google Shape;213;p38"/>
            <p:cNvSpPr/>
            <p:nvPr/>
          </p:nvSpPr>
          <p:spPr>
            <a:xfrm>
              <a:off x="1178650" y="283725"/>
              <a:ext cx="2030400" cy="4076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14" name="Google Shape;214;p38"/>
            <p:cNvSpPr/>
            <p:nvPr/>
          </p:nvSpPr>
          <p:spPr>
            <a:xfrm>
              <a:off x="1118224" y="341749"/>
              <a:ext cx="2048100" cy="2490600"/>
            </a:xfrm>
            <a:prstGeom prst="rect">
              <a:avLst/>
            </a:prstGeom>
            <a:solidFill>
              <a:srgbClr val="F3F9FB"/>
            </a:solidFill>
            <a:ln w="19050" cap="flat" cmpd="sng">
              <a:solidFill>
                <a:srgbClr val="1D9DB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sp>
          <p:nvSpPr>
            <p:cNvPr id="215" name="Google Shape;215;p38"/>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chemeClr val="dk1"/>
                  </a:solidFill>
                  <a:latin typeface="Lato"/>
                  <a:ea typeface="Lato"/>
                  <a:cs typeface="Lato"/>
                  <a:sym typeface="Lato"/>
                </a:rPr>
                <a:t>Decrease in Medicare expenditures</a:t>
              </a:r>
              <a:endParaRPr>
                <a:solidFill>
                  <a:schemeClr val="dk1"/>
                </a:solidFill>
                <a:latin typeface="Lato"/>
                <a:ea typeface="Lato"/>
                <a:cs typeface="Lato"/>
                <a:sym typeface="Lato"/>
              </a:endParaRPr>
            </a:p>
          </p:txBody>
        </p:sp>
        <p:sp>
          <p:nvSpPr>
            <p:cNvPr id="216" name="Google Shape;216;p3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1D9DBB"/>
                  </a:solidFill>
                  <a:latin typeface="Besley"/>
                  <a:ea typeface="Besley"/>
                  <a:cs typeface="Besley"/>
                  <a:sym typeface="Besley"/>
                </a:rPr>
                <a:t>13%</a:t>
              </a:r>
              <a:endParaRPr sz="4200" b="1">
                <a:solidFill>
                  <a:schemeClr val="dk1"/>
                </a:solidFill>
                <a:latin typeface="Besley"/>
                <a:ea typeface="Besley"/>
                <a:cs typeface="Besley"/>
                <a:sym typeface="Besley"/>
              </a:endParaRPr>
            </a:p>
          </p:txBody>
        </p:sp>
        <p:sp>
          <p:nvSpPr>
            <p:cNvPr id="217" name="Google Shape;217;p38"/>
            <p:cNvSpPr/>
            <p:nvPr/>
          </p:nvSpPr>
          <p:spPr>
            <a:xfrm rot="5400000">
              <a:off x="1938871" y="2785391"/>
              <a:ext cx="389100" cy="278100"/>
            </a:xfrm>
            <a:prstGeom prst="rightArrow">
              <a:avLst>
                <a:gd name="adj1" fmla="val 34239"/>
                <a:gd name="adj2" fmla="val 57035"/>
              </a:avLst>
            </a:prstGeom>
            <a:solidFill>
              <a:srgbClr val="F3F9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dk1"/>
                </a:solidFill>
                <a:latin typeface="Lato"/>
                <a:ea typeface="Lato"/>
                <a:cs typeface="Lato"/>
                <a:sym typeface="Lato"/>
              </a:endParaRPr>
            </a:p>
          </p:txBody>
        </p:sp>
      </p:grpSp>
      <p:sp>
        <p:nvSpPr>
          <p:cNvPr id="218" name="Google Shape;218;p38"/>
          <p:cNvSpPr/>
          <p:nvPr/>
        </p:nvSpPr>
        <p:spPr>
          <a:xfrm>
            <a:off x="3364512" y="3346625"/>
            <a:ext cx="2415000" cy="988200"/>
          </a:xfrm>
          <a:prstGeom prst="rect">
            <a:avLst/>
          </a:prstGeom>
          <a:noFill/>
          <a:ln>
            <a:noFill/>
          </a:ln>
        </p:spPr>
        <p:txBody>
          <a:bodyPr spcFirstLastPara="1" wrap="square" lIns="0" tIns="0" rIns="0" bIns="0" anchor="t" anchorCtr="0">
            <a:noAutofit/>
          </a:bodyPr>
          <a:lstStyle/>
          <a:p>
            <a:pPr marL="457200" lvl="0" indent="-323850" algn="l" rtl="0">
              <a:lnSpc>
                <a:spcPct val="115000"/>
              </a:lnSpc>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Outpatient emergency department visits decreased by 12%</a:t>
            </a:r>
            <a:endParaRPr sz="1500">
              <a:solidFill>
                <a:schemeClr val="lt1"/>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1"/>
              </a:solidFill>
              <a:latin typeface="Lato"/>
              <a:ea typeface="Lato"/>
              <a:cs typeface="Lato"/>
              <a:sym typeface="Lato"/>
            </a:endParaRPr>
          </a:p>
          <a:p>
            <a:pPr marL="457200" lvl="0" indent="-323850" algn="l" rtl="0">
              <a:lnSpc>
                <a:spcPct val="115000"/>
              </a:lnSpc>
              <a:spcBef>
                <a:spcPts val="0"/>
              </a:spcBef>
              <a:spcAft>
                <a:spcPts val="0"/>
              </a:spcAft>
              <a:buClr>
                <a:schemeClr val="lt1"/>
              </a:buClr>
              <a:buSzPts val="1500"/>
              <a:buFont typeface="Lato"/>
              <a:buChar char="●"/>
            </a:pPr>
            <a:endParaRPr sz="1500">
              <a:solidFill>
                <a:schemeClr val="lt1"/>
              </a:solidFill>
              <a:latin typeface="Lato"/>
              <a:ea typeface="Lato"/>
              <a:cs typeface="Lato"/>
              <a:sym typeface="Lato"/>
            </a:endParaRPr>
          </a:p>
        </p:txBody>
      </p:sp>
      <p:sp>
        <p:nvSpPr>
          <p:cNvPr id="219" name="Google Shape;219;p38"/>
          <p:cNvSpPr/>
          <p:nvPr/>
        </p:nvSpPr>
        <p:spPr>
          <a:xfrm>
            <a:off x="5913725" y="3250175"/>
            <a:ext cx="2486700" cy="1084800"/>
          </a:xfrm>
          <a:prstGeom prst="rect">
            <a:avLst/>
          </a:prstGeom>
          <a:noFill/>
          <a:ln>
            <a:noFill/>
          </a:ln>
        </p:spPr>
        <p:txBody>
          <a:bodyPr spcFirstLastPara="1" wrap="square" lIns="0" tIns="0" rIns="0" bIns="0" anchor="t" anchorCtr="0">
            <a:noAutofit/>
          </a:bodyPr>
          <a:lstStyle/>
          <a:p>
            <a:pPr marL="457200" lvl="0" indent="-323850" algn="l" rtl="0">
              <a:lnSpc>
                <a:spcPct val="115000"/>
              </a:lnSpc>
              <a:spcBef>
                <a:spcPts val="0"/>
              </a:spcBef>
              <a:spcAft>
                <a:spcPts val="0"/>
              </a:spcAft>
              <a:buClr>
                <a:schemeClr val="lt1"/>
              </a:buClr>
              <a:buSzPts val="1500"/>
              <a:buFont typeface="Lato"/>
              <a:buChar char="●"/>
            </a:pPr>
            <a:r>
              <a:rPr lang="en" sz="1500">
                <a:solidFill>
                  <a:schemeClr val="lt1"/>
                </a:solidFill>
                <a:latin typeface="Lato"/>
                <a:ea typeface="Lato"/>
                <a:cs typeface="Lato"/>
                <a:sym typeface="Lato"/>
              </a:rPr>
              <a:t>Saves money by stopping costly, but ultimately futile, treatment</a:t>
            </a:r>
            <a:endParaRPr sz="15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Template Faces 2017 (3)">
  <a:themeElements>
    <a:clrScheme name="C&amp;C PowerPoint Theme Colors 1">
      <a:dk1>
        <a:srgbClr val="00446D"/>
      </a:dk1>
      <a:lt1>
        <a:srgbClr val="FFFFFF"/>
      </a:lt1>
      <a:dk2>
        <a:srgbClr val="3F3F42"/>
      </a:dk2>
      <a:lt2>
        <a:srgbClr val="DEDDDC"/>
      </a:lt2>
      <a:accent1>
        <a:srgbClr val="0797B9"/>
      </a:accent1>
      <a:accent2>
        <a:srgbClr val="752D62"/>
      </a:accent2>
      <a:accent3>
        <a:srgbClr val="A07052"/>
      </a:accent3>
      <a:accent4>
        <a:srgbClr val="FFCC32"/>
      </a:accent4>
      <a:accent5>
        <a:srgbClr val="D58427"/>
      </a:accent5>
      <a:accent6>
        <a:srgbClr val="7AAB52"/>
      </a:accent6>
      <a:hlink>
        <a:srgbClr val="079BB9"/>
      </a:hlink>
      <a:folHlink>
        <a:srgbClr val="079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2123</Words>
  <Application>Microsoft Macintosh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Lato</vt:lpstr>
      <vt:lpstr>Arial</vt:lpstr>
      <vt:lpstr>Avenir</vt:lpstr>
      <vt:lpstr>Besley</vt:lpstr>
      <vt:lpstr>Georgia</vt:lpstr>
      <vt:lpstr>Simple Light</vt:lpstr>
      <vt:lpstr>Powerpoint Template Faces 2017 (3)</vt:lpstr>
      <vt:lpstr>Concurrent Care: A Better Future For Patients With Terminal Diseases  </vt:lpstr>
      <vt:lpstr>PowerPoint Presentation</vt:lpstr>
      <vt:lpstr>What’s the Difference?</vt:lpstr>
      <vt:lpstr>The Impossible Choice</vt:lpstr>
      <vt:lpstr>Concurrent Care</vt:lpstr>
      <vt:lpstr>Concurrent Care: How Does it Work?</vt:lpstr>
      <vt:lpstr>Concurrent Care in Practice</vt:lpstr>
      <vt:lpstr>Could it work in the U.S.?</vt:lpstr>
      <vt:lpstr>PowerPoint Presentation</vt:lpstr>
      <vt:lpstr>Legal and Policy Concepts to Consider</vt:lpstr>
      <vt:lpstr>Limitations to Model</vt:lpstr>
      <vt:lpstr>Payment/Eligibility</vt:lpstr>
      <vt:lpstr>Implementation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Concurrent Care: A Better Future For Patients With Terminal Diseases  </dc:title>
  <cp:lastModifiedBy>Marisa Bartolotta</cp:lastModifiedBy>
  <cp:revision>1</cp:revision>
  <dcterms:modified xsi:type="dcterms:W3CDTF">2025-05-30T20:07:05Z</dcterms:modified>
</cp:coreProperties>
</file>