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Montserrat SemiBol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MontserratSemiBold-bold.fntdata"/><Relationship Id="rId10" Type="http://schemas.openxmlformats.org/officeDocument/2006/relationships/slide" Target="slides/slide5.xml"/><Relationship Id="rId21" Type="http://schemas.openxmlformats.org/officeDocument/2006/relationships/font" Target="fonts/MontserratSemiBold-regular.fntdata"/><Relationship Id="rId13" Type="http://schemas.openxmlformats.org/officeDocument/2006/relationships/slide" Target="slides/slide8.xml"/><Relationship Id="rId24" Type="http://schemas.openxmlformats.org/officeDocument/2006/relationships/font" Target="fonts/MontserratSemiBold-boldItalic.fntdata"/><Relationship Id="rId12" Type="http://schemas.openxmlformats.org/officeDocument/2006/relationships/slide" Target="slides/slide7.xml"/><Relationship Id="rId23" Type="http://schemas.openxmlformats.org/officeDocument/2006/relationships/font" Target="fonts/Montserrat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9f7df66dd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9f7df66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15aac4fea8_0_33:notes"/>
          <p:cNvSpPr/>
          <p:nvPr>
            <p:ph idx="2" type="sldImg"/>
          </p:nvPr>
        </p:nvSpPr>
        <p:spPr>
          <a:xfrm>
            <a:off x="1102184" y="685132"/>
            <a:ext cx="4653600" cy="34293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15aac4fea8_0_33:notes"/>
          <p:cNvSpPr txBox="1"/>
          <p:nvPr>
            <p:ph idx="1" type="body"/>
          </p:nvPr>
        </p:nvSpPr>
        <p:spPr>
          <a:xfrm>
            <a:off x="685460" y="4343066"/>
            <a:ext cx="5487000" cy="4115700"/>
          </a:xfrm>
          <a:prstGeom prst="rect">
            <a:avLst/>
          </a:prstGeom>
        </p:spPr>
        <p:txBody>
          <a:bodyPr anchorCtr="0" anchor="t" bIns="97375" lIns="97375" spcFirstLastPara="1" rIns="97375" wrap="square" tIns="97375">
            <a:noAutofit/>
          </a:bodyPr>
          <a:lstStyle/>
          <a:p>
            <a:pPr indent="0" lvl="0" marL="0" rtl="0" algn="l">
              <a:lnSpc>
                <a:spcPct val="100000"/>
              </a:lnSpc>
              <a:spcBef>
                <a:spcPts val="0"/>
              </a:spcBef>
              <a:spcAft>
                <a:spcPts val="0"/>
              </a:spcAft>
              <a:buClr>
                <a:schemeClr val="dk1"/>
              </a:buClr>
              <a:buSzPts val="1500"/>
              <a:buFont typeface="Calibri"/>
              <a:buNone/>
            </a:pPr>
            <a:r>
              <a:rPr lang="en" sz="1500">
                <a:latin typeface="Avenir"/>
                <a:ea typeface="Avenir"/>
                <a:cs typeface="Avenir"/>
                <a:sym typeface="Avenir"/>
              </a:rPr>
              <a:t>We advocate because change doesn’t happen on its own.</a:t>
            </a:r>
            <a:endParaRPr sz="1500">
              <a:latin typeface="Avenir"/>
              <a:ea typeface="Avenir"/>
              <a:cs typeface="Avenir"/>
              <a:sym typeface="Avenir"/>
            </a:endParaRPr>
          </a:p>
          <a:p>
            <a:pPr indent="0" lvl="0" marL="0" rtl="0" algn="l">
              <a:lnSpc>
                <a:spcPct val="100000"/>
              </a:lnSpc>
              <a:spcBef>
                <a:spcPts val="0"/>
              </a:spcBef>
              <a:spcAft>
                <a:spcPts val="0"/>
              </a:spcAft>
              <a:buClr>
                <a:schemeClr val="dk1"/>
              </a:buClr>
              <a:buSzPts val="1500"/>
              <a:buFont typeface="Calibri"/>
              <a:buNone/>
            </a:pPr>
            <a:r>
              <a:t/>
            </a:r>
            <a:endParaRPr sz="1500">
              <a:latin typeface="Avenir"/>
              <a:ea typeface="Avenir"/>
              <a:cs typeface="Avenir"/>
              <a:sym typeface="Avenir"/>
            </a:endParaRPr>
          </a:p>
          <a:p>
            <a:pPr indent="-317500" lvl="0" marL="457200" rtl="0" algn="l">
              <a:lnSpc>
                <a:spcPct val="100000"/>
              </a:lnSpc>
              <a:spcBef>
                <a:spcPts val="0"/>
              </a:spcBef>
              <a:spcAft>
                <a:spcPts val="0"/>
              </a:spcAft>
              <a:buSzPts val="1400"/>
              <a:buFont typeface="Avenir"/>
              <a:buChar char="●"/>
            </a:pPr>
            <a:r>
              <a:rPr lang="en" sz="1400">
                <a:latin typeface="Avenir"/>
                <a:ea typeface="Avenir"/>
                <a:cs typeface="Avenir"/>
                <a:sym typeface="Avenir"/>
              </a:rPr>
              <a:t>Advocating for improved care and the issues you care about is more than just taking a stand—it’s an opportunity to share your expertise, engage in the legislative process, and make your voice heard. </a:t>
            </a:r>
            <a:endParaRPr sz="1400">
              <a:latin typeface="Avenir"/>
              <a:ea typeface="Avenir"/>
              <a:cs typeface="Avenir"/>
              <a:sym typeface="Avenir"/>
            </a:endParaRPr>
          </a:p>
          <a:p>
            <a:pPr indent="-317500" lvl="0" marL="457200" rtl="0" algn="l">
              <a:lnSpc>
                <a:spcPct val="100000"/>
              </a:lnSpc>
              <a:spcBef>
                <a:spcPts val="0"/>
              </a:spcBef>
              <a:spcAft>
                <a:spcPts val="0"/>
              </a:spcAft>
              <a:buSzPts val="1400"/>
              <a:buFont typeface="Avenir"/>
              <a:buChar char="●"/>
            </a:pPr>
            <a:r>
              <a:rPr lang="en" sz="1400">
                <a:latin typeface="Avenir"/>
                <a:ea typeface="Avenir"/>
                <a:cs typeface="Avenir"/>
                <a:sym typeface="Avenir"/>
              </a:rPr>
              <a:t>By getting involved, you become part of a dedicated community working to ensure compassionate, patient-centered care for all. </a:t>
            </a:r>
            <a:endParaRPr sz="1400">
              <a:latin typeface="Avenir"/>
              <a:ea typeface="Avenir"/>
              <a:cs typeface="Avenir"/>
              <a:sym typeface="Avenir"/>
            </a:endParaRPr>
          </a:p>
          <a:p>
            <a:pPr indent="-317500" lvl="0" marL="457200" rtl="0" algn="l">
              <a:lnSpc>
                <a:spcPct val="100000"/>
              </a:lnSpc>
              <a:spcBef>
                <a:spcPts val="0"/>
              </a:spcBef>
              <a:spcAft>
                <a:spcPts val="0"/>
              </a:spcAft>
              <a:buSzPts val="1400"/>
              <a:buFont typeface="Avenir"/>
              <a:buChar char="●"/>
            </a:pPr>
            <a:r>
              <a:rPr lang="en" sz="1400">
                <a:latin typeface="Avenir"/>
                <a:ea typeface="Avenir"/>
                <a:cs typeface="Avenir"/>
                <a:sym typeface="Avenir"/>
              </a:rPr>
              <a:t>Advocacy also opens the door to building lasting relationships within your community, allowing you to become a trusted voice on issues that are important to you and your community. </a:t>
            </a:r>
            <a:endParaRPr sz="1400">
              <a:latin typeface="Avenir"/>
              <a:ea typeface="Avenir"/>
              <a:cs typeface="Avenir"/>
              <a:sym typeface="Avenir"/>
            </a:endParaRPr>
          </a:p>
          <a:p>
            <a:pPr indent="-317500" lvl="0" marL="457200" rtl="0" algn="l">
              <a:lnSpc>
                <a:spcPct val="100000"/>
              </a:lnSpc>
              <a:spcBef>
                <a:spcPts val="0"/>
              </a:spcBef>
              <a:spcAft>
                <a:spcPts val="0"/>
              </a:spcAft>
              <a:buSzPts val="1400"/>
              <a:buFont typeface="Avenir"/>
              <a:buChar char="●"/>
            </a:pPr>
            <a:r>
              <a:rPr lang="en" sz="1400">
                <a:latin typeface="Avenir"/>
                <a:ea typeface="Avenir"/>
                <a:cs typeface="Avenir"/>
                <a:sym typeface="Avenir"/>
              </a:rPr>
              <a:t>Through ongoing dialogue and engagement, you can help shape policies, educate others, and drive meaningful change.</a:t>
            </a:r>
            <a:endParaRPr sz="1400">
              <a:latin typeface="Avenir"/>
              <a:ea typeface="Avenir"/>
              <a:cs typeface="Avenir"/>
              <a:sym typeface="Avenir"/>
            </a:endParaRPr>
          </a:p>
          <a:p>
            <a:pPr indent="0" lvl="0" marL="457200" rtl="0" algn="l">
              <a:lnSpc>
                <a:spcPct val="100000"/>
              </a:lnSpc>
              <a:spcBef>
                <a:spcPts val="0"/>
              </a:spcBef>
              <a:spcAft>
                <a:spcPts val="0"/>
              </a:spcAft>
              <a:buNone/>
            </a:pPr>
            <a:r>
              <a:t/>
            </a:r>
            <a:endParaRPr sz="1400">
              <a:latin typeface="Avenir"/>
              <a:ea typeface="Avenir"/>
              <a:cs typeface="Avenir"/>
              <a:sym typeface="Avenir"/>
            </a:endParaRPr>
          </a:p>
          <a:p>
            <a:pPr indent="0" lvl="0" marL="457200" rtl="0" algn="l">
              <a:lnSpc>
                <a:spcPct val="100000"/>
              </a:lnSpc>
              <a:spcBef>
                <a:spcPts val="0"/>
              </a:spcBef>
              <a:spcAft>
                <a:spcPts val="0"/>
              </a:spcAft>
              <a:buNone/>
            </a:pPr>
            <a:r>
              <a:rPr lang="en" sz="1400">
                <a:latin typeface="Avenir"/>
                <a:ea typeface="Avenir"/>
                <a:cs typeface="Avenir"/>
                <a:sym typeface="Avenir"/>
              </a:rPr>
              <a:t>-next slide-</a:t>
            </a:r>
            <a:endParaRPr sz="1400">
              <a:latin typeface="Avenir"/>
              <a:ea typeface="Avenir"/>
              <a:cs typeface="Avenir"/>
              <a:sym typeface="Avenir"/>
            </a:endParaRPr>
          </a:p>
        </p:txBody>
      </p:sp>
      <p:sp>
        <p:nvSpPr>
          <p:cNvPr id="140" name="Google Shape;140;g315aac4fea8_0_33:notes"/>
          <p:cNvSpPr txBox="1"/>
          <p:nvPr>
            <p:ph idx="12" type="sldNum"/>
          </p:nvPr>
        </p:nvSpPr>
        <p:spPr>
          <a:xfrm>
            <a:off x="3884839" y="8684461"/>
            <a:ext cx="2971500" cy="457800"/>
          </a:xfrm>
          <a:prstGeom prst="rect">
            <a:avLst/>
          </a:prstGeom>
          <a:noFill/>
          <a:ln>
            <a:noFill/>
          </a:ln>
        </p:spPr>
        <p:txBody>
          <a:bodyPr anchorCtr="0" anchor="ctr" bIns="97375" lIns="97375" spcFirstLastPara="1" rIns="97375" wrap="square" tIns="97375">
            <a:noAutofit/>
          </a:bodyPr>
          <a:lstStyle/>
          <a:p>
            <a:pPr indent="0" lvl="0" marL="0" rtl="0" algn="l">
              <a:spcBef>
                <a:spcPts val="0"/>
              </a:spcBef>
              <a:spcAft>
                <a:spcPts val="0"/>
              </a:spcAft>
              <a:buClr>
                <a:srgbClr val="000000"/>
              </a:buClr>
              <a:buFont typeface="Arial"/>
              <a:buNone/>
            </a:pPr>
            <a:fld id="{00000000-1234-1234-1234-123412341234}" type="slidenum">
              <a:rPr lang="en" sz="1500"/>
              <a:t>‹#›</a:t>
            </a:fld>
            <a:endParaRPr sz="15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2075c433c5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2075c433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11150" lvl="0" marL="457200" rtl="0" algn="l">
              <a:lnSpc>
                <a:spcPct val="120000"/>
              </a:lnSpc>
              <a:spcBef>
                <a:spcPts val="0"/>
              </a:spcBef>
              <a:spcAft>
                <a:spcPts val="0"/>
              </a:spcAft>
              <a:buClr>
                <a:srgbClr val="3F3F42"/>
              </a:buClr>
              <a:buSzPts val="1300"/>
              <a:buFont typeface="Avenir"/>
              <a:buChar char="●"/>
            </a:pPr>
            <a:r>
              <a:rPr lang="en" sz="1300">
                <a:solidFill>
                  <a:srgbClr val="3F3F42"/>
                </a:solidFill>
                <a:latin typeface="Avenir"/>
                <a:ea typeface="Avenir"/>
                <a:cs typeface="Avenir"/>
                <a:sym typeface="Avenir"/>
              </a:rPr>
              <a:t>Compassion &amp; Choices has been engaged in end-of-life healthcare advocacy for many decades.</a:t>
            </a:r>
            <a:endParaRPr sz="1300">
              <a:solidFill>
                <a:srgbClr val="3F3F42"/>
              </a:solidFill>
              <a:latin typeface="Avenir"/>
              <a:ea typeface="Avenir"/>
              <a:cs typeface="Avenir"/>
              <a:sym typeface="Avenir"/>
            </a:endParaRPr>
          </a:p>
          <a:p>
            <a:pPr indent="-311150" lvl="1" marL="914400" rtl="0" algn="l">
              <a:lnSpc>
                <a:spcPct val="120000"/>
              </a:lnSpc>
              <a:spcBef>
                <a:spcPts val="0"/>
              </a:spcBef>
              <a:spcAft>
                <a:spcPts val="0"/>
              </a:spcAft>
              <a:buClr>
                <a:schemeClr val="dk1"/>
              </a:buClr>
              <a:buSzPts val="1300"/>
              <a:buFont typeface="Avenir"/>
              <a:buChar char="○"/>
            </a:pPr>
            <a:r>
              <a:rPr lang="en" sz="1300">
                <a:solidFill>
                  <a:srgbClr val="3F3F42"/>
                </a:solidFill>
                <a:latin typeface="Avenir"/>
                <a:ea typeface="Avenir"/>
                <a:cs typeface="Avenir"/>
                <a:sym typeface="Avenir"/>
              </a:rPr>
              <a:t>Early laws specific to self-determination and what some call “right to die” laws introduced as early as the 1960s. </a:t>
            </a:r>
            <a:endParaRPr sz="1300">
              <a:solidFill>
                <a:srgbClr val="3F3F42"/>
              </a:solidFill>
              <a:latin typeface="Avenir"/>
              <a:ea typeface="Avenir"/>
              <a:cs typeface="Avenir"/>
              <a:sym typeface="Avenir"/>
            </a:endParaRPr>
          </a:p>
          <a:p>
            <a:pPr indent="-311150" lvl="1" marL="914400" rtl="0" algn="l">
              <a:lnSpc>
                <a:spcPct val="120000"/>
              </a:lnSpc>
              <a:spcBef>
                <a:spcPts val="0"/>
              </a:spcBef>
              <a:spcAft>
                <a:spcPts val="0"/>
              </a:spcAft>
              <a:buClr>
                <a:schemeClr val="dk1"/>
              </a:buClr>
              <a:buSzPts val="1300"/>
              <a:buFont typeface="Avenir"/>
              <a:buChar char="○"/>
            </a:pPr>
            <a:r>
              <a:rPr lang="en" sz="1300">
                <a:solidFill>
                  <a:srgbClr val="3F3F42"/>
                </a:solidFill>
                <a:latin typeface="Avenir"/>
                <a:ea typeface="Avenir"/>
                <a:cs typeface="Avenir"/>
                <a:sym typeface="Avenir"/>
              </a:rPr>
              <a:t>Collaborated to pass the first medical aid in dying legislation in Oregon in 1994. </a:t>
            </a:r>
            <a:endParaRPr sz="1300">
              <a:solidFill>
                <a:srgbClr val="3F3F42"/>
              </a:solidFill>
              <a:latin typeface="Avenir"/>
              <a:ea typeface="Avenir"/>
              <a:cs typeface="Avenir"/>
              <a:sym typeface="Avenir"/>
            </a:endParaRPr>
          </a:p>
          <a:p>
            <a:pPr indent="-311150" lvl="1" marL="914400" rtl="0" algn="l">
              <a:lnSpc>
                <a:spcPct val="120000"/>
              </a:lnSpc>
              <a:spcBef>
                <a:spcPts val="0"/>
              </a:spcBef>
              <a:spcAft>
                <a:spcPts val="0"/>
              </a:spcAft>
              <a:buClr>
                <a:srgbClr val="3F3F42"/>
              </a:buClr>
              <a:buSzPts val="1300"/>
              <a:buFont typeface="Avenir"/>
              <a:buChar char="○"/>
            </a:pPr>
            <a:r>
              <a:rPr lang="en" sz="1300">
                <a:solidFill>
                  <a:srgbClr val="3F3F42"/>
                </a:solidFill>
                <a:latin typeface="Avenir"/>
                <a:ea typeface="Avenir"/>
                <a:cs typeface="Avenir"/>
                <a:sym typeface="Avenir"/>
              </a:rPr>
              <a:t>While most recently known for leading medical aid in dying legislative efforts, our focus has always been to expand and improve all EOL care options.</a:t>
            </a:r>
            <a:endParaRPr sz="1300">
              <a:solidFill>
                <a:srgbClr val="3F3F42"/>
              </a:solidFill>
              <a:latin typeface="Avenir"/>
              <a:ea typeface="Avenir"/>
              <a:cs typeface="Avenir"/>
              <a:sym typeface="Avenir"/>
            </a:endParaRPr>
          </a:p>
          <a:p>
            <a:pPr indent="-311150" lvl="0" marL="457200" rtl="0" algn="l">
              <a:lnSpc>
                <a:spcPct val="120000"/>
              </a:lnSpc>
              <a:spcBef>
                <a:spcPts val="0"/>
              </a:spcBef>
              <a:spcAft>
                <a:spcPts val="0"/>
              </a:spcAft>
              <a:buClr>
                <a:srgbClr val="3F3F42"/>
              </a:buClr>
              <a:buSzPts val="1300"/>
              <a:buFont typeface="Avenir"/>
              <a:buChar char="●"/>
            </a:pPr>
            <a:r>
              <a:rPr lang="en" sz="1300">
                <a:solidFill>
                  <a:srgbClr val="3F3F42"/>
                </a:solidFill>
                <a:latin typeface="Avenir"/>
                <a:ea typeface="Avenir"/>
                <a:cs typeface="Avenir"/>
                <a:sym typeface="Avenir"/>
              </a:rPr>
              <a:t>End-of-life issues require advocacy of all kinds to make waves and foster needed change</a:t>
            </a:r>
            <a:endParaRPr sz="1300">
              <a:solidFill>
                <a:srgbClr val="3F3F42"/>
              </a:solidFill>
              <a:latin typeface="Avenir"/>
              <a:ea typeface="Avenir"/>
              <a:cs typeface="Avenir"/>
              <a:sym typeface="Avenir"/>
            </a:endParaRPr>
          </a:p>
          <a:p>
            <a:pPr indent="-311150" lvl="1" marL="914400" rtl="0" algn="l">
              <a:spcBef>
                <a:spcPts val="0"/>
              </a:spcBef>
              <a:spcAft>
                <a:spcPts val="0"/>
              </a:spcAft>
              <a:buClr>
                <a:schemeClr val="dk1"/>
              </a:buClr>
              <a:buSzPts val="1300"/>
              <a:buFont typeface="Avenir"/>
              <a:buChar char="○"/>
            </a:pPr>
            <a:r>
              <a:rPr lang="en" sz="1300">
                <a:solidFill>
                  <a:srgbClr val="3F3F42"/>
                </a:solidFill>
                <a:latin typeface="Avenir"/>
                <a:ea typeface="Avenir"/>
                <a:cs typeface="Avenir"/>
                <a:sym typeface="Avenir"/>
              </a:rPr>
              <a:t>Grassroots advocacy, lobbying, media, community education, professional education, information and resource sharing, storytelling, individuals giving of their time. </a:t>
            </a:r>
            <a:endParaRPr sz="1300">
              <a:solidFill>
                <a:srgbClr val="3F3F42"/>
              </a:solidFill>
              <a:latin typeface="Avenir"/>
              <a:ea typeface="Avenir"/>
              <a:cs typeface="Avenir"/>
              <a:sym typeface="Avenir"/>
            </a:endParaRPr>
          </a:p>
          <a:p>
            <a:pPr indent="-311150" lvl="1" marL="914400" rtl="0" algn="l">
              <a:spcBef>
                <a:spcPts val="0"/>
              </a:spcBef>
              <a:spcAft>
                <a:spcPts val="0"/>
              </a:spcAft>
              <a:buClr>
                <a:schemeClr val="dk1"/>
              </a:buClr>
              <a:buSzPts val="1300"/>
              <a:buFont typeface="Avenir"/>
              <a:buChar char="○"/>
            </a:pPr>
            <a:r>
              <a:rPr lang="en" sz="1300">
                <a:solidFill>
                  <a:srgbClr val="3F3F42"/>
                </a:solidFill>
                <a:latin typeface="Avenir"/>
                <a:ea typeface="Avenir"/>
                <a:cs typeface="Avenir"/>
                <a:sym typeface="Avenir"/>
              </a:rPr>
              <a:t>The history of advocacy for end-of-life care has involved every single one of these types of advocacy. </a:t>
            </a:r>
            <a:endParaRPr sz="1300">
              <a:solidFill>
                <a:srgbClr val="3F3F42"/>
              </a:solidFill>
              <a:latin typeface="Avenir"/>
              <a:ea typeface="Avenir"/>
              <a:cs typeface="Avenir"/>
              <a:sym typeface="Avenir"/>
            </a:endParaRPr>
          </a:p>
          <a:p>
            <a:pPr indent="-311150" lvl="0" marL="457200" rtl="0" algn="l">
              <a:lnSpc>
                <a:spcPct val="120000"/>
              </a:lnSpc>
              <a:spcBef>
                <a:spcPts val="0"/>
              </a:spcBef>
              <a:spcAft>
                <a:spcPts val="0"/>
              </a:spcAft>
              <a:buClr>
                <a:srgbClr val="3F3F42"/>
              </a:buClr>
              <a:buSzPts val="1300"/>
              <a:buFont typeface="Avenir"/>
              <a:buChar char="●"/>
            </a:pPr>
            <a:r>
              <a:rPr lang="en" sz="1300">
                <a:solidFill>
                  <a:srgbClr val="3F3F42"/>
                </a:solidFill>
                <a:latin typeface="Avenir"/>
                <a:ea typeface="Avenir"/>
                <a:cs typeface="Avenir"/>
                <a:sym typeface="Avenir"/>
              </a:rPr>
              <a:t>Recognition of the especially tender topic we choose to advocate on behalf of, which can lead to discomfort </a:t>
            </a:r>
            <a:endParaRPr sz="1300">
              <a:solidFill>
                <a:srgbClr val="3F3F42"/>
              </a:solidFill>
              <a:latin typeface="Avenir"/>
              <a:ea typeface="Avenir"/>
              <a:cs typeface="Avenir"/>
              <a:sym typeface="Avenir"/>
            </a:endParaRPr>
          </a:p>
          <a:p>
            <a:pPr indent="-311150" lvl="1" marL="914400" rtl="0" algn="l">
              <a:lnSpc>
                <a:spcPct val="120000"/>
              </a:lnSpc>
              <a:spcBef>
                <a:spcPts val="0"/>
              </a:spcBef>
              <a:spcAft>
                <a:spcPts val="0"/>
              </a:spcAft>
              <a:buClr>
                <a:schemeClr val="dk1"/>
              </a:buClr>
              <a:buSzPts val="1300"/>
              <a:buFont typeface="Avenir"/>
              <a:buChar char="○"/>
            </a:pPr>
            <a:r>
              <a:rPr lang="en" sz="1300">
                <a:solidFill>
                  <a:srgbClr val="3F3F42"/>
                </a:solidFill>
                <a:latin typeface="Avenir"/>
                <a:ea typeface="Avenir"/>
                <a:cs typeface="Avenir"/>
                <a:sym typeface="Avenir"/>
              </a:rPr>
              <a:t>Acknowledge it is challenging for professionals to advocate in this space. </a:t>
            </a:r>
            <a:endParaRPr sz="1300">
              <a:solidFill>
                <a:srgbClr val="3F3F42"/>
              </a:solidFill>
              <a:latin typeface="Avenir"/>
              <a:ea typeface="Avenir"/>
              <a:cs typeface="Avenir"/>
              <a:sym typeface="Avenir"/>
            </a:endParaRPr>
          </a:p>
          <a:p>
            <a:pPr indent="-311150" lvl="1" marL="914400" rtl="0" algn="l">
              <a:lnSpc>
                <a:spcPct val="120000"/>
              </a:lnSpc>
              <a:spcBef>
                <a:spcPts val="0"/>
              </a:spcBef>
              <a:spcAft>
                <a:spcPts val="0"/>
              </a:spcAft>
              <a:buClr>
                <a:schemeClr val="dk1"/>
              </a:buClr>
              <a:buSzPts val="1300"/>
              <a:buFont typeface="Avenir"/>
              <a:buChar char="○"/>
            </a:pPr>
            <a:r>
              <a:rPr lang="en" sz="1300">
                <a:solidFill>
                  <a:srgbClr val="3F3F42"/>
                </a:solidFill>
                <a:latin typeface="Avenir"/>
                <a:ea typeface="Avenir"/>
                <a:cs typeface="Avenir"/>
                <a:sym typeface="Avenir"/>
              </a:rPr>
              <a:t>People will almost certainly talk about EOL issues in ways that are offensive and incorrect. This means keeping ourselves focused on the issues and the people impacted and those who need improvements in end-of-life care.</a:t>
            </a:r>
            <a:endParaRPr sz="1300">
              <a:solidFill>
                <a:srgbClr val="3F3F42"/>
              </a:solidFill>
              <a:latin typeface="Avenir"/>
              <a:ea typeface="Avenir"/>
              <a:cs typeface="Avenir"/>
              <a:sym typeface="Avenir"/>
            </a:endParaRPr>
          </a:p>
          <a:p>
            <a:pPr indent="0" lvl="0" marL="457200" rtl="0" algn="l">
              <a:spcBef>
                <a:spcPts val="0"/>
              </a:spcBef>
              <a:spcAft>
                <a:spcPts val="0"/>
              </a:spcAft>
              <a:buClr>
                <a:schemeClr val="dk1"/>
              </a:buClr>
              <a:buSzPts val="1100"/>
              <a:buFont typeface="Arial"/>
              <a:buNone/>
            </a:pPr>
            <a:r>
              <a:t/>
            </a:r>
            <a:endParaRPr sz="1300">
              <a:solidFill>
                <a:srgbClr val="3F3F42"/>
              </a:solidFill>
              <a:latin typeface="Avenir"/>
              <a:ea typeface="Avenir"/>
              <a:cs typeface="Avenir"/>
              <a:sym typeface="Aveni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aac564a03_0_25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aac564a03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Advocacy takes many forms, and as attorneys or those in the legal space, your voice carries unique weight in shaping policies and ensuring patients have access to compassionate care. Whether through direct outreach, engaging with lawmakers, or simply sharing accurate information within your community, every action—big or small—contributes to meaningful change. Here is a list of the types of advocacy you might do as an individual or with an allied organization.</a:t>
            </a:r>
            <a:r>
              <a:rPr lang="en" sz="1200"/>
              <a:t>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t>Again, with a changing landscape, the risk </a:t>
            </a:r>
            <a:r>
              <a:rPr lang="en" sz="1200"/>
              <a:t>associated</a:t>
            </a:r>
            <a:r>
              <a:rPr lang="en" sz="1200"/>
              <a:t> with each of these must be assessed constantly and vigorously. </a:t>
            </a:r>
            <a:endParaRPr sz="1200"/>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aac564a03_0_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0aac564a0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0aac564a03_0_2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0aac564a03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1200"/>
              </a:spcBef>
              <a:spcAft>
                <a:spcPts val="0"/>
              </a:spcAft>
              <a:buNone/>
            </a:pPr>
            <a:r>
              <a:rPr b="1" lang="en" sz="1200">
                <a:solidFill>
                  <a:srgbClr val="3F3F42"/>
                </a:solidFill>
              </a:rPr>
              <a:t>Finding Your Role in Advocacy can be hard - </a:t>
            </a:r>
            <a:r>
              <a:rPr lang="en" sz="1200">
                <a:solidFill>
                  <a:srgbClr val="3F3F42"/>
                </a:solidFill>
              </a:rPr>
              <a:t>For those exploring how to step into advocacy, it can feel vulnerable to speak up, even when you're deeply passionate and knowledgeable about the issue. That’s normal. Advocacy takes courage, and everyone starts somewhere.</a:t>
            </a:r>
            <a:endParaRPr sz="1200">
              <a:solidFill>
                <a:srgbClr val="3F3F42"/>
              </a:solidFill>
            </a:endParaRPr>
          </a:p>
          <a:p>
            <a:pPr indent="0" lvl="0" marL="0" rtl="0" algn="l">
              <a:lnSpc>
                <a:spcPct val="120000"/>
              </a:lnSpc>
              <a:spcBef>
                <a:spcPts val="1200"/>
              </a:spcBef>
              <a:spcAft>
                <a:spcPts val="0"/>
              </a:spcAft>
              <a:buNone/>
            </a:pPr>
            <a:r>
              <a:rPr lang="en" sz="1200">
                <a:solidFill>
                  <a:srgbClr val="3F3F42"/>
                </a:solidFill>
              </a:rPr>
              <a:t>The </a:t>
            </a:r>
            <a:r>
              <a:rPr lang="en" sz="1200">
                <a:solidFill>
                  <a:srgbClr val="3F3F42"/>
                </a:solidFill>
              </a:rPr>
              <a:t>stakes seem higher than ever and so does the importance. </a:t>
            </a:r>
            <a:endParaRPr sz="1200">
              <a:solidFill>
                <a:srgbClr val="3F3F42"/>
              </a:solidFill>
            </a:endParaRPr>
          </a:p>
          <a:p>
            <a:pPr indent="0" lvl="0" marL="0" rtl="0" algn="l">
              <a:lnSpc>
                <a:spcPct val="120000"/>
              </a:lnSpc>
              <a:spcBef>
                <a:spcPts val="1200"/>
              </a:spcBef>
              <a:spcAft>
                <a:spcPts val="0"/>
              </a:spcAft>
              <a:buNone/>
            </a:pPr>
            <a:r>
              <a:rPr b="1" lang="en" sz="1200">
                <a:solidFill>
                  <a:srgbClr val="3F3F42"/>
                </a:solidFill>
              </a:rPr>
              <a:t>What can </a:t>
            </a:r>
            <a:r>
              <a:rPr b="1" lang="en" sz="1200">
                <a:solidFill>
                  <a:srgbClr val="3F3F42"/>
                </a:solidFill>
              </a:rPr>
              <a:t>you</a:t>
            </a:r>
            <a:r>
              <a:rPr b="1" lang="en" sz="1200">
                <a:solidFill>
                  <a:srgbClr val="3F3F42"/>
                </a:solidFill>
              </a:rPr>
              <a:t> do when you face opposition in your advocacy?</a:t>
            </a:r>
            <a:br>
              <a:rPr b="1" lang="en" sz="1200">
                <a:solidFill>
                  <a:srgbClr val="3F3F42"/>
                </a:solidFill>
              </a:rPr>
            </a:br>
            <a:endParaRPr b="1" sz="1200">
              <a:solidFill>
                <a:srgbClr val="3F3F42"/>
              </a:solidFill>
            </a:endParaRPr>
          </a:p>
          <a:p>
            <a:pPr indent="0" lvl="0" marL="0" rtl="0" algn="l">
              <a:lnSpc>
                <a:spcPct val="120000"/>
              </a:lnSpc>
              <a:spcBef>
                <a:spcPts val="1200"/>
              </a:spcBef>
              <a:spcAft>
                <a:spcPts val="0"/>
              </a:spcAft>
              <a:buNone/>
            </a:pPr>
            <a:r>
              <a:rPr lang="en" sz="1200">
                <a:solidFill>
                  <a:srgbClr val="3F3F42"/>
                </a:solidFill>
              </a:rPr>
              <a:t>Meeting with someone who is unsure or even opposed to your message is one of the hardest parts of this work. Some helpful approaches include:</a:t>
            </a:r>
            <a:endParaRPr sz="1200">
              <a:solidFill>
                <a:srgbClr val="3F3F42"/>
              </a:solidFill>
            </a:endParaRPr>
          </a:p>
          <a:p>
            <a:pPr indent="-304800" lvl="0" marL="457200" rtl="0" algn="l">
              <a:lnSpc>
                <a:spcPct val="120000"/>
              </a:lnSpc>
              <a:spcBef>
                <a:spcPts val="1200"/>
              </a:spcBef>
              <a:spcAft>
                <a:spcPts val="0"/>
              </a:spcAft>
              <a:buClr>
                <a:srgbClr val="3F3F42"/>
              </a:buClr>
              <a:buSzPts val="1200"/>
              <a:buChar char="●"/>
            </a:pPr>
            <a:r>
              <a:rPr lang="en" sz="1200">
                <a:solidFill>
                  <a:srgbClr val="3F3F42"/>
                </a:solidFill>
              </a:rPr>
              <a:t>Avoid defensiveness or blame—lead with empathy.</a:t>
            </a:r>
            <a:endParaRPr sz="1200">
              <a:solidFill>
                <a:srgbClr val="3F3F42"/>
              </a:solidFill>
            </a:endParaRPr>
          </a:p>
          <a:p>
            <a:pPr indent="-304800" lvl="0" marL="457200" rtl="0" algn="l">
              <a:lnSpc>
                <a:spcPct val="120000"/>
              </a:lnSpc>
              <a:spcBef>
                <a:spcPts val="1200"/>
              </a:spcBef>
              <a:spcAft>
                <a:spcPts val="0"/>
              </a:spcAft>
              <a:buClr>
                <a:srgbClr val="3F3F42"/>
              </a:buClr>
              <a:buSzPts val="1200"/>
              <a:buFont typeface="Avenir"/>
              <a:buChar char="●"/>
            </a:pPr>
            <a:r>
              <a:rPr lang="en" sz="1200">
                <a:solidFill>
                  <a:srgbClr val="3F3F42"/>
                </a:solidFill>
              </a:rPr>
              <a:t>Share </a:t>
            </a:r>
            <a:r>
              <a:rPr b="1" lang="en" sz="1200">
                <a:solidFill>
                  <a:srgbClr val="3F3F42"/>
                </a:solidFill>
              </a:rPr>
              <a:t>credible, accessible resources</a:t>
            </a:r>
            <a:r>
              <a:rPr lang="en" sz="1200">
                <a:solidFill>
                  <a:srgbClr val="3F3F42"/>
                </a:solidFill>
              </a:rPr>
              <a:t> to help ground the conversation.</a:t>
            </a:r>
            <a:endParaRPr sz="1200">
              <a:solidFill>
                <a:srgbClr val="3F3F42"/>
              </a:solidFill>
            </a:endParaRPr>
          </a:p>
          <a:p>
            <a:pPr indent="-304800" lvl="0" marL="457200" rtl="0" algn="l">
              <a:lnSpc>
                <a:spcPct val="120000"/>
              </a:lnSpc>
              <a:spcBef>
                <a:spcPts val="1200"/>
              </a:spcBef>
              <a:spcAft>
                <a:spcPts val="0"/>
              </a:spcAft>
              <a:buClr>
                <a:srgbClr val="3F3F42"/>
              </a:buClr>
              <a:buSzPts val="1200"/>
              <a:buFont typeface="Avenir"/>
              <a:buChar char="●"/>
            </a:pPr>
            <a:r>
              <a:rPr b="1" lang="en" sz="1200">
                <a:solidFill>
                  <a:srgbClr val="3F3F42"/>
                </a:solidFill>
              </a:rPr>
              <a:t>Validate legitimate fears or concerns</a:t>
            </a:r>
            <a:r>
              <a:rPr lang="en" sz="1200">
                <a:solidFill>
                  <a:srgbClr val="3F3F42"/>
                </a:solidFill>
              </a:rPr>
              <a:t>—even when you disagree.</a:t>
            </a:r>
            <a:endParaRPr sz="1200">
              <a:solidFill>
                <a:srgbClr val="3F3F42"/>
              </a:solidFill>
            </a:endParaRPr>
          </a:p>
          <a:p>
            <a:pPr indent="-304800" lvl="0" marL="457200" rtl="0" algn="l">
              <a:lnSpc>
                <a:spcPct val="120000"/>
              </a:lnSpc>
              <a:spcBef>
                <a:spcPts val="1200"/>
              </a:spcBef>
              <a:spcAft>
                <a:spcPts val="0"/>
              </a:spcAft>
              <a:buClr>
                <a:srgbClr val="3F3F42"/>
              </a:buClr>
              <a:buSzPts val="1200"/>
              <a:buFont typeface="Avenir"/>
              <a:buChar char="●"/>
            </a:pPr>
            <a:r>
              <a:rPr lang="en" sz="1200">
                <a:solidFill>
                  <a:srgbClr val="3F3F42"/>
                </a:solidFill>
              </a:rPr>
              <a:t>Share </a:t>
            </a:r>
            <a:r>
              <a:rPr b="1" lang="en" sz="1200">
                <a:solidFill>
                  <a:srgbClr val="3F3F42"/>
                </a:solidFill>
              </a:rPr>
              <a:t>your personal story</a:t>
            </a:r>
            <a:r>
              <a:rPr lang="en" sz="1200">
                <a:solidFill>
                  <a:srgbClr val="3F3F42"/>
                </a:solidFill>
              </a:rPr>
              <a:t> or the stories of those who have inspired you.</a:t>
            </a:r>
            <a:endParaRPr sz="1200">
              <a:solidFill>
                <a:srgbClr val="3F3F42"/>
              </a:solidFill>
            </a:endParaRPr>
          </a:p>
          <a:p>
            <a:pPr indent="-304800" lvl="0" marL="457200" rtl="0" algn="l">
              <a:lnSpc>
                <a:spcPct val="120000"/>
              </a:lnSpc>
              <a:spcBef>
                <a:spcPts val="1200"/>
              </a:spcBef>
              <a:spcAft>
                <a:spcPts val="0"/>
              </a:spcAft>
              <a:buClr>
                <a:srgbClr val="3F3F42"/>
              </a:buClr>
              <a:buSzPts val="1200"/>
              <a:buChar char="●"/>
            </a:pPr>
            <a:r>
              <a:rPr b="1" lang="en" sz="1200">
                <a:solidFill>
                  <a:srgbClr val="3F3F42"/>
                </a:solidFill>
              </a:rPr>
              <a:t>Follow-up is key.</a:t>
            </a:r>
            <a:r>
              <a:rPr lang="en" sz="1200">
                <a:solidFill>
                  <a:srgbClr val="3F3F42"/>
                </a:solidFill>
              </a:rPr>
              <a:t> Even if a conversation seems one-sided, your respectful engagement often leaves a lasting impression.</a:t>
            </a:r>
            <a:endParaRPr sz="1200">
              <a:solidFill>
                <a:srgbClr val="3F3F42"/>
              </a:solidFill>
            </a:endParaRPr>
          </a:p>
          <a:p>
            <a:pPr indent="0" lvl="0" marL="0" rtl="0" algn="l">
              <a:lnSpc>
                <a:spcPct val="120000"/>
              </a:lnSpc>
              <a:spcBef>
                <a:spcPts val="1200"/>
              </a:spcBef>
              <a:spcAft>
                <a:spcPts val="0"/>
              </a:spcAft>
              <a:buNone/>
            </a:pPr>
            <a:r>
              <a:rPr b="1" lang="en" sz="1200">
                <a:solidFill>
                  <a:srgbClr val="3F3F42"/>
                </a:solidFill>
              </a:rPr>
              <a:t>Reminder:</a:t>
            </a:r>
            <a:r>
              <a:rPr lang="en" sz="1200">
                <a:solidFill>
                  <a:srgbClr val="3F3F42"/>
                </a:solidFill>
              </a:rPr>
              <a:t> The End-of-life issues that my organization works on are deeply personal and emotionally complex. Resistance may come from fear, grief, or lack of understanding. Acknowledge those emotions while gently offering facts and compassion can help to…</a:t>
            </a:r>
            <a:endParaRPr sz="1200">
              <a:solidFill>
                <a:srgbClr val="3F3F42"/>
              </a:solidFill>
            </a:endParaRPr>
          </a:p>
          <a:p>
            <a:pPr indent="0" lvl="0" marL="0" rtl="0" algn="l">
              <a:lnSpc>
                <a:spcPct val="120000"/>
              </a:lnSpc>
              <a:spcBef>
                <a:spcPts val="1200"/>
              </a:spcBef>
              <a:spcAft>
                <a:spcPts val="0"/>
              </a:spcAft>
              <a:buNone/>
            </a:pPr>
            <a:r>
              <a:rPr lang="en" sz="1200">
                <a:solidFill>
                  <a:srgbClr val="3F3F42"/>
                </a:solidFill>
              </a:rPr>
              <a:t>One meeting isn’t the finish line—it’s the beginning of a relationship.</a:t>
            </a:r>
            <a:endParaRPr sz="1200">
              <a:solidFill>
                <a:srgbClr val="3F3F42"/>
              </a:solidFill>
            </a:endParaRPr>
          </a:p>
          <a:p>
            <a:pPr indent="-304800" lvl="0" marL="457200" rtl="0" algn="l">
              <a:lnSpc>
                <a:spcPct val="120000"/>
              </a:lnSpc>
              <a:spcBef>
                <a:spcPts val="1200"/>
              </a:spcBef>
              <a:spcAft>
                <a:spcPts val="0"/>
              </a:spcAft>
              <a:buClr>
                <a:srgbClr val="3F3F42"/>
              </a:buClr>
              <a:buSzPts val="1200"/>
              <a:buFont typeface="Avenir"/>
              <a:buChar char="●"/>
            </a:pPr>
            <a:r>
              <a:rPr b="1" lang="en" sz="1200">
                <a:solidFill>
                  <a:srgbClr val="3F3F42"/>
                </a:solidFill>
              </a:rPr>
              <a:t>Always follow up.</a:t>
            </a:r>
            <a:r>
              <a:rPr lang="en" sz="1200">
                <a:solidFill>
                  <a:srgbClr val="3F3F42"/>
                </a:solidFill>
              </a:rPr>
              <a:t> Express gratitude, reiterate your key message, and offer yourself as a resource.</a:t>
            </a:r>
            <a:endParaRPr sz="1200">
              <a:solidFill>
                <a:srgbClr val="3F3F42"/>
              </a:solidFill>
            </a:endParaRPr>
          </a:p>
          <a:p>
            <a:pPr indent="-304800" lvl="0" marL="457200" rtl="0" algn="l">
              <a:lnSpc>
                <a:spcPct val="120000"/>
              </a:lnSpc>
              <a:spcBef>
                <a:spcPts val="1200"/>
              </a:spcBef>
              <a:spcAft>
                <a:spcPts val="0"/>
              </a:spcAft>
              <a:buClr>
                <a:srgbClr val="3F3F42"/>
              </a:buClr>
              <a:buSzPts val="1200"/>
              <a:buFont typeface="Avenir"/>
              <a:buChar char="●"/>
            </a:pPr>
            <a:r>
              <a:rPr lang="en" sz="1200">
                <a:solidFill>
                  <a:srgbClr val="3F3F42"/>
                </a:solidFill>
              </a:rPr>
              <a:t>A thoughtful follow-up email or note can position you as a </a:t>
            </a:r>
            <a:r>
              <a:rPr b="1" lang="en" sz="1200">
                <a:solidFill>
                  <a:srgbClr val="3F3F42"/>
                </a:solidFill>
              </a:rPr>
              <a:t>trusted guide</a:t>
            </a:r>
            <a:r>
              <a:rPr lang="en" sz="1200">
                <a:solidFill>
                  <a:srgbClr val="3F3F42"/>
                </a:solidFill>
              </a:rPr>
              <a:t> for future conversations.</a:t>
            </a:r>
            <a:endParaRPr sz="1200">
              <a:solidFill>
                <a:srgbClr val="3F3F42"/>
              </a:solidFill>
            </a:endParaRPr>
          </a:p>
          <a:p>
            <a:pPr indent="-304800" lvl="0" marL="457200" rtl="0" algn="l">
              <a:lnSpc>
                <a:spcPct val="120000"/>
              </a:lnSpc>
              <a:spcBef>
                <a:spcPts val="1200"/>
              </a:spcBef>
              <a:spcAft>
                <a:spcPts val="0"/>
              </a:spcAft>
              <a:buClr>
                <a:srgbClr val="3F3F42"/>
              </a:buClr>
              <a:buSzPts val="1200"/>
              <a:buChar char="●"/>
            </a:pPr>
            <a:r>
              <a:rPr lang="en" sz="1200">
                <a:solidFill>
                  <a:srgbClr val="3F3F42"/>
                </a:solidFill>
              </a:rPr>
              <a:t>You are the bridge between the policy and the people it affects—keep that connection strong.</a:t>
            </a:r>
            <a:br>
              <a:rPr lang="en" sz="1200">
                <a:solidFill>
                  <a:srgbClr val="3F3F42"/>
                </a:solidFill>
              </a:rPr>
            </a:br>
            <a:endParaRPr sz="1200">
              <a:solidFill>
                <a:srgbClr val="3F3F42"/>
              </a:solidFill>
            </a:endParaRPr>
          </a:p>
          <a:p>
            <a:pPr indent="0" lvl="0" marL="0" rtl="0" algn="l">
              <a:lnSpc>
                <a:spcPct val="120000"/>
              </a:lnSpc>
              <a:spcBef>
                <a:spcPts val="1200"/>
              </a:spcBef>
              <a:spcAft>
                <a:spcPts val="0"/>
              </a:spcAft>
              <a:buNone/>
            </a:pPr>
            <a:r>
              <a:rPr b="1" lang="en" sz="1200">
                <a:solidFill>
                  <a:srgbClr val="3F3F42"/>
                </a:solidFill>
              </a:rPr>
              <a:t>CLOSING STATEMENT-</a:t>
            </a:r>
            <a:endParaRPr b="1" sz="1200">
              <a:solidFill>
                <a:srgbClr val="3F3F42"/>
              </a:solidFill>
            </a:endParaRPr>
          </a:p>
          <a:p>
            <a:pPr indent="0" lvl="0" marL="0" rtl="0" algn="l">
              <a:lnSpc>
                <a:spcPct val="120000"/>
              </a:lnSpc>
              <a:spcBef>
                <a:spcPts val="1200"/>
              </a:spcBef>
              <a:spcAft>
                <a:spcPts val="0"/>
              </a:spcAft>
              <a:buClr>
                <a:schemeClr val="dk1"/>
              </a:buClr>
              <a:buSzPts val="1100"/>
              <a:buFont typeface="Arial"/>
              <a:buNone/>
            </a:pPr>
            <a:r>
              <a:rPr lang="en" sz="1200">
                <a:solidFill>
                  <a:srgbClr val="3F3F42"/>
                </a:solidFill>
              </a:rPr>
              <a:t>Advocacy work is hard—truly hard. It asks us to be vulnerable, patient, persistent, and brave in the face of discomfort, resistance, and sometimes even silence. And advocacy around end-of-life issues (the work that we do) is emotionally layered, deeply personal, and sometimes misunderstood. But it matters. Every conversation, every story shared, every bit of truth and compassion we offer moves the needle. You don’t have to be perfect—just present, informed, and committed. Together, we’re not just changing policies—we’re changing the way people live and… possibly die. And that is powerful, meaningful work. And we would encourage you to get </a:t>
            </a:r>
            <a:r>
              <a:rPr lang="en" sz="1200">
                <a:solidFill>
                  <a:srgbClr val="3F3F42"/>
                </a:solidFill>
              </a:rPr>
              <a:t>involved</a:t>
            </a:r>
            <a:r>
              <a:rPr lang="en" sz="1200">
                <a:solidFill>
                  <a:srgbClr val="3F3F42"/>
                </a:solidFill>
              </a:rPr>
              <a:t> with the issues that are important to you.</a:t>
            </a:r>
            <a:endParaRPr sz="1200">
              <a:solidFill>
                <a:srgbClr val="3F3F42"/>
              </a:solidFill>
            </a:endParaRPr>
          </a:p>
          <a:p>
            <a:pPr indent="0" lvl="0" marL="0" rtl="0" algn="l">
              <a:lnSpc>
                <a:spcPct val="120000"/>
              </a:lnSpc>
              <a:spcBef>
                <a:spcPts val="1200"/>
              </a:spcBef>
              <a:spcAft>
                <a:spcPts val="0"/>
              </a:spcAft>
              <a:buClr>
                <a:schemeClr val="dk1"/>
              </a:buClr>
              <a:buSzPts val="1100"/>
              <a:buFont typeface="Arial"/>
              <a:buNone/>
            </a:pPr>
            <a:r>
              <a:t/>
            </a:r>
            <a:endParaRPr sz="1200">
              <a:solidFill>
                <a:srgbClr val="3F3F4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f9f7df66dd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f9f7df66d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f9f7df66dd_0_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f9f7df66d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aac564a03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0aac564a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 check: When I first proposed this idea, the world looked different. </a:t>
            </a:r>
            <a:endParaRPr/>
          </a:p>
          <a:p>
            <a:pPr indent="0" lvl="0" marL="0" rtl="0" algn="l">
              <a:spcBef>
                <a:spcPts val="0"/>
              </a:spcBef>
              <a:spcAft>
                <a:spcPts val="0"/>
              </a:spcAft>
              <a:buNone/>
            </a:pPr>
            <a:r>
              <a:rPr lang="en"/>
              <a:t>With the changing global landscape advocacy is more important than ever and is also scarier than ever.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3674948e24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3674948e2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3674948e24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3674948e2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factors are compounded by recent changes to DEI efforts, threats to academic freedom, concern about system stability, and stress about sources of funding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3674948e24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3674948e2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Important to acknowledge privilege and intersectionality. </a:t>
            </a:r>
            <a:endParaRPr/>
          </a:p>
          <a:p>
            <a:pPr indent="0" lvl="0" marL="0" rtl="0" algn="l">
              <a:spcBef>
                <a:spcPts val="0"/>
              </a:spcBef>
              <a:spcAft>
                <a:spcPts val="0"/>
              </a:spcAft>
              <a:buNone/>
            </a:pPr>
            <a:r>
              <a:rPr lang="en"/>
              <a:t>There is </a:t>
            </a:r>
            <a:r>
              <a:rPr lang="en"/>
              <a:t>privilege</a:t>
            </a:r>
            <a:r>
              <a:rPr lang="en"/>
              <a:t> that comes with our </a:t>
            </a:r>
            <a:r>
              <a:rPr lang="en"/>
              <a:t>education, but there are also challenges for how we advocate when our identities as attorneys intersect with race and gender.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3674948e24_0_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3674948e2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Inform </a:t>
            </a:r>
            <a:r>
              <a:rPr lang="en">
                <a:solidFill>
                  <a:schemeClr val="dk1"/>
                </a:solidFill>
              </a:rPr>
              <a:t>community members about resources, rules and regulations.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Advocate </a:t>
            </a:r>
            <a:r>
              <a:rPr lang="en">
                <a:solidFill>
                  <a:schemeClr val="dk1"/>
                </a:solidFill>
              </a:rPr>
              <a:t>for policies to expand access to the full range of end-of-life options.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Defend </a:t>
            </a:r>
            <a:r>
              <a:rPr lang="en">
                <a:solidFill>
                  <a:schemeClr val="dk1"/>
                </a:solidFill>
              </a:rPr>
              <a:t>and enforce existing laws and regulations through litigation.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Empower </a:t>
            </a:r>
            <a:r>
              <a:rPr lang="en">
                <a:solidFill>
                  <a:schemeClr val="dk1"/>
                </a:solidFill>
              </a:rPr>
              <a:t>all people to access and receive end-of-life healthcare consistent with their values and priorities.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3674948e24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3674948e2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Again, important to note that this has become extra challenging in the current healthcare landscape. Inequities grow as worries about insurance and access to specific healthcare services grows.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3674948e24_0_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3674948e2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our core, attorneys are advocates– whether we are working with clients, in a classroom, or in our communities.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mp;C Title Slide" showMasterSp="0">
  <p:cSld name="C&amp;C Title Slide">
    <p:bg>
      <p:bgPr>
        <a:blipFill rotWithShape="1">
          <a:blip r:embed="rId2">
            <a:alphaModFix/>
          </a:blip>
          <a:stretch>
            <a:fillRect b="0" l="0" r="0" t="0"/>
          </a:stretch>
        </a:blipFill>
      </p:bgPr>
    </p:bg>
    <p:spTree>
      <p:nvGrpSpPr>
        <p:cNvPr id="53" name="Shape 53"/>
        <p:cNvGrpSpPr/>
        <p:nvPr/>
      </p:nvGrpSpPr>
      <p:grpSpPr>
        <a:xfrm>
          <a:off x="0" y="0"/>
          <a:ext cx="0" cy="0"/>
          <a:chOff x="0" y="0"/>
          <a:chExt cx="0" cy="0"/>
        </a:xfrm>
      </p:grpSpPr>
      <p:sp>
        <p:nvSpPr>
          <p:cNvPr id="54" name="Google Shape;54;p14"/>
          <p:cNvSpPr txBox="1"/>
          <p:nvPr>
            <p:ph type="ctrTitle"/>
          </p:nvPr>
        </p:nvSpPr>
        <p:spPr>
          <a:xfrm>
            <a:off x="457200" y="4876800"/>
            <a:ext cx="5715000" cy="1006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1pPr>
            <a:lvl2pPr lvl="1"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2pPr>
            <a:lvl3pPr lvl="2"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3pPr>
            <a:lvl4pPr lvl="3"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4pPr>
            <a:lvl5pPr lvl="4"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5pPr>
            <a:lvl6pPr lvl="5"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6pPr>
            <a:lvl7pPr lvl="6"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7pPr>
            <a:lvl8pPr lvl="7"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8pPr>
            <a:lvl9pPr lvl="8"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9pPr>
          </a:lstStyle>
          <a:p/>
        </p:txBody>
      </p:sp>
      <p:sp>
        <p:nvSpPr>
          <p:cNvPr id="55" name="Google Shape;55;p14"/>
          <p:cNvSpPr txBox="1"/>
          <p:nvPr>
            <p:ph idx="1" type="subTitle"/>
          </p:nvPr>
        </p:nvSpPr>
        <p:spPr>
          <a:xfrm>
            <a:off x="457200" y="6019800"/>
            <a:ext cx="5715000" cy="3078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Clr>
                <a:srgbClr val="1D9DBB"/>
              </a:buClr>
              <a:buSzPts val="2000"/>
              <a:buFont typeface="Arial"/>
              <a:buNone/>
              <a:defRPr b="1" i="0" sz="2000" u="none" cap="none" strike="noStrike">
                <a:solidFill>
                  <a:srgbClr val="1D9DBB"/>
                </a:solidFill>
                <a:latin typeface="Arial"/>
                <a:ea typeface="Arial"/>
                <a:cs typeface="Arial"/>
                <a:sym typeface="Arial"/>
              </a:defRPr>
            </a:lvl1pPr>
            <a:lvl2pPr lvl="1" marR="0" rtl="0" algn="ctr">
              <a:spcBef>
                <a:spcPts val="400"/>
              </a:spcBef>
              <a:spcAft>
                <a:spcPts val="0"/>
              </a:spcAft>
              <a:buClr>
                <a:srgbClr val="888E9B"/>
              </a:buClr>
              <a:buSzPts val="2000"/>
              <a:buFont typeface="Arial"/>
              <a:buNone/>
              <a:defRPr b="0" i="0" sz="2000" u="none" cap="none" strike="noStrike">
                <a:solidFill>
                  <a:srgbClr val="888E9B"/>
                </a:solidFill>
                <a:latin typeface="Arial"/>
                <a:ea typeface="Arial"/>
                <a:cs typeface="Arial"/>
                <a:sym typeface="Arial"/>
              </a:defRPr>
            </a:lvl2pPr>
            <a:lvl3pPr lvl="2" marR="0" rtl="0" algn="ctr">
              <a:spcBef>
                <a:spcPts val="360"/>
              </a:spcBef>
              <a:spcAft>
                <a:spcPts val="0"/>
              </a:spcAft>
              <a:buClr>
                <a:srgbClr val="888E9B"/>
              </a:buClr>
              <a:buSzPts val="1800"/>
              <a:buFont typeface="Arial"/>
              <a:buNone/>
              <a:defRPr b="0" i="0" sz="1800" u="none" cap="none" strike="noStrike">
                <a:solidFill>
                  <a:srgbClr val="888E9B"/>
                </a:solidFill>
                <a:latin typeface="Arial"/>
                <a:ea typeface="Arial"/>
                <a:cs typeface="Arial"/>
                <a:sym typeface="Arial"/>
              </a:defRPr>
            </a:lvl3pPr>
            <a:lvl4pPr lvl="3" marR="0" rtl="0" algn="ctr">
              <a:spcBef>
                <a:spcPts val="320"/>
              </a:spcBef>
              <a:spcAft>
                <a:spcPts val="0"/>
              </a:spcAft>
              <a:buClr>
                <a:srgbClr val="888E9B"/>
              </a:buClr>
              <a:buSzPts val="1600"/>
              <a:buFont typeface="Arial"/>
              <a:buNone/>
              <a:defRPr b="0" i="0" sz="1600" u="none" cap="none" strike="noStrike">
                <a:solidFill>
                  <a:srgbClr val="888E9B"/>
                </a:solidFill>
                <a:latin typeface="Arial"/>
                <a:ea typeface="Arial"/>
                <a:cs typeface="Arial"/>
                <a:sym typeface="Arial"/>
              </a:defRPr>
            </a:lvl4pPr>
            <a:lvl5pPr lvl="4" marR="0" rtl="0" algn="ctr">
              <a:spcBef>
                <a:spcPts val="240"/>
              </a:spcBef>
              <a:spcAft>
                <a:spcPts val="0"/>
              </a:spcAft>
              <a:buClr>
                <a:srgbClr val="888E9B"/>
              </a:buClr>
              <a:buSzPts val="1200"/>
              <a:buFont typeface="Arial"/>
              <a:buNone/>
              <a:defRPr b="0" i="0" sz="1200" u="none" cap="none" strike="noStrike">
                <a:solidFill>
                  <a:srgbClr val="888E9B"/>
                </a:solidFill>
                <a:latin typeface="Avenir"/>
                <a:ea typeface="Avenir"/>
                <a:cs typeface="Avenir"/>
                <a:sym typeface="Avenir"/>
              </a:defRPr>
            </a:lvl5pPr>
            <a:lvl6pPr lvl="5" marR="0" rtl="0" algn="ctr">
              <a:spcBef>
                <a:spcPts val="400"/>
              </a:spcBef>
              <a:spcAft>
                <a:spcPts val="0"/>
              </a:spcAft>
              <a:buClr>
                <a:srgbClr val="888E9B"/>
              </a:buClr>
              <a:buSzPts val="2000"/>
              <a:buFont typeface="Arial"/>
              <a:buNone/>
              <a:defRPr b="0" i="0" sz="2000" u="none" cap="none" strike="noStrike">
                <a:solidFill>
                  <a:srgbClr val="888E9B"/>
                </a:solidFill>
                <a:latin typeface="Arial"/>
                <a:ea typeface="Arial"/>
                <a:cs typeface="Arial"/>
                <a:sym typeface="Arial"/>
              </a:defRPr>
            </a:lvl6pPr>
            <a:lvl7pPr lvl="6" marR="0" rtl="0" algn="ctr">
              <a:spcBef>
                <a:spcPts val="400"/>
              </a:spcBef>
              <a:spcAft>
                <a:spcPts val="0"/>
              </a:spcAft>
              <a:buClr>
                <a:srgbClr val="888E9B"/>
              </a:buClr>
              <a:buSzPts val="2000"/>
              <a:buFont typeface="Arial"/>
              <a:buNone/>
              <a:defRPr b="0" i="0" sz="2000" u="none" cap="none" strike="noStrike">
                <a:solidFill>
                  <a:srgbClr val="888E9B"/>
                </a:solidFill>
                <a:latin typeface="Arial"/>
                <a:ea typeface="Arial"/>
                <a:cs typeface="Arial"/>
                <a:sym typeface="Arial"/>
              </a:defRPr>
            </a:lvl7pPr>
            <a:lvl8pPr lvl="7" marR="0" rtl="0" algn="ctr">
              <a:spcBef>
                <a:spcPts val="400"/>
              </a:spcBef>
              <a:spcAft>
                <a:spcPts val="0"/>
              </a:spcAft>
              <a:buClr>
                <a:srgbClr val="888E9B"/>
              </a:buClr>
              <a:buSzPts val="2000"/>
              <a:buFont typeface="Arial"/>
              <a:buNone/>
              <a:defRPr b="0" i="0" sz="2000" u="none" cap="none" strike="noStrike">
                <a:solidFill>
                  <a:srgbClr val="888E9B"/>
                </a:solidFill>
                <a:latin typeface="Arial"/>
                <a:ea typeface="Arial"/>
                <a:cs typeface="Arial"/>
                <a:sym typeface="Arial"/>
              </a:defRPr>
            </a:lvl8pPr>
            <a:lvl9pPr lvl="8" marR="0" rtl="0" algn="ctr">
              <a:spcBef>
                <a:spcPts val="400"/>
              </a:spcBef>
              <a:spcAft>
                <a:spcPts val="0"/>
              </a:spcAft>
              <a:buClr>
                <a:srgbClr val="888E9B"/>
              </a:buClr>
              <a:buSzPts val="2000"/>
              <a:buFont typeface="Arial"/>
              <a:buNone/>
              <a:defRPr b="0" i="0" sz="2000" u="none" cap="none" strike="noStrike">
                <a:solidFill>
                  <a:srgbClr val="888E9B"/>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p:cSld name="main slide">
    <p:spTree>
      <p:nvGrpSpPr>
        <p:cNvPr id="56" name="Shape 56"/>
        <p:cNvGrpSpPr/>
        <p:nvPr/>
      </p:nvGrpSpPr>
      <p:grpSpPr>
        <a:xfrm>
          <a:off x="0" y="0"/>
          <a:ext cx="0" cy="0"/>
          <a:chOff x="0" y="0"/>
          <a:chExt cx="0" cy="0"/>
        </a:xfrm>
      </p:grpSpPr>
      <p:sp>
        <p:nvSpPr>
          <p:cNvPr id="57" name="Google Shape;57;p15"/>
          <p:cNvSpPr txBox="1"/>
          <p:nvPr>
            <p:ph idx="1" type="body"/>
          </p:nvPr>
        </p:nvSpPr>
        <p:spPr>
          <a:xfrm>
            <a:off x="762000" y="1600200"/>
            <a:ext cx="8001000" cy="4495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0000"/>
              </a:lnSpc>
              <a:spcBef>
                <a:spcPts val="0"/>
              </a:spcBef>
              <a:spcAft>
                <a:spcPts val="0"/>
              </a:spcAft>
              <a:buClr>
                <a:schemeClr val="dk2"/>
              </a:buClr>
              <a:buSzPts val="1600"/>
              <a:buFont typeface="Arial"/>
              <a:buNone/>
              <a:defRPr b="0" i="0" sz="1600" u="none" cap="none" strike="noStrike">
                <a:solidFill>
                  <a:schemeClr val="dk2"/>
                </a:solidFill>
                <a:latin typeface="Avenir"/>
                <a:ea typeface="Avenir"/>
                <a:cs typeface="Avenir"/>
                <a:sym typeface="Avenir"/>
              </a:defRPr>
            </a:lvl1pPr>
            <a:lvl2pPr indent="-228600" lvl="1" marL="914400" marR="0" rtl="0" algn="l">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4pPr>
            <a:lvl5pPr indent="-228600" lvl="4" marL="2286000" marR="0" rtl="0" algn="l">
              <a:spcBef>
                <a:spcPts val="360"/>
              </a:spcBef>
              <a:spcAft>
                <a:spcPts val="0"/>
              </a:spcAft>
              <a:buClr>
                <a:schemeClr val="lt1"/>
              </a:buClr>
              <a:buSzPts val="1800"/>
              <a:buFont typeface="Arial"/>
              <a:buNone/>
              <a:defRPr b="0" i="0" sz="1800" u="none" cap="none" strike="noStrike">
                <a:solidFill>
                  <a:schemeClr val="lt1"/>
                </a:solidFill>
                <a:latin typeface="Avenir"/>
                <a:ea typeface="Avenir"/>
                <a:cs typeface="Avenir"/>
                <a:sym typeface="Avenir"/>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8" name="Google Shape;58;p15"/>
          <p:cNvSpPr txBox="1"/>
          <p:nvPr>
            <p:ph type="title"/>
          </p:nvPr>
        </p:nvSpPr>
        <p:spPr>
          <a:xfrm>
            <a:off x="762000" y="381000"/>
            <a:ext cx="8001000" cy="5079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1pPr>
            <a:lvl2pPr lvl="1"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2pPr>
            <a:lvl3pPr lvl="2"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3pPr>
            <a:lvl4pPr lvl="3"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4pPr>
            <a:lvl5pPr lvl="4"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5pPr>
            <a:lvl6pPr lvl="5"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6pPr>
            <a:lvl7pPr lvl="6"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7pPr>
            <a:lvl8pPr lvl="7"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8pPr>
            <a:lvl9pPr lvl="8"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9pPr>
          </a:lstStyle>
          <a:p/>
        </p:txBody>
      </p:sp>
      <p:sp>
        <p:nvSpPr>
          <p:cNvPr id="59" name="Google Shape;59;p15"/>
          <p:cNvSpPr txBox="1"/>
          <p:nvPr/>
        </p:nvSpPr>
        <p:spPr>
          <a:xfrm>
            <a:off x="8305800" y="6400800"/>
            <a:ext cx="533400" cy="36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400" u="none" cap="none" strike="noStrike">
                <a:solidFill>
                  <a:srgbClr val="003A5B"/>
                </a:solidFill>
                <a:latin typeface="Arial"/>
                <a:ea typeface="Arial"/>
                <a:cs typeface="Arial"/>
                <a:sym typeface="Arial"/>
              </a:rPr>
              <a:t>‹#›</a:t>
            </a:fld>
            <a:endParaRPr b="0" i="0" sz="1400" u="none" cap="none" strike="noStrike">
              <a:solidFill>
                <a:srgbClr val="003A5B"/>
              </a:solidFill>
              <a:latin typeface="Arial"/>
              <a:ea typeface="Arial"/>
              <a:cs typeface="Arial"/>
              <a:sym typeface="Arial"/>
            </a:endParaRPr>
          </a:p>
        </p:txBody>
      </p:sp>
      <p:sp>
        <p:nvSpPr>
          <p:cNvPr id="60" name="Google Shape;60;p15"/>
          <p:cNvSpPr/>
          <p:nvPr/>
        </p:nvSpPr>
        <p:spPr>
          <a:xfrm>
            <a:off x="0" y="0"/>
            <a:ext cx="381000" cy="6858000"/>
          </a:xfrm>
          <a:prstGeom prst="rect">
            <a:avLst/>
          </a:prstGeom>
          <a:solidFill>
            <a:srgbClr val="00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pic>
        <p:nvPicPr>
          <p:cNvPr descr="Untitled-1.png" id="61" name="Google Shape;61;p15"/>
          <p:cNvPicPr preferRelativeResize="0"/>
          <p:nvPr/>
        </p:nvPicPr>
        <p:blipFill rotWithShape="1">
          <a:blip r:embed="rId2">
            <a:alphaModFix/>
          </a:blip>
          <a:srcRect b="0" l="0" r="0" t="0"/>
          <a:stretch/>
        </p:blipFill>
        <p:spPr>
          <a:xfrm>
            <a:off x="762001" y="6477000"/>
            <a:ext cx="2057400" cy="211474"/>
          </a:xfrm>
          <a:prstGeom prst="rect">
            <a:avLst/>
          </a:prstGeom>
          <a:noFill/>
          <a:ln>
            <a:noFill/>
          </a:ln>
        </p:spPr>
      </p:pic>
      <p:cxnSp>
        <p:nvCxnSpPr>
          <p:cNvPr id="62" name="Google Shape;62;p15"/>
          <p:cNvCxnSpPr/>
          <p:nvPr/>
        </p:nvCxnSpPr>
        <p:spPr>
          <a:xfrm>
            <a:off x="762000" y="6324600"/>
            <a:ext cx="8001000" cy="0"/>
          </a:xfrm>
          <a:prstGeom prst="straightConnector1">
            <a:avLst/>
          </a:prstGeom>
          <a:noFill/>
          <a:ln cap="flat" cmpd="sng" w="9525">
            <a:solidFill>
              <a:srgbClr val="A5A5A5"/>
            </a:solidFill>
            <a:prstDash val="solid"/>
            <a:round/>
            <a:headEnd len="sm" w="sm" type="none"/>
            <a:tailEnd len="sm" w="sm" type="none"/>
          </a:ln>
        </p:spPr>
      </p:cxnSp>
      <p:cxnSp>
        <p:nvCxnSpPr>
          <p:cNvPr id="63" name="Google Shape;63;p15"/>
          <p:cNvCxnSpPr/>
          <p:nvPr/>
        </p:nvCxnSpPr>
        <p:spPr>
          <a:xfrm flipH="1" rot="10800000">
            <a:off x="8153400" y="6324600"/>
            <a:ext cx="228600" cy="304800"/>
          </a:xfrm>
          <a:prstGeom prst="straightConnector1">
            <a:avLst/>
          </a:prstGeom>
          <a:noFill/>
          <a:ln cap="flat" cmpd="sng" w="9525">
            <a:solidFill>
              <a:srgbClr val="A5A5A5"/>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 Section Header">
  <p:cSld name="Sub Section Header">
    <p:bg>
      <p:bgPr>
        <a:solidFill>
          <a:srgbClr val="003A5B"/>
        </a:solid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609600" y="4953000"/>
            <a:ext cx="8001000" cy="564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SzPts val="1400"/>
              <a:buNone/>
              <a:defRPr b="1" i="0" sz="4000" u="none" cap="none" strike="noStrike">
                <a:solidFill>
                  <a:srgbClr val="FFFFFF"/>
                </a:solidFill>
                <a:latin typeface="Georgia"/>
                <a:ea typeface="Georgia"/>
                <a:cs typeface="Georgia"/>
                <a:sym typeface="Georgia"/>
              </a:defRPr>
            </a:lvl1pPr>
            <a:lvl2pPr lvl="1"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2pPr>
            <a:lvl3pPr lvl="2"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3pPr>
            <a:lvl4pPr lvl="3"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4pPr>
            <a:lvl5pPr lvl="4"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5pPr>
            <a:lvl6pPr lvl="5"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6pPr>
            <a:lvl7pPr lvl="6"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7pPr>
            <a:lvl8pPr lvl="7"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8pPr>
            <a:lvl9pPr lvl="8"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 Section Header 1">
  <p:cSld name="Sub Section Header_1">
    <p:bg>
      <p:bgPr>
        <a:solidFill>
          <a:schemeClr val="dk2"/>
        </a:solidFill>
      </p:bgPr>
    </p:bg>
    <p:spTree>
      <p:nvGrpSpPr>
        <p:cNvPr id="66" name="Shape 66"/>
        <p:cNvGrpSpPr/>
        <p:nvPr/>
      </p:nvGrpSpPr>
      <p:grpSpPr>
        <a:xfrm>
          <a:off x="0" y="0"/>
          <a:ext cx="0" cy="0"/>
          <a:chOff x="0" y="0"/>
          <a:chExt cx="0" cy="0"/>
        </a:xfrm>
      </p:grpSpPr>
      <p:sp>
        <p:nvSpPr>
          <p:cNvPr id="67" name="Google Shape;67;p17"/>
          <p:cNvSpPr txBox="1"/>
          <p:nvPr>
            <p:ph type="title"/>
          </p:nvPr>
        </p:nvSpPr>
        <p:spPr>
          <a:xfrm>
            <a:off x="609600" y="4953000"/>
            <a:ext cx="8001000" cy="564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SzPts val="1400"/>
              <a:buNone/>
              <a:defRPr b="1" i="0" sz="4000" u="none" cap="none" strike="noStrike">
                <a:solidFill>
                  <a:srgbClr val="FFFFFF"/>
                </a:solidFill>
                <a:latin typeface="Georgia"/>
                <a:ea typeface="Georgia"/>
                <a:cs typeface="Georgia"/>
                <a:sym typeface="Georgia"/>
              </a:defRPr>
            </a:lvl1pPr>
            <a:lvl2pPr lvl="1"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2pPr>
            <a:lvl3pPr lvl="2"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3pPr>
            <a:lvl4pPr lvl="3"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4pPr>
            <a:lvl5pPr lvl="4"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5pPr>
            <a:lvl6pPr lvl="5"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6pPr>
            <a:lvl7pPr lvl="6"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7pPr>
            <a:lvl8pPr lvl="7"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8pPr>
            <a:lvl9pPr lvl="8"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 Section Header 1 1">
  <p:cSld name="Sub Section Header_1_1">
    <p:bg>
      <p:bgPr>
        <a:solidFill>
          <a:schemeClr val="accent1"/>
        </a:solidFill>
      </p:bgPr>
    </p:bg>
    <p:spTree>
      <p:nvGrpSpPr>
        <p:cNvPr id="68" name="Shape 68"/>
        <p:cNvGrpSpPr/>
        <p:nvPr/>
      </p:nvGrpSpPr>
      <p:grpSpPr>
        <a:xfrm>
          <a:off x="0" y="0"/>
          <a:ext cx="0" cy="0"/>
          <a:chOff x="0" y="0"/>
          <a:chExt cx="0" cy="0"/>
        </a:xfrm>
      </p:grpSpPr>
      <p:sp>
        <p:nvSpPr>
          <p:cNvPr id="69" name="Google Shape;69;p18"/>
          <p:cNvSpPr txBox="1"/>
          <p:nvPr>
            <p:ph type="title"/>
          </p:nvPr>
        </p:nvSpPr>
        <p:spPr>
          <a:xfrm>
            <a:off x="609600" y="4953000"/>
            <a:ext cx="8001000" cy="564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SzPts val="1400"/>
              <a:buNone/>
              <a:defRPr b="1" i="0" sz="4000" u="none" cap="none" strike="noStrike">
                <a:solidFill>
                  <a:srgbClr val="FFFFFF"/>
                </a:solidFill>
                <a:latin typeface="Georgia"/>
                <a:ea typeface="Georgia"/>
                <a:cs typeface="Georgia"/>
                <a:sym typeface="Georgia"/>
              </a:defRPr>
            </a:lvl1pPr>
            <a:lvl2pPr lvl="1"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2pPr>
            <a:lvl3pPr lvl="2"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3pPr>
            <a:lvl4pPr lvl="3"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4pPr>
            <a:lvl5pPr lvl="4"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5pPr>
            <a:lvl6pPr lvl="5"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6pPr>
            <a:lvl7pPr lvl="6"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7pPr>
            <a:lvl8pPr lvl="7"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8pPr>
            <a:lvl9pPr lvl="8"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19"/>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2" name="Google Shape;72;p19"/>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48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360"/>
              </a:spcBef>
              <a:spcAft>
                <a:spcPts val="0"/>
              </a:spcAft>
              <a:buSzPts val="2800"/>
              <a:buNone/>
              <a:defRPr sz="2800"/>
            </a:lvl3pPr>
            <a:lvl4pPr lvl="3" algn="ctr">
              <a:lnSpc>
                <a:spcPct val="100000"/>
              </a:lnSpc>
              <a:spcBef>
                <a:spcPts val="320"/>
              </a:spcBef>
              <a:spcAft>
                <a:spcPts val="0"/>
              </a:spcAft>
              <a:buSzPts val="2800"/>
              <a:buNone/>
              <a:defRPr sz="2800"/>
            </a:lvl4pPr>
            <a:lvl5pPr lvl="4" algn="ctr">
              <a:lnSpc>
                <a:spcPct val="100000"/>
              </a:lnSpc>
              <a:spcBef>
                <a:spcPts val="24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73" name="Google Shape;73;p1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1">
  <p:cSld name="main slide 1">
    <p:spTree>
      <p:nvGrpSpPr>
        <p:cNvPr id="74" name="Shape 74"/>
        <p:cNvGrpSpPr/>
        <p:nvPr/>
      </p:nvGrpSpPr>
      <p:grpSpPr>
        <a:xfrm>
          <a:off x="0" y="0"/>
          <a:ext cx="0" cy="0"/>
          <a:chOff x="0" y="0"/>
          <a:chExt cx="0" cy="0"/>
        </a:xfrm>
      </p:grpSpPr>
      <p:sp>
        <p:nvSpPr>
          <p:cNvPr id="75" name="Google Shape;75;p20"/>
          <p:cNvSpPr txBox="1"/>
          <p:nvPr>
            <p:ph idx="1" type="body"/>
          </p:nvPr>
        </p:nvSpPr>
        <p:spPr>
          <a:xfrm>
            <a:off x="762000" y="1600200"/>
            <a:ext cx="8001000" cy="4496100"/>
          </a:xfrm>
          <a:prstGeom prst="rect">
            <a:avLst/>
          </a:prstGeom>
          <a:noFill/>
          <a:ln>
            <a:noFill/>
          </a:ln>
        </p:spPr>
        <p:txBody>
          <a:bodyPr anchorCtr="0" anchor="t" bIns="91425" lIns="91425" spcFirstLastPara="1" rIns="91425" wrap="square" tIns="91425">
            <a:noAutofit/>
          </a:bodyPr>
          <a:lstStyle>
            <a:lvl1pPr indent="-381000" lvl="0" marL="457200" marR="0" algn="l">
              <a:lnSpc>
                <a:spcPct val="120000"/>
              </a:lnSpc>
              <a:spcBef>
                <a:spcPts val="0"/>
              </a:spcBef>
              <a:spcAft>
                <a:spcPts val="0"/>
              </a:spcAft>
              <a:buClr>
                <a:srgbClr val="3F3F42"/>
              </a:buClr>
              <a:buSzPts val="2400"/>
              <a:buFont typeface="Avenir"/>
              <a:buChar char="●"/>
              <a:defRPr i="0" sz="2400" u="none" cap="none" strike="noStrike">
                <a:solidFill>
                  <a:srgbClr val="3F3F42"/>
                </a:solidFill>
                <a:latin typeface="Avenir"/>
                <a:ea typeface="Avenir"/>
                <a:cs typeface="Avenir"/>
                <a:sym typeface="Avenir"/>
              </a:defRPr>
            </a:lvl1pPr>
            <a:lvl2pPr indent="-342900" lvl="1" marL="914400" marR="0" algn="l">
              <a:lnSpc>
                <a:spcPct val="100000"/>
              </a:lnSpc>
              <a:spcBef>
                <a:spcPts val="480"/>
              </a:spcBef>
              <a:spcAft>
                <a:spcPts val="0"/>
              </a:spcAft>
              <a:buClr>
                <a:srgbClr val="3F3F42"/>
              </a:buClr>
              <a:buSzPts val="1800"/>
              <a:buFont typeface="Avenir"/>
              <a:buChar char="○"/>
              <a:defRPr i="0" sz="1800" u="none" cap="none" strike="noStrike">
                <a:solidFill>
                  <a:srgbClr val="3F3F42"/>
                </a:solidFill>
                <a:latin typeface="Avenir"/>
                <a:ea typeface="Avenir"/>
                <a:cs typeface="Avenir"/>
                <a:sym typeface="Avenir"/>
              </a:defRPr>
            </a:lvl2pPr>
            <a:lvl3pPr indent="-342900" lvl="2" marL="1371600" marR="0" algn="l">
              <a:lnSpc>
                <a:spcPct val="100000"/>
              </a:lnSpc>
              <a:spcBef>
                <a:spcPts val="400"/>
              </a:spcBef>
              <a:spcAft>
                <a:spcPts val="0"/>
              </a:spcAft>
              <a:buClr>
                <a:srgbClr val="3F3F42"/>
              </a:buClr>
              <a:buSzPts val="1800"/>
              <a:buFont typeface="Avenir"/>
              <a:buChar char="■"/>
              <a:defRPr i="0" sz="1800" u="none" cap="none" strike="noStrike">
                <a:solidFill>
                  <a:srgbClr val="3F3F42"/>
                </a:solidFill>
                <a:latin typeface="Avenir"/>
                <a:ea typeface="Avenir"/>
                <a:cs typeface="Avenir"/>
                <a:sym typeface="Avenir"/>
              </a:defRPr>
            </a:lvl3pPr>
            <a:lvl4pPr indent="-342900" lvl="3" marL="1828800" marR="0" algn="l">
              <a:lnSpc>
                <a:spcPct val="100000"/>
              </a:lnSpc>
              <a:spcBef>
                <a:spcPts val="360"/>
              </a:spcBef>
              <a:spcAft>
                <a:spcPts val="0"/>
              </a:spcAft>
              <a:buClr>
                <a:srgbClr val="3F3F42"/>
              </a:buClr>
              <a:buSzPts val="1800"/>
              <a:buFont typeface="Avenir"/>
              <a:buChar char="●"/>
              <a:defRPr i="0" sz="1800" u="none" cap="none" strike="noStrike">
                <a:solidFill>
                  <a:srgbClr val="3F3F42"/>
                </a:solidFill>
                <a:latin typeface="Avenir"/>
                <a:ea typeface="Avenir"/>
                <a:cs typeface="Avenir"/>
                <a:sym typeface="Avenir"/>
              </a:defRPr>
            </a:lvl4pPr>
            <a:lvl5pPr indent="-342900" lvl="4" marL="2286000" marR="0" algn="l">
              <a:lnSpc>
                <a:spcPct val="100000"/>
              </a:lnSpc>
              <a:spcBef>
                <a:spcPts val="360"/>
              </a:spcBef>
              <a:spcAft>
                <a:spcPts val="0"/>
              </a:spcAft>
              <a:buClr>
                <a:srgbClr val="3F3F42"/>
              </a:buClr>
              <a:buSzPts val="1800"/>
              <a:buFont typeface="Avenir"/>
              <a:buChar char="○"/>
              <a:defRPr i="0" sz="1800" u="none" cap="none" strike="noStrike">
                <a:solidFill>
                  <a:srgbClr val="3F3F42"/>
                </a:solidFill>
                <a:latin typeface="Avenir"/>
                <a:ea typeface="Avenir"/>
                <a:cs typeface="Avenir"/>
                <a:sym typeface="Avenir"/>
              </a:defRPr>
            </a:lvl5pPr>
            <a:lvl6pPr indent="-342900" lvl="5" marL="2743200" marR="0" algn="l">
              <a:lnSpc>
                <a:spcPct val="100000"/>
              </a:lnSpc>
              <a:spcBef>
                <a:spcPts val="360"/>
              </a:spcBef>
              <a:spcAft>
                <a:spcPts val="0"/>
              </a:spcAft>
              <a:buClr>
                <a:srgbClr val="3F3F42"/>
              </a:buClr>
              <a:buSzPts val="1800"/>
              <a:buFont typeface="Avenir"/>
              <a:buChar char="■"/>
              <a:defRPr i="0" sz="1800" u="none" cap="none" strike="noStrike">
                <a:solidFill>
                  <a:srgbClr val="3F3F42"/>
                </a:solidFill>
                <a:latin typeface="Avenir"/>
                <a:ea typeface="Avenir"/>
                <a:cs typeface="Avenir"/>
                <a:sym typeface="Avenir"/>
              </a:defRPr>
            </a:lvl6pPr>
            <a:lvl7pPr indent="-342900" lvl="6" marL="3200400" marR="0" algn="l">
              <a:lnSpc>
                <a:spcPct val="100000"/>
              </a:lnSpc>
              <a:spcBef>
                <a:spcPts val="360"/>
              </a:spcBef>
              <a:spcAft>
                <a:spcPts val="0"/>
              </a:spcAft>
              <a:buClr>
                <a:srgbClr val="3F3F42"/>
              </a:buClr>
              <a:buSzPts val="1800"/>
              <a:buFont typeface="Avenir"/>
              <a:buChar char="●"/>
              <a:defRPr i="0" sz="1800" u="none" cap="none" strike="noStrike">
                <a:solidFill>
                  <a:srgbClr val="3F3F42"/>
                </a:solidFill>
                <a:latin typeface="Avenir"/>
                <a:ea typeface="Avenir"/>
                <a:cs typeface="Avenir"/>
                <a:sym typeface="Avenir"/>
              </a:defRPr>
            </a:lvl7pPr>
            <a:lvl8pPr indent="-342900" lvl="7" marL="3657600" marR="0" algn="l">
              <a:lnSpc>
                <a:spcPct val="100000"/>
              </a:lnSpc>
              <a:spcBef>
                <a:spcPts val="360"/>
              </a:spcBef>
              <a:spcAft>
                <a:spcPts val="0"/>
              </a:spcAft>
              <a:buClr>
                <a:srgbClr val="3F3F42"/>
              </a:buClr>
              <a:buSzPts val="1800"/>
              <a:buFont typeface="Avenir"/>
              <a:buChar char="○"/>
              <a:defRPr i="0" sz="1800" u="none" cap="none" strike="noStrike">
                <a:solidFill>
                  <a:srgbClr val="3F3F42"/>
                </a:solidFill>
                <a:latin typeface="Avenir"/>
                <a:ea typeface="Avenir"/>
                <a:cs typeface="Avenir"/>
                <a:sym typeface="Avenir"/>
              </a:defRPr>
            </a:lvl8pPr>
            <a:lvl9pPr indent="-342900" lvl="8" marL="4114800" marR="0" algn="l">
              <a:lnSpc>
                <a:spcPct val="100000"/>
              </a:lnSpc>
              <a:spcBef>
                <a:spcPts val="360"/>
              </a:spcBef>
              <a:spcAft>
                <a:spcPts val="0"/>
              </a:spcAft>
              <a:buClr>
                <a:srgbClr val="3F3F42"/>
              </a:buClr>
              <a:buSzPts val="1800"/>
              <a:buFont typeface="Avenir"/>
              <a:buChar char="■"/>
              <a:defRPr i="0" sz="1800" u="none" cap="none" strike="noStrike">
                <a:solidFill>
                  <a:srgbClr val="3F3F42"/>
                </a:solidFill>
                <a:latin typeface="Avenir"/>
                <a:ea typeface="Avenir"/>
                <a:cs typeface="Avenir"/>
                <a:sym typeface="Avenir"/>
              </a:defRPr>
            </a:lvl9pPr>
          </a:lstStyle>
          <a:p/>
        </p:txBody>
      </p:sp>
      <p:sp>
        <p:nvSpPr>
          <p:cNvPr id="76" name="Google Shape;76;p20"/>
          <p:cNvSpPr txBox="1"/>
          <p:nvPr>
            <p:ph type="title"/>
          </p:nvPr>
        </p:nvSpPr>
        <p:spPr>
          <a:xfrm>
            <a:off x="762000" y="381000"/>
            <a:ext cx="8001000" cy="507900"/>
          </a:xfrm>
          <a:prstGeom prst="rect">
            <a:avLst/>
          </a:prstGeom>
          <a:noFill/>
          <a:ln>
            <a:noFill/>
          </a:ln>
        </p:spPr>
        <p:txBody>
          <a:bodyPr anchorCtr="0" anchor="t" bIns="91425" lIns="91425" spcFirstLastPara="1" rIns="91425" wrap="square" tIns="91425">
            <a:noAutofit/>
          </a:bodyPr>
          <a:lstStyle>
            <a:lvl1pPr lvl="0" marR="0" algn="l">
              <a:lnSpc>
                <a:spcPct val="90000"/>
              </a:lnSpc>
              <a:spcBef>
                <a:spcPts val="0"/>
              </a:spcBef>
              <a:spcAft>
                <a:spcPts val="0"/>
              </a:spcAft>
              <a:buClr>
                <a:srgbClr val="00446D"/>
              </a:buClr>
              <a:buSzPts val="3600"/>
              <a:buFont typeface="Georgia"/>
              <a:buNone/>
              <a:defRPr b="1" i="0" sz="3600" u="none" cap="none" strike="noStrike">
                <a:solidFill>
                  <a:srgbClr val="00446D"/>
                </a:solidFill>
                <a:latin typeface="Georgia"/>
                <a:ea typeface="Georgia"/>
                <a:cs typeface="Georgia"/>
                <a:sym typeface="Georgia"/>
              </a:defRPr>
            </a:lvl1pPr>
            <a:lvl2pPr lvl="1" marR="0" algn="l">
              <a:lnSpc>
                <a:spcPct val="90000"/>
              </a:lnSpc>
              <a:spcBef>
                <a:spcPts val="0"/>
              </a:spcBef>
              <a:spcAft>
                <a:spcPts val="0"/>
              </a:spcAft>
              <a:buClr>
                <a:srgbClr val="00446D"/>
              </a:buClr>
              <a:buSzPts val="3600"/>
              <a:buFont typeface="Georgia"/>
              <a:buNone/>
              <a:defRPr b="1" i="0" sz="3600" u="none" cap="none" strike="noStrike">
                <a:solidFill>
                  <a:srgbClr val="00446D"/>
                </a:solidFill>
                <a:latin typeface="Georgia"/>
                <a:ea typeface="Georgia"/>
                <a:cs typeface="Georgia"/>
                <a:sym typeface="Georgia"/>
              </a:defRPr>
            </a:lvl2pPr>
            <a:lvl3pPr lvl="2" marR="0" algn="l">
              <a:lnSpc>
                <a:spcPct val="90000"/>
              </a:lnSpc>
              <a:spcBef>
                <a:spcPts val="0"/>
              </a:spcBef>
              <a:spcAft>
                <a:spcPts val="0"/>
              </a:spcAft>
              <a:buClr>
                <a:srgbClr val="00446D"/>
              </a:buClr>
              <a:buSzPts val="3600"/>
              <a:buFont typeface="Georgia"/>
              <a:buNone/>
              <a:defRPr b="1" i="0" sz="3600" u="none" cap="none" strike="noStrike">
                <a:solidFill>
                  <a:srgbClr val="00446D"/>
                </a:solidFill>
                <a:latin typeface="Georgia"/>
                <a:ea typeface="Georgia"/>
                <a:cs typeface="Georgia"/>
                <a:sym typeface="Georgia"/>
              </a:defRPr>
            </a:lvl3pPr>
            <a:lvl4pPr lvl="3" marR="0" algn="l">
              <a:lnSpc>
                <a:spcPct val="90000"/>
              </a:lnSpc>
              <a:spcBef>
                <a:spcPts val="0"/>
              </a:spcBef>
              <a:spcAft>
                <a:spcPts val="0"/>
              </a:spcAft>
              <a:buClr>
                <a:srgbClr val="00446D"/>
              </a:buClr>
              <a:buSzPts val="3600"/>
              <a:buFont typeface="Georgia"/>
              <a:buNone/>
              <a:defRPr b="1" i="0" sz="3600" u="none" cap="none" strike="noStrike">
                <a:solidFill>
                  <a:srgbClr val="00446D"/>
                </a:solidFill>
                <a:latin typeface="Georgia"/>
                <a:ea typeface="Georgia"/>
                <a:cs typeface="Georgia"/>
                <a:sym typeface="Georgia"/>
              </a:defRPr>
            </a:lvl4pPr>
            <a:lvl5pPr lvl="4" marR="0" algn="l">
              <a:lnSpc>
                <a:spcPct val="90000"/>
              </a:lnSpc>
              <a:spcBef>
                <a:spcPts val="0"/>
              </a:spcBef>
              <a:spcAft>
                <a:spcPts val="0"/>
              </a:spcAft>
              <a:buClr>
                <a:srgbClr val="00446D"/>
              </a:buClr>
              <a:buSzPts val="3600"/>
              <a:buFont typeface="Georgia"/>
              <a:buNone/>
              <a:defRPr b="1" i="0" sz="3600" u="none" cap="none" strike="noStrike">
                <a:solidFill>
                  <a:srgbClr val="00446D"/>
                </a:solidFill>
                <a:latin typeface="Georgia"/>
                <a:ea typeface="Georgia"/>
                <a:cs typeface="Georgia"/>
                <a:sym typeface="Georgia"/>
              </a:defRPr>
            </a:lvl5pPr>
            <a:lvl6pPr lvl="5" marR="0" algn="l">
              <a:lnSpc>
                <a:spcPct val="90000"/>
              </a:lnSpc>
              <a:spcBef>
                <a:spcPts val="0"/>
              </a:spcBef>
              <a:spcAft>
                <a:spcPts val="0"/>
              </a:spcAft>
              <a:buClr>
                <a:srgbClr val="003F63"/>
              </a:buClr>
              <a:buSzPts val="3600"/>
              <a:buFont typeface="Avenir"/>
              <a:buNone/>
              <a:defRPr b="0" i="0" sz="3600" u="none" cap="none" strike="noStrike">
                <a:solidFill>
                  <a:srgbClr val="003F63"/>
                </a:solidFill>
                <a:latin typeface="Avenir"/>
                <a:ea typeface="Avenir"/>
                <a:cs typeface="Avenir"/>
                <a:sym typeface="Avenir"/>
              </a:defRPr>
            </a:lvl6pPr>
            <a:lvl7pPr lvl="6" marR="0" algn="l">
              <a:lnSpc>
                <a:spcPct val="90000"/>
              </a:lnSpc>
              <a:spcBef>
                <a:spcPts val="0"/>
              </a:spcBef>
              <a:spcAft>
                <a:spcPts val="0"/>
              </a:spcAft>
              <a:buClr>
                <a:srgbClr val="003F63"/>
              </a:buClr>
              <a:buSzPts val="3600"/>
              <a:buFont typeface="Avenir"/>
              <a:buNone/>
              <a:defRPr b="0" i="0" sz="3600" u="none" cap="none" strike="noStrike">
                <a:solidFill>
                  <a:srgbClr val="003F63"/>
                </a:solidFill>
                <a:latin typeface="Avenir"/>
                <a:ea typeface="Avenir"/>
                <a:cs typeface="Avenir"/>
                <a:sym typeface="Avenir"/>
              </a:defRPr>
            </a:lvl7pPr>
            <a:lvl8pPr lvl="7" marR="0" algn="l">
              <a:lnSpc>
                <a:spcPct val="90000"/>
              </a:lnSpc>
              <a:spcBef>
                <a:spcPts val="0"/>
              </a:spcBef>
              <a:spcAft>
                <a:spcPts val="0"/>
              </a:spcAft>
              <a:buClr>
                <a:srgbClr val="003F63"/>
              </a:buClr>
              <a:buSzPts val="3600"/>
              <a:buFont typeface="Avenir"/>
              <a:buNone/>
              <a:defRPr b="0" i="0" sz="3600" u="none" cap="none" strike="noStrike">
                <a:solidFill>
                  <a:srgbClr val="003F63"/>
                </a:solidFill>
                <a:latin typeface="Avenir"/>
                <a:ea typeface="Avenir"/>
                <a:cs typeface="Avenir"/>
                <a:sym typeface="Avenir"/>
              </a:defRPr>
            </a:lvl8pPr>
            <a:lvl9pPr lvl="8" marR="0" algn="l">
              <a:lnSpc>
                <a:spcPct val="90000"/>
              </a:lnSpc>
              <a:spcBef>
                <a:spcPts val="0"/>
              </a:spcBef>
              <a:spcAft>
                <a:spcPts val="0"/>
              </a:spcAft>
              <a:buClr>
                <a:srgbClr val="003F63"/>
              </a:buClr>
              <a:buSzPts val="3600"/>
              <a:buFont typeface="Avenir"/>
              <a:buNone/>
              <a:defRPr b="0" i="0" sz="3600" u="none" cap="none" strike="noStrike">
                <a:solidFill>
                  <a:srgbClr val="003F63"/>
                </a:solidFill>
                <a:latin typeface="Avenir"/>
                <a:ea typeface="Avenir"/>
                <a:cs typeface="Avenir"/>
                <a:sym typeface="Avenir"/>
              </a:defRPr>
            </a:lvl9pPr>
          </a:lstStyle>
          <a:p/>
        </p:txBody>
      </p:sp>
      <p:sp>
        <p:nvSpPr>
          <p:cNvPr id="77" name="Google Shape;77;p20"/>
          <p:cNvSpPr txBox="1"/>
          <p:nvPr/>
        </p:nvSpPr>
        <p:spPr>
          <a:xfrm>
            <a:off x="8305800" y="6400800"/>
            <a:ext cx="533400" cy="36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3A5B"/>
              </a:buClr>
              <a:buSzPts val="350"/>
              <a:buFont typeface="Arial"/>
              <a:buNone/>
            </a:pPr>
            <a:fld id="{00000000-1234-1234-1234-123412341234}" type="slidenum">
              <a:rPr b="0" i="0" lang="en" sz="1400" u="none" cap="none" strike="noStrike">
                <a:solidFill>
                  <a:srgbClr val="003A5B"/>
                </a:solidFill>
                <a:latin typeface="Arial"/>
                <a:ea typeface="Arial"/>
                <a:cs typeface="Arial"/>
                <a:sym typeface="Arial"/>
              </a:rPr>
              <a:t>‹#›</a:t>
            </a:fld>
            <a:endParaRPr b="0" i="0" sz="1400" u="none" cap="none" strike="noStrike">
              <a:solidFill>
                <a:srgbClr val="003A5B"/>
              </a:solidFill>
              <a:latin typeface="Arial"/>
              <a:ea typeface="Arial"/>
              <a:cs typeface="Arial"/>
              <a:sym typeface="Arial"/>
            </a:endParaRPr>
          </a:p>
        </p:txBody>
      </p:sp>
      <p:sp>
        <p:nvSpPr>
          <p:cNvPr id="78" name="Google Shape;78;p20"/>
          <p:cNvSpPr/>
          <p:nvPr/>
        </p:nvSpPr>
        <p:spPr>
          <a:xfrm>
            <a:off x="0" y="0"/>
            <a:ext cx="381000" cy="6858000"/>
          </a:xfrm>
          <a:prstGeom prst="rect">
            <a:avLst/>
          </a:prstGeom>
          <a:solidFill>
            <a:srgbClr val="00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Arial"/>
              <a:ea typeface="Arial"/>
              <a:cs typeface="Arial"/>
              <a:sym typeface="Arial"/>
            </a:endParaRPr>
          </a:p>
        </p:txBody>
      </p:sp>
      <p:pic>
        <p:nvPicPr>
          <p:cNvPr descr="Untitled-1.png" id="79" name="Google Shape;79;p20"/>
          <p:cNvPicPr preferRelativeResize="0"/>
          <p:nvPr/>
        </p:nvPicPr>
        <p:blipFill rotWithShape="1">
          <a:blip r:embed="rId2">
            <a:alphaModFix/>
          </a:blip>
          <a:srcRect b="0" l="0" r="0" t="0"/>
          <a:stretch/>
        </p:blipFill>
        <p:spPr>
          <a:xfrm>
            <a:off x="762000" y="6477000"/>
            <a:ext cx="1543050" cy="158625"/>
          </a:xfrm>
          <a:prstGeom prst="rect">
            <a:avLst/>
          </a:prstGeom>
          <a:noFill/>
          <a:ln>
            <a:noFill/>
          </a:ln>
        </p:spPr>
      </p:pic>
      <p:cxnSp>
        <p:nvCxnSpPr>
          <p:cNvPr id="80" name="Google Shape;80;p20"/>
          <p:cNvCxnSpPr/>
          <p:nvPr/>
        </p:nvCxnSpPr>
        <p:spPr>
          <a:xfrm>
            <a:off x="762000" y="6324600"/>
            <a:ext cx="8001000" cy="0"/>
          </a:xfrm>
          <a:prstGeom prst="straightConnector1">
            <a:avLst/>
          </a:prstGeom>
          <a:noFill/>
          <a:ln cap="flat" cmpd="sng" w="9525">
            <a:solidFill>
              <a:srgbClr val="A5A5A5"/>
            </a:solidFill>
            <a:prstDash val="solid"/>
            <a:round/>
            <a:headEnd len="sm" w="sm" type="none"/>
            <a:tailEnd len="sm" w="sm" type="none"/>
          </a:ln>
        </p:spPr>
      </p:cxnSp>
      <p:cxnSp>
        <p:nvCxnSpPr>
          <p:cNvPr id="81" name="Google Shape;81;p20"/>
          <p:cNvCxnSpPr/>
          <p:nvPr/>
        </p:nvCxnSpPr>
        <p:spPr>
          <a:xfrm flipH="1" rot="10800000">
            <a:off x="8153400" y="6324600"/>
            <a:ext cx="228600" cy="304800"/>
          </a:xfrm>
          <a:prstGeom prst="straightConnector1">
            <a:avLst/>
          </a:prstGeom>
          <a:noFill/>
          <a:ln cap="flat" cmpd="sng" w="9525">
            <a:solidFill>
              <a:srgbClr val="A5A5A5"/>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457200" y="1600200"/>
            <a:ext cx="8305800" cy="45720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171615"/>
              </a:buClr>
              <a:buSzPts val="2400"/>
              <a:buFont typeface="Arial"/>
              <a:buChar char="•"/>
              <a:defRPr b="1" i="0" sz="2400" u="none" cap="none" strike="noStrike">
                <a:solidFill>
                  <a:srgbClr val="171615"/>
                </a:solidFill>
                <a:latin typeface="Arial"/>
                <a:ea typeface="Arial"/>
                <a:cs typeface="Arial"/>
                <a:sym typeface="Arial"/>
              </a:defRPr>
            </a:lvl1pPr>
            <a:lvl2pPr indent="-355600" lvl="1" marL="914400" marR="0" rtl="0" algn="l">
              <a:spcBef>
                <a:spcPts val="400"/>
              </a:spcBef>
              <a:spcAft>
                <a:spcPts val="0"/>
              </a:spcAft>
              <a:buClr>
                <a:srgbClr val="171615"/>
              </a:buClr>
              <a:buSzPts val="2000"/>
              <a:buFont typeface="Arial"/>
              <a:buChar char="–"/>
              <a:defRPr b="0" i="0" sz="2000" u="none" cap="none" strike="noStrike">
                <a:solidFill>
                  <a:srgbClr val="171615"/>
                </a:solidFill>
                <a:latin typeface="Arial"/>
                <a:ea typeface="Arial"/>
                <a:cs typeface="Arial"/>
                <a:sym typeface="Arial"/>
              </a:defRPr>
            </a:lvl2pPr>
            <a:lvl3pPr indent="-342900" lvl="2" marL="1371600" marR="0" rtl="0" algn="l">
              <a:spcBef>
                <a:spcPts val="360"/>
              </a:spcBef>
              <a:spcAft>
                <a:spcPts val="0"/>
              </a:spcAft>
              <a:buClr>
                <a:srgbClr val="171615"/>
              </a:buClr>
              <a:buSzPts val="1800"/>
              <a:buFont typeface="Arial"/>
              <a:buChar char="•"/>
              <a:defRPr b="0" i="0" sz="1800" u="none" cap="none" strike="noStrike">
                <a:solidFill>
                  <a:srgbClr val="171615"/>
                </a:solidFill>
                <a:latin typeface="Arial"/>
                <a:ea typeface="Arial"/>
                <a:cs typeface="Arial"/>
                <a:sym typeface="Arial"/>
              </a:defRPr>
            </a:lvl3pPr>
            <a:lvl4pPr indent="-330200" lvl="3" marL="1828800" marR="0" rtl="0" algn="l">
              <a:spcBef>
                <a:spcPts val="320"/>
              </a:spcBef>
              <a:spcAft>
                <a:spcPts val="0"/>
              </a:spcAft>
              <a:buClr>
                <a:srgbClr val="171615"/>
              </a:buClr>
              <a:buSzPts val="1600"/>
              <a:buFont typeface="Arial"/>
              <a:buChar char="–"/>
              <a:defRPr b="0" i="0" sz="1600" u="none" cap="none" strike="noStrike">
                <a:solidFill>
                  <a:srgbClr val="171615"/>
                </a:solidFill>
                <a:latin typeface="Arial"/>
                <a:ea typeface="Arial"/>
                <a:cs typeface="Arial"/>
                <a:sym typeface="Arial"/>
              </a:defRPr>
            </a:lvl4pPr>
            <a:lvl5pPr indent="-304800" lvl="4" marL="2286000" marR="0" rtl="0" algn="l">
              <a:spcBef>
                <a:spcPts val="240"/>
              </a:spcBef>
              <a:spcAft>
                <a:spcPts val="0"/>
              </a:spcAft>
              <a:buClr>
                <a:srgbClr val="171615"/>
              </a:buClr>
              <a:buSzPts val="1200"/>
              <a:buFont typeface="Arial"/>
              <a:buChar char="»"/>
              <a:defRPr b="0" i="0" sz="1200" u="none" cap="none" strike="noStrike">
                <a:solidFill>
                  <a:srgbClr val="171615"/>
                </a:solidFill>
                <a:latin typeface="Avenir"/>
                <a:ea typeface="Avenir"/>
                <a:cs typeface="Avenir"/>
                <a:sym typeface="Avenir"/>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 name="Google Shape;52;p13"/>
          <p:cNvSpPr txBox="1"/>
          <p:nvPr>
            <p:ph type="title"/>
          </p:nvPr>
        </p:nvSpPr>
        <p:spPr>
          <a:xfrm>
            <a:off x="457200" y="381000"/>
            <a:ext cx="8305800" cy="5079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1pPr>
            <a:lvl2pPr lvl="1"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2pPr>
            <a:lvl3pPr lvl="2"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3pPr>
            <a:lvl4pPr lvl="3"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4pPr>
            <a:lvl5pPr lvl="4"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5pPr>
            <a:lvl6pPr lvl="5"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6pPr>
            <a:lvl7pPr lvl="6"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7pPr>
            <a:lvl8pPr lvl="7"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8pPr>
            <a:lvl9pPr lvl="8"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hyperlink" Target="mailto:info@compassionandchoic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1"/>
          <p:cNvSpPr/>
          <p:nvPr/>
        </p:nvSpPr>
        <p:spPr>
          <a:xfrm>
            <a:off x="38275" y="102050"/>
            <a:ext cx="9062400" cy="6664200"/>
          </a:xfrm>
          <a:prstGeom prst="rect">
            <a:avLst/>
          </a:prstGeom>
          <a:noFill/>
          <a:ln cap="flat" cmpd="sng" w="228600">
            <a:solidFill>
              <a:srgbClr val="172D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21"/>
          <p:cNvSpPr/>
          <p:nvPr/>
        </p:nvSpPr>
        <p:spPr>
          <a:xfrm>
            <a:off x="183700" y="244925"/>
            <a:ext cx="8786700" cy="6378300"/>
          </a:xfrm>
          <a:prstGeom prst="rect">
            <a:avLst/>
          </a:prstGeom>
          <a:noFill/>
          <a:ln cap="flat" cmpd="sng" w="76200">
            <a:solidFill>
              <a:srgbClr val="0797B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8" name="Google Shape;88;p21"/>
          <p:cNvPicPr preferRelativeResize="0"/>
          <p:nvPr/>
        </p:nvPicPr>
        <p:blipFill>
          <a:blip r:embed="rId3">
            <a:alphaModFix/>
          </a:blip>
          <a:stretch>
            <a:fillRect/>
          </a:stretch>
        </p:blipFill>
        <p:spPr>
          <a:xfrm>
            <a:off x="2737624" y="469850"/>
            <a:ext cx="3663701" cy="1367125"/>
          </a:xfrm>
          <a:prstGeom prst="rect">
            <a:avLst/>
          </a:prstGeom>
          <a:noFill/>
          <a:ln>
            <a:noFill/>
          </a:ln>
        </p:spPr>
      </p:pic>
      <p:sp>
        <p:nvSpPr>
          <p:cNvPr id="89" name="Google Shape;89;p21"/>
          <p:cNvSpPr txBox="1"/>
          <p:nvPr>
            <p:ph type="ctrTitle"/>
          </p:nvPr>
        </p:nvSpPr>
        <p:spPr>
          <a:xfrm>
            <a:off x="565375" y="1836975"/>
            <a:ext cx="8008200" cy="248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900"/>
              <a:t>The Role of Attorneys in End-of-Life Equity and Access: From the Community to the Legislature</a:t>
            </a:r>
            <a:endParaRPr b="1" sz="3900">
              <a:solidFill>
                <a:srgbClr val="00446D"/>
              </a:solidFill>
              <a:latin typeface="Georgia"/>
              <a:ea typeface="Georgia"/>
              <a:cs typeface="Georgia"/>
              <a:sym typeface="Georgia"/>
            </a:endParaRPr>
          </a:p>
        </p:txBody>
      </p:sp>
      <p:sp>
        <p:nvSpPr>
          <p:cNvPr id="90" name="Google Shape;90;p21"/>
          <p:cNvSpPr txBox="1"/>
          <p:nvPr>
            <p:ph idx="1" type="subTitle"/>
          </p:nvPr>
        </p:nvSpPr>
        <p:spPr>
          <a:xfrm>
            <a:off x="354850" y="4319025"/>
            <a:ext cx="8444400" cy="927300"/>
          </a:xfrm>
          <a:prstGeom prst="rect">
            <a:avLst/>
          </a:prstGeom>
        </p:spPr>
        <p:txBody>
          <a:bodyPr anchorCtr="0" anchor="t" bIns="91425" lIns="91425" spcFirstLastPara="1" rIns="91425" wrap="square" tIns="91425">
            <a:noAutofit/>
          </a:bodyPr>
          <a:lstStyle/>
          <a:p>
            <a:pPr indent="0" lvl="0" marL="0" rtl="0" algn="l">
              <a:lnSpc>
                <a:spcPct val="100000"/>
              </a:lnSpc>
              <a:spcBef>
                <a:spcPts val="480"/>
              </a:spcBef>
              <a:spcAft>
                <a:spcPts val="0"/>
              </a:spcAft>
              <a:buNone/>
            </a:pPr>
            <a:r>
              <a:rPr b="0" i="1" lang="en" sz="2200">
                <a:solidFill>
                  <a:srgbClr val="0797B8"/>
                </a:solidFill>
                <a:latin typeface="Georgia"/>
                <a:ea typeface="Georgia"/>
                <a:cs typeface="Georgia"/>
                <a:sym typeface="Georgia"/>
              </a:rPr>
              <a:t>Presented by:</a:t>
            </a:r>
            <a:br>
              <a:rPr b="0" i="1" lang="en" sz="2200">
                <a:solidFill>
                  <a:srgbClr val="0797B8"/>
                </a:solidFill>
                <a:latin typeface="Georgia"/>
                <a:ea typeface="Georgia"/>
                <a:cs typeface="Georgia"/>
                <a:sym typeface="Georgia"/>
              </a:rPr>
            </a:br>
            <a:r>
              <a:rPr b="0" i="1" lang="en" sz="2200">
                <a:solidFill>
                  <a:srgbClr val="0797B8"/>
                </a:solidFill>
                <a:latin typeface="Georgia"/>
                <a:ea typeface="Georgia"/>
                <a:cs typeface="Georgia"/>
                <a:sym typeface="Georgia"/>
              </a:rPr>
              <a:t> </a:t>
            </a:r>
            <a:r>
              <a:rPr lang="en" sz="2200">
                <a:solidFill>
                  <a:srgbClr val="0797B8"/>
                </a:solidFill>
                <a:latin typeface="Georgia"/>
                <a:ea typeface="Georgia"/>
                <a:cs typeface="Georgia"/>
                <a:sym typeface="Georgia"/>
              </a:rPr>
              <a:t>Jaspreet Chowdhary, JD, MPH - </a:t>
            </a:r>
            <a:r>
              <a:rPr b="0" lang="en" sz="2200">
                <a:solidFill>
                  <a:srgbClr val="0797B8"/>
                </a:solidFill>
                <a:latin typeface="Georgia"/>
                <a:ea typeface="Georgia"/>
                <a:cs typeface="Georgia"/>
                <a:sym typeface="Georgia"/>
              </a:rPr>
              <a:t>Senior Legislative Counsel </a:t>
            </a:r>
            <a:endParaRPr b="0" sz="2200">
              <a:solidFill>
                <a:srgbClr val="0797B8"/>
              </a:solidFill>
              <a:latin typeface="Georgia"/>
              <a:ea typeface="Georgia"/>
              <a:cs typeface="Georgia"/>
              <a:sym typeface="Georgia"/>
            </a:endParaRPr>
          </a:p>
          <a:p>
            <a:pPr indent="0" lvl="0" marL="0" rtl="0" algn="ctr">
              <a:spcBef>
                <a:spcPts val="480"/>
              </a:spcBef>
              <a:spcAft>
                <a:spcPts val="0"/>
              </a:spcAft>
              <a:buNone/>
            </a:pPr>
            <a:r>
              <a:t/>
            </a:r>
            <a:endParaRPr sz="1200">
              <a:solidFill>
                <a:srgbClr val="0797B8"/>
              </a:solidFill>
              <a:latin typeface="Georgia"/>
              <a:ea typeface="Georgia"/>
              <a:cs typeface="Georgia"/>
              <a:sym typeface="Georgia"/>
            </a:endParaRPr>
          </a:p>
          <a:p>
            <a:pPr indent="0" lvl="0" marL="0" rtl="0" algn="ctr">
              <a:spcBef>
                <a:spcPts val="480"/>
              </a:spcBef>
              <a:spcAft>
                <a:spcPts val="0"/>
              </a:spcAft>
              <a:buNone/>
            </a:pPr>
            <a:r>
              <a:rPr lang="en" sz="2000">
                <a:solidFill>
                  <a:srgbClr val="003A5B"/>
                </a:solidFill>
                <a:latin typeface="Georgia"/>
                <a:ea typeface="Georgia"/>
                <a:cs typeface="Georgia"/>
                <a:sym typeface="Georgia"/>
              </a:rPr>
              <a:t>June 2025</a:t>
            </a:r>
            <a:endParaRPr sz="2000">
              <a:solidFill>
                <a:srgbClr val="003A5B"/>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0"/>
          <p:cNvSpPr txBox="1"/>
          <p:nvPr>
            <p:ph type="title"/>
          </p:nvPr>
        </p:nvSpPr>
        <p:spPr>
          <a:xfrm>
            <a:off x="510595" y="404719"/>
            <a:ext cx="8001000" cy="50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advocate?</a:t>
            </a:r>
            <a:endParaRPr b="1">
              <a:latin typeface="Georgia"/>
              <a:ea typeface="Georgia"/>
              <a:cs typeface="Georgia"/>
              <a:sym typeface="Georgia"/>
            </a:endParaRPr>
          </a:p>
        </p:txBody>
      </p:sp>
      <p:sp>
        <p:nvSpPr>
          <p:cNvPr id="143" name="Google Shape;143;p30"/>
          <p:cNvSpPr txBox="1"/>
          <p:nvPr/>
        </p:nvSpPr>
        <p:spPr>
          <a:xfrm>
            <a:off x="583675" y="1286850"/>
            <a:ext cx="8399100" cy="44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000">
                <a:latin typeface="Montserrat SemiBold"/>
                <a:ea typeface="Montserrat SemiBold"/>
                <a:cs typeface="Montserrat SemiBold"/>
                <a:sym typeface="Montserrat SemiBold"/>
              </a:rPr>
              <a:t>Definition of advocacy: “Public support for or recommendation of a particular cause or policy.”</a:t>
            </a:r>
            <a:endParaRPr i="1" sz="2000">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500">
              <a:latin typeface="Avenir"/>
              <a:ea typeface="Avenir"/>
              <a:cs typeface="Avenir"/>
              <a:sym typeface="Avenir"/>
            </a:endParaRPr>
          </a:p>
          <a:p>
            <a:pPr indent="0" lvl="0" marL="0" rtl="0" algn="l">
              <a:spcBef>
                <a:spcPts val="0"/>
              </a:spcBef>
              <a:spcAft>
                <a:spcPts val="0"/>
              </a:spcAft>
              <a:buNone/>
            </a:pPr>
            <a:r>
              <a:rPr lang="en" sz="2200">
                <a:latin typeface="Avenir"/>
                <a:ea typeface="Avenir"/>
                <a:cs typeface="Avenir"/>
                <a:sym typeface="Avenir"/>
              </a:rPr>
              <a:t>Advocating for improved care</a:t>
            </a:r>
            <a:r>
              <a:rPr lang="en" sz="2200">
                <a:latin typeface="Avenir"/>
                <a:ea typeface="Avenir"/>
                <a:cs typeface="Avenir"/>
                <a:sym typeface="Avenir"/>
              </a:rPr>
              <a:t> is an opportunity to:</a:t>
            </a:r>
            <a:endParaRPr sz="2200">
              <a:latin typeface="Avenir"/>
              <a:ea typeface="Avenir"/>
              <a:cs typeface="Avenir"/>
              <a:sym typeface="Avenir"/>
            </a:endParaRPr>
          </a:p>
          <a:p>
            <a:pPr indent="-368300" lvl="0" marL="457200" rtl="0" algn="l">
              <a:spcBef>
                <a:spcPts val="0"/>
              </a:spcBef>
              <a:spcAft>
                <a:spcPts val="0"/>
              </a:spcAft>
              <a:buSzPts val="2200"/>
              <a:buFont typeface="Avenir"/>
              <a:buChar char="●"/>
            </a:pPr>
            <a:r>
              <a:rPr lang="en" sz="2200">
                <a:latin typeface="Avenir"/>
                <a:ea typeface="Avenir"/>
                <a:cs typeface="Avenir"/>
                <a:sym typeface="Avenir"/>
              </a:rPr>
              <a:t>share your expertise, </a:t>
            </a:r>
            <a:endParaRPr sz="2200">
              <a:latin typeface="Avenir"/>
              <a:ea typeface="Avenir"/>
              <a:cs typeface="Avenir"/>
              <a:sym typeface="Avenir"/>
            </a:endParaRPr>
          </a:p>
          <a:p>
            <a:pPr indent="-368300" lvl="0" marL="457200" rtl="0" algn="l">
              <a:spcBef>
                <a:spcPts val="0"/>
              </a:spcBef>
              <a:spcAft>
                <a:spcPts val="0"/>
              </a:spcAft>
              <a:buSzPts val="2200"/>
              <a:buFont typeface="Avenir"/>
              <a:buChar char="●"/>
            </a:pPr>
            <a:r>
              <a:rPr lang="en" sz="2200">
                <a:latin typeface="Avenir"/>
                <a:ea typeface="Avenir"/>
                <a:cs typeface="Avenir"/>
                <a:sym typeface="Avenir"/>
              </a:rPr>
              <a:t>engage in legislative process, </a:t>
            </a:r>
            <a:endParaRPr sz="2200">
              <a:latin typeface="Avenir"/>
              <a:ea typeface="Avenir"/>
              <a:cs typeface="Avenir"/>
              <a:sym typeface="Avenir"/>
            </a:endParaRPr>
          </a:p>
          <a:p>
            <a:pPr indent="-368300" lvl="0" marL="457200" rtl="0" algn="l">
              <a:spcBef>
                <a:spcPts val="0"/>
              </a:spcBef>
              <a:spcAft>
                <a:spcPts val="0"/>
              </a:spcAft>
              <a:buSzPts val="2200"/>
              <a:buFont typeface="Avenir"/>
              <a:buChar char="●"/>
            </a:pPr>
            <a:r>
              <a:rPr lang="en" sz="2200">
                <a:latin typeface="Avenir"/>
                <a:ea typeface="Avenir"/>
                <a:cs typeface="Avenir"/>
                <a:sym typeface="Avenir"/>
              </a:rPr>
              <a:t>make your voice heard and </a:t>
            </a:r>
            <a:endParaRPr sz="2200">
              <a:latin typeface="Avenir"/>
              <a:ea typeface="Avenir"/>
              <a:cs typeface="Avenir"/>
              <a:sym typeface="Avenir"/>
            </a:endParaRPr>
          </a:p>
          <a:p>
            <a:pPr indent="-368300" lvl="0" marL="457200" rtl="0" algn="l">
              <a:spcBef>
                <a:spcPts val="0"/>
              </a:spcBef>
              <a:spcAft>
                <a:spcPts val="0"/>
              </a:spcAft>
              <a:buSzPts val="2200"/>
              <a:buFont typeface="Avenir"/>
              <a:buChar char="●"/>
            </a:pPr>
            <a:r>
              <a:rPr lang="en" sz="2200">
                <a:latin typeface="Avenir"/>
                <a:ea typeface="Avenir"/>
                <a:cs typeface="Avenir"/>
                <a:sym typeface="Avenir"/>
              </a:rPr>
              <a:t>be part of a community doing good work. </a:t>
            </a:r>
            <a:endParaRPr sz="2200">
              <a:latin typeface="Avenir"/>
              <a:ea typeface="Avenir"/>
              <a:cs typeface="Avenir"/>
              <a:sym typeface="Avenir"/>
            </a:endParaRPr>
          </a:p>
          <a:p>
            <a:pPr indent="0" lvl="0" marL="0" rtl="0" algn="l">
              <a:spcBef>
                <a:spcPts val="0"/>
              </a:spcBef>
              <a:spcAft>
                <a:spcPts val="0"/>
              </a:spcAft>
              <a:buNone/>
            </a:pPr>
            <a:r>
              <a:t/>
            </a:r>
            <a:endParaRPr sz="2200">
              <a:latin typeface="Avenir"/>
              <a:ea typeface="Avenir"/>
              <a:cs typeface="Avenir"/>
              <a:sym typeface="Avenir"/>
            </a:endParaRPr>
          </a:p>
          <a:p>
            <a:pPr indent="0" lvl="0" marL="0" rtl="0" algn="l">
              <a:spcBef>
                <a:spcPts val="0"/>
              </a:spcBef>
              <a:spcAft>
                <a:spcPts val="0"/>
              </a:spcAft>
              <a:buNone/>
            </a:pPr>
            <a:r>
              <a:rPr lang="en" sz="2200">
                <a:latin typeface="Avenir"/>
                <a:ea typeface="Avenir"/>
                <a:cs typeface="Avenir"/>
                <a:sym typeface="Avenir"/>
              </a:rPr>
              <a:t>It’s also the chance to establish ongoing dialogue and relationship in your community; you can become a trusted voice in end-of-life issues. </a:t>
            </a:r>
            <a:br>
              <a:rPr lang="en" sz="2000">
                <a:latin typeface="Avenir"/>
                <a:ea typeface="Avenir"/>
                <a:cs typeface="Avenir"/>
                <a:sym typeface="Avenir"/>
              </a:rPr>
            </a:br>
            <a:endParaRPr sz="2000">
              <a:latin typeface="Avenir"/>
              <a:ea typeface="Avenir"/>
              <a:cs typeface="Avenir"/>
              <a:sym typeface="Avenir"/>
            </a:endParaRPr>
          </a:p>
          <a:p>
            <a:pPr indent="0" lvl="0" marL="0" rtl="0" algn="l">
              <a:spcBef>
                <a:spcPts val="0"/>
              </a:spcBef>
              <a:spcAft>
                <a:spcPts val="0"/>
              </a:spcAft>
              <a:buNone/>
            </a:pPr>
            <a:r>
              <a:t/>
            </a:r>
            <a:endParaRPr sz="2000">
              <a:latin typeface="Avenir"/>
              <a:ea typeface="Avenir"/>
              <a:cs typeface="Avenir"/>
              <a:sym typeface="Avenir"/>
            </a:endParaRPr>
          </a:p>
          <a:p>
            <a:pPr indent="0" lvl="0" marL="0" rtl="0" algn="l">
              <a:spcBef>
                <a:spcPts val="0"/>
              </a:spcBef>
              <a:spcAft>
                <a:spcPts val="0"/>
              </a:spcAft>
              <a:buNone/>
            </a:pPr>
            <a:r>
              <a:t/>
            </a:r>
            <a:endParaRPr sz="1800">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1"/>
          <p:cNvSpPr txBox="1"/>
          <p:nvPr>
            <p:ph idx="1" type="body"/>
          </p:nvPr>
        </p:nvSpPr>
        <p:spPr>
          <a:xfrm>
            <a:off x="762000" y="1600200"/>
            <a:ext cx="8001000" cy="4495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Long history of advocacy for equitable care, access to hospice, and </a:t>
            </a:r>
            <a:r>
              <a:rPr lang="en" sz="2200"/>
              <a:t>authorization</a:t>
            </a:r>
            <a:r>
              <a:rPr lang="en" sz="2200"/>
              <a:t> of end-of-life options. </a:t>
            </a:r>
            <a:br>
              <a:rPr lang="en" sz="2200"/>
            </a:br>
            <a:endParaRPr sz="2200"/>
          </a:p>
          <a:p>
            <a:pPr indent="-368300" lvl="0" marL="457200" rtl="0" algn="l">
              <a:spcBef>
                <a:spcPts val="0"/>
              </a:spcBef>
              <a:spcAft>
                <a:spcPts val="0"/>
              </a:spcAft>
              <a:buSzPts val="2200"/>
              <a:buFont typeface="Avenir"/>
              <a:buChar char="●"/>
            </a:pPr>
            <a:r>
              <a:rPr lang="en" sz="2200"/>
              <a:t>All kinds of advocacy is needed to make change </a:t>
            </a:r>
            <a:endParaRPr sz="2200"/>
          </a:p>
          <a:p>
            <a:pPr indent="-368300" lvl="1" marL="914400" rtl="0" algn="l">
              <a:spcBef>
                <a:spcPts val="0"/>
              </a:spcBef>
              <a:spcAft>
                <a:spcPts val="0"/>
              </a:spcAft>
              <a:buClr>
                <a:schemeClr val="dk2"/>
              </a:buClr>
              <a:buSzPts val="2200"/>
              <a:buFont typeface="Avenir"/>
              <a:buChar char="○"/>
            </a:pPr>
            <a:r>
              <a:rPr lang="en" sz="2200">
                <a:solidFill>
                  <a:schemeClr val="dk2"/>
                </a:solidFill>
                <a:latin typeface="Avenir"/>
                <a:ea typeface="Avenir"/>
                <a:cs typeface="Avenir"/>
                <a:sym typeface="Avenir"/>
              </a:rPr>
              <a:t>Grassroots advocacy, lobbying, media, community education, professional education, information and resource sharing, storytelling, </a:t>
            </a:r>
            <a:r>
              <a:rPr lang="en" sz="2200">
                <a:solidFill>
                  <a:schemeClr val="dk2"/>
                </a:solidFill>
                <a:latin typeface="Avenir"/>
                <a:ea typeface="Avenir"/>
                <a:cs typeface="Avenir"/>
                <a:sym typeface="Avenir"/>
              </a:rPr>
              <a:t>individuals</a:t>
            </a:r>
            <a:r>
              <a:rPr lang="en" sz="2200">
                <a:solidFill>
                  <a:schemeClr val="dk2"/>
                </a:solidFill>
                <a:latin typeface="Avenir"/>
                <a:ea typeface="Avenir"/>
                <a:cs typeface="Avenir"/>
                <a:sym typeface="Avenir"/>
              </a:rPr>
              <a:t> giving of their time. </a:t>
            </a:r>
            <a:br>
              <a:rPr lang="en" sz="2200">
                <a:solidFill>
                  <a:schemeClr val="dk2"/>
                </a:solidFill>
                <a:latin typeface="Avenir"/>
                <a:ea typeface="Avenir"/>
                <a:cs typeface="Avenir"/>
                <a:sym typeface="Avenir"/>
              </a:rPr>
            </a:br>
            <a:endParaRPr sz="2200">
              <a:solidFill>
                <a:schemeClr val="dk2"/>
              </a:solidFill>
              <a:latin typeface="Avenir"/>
              <a:ea typeface="Avenir"/>
              <a:cs typeface="Avenir"/>
              <a:sym typeface="Avenir"/>
            </a:endParaRPr>
          </a:p>
          <a:p>
            <a:pPr indent="-355600" lvl="0" marL="457200" rtl="0" algn="l">
              <a:spcBef>
                <a:spcPts val="0"/>
              </a:spcBef>
              <a:spcAft>
                <a:spcPts val="0"/>
              </a:spcAft>
              <a:buClr>
                <a:schemeClr val="dk2"/>
              </a:buClr>
              <a:buSzPts val="2000"/>
              <a:buFont typeface="Avenir"/>
              <a:buChar char="●"/>
            </a:pPr>
            <a:r>
              <a:rPr lang="en" sz="2200"/>
              <a:t>Challenges that come with </a:t>
            </a:r>
            <a:r>
              <a:rPr lang="en" sz="2200"/>
              <a:t>advocating</a:t>
            </a:r>
            <a:r>
              <a:rPr lang="en" sz="2200"/>
              <a:t> for this topic </a:t>
            </a:r>
            <a:br>
              <a:rPr lang="en" sz="2000"/>
            </a:br>
            <a:endParaRPr sz="20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9" name="Google Shape;149;p31"/>
          <p:cNvSpPr txBox="1"/>
          <p:nvPr>
            <p:ph type="title"/>
          </p:nvPr>
        </p:nvSpPr>
        <p:spPr>
          <a:xfrm>
            <a:off x="762000" y="381000"/>
            <a:ext cx="8001000" cy="50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Advocacy for EOL Care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2"/>
          <p:cNvSpPr txBox="1"/>
          <p:nvPr>
            <p:ph idx="1" type="body"/>
          </p:nvPr>
        </p:nvSpPr>
        <p:spPr>
          <a:xfrm>
            <a:off x="762000" y="1163050"/>
            <a:ext cx="8001000" cy="47682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1400"/>
              </a:spcBef>
              <a:spcAft>
                <a:spcPts val="0"/>
              </a:spcAft>
              <a:buClr>
                <a:schemeClr val="dk1"/>
              </a:buClr>
              <a:buSzPts val="2800"/>
              <a:buFont typeface="Avenir"/>
              <a:buChar char="●"/>
            </a:pPr>
            <a:r>
              <a:rPr lang="en" sz="2600">
                <a:solidFill>
                  <a:srgbClr val="000000"/>
                </a:solidFill>
              </a:rPr>
              <a:t>Direct Advocacy (Legislative &amp; Policy Advocacy)</a:t>
            </a:r>
            <a:endParaRPr sz="2600">
              <a:solidFill>
                <a:srgbClr val="000000"/>
              </a:solidFill>
            </a:endParaRPr>
          </a:p>
          <a:p>
            <a:pPr indent="-406400" lvl="0" marL="457200" rtl="0" algn="l">
              <a:lnSpc>
                <a:spcPct val="115000"/>
              </a:lnSpc>
              <a:spcBef>
                <a:spcPts val="1000"/>
              </a:spcBef>
              <a:spcAft>
                <a:spcPts val="0"/>
              </a:spcAft>
              <a:buClr>
                <a:schemeClr val="dk1"/>
              </a:buClr>
              <a:buSzPts val="2800"/>
              <a:buFont typeface="Avenir"/>
              <a:buChar char="●"/>
            </a:pPr>
            <a:r>
              <a:rPr lang="en" sz="2600">
                <a:solidFill>
                  <a:srgbClr val="000000"/>
                </a:solidFill>
              </a:rPr>
              <a:t>Grassroots Advocacy (Community-Led Efforts)</a:t>
            </a:r>
            <a:endParaRPr sz="2600">
              <a:solidFill>
                <a:srgbClr val="000000"/>
              </a:solidFill>
            </a:endParaRPr>
          </a:p>
          <a:p>
            <a:pPr indent="-406400" lvl="0" marL="457200" rtl="0" algn="l">
              <a:lnSpc>
                <a:spcPct val="115000"/>
              </a:lnSpc>
              <a:spcBef>
                <a:spcPts val="1000"/>
              </a:spcBef>
              <a:spcAft>
                <a:spcPts val="0"/>
              </a:spcAft>
              <a:buClr>
                <a:schemeClr val="dk1"/>
              </a:buClr>
              <a:buSzPts val="2800"/>
              <a:buFont typeface="Avenir"/>
              <a:buChar char="●"/>
            </a:pPr>
            <a:r>
              <a:rPr lang="en" sz="2600">
                <a:solidFill>
                  <a:srgbClr val="000000"/>
                </a:solidFill>
              </a:rPr>
              <a:t>Media &amp; Public Awareness Advocacy</a:t>
            </a:r>
            <a:endParaRPr sz="2600">
              <a:solidFill>
                <a:srgbClr val="434343"/>
              </a:solidFill>
            </a:endParaRPr>
          </a:p>
          <a:p>
            <a:pPr indent="-406400" lvl="0" marL="457200" rtl="0" algn="l">
              <a:lnSpc>
                <a:spcPct val="115000"/>
              </a:lnSpc>
              <a:spcBef>
                <a:spcPts val="1000"/>
              </a:spcBef>
              <a:spcAft>
                <a:spcPts val="0"/>
              </a:spcAft>
              <a:buClr>
                <a:schemeClr val="dk1"/>
              </a:buClr>
              <a:buSzPts val="2800"/>
              <a:buFont typeface="Avenir"/>
              <a:buChar char="●"/>
            </a:pPr>
            <a:r>
              <a:rPr lang="en" sz="2600">
                <a:solidFill>
                  <a:srgbClr val="000000"/>
                </a:solidFill>
              </a:rPr>
              <a:t>Personal Storytelling &amp; Lived Experience Advocacy</a:t>
            </a:r>
            <a:endParaRPr sz="2600">
              <a:solidFill>
                <a:srgbClr val="000000"/>
              </a:solidFill>
            </a:endParaRPr>
          </a:p>
          <a:p>
            <a:pPr indent="-406400" lvl="0" marL="457200" rtl="0" algn="l">
              <a:lnSpc>
                <a:spcPct val="115000"/>
              </a:lnSpc>
              <a:spcBef>
                <a:spcPts val="1200"/>
              </a:spcBef>
              <a:spcAft>
                <a:spcPts val="1000"/>
              </a:spcAft>
              <a:buClr>
                <a:schemeClr val="dk1"/>
              </a:buClr>
              <a:buSzPts val="2800"/>
              <a:buFont typeface="Avenir"/>
              <a:buChar char="●"/>
            </a:pPr>
            <a:r>
              <a:rPr lang="en" sz="2600">
                <a:solidFill>
                  <a:srgbClr val="000000"/>
                </a:solidFill>
              </a:rPr>
              <a:t>Digital &amp; Online Advocacy</a:t>
            </a:r>
            <a:endParaRPr sz="3600">
              <a:solidFill>
                <a:schemeClr val="dk1"/>
              </a:solidFill>
            </a:endParaRPr>
          </a:p>
        </p:txBody>
      </p:sp>
      <p:sp>
        <p:nvSpPr>
          <p:cNvPr id="155" name="Google Shape;155;p32"/>
          <p:cNvSpPr txBox="1"/>
          <p:nvPr>
            <p:ph type="title"/>
          </p:nvPr>
        </p:nvSpPr>
        <p:spPr>
          <a:xfrm>
            <a:off x="762000" y="381000"/>
            <a:ext cx="8001000" cy="50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Types of advocacy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3"/>
          <p:cNvSpPr txBox="1"/>
          <p:nvPr>
            <p:ph type="title"/>
          </p:nvPr>
        </p:nvSpPr>
        <p:spPr>
          <a:xfrm>
            <a:off x="609600" y="4953000"/>
            <a:ext cx="8001000" cy="17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Advocacy in Motion</a:t>
            </a:r>
            <a:br>
              <a:rPr lang="en"/>
            </a:br>
            <a:r>
              <a:rPr b="0" i="1" lang="en" sz="3400"/>
              <a:t>What does it look like? </a:t>
            </a:r>
            <a:endParaRPr b="0" i="1" sz="3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4"/>
          <p:cNvSpPr txBox="1"/>
          <p:nvPr>
            <p:ph idx="1" type="body"/>
          </p:nvPr>
        </p:nvSpPr>
        <p:spPr>
          <a:xfrm>
            <a:off x="762000" y="1600200"/>
            <a:ext cx="8001000" cy="44958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Each area of the work has its own “hard” </a:t>
            </a:r>
            <a:endParaRPr sz="3000"/>
          </a:p>
          <a:p>
            <a:pPr indent="-419100" lvl="0" marL="457200" rtl="0" algn="l">
              <a:spcBef>
                <a:spcPts val="1000"/>
              </a:spcBef>
              <a:spcAft>
                <a:spcPts val="0"/>
              </a:spcAft>
              <a:buSzPts val="3000"/>
              <a:buChar char="●"/>
            </a:pPr>
            <a:r>
              <a:rPr lang="en" sz="3000"/>
              <a:t>Advocating when facing opposition </a:t>
            </a:r>
            <a:endParaRPr sz="3000"/>
          </a:p>
          <a:p>
            <a:pPr indent="-419100" lvl="0" marL="457200" rtl="0" algn="l">
              <a:spcBef>
                <a:spcPts val="1000"/>
              </a:spcBef>
              <a:spcAft>
                <a:spcPts val="0"/>
              </a:spcAft>
              <a:buSzPts val="3000"/>
              <a:buChar char="●"/>
            </a:pPr>
            <a:r>
              <a:rPr lang="en" sz="3000"/>
              <a:t>Constantly assess risk </a:t>
            </a:r>
            <a:endParaRPr sz="3000"/>
          </a:p>
          <a:p>
            <a:pPr indent="-419100" lvl="0" marL="457200" rtl="0" algn="l">
              <a:spcBef>
                <a:spcPts val="1000"/>
              </a:spcBef>
              <a:spcAft>
                <a:spcPts val="1000"/>
              </a:spcAft>
              <a:buSzPts val="3000"/>
              <a:buChar char="●"/>
            </a:pPr>
            <a:r>
              <a:rPr lang="en" sz="3000"/>
              <a:t>Following up &amp; ongoing engagement </a:t>
            </a:r>
            <a:endParaRPr sz="3000"/>
          </a:p>
        </p:txBody>
      </p:sp>
      <p:sp>
        <p:nvSpPr>
          <p:cNvPr id="166" name="Google Shape;166;p34"/>
          <p:cNvSpPr txBox="1"/>
          <p:nvPr>
            <p:ph type="title"/>
          </p:nvPr>
        </p:nvSpPr>
        <p:spPr>
          <a:xfrm>
            <a:off x="762000" y="381000"/>
            <a:ext cx="8001000" cy="50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Advocating when it’s hard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0" name="Shape 170"/>
        <p:cNvGrpSpPr/>
        <p:nvPr/>
      </p:nvGrpSpPr>
      <p:grpSpPr>
        <a:xfrm>
          <a:off x="0" y="0"/>
          <a:ext cx="0" cy="0"/>
          <a:chOff x="0" y="0"/>
          <a:chExt cx="0" cy="0"/>
        </a:xfrm>
      </p:grpSpPr>
      <p:sp>
        <p:nvSpPr>
          <p:cNvPr id="171" name="Google Shape;171;p35"/>
          <p:cNvSpPr txBox="1"/>
          <p:nvPr>
            <p:ph type="title"/>
          </p:nvPr>
        </p:nvSpPr>
        <p:spPr>
          <a:xfrm>
            <a:off x="609600" y="4953000"/>
            <a:ext cx="8001000" cy="56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5"/>
          <p:cNvSpPr/>
          <p:nvPr/>
        </p:nvSpPr>
        <p:spPr>
          <a:xfrm>
            <a:off x="0" y="0"/>
            <a:ext cx="9144000" cy="469500"/>
          </a:xfrm>
          <a:prstGeom prst="rect">
            <a:avLst/>
          </a:prstGeom>
          <a:solidFill>
            <a:srgbClr val="00446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35"/>
          <p:cNvSpPr/>
          <p:nvPr/>
        </p:nvSpPr>
        <p:spPr>
          <a:xfrm>
            <a:off x="0" y="6388500"/>
            <a:ext cx="9144000" cy="469500"/>
          </a:xfrm>
          <a:prstGeom prst="rect">
            <a:avLst/>
          </a:prstGeom>
          <a:solidFill>
            <a:srgbClr val="00446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4" name="Google Shape;174;p35"/>
          <p:cNvPicPr preferRelativeResize="0"/>
          <p:nvPr/>
        </p:nvPicPr>
        <p:blipFill>
          <a:blip r:embed="rId3">
            <a:alphaModFix/>
          </a:blip>
          <a:stretch>
            <a:fillRect/>
          </a:stretch>
        </p:blipFill>
        <p:spPr>
          <a:xfrm>
            <a:off x="152400" y="1145775"/>
            <a:ext cx="8839200" cy="2347231"/>
          </a:xfrm>
          <a:prstGeom prst="rect">
            <a:avLst/>
          </a:prstGeom>
          <a:noFill/>
          <a:ln>
            <a:noFill/>
          </a:ln>
        </p:spPr>
      </p:pic>
      <p:sp>
        <p:nvSpPr>
          <p:cNvPr id="175" name="Google Shape;175;p35"/>
          <p:cNvSpPr txBox="1"/>
          <p:nvPr/>
        </p:nvSpPr>
        <p:spPr>
          <a:xfrm>
            <a:off x="252300" y="3633950"/>
            <a:ext cx="8639400" cy="1351500"/>
          </a:xfrm>
          <a:prstGeom prst="rect">
            <a:avLst/>
          </a:prstGeom>
          <a:noFill/>
          <a:ln>
            <a:noFill/>
          </a:ln>
        </p:spPr>
        <p:txBody>
          <a:bodyPr anchorCtr="0" anchor="t" bIns="91425" lIns="91425" spcFirstLastPara="1" rIns="91425" wrap="square" tIns="91425">
            <a:spAutoFit/>
          </a:bodyPr>
          <a:lstStyle/>
          <a:p>
            <a:pPr indent="-419100" lvl="0" marL="457200" rtl="0" algn="ctr">
              <a:lnSpc>
                <a:spcPct val="100000"/>
              </a:lnSpc>
              <a:spcBef>
                <a:spcPts val="0"/>
              </a:spcBef>
              <a:spcAft>
                <a:spcPts val="0"/>
              </a:spcAft>
              <a:buClr>
                <a:srgbClr val="00446D"/>
              </a:buClr>
              <a:buSzPts val="3000"/>
              <a:buFont typeface="Georgia"/>
              <a:buChar char="-"/>
            </a:pPr>
            <a:r>
              <a:rPr b="1" lang="en" sz="3000">
                <a:solidFill>
                  <a:srgbClr val="00446D"/>
                </a:solidFill>
                <a:latin typeface="Georgia"/>
                <a:ea typeface="Georgia"/>
                <a:cs typeface="Georgia"/>
                <a:sym typeface="Georgia"/>
              </a:rPr>
              <a:t>Jaspreet</a:t>
            </a:r>
            <a:endParaRPr b="1" sz="3000">
              <a:solidFill>
                <a:srgbClr val="00446D"/>
              </a:solidFill>
              <a:latin typeface="Georgia"/>
              <a:ea typeface="Georgia"/>
              <a:cs typeface="Georgia"/>
              <a:sym typeface="Georgia"/>
            </a:endParaRPr>
          </a:p>
          <a:p>
            <a:pPr indent="0" lvl="0" marL="0" rtl="0" algn="ctr">
              <a:lnSpc>
                <a:spcPct val="100000"/>
              </a:lnSpc>
              <a:spcBef>
                <a:spcPts val="0"/>
              </a:spcBef>
              <a:spcAft>
                <a:spcPts val="0"/>
              </a:spcAft>
              <a:buNone/>
            </a:pPr>
            <a:r>
              <a:rPr i="1" lang="en" sz="2600" u="sng">
                <a:solidFill>
                  <a:schemeClr val="hlink"/>
                </a:solidFill>
                <a:latin typeface="Georgia"/>
                <a:ea typeface="Georgia"/>
                <a:cs typeface="Georgia"/>
                <a:sym typeface="Georgia"/>
                <a:hlinkClick r:id="rId4"/>
              </a:rPr>
              <a:t>info@compassionandchoices.org</a:t>
            </a:r>
            <a:endParaRPr i="1" sz="2600">
              <a:solidFill>
                <a:srgbClr val="00446D"/>
              </a:solidFill>
              <a:latin typeface="Georgia"/>
              <a:ea typeface="Georgia"/>
              <a:cs typeface="Georgia"/>
              <a:sym typeface="Georgia"/>
            </a:endParaRPr>
          </a:p>
          <a:p>
            <a:pPr indent="0" lvl="0" marL="0" rtl="0" algn="ctr">
              <a:lnSpc>
                <a:spcPct val="90000"/>
              </a:lnSpc>
              <a:spcBef>
                <a:spcPts val="0"/>
              </a:spcBef>
              <a:spcAft>
                <a:spcPts val="0"/>
              </a:spcAft>
              <a:buNone/>
            </a:pPr>
            <a:r>
              <a:t/>
            </a:r>
            <a:endParaRPr b="1" sz="2200">
              <a:solidFill>
                <a:srgbClr val="00446D"/>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2"/>
          <p:cNvPicPr preferRelativeResize="0"/>
          <p:nvPr/>
        </p:nvPicPr>
        <p:blipFill>
          <a:blip r:embed="rId3">
            <a:alphaModFix/>
          </a:blip>
          <a:stretch>
            <a:fillRect/>
          </a:stretch>
        </p:blipFill>
        <p:spPr>
          <a:xfrm>
            <a:off x="3791525" y="849425"/>
            <a:ext cx="5124725" cy="5159150"/>
          </a:xfrm>
          <a:prstGeom prst="rect">
            <a:avLst/>
          </a:prstGeom>
          <a:noFill/>
          <a:ln>
            <a:noFill/>
          </a:ln>
        </p:spPr>
      </p:pic>
      <p:pic>
        <p:nvPicPr>
          <p:cNvPr id="96" name="Google Shape;96;p22"/>
          <p:cNvPicPr preferRelativeResize="0"/>
          <p:nvPr/>
        </p:nvPicPr>
        <p:blipFill rotWithShape="1">
          <a:blip r:embed="rId4">
            <a:alphaModFix/>
          </a:blip>
          <a:srcRect b="0" l="19748" r="13845" t="0"/>
          <a:stretch/>
        </p:blipFill>
        <p:spPr>
          <a:xfrm>
            <a:off x="-19725" y="0"/>
            <a:ext cx="3520175" cy="6858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3"/>
          <p:cNvSpPr txBox="1"/>
          <p:nvPr>
            <p:ph idx="1" type="body"/>
          </p:nvPr>
        </p:nvSpPr>
        <p:spPr>
          <a:xfrm>
            <a:off x="762000" y="1096600"/>
            <a:ext cx="8001000" cy="449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Attendees will be able to …</a:t>
            </a:r>
            <a:endParaRPr sz="2600"/>
          </a:p>
          <a:p>
            <a:pPr indent="0" lvl="0" marL="0" rtl="0" algn="l">
              <a:spcBef>
                <a:spcPts val="0"/>
              </a:spcBef>
              <a:spcAft>
                <a:spcPts val="0"/>
              </a:spcAft>
              <a:buNone/>
            </a:pPr>
            <a:r>
              <a:t/>
            </a:r>
            <a:endParaRPr sz="2600"/>
          </a:p>
          <a:p>
            <a:pPr indent="-393700" lvl="0" marL="457200" rtl="0" algn="l">
              <a:spcBef>
                <a:spcPts val="0"/>
              </a:spcBef>
              <a:spcAft>
                <a:spcPts val="0"/>
              </a:spcAft>
              <a:buSzPts val="2600"/>
              <a:buChar char="●"/>
            </a:pPr>
            <a:r>
              <a:rPr lang="en" sz="2600"/>
              <a:t>Identify what end-of-life inequities look like </a:t>
            </a:r>
            <a:endParaRPr sz="2600"/>
          </a:p>
          <a:p>
            <a:pPr indent="-393700" lvl="0" marL="457200" rtl="0" algn="l">
              <a:spcBef>
                <a:spcPts val="1000"/>
              </a:spcBef>
              <a:spcAft>
                <a:spcPts val="0"/>
              </a:spcAft>
              <a:buSzPts val="2600"/>
              <a:buChar char="●"/>
            </a:pPr>
            <a:r>
              <a:rPr lang="en" sz="2600"/>
              <a:t>Identify at least two ways attorneys can address equity and access at the end of life </a:t>
            </a:r>
            <a:endParaRPr sz="2600"/>
          </a:p>
          <a:p>
            <a:pPr indent="0" lvl="0" marL="0" rtl="0" algn="l">
              <a:spcBef>
                <a:spcPts val="1000"/>
              </a:spcBef>
              <a:spcAft>
                <a:spcPts val="1000"/>
              </a:spcAft>
              <a:buNone/>
            </a:pPr>
            <a:r>
              <a:t/>
            </a:r>
            <a:endParaRPr sz="2600"/>
          </a:p>
        </p:txBody>
      </p:sp>
      <p:sp>
        <p:nvSpPr>
          <p:cNvPr id="102" name="Google Shape;102;p23"/>
          <p:cNvSpPr txBox="1"/>
          <p:nvPr>
            <p:ph type="title"/>
          </p:nvPr>
        </p:nvSpPr>
        <p:spPr>
          <a:xfrm>
            <a:off x="762000" y="381000"/>
            <a:ext cx="8001000" cy="50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4"/>
          <p:cNvPicPr preferRelativeResize="0"/>
          <p:nvPr/>
        </p:nvPicPr>
        <p:blipFill>
          <a:blip r:embed="rId3">
            <a:alphaModFix/>
          </a:blip>
          <a:stretch>
            <a:fillRect/>
          </a:stretch>
        </p:blipFill>
        <p:spPr>
          <a:xfrm>
            <a:off x="1077525" y="180625"/>
            <a:ext cx="5943600" cy="594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5"/>
          <p:cNvSpPr txBox="1"/>
          <p:nvPr>
            <p:ph idx="1" type="body"/>
          </p:nvPr>
        </p:nvSpPr>
        <p:spPr>
          <a:xfrm>
            <a:off x="762000" y="1600200"/>
            <a:ext cx="8001000" cy="4496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t>Inaccessible socioeconomic resources</a:t>
            </a:r>
            <a:endParaRPr/>
          </a:p>
          <a:p>
            <a:pPr indent="-381000" lvl="0" marL="457200" rtl="0" algn="l">
              <a:spcBef>
                <a:spcPts val="0"/>
              </a:spcBef>
              <a:spcAft>
                <a:spcPts val="0"/>
              </a:spcAft>
              <a:buSzPts val="2400"/>
              <a:buChar char="●"/>
            </a:pPr>
            <a:r>
              <a:rPr lang="en"/>
              <a:t>Geography</a:t>
            </a:r>
            <a:endParaRPr/>
          </a:p>
          <a:p>
            <a:pPr indent="-381000" lvl="0" marL="457200" rtl="0" algn="l">
              <a:spcBef>
                <a:spcPts val="0"/>
              </a:spcBef>
              <a:spcAft>
                <a:spcPts val="0"/>
              </a:spcAft>
              <a:buSzPts val="2400"/>
              <a:buChar char="●"/>
            </a:pPr>
            <a:r>
              <a:rPr lang="en"/>
              <a:t>System and provider discrimination and </a:t>
            </a:r>
            <a:r>
              <a:rPr lang="en"/>
              <a:t>bias</a:t>
            </a:r>
            <a:r>
              <a:rPr lang="en"/>
              <a:t> </a:t>
            </a:r>
            <a:endParaRPr/>
          </a:p>
          <a:p>
            <a:pPr indent="-381000" lvl="0" marL="457200" rtl="0" algn="l">
              <a:spcBef>
                <a:spcPts val="0"/>
              </a:spcBef>
              <a:spcAft>
                <a:spcPts val="0"/>
              </a:spcAft>
              <a:buSzPts val="2400"/>
              <a:buChar char="●"/>
            </a:pPr>
            <a:r>
              <a:rPr lang="en"/>
              <a:t>Lack of evidence based cultural competency</a:t>
            </a:r>
            <a:endParaRPr/>
          </a:p>
          <a:p>
            <a:pPr indent="-381000" lvl="0" marL="457200" rtl="0" algn="l">
              <a:spcBef>
                <a:spcPts val="0"/>
              </a:spcBef>
              <a:spcAft>
                <a:spcPts val="0"/>
              </a:spcAft>
              <a:buSzPts val="2400"/>
              <a:buChar char="●"/>
            </a:pPr>
            <a:r>
              <a:rPr lang="en"/>
              <a:t>Provider-patient race and </a:t>
            </a:r>
            <a:r>
              <a:rPr lang="en"/>
              <a:t>ethnicity</a:t>
            </a:r>
            <a:r>
              <a:rPr lang="en"/>
              <a:t> discordance </a:t>
            </a:r>
            <a:endParaRPr/>
          </a:p>
          <a:p>
            <a:pPr indent="-381000" lvl="0" marL="457200" rtl="0" algn="l">
              <a:spcBef>
                <a:spcPts val="0"/>
              </a:spcBef>
              <a:spcAft>
                <a:spcPts val="0"/>
              </a:spcAft>
              <a:buSzPts val="2400"/>
              <a:buChar char="●"/>
            </a:pPr>
            <a:r>
              <a:rPr lang="en"/>
              <a:t>Current political and global landscape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Any of these drivers or a combination of them may lead to inequities at the end of life </a:t>
            </a:r>
            <a:endParaRPr i="1"/>
          </a:p>
        </p:txBody>
      </p:sp>
      <p:sp>
        <p:nvSpPr>
          <p:cNvPr id="113" name="Google Shape;113;p25"/>
          <p:cNvSpPr txBox="1"/>
          <p:nvPr>
            <p:ph type="title"/>
          </p:nvPr>
        </p:nvSpPr>
        <p:spPr>
          <a:xfrm>
            <a:off x="762000" y="381000"/>
            <a:ext cx="8001000" cy="50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Factors Leading to Disparities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6"/>
          <p:cNvSpPr txBox="1"/>
          <p:nvPr>
            <p:ph type="title"/>
          </p:nvPr>
        </p:nvSpPr>
        <p:spPr>
          <a:xfrm>
            <a:off x="609600" y="4953000"/>
            <a:ext cx="8001000" cy="56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Role of Attorneys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7"/>
          <p:cNvSpPr txBox="1"/>
          <p:nvPr>
            <p:ph idx="1" type="body"/>
          </p:nvPr>
        </p:nvSpPr>
        <p:spPr>
          <a:xfrm>
            <a:off x="762000" y="1600200"/>
            <a:ext cx="4288500" cy="449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900">
                <a:solidFill>
                  <a:srgbClr val="000000"/>
                </a:solidFill>
                <a:latin typeface="Georgia"/>
                <a:ea typeface="Georgia"/>
                <a:cs typeface="Georgia"/>
                <a:sym typeface="Georgia"/>
              </a:rPr>
              <a:t>Inform </a:t>
            </a:r>
            <a:endParaRPr sz="3900">
              <a:solidFill>
                <a:srgbClr val="000000"/>
              </a:solidFill>
              <a:latin typeface="Georgia"/>
              <a:ea typeface="Georgia"/>
              <a:cs typeface="Georgia"/>
              <a:sym typeface="Georgia"/>
            </a:endParaRPr>
          </a:p>
          <a:p>
            <a:pPr indent="0" lvl="0" marL="0" rtl="0" algn="l">
              <a:lnSpc>
                <a:spcPct val="115000"/>
              </a:lnSpc>
              <a:spcBef>
                <a:spcPts val="0"/>
              </a:spcBef>
              <a:spcAft>
                <a:spcPts val="0"/>
              </a:spcAft>
              <a:buNone/>
            </a:pPr>
            <a:r>
              <a:rPr lang="en" sz="3900">
                <a:solidFill>
                  <a:srgbClr val="000000"/>
                </a:solidFill>
                <a:latin typeface="Georgia"/>
                <a:ea typeface="Georgia"/>
                <a:cs typeface="Georgia"/>
                <a:sym typeface="Georgia"/>
              </a:rPr>
              <a:t>Advocate </a:t>
            </a:r>
            <a:endParaRPr sz="3900">
              <a:solidFill>
                <a:srgbClr val="000000"/>
              </a:solidFill>
              <a:latin typeface="Georgia"/>
              <a:ea typeface="Georgia"/>
              <a:cs typeface="Georgia"/>
              <a:sym typeface="Georgia"/>
            </a:endParaRPr>
          </a:p>
          <a:p>
            <a:pPr indent="0" lvl="0" marL="0" rtl="0" algn="l">
              <a:lnSpc>
                <a:spcPct val="115000"/>
              </a:lnSpc>
              <a:spcBef>
                <a:spcPts val="0"/>
              </a:spcBef>
              <a:spcAft>
                <a:spcPts val="0"/>
              </a:spcAft>
              <a:buNone/>
            </a:pPr>
            <a:r>
              <a:rPr lang="en" sz="3900">
                <a:solidFill>
                  <a:srgbClr val="000000"/>
                </a:solidFill>
                <a:latin typeface="Georgia"/>
                <a:ea typeface="Georgia"/>
                <a:cs typeface="Georgia"/>
                <a:sym typeface="Georgia"/>
              </a:rPr>
              <a:t>Defend/Enforce</a:t>
            </a:r>
            <a:endParaRPr sz="3900">
              <a:solidFill>
                <a:srgbClr val="000000"/>
              </a:solidFill>
              <a:latin typeface="Georgia"/>
              <a:ea typeface="Georgia"/>
              <a:cs typeface="Georgia"/>
              <a:sym typeface="Georgia"/>
            </a:endParaRPr>
          </a:p>
          <a:p>
            <a:pPr indent="0" lvl="0" marL="0" rtl="0" algn="l">
              <a:lnSpc>
                <a:spcPct val="115000"/>
              </a:lnSpc>
              <a:spcBef>
                <a:spcPts val="0"/>
              </a:spcBef>
              <a:spcAft>
                <a:spcPts val="0"/>
              </a:spcAft>
              <a:buNone/>
            </a:pPr>
            <a:r>
              <a:rPr lang="en" sz="3900">
                <a:solidFill>
                  <a:srgbClr val="000000"/>
                </a:solidFill>
                <a:latin typeface="Georgia"/>
                <a:ea typeface="Georgia"/>
                <a:cs typeface="Georgia"/>
                <a:sym typeface="Georgia"/>
              </a:rPr>
              <a:t>Empower</a:t>
            </a:r>
            <a:endParaRPr sz="3700">
              <a:latin typeface="Georgia"/>
              <a:ea typeface="Georgia"/>
              <a:cs typeface="Georgia"/>
              <a:sym typeface="Georgia"/>
            </a:endParaRPr>
          </a:p>
        </p:txBody>
      </p:sp>
      <p:sp>
        <p:nvSpPr>
          <p:cNvPr id="124" name="Google Shape;124;p27"/>
          <p:cNvSpPr txBox="1"/>
          <p:nvPr>
            <p:ph type="title"/>
          </p:nvPr>
        </p:nvSpPr>
        <p:spPr>
          <a:xfrm>
            <a:off x="762000" y="381000"/>
            <a:ext cx="8001000" cy="50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Role of Attorneys</a:t>
            </a:r>
            <a:endParaRPr/>
          </a:p>
        </p:txBody>
      </p:sp>
      <p:pic>
        <p:nvPicPr>
          <p:cNvPr id="125" name="Google Shape;125;p27"/>
          <p:cNvPicPr preferRelativeResize="0"/>
          <p:nvPr/>
        </p:nvPicPr>
        <p:blipFill>
          <a:blip r:embed="rId3">
            <a:alphaModFix/>
          </a:blip>
          <a:stretch>
            <a:fillRect/>
          </a:stretch>
        </p:blipFill>
        <p:spPr>
          <a:xfrm>
            <a:off x="5334000" y="1600200"/>
            <a:ext cx="3429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8"/>
          <p:cNvSpPr txBox="1"/>
          <p:nvPr>
            <p:ph type="title"/>
          </p:nvPr>
        </p:nvSpPr>
        <p:spPr>
          <a:xfrm>
            <a:off x="762000" y="381000"/>
            <a:ext cx="8001000" cy="50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Attorneys Can Address End-of-Life Inequities</a:t>
            </a:r>
            <a:endParaRPr/>
          </a:p>
        </p:txBody>
      </p:sp>
      <p:sp>
        <p:nvSpPr>
          <p:cNvPr id="131" name="Google Shape;131;p28"/>
          <p:cNvSpPr txBox="1"/>
          <p:nvPr>
            <p:ph idx="1" type="body"/>
          </p:nvPr>
        </p:nvSpPr>
        <p:spPr>
          <a:xfrm>
            <a:off x="762000" y="1600200"/>
            <a:ext cx="8001000" cy="4496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b="0" lang="en"/>
              <a:t>Contextualize</a:t>
            </a:r>
            <a:r>
              <a:rPr lang="en"/>
              <a:t> the range of end-of-life care options for various audiences. </a:t>
            </a:r>
            <a:endParaRPr/>
          </a:p>
          <a:p>
            <a:pPr indent="-381000" lvl="0" marL="457200" rtl="0" algn="l">
              <a:spcBef>
                <a:spcPts val="0"/>
              </a:spcBef>
              <a:spcAft>
                <a:spcPts val="0"/>
              </a:spcAft>
              <a:buSzPts val="2400"/>
              <a:buChar char="●"/>
            </a:pPr>
            <a:r>
              <a:rPr lang="en"/>
              <a:t>Communicate end-of-life planning and care components, regulations and clinical criteria.</a:t>
            </a:r>
            <a:endParaRPr/>
          </a:p>
          <a:p>
            <a:pPr indent="-381000" lvl="0" marL="457200" rtl="0" algn="l">
              <a:spcBef>
                <a:spcPts val="0"/>
              </a:spcBef>
              <a:spcAft>
                <a:spcPts val="0"/>
              </a:spcAft>
              <a:buSzPts val="2400"/>
              <a:buChar char="●"/>
            </a:pPr>
            <a:r>
              <a:rPr lang="en"/>
              <a:t>Participate in an interdisciplinary team, serving as an educator and advocate.</a:t>
            </a:r>
            <a:endParaRPr/>
          </a:p>
          <a:p>
            <a:pPr indent="-381000" lvl="0" marL="457200" rtl="0" algn="l">
              <a:spcBef>
                <a:spcPts val="0"/>
              </a:spcBef>
              <a:spcAft>
                <a:spcPts val="0"/>
              </a:spcAft>
              <a:buSzPts val="2400"/>
              <a:buChar char="●"/>
            </a:pPr>
            <a:r>
              <a:rPr lang="en"/>
              <a:t>Identify strategies and resources that assist in discussing end-of-life options with potential clients, community members and healthcare teams.</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9"/>
          <p:cNvSpPr txBox="1"/>
          <p:nvPr>
            <p:ph type="title"/>
          </p:nvPr>
        </p:nvSpPr>
        <p:spPr>
          <a:xfrm>
            <a:off x="609600" y="4953000"/>
            <a:ext cx="8001000" cy="56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Advocacy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werpoint Template Faces 2017 (3)">
  <a:themeElements>
    <a:clrScheme name="C&amp;C PowerPoint Theme Colors 1">
      <a:dk1>
        <a:srgbClr val="00365E"/>
      </a:dk1>
      <a:lt1>
        <a:srgbClr val="FFFFFF"/>
      </a:lt1>
      <a:dk2>
        <a:srgbClr val="3F3F42"/>
      </a:dk2>
      <a:lt2>
        <a:srgbClr val="DEDDDC"/>
      </a:lt2>
      <a:accent1>
        <a:srgbClr val="0797B9"/>
      </a:accent1>
      <a:accent2>
        <a:srgbClr val="752D62"/>
      </a:accent2>
      <a:accent3>
        <a:srgbClr val="A07052"/>
      </a:accent3>
      <a:accent4>
        <a:srgbClr val="FFCC32"/>
      </a:accent4>
      <a:accent5>
        <a:srgbClr val="D58427"/>
      </a:accent5>
      <a:accent6>
        <a:srgbClr val="7AAB52"/>
      </a:accent6>
      <a:hlink>
        <a:srgbClr val="079BB9"/>
      </a:hlink>
      <a:folHlink>
        <a:srgbClr val="0797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