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sldIdLst>
    <p:sldId id="257" r:id="rId2"/>
    <p:sldId id="294" r:id="rId3"/>
    <p:sldId id="350" r:id="rId4"/>
    <p:sldId id="322" r:id="rId5"/>
    <p:sldId id="318" r:id="rId6"/>
    <p:sldId id="354" r:id="rId7"/>
    <p:sldId id="352" r:id="rId8"/>
    <p:sldId id="353" r:id="rId9"/>
    <p:sldId id="339" r:id="rId10"/>
    <p:sldId id="279" r:id="rId11"/>
    <p:sldId id="332" r:id="rId12"/>
    <p:sldId id="336" r:id="rId13"/>
    <p:sldId id="328" r:id="rId14"/>
    <p:sldId id="333" r:id="rId15"/>
    <p:sldId id="342" r:id="rId16"/>
    <p:sldId id="343" r:id="rId17"/>
    <p:sldId id="345" r:id="rId18"/>
    <p:sldId id="349" r:id="rId19"/>
    <p:sldId id="317" r:id="rId20"/>
    <p:sldId id="315" r:id="rId21"/>
    <p:sldId id="351" r:id="rId22"/>
    <p:sldId id="335" r:id="rId23"/>
    <p:sldId id="341" r:id="rId24"/>
    <p:sldId id="346" r:id="rId25"/>
    <p:sldId id="323" r:id="rId26"/>
    <p:sldId id="300"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69"/>
    <p:restoredTop sz="94694"/>
  </p:normalViewPr>
  <p:slideViewPr>
    <p:cSldViewPr snapToGrid="0">
      <p:cViewPr>
        <p:scale>
          <a:sx n="113" d="100"/>
          <a:sy n="113" d="100"/>
        </p:scale>
        <p:origin x="1000" y="3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F53768C-5E05-4ECC-8403-4DE45F84DA12}" type="doc">
      <dgm:prSet loTypeId="urn:microsoft.com/office/officeart/2017/3/layout/DropPinTimeline" loCatId="process" qsTypeId="urn:microsoft.com/office/officeart/2005/8/quickstyle/simple1" qsCatId="simple" csTypeId="urn:microsoft.com/office/officeart/2005/8/colors/colorful2" csCatId="colorful" phldr="1"/>
      <dgm:spPr/>
      <dgm:t>
        <a:bodyPr/>
        <a:lstStyle/>
        <a:p>
          <a:endParaRPr lang="en-US"/>
        </a:p>
      </dgm:t>
    </dgm:pt>
    <dgm:pt modelId="{BB9823FB-5ABA-4AF6-BEBA-DE3D48FC330E}">
      <dgm:prSet/>
      <dgm:spPr/>
      <dgm:t>
        <a:bodyPr/>
        <a:lstStyle/>
        <a:p>
          <a:pPr>
            <a:defRPr b="1"/>
          </a:pPr>
          <a:r>
            <a:rPr lang="en-US" dirty="0"/>
            <a:t>1960</a:t>
          </a:r>
        </a:p>
      </dgm:t>
    </dgm:pt>
    <dgm:pt modelId="{E7D569DE-BF36-41C7-AB26-457A151C5F89}" type="parTrans" cxnId="{6C9A59E1-A4E8-4551-8DE5-8EE9E0B5ED48}">
      <dgm:prSet/>
      <dgm:spPr/>
      <dgm:t>
        <a:bodyPr/>
        <a:lstStyle/>
        <a:p>
          <a:endParaRPr lang="en-US"/>
        </a:p>
      </dgm:t>
    </dgm:pt>
    <dgm:pt modelId="{1D00B3BD-8A1C-47B9-81A2-71C5F2E622EB}" type="sibTrans" cxnId="{6C9A59E1-A4E8-4551-8DE5-8EE9E0B5ED48}">
      <dgm:prSet/>
      <dgm:spPr/>
      <dgm:t>
        <a:bodyPr/>
        <a:lstStyle/>
        <a:p>
          <a:endParaRPr lang="en-US"/>
        </a:p>
      </dgm:t>
    </dgm:pt>
    <dgm:pt modelId="{38D9936B-8041-488A-B3C7-2C17C0500959}">
      <dgm:prSet/>
      <dgm:spPr/>
      <dgm:t>
        <a:bodyPr/>
        <a:lstStyle/>
        <a:p>
          <a:r>
            <a:rPr lang="en-US" dirty="0"/>
            <a:t>Kouwenhoven et al. reported in JAMA a novel technique using closed chest cardiac massage.</a:t>
          </a:r>
        </a:p>
        <a:p>
          <a:r>
            <a:rPr lang="en-US" dirty="0"/>
            <a:t>The intending use was for acute medical emergencies (drowning, electric shock, anesthetic accident, etc.)</a:t>
          </a:r>
        </a:p>
      </dgm:t>
    </dgm:pt>
    <dgm:pt modelId="{CDACC25B-4B9D-4C86-AC69-F24B984B12FD}" type="parTrans" cxnId="{18CF7399-1B9A-46FD-BFF4-A252B44624F9}">
      <dgm:prSet/>
      <dgm:spPr/>
      <dgm:t>
        <a:bodyPr/>
        <a:lstStyle/>
        <a:p>
          <a:endParaRPr lang="en-US"/>
        </a:p>
      </dgm:t>
    </dgm:pt>
    <dgm:pt modelId="{D7B13F38-00E4-4753-B8D6-888AF0C548DF}" type="sibTrans" cxnId="{18CF7399-1B9A-46FD-BFF4-A252B44624F9}">
      <dgm:prSet/>
      <dgm:spPr/>
      <dgm:t>
        <a:bodyPr/>
        <a:lstStyle/>
        <a:p>
          <a:endParaRPr lang="en-US"/>
        </a:p>
      </dgm:t>
    </dgm:pt>
    <dgm:pt modelId="{EF320F3F-7FFE-43C2-A52A-FF168C39990C}">
      <dgm:prSet/>
      <dgm:spPr/>
      <dgm:t>
        <a:bodyPr/>
        <a:lstStyle/>
        <a:p>
          <a:pPr>
            <a:defRPr b="1"/>
          </a:pPr>
          <a:r>
            <a:rPr lang="en-US" dirty="0"/>
            <a:t>1962</a:t>
          </a:r>
        </a:p>
      </dgm:t>
    </dgm:pt>
    <dgm:pt modelId="{EFA336FD-4A55-4E71-8FA9-84EEAA752504}" type="parTrans" cxnId="{5150EB67-8F5F-4768-9870-7CE8562C6E58}">
      <dgm:prSet/>
      <dgm:spPr/>
      <dgm:t>
        <a:bodyPr/>
        <a:lstStyle/>
        <a:p>
          <a:endParaRPr lang="en-US"/>
        </a:p>
      </dgm:t>
    </dgm:pt>
    <dgm:pt modelId="{674C6940-37F0-4D63-A623-BA4958F8F8D4}" type="sibTrans" cxnId="{5150EB67-8F5F-4768-9870-7CE8562C6E58}">
      <dgm:prSet/>
      <dgm:spPr/>
      <dgm:t>
        <a:bodyPr/>
        <a:lstStyle/>
        <a:p>
          <a:endParaRPr lang="en-US"/>
        </a:p>
      </dgm:t>
    </dgm:pt>
    <dgm:pt modelId="{D6A9CFE0-EA05-4B9B-B3E2-330B3728F1F2}">
      <dgm:prSet/>
      <dgm:spPr/>
      <dgm:t>
        <a:bodyPr/>
        <a:lstStyle/>
        <a:p>
          <a:r>
            <a:rPr lang="en-US" dirty="0"/>
            <a:t>Endorsed by the American Red Cross and the American Heart Association.</a:t>
          </a:r>
        </a:p>
        <a:p>
          <a:r>
            <a:rPr lang="en-US" b="1" dirty="0">
              <a:solidFill>
                <a:srgbClr val="FF0000"/>
              </a:solidFill>
            </a:rPr>
            <a:t>CPR becomes the default </a:t>
          </a:r>
          <a:r>
            <a:rPr lang="en-US" dirty="0"/>
            <a:t>intervention for any individual suffering cardiac arrest while hospitalized.</a:t>
          </a:r>
        </a:p>
      </dgm:t>
    </dgm:pt>
    <dgm:pt modelId="{B91802CF-FD37-4EF3-958C-82005F024155}" type="parTrans" cxnId="{B2C0231A-0883-4A8A-B1FF-0A613D9EFBEE}">
      <dgm:prSet/>
      <dgm:spPr/>
      <dgm:t>
        <a:bodyPr/>
        <a:lstStyle/>
        <a:p>
          <a:endParaRPr lang="en-US"/>
        </a:p>
      </dgm:t>
    </dgm:pt>
    <dgm:pt modelId="{DC526CE3-2231-4E97-AA2C-8738459A1F86}" type="sibTrans" cxnId="{B2C0231A-0883-4A8A-B1FF-0A613D9EFBEE}">
      <dgm:prSet/>
      <dgm:spPr/>
      <dgm:t>
        <a:bodyPr/>
        <a:lstStyle/>
        <a:p>
          <a:endParaRPr lang="en-US"/>
        </a:p>
      </dgm:t>
    </dgm:pt>
    <dgm:pt modelId="{07E02DAA-C33C-4811-A2CA-FED6FF5A6848}">
      <dgm:prSet/>
      <dgm:spPr/>
      <dgm:t>
        <a:bodyPr/>
        <a:lstStyle/>
        <a:p>
          <a:pPr>
            <a:defRPr b="1"/>
          </a:pPr>
          <a:r>
            <a:rPr lang="en-US" dirty="0"/>
            <a:t>Mid 1970s</a:t>
          </a:r>
        </a:p>
      </dgm:t>
    </dgm:pt>
    <dgm:pt modelId="{D48B4B72-E0A6-496F-BFDB-C9D9BA339521}" type="parTrans" cxnId="{328F22F5-1031-4D9C-B36A-67931908870D}">
      <dgm:prSet/>
      <dgm:spPr/>
      <dgm:t>
        <a:bodyPr/>
        <a:lstStyle/>
        <a:p>
          <a:endParaRPr lang="en-US"/>
        </a:p>
      </dgm:t>
    </dgm:pt>
    <dgm:pt modelId="{9C5F180A-5603-4EF3-9251-37C5E171BF72}" type="sibTrans" cxnId="{328F22F5-1031-4D9C-B36A-67931908870D}">
      <dgm:prSet/>
      <dgm:spPr/>
      <dgm:t>
        <a:bodyPr/>
        <a:lstStyle/>
        <a:p>
          <a:endParaRPr lang="en-US"/>
        </a:p>
      </dgm:t>
    </dgm:pt>
    <dgm:pt modelId="{81F27132-DEAB-458B-94E3-4AC537C36858}">
      <dgm:prSet/>
      <dgm:spPr/>
      <dgm:t>
        <a:bodyPr/>
        <a:lstStyle/>
        <a:p>
          <a:r>
            <a:rPr lang="en-US" dirty="0"/>
            <a:t>Hospitals began using unilateral DNR orders because they were concerned that CPR could harm some patients more than help. </a:t>
          </a:r>
        </a:p>
      </dgm:t>
    </dgm:pt>
    <dgm:pt modelId="{75127B38-64A0-4DF9-A742-46FE312042D9}" type="parTrans" cxnId="{FA995E92-EE80-43DF-BE0C-6A2A538370E4}">
      <dgm:prSet/>
      <dgm:spPr/>
      <dgm:t>
        <a:bodyPr/>
        <a:lstStyle/>
        <a:p>
          <a:endParaRPr lang="en-US"/>
        </a:p>
      </dgm:t>
    </dgm:pt>
    <dgm:pt modelId="{E27E4F19-B798-41C4-BFAF-D6099C98E189}" type="sibTrans" cxnId="{FA995E92-EE80-43DF-BE0C-6A2A538370E4}">
      <dgm:prSet/>
      <dgm:spPr/>
      <dgm:t>
        <a:bodyPr/>
        <a:lstStyle/>
        <a:p>
          <a:endParaRPr lang="en-US"/>
        </a:p>
      </dgm:t>
    </dgm:pt>
    <dgm:pt modelId="{9B49B0D6-EB99-42AD-BBDB-527AF2508EA4}">
      <dgm:prSet/>
      <dgm:spPr/>
      <dgm:t>
        <a:bodyPr/>
        <a:lstStyle/>
        <a:p>
          <a:r>
            <a:rPr lang="en-US" b="1" dirty="0">
              <a:solidFill>
                <a:srgbClr val="FF0000"/>
              </a:solidFill>
            </a:rPr>
            <a:t>Still in use but in rare situations</a:t>
          </a:r>
        </a:p>
      </dgm:t>
    </dgm:pt>
    <dgm:pt modelId="{76A9D3D2-7E9C-43FA-8BCA-8F915C4A496F}" type="parTrans" cxnId="{CDA64113-AF03-4923-9057-42CB8550B073}">
      <dgm:prSet/>
      <dgm:spPr/>
      <dgm:t>
        <a:bodyPr/>
        <a:lstStyle/>
        <a:p>
          <a:endParaRPr lang="en-US"/>
        </a:p>
      </dgm:t>
    </dgm:pt>
    <dgm:pt modelId="{1589DC14-793F-4989-A139-FED70154204B}" type="sibTrans" cxnId="{CDA64113-AF03-4923-9057-42CB8550B073}">
      <dgm:prSet/>
      <dgm:spPr/>
      <dgm:t>
        <a:bodyPr/>
        <a:lstStyle/>
        <a:p>
          <a:endParaRPr lang="en-US"/>
        </a:p>
      </dgm:t>
    </dgm:pt>
    <dgm:pt modelId="{62914DCA-CA95-48CE-8EB5-9E76498D105A}">
      <dgm:prSet/>
      <dgm:spPr/>
      <dgm:t>
        <a:bodyPr/>
        <a:lstStyle/>
        <a:p>
          <a:pPr>
            <a:defRPr b="1"/>
          </a:pPr>
          <a:r>
            <a:rPr lang="en-US" dirty="0"/>
            <a:t>1982</a:t>
          </a:r>
        </a:p>
      </dgm:t>
    </dgm:pt>
    <dgm:pt modelId="{F49BF57E-5984-4252-93A5-4312D675E25B}" type="parTrans" cxnId="{1E28060C-AE35-4201-AE3C-A4865F95B04F}">
      <dgm:prSet/>
      <dgm:spPr/>
      <dgm:t>
        <a:bodyPr/>
        <a:lstStyle/>
        <a:p>
          <a:endParaRPr lang="en-US"/>
        </a:p>
      </dgm:t>
    </dgm:pt>
    <dgm:pt modelId="{DB5CA495-91CC-4063-ABCB-A27D7C9F660F}" type="sibTrans" cxnId="{1E28060C-AE35-4201-AE3C-A4865F95B04F}">
      <dgm:prSet/>
      <dgm:spPr/>
      <dgm:t>
        <a:bodyPr/>
        <a:lstStyle/>
        <a:p>
          <a:endParaRPr lang="en-US"/>
        </a:p>
      </dgm:t>
    </dgm:pt>
    <dgm:pt modelId="{EAABC1BA-3D73-4FC6-B8B4-C628B42165FA}">
      <dgm:prSet/>
      <dgm:spPr/>
      <dgm:t>
        <a:bodyPr/>
        <a:lstStyle/>
        <a:p>
          <a:r>
            <a:rPr lang="en-US" dirty="0"/>
            <a:t>The President’s Commission for the Study of Ethical Problems in Medicine and Biomedical and Behavioral Research issued a report coining the term </a:t>
          </a:r>
          <a:r>
            <a:rPr lang="en-US" b="1" dirty="0">
              <a:solidFill>
                <a:srgbClr val="0070C0"/>
              </a:solidFill>
            </a:rPr>
            <a:t>“shared decision-making.” </a:t>
          </a:r>
        </a:p>
      </dgm:t>
    </dgm:pt>
    <dgm:pt modelId="{5DFCD0B9-015F-4078-86EB-8D8681F45050}" type="parTrans" cxnId="{BA252606-E099-4796-8F99-892BEE125E03}">
      <dgm:prSet/>
      <dgm:spPr/>
      <dgm:t>
        <a:bodyPr/>
        <a:lstStyle/>
        <a:p>
          <a:endParaRPr lang="en-US"/>
        </a:p>
      </dgm:t>
    </dgm:pt>
    <dgm:pt modelId="{43C5FCF4-C440-4A04-A571-F025BB75A1B6}" type="sibTrans" cxnId="{BA252606-E099-4796-8F99-892BEE125E03}">
      <dgm:prSet/>
      <dgm:spPr/>
      <dgm:t>
        <a:bodyPr/>
        <a:lstStyle/>
        <a:p>
          <a:endParaRPr lang="en-US"/>
        </a:p>
      </dgm:t>
    </dgm:pt>
    <dgm:pt modelId="{4B5889B3-9359-43D7-8160-13C72B2A373E}">
      <dgm:prSet/>
      <dgm:spPr/>
      <dgm:t>
        <a:bodyPr/>
        <a:lstStyle/>
        <a:p>
          <a:pPr>
            <a:defRPr b="1"/>
          </a:pPr>
          <a:r>
            <a:rPr lang="en-US" dirty="0"/>
            <a:t>Mid 1980s</a:t>
          </a:r>
        </a:p>
      </dgm:t>
    </dgm:pt>
    <dgm:pt modelId="{E432A72B-823E-4DBA-BD27-20D644965417}" type="parTrans" cxnId="{E0009464-5956-43DC-9108-620B10C765DF}">
      <dgm:prSet/>
      <dgm:spPr/>
      <dgm:t>
        <a:bodyPr/>
        <a:lstStyle/>
        <a:p>
          <a:endParaRPr lang="en-US"/>
        </a:p>
      </dgm:t>
    </dgm:pt>
    <dgm:pt modelId="{79A11B56-FA78-43E2-9AE5-82A76713659F}" type="sibTrans" cxnId="{E0009464-5956-43DC-9108-620B10C765DF}">
      <dgm:prSet/>
      <dgm:spPr/>
      <dgm:t>
        <a:bodyPr/>
        <a:lstStyle/>
        <a:p>
          <a:endParaRPr lang="en-US"/>
        </a:p>
      </dgm:t>
    </dgm:pt>
    <dgm:pt modelId="{816126C9-5B08-4829-999A-4A8220EAF804}">
      <dgm:prSet/>
      <dgm:spPr/>
      <dgm:t>
        <a:bodyPr/>
        <a:lstStyle/>
        <a:p>
          <a:r>
            <a:rPr lang="en-US" dirty="0"/>
            <a:t>Slow codes and show codes used on patients who refused a DNR. </a:t>
          </a:r>
        </a:p>
      </dgm:t>
    </dgm:pt>
    <dgm:pt modelId="{5B2DE571-E112-4090-B141-FD6FE0403A87}" type="parTrans" cxnId="{BE3F023C-1794-4B3A-ADE8-8CA2ABE34689}">
      <dgm:prSet/>
      <dgm:spPr/>
      <dgm:t>
        <a:bodyPr/>
        <a:lstStyle/>
        <a:p>
          <a:endParaRPr lang="en-US"/>
        </a:p>
      </dgm:t>
    </dgm:pt>
    <dgm:pt modelId="{8262BAFE-6F94-43C7-80C3-D88597062012}" type="sibTrans" cxnId="{BE3F023C-1794-4B3A-ADE8-8CA2ABE34689}">
      <dgm:prSet/>
      <dgm:spPr/>
      <dgm:t>
        <a:bodyPr/>
        <a:lstStyle/>
        <a:p>
          <a:endParaRPr lang="en-US"/>
        </a:p>
      </dgm:t>
    </dgm:pt>
    <dgm:pt modelId="{FE56C500-B505-4137-8E47-3C2C0972E608}">
      <dgm:prSet/>
      <dgm:spPr/>
      <dgm:t>
        <a:bodyPr/>
        <a:lstStyle/>
        <a:p>
          <a:r>
            <a:rPr lang="en-US" b="1" dirty="0">
              <a:solidFill>
                <a:srgbClr val="FF0000"/>
              </a:solidFill>
            </a:rPr>
            <a:t>Still in use – 2/3 of physicians admit to being present during a slow code</a:t>
          </a:r>
        </a:p>
      </dgm:t>
    </dgm:pt>
    <dgm:pt modelId="{BA1D4E7B-EEDC-4E9F-967A-45DA5404FC72}" type="parTrans" cxnId="{0AED31A6-6DC3-4B38-A07E-43B0495E246E}">
      <dgm:prSet/>
      <dgm:spPr/>
      <dgm:t>
        <a:bodyPr/>
        <a:lstStyle/>
        <a:p>
          <a:endParaRPr lang="en-US"/>
        </a:p>
      </dgm:t>
    </dgm:pt>
    <dgm:pt modelId="{DCD66F0E-2165-420D-8925-276321E40D06}" type="sibTrans" cxnId="{0AED31A6-6DC3-4B38-A07E-43B0495E246E}">
      <dgm:prSet/>
      <dgm:spPr/>
      <dgm:t>
        <a:bodyPr/>
        <a:lstStyle/>
        <a:p>
          <a:endParaRPr lang="en-US"/>
        </a:p>
      </dgm:t>
    </dgm:pt>
    <dgm:pt modelId="{606A7659-0AF3-4015-83EB-EAFC8C88EE1D}">
      <dgm:prSet/>
      <dgm:spPr/>
      <dgm:t>
        <a:bodyPr/>
        <a:lstStyle/>
        <a:p>
          <a:pPr>
            <a:defRPr b="1"/>
          </a:pPr>
          <a:r>
            <a:rPr lang="en-US" dirty="0"/>
            <a:t>1995</a:t>
          </a:r>
        </a:p>
      </dgm:t>
    </dgm:pt>
    <dgm:pt modelId="{DA3A912E-50F9-4C38-AAAA-3B616712A6F2}" type="parTrans" cxnId="{9F076388-0B7D-479A-AB51-E6F93A149024}">
      <dgm:prSet/>
      <dgm:spPr/>
      <dgm:t>
        <a:bodyPr/>
        <a:lstStyle/>
        <a:p>
          <a:endParaRPr lang="en-US"/>
        </a:p>
      </dgm:t>
    </dgm:pt>
    <dgm:pt modelId="{60A431B5-46E8-4AB2-8333-E46031189557}" type="sibTrans" cxnId="{9F076388-0B7D-479A-AB51-E6F93A149024}">
      <dgm:prSet/>
      <dgm:spPr/>
      <dgm:t>
        <a:bodyPr/>
        <a:lstStyle/>
        <a:p>
          <a:endParaRPr lang="en-US"/>
        </a:p>
      </dgm:t>
    </dgm:pt>
    <dgm:pt modelId="{F91CCE5F-B462-4CAB-8EC5-13E343B246AC}">
      <dgm:prSet/>
      <dgm:spPr/>
      <dgm:t>
        <a:bodyPr/>
        <a:lstStyle/>
        <a:p>
          <a:r>
            <a:rPr lang="en-US" dirty="0"/>
            <a:t>SUPPORT Study finds increased discussions with patients at the end of life </a:t>
          </a:r>
          <a:r>
            <a:rPr lang="en-US" b="1" dirty="0">
              <a:solidFill>
                <a:srgbClr val="FF0000"/>
              </a:solidFill>
            </a:rPr>
            <a:t>does not impact patient acceptance of DNR orders.</a:t>
          </a:r>
        </a:p>
      </dgm:t>
    </dgm:pt>
    <dgm:pt modelId="{4581018D-7678-47C8-901B-D9A335255470}" type="parTrans" cxnId="{C45D21CB-EA2E-4479-A344-DFDDB5C8261D}">
      <dgm:prSet/>
      <dgm:spPr/>
      <dgm:t>
        <a:bodyPr/>
        <a:lstStyle/>
        <a:p>
          <a:endParaRPr lang="en-US"/>
        </a:p>
      </dgm:t>
    </dgm:pt>
    <dgm:pt modelId="{3F64093B-04B4-48CF-B7A1-D593442A1B31}" type="sibTrans" cxnId="{C45D21CB-EA2E-4479-A344-DFDDB5C8261D}">
      <dgm:prSet/>
      <dgm:spPr/>
      <dgm:t>
        <a:bodyPr/>
        <a:lstStyle/>
        <a:p>
          <a:endParaRPr lang="en-US"/>
        </a:p>
      </dgm:t>
    </dgm:pt>
    <dgm:pt modelId="{329079CC-E4D3-4B17-9866-80C6EDEC6D63}">
      <dgm:prSet/>
      <dgm:spPr/>
      <dgm:t>
        <a:bodyPr/>
        <a:lstStyle/>
        <a:p>
          <a:pPr>
            <a:defRPr b="1"/>
          </a:pPr>
          <a:r>
            <a:rPr lang="en-US" dirty="0"/>
            <a:t>Late 1990s</a:t>
          </a:r>
        </a:p>
      </dgm:t>
    </dgm:pt>
    <dgm:pt modelId="{F57A60A1-19EB-4B43-BB81-325CAF78642D}" type="parTrans" cxnId="{F085F689-3887-4772-991A-78689EE40A9B}">
      <dgm:prSet/>
      <dgm:spPr/>
      <dgm:t>
        <a:bodyPr/>
        <a:lstStyle/>
        <a:p>
          <a:endParaRPr lang="en-US"/>
        </a:p>
      </dgm:t>
    </dgm:pt>
    <dgm:pt modelId="{A5929817-EF9D-45A4-872F-A1DD3A7AD0F8}" type="sibTrans" cxnId="{F085F689-3887-4772-991A-78689EE40A9B}">
      <dgm:prSet/>
      <dgm:spPr/>
      <dgm:t>
        <a:bodyPr/>
        <a:lstStyle/>
        <a:p>
          <a:endParaRPr lang="en-US"/>
        </a:p>
      </dgm:t>
    </dgm:pt>
    <dgm:pt modelId="{16DF5242-DDC9-4015-8A42-10664402FD7F}">
      <dgm:prSet/>
      <dgm:spPr/>
      <dgm:t>
        <a:bodyPr/>
        <a:lstStyle/>
        <a:p>
          <a:r>
            <a:rPr lang="en-US" dirty="0"/>
            <a:t>The Reverend Chuck Meyer started a campaign to change the DNR policy to the gentler allow-natural-death (AND) policy.</a:t>
          </a:r>
        </a:p>
      </dgm:t>
    </dgm:pt>
    <dgm:pt modelId="{3A02C53F-F5CC-4006-898F-8D632AEB2073}" type="parTrans" cxnId="{B2154A94-21A1-4CBE-A7DA-BBE330409CDB}">
      <dgm:prSet/>
      <dgm:spPr/>
      <dgm:t>
        <a:bodyPr/>
        <a:lstStyle/>
        <a:p>
          <a:endParaRPr lang="en-US"/>
        </a:p>
      </dgm:t>
    </dgm:pt>
    <dgm:pt modelId="{645D6F6B-D58F-46C3-90DD-51645D42C4C1}" type="sibTrans" cxnId="{B2154A94-21A1-4CBE-A7DA-BBE330409CDB}">
      <dgm:prSet/>
      <dgm:spPr/>
      <dgm:t>
        <a:bodyPr/>
        <a:lstStyle/>
        <a:p>
          <a:endParaRPr lang="en-US"/>
        </a:p>
      </dgm:t>
    </dgm:pt>
    <dgm:pt modelId="{95FD77FD-0C33-4191-9A71-92B66107E2F2}">
      <dgm:prSet/>
      <dgm:spPr/>
      <dgm:t>
        <a:bodyPr/>
        <a:lstStyle/>
        <a:p>
          <a:r>
            <a:rPr lang="en-US" b="1" dirty="0">
              <a:solidFill>
                <a:srgbClr val="FF0000"/>
              </a:solidFill>
            </a:rPr>
            <a:t>Still in use but mixed efficacy</a:t>
          </a:r>
        </a:p>
      </dgm:t>
    </dgm:pt>
    <dgm:pt modelId="{49DDFB1F-66C2-4314-A59A-11F989E01BE4}" type="parTrans" cxnId="{6080C8A9-49BF-43ED-8B01-2F3F530728C1}">
      <dgm:prSet/>
      <dgm:spPr/>
      <dgm:t>
        <a:bodyPr/>
        <a:lstStyle/>
        <a:p>
          <a:endParaRPr lang="en-US"/>
        </a:p>
      </dgm:t>
    </dgm:pt>
    <dgm:pt modelId="{E9F399B9-FDBB-426C-8692-842A2ABF2485}" type="sibTrans" cxnId="{6080C8A9-49BF-43ED-8B01-2F3F530728C1}">
      <dgm:prSet/>
      <dgm:spPr/>
      <dgm:t>
        <a:bodyPr/>
        <a:lstStyle/>
        <a:p>
          <a:endParaRPr lang="en-US"/>
        </a:p>
      </dgm:t>
    </dgm:pt>
    <dgm:pt modelId="{D239D815-34F8-4B03-8E59-92744DD35A14}">
      <dgm:prSet/>
      <dgm:spPr/>
      <dgm:t>
        <a:bodyPr/>
        <a:lstStyle/>
        <a:p>
          <a:pPr>
            <a:defRPr b="1"/>
          </a:pPr>
          <a:r>
            <a:rPr lang="en-US" dirty="0"/>
            <a:t>2025</a:t>
          </a:r>
        </a:p>
      </dgm:t>
    </dgm:pt>
    <dgm:pt modelId="{A22D6D8C-3669-4EEC-8B70-AE5963C08C4D}" type="parTrans" cxnId="{4DDA7C10-7B66-40F4-8D55-0F7C0470FAEF}">
      <dgm:prSet/>
      <dgm:spPr/>
      <dgm:t>
        <a:bodyPr/>
        <a:lstStyle/>
        <a:p>
          <a:endParaRPr lang="en-US"/>
        </a:p>
      </dgm:t>
    </dgm:pt>
    <dgm:pt modelId="{9FC2CD34-A257-4A53-A6C0-11B54408A4D7}" type="sibTrans" cxnId="{4DDA7C10-7B66-40F4-8D55-0F7C0470FAEF}">
      <dgm:prSet/>
      <dgm:spPr/>
      <dgm:t>
        <a:bodyPr/>
        <a:lstStyle/>
        <a:p>
          <a:endParaRPr lang="en-US"/>
        </a:p>
      </dgm:t>
    </dgm:pt>
    <dgm:pt modelId="{0828CCAE-F714-4EDC-A2AB-3EFAE0BAE6F3}">
      <dgm:prSet/>
      <dgm:spPr/>
      <dgm:t>
        <a:bodyPr/>
        <a:lstStyle/>
        <a:p>
          <a:r>
            <a:rPr lang="en-US" dirty="0"/>
            <a:t>Study changing DNR to Beneficial Care Only (BCO) found </a:t>
          </a:r>
          <a:r>
            <a:rPr lang="en-US" b="1" dirty="0">
              <a:solidFill>
                <a:srgbClr val="FF0000"/>
              </a:solidFill>
            </a:rPr>
            <a:t>no impact on patient acceptance of no-CPR orders.</a:t>
          </a:r>
        </a:p>
      </dgm:t>
    </dgm:pt>
    <dgm:pt modelId="{7E027C90-8927-46ED-8A3E-0598BFDDDB3E}" type="parTrans" cxnId="{DAD66AA9-718E-49E0-875C-4F2EC2E03BF2}">
      <dgm:prSet/>
      <dgm:spPr/>
      <dgm:t>
        <a:bodyPr/>
        <a:lstStyle/>
        <a:p>
          <a:endParaRPr lang="en-US"/>
        </a:p>
      </dgm:t>
    </dgm:pt>
    <dgm:pt modelId="{C3E87844-41DB-4D25-BC9F-B9A38DD3EF3C}" type="sibTrans" cxnId="{DAD66AA9-718E-49E0-875C-4F2EC2E03BF2}">
      <dgm:prSet/>
      <dgm:spPr/>
      <dgm:t>
        <a:bodyPr/>
        <a:lstStyle/>
        <a:p>
          <a:endParaRPr lang="en-US"/>
        </a:p>
      </dgm:t>
    </dgm:pt>
    <dgm:pt modelId="{7A03A173-8F54-493F-87BE-DD7968B32C66}" type="pres">
      <dgm:prSet presAssocID="{4F53768C-5E05-4ECC-8403-4DE45F84DA12}" presName="root" presStyleCnt="0">
        <dgm:presLayoutVars>
          <dgm:chMax/>
          <dgm:chPref/>
          <dgm:animLvl val="lvl"/>
        </dgm:presLayoutVars>
      </dgm:prSet>
      <dgm:spPr/>
    </dgm:pt>
    <dgm:pt modelId="{7F5E1F3D-DE55-4994-A495-56B8FF574ABA}" type="pres">
      <dgm:prSet presAssocID="{4F53768C-5E05-4ECC-8403-4DE45F84DA12}" presName="divider" presStyleLbl="fgAcc1" presStyleIdx="0" presStyleCnt="9"/>
      <dgm:spPr>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miter lim="800000"/>
          <a:tailEnd type="triangle" w="lg" len="lg"/>
        </a:ln>
        <a:effectLst/>
      </dgm:spPr>
    </dgm:pt>
    <dgm:pt modelId="{C60F72BA-34B0-4914-87D7-E86AA58C5394}" type="pres">
      <dgm:prSet presAssocID="{4F53768C-5E05-4ECC-8403-4DE45F84DA12}" presName="nodes" presStyleCnt="0">
        <dgm:presLayoutVars>
          <dgm:chMax/>
          <dgm:chPref/>
          <dgm:animLvl val="lvl"/>
        </dgm:presLayoutVars>
      </dgm:prSet>
      <dgm:spPr/>
    </dgm:pt>
    <dgm:pt modelId="{A3743E4D-A29D-41B2-B6FB-06F6C309C387}" type="pres">
      <dgm:prSet presAssocID="{BB9823FB-5ABA-4AF6-BEBA-DE3D48FC330E}" presName="composite" presStyleCnt="0"/>
      <dgm:spPr/>
    </dgm:pt>
    <dgm:pt modelId="{A3D789AE-CD03-4DFD-BF82-CA6CE00A1769}" type="pres">
      <dgm:prSet presAssocID="{BB9823FB-5ABA-4AF6-BEBA-DE3D48FC330E}" presName="ConnectorPoint" presStyleLbl="lnNode1" presStyleIdx="0" presStyleCnt="8"/>
      <dgm:spPr>
        <a:solidFill>
          <a:schemeClr val="accent2">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AB1F33D9-83B3-43B8-8065-F091209FA797}" type="pres">
      <dgm:prSet presAssocID="{BB9823FB-5ABA-4AF6-BEBA-DE3D48FC330E}" presName="DropPinPlaceHolder" presStyleCnt="0"/>
      <dgm:spPr/>
    </dgm:pt>
    <dgm:pt modelId="{63498914-BC58-43AB-ABB1-7111590FF6AD}" type="pres">
      <dgm:prSet presAssocID="{BB9823FB-5ABA-4AF6-BEBA-DE3D48FC330E}" presName="DropPin" presStyleLbl="alignNode1" presStyleIdx="0" presStyleCnt="8"/>
      <dgm:spPr/>
    </dgm:pt>
    <dgm:pt modelId="{0CD0E159-E6C2-4AF7-884C-693FE1610DF6}" type="pres">
      <dgm:prSet presAssocID="{BB9823FB-5ABA-4AF6-BEBA-DE3D48FC330E}" presName="Ellipse" presStyleLbl="fgAcc1" presStyleIdx="1" presStyleCnt="9"/>
      <dgm:spPr>
        <a:solidFill>
          <a:schemeClr val="lt1">
            <a:alpha val="90000"/>
            <a:hueOff val="0"/>
            <a:satOff val="0"/>
            <a:lumOff val="0"/>
            <a:alphaOff val="0"/>
          </a:schemeClr>
        </a:solidFill>
        <a:ln w="12700" cap="flat" cmpd="sng" algn="ctr">
          <a:noFill/>
          <a:prstDash val="solid"/>
          <a:miter lim="800000"/>
        </a:ln>
        <a:effectLst/>
      </dgm:spPr>
    </dgm:pt>
    <dgm:pt modelId="{B968B71E-6B9C-4866-BA01-9639B576016D}" type="pres">
      <dgm:prSet presAssocID="{BB9823FB-5ABA-4AF6-BEBA-DE3D48FC330E}" presName="L2TextContainer" presStyleLbl="revTx" presStyleIdx="0" presStyleCnt="16">
        <dgm:presLayoutVars>
          <dgm:bulletEnabled val="1"/>
        </dgm:presLayoutVars>
      </dgm:prSet>
      <dgm:spPr/>
    </dgm:pt>
    <dgm:pt modelId="{2CAA6977-9A28-4C0D-9BD2-7D24FF9102EC}" type="pres">
      <dgm:prSet presAssocID="{BB9823FB-5ABA-4AF6-BEBA-DE3D48FC330E}" presName="L1TextContainer" presStyleLbl="revTx" presStyleIdx="1" presStyleCnt="16">
        <dgm:presLayoutVars>
          <dgm:chMax val="1"/>
          <dgm:chPref val="1"/>
          <dgm:bulletEnabled val="1"/>
        </dgm:presLayoutVars>
      </dgm:prSet>
      <dgm:spPr/>
    </dgm:pt>
    <dgm:pt modelId="{E6BCC5EE-C180-4FF7-B54E-9A446ED65A08}" type="pres">
      <dgm:prSet presAssocID="{BB9823FB-5ABA-4AF6-BEBA-DE3D48FC330E}" presName="ConnectLine" presStyleLbl="sibTrans1D1" presStyleIdx="0" presStyleCnt="8"/>
      <dgm:spPr>
        <a:noFill/>
        <a:ln w="12700" cap="flat" cmpd="sng" algn="ctr">
          <a:solidFill>
            <a:schemeClr val="accent2">
              <a:hueOff val="0"/>
              <a:satOff val="0"/>
              <a:lumOff val="0"/>
              <a:alphaOff val="0"/>
            </a:schemeClr>
          </a:solidFill>
          <a:prstDash val="dash"/>
          <a:miter lim="800000"/>
        </a:ln>
        <a:effectLst/>
      </dgm:spPr>
    </dgm:pt>
    <dgm:pt modelId="{C709BA65-C855-4088-8065-88AFFC1D3FB5}" type="pres">
      <dgm:prSet presAssocID="{BB9823FB-5ABA-4AF6-BEBA-DE3D48FC330E}" presName="EmptyPlaceHolder" presStyleCnt="0"/>
      <dgm:spPr/>
    </dgm:pt>
    <dgm:pt modelId="{706BFD2C-EDA7-472F-8518-B2BE5F0669C0}" type="pres">
      <dgm:prSet presAssocID="{1D00B3BD-8A1C-47B9-81A2-71C5F2E622EB}" presName="spaceBetweenRectangles" presStyleCnt="0"/>
      <dgm:spPr/>
    </dgm:pt>
    <dgm:pt modelId="{CA111C64-8BDF-49E2-A7F7-077729FB42B3}" type="pres">
      <dgm:prSet presAssocID="{EF320F3F-7FFE-43C2-A52A-FF168C39990C}" presName="composite" presStyleCnt="0"/>
      <dgm:spPr/>
    </dgm:pt>
    <dgm:pt modelId="{8EECBFFE-ADEE-4AA7-AFD6-36A50D252661}" type="pres">
      <dgm:prSet presAssocID="{EF320F3F-7FFE-43C2-A52A-FF168C39990C}" presName="ConnectorPoint" presStyleLbl="lnNode1" presStyleIdx="1" presStyleCnt="8"/>
      <dgm:spPr>
        <a:solidFill>
          <a:schemeClr val="accent2">
            <a:hueOff val="-207909"/>
            <a:satOff val="-11990"/>
            <a:lumOff val="1233"/>
            <a:alphaOff val="0"/>
          </a:schemeClr>
        </a:solidFill>
        <a:ln w="6350" cap="flat" cmpd="sng" algn="ctr">
          <a:solidFill>
            <a:schemeClr val="lt1">
              <a:hueOff val="0"/>
              <a:satOff val="0"/>
              <a:lumOff val="0"/>
              <a:alphaOff val="0"/>
            </a:schemeClr>
          </a:solidFill>
          <a:prstDash val="solid"/>
          <a:miter lim="800000"/>
        </a:ln>
        <a:effectLst/>
      </dgm:spPr>
    </dgm:pt>
    <dgm:pt modelId="{BE2D0D60-7EAB-4C08-B691-6ED91D91F187}" type="pres">
      <dgm:prSet presAssocID="{EF320F3F-7FFE-43C2-A52A-FF168C39990C}" presName="DropPinPlaceHolder" presStyleCnt="0"/>
      <dgm:spPr/>
    </dgm:pt>
    <dgm:pt modelId="{C19E0197-2F7C-4826-BF5B-A7A784D06852}" type="pres">
      <dgm:prSet presAssocID="{EF320F3F-7FFE-43C2-A52A-FF168C39990C}" presName="DropPin" presStyleLbl="alignNode1" presStyleIdx="1" presStyleCnt="8"/>
      <dgm:spPr/>
    </dgm:pt>
    <dgm:pt modelId="{2B6B8ECF-56B0-4E1B-8FE3-F6A9FBBCA424}" type="pres">
      <dgm:prSet presAssocID="{EF320F3F-7FFE-43C2-A52A-FF168C39990C}" presName="Ellipse" presStyleLbl="fgAcc1" presStyleIdx="2" presStyleCnt="9"/>
      <dgm:spPr>
        <a:solidFill>
          <a:schemeClr val="lt1">
            <a:alpha val="90000"/>
            <a:hueOff val="0"/>
            <a:satOff val="0"/>
            <a:lumOff val="0"/>
            <a:alphaOff val="0"/>
          </a:schemeClr>
        </a:solidFill>
        <a:ln w="12700" cap="flat" cmpd="sng" algn="ctr">
          <a:noFill/>
          <a:prstDash val="solid"/>
          <a:miter lim="800000"/>
        </a:ln>
        <a:effectLst/>
      </dgm:spPr>
    </dgm:pt>
    <dgm:pt modelId="{ECF78D12-D812-4672-84D3-97C5A4CD9165}" type="pres">
      <dgm:prSet presAssocID="{EF320F3F-7FFE-43C2-A52A-FF168C39990C}" presName="L2TextContainer" presStyleLbl="revTx" presStyleIdx="2" presStyleCnt="16">
        <dgm:presLayoutVars>
          <dgm:bulletEnabled val="1"/>
        </dgm:presLayoutVars>
      </dgm:prSet>
      <dgm:spPr/>
    </dgm:pt>
    <dgm:pt modelId="{CC4464B7-6C9C-432A-B372-28A9E8CEA6BB}" type="pres">
      <dgm:prSet presAssocID="{EF320F3F-7FFE-43C2-A52A-FF168C39990C}" presName="L1TextContainer" presStyleLbl="revTx" presStyleIdx="3" presStyleCnt="16">
        <dgm:presLayoutVars>
          <dgm:chMax val="1"/>
          <dgm:chPref val="1"/>
          <dgm:bulletEnabled val="1"/>
        </dgm:presLayoutVars>
      </dgm:prSet>
      <dgm:spPr/>
    </dgm:pt>
    <dgm:pt modelId="{62D29330-D099-44A4-BF15-D151355959D7}" type="pres">
      <dgm:prSet presAssocID="{EF320F3F-7FFE-43C2-A52A-FF168C39990C}" presName="ConnectLine" presStyleLbl="sibTrans1D1" presStyleIdx="1" presStyleCnt="8"/>
      <dgm:spPr>
        <a:noFill/>
        <a:ln w="12700" cap="flat" cmpd="sng" algn="ctr">
          <a:solidFill>
            <a:schemeClr val="accent2">
              <a:hueOff val="-207909"/>
              <a:satOff val="-11990"/>
              <a:lumOff val="1233"/>
              <a:alphaOff val="0"/>
            </a:schemeClr>
          </a:solidFill>
          <a:prstDash val="dash"/>
          <a:miter lim="800000"/>
        </a:ln>
        <a:effectLst/>
      </dgm:spPr>
    </dgm:pt>
    <dgm:pt modelId="{BB7B09FF-B8CC-4EE7-88C5-25B6EB0F9DFF}" type="pres">
      <dgm:prSet presAssocID="{EF320F3F-7FFE-43C2-A52A-FF168C39990C}" presName="EmptyPlaceHolder" presStyleCnt="0"/>
      <dgm:spPr/>
    </dgm:pt>
    <dgm:pt modelId="{21495907-1D85-4188-B5E9-72A0B4FBB682}" type="pres">
      <dgm:prSet presAssocID="{674C6940-37F0-4D63-A623-BA4958F8F8D4}" presName="spaceBetweenRectangles" presStyleCnt="0"/>
      <dgm:spPr/>
    </dgm:pt>
    <dgm:pt modelId="{37B8C70A-649F-4A84-8AC8-639EB0820CEE}" type="pres">
      <dgm:prSet presAssocID="{07E02DAA-C33C-4811-A2CA-FED6FF5A6848}" presName="composite" presStyleCnt="0"/>
      <dgm:spPr/>
    </dgm:pt>
    <dgm:pt modelId="{BA03B26E-8437-4613-BB75-56A32C38A0E2}" type="pres">
      <dgm:prSet presAssocID="{07E02DAA-C33C-4811-A2CA-FED6FF5A6848}" presName="ConnectorPoint" presStyleLbl="lnNode1" presStyleIdx="2" presStyleCnt="8"/>
      <dgm:spPr>
        <a:solidFill>
          <a:schemeClr val="accent2">
            <a:hueOff val="-415818"/>
            <a:satOff val="-23979"/>
            <a:lumOff val="2465"/>
            <a:alphaOff val="0"/>
          </a:schemeClr>
        </a:solidFill>
        <a:ln w="6350" cap="flat" cmpd="sng" algn="ctr">
          <a:solidFill>
            <a:schemeClr val="lt1">
              <a:hueOff val="0"/>
              <a:satOff val="0"/>
              <a:lumOff val="0"/>
              <a:alphaOff val="0"/>
            </a:schemeClr>
          </a:solidFill>
          <a:prstDash val="solid"/>
          <a:miter lim="800000"/>
        </a:ln>
        <a:effectLst/>
      </dgm:spPr>
    </dgm:pt>
    <dgm:pt modelId="{5E057E12-7DEA-4F34-AF63-E6F72DC600B3}" type="pres">
      <dgm:prSet presAssocID="{07E02DAA-C33C-4811-A2CA-FED6FF5A6848}" presName="DropPinPlaceHolder" presStyleCnt="0"/>
      <dgm:spPr/>
    </dgm:pt>
    <dgm:pt modelId="{9D6E0333-8AA2-415A-863E-DE7412059CD8}" type="pres">
      <dgm:prSet presAssocID="{07E02DAA-C33C-4811-A2CA-FED6FF5A6848}" presName="DropPin" presStyleLbl="alignNode1" presStyleIdx="2" presStyleCnt="8"/>
      <dgm:spPr/>
    </dgm:pt>
    <dgm:pt modelId="{873D791F-F560-4CF3-8597-2389194E3860}" type="pres">
      <dgm:prSet presAssocID="{07E02DAA-C33C-4811-A2CA-FED6FF5A6848}" presName="Ellipse" presStyleLbl="fgAcc1" presStyleIdx="3" presStyleCnt="9"/>
      <dgm:spPr>
        <a:solidFill>
          <a:schemeClr val="lt1">
            <a:alpha val="90000"/>
            <a:hueOff val="0"/>
            <a:satOff val="0"/>
            <a:lumOff val="0"/>
            <a:alphaOff val="0"/>
          </a:schemeClr>
        </a:solidFill>
        <a:ln w="12700" cap="flat" cmpd="sng" algn="ctr">
          <a:noFill/>
          <a:prstDash val="solid"/>
          <a:miter lim="800000"/>
        </a:ln>
        <a:effectLst/>
      </dgm:spPr>
    </dgm:pt>
    <dgm:pt modelId="{21E7E535-7429-46DA-8B73-2A38E98F16D1}" type="pres">
      <dgm:prSet presAssocID="{07E02DAA-C33C-4811-A2CA-FED6FF5A6848}" presName="L2TextContainer" presStyleLbl="revTx" presStyleIdx="4" presStyleCnt="16">
        <dgm:presLayoutVars>
          <dgm:bulletEnabled val="1"/>
        </dgm:presLayoutVars>
      </dgm:prSet>
      <dgm:spPr/>
    </dgm:pt>
    <dgm:pt modelId="{21EDC181-685B-4A15-9079-7F7FE64DAF0D}" type="pres">
      <dgm:prSet presAssocID="{07E02DAA-C33C-4811-A2CA-FED6FF5A6848}" presName="L1TextContainer" presStyleLbl="revTx" presStyleIdx="5" presStyleCnt="16">
        <dgm:presLayoutVars>
          <dgm:chMax val="1"/>
          <dgm:chPref val="1"/>
          <dgm:bulletEnabled val="1"/>
        </dgm:presLayoutVars>
      </dgm:prSet>
      <dgm:spPr/>
    </dgm:pt>
    <dgm:pt modelId="{2253CAA2-C823-499E-9A95-284DCB7AA91A}" type="pres">
      <dgm:prSet presAssocID="{07E02DAA-C33C-4811-A2CA-FED6FF5A6848}" presName="ConnectLine" presStyleLbl="sibTrans1D1" presStyleIdx="2" presStyleCnt="8"/>
      <dgm:spPr>
        <a:noFill/>
        <a:ln w="12700" cap="flat" cmpd="sng" algn="ctr">
          <a:solidFill>
            <a:schemeClr val="accent2">
              <a:hueOff val="-415818"/>
              <a:satOff val="-23979"/>
              <a:lumOff val="2465"/>
              <a:alphaOff val="0"/>
            </a:schemeClr>
          </a:solidFill>
          <a:prstDash val="dash"/>
          <a:miter lim="800000"/>
        </a:ln>
        <a:effectLst/>
      </dgm:spPr>
    </dgm:pt>
    <dgm:pt modelId="{1F20FA37-916D-4D2A-B116-36C629A71682}" type="pres">
      <dgm:prSet presAssocID="{07E02DAA-C33C-4811-A2CA-FED6FF5A6848}" presName="EmptyPlaceHolder" presStyleCnt="0"/>
      <dgm:spPr/>
    </dgm:pt>
    <dgm:pt modelId="{092E54C1-7329-448F-B0CE-77F7ABFD1731}" type="pres">
      <dgm:prSet presAssocID="{9C5F180A-5603-4EF3-9251-37C5E171BF72}" presName="spaceBetweenRectangles" presStyleCnt="0"/>
      <dgm:spPr/>
    </dgm:pt>
    <dgm:pt modelId="{E941151A-F520-4F96-BB4C-9F9A33547663}" type="pres">
      <dgm:prSet presAssocID="{62914DCA-CA95-48CE-8EB5-9E76498D105A}" presName="composite" presStyleCnt="0"/>
      <dgm:spPr/>
    </dgm:pt>
    <dgm:pt modelId="{345CBF86-4840-4C7F-81A5-59FD95D46A40}" type="pres">
      <dgm:prSet presAssocID="{62914DCA-CA95-48CE-8EB5-9E76498D105A}" presName="ConnectorPoint" presStyleLbl="lnNode1" presStyleIdx="3" presStyleCnt="8"/>
      <dgm:spPr>
        <a:solidFill>
          <a:schemeClr val="accent2">
            <a:hueOff val="-623727"/>
            <a:satOff val="-35969"/>
            <a:lumOff val="3698"/>
            <a:alphaOff val="0"/>
          </a:schemeClr>
        </a:solidFill>
        <a:ln w="6350" cap="flat" cmpd="sng" algn="ctr">
          <a:solidFill>
            <a:schemeClr val="lt1">
              <a:hueOff val="0"/>
              <a:satOff val="0"/>
              <a:lumOff val="0"/>
              <a:alphaOff val="0"/>
            </a:schemeClr>
          </a:solidFill>
          <a:prstDash val="solid"/>
          <a:miter lim="800000"/>
        </a:ln>
        <a:effectLst/>
      </dgm:spPr>
    </dgm:pt>
    <dgm:pt modelId="{85D3C5ED-8FE4-4788-82E7-1BEF82EF8834}" type="pres">
      <dgm:prSet presAssocID="{62914DCA-CA95-48CE-8EB5-9E76498D105A}" presName="DropPinPlaceHolder" presStyleCnt="0"/>
      <dgm:spPr/>
    </dgm:pt>
    <dgm:pt modelId="{DC3D8224-4AD8-4089-94DB-4628DC9EE0C8}" type="pres">
      <dgm:prSet presAssocID="{62914DCA-CA95-48CE-8EB5-9E76498D105A}" presName="DropPin" presStyleLbl="alignNode1" presStyleIdx="3" presStyleCnt="8"/>
      <dgm:spPr/>
    </dgm:pt>
    <dgm:pt modelId="{047C2CD2-9617-4A38-97CE-B6806897DDAE}" type="pres">
      <dgm:prSet presAssocID="{62914DCA-CA95-48CE-8EB5-9E76498D105A}" presName="Ellipse" presStyleLbl="fgAcc1" presStyleIdx="4" presStyleCnt="9"/>
      <dgm:spPr>
        <a:solidFill>
          <a:schemeClr val="lt1">
            <a:alpha val="90000"/>
            <a:hueOff val="0"/>
            <a:satOff val="0"/>
            <a:lumOff val="0"/>
            <a:alphaOff val="0"/>
          </a:schemeClr>
        </a:solidFill>
        <a:ln w="12700" cap="flat" cmpd="sng" algn="ctr">
          <a:noFill/>
          <a:prstDash val="solid"/>
          <a:miter lim="800000"/>
        </a:ln>
        <a:effectLst/>
      </dgm:spPr>
    </dgm:pt>
    <dgm:pt modelId="{BACE5749-2063-4A47-95C2-3E8D72C53343}" type="pres">
      <dgm:prSet presAssocID="{62914DCA-CA95-48CE-8EB5-9E76498D105A}" presName="L2TextContainer" presStyleLbl="revTx" presStyleIdx="6" presStyleCnt="16">
        <dgm:presLayoutVars>
          <dgm:bulletEnabled val="1"/>
        </dgm:presLayoutVars>
      </dgm:prSet>
      <dgm:spPr/>
    </dgm:pt>
    <dgm:pt modelId="{F5E09EC7-5B12-4050-8892-356C5AD3A668}" type="pres">
      <dgm:prSet presAssocID="{62914DCA-CA95-48CE-8EB5-9E76498D105A}" presName="L1TextContainer" presStyleLbl="revTx" presStyleIdx="7" presStyleCnt="16">
        <dgm:presLayoutVars>
          <dgm:chMax val="1"/>
          <dgm:chPref val="1"/>
          <dgm:bulletEnabled val="1"/>
        </dgm:presLayoutVars>
      </dgm:prSet>
      <dgm:spPr/>
    </dgm:pt>
    <dgm:pt modelId="{CE4EA289-8B71-4063-A6EB-AF0B434737A6}" type="pres">
      <dgm:prSet presAssocID="{62914DCA-CA95-48CE-8EB5-9E76498D105A}" presName="ConnectLine" presStyleLbl="sibTrans1D1" presStyleIdx="3" presStyleCnt="8"/>
      <dgm:spPr>
        <a:noFill/>
        <a:ln w="12700" cap="flat" cmpd="sng" algn="ctr">
          <a:solidFill>
            <a:schemeClr val="accent2">
              <a:hueOff val="-623727"/>
              <a:satOff val="-35969"/>
              <a:lumOff val="3698"/>
              <a:alphaOff val="0"/>
            </a:schemeClr>
          </a:solidFill>
          <a:prstDash val="dash"/>
          <a:miter lim="800000"/>
        </a:ln>
        <a:effectLst/>
      </dgm:spPr>
    </dgm:pt>
    <dgm:pt modelId="{B5949A90-5472-4D9D-8DD8-91C3FA969203}" type="pres">
      <dgm:prSet presAssocID="{62914DCA-CA95-48CE-8EB5-9E76498D105A}" presName="EmptyPlaceHolder" presStyleCnt="0"/>
      <dgm:spPr/>
    </dgm:pt>
    <dgm:pt modelId="{54EF6238-33BE-47D3-AC1A-203856E08C39}" type="pres">
      <dgm:prSet presAssocID="{DB5CA495-91CC-4063-ABCB-A27D7C9F660F}" presName="spaceBetweenRectangles" presStyleCnt="0"/>
      <dgm:spPr/>
    </dgm:pt>
    <dgm:pt modelId="{4E09D688-5D0A-47D2-9C0E-9C7D66419C64}" type="pres">
      <dgm:prSet presAssocID="{4B5889B3-9359-43D7-8160-13C72B2A373E}" presName="composite" presStyleCnt="0"/>
      <dgm:spPr/>
    </dgm:pt>
    <dgm:pt modelId="{F75CB64D-4E7B-4BB6-BBC6-969C813F1269}" type="pres">
      <dgm:prSet presAssocID="{4B5889B3-9359-43D7-8160-13C72B2A373E}" presName="ConnectorPoint" presStyleLbl="lnNode1" presStyleIdx="4" presStyleCnt="8"/>
      <dgm:spPr>
        <a:solidFill>
          <a:schemeClr val="accent2">
            <a:hueOff val="-831636"/>
            <a:satOff val="-47959"/>
            <a:lumOff val="4930"/>
            <a:alphaOff val="0"/>
          </a:schemeClr>
        </a:solidFill>
        <a:ln w="6350" cap="flat" cmpd="sng" algn="ctr">
          <a:solidFill>
            <a:schemeClr val="lt1">
              <a:hueOff val="0"/>
              <a:satOff val="0"/>
              <a:lumOff val="0"/>
              <a:alphaOff val="0"/>
            </a:schemeClr>
          </a:solidFill>
          <a:prstDash val="solid"/>
          <a:miter lim="800000"/>
        </a:ln>
        <a:effectLst/>
      </dgm:spPr>
    </dgm:pt>
    <dgm:pt modelId="{A8999064-F1AD-4CE2-AB82-EE475C0CEFEE}" type="pres">
      <dgm:prSet presAssocID="{4B5889B3-9359-43D7-8160-13C72B2A373E}" presName="DropPinPlaceHolder" presStyleCnt="0"/>
      <dgm:spPr/>
    </dgm:pt>
    <dgm:pt modelId="{AEF325A3-0DF0-4E53-AE0F-686CF9AFB478}" type="pres">
      <dgm:prSet presAssocID="{4B5889B3-9359-43D7-8160-13C72B2A373E}" presName="DropPin" presStyleLbl="alignNode1" presStyleIdx="4" presStyleCnt="8"/>
      <dgm:spPr/>
    </dgm:pt>
    <dgm:pt modelId="{BCB2A77C-1057-4161-9C15-5463681958C9}" type="pres">
      <dgm:prSet presAssocID="{4B5889B3-9359-43D7-8160-13C72B2A373E}" presName="Ellipse" presStyleLbl="fgAcc1" presStyleIdx="5" presStyleCnt="9"/>
      <dgm:spPr>
        <a:solidFill>
          <a:schemeClr val="lt1">
            <a:alpha val="90000"/>
            <a:hueOff val="0"/>
            <a:satOff val="0"/>
            <a:lumOff val="0"/>
            <a:alphaOff val="0"/>
          </a:schemeClr>
        </a:solidFill>
        <a:ln w="12700" cap="flat" cmpd="sng" algn="ctr">
          <a:noFill/>
          <a:prstDash val="solid"/>
          <a:miter lim="800000"/>
        </a:ln>
        <a:effectLst/>
      </dgm:spPr>
    </dgm:pt>
    <dgm:pt modelId="{7B88858F-1D7B-4EC6-832C-3FE0AC65B64A}" type="pres">
      <dgm:prSet presAssocID="{4B5889B3-9359-43D7-8160-13C72B2A373E}" presName="L2TextContainer" presStyleLbl="revTx" presStyleIdx="8" presStyleCnt="16">
        <dgm:presLayoutVars>
          <dgm:bulletEnabled val="1"/>
        </dgm:presLayoutVars>
      </dgm:prSet>
      <dgm:spPr/>
    </dgm:pt>
    <dgm:pt modelId="{473F7E1A-1278-4D0F-8908-2A0F569CA6CD}" type="pres">
      <dgm:prSet presAssocID="{4B5889B3-9359-43D7-8160-13C72B2A373E}" presName="L1TextContainer" presStyleLbl="revTx" presStyleIdx="9" presStyleCnt="16">
        <dgm:presLayoutVars>
          <dgm:chMax val="1"/>
          <dgm:chPref val="1"/>
          <dgm:bulletEnabled val="1"/>
        </dgm:presLayoutVars>
      </dgm:prSet>
      <dgm:spPr/>
    </dgm:pt>
    <dgm:pt modelId="{4105B736-5BDA-4734-A5A7-FFBBB15D5679}" type="pres">
      <dgm:prSet presAssocID="{4B5889B3-9359-43D7-8160-13C72B2A373E}" presName="ConnectLine" presStyleLbl="sibTrans1D1" presStyleIdx="4" presStyleCnt="8"/>
      <dgm:spPr>
        <a:noFill/>
        <a:ln w="12700" cap="flat" cmpd="sng" algn="ctr">
          <a:solidFill>
            <a:schemeClr val="accent2">
              <a:hueOff val="-831636"/>
              <a:satOff val="-47959"/>
              <a:lumOff val="4930"/>
              <a:alphaOff val="0"/>
            </a:schemeClr>
          </a:solidFill>
          <a:prstDash val="dash"/>
          <a:miter lim="800000"/>
        </a:ln>
        <a:effectLst/>
      </dgm:spPr>
    </dgm:pt>
    <dgm:pt modelId="{B7E5E089-7C26-4BC3-85F4-7B7B97346C02}" type="pres">
      <dgm:prSet presAssocID="{4B5889B3-9359-43D7-8160-13C72B2A373E}" presName="EmptyPlaceHolder" presStyleCnt="0"/>
      <dgm:spPr/>
    </dgm:pt>
    <dgm:pt modelId="{6649C73D-5575-404D-9919-3EE864D0A8E9}" type="pres">
      <dgm:prSet presAssocID="{79A11B56-FA78-43E2-9AE5-82A76713659F}" presName="spaceBetweenRectangles" presStyleCnt="0"/>
      <dgm:spPr/>
    </dgm:pt>
    <dgm:pt modelId="{FFC5997F-AB0C-4473-9124-6B61E462C19C}" type="pres">
      <dgm:prSet presAssocID="{606A7659-0AF3-4015-83EB-EAFC8C88EE1D}" presName="composite" presStyleCnt="0"/>
      <dgm:spPr/>
    </dgm:pt>
    <dgm:pt modelId="{3204B94F-7FB8-45C0-AB3A-E82A3D13A352}" type="pres">
      <dgm:prSet presAssocID="{606A7659-0AF3-4015-83EB-EAFC8C88EE1D}" presName="ConnectorPoint" presStyleLbl="lnNode1" presStyleIdx="5" presStyleCnt="8"/>
      <dgm:spPr>
        <a:solidFill>
          <a:schemeClr val="accent2">
            <a:hueOff val="-1039545"/>
            <a:satOff val="-59949"/>
            <a:lumOff val="6163"/>
            <a:alphaOff val="0"/>
          </a:schemeClr>
        </a:solidFill>
        <a:ln w="6350" cap="flat" cmpd="sng" algn="ctr">
          <a:solidFill>
            <a:schemeClr val="lt1">
              <a:hueOff val="0"/>
              <a:satOff val="0"/>
              <a:lumOff val="0"/>
              <a:alphaOff val="0"/>
            </a:schemeClr>
          </a:solidFill>
          <a:prstDash val="solid"/>
          <a:miter lim="800000"/>
        </a:ln>
        <a:effectLst/>
      </dgm:spPr>
    </dgm:pt>
    <dgm:pt modelId="{D35DCF3B-2DBA-4191-9A3E-C5BF5F8ACF58}" type="pres">
      <dgm:prSet presAssocID="{606A7659-0AF3-4015-83EB-EAFC8C88EE1D}" presName="DropPinPlaceHolder" presStyleCnt="0"/>
      <dgm:spPr/>
    </dgm:pt>
    <dgm:pt modelId="{0D1309C8-F338-4D73-BD7C-D848B82744B4}" type="pres">
      <dgm:prSet presAssocID="{606A7659-0AF3-4015-83EB-EAFC8C88EE1D}" presName="DropPin" presStyleLbl="alignNode1" presStyleIdx="5" presStyleCnt="8"/>
      <dgm:spPr/>
    </dgm:pt>
    <dgm:pt modelId="{BC7A5E6E-39E0-4ABE-A9A0-6189F8894992}" type="pres">
      <dgm:prSet presAssocID="{606A7659-0AF3-4015-83EB-EAFC8C88EE1D}" presName="Ellipse" presStyleLbl="fgAcc1" presStyleIdx="6" presStyleCnt="9"/>
      <dgm:spPr>
        <a:solidFill>
          <a:schemeClr val="lt1">
            <a:alpha val="90000"/>
            <a:hueOff val="0"/>
            <a:satOff val="0"/>
            <a:lumOff val="0"/>
            <a:alphaOff val="0"/>
          </a:schemeClr>
        </a:solidFill>
        <a:ln w="12700" cap="flat" cmpd="sng" algn="ctr">
          <a:noFill/>
          <a:prstDash val="solid"/>
          <a:miter lim="800000"/>
        </a:ln>
        <a:effectLst/>
      </dgm:spPr>
    </dgm:pt>
    <dgm:pt modelId="{5CE8F021-31DC-481E-97D4-E12B55C482A0}" type="pres">
      <dgm:prSet presAssocID="{606A7659-0AF3-4015-83EB-EAFC8C88EE1D}" presName="L2TextContainer" presStyleLbl="revTx" presStyleIdx="10" presStyleCnt="16">
        <dgm:presLayoutVars>
          <dgm:bulletEnabled val="1"/>
        </dgm:presLayoutVars>
      </dgm:prSet>
      <dgm:spPr/>
    </dgm:pt>
    <dgm:pt modelId="{FCA78145-04B2-49F2-82F0-61631DD5E668}" type="pres">
      <dgm:prSet presAssocID="{606A7659-0AF3-4015-83EB-EAFC8C88EE1D}" presName="L1TextContainer" presStyleLbl="revTx" presStyleIdx="11" presStyleCnt="16">
        <dgm:presLayoutVars>
          <dgm:chMax val="1"/>
          <dgm:chPref val="1"/>
          <dgm:bulletEnabled val="1"/>
        </dgm:presLayoutVars>
      </dgm:prSet>
      <dgm:spPr/>
    </dgm:pt>
    <dgm:pt modelId="{4C760AEE-30E0-4C1D-A757-73A05A16CB54}" type="pres">
      <dgm:prSet presAssocID="{606A7659-0AF3-4015-83EB-EAFC8C88EE1D}" presName="ConnectLine" presStyleLbl="sibTrans1D1" presStyleIdx="5" presStyleCnt="8"/>
      <dgm:spPr>
        <a:noFill/>
        <a:ln w="12700" cap="flat" cmpd="sng" algn="ctr">
          <a:solidFill>
            <a:schemeClr val="accent2">
              <a:hueOff val="-1039545"/>
              <a:satOff val="-59949"/>
              <a:lumOff val="6163"/>
              <a:alphaOff val="0"/>
            </a:schemeClr>
          </a:solidFill>
          <a:prstDash val="dash"/>
          <a:miter lim="800000"/>
        </a:ln>
        <a:effectLst/>
      </dgm:spPr>
    </dgm:pt>
    <dgm:pt modelId="{CE317DB0-37D5-40A4-AD23-7F0EAB737F86}" type="pres">
      <dgm:prSet presAssocID="{606A7659-0AF3-4015-83EB-EAFC8C88EE1D}" presName="EmptyPlaceHolder" presStyleCnt="0"/>
      <dgm:spPr/>
    </dgm:pt>
    <dgm:pt modelId="{00606FFB-C802-44A1-9E6D-64647D93B002}" type="pres">
      <dgm:prSet presAssocID="{60A431B5-46E8-4AB2-8333-E46031189557}" presName="spaceBetweenRectangles" presStyleCnt="0"/>
      <dgm:spPr/>
    </dgm:pt>
    <dgm:pt modelId="{0886D872-57E7-453F-A620-1D597DC685E4}" type="pres">
      <dgm:prSet presAssocID="{329079CC-E4D3-4B17-9866-80C6EDEC6D63}" presName="composite" presStyleCnt="0"/>
      <dgm:spPr/>
    </dgm:pt>
    <dgm:pt modelId="{DB8367B2-ACF1-4B24-85A6-169561C3A030}" type="pres">
      <dgm:prSet presAssocID="{329079CC-E4D3-4B17-9866-80C6EDEC6D63}" presName="ConnectorPoint" presStyleLbl="lnNode1" presStyleIdx="6" presStyleCnt="8"/>
      <dgm:spPr>
        <a:solidFill>
          <a:schemeClr val="accent2">
            <a:hueOff val="-1247454"/>
            <a:satOff val="-71938"/>
            <a:lumOff val="7395"/>
            <a:alphaOff val="0"/>
          </a:schemeClr>
        </a:solidFill>
        <a:ln w="6350" cap="flat" cmpd="sng" algn="ctr">
          <a:solidFill>
            <a:schemeClr val="lt1">
              <a:hueOff val="0"/>
              <a:satOff val="0"/>
              <a:lumOff val="0"/>
              <a:alphaOff val="0"/>
            </a:schemeClr>
          </a:solidFill>
          <a:prstDash val="solid"/>
          <a:miter lim="800000"/>
        </a:ln>
        <a:effectLst/>
      </dgm:spPr>
    </dgm:pt>
    <dgm:pt modelId="{7A5BC1BC-1BBC-46A1-9242-2214D3CD95E0}" type="pres">
      <dgm:prSet presAssocID="{329079CC-E4D3-4B17-9866-80C6EDEC6D63}" presName="DropPinPlaceHolder" presStyleCnt="0"/>
      <dgm:spPr/>
    </dgm:pt>
    <dgm:pt modelId="{08129D9C-B75D-4018-8089-94B59AFABCA5}" type="pres">
      <dgm:prSet presAssocID="{329079CC-E4D3-4B17-9866-80C6EDEC6D63}" presName="DropPin" presStyleLbl="alignNode1" presStyleIdx="6" presStyleCnt="8"/>
      <dgm:spPr/>
    </dgm:pt>
    <dgm:pt modelId="{2D76BF8A-5604-4524-BAE6-AC464496F2C0}" type="pres">
      <dgm:prSet presAssocID="{329079CC-E4D3-4B17-9866-80C6EDEC6D63}" presName="Ellipse" presStyleLbl="fgAcc1" presStyleIdx="7" presStyleCnt="9"/>
      <dgm:spPr>
        <a:solidFill>
          <a:schemeClr val="lt1">
            <a:alpha val="90000"/>
            <a:hueOff val="0"/>
            <a:satOff val="0"/>
            <a:lumOff val="0"/>
            <a:alphaOff val="0"/>
          </a:schemeClr>
        </a:solidFill>
        <a:ln w="12700" cap="flat" cmpd="sng" algn="ctr">
          <a:noFill/>
          <a:prstDash val="solid"/>
          <a:miter lim="800000"/>
        </a:ln>
        <a:effectLst/>
      </dgm:spPr>
    </dgm:pt>
    <dgm:pt modelId="{06A71444-FCD4-4B9C-901F-0A014C341F69}" type="pres">
      <dgm:prSet presAssocID="{329079CC-E4D3-4B17-9866-80C6EDEC6D63}" presName="L2TextContainer" presStyleLbl="revTx" presStyleIdx="12" presStyleCnt="16">
        <dgm:presLayoutVars>
          <dgm:bulletEnabled val="1"/>
        </dgm:presLayoutVars>
      </dgm:prSet>
      <dgm:spPr/>
    </dgm:pt>
    <dgm:pt modelId="{E4E31331-6FF3-4533-B1A8-3BC4A7D2AE60}" type="pres">
      <dgm:prSet presAssocID="{329079CC-E4D3-4B17-9866-80C6EDEC6D63}" presName="L1TextContainer" presStyleLbl="revTx" presStyleIdx="13" presStyleCnt="16">
        <dgm:presLayoutVars>
          <dgm:chMax val="1"/>
          <dgm:chPref val="1"/>
          <dgm:bulletEnabled val="1"/>
        </dgm:presLayoutVars>
      </dgm:prSet>
      <dgm:spPr/>
    </dgm:pt>
    <dgm:pt modelId="{1AB0D281-7A02-4248-B41B-20F5AE8A1B5F}" type="pres">
      <dgm:prSet presAssocID="{329079CC-E4D3-4B17-9866-80C6EDEC6D63}" presName="ConnectLine" presStyleLbl="sibTrans1D1" presStyleIdx="6" presStyleCnt="8"/>
      <dgm:spPr>
        <a:noFill/>
        <a:ln w="12700" cap="flat" cmpd="sng" algn="ctr">
          <a:solidFill>
            <a:schemeClr val="accent2">
              <a:hueOff val="-1247454"/>
              <a:satOff val="-71938"/>
              <a:lumOff val="7395"/>
              <a:alphaOff val="0"/>
            </a:schemeClr>
          </a:solidFill>
          <a:prstDash val="dash"/>
          <a:miter lim="800000"/>
        </a:ln>
        <a:effectLst/>
      </dgm:spPr>
    </dgm:pt>
    <dgm:pt modelId="{940D71CF-4CF4-4F2C-B79B-33D50B26F8AD}" type="pres">
      <dgm:prSet presAssocID="{329079CC-E4D3-4B17-9866-80C6EDEC6D63}" presName="EmptyPlaceHolder" presStyleCnt="0"/>
      <dgm:spPr/>
    </dgm:pt>
    <dgm:pt modelId="{C6BBA534-CC2D-4C44-ADA8-B85EF9401CAC}" type="pres">
      <dgm:prSet presAssocID="{A5929817-EF9D-45A4-872F-A1DD3A7AD0F8}" presName="spaceBetweenRectangles" presStyleCnt="0"/>
      <dgm:spPr/>
    </dgm:pt>
    <dgm:pt modelId="{C19EE261-7C57-41EC-8B24-2F0167F0437C}" type="pres">
      <dgm:prSet presAssocID="{D239D815-34F8-4B03-8E59-92744DD35A14}" presName="composite" presStyleCnt="0"/>
      <dgm:spPr/>
    </dgm:pt>
    <dgm:pt modelId="{A2A54482-7D1B-4588-B373-EBD7B6CA5329}" type="pres">
      <dgm:prSet presAssocID="{D239D815-34F8-4B03-8E59-92744DD35A14}" presName="ConnectorPoint" presStyleLbl="lnNode1" presStyleIdx="7" presStyleCnt="8"/>
      <dgm:spPr>
        <a:solidFill>
          <a:schemeClr val="accent2">
            <a:hueOff val="-1455363"/>
            <a:satOff val="-83928"/>
            <a:lumOff val="8628"/>
            <a:alphaOff val="0"/>
          </a:schemeClr>
        </a:solidFill>
        <a:ln w="6350" cap="flat" cmpd="sng" algn="ctr">
          <a:solidFill>
            <a:schemeClr val="lt1">
              <a:hueOff val="0"/>
              <a:satOff val="0"/>
              <a:lumOff val="0"/>
              <a:alphaOff val="0"/>
            </a:schemeClr>
          </a:solidFill>
          <a:prstDash val="solid"/>
          <a:miter lim="800000"/>
        </a:ln>
        <a:effectLst/>
      </dgm:spPr>
    </dgm:pt>
    <dgm:pt modelId="{B6E8231C-9B02-4ECC-AB40-FA29D6F1674C}" type="pres">
      <dgm:prSet presAssocID="{D239D815-34F8-4B03-8E59-92744DD35A14}" presName="DropPinPlaceHolder" presStyleCnt="0"/>
      <dgm:spPr/>
    </dgm:pt>
    <dgm:pt modelId="{E46A5B3D-C6C3-4676-883B-70C9CC6DFFE8}" type="pres">
      <dgm:prSet presAssocID="{D239D815-34F8-4B03-8E59-92744DD35A14}" presName="DropPin" presStyleLbl="alignNode1" presStyleIdx="7" presStyleCnt="8"/>
      <dgm:spPr/>
    </dgm:pt>
    <dgm:pt modelId="{1C4DD56C-1F2F-459C-8950-8525538B8E82}" type="pres">
      <dgm:prSet presAssocID="{D239D815-34F8-4B03-8E59-92744DD35A14}" presName="Ellipse" presStyleLbl="fgAcc1" presStyleIdx="8" presStyleCnt="9"/>
      <dgm:spPr>
        <a:solidFill>
          <a:schemeClr val="lt1">
            <a:alpha val="90000"/>
            <a:hueOff val="0"/>
            <a:satOff val="0"/>
            <a:lumOff val="0"/>
            <a:alphaOff val="0"/>
          </a:schemeClr>
        </a:solidFill>
        <a:ln w="12700" cap="flat" cmpd="sng" algn="ctr">
          <a:noFill/>
          <a:prstDash val="solid"/>
          <a:miter lim="800000"/>
        </a:ln>
        <a:effectLst/>
      </dgm:spPr>
    </dgm:pt>
    <dgm:pt modelId="{D5E20F12-49B0-40A0-A17E-02990C7BCA27}" type="pres">
      <dgm:prSet presAssocID="{D239D815-34F8-4B03-8E59-92744DD35A14}" presName="L2TextContainer" presStyleLbl="revTx" presStyleIdx="14" presStyleCnt="16">
        <dgm:presLayoutVars>
          <dgm:bulletEnabled val="1"/>
        </dgm:presLayoutVars>
      </dgm:prSet>
      <dgm:spPr/>
    </dgm:pt>
    <dgm:pt modelId="{79B10110-AB3F-4D50-836A-891F2EDC6D94}" type="pres">
      <dgm:prSet presAssocID="{D239D815-34F8-4B03-8E59-92744DD35A14}" presName="L1TextContainer" presStyleLbl="revTx" presStyleIdx="15" presStyleCnt="16">
        <dgm:presLayoutVars>
          <dgm:chMax val="1"/>
          <dgm:chPref val="1"/>
          <dgm:bulletEnabled val="1"/>
        </dgm:presLayoutVars>
      </dgm:prSet>
      <dgm:spPr/>
    </dgm:pt>
    <dgm:pt modelId="{9F46EC29-E870-4024-8875-B9E8B48C7126}" type="pres">
      <dgm:prSet presAssocID="{D239D815-34F8-4B03-8E59-92744DD35A14}" presName="ConnectLine" presStyleLbl="sibTrans1D1" presStyleIdx="7" presStyleCnt="8"/>
      <dgm:spPr>
        <a:noFill/>
        <a:ln w="12700" cap="flat" cmpd="sng" algn="ctr">
          <a:solidFill>
            <a:schemeClr val="accent2">
              <a:hueOff val="-1455363"/>
              <a:satOff val="-83928"/>
              <a:lumOff val="8628"/>
              <a:alphaOff val="0"/>
            </a:schemeClr>
          </a:solidFill>
          <a:prstDash val="dash"/>
          <a:miter lim="800000"/>
        </a:ln>
        <a:effectLst/>
      </dgm:spPr>
    </dgm:pt>
    <dgm:pt modelId="{C4D1FE2E-E000-4F02-A6B0-B91D1514E382}" type="pres">
      <dgm:prSet presAssocID="{D239D815-34F8-4B03-8E59-92744DD35A14}" presName="EmptyPlaceHolder" presStyleCnt="0"/>
      <dgm:spPr/>
    </dgm:pt>
  </dgm:ptLst>
  <dgm:cxnLst>
    <dgm:cxn modelId="{F3BD7503-C228-4B75-921F-A2C6C5B5D702}" type="presOf" srcId="{16DF5242-DDC9-4015-8A42-10664402FD7F}" destId="{06A71444-FCD4-4B9C-901F-0A014C341F69}" srcOrd="0" destOrd="0" presId="urn:microsoft.com/office/officeart/2017/3/layout/DropPinTimeline"/>
    <dgm:cxn modelId="{BA252606-E099-4796-8F99-892BEE125E03}" srcId="{62914DCA-CA95-48CE-8EB5-9E76498D105A}" destId="{EAABC1BA-3D73-4FC6-B8B4-C628B42165FA}" srcOrd="0" destOrd="0" parTransId="{5DFCD0B9-015F-4078-86EB-8D8681F45050}" sibTransId="{43C5FCF4-C440-4A04-A571-F025BB75A1B6}"/>
    <dgm:cxn modelId="{23AC010C-172E-4027-8046-9EE72D782A22}" type="presOf" srcId="{EF320F3F-7FFE-43C2-A52A-FF168C39990C}" destId="{CC4464B7-6C9C-432A-B372-28A9E8CEA6BB}" srcOrd="0" destOrd="0" presId="urn:microsoft.com/office/officeart/2017/3/layout/DropPinTimeline"/>
    <dgm:cxn modelId="{1E28060C-AE35-4201-AE3C-A4865F95B04F}" srcId="{4F53768C-5E05-4ECC-8403-4DE45F84DA12}" destId="{62914DCA-CA95-48CE-8EB5-9E76498D105A}" srcOrd="3" destOrd="0" parTransId="{F49BF57E-5984-4252-93A5-4312D675E25B}" sibTransId="{DB5CA495-91CC-4063-ABCB-A27D7C9F660F}"/>
    <dgm:cxn modelId="{F450C90C-342C-45C6-93A3-DAF8D07126BA}" type="presOf" srcId="{606A7659-0AF3-4015-83EB-EAFC8C88EE1D}" destId="{FCA78145-04B2-49F2-82F0-61631DD5E668}" srcOrd="0" destOrd="0" presId="urn:microsoft.com/office/officeart/2017/3/layout/DropPinTimeline"/>
    <dgm:cxn modelId="{4DDA7C10-7B66-40F4-8D55-0F7C0470FAEF}" srcId="{4F53768C-5E05-4ECC-8403-4DE45F84DA12}" destId="{D239D815-34F8-4B03-8E59-92744DD35A14}" srcOrd="7" destOrd="0" parTransId="{A22D6D8C-3669-4EEC-8B70-AE5963C08C4D}" sibTransId="{9FC2CD34-A257-4A53-A6C0-11B54408A4D7}"/>
    <dgm:cxn modelId="{CDA64113-AF03-4923-9057-42CB8550B073}" srcId="{07E02DAA-C33C-4811-A2CA-FED6FF5A6848}" destId="{9B49B0D6-EB99-42AD-BBDB-527AF2508EA4}" srcOrd="1" destOrd="0" parTransId="{76A9D3D2-7E9C-43FA-8BCA-8F915C4A496F}" sibTransId="{1589DC14-793F-4989-A139-FED70154204B}"/>
    <dgm:cxn modelId="{D8DE3E19-AC26-466F-B9EC-E299B32911C5}" type="presOf" srcId="{0828CCAE-F714-4EDC-A2AB-3EFAE0BAE6F3}" destId="{D5E20F12-49B0-40A0-A17E-02990C7BCA27}" srcOrd="0" destOrd="0" presId="urn:microsoft.com/office/officeart/2017/3/layout/DropPinTimeline"/>
    <dgm:cxn modelId="{B2C0231A-0883-4A8A-B1FF-0A613D9EFBEE}" srcId="{EF320F3F-7FFE-43C2-A52A-FF168C39990C}" destId="{D6A9CFE0-EA05-4B9B-B3E2-330B3728F1F2}" srcOrd="0" destOrd="0" parTransId="{B91802CF-FD37-4EF3-958C-82005F024155}" sibTransId="{DC526CE3-2231-4E97-AA2C-8738459A1F86}"/>
    <dgm:cxn modelId="{F0EA4C1E-30FC-4811-B3CA-8B050188B31B}" type="presOf" srcId="{95FD77FD-0C33-4191-9A71-92B66107E2F2}" destId="{06A71444-FCD4-4B9C-901F-0A014C341F69}" srcOrd="0" destOrd="1" presId="urn:microsoft.com/office/officeart/2017/3/layout/DropPinTimeline"/>
    <dgm:cxn modelId="{012B772F-8829-453D-BFC0-54AA2E1B8C54}" type="presOf" srcId="{4B5889B3-9359-43D7-8160-13C72B2A373E}" destId="{473F7E1A-1278-4D0F-8908-2A0F569CA6CD}" srcOrd="0" destOrd="0" presId="urn:microsoft.com/office/officeart/2017/3/layout/DropPinTimeline"/>
    <dgm:cxn modelId="{61D28D34-2F69-40A8-B676-526336B5487A}" type="presOf" srcId="{EAABC1BA-3D73-4FC6-B8B4-C628B42165FA}" destId="{BACE5749-2063-4A47-95C2-3E8D72C53343}" srcOrd="0" destOrd="0" presId="urn:microsoft.com/office/officeart/2017/3/layout/DropPinTimeline"/>
    <dgm:cxn modelId="{BE3F023C-1794-4B3A-ADE8-8CA2ABE34689}" srcId="{4B5889B3-9359-43D7-8160-13C72B2A373E}" destId="{816126C9-5B08-4829-999A-4A8220EAF804}" srcOrd="0" destOrd="0" parTransId="{5B2DE571-E112-4090-B141-FD6FE0403A87}" sibTransId="{8262BAFE-6F94-43C7-80C3-D88597062012}"/>
    <dgm:cxn modelId="{D15EA644-BED9-4ABE-915D-5C7DC9CFF1E1}" type="presOf" srcId="{38D9936B-8041-488A-B3C7-2C17C0500959}" destId="{B968B71E-6B9C-4866-BA01-9639B576016D}" srcOrd="0" destOrd="0" presId="urn:microsoft.com/office/officeart/2017/3/layout/DropPinTimeline"/>
    <dgm:cxn modelId="{3765EE4A-D48C-461D-A4B5-29BFC5986990}" type="presOf" srcId="{81F27132-DEAB-458B-94E3-4AC537C36858}" destId="{21E7E535-7429-46DA-8B73-2A38E98F16D1}" srcOrd="0" destOrd="0" presId="urn:microsoft.com/office/officeart/2017/3/layout/DropPinTimeline"/>
    <dgm:cxn modelId="{E0009464-5956-43DC-9108-620B10C765DF}" srcId="{4F53768C-5E05-4ECC-8403-4DE45F84DA12}" destId="{4B5889B3-9359-43D7-8160-13C72B2A373E}" srcOrd="4" destOrd="0" parTransId="{E432A72B-823E-4DBA-BD27-20D644965417}" sibTransId="{79A11B56-FA78-43E2-9AE5-82A76713659F}"/>
    <dgm:cxn modelId="{5150EB67-8F5F-4768-9870-7CE8562C6E58}" srcId="{4F53768C-5E05-4ECC-8403-4DE45F84DA12}" destId="{EF320F3F-7FFE-43C2-A52A-FF168C39990C}" srcOrd="1" destOrd="0" parTransId="{EFA336FD-4A55-4E71-8FA9-84EEAA752504}" sibTransId="{674C6940-37F0-4D63-A623-BA4958F8F8D4}"/>
    <dgm:cxn modelId="{8E68666B-7BF6-42E8-85C4-8CBC66B29088}" type="presOf" srcId="{D239D815-34F8-4B03-8E59-92744DD35A14}" destId="{79B10110-AB3F-4D50-836A-891F2EDC6D94}" srcOrd="0" destOrd="0" presId="urn:microsoft.com/office/officeart/2017/3/layout/DropPinTimeline"/>
    <dgm:cxn modelId="{7085856F-6DAE-4748-9B49-CA0F1BCE65D1}" type="presOf" srcId="{FE56C500-B505-4137-8E47-3C2C0972E608}" destId="{7B88858F-1D7B-4EC6-832C-3FE0AC65B64A}" srcOrd="0" destOrd="1" presId="urn:microsoft.com/office/officeart/2017/3/layout/DropPinTimeline"/>
    <dgm:cxn modelId="{C24E1E7B-6AC1-4587-ADC4-6416796147C0}" type="presOf" srcId="{D6A9CFE0-EA05-4B9B-B3E2-330B3728F1F2}" destId="{ECF78D12-D812-4672-84D3-97C5A4CD9165}" srcOrd="0" destOrd="0" presId="urn:microsoft.com/office/officeart/2017/3/layout/DropPinTimeline"/>
    <dgm:cxn modelId="{940DB482-CE96-409B-99A8-4D4C17741317}" type="presOf" srcId="{07E02DAA-C33C-4811-A2CA-FED6FF5A6848}" destId="{21EDC181-685B-4A15-9079-7F7FE64DAF0D}" srcOrd="0" destOrd="0" presId="urn:microsoft.com/office/officeart/2017/3/layout/DropPinTimeline"/>
    <dgm:cxn modelId="{9F076388-0B7D-479A-AB51-E6F93A149024}" srcId="{4F53768C-5E05-4ECC-8403-4DE45F84DA12}" destId="{606A7659-0AF3-4015-83EB-EAFC8C88EE1D}" srcOrd="5" destOrd="0" parTransId="{DA3A912E-50F9-4C38-AAAA-3B616712A6F2}" sibTransId="{60A431B5-46E8-4AB2-8333-E46031189557}"/>
    <dgm:cxn modelId="{F085F689-3887-4772-991A-78689EE40A9B}" srcId="{4F53768C-5E05-4ECC-8403-4DE45F84DA12}" destId="{329079CC-E4D3-4B17-9866-80C6EDEC6D63}" srcOrd="6" destOrd="0" parTransId="{F57A60A1-19EB-4B43-BB81-325CAF78642D}" sibTransId="{A5929817-EF9D-45A4-872F-A1DD3A7AD0F8}"/>
    <dgm:cxn modelId="{FA995E92-EE80-43DF-BE0C-6A2A538370E4}" srcId="{07E02DAA-C33C-4811-A2CA-FED6FF5A6848}" destId="{81F27132-DEAB-458B-94E3-4AC537C36858}" srcOrd="0" destOrd="0" parTransId="{75127B38-64A0-4DF9-A742-46FE312042D9}" sibTransId="{E27E4F19-B798-41C4-BFAF-D6099C98E189}"/>
    <dgm:cxn modelId="{B2154A94-21A1-4CBE-A7DA-BBE330409CDB}" srcId="{329079CC-E4D3-4B17-9866-80C6EDEC6D63}" destId="{16DF5242-DDC9-4015-8A42-10664402FD7F}" srcOrd="0" destOrd="0" parTransId="{3A02C53F-F5CC-4006-898F-8D632AEB2073}" sibTransId="{645D6F6B-D58F-46C3-90DD-51645D42C4C1}"/>
    <dgm:cxn modelId="{18CF7399-1B9A-46FD-BFF4-A252B44624F9}" srcId="{BB9823FB-5ABA-4AF6-BEBA-DE3D48FC330E}" destId="{38D9936B-8041-488A-B3C7-2C17C0500959}" srcOrd="0" destOrd="0" parTransId="{CDACC25B-4B9D-4C86-AC69-F24B984B12FD}" sibTransId="{D7B13F38-00E4-4753-B8D6-888AF0C548DF}"/>
    <dgm:cxn modelId="{B542FEA1-4BBC-40C1-83DA-371A90021335}" type="presOf" srcId="{329079CC-E4D3-4B17-9866-80C6EDEC6D63}" destId="{E4E31331-6FF3-4533-B1A8-3BC4A7D2AE60}" srcOrd="0" destOrd="0" presId="urn:microsoft.com/office/officeart/2017/3/layout/DropPinTimeline"/>
    <dgm:cxn modelId="{0AED31A6-6DC3-4B38-A07E-43B0495E246E}" srcId="{4B5889B3-9359-43D7-8160-13C72B2A373E}" destId="{FE56C500-B505-4137-8E47-3C2C0972E608}" srcOrd="1" destOrd="0" parTransId="{BA1D4E7B-EEDC-4E9F-967A-45DA5404FC72}" sibTransId="{DCD66F0E-2165-420D-8925-276321E40D06}"/>
    <dgm:cxn modelId="{DAD66AA9-718E-49E0-875C-4F2EC2E03BF2}" srcId="{D239D815-34F8-4B03-8E59-92744DD35A14}" destId="{0828CCAE-F714-4EDC-A2AB-3EFAE0BAE6F3}" srcOrd="0" destOrd="0" parTransId="{7E027C90-8927-46ED-8A3E-0598BFDDDB3E}" sibTransId="{C3E87844-41DB-4D25-BC9F-B9A38DD3EF3C}"/>
    <dgm:cxn modelId="{6080C8A9-49BF-43ED-8B01-2F3F530728C1}" srcId="{329079CC-E4D3-4B17-9866-80C6EDEC6D63}" destId="{95FD77FD-0C33-4191-9A71-92B66107E2F2}" srcOrd="1" destOrd="0" parTransId="{49DDFB1F-66C2-4314-A59A-11F989E01BE4}" sibTransId="{E9F399B9-FDBB-426C-8692-842A2ABF2485}"/>
    <dgm:cxn modelId="{0A7737B4-5130-48A5-A543-41D455B6D42B}" type="presOf" srcId="{4F53768C-5E05-4ECC-8403-4DE45F84DA12}" destId="{7A03A173-8F54-493F-87BE-DD7968B32C66}" srcOrd="0" destOrd="0" presId="urn:microsoft.com/office/officeart/2017/3/layout/DropPinTimeline"/>
    <dgm:cxn modelId="{9AD576BE-7DA3-4327-8E28-9B48C2C32594}" type="presOf" srcId="{BB9823FB-5ABA-4AF6-BEBA-DE3D48FC330E}" destId="{2CAA6977-9A28-4C0D-9BD2-7D24FF9102EC}" srcOrd="0" destOrd="0" presId="urn:microsoft.com/office/officeart/2017/3/layout/DropPinTimeline"/>
    <dgm:cxn modelId="{C45D21CB-EA2E-4479-A344-DFDDB5C8261D}" srcId="{606A7659-0AF3-4015-83EB-EAFC8C88EE1D}" destId="{F91CCE5F-B462-4CAB-8EC5-13E343B246AC}" srcOrd="0" destOrd="0" parTransId="{4581018D-7678-47C8-901B-D9A335255470}" sibTransId="{3F64093B-04B4-48CF-B7A1-D593442A1B31}"/>
    <dgm:cxn modelId="{66B810D0-2D23-4F13-BED3-4113333584ED}" type="presOf" srcId="{F91CCE5F-B462-4CAB-8EC5-13E343B246AC}" destId="{5CE8F021-31DC-481E-97D4-E12B55C482A0}" srcOrd="0" destOrd="0" presId="urn:microsoft.com/office/officeart/2017/3/layout/DropPinTimeline"/>
    <dgm:cxn modelId="{5C0573D7-A3B8-4D0E-8E11-6ACD1DC2CC63}" type="presOf" srcId="{9B49B0D6-EB99-42AD-BBDB-527AF2508EA4}" destId="{21E7E535-7429-46DA-8B73-2A38E98F16D1}" srcOrd="0" destOrd="1" presId="urn:microsoft.com/office/officeart/2017/3/layout/DropPinTimeline"/>
    <dgm:cxn modelId="{6C9A59E1-A4E8-4551-8DE5-8EE9E0B5ED48}" srcId="{4F53768C-5E05-4ECC-8403-4DE45F84DA12}" destId="{BB9823FB-5ABA-4AF6-BEBA-DE3D48FC330E}" srcOrd="0" destOrd="0" parTransId="{E7D569DE-BF36-41C7-AB26-457A151C5F89}" sibTransId="{1D00B3BD-8A1C-47B9-81A2-71C5F2E622EB}"/>
    <dgm:cxn modelId="{75D443E8-D0BF-4BDA-AF90-E103901059A5}" type="presOf" srcId="{62914DCA-CA95-48CE-8EB5-9E76498D105A}" destId="{F5E09EC7-5B12-4050-8892-356C5AD3A668}" srcOrd="0" destOrd="0" presId="urn:microsoft.com/office/officeart/2017/3/layout/DropPinTimeline"/>
    <dgm:cxn modelId="{1BF3C5F1-CD1A-4241-AA37-E4FE5BEDE689}" type="presOf" srcId="{816126C9-5B08-4829-999A-4A8220EAF804}" destId="{7B88858F-1D7B-4EC6-832C-3FE0AC65B64A}" srcOrd="0" destOrd="0" presId="urn:microsoft.com/office/officeart/2017/3/layout/DropPinTimeline"/>
    <dgm:cxn modelId="{328F22F5-1031-4D9C-B36A-67931908870D}" srcId="{4F53768C-5E05-4ECC-8403-4DE45F84DA12}" destId="{07E02DAA-C33C-4811-A2CA-FED6FF5A6848}" srcOrd="2" destOrd="0" parTransId="{D48B4B72-E0A6-496F-BFDB-C9D9BA339521}" sibTransId="{9C5F180A-5603-4EF3-9251-37C5E171BF72}"/>
    <dgm:cxn modelId="{5C6556A6-B151-4092-AC63-7DC560BF2E13}" type="presParOf" srcId="{7A03A173-8F54-493F-87BE-DD7968B32C66}" destId="{7F5E1F3D-DE55-4994-A495-56B8FF574ABA}" srcOrd="0" destOrd="0" presId="urn:microsoft.com/office/officeart/2017/3/layout/DropPinTimeline"/>
    <dgm:cxn modelId="{6A0FA3FC-E2B2-41AF-9857-CF7BBB8A7D93}" type="presParOf" srcId="{7A03A173-8F54-493F-87BE-DD7968B32C66}" destId="{C60F72BA-34B0-4914-87D7-E86AA58C5394}" srcOrd="1" destOrd="0" presId="urn:microsoft.com/office/officeart/2017/3/layout/DropPinTimeline"/>
    <dgm:cxn modelId="{76FC5CB0-6FE2-4B95-8BB1-F28A14105466}" type="presParOf" srcId="{C60F72BA-34B0-4914-87D7-E86AA58C5394}" destId="{A3743E4D-A29D-41B2-B6FB-06F6C309C387}" srcOrd="0" destOrd="0" presId="urn:microsoft.com/office/officeart/2017/3/layout/DropPinTimeline"/>
    <dgm:cxn modelId="{C007C3FA-A618-46B1-9D36-B0240A260F19}" type="presParOf" srcId="{A3743E4D-A29D-41B2-B6FB-06F6C309C387}" destId="{A3D789AE-CD03-4DFD-BF82-CA6CE00A1769}" srcOrd="0" destOrd="0" presId="urn:microsoft.com/office/officeart/2017/3/layout/DropPinTimeline"/>
    <dgm:cxn modelId="{EF41EDCB-16D1-4C9D-9017-9B5F793A8197}" type="presParOf" srcId="{A3743E4D-A29D-41B2-B6FB-06F6C309C387}" destId="{AB1F33D9-83B3-43B8-8065-F091209FA797}" srcOrd="1" destOrd="0" presId="urn:microsoft.com/office/officeart/2017/3/layout/DropPinTimeline"/>
    <dgm:cxn modelId="{860B7485-E267-4089-9467-327205F2DB20}" type="presParOf" srcId="{AB1F33D9-83B3-43B8-8065-F091209FA797}" destId="{63498914-BC58-43AB-ABB1-7111590FF6AD}" srcOrd="0" destOrd="0" presId="urn:microsoft.com/office/officeart/2017/3/layout/DropPinTimeline"/>
    <dgm:cxn modelId="{9FD0ED5D-49D6-47D3-94B9-3CF0C0E7A8CF}" type="presParOf" srcId="{AB1F33D9-83B3-43B8-8065-F091209FA797}" destId="{0CD0E159-E6C2-4AF7-884C-693FE1610DF6}" srcOrd="1" destOrd="0" presId="urn:microsoft.com/office/officeart/2017/3/layout/DropPinTimeline"/>
    <dgm:cxn modelId="{6D5D1C79-7FA5-4582-AFA3-1257267CE194}" type="presParOf" srcId="{A3743E4D-A29D-41B2-B6FB-06F6C309C387}" destId="{B968B71E-6B9C-4866-BA01-9639B576016D}" srcOrd="2" destOrd="0" presId="urn:microsoft.com/office/officeart/2017/3/layout/DropPinTimeline"/>
    <dgm:cxn modelId="{39DD21AC-2053-4A9E-89F6-418A6C21FDB4}" type="presParOf" srcId="{A3743E4D-A29D-41B2-B6FB-06F6C309C387}" destId="{2CAA6977-9A28-4C0D-9BD2-7D24FF9102EC}" srcOrd="3" destOrd="0" presId="urn:microsoft.com/office/officeart/2017/3/layout/DropPinTimeline"/>
    <dgm:cxn modelId="{9A0AC4B2-92A7-4694-80F4-2C29B9864D41}" type="presParOf" srcId="{A3743E4D-A29D-41B2-B6FB-06F6C309C387}" destId="{E6BCC5EE-C180-4FF7-B54E-9A446ED65A08}" srcOrd="4" destOrd="0" presId="urn:microsoft.com/office/officeart/2017/3/layout/DropPinTimeline"/>
    <dgm:cxn modelId="{A79D9A39-0BFF-42C9-BE23-54B8A179AC92}" type="presParOf" srcId="{A3743E4D-A29D-41B2-B6FB-06F6C309C387}" destId="{C709BA65-C855-4088-8065-88AFFC1D3FB5}" srcOrd="5" destOrd="0" presId="urn:microsoft.com/office/officeart/2017/3/layout/DropPinTimeline"/>
    <dgm:cxn modelId="{6589B48D-3589-4E9A-A91B-71FC6F7BADB9}" type="presParOf" srcId="{C60F72BA-34B0-4914-87D7-E86AA58C5394}" destId="{706BFD2C-EDA7-472F-8518-B2BE5F0669C0}" srcOrd="1" destOrd="0" presId="urn:microsoft.com/office/officeart/2017/3/layout/DropPinTimeline"/>
    <dgm:cxn modelId="{09CCDAD8-E2AD-41EB-9450-1AD5A0B77484}" type="presParOf" srcId="{C60F72BA-34B0-4914-87D7-E86AA58C5394}" destId="{CA111C64-8BDF-49E2-A7F7-077729FB42B3}" srcOrd="2" destOrd="0" presId="urn:microsoft.com/office/officeart/2017/3/layout/DropPinTimeline"/>
    <dgm:cxn modelId="{04FC2DBC-FE3A-4C82-9EA4-C91C6F3350C6}" type="presParOf" srcId="{CA111C64-8BDF-49E2-A7F7-077729FB42B3}" destId="{8EECBFFE-ADEE-4AA7-AFD6-36A50D252661}" srcOrd="0" destOrd="0" presId="urn:microsoft.com/office/officeart/2017/3/layout/DropPinTimeline"/>
    <dgm:cxn modelId="{DB0BF9A2-BF22-4269-95A6-CD50CAD1BEA4}" type="presParOf" srcId="{CA111C64-8BDF-49E2-A7F7-077729FB42B3}" destId="{BE2D0D60-7EAB-4C08-B691-6ED91D91F187}" srcOrd="1" destOrd="0" presId="urn:microsoft.com/office/officeart/2017/3/layout/DropPinTimeline"/>
    <dgm:cxn modelId="{A5FF4C75-20A0-4448-B2AA-0D00323489CC}" type="presParOf" srcId="{BE2D0D60-7EAB-4C08-B691-6ED91D91F187}" destId="{C19E0197-2F7C-4826-BF5B-A7A784D06852}" srcOrd="0" destOrd="0" presId="urn:microsoft.com/office/officeart/2017/3/layout/DropPinTimeline"/>
    <dgm:cxn modelId="{D0AC5B19-7513-4B6B-B22F-755239DAD40C}" type="presParOf" srcId="{BE2D0D60-7EAB-4C08-B691-6ED91D91F187}" destId="{2B6B8ECF-56B0-4E1B-8FE3-F6A9FBBCA424}" srcOrd="1" destOrd="0" presId="urn:microsoft.com/office/officeart/2017/3/layout/DropPinTimeline"/>
    <dgm:cxn modelId="{91FA1290-AEDD-4A98-8635-D27930814506}" type="presParOf" srcId="{CA111C64-8BDF-49E2-A7F7-077729FB42B3}" destId="{ECF78D12-D812-4672-84D3-97C5A4CD9165}" srcOrd="2" destOrd="0" presId="urn:microsoft.com/office/officeart/2017/3/layout/DropPinTimeline"/>
    <dgm:cxn modelId="{A6263F71-8CE8-4886-84A4-D46314D56C96}" type="presParOf" srcId="{CA111C64-8BDF-49E2-A7F7-077729FB42B3}" destId="{CC4464B7-6C9C-432A-B372-28A9E8CEA6BB}" srcOrd="3" destOrd="0" presId="urn:microsoft.com/office/officeart/2017/3/layout/DropPinTimeline"/>
    <dgm:cxn modelId="{226CA381-AA3E-446C-B195-118694CB661C}" type="presParOf" srcId="{CA111C64-8BDF-49E2-A7F7-077729FB42B3}" destId="{62D29330-D099-44A4-BF15-D151355959D7}" srcOrd="4" destOrd="0" presId="urn:microsoft.com/office/officeart/2017/3/layout/DropPinTimeline"/>
    <dgm:cxn modelId="{6A6E5034-5123-4C64-823C-67FF1B9EDC6B}" type="presParOf" srcId="{CA111C64-8BDF-49E2-A7F7-077729FB42B3}" destId="{BB7B09FF-B8CC-4EE7-88C5-25B6EB0F9DFF}" srcOrd="5" destOrd="0" presId="urn:microsoft.com/office/officeart/2017/3/layout/DropPinTimeline"/>
    <dgm:cxn modelId="{EFDA7727-1306-49B7-A3CD-0E359B7F5183}" type="presParOf" srcId="{C60F72BA-34B0-4914-87D7-E86AA58C5394}" destId="{21495907-1D85-4188-B5E9-72A0B4FBB682}" srcOrd="3" destOrd="0" presId="urn:microsoft.com/office/officeart/2017/3/layout/DropPinTimeline"/>
    <dgm:cxn modelId="{487D10FD-FC15-4D6B-8606-5DBB71EA14B3}" type="presParOf" srcId="{C60F72BA-34B0-4914-87D7-E86AA58C5394}" destId="{37B8C70A-649F-4A84-8AC8-639EB0820CEE}" srcOrd="4" destOrd="0" presId="urn:microsoft.com/office/officeart/2017/3/layout/DropPinTimeline"/>
    <dgm:cxn modelId="{F54E0475-B677-43A3-B0BA-6E741498E71A}" type="presParOf" srcId="{37B8C70A-649F-4A84-8AC8-639EB0820CEE}" destId="{BA03B26E-8437-4613-BB75-56A32C38A0E2}" srcOrd="0" destOrd="0" presId="urn:microsoft.com/office/officeart/2017/3/layout/DropPinTimeline"/>
    <dgm:cxn modelId="{5C08F547-D5BD-4E0E-B8BC-1BDA64F03480}" type="presParOf" srcId="{37B8C70A-649F-4A84-8AC8-639EB0820CEE}" destId="{5E057E12-7DEA-4F34-AF63-E6F72DC600B3}" srcOrd="1" destOrd="0" presId="urn:microsoft.com/office/officeart/2017/3/layout/DropPinTimeline"/>
    <dgm:cxn modelId="{98B35CF8-3D89-4279-A5FB-36A228D1FD6F}" type="presParOf" srcId="{5E057E12-7DEA-4F34-AF63-E6F72DC600B3}" destId="{9D6E0333-8AA2-415A-863E-DE7412059CD8}" srcOrd="0" destOrd="0" presId="urn:microsoft.com/office/officeart/2017/3/layout/DropPinTimeline"/>
    <dgm:cxn modelId="{A0BDF305-ED4B-479F-A53B-ECE8A74A7B4E}" type="presParOf" srcId="{5E057E12-7DEA-4F34-AF63-E6F72DC600B3}" destId="{873D791F-F560-4CF3-8597-2389194E3860}" srcOrd="1" destOrd="0" presId="urn:microsoft.com/office/officeart/2017/3/layout/DropPinTimeline"/>
    <dgm:cxn modelId="{855E6D28-5D98-44CC-862F-AD53A3441A84}" type="presParOf" srcId="{37B8C70A-649F-4A84-8AC8-639EB0820CEE}" destId="{21E7E535-7429-46DA-8B73-2A38E98F16D1}" srcOrd="2" destOrd="0" presId="urn:microsoft.com/office/officeart/2017/3/layout/DropPinTimeline"/>
    <dgm:cxn modelId="{3BF5DC7D-C0BE-4311-8374-7FA58B76BD5E}" type="presParOf" srcId="{37B8C70A-649F-4A84-8AC8-639EB0820CEE}" destId="{21EDC181-685B-4A15-9079-7F7FE64DAF0D}" srcOrd="3" destOrd="0" presId="urn:microsoft.com/office/officeart/2017/3/layout/DropPinTimeline"/>
    <dgm:cxn modelId="{42804DD4-3968-4BFE-AD1E-FB19AB185886}" type="presParOf" srcId="{37B8C70A-649F-4A84-8AC8-639EB0820CEE}" destId="{2253CAA2-C823-499E-9A95-284DCB7AA91A}" srcOrd="4" destOrd="0" presId="urn:microsoft.com/office/officeart/2017/3/layout/DropPinTimeline"/>
    <dgm:cxn modelId="{E3ACF479-0C78-4730-A66E-2EF5E3E286D8}" type="presParOf" srcId="{37B8C70A-649F-4A84-8AC8-639EB0820CEE}" destId="{1F20FA37-916D-4D2A-B116-36C629A71682}" srcOrd="5" destOrd="0" presId="urn:microsoft.com/office/officeart/2017/3/layout/DropPinTimeline"/>
    <dgm:cxn modelId="{11423B43-B4AD-41D3-8B71-9504BF3360A8}" type="presParOf" srcId="{C60F72BA-34B0-4914-87D7-E86AA58C5394}" destId="{092E54C1-7329-448F-B0CE-77F7ABFD1731}" srcOrd="5" destOrd="0" presId="urn:microsoft.com/office/officeart/2017/3/layout/DropPinTimeline"/>
    <dgm:cxn modelId="{537C5693-C5E6-44B2-BBB8-9D8686A5DE07}" type="presParOf" srcId="{C60F72BA-34B0-4914-87D7-E86AA58C5394}" destId="{E941151A-F520-4F96-BB4C-9F9A33547663}" srcOrd="6" destOrd="0" presId="urn:microsoft.com/office/officeart/2017/3/layout/DropPinTimeline"/>
    <dgm:cxn modelId="{BF856FB9-05FF-4D4B-A7A4-8E9EA0273E56}" type="presParOf" srcId="{E941151A-F520-4F96-BB4C-9F9A33547663}" destId="{345CBF86-4840-4C7F-81A5-59FD95D46A40}" srcOrd="0" destOrd="0" presId="urn:microsoft.com/office/officeart/2017/3/layout/DropPinTimeline"/>
    <dgm:cxn modelId="{878E32CE-3085-4DBA-A40F-0648106D0F28}" type="presParOf" srcId="{E941151A-F520-4F96-BB4C-9F9A33547663}" destId="{85D3C5ED-8FE4-4788-82E7-1BEF82EF8834}" srcOrd="1" destOrd="0" presId="urn:microsoft.com/office/officeart/2017/3/layout/DropPinTimeline"/>
    <dgm:cxn modelId="{51B77AA1-F737-49B9-A4E1-C389326EE3F3}" type="presParOf" srcId="{85D3C5ED-8FE4-4788-82E7-1BEF82EF8834}" destId="{DC3D8224-4AD8-4089-94DB-4628DC9EE0C8}" srcOrd="0" destOrd="0" presId="urn:microsoft.com/office/officeart/2017/3/layout/DropPinTimeline"/>
    <dgm:cxn modelId="{B31CCBE0-7F7F-45BF-92C6-01741E825C87}" type="presParOf" srcId="{85D3C5ED-8FE4-4788-82E7-1BEF82EF8834}" destId="{047C2CD2-9617-4A38-97CE-B6806897DDAE}" srcOrd="1" destOrd="0" presId="urn:microsoft.com/office/officeart/2017/3/layout/DropPinTimeline"/>
    <dgm:cxn modelId="{EDF9C96E-84E9-47EA-A408-36CFDCB8E5DF}" type="presParOf" srcId="{E941151A-F520-4F96-BB4C-9F9A33547663}" destId="{BACE5749-2063-4A47-95C2-3E8D72C53343}" srcOrd="2" destOrd="0" presId="urn:microsoft.com/office/officeart/2017/3/layout/DropPinTimeline"/>
    <dgm:cxn modelId="{5890267B-8873-4DD4-9556-15ADC4DFD23D}" type="presParOf" srcId="{E941151A-F520-4F96-BB4C-9F9A33547663}" destId="{F5E09EC7-5B12-4050-8892-356C5AD3A668}" srcOrd="3" destOrd="0" presId="urn:microsoft.com/office/officeart/2017/3/layout/DropPinTimeline"/>
    <dgm:cxn modelId="{CFAE06BD-9CDE-4468-82F9-72484BFC7DFB}" type="presParOf" srcId="{E941151A-F520-4F96-BB4C-9F9A33547663}" destId="{CE4EA289-8B71-4063-A6EB-AF0B434737A6}" srcOrd="4" destOrd="0" presId="urn:microsoft.com/office/officeart/2017/3/layout/DropPinTimeline"/>
    <dgm:cxn modelId="{6E197388-C046-4F07-BC3D-3587D7AB9803}" type="presParOf" srcId="{E941151A-F520-4F96-BB4C-9F9A33547663}" destId="{B5949A90-5472-4D9D-8DD8-91C3FA969203}" srcOrd="5" destOrd="0" presId="urn:microsoft.com/office/officeart/2017/3/layout/DropPinTimeline"/>
    <dgm:cxn modelId="{227054FF-EF2F-4A49-8D24-64BD8E410CD2}" type="presParOf" srcId="{C60F72BA-34B0-4914-87D7-E86AA58C5394}" destId="{54EF6238-33BE-47D3-AC1A-203856E08C39}" srcOrd="7" destOrd="0" presId="urn:microsoft.com/office/officeart/2017/3/layout/DropPinTimeline"/>
    <dgm:cxn modelId="{8192F4BE-4B1C-4A2D-92AE-F515773370B9}" type="presParOf" srcId="{C60F72BA-34B0-4914-87D7-E86AA58C5394}" destId="{4E09D688-5D0A-47D2-9C0E-9C7D66419C64}" srcOrd="8" destOrd="0" presId="urn:microsoft.com/office/officeart/2017/3/layout/DropPinTimeline"/>
    <dgm:cxn modelId="{B1A8AB4A-E5CF-4854-8672-AACB34A8B99F}" type="presParOf" srcId="{4E09D688-5D0A-47D2-9C0E-9C7D66419C64}" destId="{F75CB64D-4E7B-4BB6-BBC6-969C813F1269}" srcOrd="0" destOrd="0" presId="urn:microsoft.com/office/officeart/2017/3/layout/DropPinTimeline"/>
    <dgm:cxn modelId="{8CF706CF-5FCD-4E4F-AA7E-C78ACC5A45D6}" type="presParOf" srcId="{4E09D688-5D0A-47D2-9C0E-9C7D66419C64}" destId="{A8999064-F1AD-4CE2-AB82-EE475C0CEFEE}" srcOrd="1" destOrd="0" presId="urn:microsoft.com/office/officeart/2017/3/layout/DropPinTimeline"/>
    <dgm:cxn modelId="{919AA083-D4FD-4775-8748-E4FE25927ABC}" type="presParOf" srcId="{A8999064-F1AD-4CE2-AB82-EE475C0CEFEE}" destId="{AEF325A3-0DF0-4E53-AE0F-686CF9AFB478}" srcOrd="0" destOrd="0" presId="urn:microsoft.com/office/officeart/2017/3/layout/DropPinTimeline"/>
    <dgm:cxn modelId="{34DB14B9-8CA5-487E-9EB6-0BDA60405922}" type="presParOf" srcId="{A8999064-F1AD-4CE2-AB82-EE475C0CEFEE}" destId="{BCB2A77C-1057-4161-9C15-5463681958C9}" srcOrd="1" destOrd="0" presId="urn:microsoft.com/office/officeart/2017/3/layout/DropPinTimeline"/>
    <dgm:cxn modelId="{34983728-B1DB-4D5B-9C8D-7E01D9E318E1}" type="presParOf" srcId="{4E09D688-5D0A-47D2-9C0E-9C7D66419C64}" destId="{7B88858F-1D7B-4EC6-832C-3FE0AC65B64A}" srcOrd="2" destOrd="0" presId="urn:microsoft.com/office/officeart/2017/3/layout/DropPinTimeline"/>
    <dgm:cxn modelId="{94A1C8AC-1564-4EBF-8BA3-DCC556C17636}" type="presParOf" srcId="{4E09D688-5D0A-47D2-9C0E-9C7D66419C64}" destId="{473F7E1A-1278-4D0F-8908-2A0F569CA6CD}" srcOrd="3" destOrd="0" presId="urn:microsoft.com/office/officeart/2017/3/layout/DropPinTimeline"/>
    <dgm:cxn modelId="{5E30149A-935D-454D-B423-9B863CE48C5C}" type="presParOf" srcId="{4E09D688-5D0A-47D2-9C0E-9C7D66419C64}" destId="{4105B736-5BDA-4734-A5A7-FFBBB15D5679}" srcOrd="4" destOrd="0" presId="urn:microsoft.com/office/officeart/2017/3/layout/DropPinTimeline"/>
    <dgm:cxn modelId="{EAE9B6EA-72A0-49A0-81F3-6CADC20A39F4}" type="presParOf" srcId="{4E09D688-5D0A-47D2-9C0E-9C7D66419C64}" destId="{B7E5E089-7C26-4BC3-85F4-7B7B97346C02}" srcOrd="5" destOrd="0" presId="urn:microsoft.com/office/officeart/2017/3/layout/DropPinTimeline"/>
    <dgm:cxn modelId="{6506F257-A535-4385-A98E-AE1C6FFE1E4F}" type="presParOf" srcId="{C60F72BA-34B0-4914-87D7-E86AA58C5394}" destId="{6649C73D-5575-404D-9919-3EE864D0A8E9}" srcOrd="9" destOrd="0" presId="urn:microsoft.com/office/officeart/2017/3/layout/DropPinTimeline"/>
    <dgm:cxn modelId="{03D12396-16D9-4948-97B2-102E90C4E6C2}" type="presParOf" srcId="{C60F72BA-34B0-4914-87D7-E86AA58C5394}" destId="{FFC5997F-AB0C-4473-9124-6B61E462C19C}" srcOrd="10" destOrd="0" presId="urn:microsoft.com/office/officeart/2017/3/layout/DropPinTimeline"/>
    <dgm:cxn modelId="{2690447B-FD38-4780-8356-B1196ED0AD9C}" type="presParOf" srcId="{FFC5997F-AB0C-4473-9124-6B61E462C19C}" destId="{3204B94F-7FB8-45C0-AB3A-E82A3D13A352}" srcOrd="0" destOrd="0" presId="urn:microsoft.com/office/officeart/2017/3/layout/DropPinTimeline"/>
    <dgm:cxn modelId="{1459E196-78D2-4CC7-8AC0-AE069AA9C8EA}" type="presParOf" srcId="{FFC5997F-AB0C-4473-9124-6B61E462C19C}" destId="{D35DCF3B-2DBA-4191-9A3E-C5BF5F8ACF58}" srcOrd="1" destOrd="0" presId="urn:microsoft.com/office/officeart/2017/3/layout/DropPinTimeline"/>
    <dgm:cxn modelId="{D5F48D9B-7B1D-4B66-BF59-17814485A3F7}" type="presParOf" srcId="{D35DCF3B-2DBA-4191-9A3E-C5BF5F8ACF58}" destId="{0D1309C8-F338-4D73-BD7C-D848B82744B4}" srcOrd="0" destOrd="0" presId="urn:microsoft.com/office/officeart/2017/3/layout/DropPinTimeline"/>
    <dgm:cxn modelId="{9395D801-354D-439F-AB0E-B12277481288}" type="presParOf" srcId="{D35DCF3B-2DBA-4191-9A3E-C5BF5F8ACF58}" destId="{BC7A5E6E-39E0-4ABE-A9A0-6189F8894992}" srcOrd="1" destOrd="0" presId="urn:microsoft.com/office/officeart/2017/3/layout/DropPinTimeline"/>
    <dgm:cxn modelId="{9F5767B8-55A1-49D2-8F00-AFA825B20A5E}" type="presParOf" srcId="{FFC5997F-AB0C-4473-9124-6B61E462C19C}" destId="{5CE8F021-31DC-481E-97D4-E12B55C482A0}" srcOrd="2" destOrd="0" presId="urn:microsoft.com/office/officeart/2017/3/layout/DropPinTimeline"/>
    <dgm:cxn modelId="{BF2D3C30-C12D-414E-903E-1911F23D1390}" type="presParOf" srcId="{FFC5997F-AB0C-4473-9124-6B61E462C19C}" destId="{FCA78145-04B2-49F2-82F0-61631DD5E668}" srcOrd="3" destOrd="0" presId="urn:microsoft.com/office/officeart/2017/3/layout/DropPinTimeline"/>
    <dgm:cxn modelId="{D21A6141-7D27-45E2-91D4-92716CC4403E}" type="presParOf" srcId="{FFC5997F-AB0C-4473-9124-6B61E462C19C}" destId="{4C760AEE-30E0-4C1D-A757-73A05A16CB54}" srcOrd="4" destOrd="0" presId="urn:microsoft.com/office/officeart/2017/3/layout/DropPinTimeline"/>
    <dgm:cxn modelId="{E4DF8DCE-2594-4ABB-B060-704444F1A168}" type="presParOf" srcId="{FFC5997F-AB0C-4473-9124-6B61E462C19C}" destId="{CE317DB0-37D5-40A4-AD23-7F0EAB737F86}" srcOrd="5" destOrd="0" presId="urn:microsoft.com/office/officeart/2017/3/layout/DropPinTimeline"/>
    <dgm:cxn modelId="{A4F197CE-C3D7-412A-A7BB-B5EB87688BDD}" type="presParOf" srcId="{C60F72BA-34B0-4914-87D7-E86AA58C5394}" destId="{00606FFB-C802-44A1-9E6D-64647D93B002}" srcOrd="11" destOrd="0" presId="urn:microsoft.com/office/officeart/2017/3/layout/DropPinTimeline"/>
    <dgm:cxn modelId="{DF2A2DDB-538C-459A-997E-122C5E0F62DF}" type="presParOf" srcId="{C60F72BA-34B0-4914-87D7-E86AA58C5394}" destId="{0886D872-57E7-453F-A620-1D597DC685E4}" srcOrd="12" destOrd="0" presId="urn:microsoft.com/office/officeart/2017/3/layout/DropPinTimeline"/>
    <dgm:cxn modelId="{DEF448F4-0050-421B-90CE-78472183673C}" type="presParOf" srcId="{0886D872-57E7-453F-A620-1D597DC685E4}" destId="{DB8367B2-ACF1-4B24-85A6-169561C3A030}" srcOrd="0" destOrd="0" presId="urn:microsoft.com/office/officeart/2017/3/layout/DropPinTimeline"/>
    <dgm:cxn modelId="{A4E74000-686F-48F0-A32C-B777442C6F33}" type="presParOf" srcId="{0886D872-57E7-453F-A620-1D597DC685E4}" destId="{7A5BC1BC-1BBC-46A1-9242-2214D3CD95E0}" srcOrd="1" destOrd="0" presId="urn:microsoft.com/office/officeart/2017/3/layout/DropPinTimeline"/>
    <dgm:cxn modelId="{09AEB1D3-FF56-4254-B822-A10E50BE2635}" type="presParOf" srcId="{7A5BC1BC-1BBC-46A1-9242-2214D3CD95E0}" destId="{08129D9C-B75D-4018-8089-94B59AFABCA5}" srcOrd="0" destOrd="0" presId="urn:microsoft.com/office/officeart/2017/3/layout/DropPinTimeline"/>
    <dgm:cxn modelId="{AC96699B-B9BB-44D4-81C0-17E3F59814E5}" type="presParOf" srcId="{7A5BC1BC-1BBC-46A1-9242-2214D3CD95E0}" destId="{2D76BF8A-5604-4524-BAE6-AC464496F2C0}" srcOrd="1" destOrd="0" presId="urn:microsoft.com/office/officeart/2017/3/layout/DropPinTimeline"/>
    <dgm:cxn modelId="{0ECB6AC1-E944-4564-90D4-DAB638461E20}" type="presParOf" srcId="{0886D872-57E7-453F-A620-1D597DC685E4}" destId="{06A71444-FCD4-4B9C-901F-0A014C341F69}" srcOrd="2" destOrd="0" presId="urn:microsoft.com/office/officeart/2017/3/layout/DropPinTimeline"/>
    <dgm:cxn modelId="{21AFD62D-6E45-4A3D-8BAC-59AE68A8E4AF}" type="presParOf" srcId="{0886D872-57E7-453F-A620-1D597DC685E4}" destId="{E4E31331-6FF3-4533-B1A8-3BC4A7D2AE60}" srcOrd="3" destOrd="0" presId="urn:microsoft.com/office/officeart/2017/3/layout/DropPinTimeline"/>
    <dgm:cxn modelId="{D53E1D79-E544-4573-954E-CAA15A646D93}" type="presParOf" srcId="{0886D872-57E7-453F-A620-1D597DC685E4}" destId="{1AB0D281-7A02-4248-B41B-20F5AE8A1B5F}" srcOrd="4" destOrd="0" presId="urn:microsoft.com/office/officeart/2017/3/layout/DropPinTimeline"/>
    <dgm:cxn modelId="{BA08DB8C-C6C1-43A8-9981-F69A8A6A2DFF}" type="presParOf" srcId="{0886D872-57E7-453F-A620-1D597DC685E4}" destId="{940D71CF-4CF4-4F2C-B79B-33D50B26F8AD}" srcOrd="5" destOrd="0" presId="urn:microsoft.com/office/officeart/2017/3/layout/DropPinTimeline"/>
    <dgm:cxn modelId="{99313ACA-D619-40C0-8414-EFF9A6960CDB}" type="presParOf" srcId="{C60F72BA-34B0-4914-87D7-E86AA58C5394}" destId="{C6BBA534-CC2D-4C44-ADA8-B85EF9401CAC}" srcOrd="13" destOrd="0" presId="urn:microsoft.com/office/officeart/2017/3/layout/DropPinTimeline"/>
    <dgm:cxn modelId="{60EA524C-540E-41A1-96D3-867DE7D43504}" type="presParOf" srcId="{C60F72BA-34B0-4914-87D7-E86AA58C5394}" destId="{C19EE261-7C57-41EC-8B24-2F0167F0437C}" srcOrd="14" destOrd="0" presId="urn:microsoft.com/office/officeart/2017/3/layout/DropPinTimeline"/>
    <dgm:cxn modelId="{4F89B4AA-14BA-4CCF-ACF8-E986C1D52FD6}" type="presParOf" srcId="{C19EE261-7C57-41EC-8B24-2F0167F0437C}" destId="{A2A54482-7D1B-4588-B373-EBD7B6CA5329}" srcOrd="0" destOrd="0" presId="urn:microsoft.com/office/officeart/2017/3/layout/DropPinTimeline"/>
    <dgm:cxn modelId="{72E488B9-4EDE-434D-81DE-883F753BB7FC}" type="presParOf" srcId="{C19EE261-7C57-41EC-8B24-2F0167F0437C}" destId="{B6E8231C-9B02-4ECC-AB40-FA29D6F1674C}" srcOrd="1" destOrd="0" presId="urn:microsoft.com/office/officeart/2017/3/layout/DropPinTimeline"/>
    <dgm:cxn modelId="{9C8D466D-C233-4984-B3FC-AEA485ED4F57}" type="presParOf" srcId="{B6E8231C-9B02-4ECC-AB40-FA29D6F1674C}" destId="{E46A5B3D-C6C3-4676-883B-70C9CC6DFFE8}" srcOrd="0" destOrd="0" presId="urn:microsoft.com/office/officeart/2017/3/layout/DropPinTimeline"/>
    <dgm:cxn modelId="{2E7B7FF2-CBDF-4E5D-97C6-9FF757639A29}" type="presParOf" srcId="{B6E8231C-9B02-4ECC-AB40-FA29D6F1674C}" destId="{1C4DD56C-1F2F-459C-8950-8525538B8E82}" srcOrd="1" destOrd="0" presId="urn:microsoft.com/office/officeart/2017/3/layout/DropPinTimeline"/>
    <dgm:cxn modelId="{9D983180-3DAF-423C-9C9B-6AAB65430C6C}" type="presParOf" srcId="{C19EE261-7C57-41EC-8B24-2F0167F0437C}" destId="{D5E20F12-49B0-40A0-A17E-02990C7BCA27}" srcOrd="2" destOrd="0" presId="urn:microsoft.com/office/officeart/2017/3/layout/DropPinTimeline"/>
    <dgm:cxn modelId="{98D6230E-FB7F-4E7E-B8AD-497612A5672F}" type="presParOf" srcId="{C19EE261-7C57-41EC-8B24-2F0167F0437C}" destId="{79B10110-AB3F-4D50-836A-891F2EDC6D94}" srcOrd="3" destOrd="0" presId="urn:microsoft.com/office/officeart/2017/3/layout/DropPinTimeline"/>
    <dgm:cxn modelId="{FE18B857-3A81-4BDE-B919-A274187D8DD3}" type="presParOf" srcId="{C19EE261-7C57-41EC-8B24-2F0167F0437C}" destId="{9F46EC29-E870-4024-8875-B9E8B48C7126}" srcOrd="4" destOrd="0" presId="urn:microsoft.com/office/officeart/2017/3/layout/DropPinTimeline"/>
    <dgm:cxn modelId="{733CF25E-0EEE-451B-92AC-60843CB2511A}" type="presParOf" srcId="{C19EE261-7C57-41EC-8B24-2F0167F0437C}" destId="{C4D1FE2E-E000-4F02-A6B0-B91D1514E382}" srcOrd="5" destOrd="0" presId="urn:microsoft.com/office/officeart/2017/3/layout/DropPin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10A0558-A102-45B3-BE0C-09999CE2674B}" type="doc">
      <dgm:prSet loTypeId="urn:microsoft.com/office/officeart/2005/8/layout/process4" loCatId="process" qsTypeId="urn:microsoft.com/office/officeart/2005/8/quickstyle/simple4" qsCatId="simple" csTypeId="urn:microsoft.com/office/officeart/2005/8/colors/colorful5" csCatId="colorful" phldr="1"/>
      <dgm:spPr/>
      <dgm:t>
        <a:bodyPr/>
        <a:lstStyle/>
        <a:p>
          <a:endParaRPr lang="en-US"/>
        </a:p>
      </dgm:t>
    </dgm:pt>
    <dgm:pt modelId="{FAB9E8D3-4188-4E83-A3DA-3FE52658CE21}">
      <dgm:prSet custT="1"/>
      <dgm:spPr/>
      <dgm:t>
        <a:bodyPr/>
        <a:lstStyle/>
        <a:p>
          <a:r>
            <a:rPr lang="en-US" sz="2400" b="1" dirty="0"/>
            <a:t>The general vignette showed no difference in participant preference for BCO or DNR</a:t>
          </a:r>
          <a:br>
            <a:rPr lang="en-US" sz="2400" b="1" dirty="0"/>
          </a:br>
          <a:r>
            <a:rPr lang="en-US" sz="2400" b="1" dirty="0"/>
            <a:t>(p = 0. 7616)</a:t>
          </a:r>
        </a:p>
      </dgm:t>
    </dgm:pt>
    <dgm:pt modelId="{7C33DA75-7D16-4D19-80C7-C79A328D3DC9}" type="parTrans" cxnId="{46F659A2-12EC-450D-BCF5-7DE630963E4E}">
      <dgm:prSet/>
      <dgm:spPr/>
      <dgm:t>
        <a:bodyPr/>
        <a:lstStyle/>
        <a:p>
          <a:endParaRPr lang="en-US"/>
        </a:p>
      </dgm:t>
    </dgm:pt>
    <dgm:pt modelId="{9CDA2746-9F18-4CEF-8EF8-8F3AD5BB7F0C}" type="sibTrans" cxnId="{46F659A2-12EC-450D-BCF5-7DE630963E4E}">
      <dgm:prSet/>
      <dgm:spPr/>
      <dgm:t>
        <a:bodyPr/>
        <a:lstStyle/>
        <a:p>
          <a:endParaRPr lang="en-US"/>
        </a:p>
      </dgm:t>
    </dgm:pt>
    <dgm:pt modelId="{00E2C6AF-77FF-4756-9CCE-CB75F360CDF2}">
      <dgm:prSet/>
      <dgm:spPr/>
      <dgm:t>
        <a:bodyPr/>
        <a:lstStyle/>
        <a:p>
          <a:r>
            <a:rPr lang="en-US" b="1" dirty="0"/>
            <a:t>20% of participants </a:t>
          </a:r>
          <a:r>
            <a:rPr lang="en-US" dirty="0"/>
            <a:t>choose FC over BCO</a:t>
          </a:r>
        </a:p>
      </dgm:t>
    </dgm:pt>
    <dgm:pt modelId="{3F4CAA5C-2965-4801-AC8B-0385428F0379}" type="parTrans" cxnId="{AB423144-69DE-4874-9CC3-F547FFE36967}">
      <dgm:prSet/>
      <dgm:spPr/>
      <dgm:t>
        <a:bodyPr/>
        <a:lstStyle/>
        <a:p>
          <a:endParaRPr lang="en-US"/>
        </a:p>
      </dgm:t>
    </dgm:pt>
    <dgm:pt modelId="{4E8ADC07-3A06-4E02-A5E1-E03D543F1BF1}" type="sibTrans" cxnId="{AB423144-69DE-4874-9CC3-F547FFE36967}">
      <dgm:prSet/>
      <dgm:spPr/>
      <dgm:t>
        <a:bodyPr/>
        <a:lstStyle/>
        <a:p>
          <a:endParaRPr lang="en-US"/>
        </a:p>
      </dgm:t>
    </dgm:pt>
    <dgm:pt modelId="{FDB00231-C7F3-4DBC-B6E7-3BBB2151A654}">
      <dgm:prSet/>
      <dgm:spPr/>
      <dgm:t>
        <a:bodyPr/>
        <a:lstStyle/>
        <a:p>
          <a:r>
            <a:rPr lang="en-US" b="1" dirty="0"/>
            <a:t>21% of participants </a:t>
          </a:r>
          <a:r>
            <a:rPr lang="en-US" dirty="0"/>
            <a:t>choose FC over DNR </a:t>
          </a:r>
        </a:p>
      </dgm:t>
    </dgm:pt>
    <dgm:pt modelId="{6EC55160-092B-4FA2-A452-FD50633CAD16}" type="parTrans" cxnId="{C4235506-B41E-4AB0-AA97-31C65702E805}">
      <dgm:prSet/>
      <dgm:spPr/>
      <dgm:t>
        <a:bodyPr/>
        <a:lstStyle/>
        <a:p>
          <a:endParaRPr lang="en-US"/>
        </a:p>
      </dgm:t>
    </dgm:pt>
    <dgm:pt modelId="{E44C61DA-EEE5-4CF5-BE32-38F87411CE4E}" type="sibTrans" cxnId="{C4235506-B41E-4AB0-AA97-31C65702E805}">
      <dgm:prSet/>
      <dgm:spPr/>
      <dgm:t>
        <a:bodyPr/>
        <a:lstStyle/>
        <a:p>
          <a:endParaRPr lang="en-US"/>
        </a:p>
      </dgm:t>
    </dgm:pt>
    <dgm:pt modelId="{9C7B7AE1-A0C0-4000-8380-EE7A9433AAE5}">
      <dgm:prSet custT="1"/>
      <dgm:spPr/>
      <dgm:t>
        <a:bodyPr/>
        <a:lstStyle/>
        <a:p>
          <a:r>
            <a:rPr lang="en-US" sz="2400" b="1" dirty="0"/>
            <a:t>40% of participants opted for FC when we introduced facts about the patient despite the likelihood that CPR would work (0%) remaining the same</a:t>
          </a:r>
        </a:p>
        <a:p>
          <a:r>
            <a:rPr lang="en-US" sz="2400" b="1" dirty="0"/>
            <a:t>(35 YO female with terminal cancer)</a:t>
          </a:r>
        </a:p>
      </dgm:t>
    </dgm:pt>
    <dgm:pt modelId="{69031193-1790-42DC-A934-0E35C2A8E336}" type="parTrans" cxnId="{E3767AFE-A9A4-48C8-80A9-B44192F8DB9E}">
      <dgm:prSet/>
      <dgm:spPr/>
      <dgm:t>
        <a:bodyPr/>
        <a:lstStyle/>
        <a:p>
          <a:endParaRPr lang="en-US"/>
        </a:p>
      </dgm:t>
    </dgm:pt>
    <dgm:pt modelId="{0E54DBA8-02AB-4825-85F1-63F01A26C55F}" type="sibTrans" cxnId="{E3767AFE-A9A4-48C8-80A9-B44192F8DB9E}">
      <dgm:prSet/>
      <dgm:spPr/>
      <dgm:t>
        <a:bodyPr/>
        <a:lstStyle/>
        <a:p>
          <a:endParaRPr lang="en-US"/>
        </a:p>
      </dgm:t>
    </dgm:pt>
    <dgm:pt modelId="{A4D56DB7-F3E9-3142-8F60-01C84974E4C3}" type="pres">
      <dgm:prSet presAssocID="{A10A0558-A102-45B3-BE0C-09999CE2674B}" presName="Name0" presStyleCnt="0">
        <dgm:presLayoutVars>
          <dgm:dir/>
          <dgm:animLvl val="lvl"/>
          <dgm:resizeHandles val="exact"/>
        </dgm:presLayoutVars>
      </dgm:prSet>
      <dgm:spPr/>
    </dgm:pt>
    <dgm:pt modelId="{8913CF48-47B3-1D49-9477-3FBC33ED7EFF}" type="pres">
      <dgm:prSet presAssocID="{9C7B7AE1-A0C0-4000-8380-EE7A9433AAE5}" presName="boxAndChildren" presStyleCnt="0"/>
      <dgm:spPr/>
    </dgm:pt>
    <dgm:pt modelId="{7CF04DB7-7598-4E43-ACB9-AF096B452C1B}" type="pres">
      <dgm:prSet presAssocID="{9C7B7AE1-A0C0-4000-8380-EE7A9433AAE5}" presName="parentTextBox" presStyleLbl="node1" presStyleIdx="0" presStyleCnt="2"/>
      <dgm:spPr/>
    </dgm:pt>
    <dgm:pt modelId="{EB42E2C3-A2A5-A941-A9CE-E7ECB7158F1B}" type="pres">
      <dgm:prSet presAssocID="{9CDA2746-9F18-4CEF-8EF8-8F3AD5BB7F0C}" presName="sp" presStyleCnt="0"/>
      <dgm:spPr/>
    </dgm:pt>
    <dgm:pt modelId="{6FF8A649-C008-5148-9949-242D0C0CD974}" type="pres">
      <dgm:prSet presAssocID="{FAB9E8D3-4188-4E83-A3DA-3FE52658CE21}" presName="arrowAndChildren" presStyleCnt="0"/>
      <dgm:spPr/>
    </dgm:pt>
    <dgm:pt modelId="{2EF81F55-AC96-C347-966D-CD63DB5BAF40}" type="pres">
      <dgm:prSet presAssocID="{FAB9E8D3-4188-4E83-A3DA-3FE52658CE21}" presName="parentTextArrow" presStyleLbl="node1" presStyleIdx="0" presStyleCnt="2"/>
      <dgm:spPr/>
    </dgm:pt>
    <dgm:pt modelId="{924483BA-355B-B44C-AB80-EB21AFFC59A4}" type="pres">
      <dgm:prSet presAssocID="{FAB9E8D3-4188-4E83-A3DA-3FE52658CE21}" presName="arrow" presStyleLbl="node1" presStyleIdx="1" presStyleCnt="2"/>
      <dgm:spPr/>
    </dgm:pt>
    <dgm:pt modelId="{81F27AE8-5C08-5541-95AC-5473305B7CF5}" type="pres">
      <dgm:prSet presAssocID="{FAB9E8D3-4188-4E83-A3DA-3FE52658CE21}" presName="descendantArrow" presStyleCnt="0"/>
      <dgm:spPr/>
    </dgm:pt>
    <dgm:pt modelId="{6A1749C4-8DBD-8D42-A6A1-7EBB328BF3D2}" type="pres">
      <dgm:prSet presAssocID="{00E2C6AF-77FF-4756-9CCE-CB75F360CDF2}" presName="childTextArrow" presStyleLbl="fgAccFollowNode1" presStyleIdx="0" presStyleCnt="2">
        <dgm:presLayoutVars>
          <dgm:bulletEnabled val="1"/>
        </dgm:presLayoutVars>
      </dgm:prSet>
      <dgm:spPr/>
    </dgm:pt>
    <dgm:pt modelId="{87D71B20-37AD-2C4C-A408-7503379782BB}" type="pres">
      <dgm:prSet presAssocID="{FDB00231-C7F3-4DBC-B6E7-3BBB2151A654}" presName="childTextArrow" presStyleLbl="fgAccFollowNode1" presStyleIdx="1" presStyleCnt="2">
        <dgm:presLayoutVars>
          <dgm:bulletEnabled val="1"/>
        </dgm:presLayoutVars>
      </dgm:prSet>
      <dgm:spPr/>
    </dgm:pt>
  </dgm:ptLst>
  <dgm:cxnLst>
    <dgm:cxn modelId="{C4235506-B41E-4AB0-AA97-31C65702E805}" srcId="{FAB9E8D3-4188-4E83-A3DA-3FE52658CE21}" destId="{FDB00231-C7F3-4DBC-B6E7-3BBB2151A654}" srcOrd="1" destOrd="0" parTransId="{6EC55160-092B-4FA2-A452-FD50633CAD16}" sibTransId="{E44C61DA-EEE5-4CF5-BE32-38F87411CE4E}"/>
    <dgm:cxn modelId="{087B470A-C5F8-8F47-863E-EAA05DEC373E}" type="presOf" srcId="{9C7B7AE1-A0C0-4000-8380-EE7A9433AAE5}" destId="{7CF04DB7-7598-4E43-ACB9-AF096B452C1B}" srcOrd="0" destOrd="0" presId="urn:microsoft.com/office/officeart/2005/8/layout/process4"/>
    <dgm:cxn modelId="{329EAE23-AC28-4A4E-894E-4531BAD7406C}" type="presOf" srcId="{FAB9E8D3-4188-4E83-A3DA-3FE52658CE21}" destId="{924483BA-355B-B44C-AB80-EB21AFFC59A4}" srcOrd="1" destOrd="0" presId="urn:microsoft.com/office/officeart/2005/8/layout/process4"/>
    <dgm:cxn modelId="{794E8131-FD9A-1840-A61C-6753673A4E0C}" type="presOf" srcId="{A10A0558-A102-45B3-BE0C-09999CE2674B}" destId="{A4D56DB7-F3E9-3142-8F60-01C84974E4C3}" srcOrd="0" destOrd="0" presId="urn:microsoft.com/office/officeart/2005/8/layout/process4"/>
    <dgm:cxn modelId="{D8A38837-664B-D341-8DBB-ABF3F8A18746}" type="presOf" srcId="{FAB9E8D3-4188-4E83-A3DA-3FE52658CE21}" destId="{2EF81F55-AC96-C347-966D-CD63DB5BAF40}" srcOrd="0" destOrd="0" presId="urn:microsoft.com/office/officeart/2005/8/layout/process4"/>
    <dgm:cxn modelId="{AB423144-69DE-4874-9CC3-F547FFE36967}" srcId="{FAB9E8D3-4188-4E83-A3DA-3FE52658CE21}" destId="{00E2C6AF-77FF-4756-9CCE-CB75F360CDF2}" srcOrd="0" destOrd="0" parTransId="{3F4CAA5C-2965-4801-AC8B-0385428F0379}" sibTransId="{4E8ADC07-3A06-4E02-A5E1-E03D543F1BF1}"/>
    <dgm:cxn modelId="{97F7F551-6142-F642-AC1E-2C3BBB8DA2A3}" type="presOf" srcId="{00E2C6AF-77FF-4756-9CCE-CB75F360CDF2}" destId="{6A1749C4-8DBD-8D42-A6A1-7EBB328BF3D2}" srcOrd="0" destOrd="0" presId="urn:microsoft.com/office/officeart/2005/8/layout/process4"/>
    <dgm:cxn modelId="{46F659A2-12EC-450D-BCF5-7DE630963E4E}" srcId="{A10A0558-A102-45B3-BE0C-09999CE2674B}" destId="{FAB9E8D3-4188-4E83-A3DA-3FE52658CE21}" srcOrd="0" destOrd="0" parTransId="{7C33DA75-7D16-4D19-80C7-C79A328D3DC9}" sibTransId="{9CDA2746-9F18-4CEF-8EF8-8F3AD5BB7F0C}"/>
    <dgm:cxn modelId="{16573DAF-70E0-7A45-951E-A41FE5D5D7B9}" type="presOf" srcId="{FDB00231-C7F3-4DBC-B6E7-3BBB2151A654}" destId="{87D71B20-37AD-2C4C-A408-7503379782BB}" srcOrd="0" destOrd="0" presId="urn:microsoft.com/office/officeart/2005/8/layout/process4"/>
    <dgm:cxn modelId="{E3767AFE-A9A4-48C8-80A9-B44192F8DB9E}" srcId="{A10A0558-A102-45B3-BE0C-09999CE2674B}" destId="{9C7B7AE1-A0C0-4000-8380-EE7A9433AAE5}" srcOrd="1" destOrd="0" parTransId="{69031193-1790-42DC-A934-0E35C2A8E336}" sibTransId="{0E54DBA8-02AB-4825-85F1-63F01A26C55F}"/>
    <dgm:cxn modelId="{7D394533-1458-DF4A-8124-40B23F439F54}" type="presParOf" srcId="{A4D56DB7-F3E9-3142-8F60-01C84974E4C3}" destId="{8913CF48-47B3-1D49-9477-3FBC33ED7EFF}" srcOrd="0" destOrd="0" presId="urn:microsoft.com/office/officeart/2005/8/layout/process4"/>
    <dgm:cxn modelId="{14129AE5-2F99-A24B-96BE-BB61F7660A7F}" type="presParOf" srcId="{8913CF48-47B3-1D49-9477-3FBC33ED7EFF}" destId="{7CF04DB7-7598-4E43-ACB9-AF096B452C1B}" srcOrd="0" destOrd="0" presId="urn:microsoft.com/office/officeart/2005/8/layout/process4"/>
    <dgm:cxn modelId="{07A97240-F845-7E4D-9CFC-BC1E5D90282B}" type="presParOf" srcId="{A4D56DB7-F3E9-3142-8F60-01C84974E4C3}" destId="{EB42E2C3-A2A5-A941-A9CE-E7ECB7158F1B}" srcOrd="1" destOrd="0" presId="urn:microsoft.com/office/officeart/2005/8/layout/process4"/>
    <dgm:cxn modelId="{170A6A4B-6522-4145-8CE0-888FD4466CB8}" type="presParOf" srcId="{A4D56DB7-F3E9-3142-8F60-01C84974E4C3}" destId="{6FF8A649-C008-5148-9949-242D0C0CD974}" srcOrd="2" destOrd="0" presId="urn:microsoft.com/office/officeart/2005/8/layout/process4"/>
    <dgm:cxn modelId="{04058CBE-8CA6-9546-BEAD-CBB67E4CFDC3}" type="presParOf" srcId="{6FF8A649-C008-5148-9949-242D0C0CD974}" destId="{2EF81F55-AC96-C347-966D-CD63DB5BAF40}" srcOrd="0" destOrd="0" presId="urn:microsoft.com/office/officeart/2005/8/layout/process4"/>
    <dgm:cxn modelId="{DB74E53B-EFC1-4740-8196-82FBB3E152C7}" type="presParOf" srcId="{6FF8A649-C008-5148-9949-242D0C0CD974}" destId="{924483BA-355B-B44C-AB80-EB21AFFC59A4}" srcOrd="1" destOrd="0" presId="urn:microsoft.com/office/officeart/2005/8/layout/process4"/>
    <dgm:cxn modelId="{0CAFE3A5-3765-CB4D-B928-D30564E7025F}" type="presParOf" srcId="{6FF8A649-C008-5148-9949-242D0C0CD974}" destId="{81F27AE8-5C08-5541-95AC-5473305B7CF5}" srcOrd="2" destOrd="0" presId="urn:microsoft.com/office/officeart/2005/8/layout/process4"/>
    <dgm:cxn modelId="{F2001FAB-4159-6049-9C83-E39B0EF32F1A}" type="presParOf" srcId="{81F27AE8-5C08-5541-95AC-5473305B7CF5}" destId="{6A1749C4-8DBD-8D42-A6A1-7EBB328BF3D2}" srcOrd="0" destOrd="0" presId="urn:microsoft.com/office/officeart/2005/8/layout/process4"/>
    <dgm:cxn modelId="{3FDB50D0-C7B8-EF46-BCD9-D84DFDEC720E}" type="presParOf" srcId="{81F27AE8-5C08-5541-95AC-5473305B7CF5}" destId="{87D71B20-37AD-2C4C-A408-7503379782BB}" srcOrd="1"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5E1F3D-DE55-4994-A495-56B8FF574ABA}">
      <dsp:nvSpPr>
        <dsp:cNvPr id="0" name=""/>
        <dsp:cNvSpPr/>
      </dsp:nvSpPr>
      <dsp:spPr>
        <a:xfrm>
          <a:off x="0" y="2096402"/>
          <a:ext cx="10927829" cy="0"/>
        </a:xfrm>
        <a:prstGeom prst="line">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miter lim="800000"/>
          <a:tailEnd type="triangle" w="lg" len="lg"/>
        </a:ln>
        <a:effectLst/>
      </dsp:spPr>
      <dsp:style>
        <a:lnRef idx="2">
          <a:scrgbClr r="0" g="0" b="0"/>
        </a:lnRef>
        <a:fillRef idx="1">
          <a:scrgbClr r="0" g="0" b="0"/>
        </a:fillRef>
        <a:effectRef idx="0">
          <a:scrgbClr r="0" g="0" b="0"/>
        </a:effectRef>
        <a:fontRef idx="minor"/>
      </dsp:style>
    </dsp:sp>
    <dsp:sp modelId="{63498914-BC58-43AB-ABB1-7111590FF6AD}">
      <dsp:nvSpPr>
        <dsp:cNvPr id="0" name=""/>
        <dsp:cNvSpPr/>
      </dsp:nvSpPr>
      <dsp:spPr>
        <a:xfrm rot="8100000">
          <a:off x="63581" y="484524"/>
          <a:ext cx="305563" cy="305563"/>
        </a:xfrm>
        <a:prstGeom prst="teardrop">
          <a:avLst>
            <a:gd name="adj" fmla="val 115000"/>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CD0E159-E6C2-4AF7-884C-693FE1610DF6}">
      <dsp:nvSpPr>
        <dsp:cNvPr id="0" name=""/>
        <dsp:cNvSpPr/>
      </dsp:nvSpPr>
      <dsp:spPr>
        <a:xfrm>
          <a:off x="97526" y="518470"/>
          <a:ext cx="237672" cy="237672"/>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B968B71E-6B9C-4866-BA01-9639B576016D}">
      <dsp:nvSpPr>
        <dsp:cNvPr id="0" name=""/>
        <dsp:cNvSpPr/>
      </dsp:nvSpPr>
      <dsp:spPr>
        <a:xfrm>
          <a:off x="432428" y="855332"/>
          <a:ext cx="2002944" cy="1241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69850" rIns="69850" bIns="104775" numCol="1" spcCol="1270" anchor="t" anchorCtr="0">
          <a:noAutofit/>
        </a:bodyPr>
        <a:lstStyle/>
        <a:p>
          <a:pPr marL="0" lvl="0" indent="0" algn="l" defTabSz="488950">
            <a:lnSpc>
              <a:spcPct val="90000"/>
            </a:lnSpc>
            <a:spcBef>
              <a:spcPct val="0"/>
            </a:spcBef>
            <a:spcAft>
              <a:spcPct val="35000"/>
            </a:spcAft>
            <a:buNone/>
          </a:pPr>
          <a:r>
            <a:rPr lang="en-US" sz="1100" kern="1200" dirty="0"/>
            <a:t>Kouwenhoven et al. reported in JAMA a novel technique using closed chest cardiac massage.</a:t>
          </a:r>
        </a:p>
        <a:p>
          <a:pPr marL="0" lvl="0" indent="0" algn="l" defTabSz="488950">
            <a:lnSpc>
              <a:spcPct val="90000"/>
            </a:lnSpc>
            <a:spcBef>
              <a:spcPct val="0"/>
            </a:spcBef>
            <a:spcAft>
              <a:spcPct val="35000"/>
            </a:spcAft>
            <a:buNone/>
          </a:pPr>
          <a:r>
            <a:rPr lang="en-US" sz="1100" kern="1200" dirty="0"/>
            <a:t>The intending use was for acute medical emergencies (drowning, electric shock, anesthetic accident, etc.)</a:t>
          </a:r>
        </a:p>
      </dsp:txBody>
      <dsp:txXfrm>
        <a:off x="432428" y="855332"/>
        <a:ext cx="2002944" cy="1241070"/>
      </dsp:txXfrm>
    </dsp:sp>
    <dsp:sp modelId="{2CAA6977-9A28-4C0D-9BD2-7D24FF9102EC}">
      <dsp:nvSpPr>
        <dsp:cNvPr id="0" name=""/>
        <dsp:cNvSpPr/>
      </dsp:nvSpPr>
      <dsp:spPr>
        <a:xfrm>
          <a:off x="432428" y="419280"/>
          <a:ext cx="2002944" cy="4360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95250" bIns="0" numCol="1" spcCol="1270" anchor="ctr" anchorCtr="0">
          <a:noAutofit/>
        </a:bodyPr>
        <a:lstStyle/>
        <a:p>
          <a:pPr marL="0" lvl="0" indent="0" algn="l" defTabSz="666750">
            <a:lnSpc>
              <a:spcPct val="90000"/>
            </a:lnSpc>
            <a:spcBef>
              <a:spcPct val="0"/>
            </a:spcBef>
            <a:spcAft>
              <a:spcPct val="35000"/>
            </a:spcAft>
            <a:buNone/>
            <a:defRPr b="1"/>
          </a:pPr>
          <a:r>
            <a:rPr lang="en-US" sz="1500" kern="1200" dirty="0"/>
            <a:t>1960</a:t>
          </a:r>
        </a:p>
      </dsp:txBody>
      <dsp:txXfrm>
        <a:off x="432428" y="419280"/>
        <a:ext cx="2002944" cy="436051"/>
      </dsp:txXfrm>
    </dsp:sp>
    <dsp:sp modelId="{E6BCC5EE-C180-4FF7-B54E-9A446ED65A08}">
      <dsp:nvSpPr>
        <dsp:cNvPr id="0" name=""/>
        <dsp:cNvSpPr/>
      </dsp:nvSpPr>
      <dsp:spPr>
        <a:xfrm>
          <a:off x="216362" y="855332"/>
          <a:ext cx="0" cy="1241070"/>
        </a:xfrm>
        <a:prstGeom prst="line">
          <a:avLst/>
        </a:prstGeom>
        <a:noFill/>
        <a:ln w="12700" cap="flat" cmpd="sng" algn="ctr">
          <a:solidFill>
            <a:schemeClr val="accent2">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A3D789AE-CD03-4DFD-BF82-CA6CE00A1769}">
      <dsp:nvSpPr>
        <dsp:cNvPr id="0" name=""/>
        <dsp:cNvSpPr/>
      </dsp:nvSpPr>
      <dsp:spPr>
        <a:xfrm>
          <a:off x="179430" y="2057157"/>
          <a:ext cx="77783" cy="78489"/>
        </a:xfrm>
        <a:prstGeom prst="ellipse">
          <a:avLst/>
        </a:prstGeom>
        <a:solidFill>
          <a:schemeClr val="accent2">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19E0197-2F7C-4826-BF5B-A7A784D06852}">
      <dsp:nvSpPr>
        <dsp:cNvPr id="0" name=""/>
        <dsp:cNvSpPr/>
      </dsp:nvSpPr>
      <dsp:spPr>
        <a:xfrm rot="18900000">
          <a:off x="1276746" y="3402716"/>
          <a:ext cx="305563" cy="305563"/>
        </a:xfrm>
        <a:prstGeom prst="teardrop">
          <a:avLst>
            <a:gd name="adj" fmla="val 115000"/>
          </a:avLst>
        </a:prstGeom>
        <a:solidFill>
          <a:schemeClr val="accent2">
            <a:hueOff val="920516"/>
            <a:satOff val="-2642"/>
            <a:lumOff val="-4230"/>
            <a:alphaOff val="0"/>
          </a:schemeClr>
        </a:solidFill>
        <a:ln w="19050" cap="flat" cmpd="sng" algn="ctr">
          <a:solidFill>
            <a:schemeClr val="accent2">
              <a:hueOff val="920516"/>
              <a:satOff val="-2642"/>
              <a:lumOff val="-423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B6B8ECF-56B0-4E1B-8FE3-F6A9FBBCA424}">
      <dsp:nvSpPr>
        <dsp:cNvPr id="0" name=""/>
        <dsp:cNvSpPr/>
      </dsp:nvSpPr>
      <dsp:spPr>
        <a:xfrm>
          <a:off x="1310692" y="3436662"/>
          <a:ext cx="237672" cy="237672"/>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ECF78D12-D812-4672-84D3-97C5A4CD9165}">
      <dsp:nvSpPr>
        <dsp:cNvPr id="0" name=""/>
        <dsp:cNvSpPr/>
      </dsp:nvSpPr>
      <dsp:spPr>
        <a:xfrm>
          <a:off x="1645594" y="2096402"/>
          <a:ext cx="2002944" cy="1241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04775" rIns="0" bIns="69850" numCol="1" spcCol="1270" anchor="b" anchorCtr="0">
          <a:noAutofit/>
        </a:bodyPr>
        <a:lstStyle/>
        <a:p>
          <a:pPr marL="0" lvl="0" indent="0" algn="l" defTabSz="488950">
            <a:lnSpc>
              <a:spcPct val="90000"/>
            </a:lnSpc>
            <a:spcBef>
              <a:spcPct val="0"/>
            </a:spcBef>
            <a:spcAft>
              <a:spcPct val="35000"/>
            </a:spcAft>
            <a:buNone/>
          </a:pPr>
          <a:r>
            <a:rPr lang="en-US" sz="1100" kern="1200" dirty="0"/>
            <a:t>Endorsed by the American Red Cross and the American Heart Association.</a:t>
          </a:r>
        </a:p>
        <a:p>
          <a:pPr marL="0" lvl="0" indent="0" algn="l" defTabSz="488950">
            <a:lnSpc>
              <a:spcPct val="90000"/>
            </a:lnSpc>
            <a:spcBef>
              <a:spcPct val="0"/>
            </a:spcBef>
            <a:spcAft>
              <a:spcPct val="35000"/>
            </a:spcAft>
            <a:buNone/>
          </a:pPr>
          <a:r>
            <a:rPr lang="en-US" sz="1100" b="1" kern="1200" dirty="0">
              <a:solidFill>
                <a:srgbClr val="FF0000"/>
              </a:solidFill>
            </a:rPr>
            <a:t>CPR becomes the default </a:t>
          </a:r>
          <a:r>
            <a:rPr lang="en-US" sz="1100" kern="1200" dirty="0"/>
            <a:t>intervention for any individual suffering cardiac arrest while hospitalized.</a:t>
          </a:r>
        </a:p>
      </dsp:txBody>
      <dsp:txXfrm>
        <a:off x="1645594" y="2096402"/>
        <a:ext cx="2002944" cy="1241070"/>
      </dsp:txXfrm>
    </dsp:sp>
    <dsp:sp modelId="{CC4464B7-6C9C-432A-B372-28A9E8CEA6BB}">
      <dsp:nvSpPr>
        <dsp:cNvPr id="0" name=""/>
        <dsp:cNvSpPr/>
      </dsp:nvSpPr>
      <dsp:spPr>
        <a:xfrm>
          <a:off x="1645594" y="3337472"/>
          <a:ext cx="2002944" cy="4360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95250" bIns="0" numCol="1" spcCol="1270" anchor="ctr" anchorCtr="0">
          <a:noAutofit/>
        </a:bodyPr>
        <a:lstStyle/>
        <a:p>
          <a:pPr marL="0" lvl="0" indent="0" algn="l" defTabSz="666750">
            <a:lnSpc>
              <a:spcPct val="90000"/>
            </a:lnSpc>
            <a:spcBef>
              <a:spcPct val="0"/>
            </a:spcBef>
            <a:spcAft>
              <a:spcPct val="35000"/>
            </a:spcAft>
            <a:buNone/>
            <a:defRPr b="1"/>
          </a:pPr>
          <a:r>
            <a:rPr lang="en-US" sz="1500" kern="1200" dirty="0"/>
            <a:t>1962</a:t>
          </a:r>
        </a:p>
      </dsp:txBody>
      <dsp:txXfrm>
        <a:off x="1645594" y="3337472"/>
        <a:ext cx="2002944" cy="436051"/>
      </dsp:txXfrm>
    </dsp:sp>
    <dsp:sp modelId="{62D29330-D099-44A4-BF15-D151355959D7}">
      <dsp:nvSpPr>
        <dsp:cNvPr id="0" name=""/>
        <dsp:cNvSpPr/>
      </dsp:nvSpPr>
      <dsp:spPr>
        <a:xfrm>
          <a:off x="1429528" y="2096402"/>
          <a:ext cx="0" cy="1241070"/>
        </a:xfrm>
        <a:prstGeom prst="line">
          <a:avLst/>
        </a:prstGeom>
        <a:noFill/>
        <a:ln w="12700" cap="flat" cmpd="sng" algn="ctr">
          <a:solidFill>
            <a:schemeClr val="accent2">
              <a:hueOff val="-207909"/>
              <a:satOff val="-11990"/>
              <a:lumOff val="1233"/>
              <a:alphaOff val="0"/>
            </a:schemeClr>
          </a:solidFill>
          <a:prstDash val="dash"/>
          <a:miter lim="800000"/>
        </a:ln>
        <a:effectLst/>
      </dsp:spPr>
      <dsp:style>
        <a:lnRef idx="1">
          <a:scrgbClr r="0" g="0" b="0"/>
        </a:lnRef>
        <a:fillRef idx="0">
          <a:scrgbClr r="0" g="0" b="0"/>
        </a:fillRef>
        <a:effectRef idx="0">
          <a:scrgbClr r="0" g="0" b="0"/>
        </a:effectRef>
        <a:fontRef idx="minor"/>
      </dsp:style>
    </dsp:sp>
    <dsp:sp modelId="{8EECBFFE-ADEE-4AA7-AFD6-36A50D252661}">
      <dsp:nvSpPr>
        <dsp:cNvPr id="0" name=""/>
        <dsp:cNvSpPr/>
      </dsp:nvSpPr>
      <dsp:spPr>
        <a:xfrm>
          <a:off x="1392596" y="2057157"/>
          <a:ext cx="77783" cy="78489"/>
        </a:xfrm>
        <a:prstGeom prst="ellipse">
          <a:avLst/>
        </a:prstGeom>
        <a:solidFill>
          <a:schemeClr val="accent2">
            <a:hueOff val="-207909"/>
            <a:satOff val="-11990"/>
            <a:lumOff val="1233"/>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D6E0333-8AA2-415A-863E-DE7412059CD8}">
      <dsp:nvSpPr>
        <dsp:cNvPr id="0" name=""/>
        <dsp:cNvSpPr/>
      </dsp:nvSpPr>
      <dsp:spPr>
        <a:xfrm rot="8100000">
          <a:off x="2489912" y="484524"/>
          <a:ext cx="305563" cy="305563"/>
        </a:xfrm>
        <a:prstGeom prst="teardrop">
          <a:avLst>
            <a:gd name="adj" fmla="val 115000"/>
          </a:avLst>
        </a:prstGeom>
        <a:solidFill>
          <a:schemeClr val="accent2">
            <a:hueOff val="1841032"/>
            <a:satOff val="-5284"/>
            <a:lumOff val="-8460"/>
            <a:alphaOff val="0"/>
          </a:schemeClr>
        </a:solidFill>
        <a:ln w="19050" cap="flat" cmpd="sng" algn="ctr">
          <a:solidFill>
            <a:schemeClr val="accent2">
              <a:hueOff val="1841032"/>
              <a:satOff val="-5284"/>
              <a:lumOff val="-846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73D791F-F560-4CF3-8597-2389194E3860}">
      <dsp:nvSpPr>
        <dsp:cNvPr id="0" name=""/>
        <dsp:cNvSpPr/>
      </dsp:nvSpPr>
      <dsp:spPr>
        <a:xfrm>
          <a:off x="2523857" y="518470"/>
          <a:ext cx="237672" cy="237672"/>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21E7E535-7429-46DA-8B73-2A38E98F16D1}">
      <dsp:nvSpPr>
        <dsp:cNvPr id="0" name=""/>
        <dsp:cNvSpPr/>
      </dsp:nvSpPr>
      <dsp:spPr>
        <a:xfrm>
          <a:off x="2858759" y="855332"/>
          <a:ext cx="2002944" cy="1241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69850" rIns="69850" bIns="104775" numCol="1" spcCol="1270" anchor="t" anchorCtr="0">
          <a:noAutofit/>
        </a:bodyPr>
        <a:lstStyle/>
        <a:p>
          <a:pPr marL="0" lvl="0" indent="0" algn="l" defTabSz="488950">
            <a:lnSpc>
              <a:spcPct val="90000"/>
            </a:lnSpc>
            <a:spcBef>
              <a:spcPct val="0"/>
            </a:spcBef>
            <a:spcAft>
              <a:spcPct val="35000"/>
            </a:spcAft>
            <a:buNone/>
          </a:pPr>
          <a:r>
            <a:rPr lang="en-US" sz="1100" kern="1200" dirty="0"/>
            <a:t>Hospitals began using unilateral DNR orders because they were concerned that CPR could harm some patients more than help. </a:t>
          </a:r>
        </a:p>
        <a:p>
          <a:pPr marL="0" lvl="0" indent="0" algn="l" defTabSz="488950">
            <a:lnSpc>
              <a:spcPct val="90000"/>
            </a:lnSpc>
            <a:spcBef>
              <a:spcPct val="0"/>
            </a:spcBef>
            <a:spcAft>
              <a:spcPct val="35000"/>
            </a:spcAft>
            <a:buNone/>
          </a:pPr>
          <a:r>
            <a:rPr lang="en-US" sz="1100" b="1" kern="1200" dirty="0">
              <a:solidFill>
                <a:srgbClr val="FF0000"/>
              </a:solidFill>
            </a:rPr>
            <a:t>Still in use but in rare situations</a:t>
          </a:r>
        </a:p>
      </dsp:txBody>
      <dsp:txXfrm>
        <a:off x="2858759" y="855332"/>
        <a:ext cx="2002944" cy="1241070"/>
      </dsp:txXfrm>
    </dsp:sp>
    <dsp:sp modelId="{21EDC181-685B-4A15-9079-7F7FE64DAF0D}">
      <dsp:nvSpPr>
        <dsp:cNvPr id="0" name=""/>
        <dsp:cNvSpPr/>
      </dsp:nvSpPr>
      <dsp:spPr>
        <a:xfrm>
          <a:off x="2858759" y="419280"/>
          <a:ext cx="2002944" cy="4360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95250" bIns="0" numCol="1" spcCol="1270" anchor="ctr" anchorCtr="0">
          <a:noAutofit/>
        </a:bodyPr>
        <a:lstStyle/>
        <a:p>
          <a:pPr marL="0" lvl="0" indent="0" algn="l" defTabSz="666750">
            <a:lnSpc>
              <a:spcPct val="90000"/>
            </a:lnSpc>
            <a:spcBef>
              <a:spcPct val="0"/>
            </a:spcBef>
            <a:spcAft>
              <a:spcPct val="35000"/>
            </a:spcAft>
            <a:buNone/>
            <a:defRPr b="1"/>
          </a:pPr>
          <a:r>
            <a:rPr lang="en-US" sz="1500" kern="1200" dirty="0"/>
            <a:t>Mid 1970s</a:t>
          </a:r>
        </a:p>
      </dsp:txBody>
      <dsp:txXfrm>
        <a:off x="2858759" y="419280"/>
        <a:ext cx="2002944" cy="436051"/>
      </dsp:txXfrm>
    </dsp:sp>
    <dsp:sp modelId="{2253CAA2-C823-499E-9A95-284DCB7AA91A}">
      <dsp:nvSpPr>
        <dsp:cNvPr id="0" name=""/>
        <dsp:cNvSpPr/>
      </dsp:nvSpPr>
      <dsp:spPr>
        <a:xfrm>
          <a:off x="2642693" y="855332"/>
          <a:ext cx="0" cy="1241070"/>
        </a:xfrm>
        <a:prstGeom prst="line">
          <a:avLst/>
        </a:prstGeom>
        <a:noFill/>
        <a:ln w="12700" cap="flat" cmpd="sng" algn="ctr">
          <a:solidFill>
            <a:schemeClr val="accent2">
              <a:hueOff val="-415818"/>
              <a:satOff val="-23979"/>
              <a:lumOff val="2465"/>
              <a:alphaOff val="0"/>
            </a:schemeClr>
          </a:solidFill>
          <a:prstDash val="dash"/>
          <a:miter lim="800000"/>
        </a:ln>
        <a:effectLst/>
      </dsp:spPr>
      <dsp:style>
        <a:lnRef idx="1">
          <a:scrgbClr r="0" g="0" b="0"/>
        </a:lnRef>
        <a:fillRef idx="0">
          <a:scrgbClr r="0" g="0" b="0"/>
        </a:fillRef>
        <a:effectRef idx="0">
          <a:scrgbClr r="0" g="0" b="0"/>
        </a:effectRef>
        <a:fontRef idx="minor"/>
      </dsp:style>
    </dsp:sp>
    <dsp:sp modelId="{BA03B26E-8437-4613-BB75-56A32C38A0E2}">
      <dsp:nvSpPr>
        <dsp:cNvPr id="0" name=""/>
        <dsp:cNvSpPr/>
      </dsp:nvSpPr>
      <dsp:spPr>
        <a:xfrm>
          <a:off x="2605762" y="2057157"/>
          <a:ext cx="77783" cy="78489"/>
        </a:xfrm>
        <a:prstGeom prst="ellipse">
          <a:avLst/>
        </a:prstGeom>
        <a:solidFill>
          <a:schemeClr val="accent2">
            <a:hueOff val="-415818"/>
            <a:satOff val="-23979"/>
            <a:lumOff val="2465"/>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C3D8224-4AD8-4089-94DB-4628DC9EE0C8}">
      <dsp:nvSpPr>
        <dsp:cNvPr id="0" name=""/>
        <dsp:cNvSpPr/>
      </dsp:nvSpPr>
      <dsp:spPr>
        <a:xfrm rot="18900000">
          <a:off x="3703077" y="3402716"/>
          <a:ext cx="305563" cy="305563"/>
        </a:xfrm>
        <a:prstGeom prst="teardrop">
          <a:avLst>
            <a:gd name="adj" fmla="val 115000"/>
          </a:avLst>
        </a:prstGeom>
        <a:solidFill>
          <a:schemeClr val="accent2">
            <a:hueOff val="2761548"/>
            <a:satOff val="-7926"/>
            <a:lumOff val="-12690"/>
            <a:alphaOff val="0"/>
          </a:schemeClr>
        </a:solidFill>
        <a:ln w="19050" cap="flat" cmpd="sng" algn="ctr">
          <a:solidFill>
            <a:schemeClr val="accent2">
              <a:hueOff val="2761548"/>
              <a:satOff val="-7926"/>
              <a:lumOff val="-1269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47C2CD2-9617-4A38-97CE-B6806897DDAE}">
      <dsp:nvSpPr>
        <dsp:cNvPr id="0" name=""/>
        <dsp:cNvSpPr/>
      </dsp:nvSpPr>
      <dsp:spPr>
        <a:xfrm>
          <a:off x="3737023" y="3436662"/>
          <a:ext cx="237672" cy="237672"/>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BACE5749-2063-4A47-95C2-3E8D72C53343}">
      <dsp:nvSpPr>
        <dsp:cNvPr id="0" name=""/>
        <dsp:cNvSpPr/>
      </dsp:nvSpPr>
      <dsp:spPr>
        <a:xfrm>
          <a:off x="4071925" y="2096402"/>
          <a:ext cx="2002944" cy="1241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04775" rIns="0" bIns="69850" numCol="1" spcCol="1270" anchor="b" anchorCtr="0">
          <a:noAutofit/>
        </a:bodyPr>
        <a:lstStyle/>
        <a:p>
          <a:pPr marL="0" lvl="0" indent="0" algn="l" defTabSz="488950">
            <a:lnSpc>
              <a:spcPct val="90000"/>
            </a:lnSpc>
            <a:spcBef>
              <a:spcPct val="0"/>
            </a:spcBef>
            <a:spcAft>
              <a:spcPct val="35000"/>
            </a:spcAft>
            <a:buNone/>
          </a:pPr>
          <a:r>
            <a:rPr lang="en-US" sz="1100" kern="1200" dirty="0"/>
            <a:t>The President’s Commission for the Study of Ethical Problems in Medicine and Biomedical and Behavioral Research issued a report coining the term </a:t>
          </a:r>
          <a:r>
            <a:rPr lang="en-US" sz="1100" b="1" kern="1200" dirty="0">
              <a:solidFill>
                <a:srgbClr val="0070C0"/>
              </a:solidFill>
            </a:rPr>
            <a:t>“shared decision-making.” </a:t>
          </a:r>
        </a:p>
      </dsp:txBody>
      <dsp:txXfrm>
        <a:off x="4071925" y="2096402"/>
        <a:ext cx="2002944" cy="1241070"/>
      </dsp:txXfrm>
    </dsp:sp>
    <dsp:sp modelId="{F5E09EC7-5B12-4050-8892-356C5AD3A668}">
      <dsp:nvSpPr>
        <dsp:cNvPr id="0" name=""/>
        <dsp:cNvSpPr/>
      </dsp:nvSpPr>
      <dsp:spPr>
        <a:xfrm>
          <a:off x="4071925" y="3337472"/>
          <a:ext cx="2002944" cy="4360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95250" bIns="0" numCol="1" spcCol="1270" anchor="ctr" anchorCtr="0">
          <a:noAutofit/>
        </a:bodyPr>
        <a:lstStyle/>
        <a:p>
          <a:pPr marL="0" lvl="0" indent="0" algn="l" defTabSz="666750">
            <a:lnSpc>
              <a:spcPct val="90000"/>
            </a:lnSpc>
            <a:spcBef>
              <a:spcPct val="0"/>
            </a:spcBef>
            <a:spcAft>
              <a:spcPct val="35000"/>
            </a:spcAft>
            <a:buNone/>
            <a:defRPr b="1"/>
          </a:pPr>
          <a:r>
            <a:rPr lang="en-US" sz="1500" kern="1200" dirty="0"/>
            <a:t>1982</a:t>
          </a:r>
        </a:p>
      </dsp:txBody>
      <dsp:txXfrm>
        <a:off x="4071925" y="3337472"/>
        <a:ext cx="2002944" cy="436051"/>
      </dsp:txXfrm>
    </dsp:sp>
    <dsp:sp modelId="{CE4EA289-8B71-4063-A6EB-AF0B434737A6}">
      <dsp:nvSpPr>
        <dsp:cNvPr id="0" name=""/>
        <dsp:cNvSpPr/>
      </dsp:nvSpPr>
      <dsp:spPr>
        <a:xfrm>
          <a:off x="3855859" y="2096402"/>
          <a:ext cx="0" cy="1241070"/>
        </a:xfrm>
        <a:prstGeom prst="line">
          <a:avLst/>
        </a:prstGeom>
        <a:noFill/>
        <a:ln w="12700" cap="flat" cmpd="sng" algn="ctr">
          <a:solidFill>
            <a:schemeClr val="accent2">
              <a:hueOff val="-623727"/>
              <a:satOff val="-35969"/>
              <a:lumOff val="3698"/>
              <a:alphaOff val="0"/>
            </a:schemeClr>
          </a:solidFill>
          <a:prstDash val="dash"/>
          <a:miter lim="800000"/>
        </a:ln>
        <a:effectLst/>
      </dsp:spPr>
      <dsp:style>
        <a:lnRef idx="1">
          <a:scrgbClr r="0" g="0" b="0"/>
        </a:lnRef>
        <a:fillRef idx="0">
          <a:scrgbClr r="0" g="0" b="0"/>
        </a:fillRef>
        <a:effectRef idx="0">
          <a:scrgbClr r="0" g="0" b="0"/>
        </a:effectRef>
        <a:fontRef idx="minor"/>
      </dsp:style>
    </dsp:sp>
    <dsp:sp modelId="{345CBF86-4840-4C7F-81A5-59FD95D46A40}">
      <dsp:nvSpPr>
        <dsp:cNvPr id="0" name=""/>
        <dsp:cNvSpPr/>
      </dsp:nvSpPr>
      <dsp:spPr>
        <a:xfrm>
          <a:off x="3818927" y="2057157"/>
          <a:ext cx="77783" cy="78489"/>
        </a:xfrm>
        <a:prstGeom prst="ellipse">
          <a:avLst/>
        </a:prstGeom>
        <a:solidFill>
          <a:schemeClr val="accent2">
            <a:hueOff val="-623727"/>
            <a:satOff val="-35969"/>
            <a:lumOff val="3698"/>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EF325A3-0DF0-4E53-AE0F-686CF9AFB478}">
      <dsp:nvSpPr>
        <dsp:cNvPr id="0" name=""/>
        <dsp:cNvSpPr/>
      </dsp:nvSpPr>
      <dsp:spPr>
        <a:xfrm rot="8100000">
          <a:off x="4916243" y="484524"/>
          <a:ext cx="305563" cy="305563"/>
        </a:xfrm>
        <a:prstGeom prst="teardrop">
          <a:avLst>
            <a:gd name="adj" fmla="val 115000"/>
          </a:avLst>
        </a:prstGeom>
        <a:solidFill>
          <a:schemeClr val="accent2">
            <a:hueOff val="3682064"/>
            <a:satOff val="-10567"/>
            <a:lumOff val="-16919"/>
            <a:alphaOff val="0"/>
          </a:schemeClr>
        </a:solidFill>
        <a:ln w="19050" cap="flat" cmpd="sng" algn="ctr">
          <a:solidFill>
            <a:schemeClr val="accent2">
              <a:hueOff val="3682064"/>
              <a:satOff val="-10567"/>
              <a:lumOff val="-1691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CB2A77C-1057-4161-9C15-5463681958C9}">
      <dsp:nvSpPr>
        <dsp:cNvPr id="0" name=""/>
        <dsp:cNvSpPr/>
      </dsp:nvSpPr>
      <dsp:spPr>
        <a:xfrm>
          <a:off x="4950188" y="518470"/>
          <a:ext cx="237672" cy="237672"/>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7B88858F-1D7B-4EC6-832C-3FE0AC65B64A}">
      <dsp:nvSpPr>
        <dsp:cNvPr id="0" name=""/>
        <dsp:cNvSpPr/>
      </dsp:nvSpPr>
      <dsp:spPr>
        <a:xfrm>
          <a:off x="5285091" y="855332"/>
          <a:ext cx="2002944" cy="1241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69850" rIns="69850" bIns="104775" numCol="1" spcCol="1270" anchor="t" anchorCtr="0">
          <a:noAutofit/>
        </a:bodyPr>
        <a:lstStyle/>
        <a:p>
          <a:pPr marL="0" lvl="0" indent="0" algn="l" defTabSz="488950">
            <a:lnSpc>
              <a:spcPct val="90000"/>
            </a:lnSpc>
            <a:spcBef>
              <a:spcPct val="0"/>
            </a:spcBef>
            <a:spcAft>
              <a:spcPct val="35000"/>
            </a:spcAft>
            <a:buNone/>
          </a:pPr>
          <a:r>
            <a:rPr lang="en-US" sz="1100" kern="1200" dirty="0"/>
            <a:t>Slow codes and show codes used on patients who refused a DNR. </a:t>
          </a:r>
        </a:p>
        <a:p>
          <a:pPr marL="0" lvl="0" indent="0" algn="l" defTabSz="488950">
            <a:lnSpc>
              <a:spcPct val="90000"/>
            </a:lnSpc>
            <a:spcBef>
              <a:spcPct val="0"/>
            </a:spcBef>
            <a:spcAft>
              <a:spcPct val="35000"/>
            </a:spcAft>
            <a:buNone/>
          </a:pPr>
          <a:r>
            <a:rPr lang="en-US" sz="1100" b="1" kern="1200" dirty="0">
              <a:solidFill>
                <a:srgbClr val="FF0000"/>
              </a:solidFill>
            </a:rPr>
            <a:t>Still in use – 2/3 of physicians admit to being present during a slow code</a:t>
          </a:r>
        </a:p>
      </dsp:txBody>
      <dsp:txXfrm>
        <a:off x="5285091" y="855332"/>
        <a:ext cx="2002944" cy="1241070"/>
      </dsp:txXfrm>
    </dsp:sp>
    <dsp:sp modelId="{473F7E1A-1278-4D0F-8908-2A0F569CA6CD}">
      <dsp:nvSpPr>
        <dsp:cNvPr id="0" name=""/>
        <dsp:cNvSpPr/>
      </dsp:nvSpPr>
      <dsp:spPr>
        <a:xfrm>
          <a:off x="5285091" y="419280"/>
          <a:ext cx="2002944" cy="4360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95250" bIns="0" numCol="1" spcCol="1270" anchor="ctr" anchorCtr="0">
          <a:noAutofit/>
        </a:bodyPr>
        <a:lstStyle/>
        <a:p>
          <a:pPr marL="0" lvl="0" indent="0" algn="l" defTabSz="666750">
            <a:lnSpc>
              <a:spcPct val="90000"/>
            </a:lnSpc>
            <a:spcBef>
              <a:spcPct val="0"/>
            </a:spcBef>
            <a:spcAft>
              <a:spcPct val="35000"/>
            </a:spcAft>
            <a:buNone/>
            <a:defRPr b="1"/>
          </a:pPr>
          <a:r>
            <a:rPr lang="en-US" sz="1500" kern="1200" dirty="0"/>
            <a:t>Mid 1980s</a:t>
          </a:r>
        </a:p>
      </dsp:txBody>
      <dsp:txXfrm>
        <a:off x="5285091" y="419280"/>
        <a:ext cx="2002944" cy="436051"/>
      </dsp:txXfrm>
    </dsp:sp>
    <dsp:sp modelId="{4105B736-5BDA-4734-A5A7-FFBBB15D5679}">
      <dsp:nvSpPr>
        <dsp:cNvPr id="0" name=""/>
        <dsp:cNvSpPr/>
      </dsp:nvSpPr>
      <dsp:spPr>
        <a:xfrm>
          <a:off x="5069025" y="855332"/>
          <a:ext cx="0" cy="1241070"/>
        </a:xfrm>
        <a:prstGeom prst="line">
          <a:avLst/>
        </a:prstGeom>
        <a:noFill/>
        <a:ln w="12700" cap="flat" cmpd="sng" algn="ctr">
          <a:solidFill>
            <a:schemeClr val="accent2">
              <a:hueOff val="-831636"/>
              <a:satOff val="-47959"/>
              <a:lumOff val="4930"/>
              <a:alphaOff val="0"/>
            </a:schemeClr>
          </a:solidFill>
          <a:prstDash val="dash"/>
          <a:miter lim="800000"/>
        </a:ln>
        <a:effectLst/>
      </dsp:spPr>
      <dsp:style>
        <a:lnRef idx="1">
          <a:scrgbClr r="0" g="0" b="0"/>
        </a:lnRef>
        <a:fillRef idx="0">
          <a:scrgbClr r="0" g="0" b="0"/>
        </a:fillRef>
        <a:effectRef idx="0">
          <a:scrgbClr r="0" g="0" b="0"/>
        </a:effectRef>
        <a:fontRef idx="minor"/>
      </dsp:style>
    </dsp:sp>
    <dsp:sp modelId="{F75CB64D-4E7B-4BB6-BBC6-969C813F1269}">
      <dsp:nvSpPr>
        <dsp:cNvPr id="0" name=""/>
        <dsp:cNvSpPr/>
      </dsp:nvSpPr>
      <dsp:spPr>
        <a:xfrm>
          <a:off x="5032093" y="2057157"/>
          <a:ext cx="77783" cy="78489"/>
        </a:xfrm>
        <a:prstGeom prst="ellipse">
          <a:avLst/>
        </a:prstGeom>
        <a:solidFill>
          <a:schemeClr val="accent2">
            <a:hueOff val="-831636"/>
            <a:satOff val="-47959"/>
            <a:lumOff val="493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D1309C8-F338-4D73-BD7C-D848B82744B4}">
      <dsp:nvSpPr>
        <dsp:cNvPr id="0" name=""/>
        <dsp:cNvSpPr/>
      </dsp:nvSpPr>
      <dsp:spPr>
        <a:xfrm rot="18900000">
          <a:off x="6129409" y="3402716"/>
          <a:ext cx="305563" cy="305563"/>
        </a:xfrm>
        <a:prstGeom prst="teardrop">
          <a:avLst>
            <a:gd name="adj" fmla="val 115000"/>
          </a:avLst>
        </a:prstGeom>
        <a:solidFill>
          <a:schemeClr val="accent2">
            <a:hueOff val="4602580"/>
            <a:satOff val="-13209"/>
            <a:lumOff val="-21149"/>
            <a:alphaOff val="0"/>
          </a:schemeClr>
        </a:solidFill>
        <a:ln w="19050" cap="flat" cmpd="sng" algn="ctr">
          <a:solidFill>
            <a:schemeClr val="accent2">
              <a:hueOff val="4602580"/>
              <a:satOff val="-13209"/>
              <a:lumOff val="-2114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C7A5E6E-39E0-4ABE-A9A0-6189F8894992}">
      <dsp:nvSpPr>
        <dsp:cNvPr id="0" name=""/>
        <dsp:cNvSpPr/>
      </dsp:nvSpPr>
      <dsp:spPr>
        <a:xfrm>
          <a:off x="6163354" y="3436662"/>
          <a:ext cx="237672" cy="237672"/>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5CE8F021-31DC-481E-97D4-E12B55C482A0}">
      <dsp:nvSpPr>
        <dsp:cNvPr id="0" name=""/>
        <dsp:cNvSpPr/>
      </dsp:nvSpPr>
      <dsp:spPr>
        <a:xfrm>
          <a:off x="6498256" y="2096402"/>
          <a:ext cx="2002944" cy="1241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04775" rIns="0" bIns="69850" numCol="1" spcCol="1270" anchor="b" anchorCtr="0">
          <a:noAutofit/>
        </a:bodyPr>
        <a:lstStyle/>
        <a:p>
          <a:pPr marL="0" lvl="0" indent="0" algn="l" defTabSz="488950">
            <a:lnSpc>
              <a:spcPct val="90000"/>
            </a:lnSpc>
            <a:spcBef>
              <a:spcPct val="0"/>
            </a:spcBef>
            <a:spcAft>
              <a:spcPct val="35000"/>
            </a:spcAft>
            <a:buNone/>
          </a:pPr>
          <a:r>
            <a:rPr lang="en-US" sz="1100" kern="1200" dirty="0"/>
            <a:t>SUPPORT Study finds increased discussions with patients at the end of life </a:t>
          </a:r>
          <a:r>
            <a:rPr lang="en-US" sz="1100" b="1" kern="1200" dirty="0">
              <a:solidFill>
                <a:srgbClr val="FF0000"/>
              </a:solidFill>
            </a:rPr>
            <a:t>does not impact patient acceptance of DNR orders.</a:t>
          </a:r>
        </a:p>
      </dsp:txBody>
      <dsp:txXfrm>
        <a:off x="6498256" y="2096402"/>
        <a:ext cx="2002944" cy="1241070"/>
      </dsp:txXfrm>
    </dsp:sp>
    <dsp:sp modelId="{FCA78145-04B2-49F2-82F0-61631DD5E668}">
      <dsp:nvSpPr>
        <dsp:cNvPr id="0" name=""/>
        <dsp:cNvSpPr/>
      </dsp:nvSpPr>
      <dsp:spPr>
        <a:xfrm>
          <a:off x="6498256" y="3337472"/>
          <a:ext cx="2002944" cy="4360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95250" bIns="0" numCol="1" spcCol="1270" anchor="ctr" anchorCtr="0">
          <a:noAutofit/>
        </a:bodyPr>
        <a:lstStyle/>
        <a:p>
          <a:pPr marL="0" lvl="0" indent="0" algn="l" defTabSz="666750">
            <a:lnSpc>
              <a:spcPct val="90000"/>
            </a:lnSpc>
            <a:spcBef>
              <a:spcPct val="0"/>
            </a:spcBef>
            <a:spcAft>
              <a:spcPct val="35000"/>
            </a:spcAft>
            <a:buNone/>
            <a:defRPr b="1"/>
          </a:pPr>
          <a:r>
            <a:rPr lang="en-US" sz="1500" kern="1200" dirty="0"/>
            <a:t>1995</a:t>
          </a:r>
        </a:p>
      </dsp:txBody>
      <dsp:txXfrm>
        <a:off x="6498256" y="3337472"/>
        <a:ext cx="2002944" cy="436051"/>
      </dsp:txXfrm>
    </dsp:sp>
    <dsp:sp modelId="{4C760AEE-30E0-4C1D-A757-73A05A16CB54}">
      <dsp:nvSpPr>
        <dsp:cNvPr id="0" name=""/>
        <dsp:cNvSpPr/>
      </dsp:nvSpPr>
      <dsp:spPr>
        <a:xfrm>
          <a:off x="6282190" y="2096402"/>
          <a:ext cx="0" cy="1241070"/>
        </a:xfrm>
        <a:prstGeom prst="line">
          <a:avLst/>
        </a:prstGeom>
        <a:noFill/>
        <a:ln w="12700" cap="flat" cmpd="sng" algn="ctr">
          <a:solidFill>
            <a:schemeClr val="accent2">
              <a:hueOff val="-1039545"/>
              <a:satOff val="-59949"/>
              <a:lumOff val="6163"/>
              <a:alphaOff val="0"/>
            </a:schemeClr>
          </a:solidFill>
          <a:prstDash val="dash"/>
          <a:miter lim="800000"/>
        </a:ln>
        <a:effectLst/>
      </dsp:spPr>
      <dsp:style>
        <a:lnRef idx="1">
          <a:scrgbClr r="0" g="0" b="0"/>
        </a:lnRef>
        <a:fillRef idx="0">
          <a:scrgbClr r="0" g="0" b="0"/>
        </a:fillRef>
        <a:effectRef idx="0">
          <a:scrgbClr r="0" g="0" b="0"/>
        </a:effectRef>
        <a:fontRef idx="minor"/>
      </dsp:style>
    </dsp:sp>
    <dsp:sp modelId="{3204B94F-7FB8-45C0-AB3A-E82A3D13A352}">
      <dsp:nvSpPr>
        <dsp:cNvPr id="0" name=""/>
        <dsp:cNvSpPr/>
      </dsp:nvSpPr>
      <dsp:spPr>
        <a:xfrm>
          <a:off x="6245258" y="2057157"/>
          <a:ext cx="77783" cy="78489"/>
        </a:xfrm>
        <a:prstGeom prst="ellipse">
          <a:avLst/>
        </a:prstGeom>
        <a:solidFill>
          <a:schemeClr val="accent2">
            <a:hueOff val="-1039545"/>
            <a:satOff val="-59949"/>
            <a:lumOff val="6163"/>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8129D9C-B75D-4018-8089-94B59AFABCA5}">
      <dsp:nvSpPr>
        <dsp:cNvPr id="0" name=""/>
        <dsp:cNvSpPr/>
      </dsp:nvSpPr>
      <dsp:spPr>
        <a:xfrm rot="8100000">
          <a:off x="7342574" y="484524"/>
          <a:ext cx="305563" cy="305563"/>
        </a:xfrm>
        <a:prstGeom prst="teardrop">
          <a:avLst>
            <a:gd name="adj" fmla="val 115000"/>
          </a:avLst>
        </a:prstGeom>
        <a:solidFill>
          <a:schemeClr val="accent2">
            <a:hueOff val="5523096"/>
            <a:satOff val="-15851"/>
            <a:lumOff val="-25379"/>
            <a:alphaOff val="0"/>
          </a:schemeClr>
        </a:solidFill>
        <a:ln w="19050" cap="flat" cmpd="sng" algn="ctr">
          <a:solidFill>
            <a:schemeClr val="accent2">
              <a:hueOff val="5523096"/>
              <a:satOff val="-15851"/>
              <a:lumOff val="-2537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D76BF8A-5604-4524-BAE6-AC464496F2C0}">
      <dsp:nvSpPr>
        <dsp:cNvPr id="0" name=""/>
        <dsp:cNvSpPr/>
      </dsp:nvSpPr>
      <dsp:spPr>
        <a:xfrm>
          <a:off x="7376520" y="518470"/>
          <a:ext cx="237672" cy="237672"/>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06A71444-FCD4-4B9C-901F-0A014C341F69}">
      <dsp:nvSpPr>
        <dsp:cNvPr id="0" name=""/>
        <dsp:cNvSpPr/>
      </dsp:nvSpPr>
      <dsp:spPr>
        <a:xfrm>
          <a:off x="7711422" y="855332"/>
          <a:ext cx="2002944" cy="1241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69850" rIns="69850" bIns="104775" numCol="1" spcCol="1270" anchor="t" anchorCtr="0">
          <a:noAutofit/>
        </a:bodyPr>
        <a:lstStyle/>
        <a:p>
          <a:pPr marL="0" lvl="0" indent="0" algn="l" defTabSz="488950">
            <a:lnSpc>
              <a:spcPct val="90000"/>
            </a:lnSpc>
            <a:spcBef>
              <a:spcPct val="0"/>
            </a:spcBef>
            <a:spcAft>
              <a:spcPct val="35000"/>
            </a:spcAft>
            <a:buNone/>
          </a:pPr>
          <a:r>
            <a:rPr lang="en-US" sz="1100" kern="1200" dirty="0"/>
            <a:t>The Reverend Chuck Meyer started a campaign to change the DNR policy to the gentler allow-natural-death (AND) policy.</a:t>
          </a:r>
        </a:p>
        <a:p>
          <a:pPr marL="0" lvl="0" indent="0" algn="l" defTabSz="488950">
            <a:lnSpc>
              <a:spcPct val="90000"/>
            </a:lnSpc>
            <a:spcBef>
              <a:spcPct val="0"/>
            </a:spcBef>
            <a:spcAft>
              <a:spcPct val="35000"/>
            </a:spcAft>
            <a:buNone/>
          </a:pPr>
          <a:r>
            <a:rPr lang="en-US" sz="1100" b="1" kern="1200" dirty="0">
              <a:solidFill>
                <a:srgbClr val="FF0000"/>
              </a:solidFill>
            </a:rPr>
            <a:t>Still in use but mixed efficacy</a:t>
          </a:r>
        </a:p>
      </dsp:txBody>
      <dsp:txXfrm>
        <a:off x="7711422" y="855332"/>
        <a:ext cx="2002944" cy="1241070"/>
      </dsp:txXfrm>
    </dsp:sp>
    <dsp:sp modelId="{E4E31331-6FF3-4533-B1A8-3BC4A7D2AE60}">
      <dsp:nvSpPr>
        <dsp:cNvPr id="0" name=""/>
        <dsp:cNvSpPr/>
      </dsp:nvSpPr>
      <dsp:spPr>
        <a:xfrm>
          <a:off x="7711422" y="419280"/>
          <a:ext cx="2002944" cy="4360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95250" bIns="0" numCol="1" spcCol="1270" anchor="ctr" anchorCtr="0">
          <a:noAutofit/>
        </a:bodyPr>
        <a:lstStyle/>
        <a:p>
          <a:pPr marL="0" lvl="0" indent="0" algn="l" defTabSz="666750">
            <a:lnSpc>
              <a:spcPct val="90000"/>
            </a:lnSpc>
            <a:spcBef>
              <a:spcPct val="0"/>
            </a:spcBef>
            <a:spcAft>
              <a:spcPct val="35000"/>
            </a:spcAft>
            <a:buNone/>
            <a:defRPr b="1"/>
          </a:pPr>
          <a:r>
            <a:rPr lang="en-US" sz="1500" kern="1200" dirty="0"/>
            <a:t>Late 1990s</a:t>
          </a:r>
        </a:p>
      </dsp:txBody>
      <dsp:txXfrm>
        <a:off x="7711422" y="419280"/>
        <a:ext cx="2002944" cy="436051"/>
      </dsp:txXfrm>
    </dsp:sp>
    <dsp:sp modelId="{1AB0D281-7A02-4248-B41B-20F5AE8A1B5F}">
      <dsp:nvSpPr>
        <dsp:cNvPr id="0" name=""/>
        <dsp:cNvSpPr/>
      </dsp:nvSpPr>
      <dsp:spPr>
        <a:xfrm>
          <a:off x="7495356" y="855332"/>
          <a:ext cx="0" cy="1241070"/>
        </a:xfrm>
        <a:prstGeom prst="line">
          <a:avLst/>
        </a:prstGeom>
        <a:noFill/>
        <a:ln w="12700" cap="flat" cmpd="sng" algn="ctr">
          <a:solidFill>
            <a:schemeClr val="accent2">
              <a:hueOff val="-1247454"/>
              <a:satOff val="-71938"/>
              <a:lumOff val="7395"/>
              <a:alphaOff val="0"/>
            </a:schemeClr>
          </a:solidFill>
          <a:prstDash val="dash"/>
          <a:miter lim="800000"/>
        </a:ln>
        <a:effectLst/>
      </dsp:spPr>
      <dsp:style>
        <a:lnRef idx="1">
          <a:scrgbClr r="0" g="0" b="0"/>
        </a:lnRef>
        <a:fillRef idx="0">
          <a:scrgbClr r="0" g="0" b="0"/>
        </a:fillRef>
        <a:effectRef idx="0">
          <a:scrgbClr r="0" g="0" b="0"/>
        </a:effectRef>
        <a:fontRef idx="minor"/>
      </dsp:style>
    </dsp:sp>
    <dsp:sp modelId="{DB8367B2-ACF1-4B24-85A6-169561C3A030}">
      <dsp:nvSpPr>
        <dsp:cNvPr id="0" name=""/>
        <dsp:cNvSpPr/>
      </dsp:nvSpPr>
      <dsp:spPr>
        <a:xfrm>
          <a:off x="7458424" y="2057157"/>
          <a:ext cx="77783" cy="78489"/>
        </a:xfrm>
        <a:prstGeom prst="ellipse">
          <a:avLst/>
        </a:prstGeom>
        <a:solidFill>
          <a:schemeClr val="accent2">
            <a:hueOff val="-1247454"/>
            <a:satOff val="-71938"/>
            <a:lumOff val="7395"/>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46A5B3D-C6C3-4676-883B-70C9CC6DFFE8}">
      <dsp:nvSpPr>
        <dsp:cNvPr id="0" name=""/>
        <dsp:cNvSpPr/>
      </dsp:nvSpPr>
      <dsp:spPr>
        <a:xfrm rot="18900000">
          <a:off x="8555740" y="3402716"/>
          <a:ext cx="305563" cy="305563"/>
        </a:xfrm>
        <a:prstGeom prst="teardrop">
          <a:avLst>
            <a:gd name="adj" fmla="val 115000"/>
          </a:avLst>
        </a:prstGeom>
        <a:solidFill>
          <a:schemeClr val="accent2">
            <a:hueOff val="6443612"/>
            <a:satOff val="-18493"/>
            <a:lumOff val="-29609"/>
            <a:alphaOff val="0"/>
          </a:schemeClr>
        </a:solidFill>
        <a:ln w="19050" cap="flat" cmpd="sng" algn="ctr">
          <a:solidFill>
            <a:schemeClr val="accent2">
              <a:hueOff val="6443612"/>
              <a:satOff val="-18493"/>
              <a:lumOff val="-2960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C4DD56C-1F2F-459C-8950-8525538B8E82}">
      <dsp:nvSpPr>
        <dsp:cNvPr id="0" name=""/>
        <dsp:cNvSpPr/>
      </dsp:nvSpPr>
      <dsp:spPr>
        <a:xfrm>
          <a:off x="8589685" y="3436662"/>
          <a:ext cx="237672" cy="237672"/>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D5E20F12-49B0-40A0-A17E-02990C7BCA27}">
      <dsp:nvSpPr>
        <dsp:cNvPr id="0" name=""/>
        <dsp:cNvSpPr/>
      </dsp:nvSpPr>
      <dsp:spPr>
        <a:xfrm>
          <a:off x="8924587" y="2096402"/>
          <a:ext cx="2002944" cy="1241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04775" rIns="0" bIns="69850" numCol="1" spcCol="1270" anchor="b" anchorCtr="0">
          <a:noAutofit/>
        </a:bodyPr>
        <a:lstStyle/>
        <a:p>
          <a:pPr marL="0" lvl="0" indent="0" algn="l" defTabSz="488950">
            <a:lnSpc>
              <a:spcPct val="90000"/>
            </a:lnSpc>
            <a:spcBef>
              <a:spcPct val="0"/>
            </a:spcBef>
            <a:spcAft>
              <a:spcPct val="35000"/>
            </a:spcAft>
            <a:buNone/>
          </a:pPr>
          <a:r>
            <a:rPr lang="en-US" sz="1100" kern="1200" dirty="0"/>
            <a:t>Study changing DNR to Beneficial Care Only (BCO) found </a:t>
          </a:r>
          <a:r>
            <a:rPr lang="en-US" sz="1100" b="1" kern="1200" dirty="0">
              <a:solidFill>
                <a:srgbClr val="FF0000"/>
              </a:solidFill>
            </a:rPr>
            <a:t>no impact on patient acceptance of no-CPR orders.</a:t>
          </a:r>
        </a:p>
      </dsp:txBody>
      <dsp:txXfrm>
        <a:off x="8924587" y="2096402"/>
        <a:ext cx="2002944" cy="1241070"/>
      </dsp:txXfrm>
    </dsp:sp>
    <dsp:sp modelId="{79B10110-AB3F-4D50-836A-891F2EDC6D94}">
      <dsp:nvSpPr>
        <dsp:cNvPr id="0" name=""/>
        <dsp:cNvSpPr/>
      </dsp:nvSpPr>
      <dsp:spPr>
        <a:xfrm>
          <a:off x="8924587" y="3337472"/>
          <a:ext cx="2002944" cy="4360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95250" bIns="0" numCol="1" spcCol="1270" anchor="ctr" anchorCtr="0">
          <a:noAutofit/>
        </a:bodyPr>
        <a:lstStyle/>
        <a:p>
          <a:pPr marL="0" lvl="0" indent="0" algn="l" defTabSz="666750">
            <a:lnSpc>
              <a:spcPct val="90000"/>
            </a:lnSpc>
            <a:spcBef>
              <a:spcPct val="0"/>
            </a:spcBef>
            <a:spcAft>
              <a:spcPct val="35000"/>
            </a:spcAft>
            <a:buNone/>
            <a:defRPr b="1"/>
          </a:pPr>
          <a:r>
            <a:rPr lang="en-US" sz="1500" kern="1200" dirty="0"/>
            <a:t>2025</a:t>
          </a:r>
        </a:p>
      </dsp:txBody>
      <dsp:txXfrm>
        <a:off x="8924587" y="3337472"/>
        <a:ext cx="2002944" cy="436051"/>
      </dsp:txXfrm>
    </dsp:sp>
    <dsp:sp modelId="{9F46EC29-E870-4024-8875-B9E8B48C7126}">
      <dsp:nvSpPr>
        <dsp:cNvPr id="0" name=""/>
        <dsp:cNvSpPr/>
      </dsp:nvSpPr>
      <dsp:spPr>
        <a:xfrm>
          <a:off x="8708521" y="2096402"/>
          <a:ext cx="0" cy="1241070"/>
        </a:xfrm>
        <a:prstGeom prst="line">
          <a:avLst/>
        </a:prstGeom>
        <a:noFill/>
        <a:ln w="12700" cap="flat" cmpd="sng" algn="ctr">
          <a:solidFill>
            <a:schemeClr val="accent2">
              <a:hueOff val="-1455363"/>
              <a:satOff val="-83928"/>
              <a:lumOff val="8628"/>
              <a:alphaOff val="0"/>
            </a:schemeClr>
          </a:solidFill>
          <a:prstDash val="dash"/>
          <a:miter lim="800000"/>
        </a:ln>
        <a:effectLst/>
      </dsp:spPr>
      <dsp:style>
        <a:lnRef idx="1">
          <a:scrgbClr r="0" g="0" b="0"/>
        </a:lnRef>
        <a:fillRef idx="0">
          <a:scrgbClr r="0" g="0" b="0"/>
        </a:fillRef>
        <a:effectRef idx="0">
          <a:scrgbClr r="0" g="0" b="0"/>
        </a:effectRef>
        <a:fontRef idx="minor"/>
      </dsp:style>
    </dsp:sp>
    <dsp:sp modelId="{A2A54482-7D1B-4588-B373-EBD7B6CA5329}">
      <dsp:nvSpPr>
        <dsp:cNvPr id="0" name=""/>
        <dsp:cNvSpPr/>
      </dsp:nvSpPr>
      <dsp:spPr>
        <a:xfrm>
          <a:off x="8671589" y="2057157"/>
          <a:ext cx="77783" cy="78489"/>
        </a:xfrm>
        <a:prstGeom prst="ellipse">
          <a:avLst/>
        </a:prstGeom>
        <a:solidFill>
          <a:schemeClr val="accent2">
            <a:hueOff val="-1455363"/>
            <a:satOff val="-83928"/>
            <a:lumOff val="8628"/>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F04DB7-7598-4E43-ACB9-AF096B452C1B}">
      <dsp:nvSpPr>
        <dsp:cNvPr id="0" name=""/>
        <dsp:cNvSpPr/>
      </dsp:nvSpPr>
      <dsp:spPr>
        <a:xfrm>
          <a:off x="0" y="3291729"/>
          <a:ext cx="6666833" cy="2159731"/>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b="1" kern="1200" dirty="0"/>
            <a:t>40% of participants opted for FC when we introduced facts about the patient despite the likelihood that CPR would work (0%) remaining the same</a:t>
          </a:r>
        </a:p>
        <a:p>
          <a:pPr marL="0" lvl="0" indent="0" algn="ctr" defTabSz="1066800">
            <a:lnSpc>
              <a:spcPct val="90000"/>
            </a:lnSpc>
            <a:spcBef>
              <a:spcPct val="0"/>
            </a:spcBef>
            <a:spcAft>
              <a:spcPct val="35000"/>
            </a:spcAft>
            <a:buNone/>
          </a:pPr>
          <a:r>
            <a:rPr lang="en-US" sz="2400" b="1" kern="1200" dirty="0"/>
            <a:t>(35 YO female with terminal cancer)</a:t>
          </a:r>
        </a:p>
      </dsp:txBody>
      <dsp:txXfrm>
        <a:off x="0" y="3291729"/>
        <a:ext cx="6666833" cy="2159731"/>
      </dsp:txXfrm>
    </dsp:sp>
    <dsp:sp modelId="{924483BA-355B-B44C-AB80-EB21AFFC59A4}">
      <dsp:nvSpPr>
        <dsp:cNvPr id="0" name=""/>
        <dsp:cNvSpPr/>
      </dsp:nvSpPr>
      <dsp:spPr>
        <a:xfrm rot="10800000">
          <a:off x="0" y="2459"/>
          <a:ext cx="6666833" cy="3321666"/>
        </a:xfrm>
        <a:prstGeom prst="upArrowCallout">
          <a:avLst/>
        </a:prstGeom>
        <a:gradFill rotWithShape="0">
          <a:gsLst>
            <a:gs pos="0">
              <a:schemeClr val="accent5">
                <a:hueOff val="-12152150"/>
                <a:satOff val="-826"/>
                <a:lumOff val="1961"/>
                <a:alphaOff val="0"/>
                <a:satMod val="103000"/>
                <a:lumMod val="102000"/>
                <a:tint val="94000"/>
              </a:schemeClr>
            </a:gs>
            <a:gs pos="50000">
              <a:schemeClr val="accent5">
                <a:hueOff val="-12152150"/>
                <a:satOff val="-826"/>
                <a:lumOff val="1961"/>
                <a:alphaOff val="0"/>
                <a:satMod val="110000"/>
                <a:lumMod val="100000"/>
                <a:shade val="100000"/>
              </a:schemeClr>
            </a:gs>
            <a:gs pos="100000">
              <a:schemeClr val="accent5">
                <a:hueOff val="-12152150"/>
                <a:satOff val="-826"/>
                <a:lumOff val="196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b="1" kern="1200" dirty="0"/>
            <a:t>The general vignette showed no difference in participant preference for BCO or DNR</a:t>
          </a:r>
          <a:br>
            <a:rPr lang="en-US" sz="2400" b="1" kern="1200" dirty="0"/>
          </a:br>
          <a:r>
            <a:rPr lang="en-US" sz="2400" b="1" kern="1200" dirty="0"/>
            <a:t>(p = 0. 7616)</a:t>
          </a:r>
        </a:p>
      </dsp:txBody>
      <dsp:txXfrm rot="-10800000">
        <a:off x="0" y="2459"/>
        <a:ext cx="6666833" cy="1165904"/>
      </dsp:txXfrm>
    </dsp:sp>
    <dsp:sp modelId="{6A1749C4-8DBD-8D42-A6A1-7EBB328BF3D2}">
      <dsp:nvSpPr>
        <dsp:cNvPr id="0" name=""/>
        <dsp:cNvSpPr/>
      </dsp:nvSpPr>
      <dsp:spPr>
        <a:xfrm>
          <a:off x="0" y="1168364"/>
          <a:ext cx="3333416" cy="993178"/>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84912" tIns="33020" rIns="184912" bIns="33020" numCol="1" spcCol="1270" anchor="ctr" anchorCtr="0">
          <a:noAutofit/>
        </a:bodyPr>
        <a:lstStyle/>
        <a:p>
          <a:pPr marL="0" lvl="0" indent="0" algn="ctr" defTabSz="1155700">
            <a:lnSpc>
              <a:spcPct val="90000"/>
            </a:lnSpc>
            <a:spcBef>
              <a:spcPct val="0"/>
            </a:spcBef>
            <a:spcAft>
              <a:spcPct val="35000"/>
            </a:spcAft>
            <a:buNone/>
          </a:pPr>
          <a:r>
            <a:rPr lang="en-US" sz="2600" b="1" kern="1200" dirty="0"/>
            <a:t>20% of participants </a:t>
          </a:r>
          <a:r>
            <a:rPr lang="en-US" sz="2600" kern="1200" dirty="0"/>
            <a:t>choose FC over BCO</a:t>
          </a:r>
        </a:p>
      </dsp:txBody>
      <dsp:txXfrm>
        <a:off x="0" y="1168364"/>
        <a:ext cx="3333416" cy="993178"/>
      </dsp:txXfrm>
    </dsp:sp>
    <dsp:sp modelId="{87D71B20-37AD-2C4C-A408-7503379782BB}">
      <dsp:nvSpPr>
        <dsp:cNvPr id="0" name=""/>
        <dsp:cNvSpPr/>
      </dsp:nvSpPr>
      <dsp:spPr>
        <a:xfrm>
          <a:off x="3333416" y="1168364"/>
          <a:ext cx="3333416" cy="993178"/>
        </a:xfrm>
        <a:prstGeom prst="rect">
          <a:avLst/>
        </a:prstGeom>
        <a:solidFill>
          <a:schemeClr val="accent5">
            <a:tint val="40000"/>
            <a:alpha val="90000"/>
            <a:hueOff val="-11944666"/>
            <a:satOff val="2667"/>
            <a:lumOff val="401"/>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84912" tIns="33020" rIns="184912" bIns="33020" numCol="1" spcCol="1270" anchor="ctr" anchorCtr="0">
          <a:noAutofit/>
        </a:bodyPr>
        <a:lstStyle/>
        <a:p>
          <a:pPr marL="0" lvl="0" indent="0" algn="ctr" defTabSz="1155700">
            <a:lnSpc>
              <a:spcPct val="90000"/>
            </a:lnSpc>
            <a:spcBef>
              <a:spcPct val="0"/>
            </a:spcBef>
            <a:spcAft>
              <a:spcPct val="35000"/>
            </a:spcAft>
            <a:buNone/>
          </a:pPr>
          <a:r>
            <a:rPr lang="en-US" sz="2600" b="1" kern="1200" dirty="0"/>
            <a:t>21% of participants </a:t>
          </a:r>
          <a:r>
            <a:rPr lang="en-US" sz="2600" kern="1200" dirty="0"/>
            <a:t>choose FC over DNR </a:t>
          </a:r>
        </a:p>
      </dsp:txBody>
      <dsp:txXfrm>
        <a:off x="3333416" y="1168364"/>
        <a:ext cx="3333416" cy="993178"/>
      </dsp:txXfrm>
    </dsp:sp>
  </dsp:spTree>
</dsp:drawing>
</file>

<file path=ppt/diagrams/layout1.xml><?xml version="1.0" encoding="utf-8"?>
<dgm:layoutDef xmlns:dgm="http://schemas.openxmlformats.org/drawingml/2006/diagram" xmlns:a="http://schemas.openxmlformats.org/drawingml/2006/main" uniqueId="urn:microsoft.com/office/officeart/2017/3/layout/DropPinTimeline">
  <dgm:title val="Drop Pin Timeline"/>
  <dgm:desc val="Use to show a list of events in chronological order. An invisible box next to the pin contains the date and the description is immediately below. It can display a medium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styleLbl="fgAcc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w="19050">
                    <a:solidFill>
                      <a:srgbClr val="000000"/>
                    </a:solidFill>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solidFill>
                      <a:srgbClr val="000000"/>
                    </a:solidFill>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else>
              </dgm:choose>
              <dgm:layoutNode name="ConnectorPoint1" styleLbl="lnNode1" moveWith="ConnectLine1">
                <dgm:alg type="sp"/>
                <dgm:shape xmlns:r="http://schemas.openxmlformats.org/officeDocument/2006/relationships" type="ellipse" r:blip="" zOrderOff="10">
                  <dgm:adjLst/>
                </dgm:shape>
                <dgm:presOf/>
                <dgm:constrLst>
                  <dgm:constr type="w" refType="h" op="equ"/>
                </dgm:constrLst>
              </dgm:layoutNode>
              <dgm:layoutNode name="DropPinPlaceHolder1">
                <dgm:alg type="composite"/>
                <dgm:shape xmlns:r="http://schemas.openxmlformats.org/officeDocument/2006/relationships" r:blip="">
                  <dgm:adjLst/>
                </dgm:shape>
                <dgm:constrLst>
                  <dgm:constr type="w" for="ch" forName="DropPin1" refType="w"/>
                  <dgm:constr type="h" for="ch" forName="DropPin1" refType="h"/>
                  <dgm:constr type="ctrX" for="ch" forName="DropPin1" refType="w" fact="0.5"/>
                  <dgm:constr type="ctrY" for="ch" forName="DropPin1" refType="h" fact="0.5"/>
                  <dgm:constr type="w" for="ch" forName="Ellipse1" refType="w" refFor="ch" refForName="DropPin1" fact="0.55"/>
                  <dgm:constr type="h" for="ch" forName="Ellipse1" refType="w" refFor="ch" refForName="DropPin1" fact="0.55"/>
                  <dgm:constr type="ctrX" for="ch" forName="Ellipse1" refType="ctrX" refFor="ch" refForName="DropPin1"/>
                  <dgm:constr type="ctrY" for="ch" forName="Ellipse1" refType="ctrY" refFor="ch" refForName="DropPin1"/>
                </dgm:constrLst>
                <dgm:layoutNode name="DropPin1" styleLbl="alignNode1">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fgAcc1" moveWith="DropPin1">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refType="primFontSz" fact="0.5"/>
                      <dgm:constr type="bMarg" refType="primFontSz" fact="0.75"/>
                    </dgm:constrLst>
                  </dgm:if>
                  <dgm:else name="Name881">
                    <dgm:alg type="tx">
                      <dgm:param type="txAnchorVert" val="b"/>
                      <dgm:param type="parTxLTRAlign" val="l"/>
                      <dgm:param type="parTxRTLAlign" val="l"/>
                      <dgm:param type="txAnchorVertCh" val="b"/>
                      <dgm:param type="shpTxRTLAlignCh" val="l"/>
                      <dgm:param type="shpTxLTRAlignCh" val="l"/>
                    </dgm:alg>
                    <dgm:constrLst>
                      <dgm:constr type="lMarg"/>
                      <dgm:constr type="rMarg" refType="primFontSz" fact="0.5"/>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1"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else>
              </dgm:choose>
              <dgm:layoutNode name="ConnectorPoint" styleLbl="lnNode1" moveWith="ConnectLine">
                <dgm:alg type="sp"/>
                <dgm:shape xmlns:r="http://schemas.openxmlformats.org/officeDocument/2006/relationships" type="ellipse" r:blip="" zOrderOff="10">
                  <dgm:adjLst/>
                  <dgm:extLst>
                    <a:ext uri="{B698B0E9-8C71-41B9-8309-B3DCBF30829C}">
                      <dgm1612:spPr xmlns:dgm1612="http://schemas.microsoft.com/office/drawing/2016/12/diagram">
                        <a:ln w="6350"/>
                      </dgm1612:spPr>
                    </a:ext>
                  </dgm:extLst>
                </dgm:shape>
                <dgm:presOf/>
                <dgm:constrLst>
                  <dgm:constr type="w" refType="h" op="equ"/>
                </dgm:constrLst>
              </dgm:layoutNode>
              <dgm:layoutNode name="DropPinPlaceHolder">
                <dgm:alg type="composite"/>
                <dgm:shape xmlns:r="http://schemas.openxmlformats.org/officeDocument/2006/relationships" r:blip="">
                  <dgm:adjLst/>
                </dgm:shape>
                <dgm:constrLst>
                  <dgm:constr type="w" for="ch" forName="DropPin" refType="w"/>
                  <dgm:constr type="h" for="ch" forName="DropPin" refType="h"/>
                  <dgm:constr type="ctrX" for="ch" forName="DropPin" refType="w" fact="0.5"/>
                  <dgm:constr type="ctrY" for="ch" forName="DropPin" refType="h" fact="0.5"/>
                  <dgm:constr type="w" for="ch" forName="Ellipse" refType="w" refFor="ch" refForName="DropPin" fact="0.55"/>
                  <dgm:constr type="h" for="ch" forName="Ellipse" refType="w" refFor="ch" refForName="DropPin" fact="0.55"/>
                  <dgm:constr type="ctrX" for="ch" forName="Ellipse" refType="ctrX" refFor="ch" refForName="DropPin"/>
                  <dgm:constr type="ctrY" for="ch" forName="Ellipse" refType="ctrY" refFor="ch" refForName="DropPin"/>
                </dgm:constrLst>
                <dgm:layoutNode name="DropPin" styleLbl="alignNode1">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fgAcc1" moveWith="DropPin">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refType="primFontSz" fact="0.5"/>
                      <dgm:constr type="tMarg" refType="primFontSz" fact="0.5"/>
                      <dgm:constr type="bMarg" refType="primFontSz" fact="0.75"/>
                    </dgm:constrLst>
                  </dgm:if>
                  <dgm:else name="Name88">
                    <dgm:alg type="tx">
                      <dgm:param type="txAnchorVert" val="b"/>
                      <dgm:param type="parTxLTRAlign" val="l"/>
                      <dgm:param type="parTxRTLAlign" val="l"/>
                      <dgm:param type="txAnchorVertCh" val="b"/>
                      <dgm:param type="shpTxRTLAlignCh" val="l"/>
                      <dgm:param type="shpTxLTRAlignCh" val="l"/>
                    </dgm:alg>
                    <dgm:constrLst>
                      <dgm:constr type="lMarg"/>
                      <dgm:constr type="rMarg"/>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extLst>
    <a:ext uri="{68A01E43-0DF5-4B5B-8FA6-DAF915123BFB}">
      <dgm1612:lstStyle xmlns:dgm1612="http://schemas.microsoft.com/office/drawing/2016/12/diagram">
        <a:lvl1pPr>
          <a:defRPr b="1"/>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FB7D0B-FADF-6141-8EBC-3D983214D957}" type="datetimeFigureOut">
              <a:rPr lang="en-US" smtClean="0"/>
              <a:t>5/25/25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E582E2-8D80-F148-BDEF-56599AB5A624}" type="slidenum">
              <a:rPr lang="en-US" smtClean="0"/>
              <a:t>‹#›</a:t>
            </a:fld>
            <a:endParaRPr lang="en-US"/>
          </a:p>
        </p:txBody>
      </p:sp>
    </p:spTree>
    <p:extLst>
      <p:ext uri="{BB962C8B-B14F-4D97-AF65-F5344CB8AC3E}">
        <p14:creationId xmlns:p14="http://schemas.microsoft.com/office/powerpoint/2010/main" val="26423021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DAAE8FE-5038-8549-8C0F-FA9EB25856DE}" type="slidenum">
              <a:rPr lang="en-US" smtClean="0"/>
              <a:t>1</a:t>
            </a:fld>
            <a:endParaRPr lang="en-US"/>
          </a:p>
        </p:txBody>
      </p:sp>
    </p:spTree>
    <p:extLst>
      <p:ext uri="{BB962C8B-B14F-4D97-AF65-F5344CB8AC3E}">
        <p14:creationId xmlns:p14="http://schemas.microsoft.com/office/powerpoint/2010/main" val="42926799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Most </a:t>
            </a:r>
            <a:r>
              <a:rPr lang="en-US" sz="1200" u="sng" dirty="0"/>
              <a:t>People</a:t>
            </a:r>
            <a:r>
              <a:rPr lang="en-US" sz="1200" dirty="0"/>
              <a:t> Envision Their Own Death as a Peaceful and an Ideally Rapid Transition*</a:t>
            </a:r>
            <a:endParaRPr lang="en-US" sz="1200" dirty="0">
              <a:solidFill>
                <a:srgbClr val="000000"/>
              </a:solidFill>
              <a:latin typeface="+mn-lt"/>
              <a:ea typeface="Calibri"/>
              <a:cs typeface="Calibri"/>
            </a:endParaRPr>
          </a:p>
          <a:p>
            <a:endParaRPr lang="en-US" dirty="0"/>
          </a:p>
        </p:txBody>
      </p:sp>
      <p:sp>
        <p:nvSpPr>
          <p:cNvPr id="4" name="Slide Number Placeholder 3"/>
          <p:cNvSpPr>
            <a:spLocks noGrp="1"/>
          </p:cNvSpPr>
          <p:nvPr>
            <p:ph type="sldNum" sz="quarter" idx="5"/>
          </p:nvPr>
        </p:nvSpPr>
        <p:spPr/>
        <p:txBody>
          <a:bodyPr/>
          <a:lstStyle/>
          <a:p>
            <a:fld id="{16E582E2-8D80-F148-BDEF-56599AB5A624}" type="slidenum">
              <a:rPr lang="en-US" smtClean="0"/>
              <a:t>3</a:t>
            </a:fld>
            <a:endParaRPr lang="en-US"/>
          </a:p>
        </p:txBody>
      </p:sp>
    </p:spTree>
    <p:extLst>
      <p:ext uri="{BB962C8B-B14F-4D97-AF65-F5344CB8AC3E}">
        <p14:creationId xmlns:p14="http://schemas.microsoft.com/office/powerpoint/2010/main" val="6582898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spcBef>
                <a:spcPts val="600"/>
              </a:spcBef>
              <a:buFont typeface="Arial,Sans-Serif"/>
              <a:buChar char="•"/>
            </a:pPr>
            <a:endParaRPr lang="en-US" dirty="0"/>
          </a:p>
        </p:txBody>
      </p:sp>
      <p:sp>
        <p:nvSpPr>
          <p:cNvPr id="4" name="Slide Number Placeholder 3"/>
          <p:cNvSpPr>
            <a:spLocks noGrp="1"/>
          </p:cNvSpPr>
          <p:nvPr>
            <p:ph type="sldNum" sz="quarter" idx="5"/>
          </p:nvPr>
        </p:nvSpPr>
        <p:spPr/>
        <p:txBody>
          <a:bodyPr/>
          <a:lstStyle/>
          <a:p>
            <a:fld id="{1DAAE8FE-5038-8549-8C0F-FA9EB25856DE}" type="slidenum">
              <a:rPr lang="en-US" smtClean="0"/>
              <a:t>4</a:t>
            </a:fld>
            <a:endParaRPr lang="en-US"/>
          </a:p>
        </p:txBody>
      </p:sp>
    </p:spTree>
    <p:extLst>
      <p:ext uri="{BB962C8B-B14F-4D97-AF65-F5344CB8AC3E}">
        <p14:creationId xmlns:p14="http://schemas.microsoft.com/office/powerpoint/2010/main" val="35267250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1" indent="-342900">
              <a:buChar char="•"/>
            </a:pPr>
            <a:r>
              <a:rPr lang="en-US"/>
              <a:t>History of CPR: developed in the early 1960s and originally intended for patients suffering anesthesia-induced cardiac arrest. This made sense because the induction of general anesthesia often produces respiratory or circulatory instability. If the patient's cardiac and respiratory functions decreased too much, CPR, which included assisted ventilation, tracheal intubation, or cardiovascular medications were needed to reverse the effects of the anesthesia. (1547) Unfortunately, it became routine for any patient who suffered a cardiopulmonary arrest to receive CPR, leading to new problems. (1543) More often than not, CPR only transiently restored physiologic functioning, often leading to a prolonged death and suffering. (1543) By the late 1960s, medical literature began reporting the agonizing deaths many terminally ill patients were experiencing after repeated attempts at CPR. (1543) As a result, when staff could foresee that CPR would not be effective, they began performing less than full resuscitation attempts, often known as “chemical codes,” “show codes,” “Hollywood codes,” or “slow codes.” This became so prevalent that institutions developed deceptive ways to communicate with staff that particular patients were not to receive full resuscitation. This included the use of purple dots on charts or verbal orders passed shift to shift. Controversy ensued with many arguing that such practices prevented adequate informed consent from patients or their families. In the early 1970s, the DNR was created allowing physicians to discuss with their patients the option of not receiving CPR if they experienced a cardiac arrest while hospitalized. (1543)</a:t>
            </a: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1DAAE8FE-5038-8549-8C0F-FA9EB25856DE}" type="slidenum">
              <a:rPr lang="en-US" smtClean="0"/>
              <a:t>9</a:t>
            </a:fld>
            <a:endParaRPr lang="en-US"/>
          </a:p>
        </p:txBody>
      </p:sp>
    </p:spTree>
    <p:extLst>
      <p:ext uri="{BB962C8B-B14F-4D97-AF65-F5344CB8AC3E}">
        <p14:creationId xmlns:p14="http://schemas.microsoft.com/office/powerpoint/2010/main" val="22705575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Arial" panose="020B0604020202020204" pitchFamily="34" charset="0"/>
                <a:ea typeface="Arial" panose="020B0604020202020204" pitchFamily="34" charset="0"/>
              </a:rPr>
              <a:t>Only 10.5% of participants correctly knew the likelihood of patient survival to hospital discharge following an in-hospital cardiac arrest was between 10 – 20%.</a:t>
            </a:r>
            <a:r>
              <a:rPr lang="en-US" sz="1800" baseline="3000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Over 72% of participants believed CPR is effective over 50% of the time, with 33% believing CPR is effective 70 to 80% of the time. </a:t>
            </a:r>
          </a:p>
          <a:p>
            <a:endParaRPr lang="en-US" dirty="0"/>
          </a:p>
        </p:txBody>
      </p:sp>
      <p:sp>
        <p:nvSpPr>
          <p:cNvPr id="4" name="Slide Number Placeholder 3"/>
          <p:cNvSpPr>
            <a:spLocks noGrp="1"/>
          </p:cNvSpPr>
          <p:nvPr>
            <p:ph type="sldNum" sz="quarter" idx="5"/>
          </p:nvPr>
        </p:nvSpPr>
        <p:spPr/>
        <p:txBody>
          <a:bodyPr/>
          <a:lstStyle/>
          <a:p>
            <a:fld id="{1DAAE8FE-5038-8549-8C0F-FA9EB25856DE}" type="slidenum">
              <a:rPr lang="en-US" smtClean="0"/>
              <a:t>10</a:t>
            </a:fld>
            <a:endParaRPr lang="en-US"/>
          </a:p>
        </p:txBody>
      </p:sp>
    </p:spTree>
    <p:extLst>
      <p:ext uri="{BB962C8B-B14F-4D97-AF65-F5344CB8AC3E}">
        <p14:creationId xmlns:p14="http://schemas.microsoft.com/office/powerpoint/2010/main" val="13687783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DAAE8FE-5038-8549-8C0F-FA9EB25856DE}" type="slidenum">
              <a:rPr lang="en-US" smtClean="0"/>
              <a:t>19</a:t>
            </a:fld>
            <a:endParaRPr lang="en-US"/>
          </a:p>
        </p:txBody>
      </p:sp>
    </p:spTree>
    <p:extLst>
      <p:ext uri="{BB962C8B-B14F-4D97-AF65-F5344CB8AC3E}">
        <p14:creationId xmlns:p14="http://schemas.microsoft.com/office/powerpoint/2010/main" val="328212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DAAE8FE-5038-8549-8C0F-FA9EB25856DE}" type="slidenum">
              <a:rPr lang="en-US" smtClean="0"/>
              <a:t>20</a:t>
            </a:fld>
            <a:endParaRPr lang="en-US"/>
          </a:p>
        </p:txBody>
      </p:sp>
    </p:spTree>
    <p:extLst>
      <p:ext uri="{BB962C8B-B14F-4D97-AF65-F5344CB8AC3E}">
        <p14:creationId xmlns:p14="http://schemas.microsoft.com/office/powerpoint/2010/main" val="17500031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4D17E-138C-C53C-08B4-C3AE30BD129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C41A172-8E2A-F60C-390C-ADA5E38FBA9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E49C31C-8F9C-8220-2C72-FC4B43B20766}"/>
              </a:ext>
            </a:extLst>
          </p:cNvPr>
          <p:cNvSpPr>
            <a:spLocks noGrp="1"/>
          </p:cNvSpPr>
          <p:nvPr>
            <p:ph type="dt" sz="half" idx="10"/>
          </p:nvPr>
        </p:nvSpPr>
        <p:spPr/>
        <p:txBody>
          <a:bodyPr/>
          <a:lstStyle/>
          <a:p>
            <a:fld id="{0CF3D366-EB8D-554A-982C-DB7AFD8AC63F}" type="datetimeFigureOut">
              <a:rPr lang="en-US" smtClean="0"/>
              <a:t>5/25/25</a:t>
            </a:fld>
            <a:endParaRPr lang="en-US"/>
          </a:p>
        </p:txBody>
      </p:sp>
      <p:sp>
        <p:nvSpPr>
          <p:cNvPr id="5" name="Footer Placeholder 4">
            <a:extLst>
              <a:ext uri="{FF2B5EF4-FFF2-40B4-BE49-F238E27FC236}">
                <a16:creationId xmlns:a16="http://schemas.microsoft.com/office/drawing/2014/main" id="{44DFE392-CCFB-DE64-7644-5CCB6BC49B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FB839E-9E9F-2100-22A8-2DFC04EF02A6}"/>
              </a:ext>
            </a:extLst>
          </p:cNvPr>
          <p:cNvSpPr>
            <a:spLocks noGrp="1"/>
          </p:cNvSpPr>
          <p:nvPr>
            <p:ph type="sldNum" sz="quarter" idx="12"/>
          </p:nvPr>
        </p:nvSpPr>
        <p:spPr/>
        <p:txBody>
          <a:bodyPr/>
          <a:lstStyle/>
          <a:p>
            <a:fld id="{A020909B-2F87-F844-B1FD-9A3DEB6DE40C}" type="slidenum">
              <a:rPr lang="en-US" smtClean="0"/>
              <a:t>‹#›</a:t>
            </a:fld>
            <a:endParaRPr lang="en-US"/>
          </a:p>
        </p:txBody>
      </p:sp>
    </p:spTree>
    <p:extLst>
      <p:ext uri="{BB962C8B-B14F-4D97-AF65-F5344CB8AC3E}">
        <p14:creationId xmlns:p14="http://schemas.microsoft.com/office/powerpoint/2010/main" val="40688953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41289-5CD0-C32D-1DAC-5A992DB41A0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7E22AE9-2A8A-D462-39ED-33C8C3D57F3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2323EF-B9BB-DDDD-B9EF-556A541DA0E5}"/>
              </a:ext>
            </a:extLst>
          </p:cNvPr>
          <p:cNvSpPr>
            <a:spLocks noGrp="1"/>
          </p:cNvSpPr>
          <p:nvPr>
            <p:ph type="dt" sz="half" idx="10"/>
          </p:nvPr>
        </p:nvSpPr>
        <p:spPr/>
        <p:txBody>
          <a:bodyPr/>
          <a:lstStyle/>
          <a:p>
            <a:fld id="{0CF3D366-EB8D-554A-982C-DB7AFD8AC63F}" type="datetimeFigureOut">
              <a:rPr lang="en-US" smtClean="0"/>
              <a:t>5/25/25</a:t>
            </a:fld>
            <a:endParaRPr lang="en-US"/>
          </a:p>
        </p:txBody>
      </p:sp>
      <p:sp>
        <p:nvSpPr>
          <p:cNvPr id="5" name="Footer Placeholder 4">
            <a:extLst>
              <a:ext uri="{FF2B5EF4-FFF2-40B4-BE49-F238E27FC236}">
                <a16:creationId xmlns:a16="http://schemas.microsoft.com/office/drawing/2014/main" id="{AAA8D10F-0F1F-7DD8-13CD-2F041A3293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E5C479-4A48-BB22-66C6-B0DB9BCA61C3}"/>
              </a:ext>
            </a:extLst>
          </p:cNvPr>
          <p:cNvSpPr>
            <a:spLocks noGrp="1"/>
          </p:cNvSpPr>
          <p:nvPr>
            <p:ph type="sldNum" sz="quarter" idx="12"/>
          </p:nvPr>
        </p:nvSpPr>
        <p:spPr/>
        <p:txBody>
          <a:bodyPr/>
          <a:lstStyle/>
          <a:p>
            <a:fld id="{A020909B-2F87-F844-B1FD-9A3DEB6DE40C}" type="slidenum">
              <a:rPr lang="en-US" smtClean="0"/>
              <a:t>‹#›</a:t>
            </a:fld>
            <a:endParaRPr lang="en-US"/>
          </a:p>
        </p:txBody>
      </p:sp>
    </p:spTree>
    <p:extLst>
      <p:ext uri="{BB962C8B-B14F-4D97-AF65-F5344CB8AC3E}">
        <p14:creationId xmlns:p14="http://schemas.microsoft.com/office/powerpoint/2010/main" val="2443224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948D516-9DBB-FDA9-E76B-304D9963778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68DF608-1900-5F05-6F4C-F69246B8FB2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03E3EF-3743-65FC-B971-51FA66B96B19}"/>
              </a:ext>
            </a:extLst>
          </p:cNvPr>
          <p:cNvSpPr>
            <a:spLocks noGrp="1"/>
          </p:cNvSpPr>
          <p:nvPr>
            <p:ph type="dt" sz="half" idx="10"/>
          </p:nvPr>
        </p:nvSpPr>
        <p:spPr/>
        <p:txBody>
          <a:bodyPr/>
          <a:lstStyle/>
          <a:p>
            <a:fld id="{0CF3D366-EB8D-554A-982C-DB7AFD8AC63F}" type="datetimeFigureOut">
              <a:rPr lang="en-US" smtClean="0"/>
              <a:t>5/25/25</a:t>
            </a:fld>
            <a:endParaRPr lang="en-US"/>
          </a:p>
        </p:txBody>
      </p:sp>
      <p:sp>
        <p:nvSpPr>
          <p:cNvPr id="5" name="Footer Placeholder 4">
            <a:extLst>
              <a:ext uri="{FF2B5EF4-FFF2-40B4-BE49-F238E27FC236}">
                <a16:creationId xmlns:a16="http://schemas.microsoft.com/office/drawing/2014/main" id="{2A939959-2C10-9ABC-9E85-7029E281D8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CD8D7D-884E-F1AB-EC4F-CB572F5C6171}"/>
              </a:ext>
            </a:extLst>
          </p:cNvPr>
          <p:cNvSpPr>
            <a:spLocks noGrp="1"/>
          </p:cNvSpPr>
          <p:nvPr>
            <p:ph type="sldNum" sz="quarter" idx="12"/>
          </p:nvPr>
        </p:nvSpPr>
        <p:spPr/>
        <p:txBody>
          <a:bodyPr/>
          <a:lstStyle/>
          <a:p>
            <a:fld id="{A020909B-2F87-F844-B1FD-9A3DEB6DE40C}" type="slidenum">
              <a:rPr lang="en-US" smtClean="0"/>
              <a:t>‹#›</a:t>
            </a:fld>
            <a:endParaRPr lang="en-US"/>
          </a:p>
        </p:txBody>
      </p:sp>
    </p:spTree>
    <p:extLst>
      <p:ext uri="{BB962C8B-B14F-4D97-AF65-F5344CB8AC3E}">
        <p14:creationId xmlns:p14="http://schemas.microsoft.com/office/powerpoint/2010/main" val="31625677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0CDAA-2E24-E3C4-A0FF-673B1FE02ED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A150B09-5441-1664-606B-CDA2A38F347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3164E3-ECDA-A309-FCD5-4FE959FC8210}"/>
              </a:ext>
            </a:extLst>
          </p:cNvPr>
          <p:cNvSpPr>
            <a:spLocks noGrp="1"/>
          </p:cNvSpPr>
          <p:nvPr>
            <p:ph type="dt" sz="half" idx="10"/>
          </p:nvPr>
        </p:nvSpPr>
        <p:spPr/>
        <p:txBody>
          <a:bodyPr/>
          <a:lstStyle/>
          <a:p>
            <a:fld id="{0CF3D366-EB8D-554A-982C-DB7AFD8AC63F}" type="datetimeFigureOut">
              <a:rPr lang="en-US" smtClean="0"/>
              <a:t>5/25/25</a:t>
            </a:fld>
            <a:endParaRPr lang="en-US"/>
          </a:p>
        </p:txBody>
      </p:sp>
      <p:sp>
        <p:nvSpPr>
          <p:cNvPr id="5" name="Footer Placeholder 4">
            <a:extLst>
              <a:ext uri="{FF2B5EF4-FFF2-40B4-BE49-F238E27FC236}">
                <a16:creationId xmlns:a16="http://schemas.microsoft.com/office/drawing/2014/main" id="{969796AB-00E1-F7CC-09E7-3B54648DC8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2D9434-EEFA-8FD9-C256-983D9F4826CE}"/>
              </a:ext>
            </a:extLst>
          </p:cNvPr>
          <p:cNvSpPr>
            <a:spLocks noGrp="1"/>
          </p:cNvSpPr>
          <p:nvPr>
            <p:ph type="sldNum" sz="quarter" idx="12"/>
          </p:nvPr>
        </p:nvSpPr>
        <p:spPr/>
        <p:txBody>
          <a:bodyPr/>
          <a:lstStyle/>
          <a:p>
            <a:fld id="{A020909B-2F87-F844-B1FD-9A3DEB6DE40C}" type="slidenum">
              <a:rPr lang="en-US" smtClean="0"/>
              <a:t>‹#›</a:t>
            </a:fld>
            <a:endParaRPr lang="en-US"/>
          </a:p>
        </p:txBody>
      </p:sp>
    </p:spTree>
    <p:extLst>
      <p:ext uri="{BB962C8B-B14F-4D97-AF65-F5344CB8AC3E}">
        <p14:creationId xmlns:p14="http://schemas.microsoft.com/office/powerpoint/2010/main" val="37190330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17B22-EB41-735D-AF50-703B436A115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98D8EBD-42DE-8420-B50F-FB71F29476C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A886902-F518-AABA-E376-9A71CFA05E7F}"/>
              </a:ext>
            </a:extLst>
          </p:cNvPr>
          <p:cNvSpPr>
            <a:spLocks noGrp="1"/>
          </p:cNvSpPr>
          <p:nvPr>
            <p:ph type="dt" sz="half" idx="10"/>
          </p:nvPr>
        </p:nvSpPr>
        <p:spPr/>
        <p:txBody>
          <a:bodyPr/>
          <a:lstStyle/>
          <a:p>
            <a:fld id="{0CF3D366-EB8D-554A-982C-DB7AFD8AC63F}" type="datetimeFigureOut">
              <a:rPr lang="en-US" smtClean="0"/>
              <a:t>5/25/25</a:t>
            </a:fld>
            <a:endParaRPr lang="en-US"/>
          </a:p>
        </p:txBody>
      </p:sp>
      <p:sp>
        <p:nvSpPr>
          <p:cNvPr id="5" name="Footer Placeholder 4">
            <a:extLst>
              <a:ext uri="{FF2B5EF4-FFF2-40B4-BE49-F238E27FC236}">
                <a16:creationId xmlns:a16="http://schemas.microsoft.com/office/drawing/2014/main" id="{E57AA296-4E3A-5D69-CF5B-DBFE82961D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C10126-A97F-E9CC-FC58-C89E9733C2D5}"/>
              </a:ext>
            </a:extLst>
          </p:cNvPr>
          <p:cNvSpPr>
            <a:spLocks noGrp="1"/>
          </p:cNvSpPr>
          <p:nvPr>
            <p:ph type="sldNum" sz="quarter" idx="12"/>
          </p:nvPr>
        </p:nvSpPr>
        <p:spPr/>
        <p:txBody>
          <a:bodyPr/>
          <a:lstStyle/>
          <a:p>
            <a:fld id="{A020909B-2F87-F844-B1FD-9A3DEB6DE40C}" type="slidenum">
              <a:rPr lang="en-US" smtClean="0"/>
              <a:t>‹#›</a:t>
            </a:fld>
            <a:endParaRPr lang="en-US"/>
          </a:p>
        </p:txBody>
      </p:sp>
    </p:spTree>
    <p:extLst>
      <p:ext uri="{BB962C8B-B14F-4D97-AF65-F5344CB8AC3E}">
        <p14:creationId xmlns:p14="http://schemas.microsoft.com/office/powerpoint/2010/main" val="11485766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0299C2-DCB2-71FE-4CB9-5375F295A17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58EA53F-1714-7E06-1D83-C2ECD602CD2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C3E4858-B5D2-1E1F-32FD-BC77284B198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697AE61-B80E-504B-A4B5-FB64755FA389}"/>
              </a:ext>
            </a:extLst>
          </p:cNvPr>
          <p:cNvSpPr>
            <a:spLocks noGrp="1"/>
          </p:cNvSpPr>
          <p:nvPr>
            <p:ph type="dt" sz="half" idx="10"/>
          </p:nvPr>
        </p:nvSpPr>
        <p:spPr/>
        <p:txBody>
          <a:bodyPr/>
          <a:lstStyle/>
          <a:p>
            <a:fld id="{0CF3D366-EB8D-554A-982C-DB7AFD8AC63F}" type="datetimeFigureOut">
              <a:rPr lang="en-US" smtClean="0"/>
              <a:t>5/25/25</a:t>
            </a:fld>
            <a:endParaRPr lang="en-US"/>
          </a:p>
        </p:txBody>
      </p:sp>
      <p:sp>
        <p:nvSpPr>
          <p:cNvPr id="6" name="Footer Placeholder 5">
            <a:extLst>
              <a:ext uri="{FF2B5EF4-FFF2-40B4-BE49-F238E27FC236}">
                <a16:creationId xmlns:a16="http://schemas.microsoft.com/office/drawing/2014/main" id="{0D57D813-542C-0EBE-065C-F9ABE9D38BD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4305E66-AF94-D165-3EFD-28E17C4F5222}"/>
              </a:ext>
            </a:extLst>
          </p:cNvPr>
          <p:cNvSpPr>
            <a:spLocks noGrp="1"/>
          </p:cNvSpPr>
          <p:nvPr>
            <p:ph type="sldNum" sz="quarter" idx="12"/>
          </p:nvPr>
        </p:nvSpPr>
        <p:spPr/>
        <p:txBody>
          <a:bodyPr/>
          <a:lstStyle/>
          <a:p>
            <a:fld id="{A020909B-2F87-F844-B1FD-9A3DEB6DE40C}" type="slidenum">
              <a:rPr lang="en-US" smtClean="0"/>
              <a:t>‹#›</a:t>
            </a:fld>
            <a:endParaRPr lang="en-US"/>
          </a:p>
        </p:txBody>
      </p:sp>
    </p:spTree>
    <p:extLst>
      <p:ext uri="{BB962C8B-B14F-4D97-AF65-F5344CB8AC3E}">
        <p14:creationId xmlns:p14="http://schemas.microsoft.com/office/powerpoint/2010/main" val="6045448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39875-C6AF-8731-01FE-8ABEFF732ED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376BB91-413E-E9A9-B918-ECFB06DC3AB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2A2BCD5-DD45-5761-CA40-6668F34E2D7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9C0C2D4-78F9-0766-CEC6-D04C0E77C6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141BCAF-8AFA-1983-9766-73B4688F367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42AD683-84E2-1EF9-5CEB-D97C32AC6BCD}"/>
              </a:ext>
            </a:extLst>
          </p:cNvPr>
          <p:cNvSpPr>
            <a:spLocks noGrp="1"/>
          </p:cNvSpPr>
          <p:nvPr>
            <p:ph type="dt" sz="half" idx="10"/>
          </p:nvPr>
        </p:nvSpPr>
        <p:spPr/>
        <p:txBody>
          <a:bodyPr/>
          <a:lstStyle/>
          <a:p>
            <a:fld id="{0CF3D366-EB8D-554A-982C-DB7AFD8AC63F}" type="datetimeFigureOut">
              <a:rPr lang="en-US" smtClean="0"/>
              <a:t>5/25/25</a:t>
            </a:fld>
            <a:endParaRPr lang="en-US"/>
          </a:p>
        </p:txBody>
      </p:sp>
      <p:sp>
        <p:nvSpPr>
          <p:cNvPr id="8" name="Footer Placeholder 7">
            <a:extLst>
              <a:ext uri="{FF2B5EF4-FFF2-40B4-BE49-F238E27FC236}">
                <a16:creationId xmlns:a16="http://schemas.microsoft.com/office/drawing/2014/main" id="{3541EAF4-36BD-4E28-C05C-034DE262AB0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0F24C27-3343-BB68-A5AE-4A3CA3D256AB}"/>
              </a:ext>
            </a:extLst>
          </p:cNvPr>
          <p:cNvSpPr>
            <a:spLocks noGrp="1"/>
          </p:cNvSpPr>
          <p:nvPr>
            <p:ph type="sldNum" sz="quarter" idx="12"/>
          </p:nvPr>
        </p:nvSpPr>
        <p:spPr/>
        <p:txBody>
          <a:bodyPr/>
          <a:lstStyle/>
          <a:p>
            <a:fld id="{A020909B-2F87-F844-B1FD-9A3DEB6DE40C}" type="slidenum">
              <a:rPr lang="en-US" smtClean="0"/>
              <a:t>‹#›</a:t>
            </a:fld>
            <a:endParaRPr lang="en-US"/>
          </a:p>
        </p:txBody>
      </p:sp>
    </p:spTree>
    <p:extLst>
      <p:ext uri="{BB962C8B-B14F-4D97-AF65-F5344CB8AC3E}">
        <p14:creationId xmlns:p14="http://schemas.microsoft.com/office/powerpoint/2010/main" val="39207831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679BC-B90E-1939-144B-53D29FD8BA9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6524C0D-A084-6BFD-8749-07F89A8057EC}"/>
              </a:ext>
            </a:extLst>
          </p:cNvPr>
          <p:cNvSpPr>
            <a:spLocks noGrp="1"/>
          </p:cNvSpPr>
          <p:nvPr>
            <p:ph type="dt" sz="half" idx="10"/>
          </p:nvPr>
        </p:nvSpPr>
        <p:spPr/>
        <p:txBody>
          <a:bodyPr/>
          <a:lstStyle/>
          <a:p>
            <a:fld id="{0CF3D366-EB8D-554A-982C-DB7AFD8AC63F}" type="datetimeFigureOut">
              <a:rPr lang="en-US" smtClean="0"/>
              <a:t>5/25/25</a:t>
            </a:fld>
            <a:endParaRPr lang="en-US"/>
          </a:p>
        </p:txBody>
      </p:sp>
      <p:sp>
        <p:nvSpPr>
          <p:cNvPr id="4" name="Footer Placeholder 3">
            <a:extLst>
              <a:ext uri="{FF2B5EF4-FFF2-40B4-BE49-F238E27FC236}">
                <a16:creationId xmlns:a16="http://schemas.microsoft.com/office/drawing/2014/main" id="{C78129F9-8438-2244-57F0-F9AEF17924C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F157731-9F91-4870-3C43-77D9530ECF2E}"/>
              </a:ext>
            </a:extLst>
          </p:cNvPr>
          <p:cNvSpPr>
            <a:spLocks noGrp="1"/>
          </p:cNvSpPr>
          <p:nvPr>
            <p:ph type="sldNum" sz="quarter" idx="12"/>
          </p:nvPr>
        </p:nvSpPr>
        <p:spPr/>
        <p:txBody>
          <a:bodyPr/>
          <a:lstStyle/>
          <a:p>
            <a:fld id="{A020909B-2F87-F844-B1FD-9A3DEB6DE40C}" type="slidenum">
              <a:rPr lang="en-US" smtClean="0"/>
              <a:t>‹#›</a:t>
            </a:fld>
            <a:endParaRPr lang="en-US"/>
          </a:p>
        </p:txBody>
      </p:sp>
    </p:spTree>
    <p:extLst>
      <p:ext uri="{BB962C8B-B14F-4D97-AF65-F5344CB8AC3E}">
        <p14:creationId xmlns:p14="http://schemas.microsoft.com/office/powerpoint/2010/main" val="27934399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8DD95A8-095D-836E-BE94-0A7183A3F3A0}"/>
              </a:ext>
            </a:extLst>
          </p:cNvPr>
          <p:cNvSpPr>
            <a:spLocks noGrp="1"/>
          </p:cNvSpPr>
          <p:nvPr>
            <p:ph type="dt" sz="half" idx="10"/>
          </p:nvPr>
        </p:nvSpPr>
        <p:spPr/>
        <p:txBody>
          <a:bodyPr/>
          <a:lstStyle/>
          <a:p>
            <a:fld id="{0CF3D366-EB8D-554A-982C-DB7AFD8AC63F}" type="datetimeFigureOut">
              <a:rPr lang="en-US" smtClean="0"/>
              <a:t>5/25/25</a:t>
            </a:fld>
            <a:endParaRPr lang="en-US"/>
          </a:p>
        </p:txBody>
      </p:sp>
      <p:sp>
        <p:nvSpPr>
          <p:cNvPr id="3" name="Footer Placeholder 2">
            <a:extLst>
              <a:ext uri="{FF2B5EF4-FFF2-40B4-BE49-F238E27FC236}">
                <a16:creationId xmlns:a16="http://schemas.microsoft.com/office/drawing/2014/main" id="{2A3D19AB-0672-D83C-7C9F-C8803152898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A5C6779-EA73-FCD4-F9F0-D25E9A1CE4C2}"/>
              </a:ext>
            </a:extLst>
          </p:cNvPr>
          <p:cNvSpPr>
            <a:spLocks noGrp="1"/>
          </p:cNvSpPr>
          <p:nvPr>
            <p:ph type="sldNum" sz="quarter" idx="12"/>
          </p:nvPr>
        </p:nvSpPr>
        <p:spPr/>
        <p:txBody>
          <a:bodyPr/>
          <a:lstStyle/>
          <a:p>
            <a:fld id="{A020909B-2F87-F844-B1FD-9A3DEB6DE40C}" type="slidenum">
              <a:rPr lang="en-US" smtClean="0"/>
              <a:t>‹#›</a:t>
            </a:fld>
            <a:endParaRPr lang="en-US"/>
          </a:p>
        </p:txBody>
      </p:sp>
    </p:spTree>
    <p:extLst>
      <p:ext uri="{BB962C8B-B14F-4D97-AF65-F5344CB8AC3E}">
        <p14:creationId xmlns:p14="http://schemas.microsoft.com/office/powerpoint/2010/main" val="15789363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D2C5A-096F-BD48-3EB3-CCD404F44C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936FE5F-1643-773A-A8B3-CCF6D8DC218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8FBD2B8-54CF-2A77-E496-9D31FCD57F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601678-0C09-4575-54B7-BAA15D6A7711}"/>
              </a:ext>
            </a:extLst>
          </p:cNvPr>
          <p:cNvSpPr>
            <a:spLocks noGrp="1"/>
          </p:cNvSpPr>
          <p:nvPr>
            <p:ph type="dt" sz="half" idx="10"/>
          </p:nvPr>
        </p:nvSpPr>
        <p:spPr/>
        <p:txBody>
          <a:bodyPr/>
          <a:lstStyle/>
          <a:p>
            <a:fld id="{0CF3D366-EB8D-554A-982C-DB7AFD8AC63F}" type="datetimeFigureOut">
              <a:rPr lang="en-US" smtClean="0"/>
              <a:t>5/25/25</a:t>
            </a:fld>
            <a:endParaRPr lang="en-US"/>
          </a:p>
        </p:txBody>
      </p:sp>
      <p:sp>
        <p:nvSpPr>
          <p:cNvPr id="6" name="Footer Placeholder 5">
            <a:extLst>
              <a:ext uri="{FF2B5EF4-FFF2-40B4-BE49-F238E27FC236}">
                <a16:creationId xmlns:a16="http://schemas.microsoft.com/office/drawing/2014/main" id="{32294DC0-03BC-9C9F-EFD3-289AC4E498B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1CC1A05-15FF-F0AF-5AFA-B49057B80DFE}"/>
              </a:ext>
            </a:extLst>
          </p:cNvPr>
          <p:cNvSpPr>
            <a:spLocks noGrp="1"/>
          </p:cNvSpPr>
          <p:nvPr>
            <p:ph type="sldNum" sz="quarter" idx="12"/>
          </p:nvPr>
        </p:nvSpPr>
        <p:spPr/>
        <p:txBody>
          <a:bodyPr/>
          <a:lstStyle/>
          <a:p>
            <a:fld id="{A020909B-2F87-F844-B1FD-9A3DEB6DE40C}" type="slidenum">
              <a:rPr lang="en-US" smtClean="0"/>
              <a:t>‹#›</a:t>
            </a:fld>
            <a:endParaRPr lang="en-US"/>
          </a:p>
        </p:txBody>
      </p:sp>
    </p:spTree>
    <p:extLst>
      <p:ext uri="{BB962C8B-B14F-4D97-AF65-F5344CB8AC3E}">
        <p14:creationId xmlns:p14="http://schemas.microsoft.com/office/powerpoint/2010/main" val="40982304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D6757-49D1-5F85-5B64-89553C89EF5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E96DD48-C25F-4141-CE08-9FA0A7103A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3B165AE-68A6-781A-4A61-A85A83318D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F95AA7A-988F-9B0C-7C56-87836FE45162}"/>
              </a:ext>
            </a:extLst>
          </p:cNvPr>
          <p:cNvSpPr>
            <a:spLocks noGrp="1"/>
          </p:cNvSpPr>
          <p:nvPr>
            <p:ph type="dt" sz="half" idx="10"/>
          </p:nvPr>
        </p:nvSpPr>
        <p:spPr/>
        <p:txBody>
          <a:bodyPr/>
          <a:lstStyle/>
          <a:p>
            <a:fld id="{0CF3D366-EB8D-554A-982C-DB7AFD8AC63F}" type="datetimeFigureOut">
              <a:rPr lang="en-US" smtClean="0"/>
              <a:t>5/25/25</a:t>
            </a:fld>
            <a:endParaRPr lang="en-US"/>
          </a:p>
        </p:txBody>
      </p:sp>
      <p:sp>
        <p:nvSpPr>
          <p:cNvPr id="6" name="Footer Placeholder 5">
            <a:extLst>
              <a:ext uri="{FF2B5EF4-FFF2-40B4-BE49-F238E27FC236}">
                <a16:creationId xmlns:a16="http://schemas.microsoft.com/office/drawing/2014/main" id="{F646649A-3208-B9D7-E71B-7F5BFEFEE1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A3E7F3-D86A-BC82-0F48-22E93FF78CAB}"/>
              </a:ext>
            </a:extLst>
          </p:cNvPr>
          <p:cNvSpPr>
            <a:spLocks noGrp="1"/>
          </p:cNvSpPr>
          <p:nvPr>
            <p:ph type="sldNum" sz="quarter" idx="12"/>
          </p:nvPr>
        </p:nvSpPr>
        <p:spPr/>
        <p:txBody>
          <a:bodyPr/>
          <a:lstStyle/>
          <a:p>
            <a:fld id="{A020909B-2F87-F844-B1FD-9A3DEB6DE40C}" type="slidenum">
              <a:rPr lang="en-US" smtClean="0"/>
              <a:t>‹#›</a:t>
            </a:fld>
            <a:endParaRPr lang="en-US"/>
          </a:p>
        </p:txBody>
      </p:sp>
    </p:spTree>
    <p:extLst>
      <p:ext uri="{BB962C8B-B14F-4D97-AF65-F5344CB8AC3E}">
        <p14:creationId xmlns:p14="http://schemas.microsoft.com/office/powerpoint/2010/main" val="27883949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D6AF7A7-9853-56BE-7215-7904807117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F9B4D9B-112F-74AC-C53F-61E9D5E48EA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9BF20A-3E35-1C04-8AAF-D9C9987F0AF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CF3D366-EB8D-554A-982C-DB7AFD8AC63F}" type="datetimeFigureOut">
              <a:rPr lang="en-US" smtClean="0"/>
              <a:t>5/25/25</a:t>
            </a:fld>
            <a:endParaRPr lang="en-US"/>
          </a:p>
        </p:txBody>
      </p:sp>
      <p:sp>
        <p:nvSpPr>
          <p:cNvPr id="5" name="Footer Placeholder 4">
            <a:extLst>
              <a:ext uri="{FF2B5EF4-FFF2-40B4-BE49-F238E27FC236}">
                <a16:creationId xmlns:a16="http://schemas.microsoft.com/office/drawing/2014/main" id="{C663872A-23A7-BED3-646B-96226DBF27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ADCC7983-65DB-A2C4-A246-8E447389853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020909B-2F87-F844-B1FD-9A3DEB6DE40C}" type="slidenum">
              <a:rPr lang="en-US" smtClean="0"/>
              <a:t>‹#›</a:t>
            </a:fld>
            <a:endParaRPr lang="en-US"/>
          </a:p>
        </p:txBody>
      </p:sp>
    </p:spTree>
    <p:extLst>
      <p:ext uri="{BB962C8B-B14F-4D97-AF65-F5344CB8AC3E}">
        <p14:creationId xmlns:p14="http://schemas.microsoft.com/office/powerpoint/2010/main" val="33364848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s://bioethicstoday.org/blog/forget-the-dnr-time-for-opt-in-cpr/" TargetMode="External"/><Relationship Id="rId4" Type="http://schemas.openxmlformats.org/officeDocument/2006/relationships/hyperlink" Target="https://www.census.gov/data/tables/2023/demo/popproj/2023-summary-tables.html"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books.google.com/books?id=jqmnwyzcsNwC&amp;pg=PA85&amp;lpg=PA85&amp;dq=financial+cost+of+cpr+patient&amp;source=bl&amp;ots=LwLpoCD5Zp&amp;sig=ei6omCi1mDsKAUwSsaUwGp7Fk40&amp;hl=en&amp;sa=X&amp;ved=0ahUKEwiK7vT61OzUAhUs44MKHcseDDAQ6AEIQzAF#v=onepage&amp;q=financial%20cost%20of%20" TargetMode="Externa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bioethicstoday.org/blog/forget-the-dnr-time-for-opt-in-cpr/"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5871C2A-A36D-35EA-9F60-2BCB1B3543A2}"/>
              </a:ext>
            </a:extLst>
          </p:cNvPr>
          <p:cNvSpPr>
            <a:spLocks noGrp="1"/>
          </p:cNvSpPr>
          <p:nvPr>
            <p:ph type="ctrTitle"/>
          </p:nvPr>
        </p:nvSpPr>
        <p:spPr>
          <a:xfrm>
            <a:off x="1144923" y="1842892"/>
            <a:ext cx="5323715" cy="1642970"/>
          </a:xfrm>
        </p:spPr>
        <p:txBody>
          <a:bodyPr vert="horz" lIns="91440" tIns="45720" rIns="91440" bIns="45720" rtlCol="0" anchor="b">
            <a:normAutofit/>
          </a:bodyPr>
          <a:lstStyle/>
          <a:p>
            <a:pPr algn="l"/>
            <a:r>
              <a:rPr lang="en-US" sz="4000" b="1" kern="1200" dirty="0">
                <a:solidFill>
                  <a:schemeClr val="tx1"/>
                </a:solidFill>
                <a:effectLst/>
                <a:latin typeface="+mj-lt"/>
                <a:ea typeface="+mj-ea"/>
                <a:cs typeface="+mj-cs"/>
              </a:rPr>
              <a:t>CPR for the Patient Self-Determination Act</a:t>
            </a:r>
            <a:endParaRPr lang="en-US" sz="4000" b="1" kern="1200" dirty="0">
              <a:solidFill>
                <a:schemeClr val="tx1"/>
              </a:solidFill>
              <a:latin typeface="+mj-lt"/>
              <a:ea typeface="+mj-ea"/>
              <a:cs typeface="+mj-cs"/>
            </a:endParaRPr>
          </a:p>
        </p:txBody>
      </p:sp>
      <p:sp>
        <p:nvSpPr>
          <p:cNvPr id="4" name="TextBox 3">
            <a:extLst>
              <a:ext uri="{FF2B5EF4-FFF2-40B4-BE49-F238E27FC236}">
                <a16:creationId xmlns:a16="http://schemas.microsoft.com/office/drawing/2014/main" id="{B08F4E8F-C38C-A1AF-8513-7F0F08D28B7B}"/>
              </a:ext>
            </a:extLst>
          </p:cNvPr>
          <p:cNvSpPr txBox="1"/>
          <p:nvPr/>
        </p:nvSpPr>
        <p:spPr>
          <a:xfrm>
            <a:off x="1144923" y="3886200"/>
            <a:ext cx="5315189" cy="2054777"/>
          </a:xfrm>
          <a:prstGeom prst="rect">
            <a:avLst/>
          </a:prstGeom>
        </p:spPr>
        <p:txBody>
          <a:bodyPr vert="horz" lIns="91440" tIns="45720" rIns="91440" bIns="45720" rtlCol="0" anchor="t">
            <a:normAutofit/>
          </a:bodyPr>
          <a:lstStyle/>
          <a:p>
            <a:pPr>
              <a:lnSpc>
                <a:spcPct val="90000"/>
              </a:lnSpc>
              <a:spcAft>
                <a:spcPts val="600"/>
              </a:spcAft>
            </a:pPr>
            <a:r>
              <a:rPr lang="en-US" sz="2000" dirty="0"/>
              <a:t>Julie L. Campbell, JD, LLM, CHC</a:t>
            </a:r>
          </a:p>
          <a:p>
            <a:pPr>
              <a:lnSpc>
                <a:spcPct val="90000"/>
              </a:lnSpc>
              <a:spcAft>
                <a:spcPts val="600"/>
              </a:spcAft>
            </a:pPr>
            <a:r>
              <a:rPr lang="en-US" sz="2000" dirty="0"/>
              <a:t>Assistant Professor of Law</a:t>
            </a:r>
          </a:p>
          <a:p>
            <a:pPr>
              <a:lnSpc>
                <a:spcPct val="90000"/>
              </a:lnSpc>
              <a:spcAft>
                <a:spcPts val="600"/>
              </a:spcAft>
            </a:pPr>
            <a:r>
              <a:rPr lang="en-US" sz="2000" dirty="0"/>
              <a:t>University of Louisville School of Law</a:t>
            </a:r>
          </a:p>
          <a:p>
            <a:pPr indent="-228600">
              <a:lnSpc>
                <a:spcPct val="90000"/>
              </a:lnSpc>
              <a:spcAft>
                <a:spcPts val="600"/>
              </a:spcAft>
              <a:buFont typeface="Arial" panose="020B0604020202020204" pitchFamily="34" charset="0"/>
              <a:buChar char="•"/>
            </a:pPr>
            <a:endParaRPr lang="en-US" sz="2000" b="1" dirty="0"/>
          </a:p>
        </p:txBody>
      </p:sp>
      <p:sp>
        <p:nvSpPr>
          <p:cNvPr id="1033" name="Rectangle 1032">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Rectangle 1034">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7" name="Rectangle 1036">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9" name="Rectangle 1038">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a:extLst>
              <a:ext uri="{FF2B5EF4-FFF2-40B4-BE49-F238E27FC236}">
                <a16:creationId xmlns:a16="http://schemas.microsoft.com/office/drawing/2014/main" id="{0CCE0D3B-E63A-018F-7050-4290754B1367}"/>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075967" y="1359681"/>
            <a:ext cx="4170530" cy="4170530"/>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2">
            <a:extLst>
              <a:ext uri="{FF2B5EF4-FFF2-40B4-BE49-F238E27FC236}">
                <a16:creationId xmlns:a16="http://schemas.microsoft.com/office/drawing/2014/main" id="{88E52D3E-74FF-4C43-408F-C878FE70A15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a:extLst>
              <a:ext uri="{FF2B5EF4-FFF2-40B4-BE49-F238E27FC236}">
                <a16:creationId xmlns:a16="http://schemas.microsoft.com/office/drawing/2014/main" id="{20641B1F-91EE-AB7A-AFF2-E3A2CF1F4ADD}"/>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a:extLst>
              <a:ext uri="{FF2B5EF4-FFF2-40B4-BE49-F238E27FC236}">
                <a16:creationId xmlns:a16="http://schemas.microsoft.com/office/drawing/2014/main" id="{54ED2CC0-C7DF-C162-7FCD-8D346352F7BE}"/>
              </a:ext>
            </a:extLst>
          </p:cNvPr>
          <p:cNvSpPr>
            <a:spLocks noChangeAspect="1" noChangeArrowheads="1"/>
          </p:cNvSpPr>
          <p:nvPr/>
        </p:nvSpPr>
        <p:spPr bwMode="auto">
          <a:xfrm>
            <a:off x="6248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7162693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F644E91-272F-E569-8987-8E0C10549B0D}"/>
              </a:ext>
            </a:extLst>
          </p:cNvPr>
          <p:cNvSpPr/>
          <p:nvPr/>
        </p:nvSpPr>
        <p:spPr>
          <a:xfrm>
            <a:off x="3969572" y="0"/>
            <a:ext cx="8222428" cy="6858000"/>
          </a:xfrm>
          <a:prstGeom prst="rect">
            <a:avLst/>
          </a:prstGeom>
          <a:solidFill>
            <a:srgbClr val="002060"/>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2640B55-9556-8932-F824-E75C1A3C0B10}"/>
              </a:ext>
            </a:extLst>
          </p:cNvPr>
          <p:cNvSpPr>
            <a:spLocks noGrp="1"/>
          </p:cNvSpPr>
          <p:nvPr>
            <p:ph type="title"/>
          </p:nvPr>
        </p:nvSpPr>
        <p:spPr>
          <a:xfrm>
            <a:off x="4509046" y="457379"/>
            <a:ext cx="7225749" cy="949521"/>
          </a:xfrm>
        </p:spPr>
        <p:txBody>
          <a:bodyPr vert="horz" lIns="91440" tIns="45720" rIns="91440" bIns="45720" rtlCol="0" anchor="t">
            <a:normAutofit fontScale="90000"/>
          </a:bodyPr>
          <a:lstStyle/>
          <a:p>
            <a:pPr marL="0" marR="0" lvl="0" indent="0" fontAlgn="base">
              <a:spcAft>
                <a:spcPct val="0"/>
              </a:spcAft>
              <a:buClrTx/>
              <a:buSzTx/>
              <a:tabLst/>
            </a:pPr>
            <a:r>
              <a:rPr kumimoji="0" lang="en-US" altLang="en-US" sz="3200" b="1" i="0" u="none" strike="noStrike" kern="1200" cap="none" normalizeH="0" baseline="0" dirty="0">
                <a:ln>
                  <a:noFill/>
                </a:ln>
                <a:solidFill>
                  <a:schemeClr val="bg1"/>
                </a:solidFill>
                <a:effectLst/>
                <a:latin typeface="+mn-lt"/>
                <a:ea typeface="+mj-ea"/>
                <a:cs typeface="+mj-cs"/>
              </a:rPr>
              <a:t>U.S. Population’s Knowledge (as of 2023) About CPR Effectiveness</a:t>
            </a:r>
            <a:endParaRPr kumimoji="0" lang="en-US" altLang="en-US" sz="3200" b="0" i="0" u="none" strike="noStrike" kern="1200" cap="none" normalizeH="0" baseline="0" dirty="0">
              <a:ln>
                <a:noFill/>
              </a:ln>
              <a:solidFill>
                <a:schemeClr val="bg1"/>
              </a:solidFill>
              <a:effectLst/>
              <a:latin typeface="+mn-lt"/>
              <a:ea typeface="+mj-ea"/>
              <a:cs typeface="+mj-cs"/>
            </a:endParaRPr>
          </a:p>
        </p:txBody>
      </p:sp>
      <p:graphicFrame>
        <p:nvGraphicFramePr>
          <p:cNvPr id="4" name="Content Placeholder 3">
            <a:extLst>
              <a:ext uri="{FF2B5EF4-FFF2-40B4-BE49-F238E27FC236}">
                <a16:creationId xmlns:a16="http://schemas.microsoft.com/office/drawing/2014/main" id="{F4F5E94C-DC4C-45B4-F853-1D111DBB008A}"/>
              </a:ext>
            </a:extLst>
          </p:cNvPr>
          <p:cNvGraphicFramePr>
            <a:graphicFrameLocks noGrp="1"/>
          </p:cNvGraphicFramePr>
          <p:nvPr>
            <p:ph idx="1"/>
            <p:extLst>
              <p:ext uri="{D42A27DB-BD31-4B8C-83A1-F6EECF244321}">
                <p14:modId xmlns:p14="http://schemas.microsoft.com/office/powerpoint/2010/main" val="1365591137"/>
              </p:ext>
            </p:extLst>
          </p:nvPr>
        </p:nvGraphicFramePr>
        <p:xfrm>
          <a:off x="4509047" y="1501367"/>
          <a:ext cx="7173758" cy="4729522"/>
        </p:xfrm>
        <a:graphic>
          <a:graphicData uri="http://schemas.openxmlformats.org/drawingml/2006/table">
            <a:tbl>
              <a:tblPr firstRow="1" firstCol="1" bandRow="1">
                <a:noFill/>
                <a:tableStyleId>{5C22544A-7EE6-4342-B048-85BDC9FD1C3A}</a:tableStyleId>
              </a:tblPr>
              <a:tblGrid>
                <a:gridCol w="1741146">
                  <a:extLst>
                    <a:ext uri="{9D8B030D-6E8A-4147-A177-3AD203B41FA5}">
                      <a16:colId xmlns:a16="http://schemas.microsoft.com/office/drawing/2014/main" val="1420424971"/>
                    </a:ext>
                  </a:extLst>
                </a:gridCol>
                <a:gridCol w="1845804">
                  <a:extLst>
                    <a:ext uri="{9D8B030D-6E8A-4147-A177-3AD203B41FA5}">
                      <a16:colId xmlns:a16="http://schemas.microsoft.com/office/drawing/2014/main" val="543452480"/>
                    </a:ext>
                  </a:extLst>
                </a:gridCol>
                <a:gridCol w="1987465">
                  <a:extLst>
                    <a:ext uri="{9D8B030D-6E8A-4147-A177-3AD203B41FA5}">
                      <a16:colId xmlns:a16="http://schemas.microsoft.com/office/drawing/2014/main" val="2245628786"/>
                    </a:ext>
                  </a:extLst>
                </a:gridCol>
                <a:gridCol w="1599343">
                  <a:extLst>
                    <a:ext uri="{9D8B030D-6E8A-4147-A177-3AD203B41FA5}">
                      <a16:colId xmlns:a16="http://schemas.microsoft.com/office/drawing/2014/main" val="3386051717"/>
                    </a:ext>
                  </a:extLst>
                </a:gridCol>
              </a:tblGrid>
              <a:tr h="899402">
                <a:tc>
                  <a:txBody>
                    <a:bodyPr/>
                    <a:lstStyle/>
                    <a:p>
                      <a:pPr marL="0" marR="0">
                        <a:spcBef>
                          <a:spcPts val="0"/>
                        </a:spcBef>
                        <a:spcAft>
                          <a:spcPts val="0"/>
                        </a:spcAft>
                      </a:pPr>
                      <a:r>
                        <a:rPr lang="en-US" sz="1800" b="1" dirty="0">
                          <a:solidFill>
                            <a:srgbClr val="FFFFFF"/>
                          </a:solidFill>
                          <a:effectLst/>
                        </a:rPr>
                        <a:t>Survival to Discharge Rate</a:t>
                      </a:r>
                      <a:endParaRPr lang="en-US" sz="18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462" marR="154477" marT="154477" marB="154477">
                    <a:lnL w="38100" cap="flat" cmpd="sng" algn="ctr">
                      <a:noFill/>
                      <a:prstDash val="solid"/>
                    </a:lnL>
                    <a:lnR w="38100" cap="flat" cmpd="sng" algn="ctr">
                      <a:solidFill>
                        <a:srgbClr val="FFFFFF"/>
                      </a:solidFill>
                      <a:prstDash val="solid"/>
                    </a:lnR>
                    <a:lnT w="38100" cap="flat" cmpd="sng" algn="ctr">
                      <a:noFill/>
                      <a:prstDash val="solid"/>
                    </a:lnT>
                    <a:lnB w="38100" cap="flat" cmpd="sng" algn="ctr">
                      <a:solidFill>
                        <a:srgbClr val="FFFFFF"/>
                      </a:solidFill>
                      <a:prstDash val="solid"/>
                    </a:lnB>
                    <a:solidFill>
                      <a:srgbClr val="636B68">
                        <a:alpha val="69804"/>
                      </a:srgbClr>
                    </a:solidFill>
                  </a:tcPr>
                </a:tc>
                <a:tc>
                  <a:txBody>
                    <a:bodyPr/>
                    <a:lstStyle/>
                    <a:p>
                      <a:pPr marL="0" marR="0">
                        <a:spcBef>
                          <a:spcPts val="0"/>
                        </a:spcBef>
                        <a:spcAft>
                          <a:spcPts val="0"/>
                        </a:spcAft>
                      </a:pPr>
                      <a:r>
                        <a:rPr lang="en-US" sz="1800" b="1" dirty="0">
                          <a:solidFill>
                            <a:srgbClr val="FFFFFF"/>
                          </a:solidFill>
                          <a:effectLst/>
                        </a:rPr>
                        <a:t>“BCO” group </a:t>
                      </a:r>
                    </a:p>
                    <a:p>
                      <a:pPr marL="0" marR="0">
                        <a:spcBef>
                          <a:spcPts val="0"/>
                        </a:spcBef>
                        <a:spcAft>
                          <a:spcPts val="0"/>
                        </a:spcAft>
                      </a:pPr>
                      <a:r>
                        <a:rPr lang="en-US" sz="1800" b="1" dirty="0">
                          <a:solidFill>
                            <a:srgbClr val="FFFFFF"/>
                          </a:solidFill>
                          <a:effectLst/>
                        </a:rPr>
                        <a:t>(n = 299)</a:t>
                      </a:r>
                      <a:endParaRPr lang="en-US" sz="18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462" marR="154477" marT="154477" marB="154477">
                    <a:lnL w="38100" cap="flat" cmpd="sng" algn="ctr">
                      <a:solidFill>
                        <a:srgbClr val="FFFFFF"/>
                      </a:solidFill>
                      <a:prstDash val="solid"/>
                    </a:lnL>
                    <a:lnR w="38100" cap="flat" cmpd="sng" algn="ctr">
                      <a:solidFill>
                        <a:srgbClr val="FFFFFF"/>
                      </a:solidFill>
                      <a:prstDash val="solid"/>
                    </a:lnR>
                    <a:lnT w="38100" cap="flat" cmpd="sng" algn="ctr">
                      <a:noFill/>
                      <a:prstDash val="solid"/>
                    </a:lnT>
                    <a:lnB w="38100" cap="flat" cmpd="sng" algn="ctr">
                      <a:solidFill>
                        <a:srgbClr val="FFFFFF"/>
                      </a:solidFill>
                      <a:prstDash val="solid"/>
                    </a:lnB>
                    <a:solidFill>
                      <a:srgbClr val="636B68">
                        <a:alpha val="69804"/>
                      </a:srgbClr>
                    </a:solidFill>
                  </a:tcPr>
                </a:tc>
                <a:tc>
                  <a:txBody>
                    <a:bodyPr/>
                    <a:lstStyle/>
                    <a:p>
                      <a:pPr marL="0" marR="0">
                        <a:spcBef>
                          <a:spcPts val="0"/>
                        </a:spcBef>
                        <a:spcAft>
                          <a:spcPts val="0"/>
                        </a:spcAft>
                      </a:pPr>
                      <a:r>
                        <a:rPr lang="en-US" sz="1800" b="1">
                          <a:solidFill>
                            <a:srgbClr val="FFFFFF"/>
                          </a:solidFill>
                          <a:effectLst/>
                        </a:rPr>
                        <a:t>“DNR” group (n = 300)</a:t>
                      </a:r>
                      <a:endParaRPr lang="en-US" sz="18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462" marR="154477" marT="154477" marB="154477">
                    <a:lnL w="38100" cap="flat" cmpd="sng" algn="ctr">
                      <a:solidFill>
                        <a:srgbClr val="FFFFFF"/>
                      </a:solidFill>
                      <a:prstDash val="solid"/>
                    </a:lnL>
                    <a:lnR w="38100" cap="flat" cmpd="sng" algn="ctr">
                      <a:solidFill>
                        <a:srgbClr val="FFFFFF"/>
                      </a:solidFill>
                      <a:prstDash val="solid"/>
                    </a:lnR>
                    <a:lnT w="38100" cap="flat" cmpd="sng" algn="ctr">
                      <a:noFill/>
                      <a:prstDash val="solid"/>
                    </a:lnT>
                    <a:lnB w="38100" cap="flat" cmpd="sng" algn="ctr">
                      <a:solidFill>
                        <a:srgbClr val="FFFFFF"/>
                      </a:solidFill>
                      <a:prstDash val="solid"/>
                    </a:lnB>
                    <a:solidFill>
                      <a:srgbClr val="636B68">
                        <a:alpha val="69804"/>
                      </a:srgbClr>
                    </a:solidFill>
                  </a:tcPr>
                </a:tc>
                <a:tc>
                  <a:txBody>
                    <a:bodyPr/>
                    <a:lstStyle/>
                    <a:p>
                      <a:pPr marL="0" marR="0">
                        <a:spcBef>
                          <a:spcPts val="0"/>
                        </a:spcBef>
                        <a:spcAft>
                          <a:spcPts val="0"/>
                        </a:spcAft>
                      </a:pPr>
                      <a:r>
                        <a:rPr lang="en-US" sz="1800" b="1" dirty="0">
                          <a:solidFill>
                            <a:srgbClr val="FFFFFF"/>
                          </a:solidFill>
                          <a:effectLst/>
                        </a:rPr>
                        <a:t>Total </a:t>
                      </a:r>
                    </a:p>
                    <a:p>
                      <a:pPr marL="0" marR="0">
                        <a:spcBef>
                          <a:spcPts val="0"/>
                        </a:spcBef>
                        <a:spcAft>
                          <a:spcPts val="0"/>
                        </a:spcAft>
                      </a:pPr>
                      <a:r>
                        <a:rPr lang="en-US" sz="1800" b="1" dirty="0">
                          <a:solidFill>
                            <a:srgbClr val="FFFFFF"/>
                          </a:solidFill>
                          <a:effectLst/>
                        </a:rPr>
                        <a:t>(n = 599)</a:t>
                      </a:r>
                      <a:endParaRPr lang="en-US" sz="18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462" marR="154477" marT="154477" marB="154477">
                    <a:lnL w="38100" cap="flat" cmpd="sng" algn="ctr">
                      <a:solidFill>
                        <a:srgbClr val="FFFFFF"/>
                      </a:solidFill>
                      <a:prstDash val="solid"/>
                    </a:lnL>
                    <a:lnR w="38100" cap="flat" cmpd="sng" algn="ctr">
                      <a:noFill/>
                      <a:prstDash val="solid"/>
                    </a:lnR>
                    <a:lnT w="38100" cap="flat" cmpd="sng" algn="ctr">
                      <a:noFill/>
                      <a:prstDash val="solid"/>
                    </a:lnT>
                    <a:lnB w="38100" cap="flat" cmpd="sng" algn="ctr">
                      <a:solidFill>
                        <a:srgbClr val="FFFFFF"/>
                      </a:solidFill>
                      <a:prstDash val="solid"/>
                    </a:lnB>
                    <a:solidFill>
                      <a:srgbClr val="636B68">
                        <a:alpha val="69804"/>
                      </a:srgbClr>
                    </a:solidFill>
                  </a:tcPr>
                </a:tc>
                <a:extLst>
                  <a:ext uri="{0D108BD9-81ED-4DB2-BD59-A6C34878D82A}">
                    <a16:rowId xmlns:a16="http://schemas.microsoft.com/office/drawing/2014/main" val="2676258292"/>
                  </a:ext>
                </a:extLst>
              </a:tr>
              <a:tr h="899402">
                <a:tc>
                  <a:txBody>
                    <a:bodyPr/>
                    <a:lstStyle/>
                    <a:p>
                      <a:pPr marL="0" marR="0">
                        <a:spcBef>
                          <a:spcPts val="0"/>
                        </a:spcBef>
                        <a:spcAft>
                          <a:spcPts val="0"/>
                        </a:spcAft>
                      </a:pPr>
                      <a:r>
                        <a:rPr lang="en-US" sz="1800" b="1" dirty="0">
                          <a:solidFill>
                            <a:schemeClr val="tx1"/>
                          </a:solidFill>
                          <a:effectLst/>
                          <a:highlight>
                            <a:srgbClr val="FFFF00"/>
                          </a:highlight>
                        </a:rPr>
                        <a:t>10 – 20 % (%)</a:t>
                      </a:r>
                      <a:endParaRPr lang="en-US" sz="1800" b="1" dirty="0">
                        <a:solidFill>
                          <a:schemeClr val="tx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txBody>
                  <a:tcPr marL="257462" marR="154477" marT="154477" marB="154477">
                    <a:lnL w="38100" cap="flat" cmpd="sng" algn="ctr">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636B68">
                        <a:alpha val="69804"/>
                      </a:srgbClr>
                    </a:solidFill>
                  </a:tcPr>
                </a:tc>
                <a:tc>
                  <a:txBody>
                    <a:bodyPr/>
                    <a:lstStyle/>
                    <a:p>
                      <a:pPr marL="0" marR="0">
                        <a:spcBef>
                          <a:spcPts val="0"/>
                        </a:spcBef>
                        <a:spcAft>
                          <a:spcPts val="0"/>
                        </a:spcAft>
                      </a:pPr>
                      <a:r>
                        <a:rPr lang="en-US" sz="1800" dirty="0">
                          <a:solidFill>
                            <a:schemeClr val="bg1"/>
                          </a:solidFill>
                          <a:effectLst/>
                        </a:rPr>
                        <a:t>33    (11.0)</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462" marR="154477" marT="154477" marB="154477">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pPr marL="0" marR="0">
                        <a:spcBef>
                          <a:spcPts val="0"/>
                        </a:spcBef>
                        <a:spcAft>
                          <a:spcPts val="0"/>
                        </a:spcAft>
                      </a:pPr>
                      <a:r>
                        <a:rPr lang="en-US" sz="1800" dirty="0">
                          <a:solidFill>
                            <a:schemeClr val="bg1"/>
                          </a:solidFill>
                          <a:effectLst/>
                        </a:rPr>
                        <a:t>30   (10.0)</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462" marR="154477" marT="154477" marB="154477">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pPr marL="0" marR="0">
                        <a:spcBef>
                          <a:spcPts val="0"/>
                        </a:spcBef>
                        <a:spcAft>
                          <a:spcPts val="0"/>
                        </a:spcAft>
                      </a:pPr>
                      <a:r>
                        <a:rPr lang="en-US" sz="1800">
                          <a:solidFill>
                            <a:schemeClr val="tx1">
                              <a:lumMod val="85000"/>
                              <a:lumOff val="15000"/>
                            </a:schemeClr>
                          </a:solidFill>
                          <a:effectLst/>
                          <a:highlight>
                            <a:srgbClr val="FFFF00"/>
                          </a:highlight>
                        </a:rPr>
                        <a:t>63    (10.5)</a:t>
                      </a:r>
                      <a:endParaRPr lang="en-US" sz="1800">
                        <a:solidFill>
                          <a:schemeClr val="tx1">
                            <a:lumMod val="85000"/>
                            <a:lumOff val="15000"/>
                          </a:schemeClr>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txBody>
                  <a:tcPr marL="257462" marR="154477" marT="154477" marB="154477">
                    <a:lnL w="38100" cap="flat" cmpd="sng" algn="ctr">
                      <a:solidFill>
                        <a:srgbClr val="FFFFFF"/>
                      </a:solidFill>
                      <a:prstDash val="solid"/>
                    </a:lnL>
                    <a:lnR w="38100" cap="flat" cmpd="sng" algn="ctr">
                      <a:no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extLst>
                  <a:ext uri="{0D108BD9-81ED-4DB2-BD59-A6C34878D82A}">
                    <a16:rowId xmlns:a16="http://schemas.microsoft.com/office/drawing/2014/main" val="4048317702"/>
                  </a:ext>
                </a:extLst>
              </a:tr>
              <a:tr h="899402">
                <a:tc>
                  <a:txBody>
                    <a:bodyPr/>
                    <a:lstStyle/>
                    <a:p>
                      <a:pPr marL="0" marR="0">
                        <a:spcBef>
                          <a:spcPts val="0"/>
                        </a:spcBef>
                        <a:spcAft>
                          <a:spcPts val="0"/>
                        </a:spcAft>
                      </a:pPr>
                      <a:r>
                        <a:rPr lang="en-US" sz="1800" b="1">
                          <a:solidFill>
                            <a:srgbClr val="FFFFFF"/>
                          </a:solidFill>
                          <a:effectLst/>
                        </a:rPr>
                        <a:t>30 – 40 % (%)</a:t>
                      </a:r>
                      <a:endParaRPr lang="en-US" sz="18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462" marR="154477" marT="154477" marB="154477">
                    <a:lnL w="38100" cap="flat" cmpd="sng" algn="ctr">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636B68">
                        <a:alpha val="69804"/>
                      </a:srgbClr>
                    </a:solidFill>
                  </a:tcPr>
                </a:tc>
                <a:tc>
                  <a:txBody>
                    <a:bodyPr/>
                    <a:lstStyle/>
                    <a:p>
                      <a:pPr marL="0" marR="0">
                        <a:spcBef>
                          <a:spcPts val="0"/>
                        </a:spcBef>
                        <a:spcAft>
                          <a:spcPts val="0"/>
                        </a:spcAft>
                      </a:pPr>
                      <a:r>
                        <a:rPr lang="en-US" sz="1800" dirty="0">
                          <a:solidFill>
                            <a:schemeClr val="bg1"/>
                          </a:solidFill>
                          <a:effectLst/>
                        </a:rPr>
                        <a:t>51    (17.1)</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462" marR="154477" marT="154477" marB="154477">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pPr marL="0" marR="0">
                        <a:spcBef>
                          <a:spcPts val="0"/>
                        </a:spcBef>
                        <a:spcAft>
                          <a:spcPts val="0"/>
                        </a:spcAft>
                      </a:pPr>
                      <a:r>
                        <a:rPr lang="en-US" sz="1800" dirty="0">
                          <a:solidFill>
                            <a:schemeClr val="bg1"/>
                          </a:solidFill>
                          <a:effectLst/>
                        </a:rPr>
                        <a:t>51   (17.0)</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462" marR="154477" marT="154477" marB="154477">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pPr marL="0" marR="0">
                        <a:spcBef>
                          <a:spcPts val="0"/>
                        </a:spcBef>
                        <a:spcAft>
                          <a:spcPts val="0"/>
                        </a:spcAft>
                      </a:pPr>
                      <a:r>
                        <a:rPr lang="en-US" sz="1800" dirty="0">
                          <a:solidFill>
                            <a:schemeClr val="bg1"/>
                          </a:solidFill>
                          <a:effectLst/>
                        </a:rPr>
                        <a:t>102  (17.0)</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462" marR="154477" marT="154477" marB="154477">
                    <a:lnL w="38100" cap="flat" cmpd="sng" algn="ctr">
                      <a:solidFill>
                        <a:srgbClr val="FFFFFF"/>
                      </a:solidFill>
                      <a:prstDash val="solid"/>
                    </a:lnL>
                    <a:lnR w="12700" cmpd="sng">
                      <a:no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extLst>
                  <a:ext uri="{0D108BD9-81ED-4DB2-BD59-A6C34878D82A}">
                    <a16:rowId xmlns:a16="http://schemas.microsoft.com/office/drawing/2014/main" val="3901388678"/>
                  </a:ext>
                </a:extLst>
              </a:tr>
              <a:tr h="899402">
                <a:tc>
                  <a:txBody>
                    <a:bodyPr/>
                    <a:lstStyle/>
                    <a:p>
                      <a:pPr marL="0" marR="0">
                        <a:spcBef>
                          <a:spcPts val="0"/>
                        </a:spcBef>
                        <a:spcAft>
                          <a:spcPts val="0"/>
                        </a:spcAft>
                      </a:pPr>
                      <a:r>
                        <a:rPr lang="en-US" sz="1800" b="1">
                          <a:solidFill>
                            <a:srgbClr val="FFFFFF"/>
                          </a:solidFill>
                          <a:effectLst/>
                        </a:rPr>
                        <a:t>50 – 60 % (%)</a:t>
                      </a:r>
                      <a:endParaRPr lang="en-US" sz="18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462" marR="154477" marT="154477" marB="154477">
                    <a:lnL w="38100" cap="flat" cmpd="sng" algn="ctr">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636B68">
                        <a:alpha val="69804"/>
                      </a:srgbClr>
                    </a:solidFill>
                  </a:tcPr>
                </a:tc>
                <a:tc>
                  <a:txBody>
                    <a:bodyPr/>
                    <a:lstStyle/>
                    <a:p>
                      <a:pPr marL="0" marR="0">
                        <a:spcBef>
                          <a:spcPts val="0"/>
                        </a:spcBef>
                        <a:spcAft>
                          <a:spcPts val="0"/>
                        </a:spcAft>
                      </a:pPr>
                      <a:r>
                        <a:rPr lang="en-US" sz="1800" dirty="0">
                          <a:solidFill>
                            <a:schemeClr val="bg1"/>
                          </a:solidFill>
                          <a:effectLst/>
                        </a:rPr>
                        <a:t>111  (37.1)</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462" marR="154477" marT="154477" marB="154477">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pPr marL="0" marR="0">
                        <a:spcBef>
                          <a:spcPts val="0"/>
                        </a:spcBef>
                        <a:spcAft>
                          <a:spcPts val="0"/>
                        </a:spcAft>
                      </a:pPr>
                      <a:r>
                        <a:rPr lang="en-US" sz="1800" dirty="0">
                          <a:solidFill>
                            <a:schemeClr val="bg1"/>
                          </a:solidFill>
                          <a:effectLst/>
                        </a:rPr>
                        <a:t>123 (41.0)</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462" marR="154477" marT="154477" marB="154477">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pPr marL="0" marR="0">
                        <a:spcBef>
                          <a:spcPts val="0"/>
                        </a:spcBef>
                        <a:spcAft>
                          <a:spcPts val="0"/>
                        </a:spcAft>
                      </a:pPr>
                      <a:r>
                        <a:rPr lang="en-US" sz="1800" dirty="0">
                          <a:solidFill>
                            <a:schemeClr val="bg1"/>
                          </a:solidFill>
                          <a:effectLst/>
                        </a:rPr>
                        <a:t>234  (39.1)</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462" marR="154477" marT="154477" marB="154477">
                    <a:lnL w="38100" cap="flat" cmpd="sng" algn="ctr">
                      <a:solidFill>
                        <a:srgbClr val="FFFFFF"/>
                      </a:solidFill>
                      <a:prstDash val="solid"/>
                    </a:lnL>
                    <a:lnR w="38100" cap="flat" cmpd="sng" algn="ctr">
                      <a:no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extLst>
                  <a:ext uri="{0D108BD9-81ED-4DB2-BD59-A6C34878D82A}">
                    <a16:rowId xmlns:a16="http://schemas.microsoft.com/office/drawing/2014/main" val="2931025827"/>
                  </a:ext>
                </a:extLst>
              </a:tr>
              <a:tr h="899402">
                <a:tc>
                  <a:txBody>
                    <a:bodyPr/>
                    <a:lstStyle/>
                    <a:p>
                      <a:pPr marL="0" marR="0">
                        <a:spcBef>
                          <a:spcPts val="0"/>
                        </a:spcBef>
                        <a:spcAft>
                          <a:spcPts val="0"/>
                        </a:spcAft>
                      </a:pPr>
                      <a:r>
                        <a:rPr lang="en-US" sz="1800" b="1">
                          <a:solidFill>
                            <a:srgbClr val="FFFFFF"/>
                          </a:solidFill>
                          <a:effectLst/>
                        </a:rPr>
                        <a:t>70 – 80%  (%)</a:t>
                      </a:r>
                      <a:endParaRPr lang="en-US" sz="18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462" marR="154477" marT="154477" marB="154477">
                    <a:lnL w="38100" cap="flat" cmpd="sng" algn="ctr">
                      <a:noFill/>
                      <a:prstDash val="solid"/>
                    </a:lnL>
                    <a:lnR w="38100" cap="flat" cmpd="sng" algn="ctr">
                      <a:solidFill>
                        <a:srgbClr val="FFFFFF"/>
                      </a:solidFill>
                      <a:prstDash val="solid"/>
                    </a:lnR>
                    <a:lnT w="38100" cap="flat" cmpd="sng" algn="ctr">
                      <a:solidFill>
                        <a:srgbClr val="FFFFFF"/>
                      </a:solidFill>
                      <a:prstDash val="solid"/>
                    </a:lnT>
                    <a:lnB w="38100" cap="flat" cmpd="sng" algn="ctr">
                      <a:noFill/>
                      <a:prstDash val="solid"/>
                    </a:lnB>
                    <a:solidFill>
                      <a:srgbClr val="636B68">
                        <a:alpha val="69804"/>
                      </a:srgbClr>
                    </a:solidFill>
                  </a:tcPr>
                </a:tc>
                <a:tc>
                  <a:txBody>
                    <a:bodyPr/>
                    <a:lstStyle/>
                    <a:p>
                      <a:pPr marL="0" marR="0">
                        <a:spcBef>
                          <a:spcPts val="0"/>
                        </a:spcBef>
                        <a:spcAft>
                          <a:spcPts val="0"/>
                        </a:spcAft>
                      </a:pPr>
                      <a:r>
                        <a:rPr lang="en-US" sz="1800" dirty="0">
                          <a:solidFill>
                            <a:schemeClr val="bg1"/>
                          </a:solidFill>
                          <a:effectLst/>
                        </a:rPr>
                        <a:t>104  (34.9)</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462" marR="154477" marT="154477" marB="154477">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12700" cmpd="sng">
                      <a:noFill/>
                      <a:prstDash val="solid"/>
                    </a:lnB>
                    <a:solidFill>
                      <a:srgbClr val="878E8B">
                        <a:alpha val="30196"/>
                      </a:srgbClr>
                    </a:solidFill>
                  </a:tcPr>
                </a:tc>
                <a:tc>
                  <a:txBody>
                    <a:bodyPr/>
                    <a:lstStyle/>
                    <a:p>
                      <a:pPr marL="0" marR="0">
                        <a:spcBef>
                          <a:spcPts val="0"/>
                        </a:spcBef>
                        <a:spcAft>
                          <a:spcPts val="0"/>
                        </a:spcAft>
                      </a:pPr>
                      <a:r>
                        <a:rPr lang="en-US" sz="1800" dirty="0">
                          <a:solidFill>
                            <a:schemeClr val="bg1"/>
                          </a:solidFill>
                          <a:effectLst/>
                        </a:rPr>
                        <a:t>95   (31.7)</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462" marR="154477" marT="154477" marB="154477">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12700" cmpd="sng">
                      <a:noFill/>
                      <a:prstDash val="solid"/>
                    </a:lnB>
                    <a:solidFill>
                      <a:srgbClr val="878E8B">
                        <a:alpha val="30196"/>
                      </a:srgbClr>
                    </a:solidFill>
                  </a:tcPr>
                </a:tc>
                <a:tc>
                  <a:txBody>
                    <a:bodyPr/>
                    <a:lstStyle/>
                    <a:p>
                      <a:pPr marL="0" marR="0">
                        <a:spcBef>
                          <a:spcPts val="0"/>
                        </a:spcBef>
                        <a:spcAft>
                          <a:spcPts val="0"/>
                        </a:spcAft>
                      </a:pPr>
                      <a:r>
                        <a:rPr lang="en-US" sz="1800" dirty="0">
                          <a:solidFill>
                            <a:schemeClr val="bg1"/>
                          </a:solidFill>
                          <a:effectLst/>
                        </a:rPr>
                        <a:t>199  (33.2)</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462" marR="154477" marT="154477" marB="154477">
                    <a:lnL w="38100" cap="flat" cmpd="sng" algn="ctr">
                      <a:solidFill>
                        <a:srgbClr val="FFFFFF"/>
                      </a:solidFill>
                      <a:prstDash val="solid"/>
                    </a:lnL>
                    <a:lnR w="12700" cmpd="sng">
                      <a:noFill/>
                      <a:prstDash val="solid"/>
                    </a:lnR>
                    <a:lnT w="38100" cap="flat" cmpd="sng" algn="ctr">
                      <a:solidFill>
                        <a:srgbClr val="FFFFFF"/>
                      </a:solidFill>
                      <a:prstDash val="solid"/>
                    </a:lnT>
                    <a:lnB w="12700" cmpd="sng">
                      <a:noFill/>
                      <a:prstDash val="solid"/>
                    </a:lnB>
                    <a:solidFill>
                      <a:srgbClr val="878E8B">
                        <a:alpha val="30196"/>
                      </a:srgbClr>
                    </a:solidFill>
                  </a:tcPr>
                </a:tc>
                <a:extLst>
                  <a:ext uri="{0D108BD9-81ED-4DB2-BD59-A6C34878D82A}">
                    <a16:rowId xmlns:a16="http://schemas.microsoft.com/office/drawing/2014/main" val="3894507650"/>
                  </a:ext>
                </a:extLst>
              </a:tr>
            </a:tbl>
          </a:graphicData>
        </a:graphic>
      </p:graphicFrame>
      <p:sp>
        <p:nvSpPr>
          <p:cNvPr id="5" name="TextBox 4">
            <a:extLst>
              <a:ext uri="{FF2B5EF4-FFF2-40B4-BE49-F238E27FC236}">
                <a16:creationId xmlns:a16="http://schemas.microsoft.com/office/drawing/2014/main" id="{36C249B4-D592-78A1-7EDF-B9A6129B43F3}"/>
              </a:ext>
            </a:extLst>
          </p:cNvPr>
          <p:cNvSpPr txBox="1"/>
          <p:nvPr/>
        </p:nvSpPr>
        <p:spPr>
          <a:xfrm>
            <a:off x="457203" y="5278582"/>
            <a:ext cx="3083666" cy="400110"/>
          </a:xfrm>
          <a:prstGeom prst="rect">
            <a:avLst/>
          </a:prstGeom>
          <a:noFill/>
        </p:spPr>
        <p:txBody>
          <a:bodyPr wrap="square" rtlCol="0">
            <a:spAutoFit/>
          </a:bodyPr>
          <a:lstStyle/>
          <a:p>
            <a:r>
              <a:rPr lang="en-US" sz="2000" b="1" dirty="0">
                <a:solidFill>
                  <a:schemeClr val="bg1"/>
                </a:solidFill>
              </a:rPr>
              <a:t>Survival to discharge</a:t>
            </a:r>
          </a:p>
        </p:txBody>
      </p:sp>
      <p:sp>
        <p:nvSpPr>
          <p:cNvPr id="6" name="TextBox 5">
            <a:extLst>
              <a:ext uri="{FF2B5EF4-FFF2-40B4-BE49-F238E27FC236}">
                <a16:creationId xmlns:a16="http://schemas.microsoft.com/office/drawing/2014/main" id="{74F5A63E-9486-3C04-0458-1CD4D3124F25}"/>
              </a:ext>
            </a:extLst>
          </p:cNvPr>
          <p:cNvSpPr txBox="1"/>
          <p:nvPr/>
        </p:nvSpPr>
        <p:spPr>
          <a:xfrm>
            <a:off x="457203" y="914400"/>
            <a:ext cx="3512369" cy="1323439"/>
          </a:xfrm>
          <a:prstGeom prst="rect">
            <a:avLst/>
          </a:prstGeom>
          <a:noFill/>
        </p:spPr>
        <p:txBody>
          <a:bodyPr wrap="square" rtlCol="0">
            <a:spAutoFit/>
          </a:bodyPr>
          <a:lstStyle/>
          <a:p>
            <a:r>
              <a:rPr lang="en-US" sz="4000" b="1" dirty="0">
                <a:solidFill>
                  <a:srgbClr val="FF0000"/>
                </a:solidFill>
              </a:rPr>
              <a:t>Overly Optimistic</a:t>
            </a:r>
          </a:p>
        </p:txBody>
      </p:sp>
      <p:sp>
        <p:nvSpPr>
          <p:cNvPr id="8" name="TextBox 7">
            <a:extLst>
              <a:ext uri="{FF2B5EF4-FFF2-40B4-BE49-F238E27FC236}">
                <a16:creationId xmlns:a16="http://schemas.microsoft.com/office/drawing/2014/main" id="{872B99B7-FC71-96E2-542A-25DBB99907D9}"/>
              </a:ext>
            </a:extLst>
          </p:cNvPr>
          <p:cNvSpPr txBox="1"/>
          <p:nvPr/>
        </p:nvSpPr>
        <p:spPr>
          <a:xfrm>
            <a:off x="242851" y="2742548"/>
            <a:ext cx="3512369" cy="2031325"/>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Arial" panose="020B0604020202020204" pitchFamily="34" charset="0"/>
                <a:ea typeface="Arial" panose="020B0604020202020204" pitchFamily="34" charset="0"/>
              </a:rPr>
              <a:t>Over 72% of participants believed CPR is effective over 50% of the time.</a:t>
            </a:r>
          </a:p>
          <a:p>
            <a:pPr marL="285750" indent="-285750">
              <a:buFont typeface="Arial" panose="020B0604020202020204" pitchFamily="34" charset="0"/>
              <a:buChar char="•"/>
            </a:pPr>
            <a:endParaRPr lang="en-US" dirty="0">
              <a:latin typeface="Arial" panose="020B0604020202020204" pitchFamily="34" charset="0"/>
              <a:ea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ea typeface="Arial" panose="020B0604020202020204" pitchFamily="34" charset="0"/>
              </a:rPr>
              <a:t>33% believe CPR is effective 70 to 80% of the time. </a:t>
            </a:r>
          </a:p>
          <a:p>
            <a:endParaRPr lang="en-US" dirty="0"/>
          </a:p>
        </p:txBody>
      </p:sp>
      <p:sp>
        <p:nvSpPr>
          <p:cNvPr id="9" name="TextBox 8">
            <a:extLst>
              <a:ext uri="{FF2B5EF4-FFF2-40B4-BE49-F238E27FC236}">
                <a16:creationId xmlns:a16="http://schemas.microsoft.com/office/drawing/2014/main" id="{836E3BC3-CB69-3749-5A48-9ABF6523D5D3}"/>
              </a:ext>
            </a:extLst>
          </p:cNvPr>
          <p:cNvSpPr txBox="1"/>
          <p:nvPr/>
        </p:nvSpPr>
        <p:spPr>
          <a:xfrm>
            <a:off x="4509046" y="6325356"/>
            <a:ext cx="7225749" cy="307777"/>
          </a:xfrm>
          <a:prstGeom prst="rect">
            <a:avLst/>
          </a:prstGeom>
          <a:noFill/>
        </p:spPr>
        <p:txBody>
          <a:bodyPr wrap="square" rtlCol="0">
            <a:spAutoFit/>
          </a:bodyPr>
          <a:lstStyle/>
          <a:p>
            <a:r>
              <a:rPr lang="en-US" sz="1400" dirty="0">
                <a:solidFill>
                  <a:schemeClr val="bg1"/>
                </a:solidFill>
                <a:ea typeface="Calibri"/>
                <a:cs typeface="Calibri"/>
              </a:rPr>
              <a:t>Julie Campbell and Gina Piscitello, 167(1) CHEST 211-221 (2025). </a:t>
            </a:r>
          </a:p>
        </p:txBody>
      </p:sp>
    </p:spTree>
    <p:extLst>
      <p:ext uri="{BB962C8B-B14F-4D97-AF65-F5344CB8AC3E}">
        <p14:creationId xmlns:p14="http://schemas.microsoft.com/office/powerpoint/2010/main" val="26406192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928949-8528-2205-152A-A007BFD5AFFF}"/>
              </a:ext>
            </a:extLst>
          </p:cNvPr>
          <p:cNvSpPr>
            <a:spLocks noGrp="1"/>
          </p:cNvSpPr>
          <p:nvPr>
            <p:ph type="title"/>
          </p:nvPr>
        </p:nvSpPr>
        <p:spPr>
          <a:xfrm>
            <a:off x="1136397" y="816256"/>
            <a:ext cx="5323715" cy="1642970"/>
          </a:xfrm>
        </p:spPr>
        <p:txBody>
          <a:bodyPr anchor="b">
            <a:normAutofit/>
          </a:bodyPr>
          <a:lstStyle/>
          <a:p>
            <a:r>
              <a:rPr lang="en-US" sz="2800" b="1" dirty="0">
                <a:ea typeface="Calibri Light"/>
                <a:cs typeface="Calibri Light"/>
              </a:rPr>
              <a:t>Common Themes for Choosing CPR Even When Clinicians Say It Will Likely Not Work</a:t>
            </a:r>
          </a:p>
        </p:txBody>
      </p:sp>
      <p:sp>
        <p:nvSpPr>
          <p:cNvPr id="21" name="Content Placeholder 2">
            <a:extLst>
              <a:ext uri="{FF2B5EF4-FFF2-40B4-BE49-F238E27FC236}">
                <a16:creationId xmlns:a16="http://schemas.microsoft.com/office/drawing/2014/main" id="{5B23342E-72AD-F1C5-892C-C45CE64EF569}"/>
              </a:ext>
            </a:extLst>
          </p:cNvPr>
          <p:cNvSpPr>
            <a:spLocks noGrp="1"/>
          </p:cNvSpPr>
          <p:nvPr>
            <p:ph idx="1"/>
          </p:nvPr>
        </p:nvSpPr>
        <p:spPr>
          <a:xfrm>
            <a:off x="1136397" y="2752142"/>
            <a:ext cx="5315189" cy="3535083"/>
          </a:xfrm>
        </p:spPr>
        <p:txBody>
          <a:bodyPr vert="horz" lIns="91440" tIns="45720" rIns="91440" bIns="45720" rtlCol="0" anchor="t">
            <a:normAutofit/>
          </a:bodyPr>
          <a:lstStyle/>
          <a:p>
            <a:pPr marL="342900" indent="-342900">
              <a:spcBef>
                <a:spcPts val="600"/>
              </a:spcBef>
              <a:spcAft>
                <a:spcPts val="600"/>
              </a:spcAft>
            </a:pPr>
            <a:r>
              <a:rPr lang="en-US" sz="2000" dirty="0">
                <a:latin typeface="Cambria"/>
                <a:ea typeface="Cambria"/>
              </a:rPr>
              <a:t>Still time to live</a:t>
            </a:r>
            <a:endParaRPr lang="en-US" sz="2000" dirty="0">
              <a:ea typeface="Calibri" panose="020F0502020204030204"/>
              <a:cs typeface="Calibri" panose="020F0502020204030204"/>
            </a:endParaRPr>
          </a:p>
          <a:p>
            <a:pPr marL="342900" indent="-342900">
              <a:spcBef>
                <a:spcPts val="600"/>
              </a:spcBef>
              <a:spcAft>
                <a:spcPts val="600"/>
              </a:spcAft>
            </a:pPr>
            <a:r>
              <a:rPr lang="en-US" sz="2000" dirty="0">
                <a:latin typeface="Cambria"/>
                <a:ea typeface="Cambria"/>
              </a:rPr>
              <a:t>Miracle/chance/hope </a:t>
            </a:r>
          </a:p>
          <a:p>
            <a:pPr marL="342900" indent="-342900">
              <a:spcBef>
                <a:spcPts val="600"/>
              </a:spcBef>
              <a:spcAft>
                <a:spcPts val="600"/>
              </a:spcAft>
            </a:pPr>
            <a:r>
              <a:rPr lang="en-US" sz="2000" dirty="0">
                <a:latin typeface="Cambria"/>
                <a:ea typeface="Cambria"/>
              </a:rPr>
              <a:t>Doctor could be wrong</a:t>
            </a:r>
          </a:p>
          <a:p>
            <a:pPr marL="342900" indent="-342900">
              <a:spcBef>
                <a:spcPts val="600"/>
              </a:spcBef>
              <a:spcAft>
                <a:spcPts val="600"/>
              </a:spcAft>
            </a:pPr>
            <a:r>
              <a:rPr lang="en-US" sz="2000" dirty="0">
                <a:latin typeface="Cambria"/>
                <a:ea typeface="Cambria"/>
              </a:rPr>
              <a:t>Fear of regret</a:t>
            </a:r>
          </a:p>
          <a:p>
            <a:pPr marL="342900" indent="-342900">
              <a:spcBef>
                <a:spcPts val="600"/>
              </a:spcBef>
              <a:spcAft>
                <a:spcPts val="600"/>
              </a:spcAft>
            </a:pPr>
            <a:r>
              <a:rPr lang="en-US" sz="3200" b="1" dirty="0">
                <a:solidFill>
                  <a:srgbClr val="C00000"/>
                </a:solidFill>
                <a:latin typeface="Cambria"/>
                <a:ea typeface="Cambria"/>
              </a:rPr>
              <a:t>No downside to CPR </a:t>
            </a:r>
          </a:p>
        </p:txBody>
      </p:sp>
      <p:sp>
        <p:nvSpPr>
          <p:cNvPr id="2057" name="Rectangle 2056">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9" name="Rectangle 2058">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61" name="Rectangle 2060">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63" name="Rectangle 2062">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50" name="Picture 2" descr="A drawing of a person's head with a brain&#10;&#10;AI-generated content may be incorrect.">
            <a:extLst>
              <a:ext uri="{FF2B5EF4-FFF2-40B4-BE49-F238E27FC236}">
                <a16:creationId xmlns:a16="http://schemas.microsoft.com/office/drawing/2014/main" id="{B97D284C-FA40-D322-3295-E788A81B69D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075967" y="1880998"/>
            <a:ext cx="4170530" cy="3127897"/>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a:extLst>
              <a:ext uri="{FF2B5EF4-FFF2-40B4-BE49-F238E27FC236}">
                <a16:creationId xmlns:a16="http://schemas.microsoft.com/office/drawing/2014/main" id="{D07E3EF8-E858-028A-9A4B-473EEEAF65FE}"/>
              </a:ext>
            </a:extLst>
          </p:cNvPr>
          <p:cNvSpPr txBox="1"/>
          <p:nvPr/>
        </p:nvSpPr>
        <p:spPr>
          <a:xfrm>
            <a:off x="1136397" y="5594728"/>
            <a:ext cx="6131748" cy="6924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600"/>
              </a:spcAft>
            </a:pPr>
            <a:r>
              <a:rPr lang="en-US" sz="1600" dirty="0">
                <a:ea typeface="Calibri"/>
                <a:cs typeface="Calibri"/>
              </a:rPr>
              <a:t>Julie Campbell and Gina Piscitello, 167(1) CHEST 215 (2025). </a:t>
            </a:r>
          </a:p>
          <a:p>
            <a:pPr algn="l">
              <a:spcAft>
                <a:spcPts val="600"/>
              </a:spcAft>
            </a:pPr>
            <a:endParaRPr lang="en-US" dirty="0">
              <a:ea typeface="Calibri"/>
              <a:cs typeface="Calibri"/>
            </a:endParaRPr>
          </a:p>
        </p:txBody>
      </p:sp>
    </p:spTree>
    <p:extLst>
      <p:ext uri="{BB962C8B-B14F-4D97-AF65-F5344CB8AC3E}">
        <p14:creationId xmlns:p14="http://schemas.microsoft.com/office/powerpoint/2010/main" val="37198530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147650-ACB3-E1D8-02DA-240427795DE8}"/>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52EC968E-FF4E-746C-43D8-AE1936B22453}"/>
              </a:ext>
            </a:extLst>
          </p:cNvPr>
          <p:cNvSpPr/>
          <p:nvPr/>
        </p:nvSpPr>
        <p:spPr>
          <a:xfrm>
            <a:off x="7928386" y="0"/>
            <a:ext cx="4263614" cy="6858000"/>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F819D95-76BA-DAF9-11C5-58C5041A0DCE}"/>
              </a:ext>
            </a:extLst>
          </p:cNvPr>
          <p:cNvSpPr>
            <a:spLocks noGrp="1"/>
          </p:cNvSpPr>
          <p:nvPr>
            <p:ph type="title"/>
          </p:nvPr>
        </p:nvSpPr>
        <p:spPr>
          <a:xfrm>
            <a:off x="410012" y="424110"/>
            <a:ext cx="5723765" cy="1611220"/>
          </a:xfrm>
        </p:spPr>
        <p:txBody>
          <a:bodyPr anchor="b">
            <a:normAutofit/>
          </a:bodyPr>
          <a:lstStyle/>
          <a:p>
            <a:r>
              <a:rPr lang="en-US" sz="4000" b="1" dirty="0">
                <a:solidFill>
                  <a:srgbClr val="C00000"/>
                </a:solidFill>
                <a:latin typeface="Calibri"/>
                <a:ea typeface="Calibri"/>
                <a:cs typeface="Calibri"/>
              </a:rPr>
              <a:t>What Did We Learn</a:t>
            </a:r>
            <a:endParaRPr lang="en-US" sz="4000" dirty="0">
              <a:latin typeface="Calibri"/>
              <a:ea typeface="Calibri"/>
              <a:cs typeface="Calibri"/>
            </a:endParaRPr>
          </a:p>
          <a:p>
            <a:pPr>
              <a:spcBef>
                <a:spcPts val="1200"/>
              </a:spcBef>
              <a:spcAft>
                <a:spcPts val="600"/>
              </a:spcAft>
            </a:pPr>
            <a:endParaRPr lang="en-US" sz="3600" b="1" dirty="0">
              <a:latin typeface="Calibri"/>
              <a:ea typeface="Calibri"/>
              <a:cs typeface="Calibri"/>
            </a:endParaRPr>
          </a:p>
        </p:txBody>
      </p:sp>
      <p:sp>
        <p:nvSpPr>
          <p:cNvPr id="3" name="Content Placeholder 2">
            <a:extLst>
              <a:ext uri="{FF2B5EF4-FFF2-40B4-BE49-F238E27FC236}">
                <a16:creationId xmlns:a16="http://schemas.microsoft.com/office/drawing/2014/main" id="{AA9DCF9F-1228-7B39-7910-DA610F3C19BD}"/>
              </a:ext>
            </a:extLst>
          </p:cNvPr>
          <p:cNvSpPr>
            <a:spLocks noGrp="1"/>
          </p:cNvSpPr>
          <p:nvPr>
            <p:ph idx="1"/>
          </p:nvPr>
        </p:nvSpPr>
        <p:spPr>
          <a:xfrm>
            <a:off x="659011" y="3201024"/>
            <a:ext cx="5320710" cy="1718431"/>
          </a:xfrm>
        </p:spPr>
        <p:txBody>
          <a:bodyPr anchor="t">
            <a:normAutofit/>
          </a:bodyPr>
          <a:lstStyle/>
          <a:p>
            <a:pPr marL="914400" lvl="1" indent="-457200">
              <a:spcBef>
                <a:spcPts val="1200"/>
              </a:spcBef>
              <a:spcAft>
                <a:spcPts val="600"/>
              </a:spcAft>
              <a:buAutoNum type="arabicPeriod"/>
            </a:pPr>
            <a:endParaRPr lang="en-US" sz="2000" dirty="0">
              <a:ea typeface="Calibri"/>
              <a:cs typeface="Calibri"/>
            </a:endParaRPr>
          </a:p>
          <a:p>
            <a:pPr marL="0" indent="0">
              <a:spcBef>
                <a:spcPts val="1200"/>
              </a:spcBef>
              <a:spcAft>
                <a:spcPts val="600"/>
              </a:spcAft>
              <a:buNone/>
            </a:pPr>
            <a:endParaRPr lang="en-US" sz="2400" dirty="0">
              <a:ea typeface="Calibri"/>
              <a:cs typeface="Calibri"/>
            </a:endParaRPr>
          </a:p>
        </p:txBody>
      </p:sp>
      <p:pic>
        <p:nvPicPr>
          <p:cNvPr id="5" name="Picture 4">
            <a:extLst>
              <a:ext uri="{FF2B5EF4-FFF2-40B4-BE49-F238E27FC236}">
                <a16:creationId xmlns:a16="http://schemas.microsoft.com/office/drawing/2014/main" id="{376C5DD1-37C9-7809-8685-BA4CA486C307}"/>
              </a:ext>
            </a:extLst>
          </p:cNvPr>
          <p:cNvPicPr>
            <a:picLocks noChangeAspect="1"/>
          </p:cNvPicPr>
          <p:nvPr/>
        </p:nvPicPr>
        <p:blipFill>
          <a:blip r:embed="rId2"/>
          <a:srcRect/>
          <a:stretch/>
        </p:blipFill>
        <p:spPr>
          <a:xfrm>
            <a:off x="6585204" y="1634236"/>
            <a:ext cx="5365242" cy="3576828"/>
          </a:xfrm>
          <a:prstGeom prst="rect">
            <a:avLst/>
          </a:prstGeom>
        </p:spPr>
      </p:pic>
      <p:sp>
        <p:nvSpPr>
          <p:cNvPr id="6" name="TextBox 5">
            <a:extLst>
              <a:ext uri="{FF2B5EF4-FFF2-40B4-BE49-F238E27FC236}">
                <a16:creationId xmlns:a16="http://schemas.microsoft.com/office/drawing/2014/main" id="{15E5CF01-0EE3-1772-4B86-056DD497A688}"/>
              </a:ext>
            </a:extLst>
          </p:cNvPr>
          <p:cNvSpPr txBox="1"/>
          <p:nvPr/>
        </p:nvSpPr>
        <p:spPr>
          <a:xfrm>
            <a:off x="417457" y="1763482"/>
            <a:ext cx="5189340" cy="393954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t>For framing to be effective </a:t>
            </a:r>
            <a:r>
              <a:rPr lang="en-US" sz="2400" dirty="0">
                <a:cs typeface="Arial"/>
              </a:rPr>
              <a:t>the message must be consistent with the recipient’s</a:t>
            </a:r>
            <a:endParaRPr lang="en-US" sz="2400" dirty="0">
              <a:solidFill>
                <a:srgbClr val="000000"/>
              </a:solidFill>
              <a:ea typeface="Calibri" panose="020F0502020204030204"/>
              <a:cs typeface="Arial"/>
            </a:endParaRPr>
          </a:p>
          <a:p>
            <a:pPr marL="685800" lvl="2" indent="-228600">
              <a:buFont typeface="Wingdings"/>
              <a:buChar char="§"/>
            </a:pPr>
            <a:r>
              <a:rPr lang="en-US" sz="2800" b="1" dirty="0">
                <a:solidFill>
                  <a:srgbClr val="0070C0"/>
                </a:solidFill>
                <a:cs typeface="Arial"/>
              </a:rPr>
              <a:t>knowledge</a:t>
            </a:r>
            <a:r>
              <a:rPr lang="en-US" sz="2800" dirty="0">
                <a:cs typeface="Arial"/>
              </a:rPr>
              <a:t>​</a:t>
            </a:r>
            <a:endParaRPr lang="en-US" sz="2800" dirty="0">
              <a:ea typeface="Calibri"/>
              <a:cs typeface="Arial"/>
            </a:endParaRPr>
          </a:p>
          <a:p>
            <a:pPr marL="685800" lvl="2" indent="-228600">
              <a:buFont typeface=""/>
              <a:buChar char="•"/>
            </a:pPr>
            <a:r>
              <a:rPr lang="en-US" sz="2000" dirty="0">
                <a:cs typeface="Arial"/>
              </a:rPr>
              <a:t>experience​</a:t>
            </a:r>
            <a:endParaRPr lang="en-US" sz="2000" dirty="0">
              <a:ea typeface="Calibri"/>
              <a:cs typeface="Arial"/>
            </a:endParaRPr>
          </a:p>
          <a:p>
            <a:pPr marL="685800" lvl="2" indent="-228600">
              <a:buFont typeface=""/>
              <a:buChar char="•"/>
            </a:pPr>
            <a:r>
              <a:rPr lang="en-US" sz="2000" dirty="0">
                <a:cs typeface="Arial"/>
              </a:rPr>
              <a:t>intentions​*</a:t>
            </a:r>
          </a:p>
          <a:p>
            <a:pPr marL="685800" lvl="2" indent="-228600">
              <a:buFont typeface=""/>
              <a:buChar char="•"/>
            </a:pPr>
            <a:endParaRPr lang="en-US" sz="2000" dirty="0">
              <a:latin typeface="Arial"/>
              <a:cs typeface="Arial"/>
            </a:endParaRPr>
          </a:p>
          <a:p>
            <a:pPr marL="0" lvl="1"/>
            <a:r>
              <a:rPr lang="en-US" sz="2400" b="1" dirty="0">
                <a:solidFill>
                  <a:srgbClr val="FF0000"/>
                </a:solidFill>
                <a:latin typeface="Arial"/>
                <a:cs typeface="Arial"/>
              </a:rPr>
              <a:t>We can’t wait until they are in a medical crisis to tell them CPR won’t work.**</a:t>
            </a:r>
          </a:p>
          <a:p>
            <a:endParaRPr lang="en-US" dirty="0"/>
          </a:p>
        </p:txBody>
      </p:sp>
      <p:sp>
        <p:nvSpPr>
          <p:cNvPr id="10" name="TextBox 9">
            <a:extLst>
              <a:ext uri="{FF2B5EF4-FFF2-40B4-BE49-F238E27FC236}">
                <a16:creationId xmlns:a16="http://schemas.microsoft.com/office/drawing/2014/main" id="{CDE3342E-BD85-8107-AA42-657F69333D7A}"/>
              </a:ext>
            </a:extLst>
          </p:cNvPr>
          <p:cNvSpPr txBox="1"/>
          <p:nvPr/>
        </p:nvSpPr>
        <p:spPr>
          <a:xfrm>
            <a:off x="225779" y="5825647"/>
            <a:ext cx="7702608"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dirty="0"/>
              <a:t>*Maule J, </a:t>
            </a:r>
            <a:r>
              <a:rPr lang="en-US" sz="1000" dirty="0" err="1"/>
              <a:t>Villejoubert</a:t>
            </a:r>
            <a:r>
              <a:rPr lang="en-US" sz="1000" dirty="0"/>
              <a:t> G, What lies beneath: reframing framing effects, Thinking and Reasoning 2007; 13(1): 25-44.</a:t>
            </a:r>
          </a:p>
          <a:p>
            <a:r>
              <a:rPr lang="en-US" sz="1000" dirty="0"/>
              <a:t>**The Support Study Principal Investigators, </a:t>
            </a:r>
            <a:r>
              <a:rPr lang="en-US" sz="1000" i="1" dirty="0"/>
              <a:t>A Controlled Trial to Improve Care for Seriously Ill Hospitalized Patients, The Study to Understand Prognosis and Preferences for Outcomes and Risks of Treatments (SUPPORT)</a:t>
            </a:r>
            <a:r>
              <a:rPr lang="en-US" sz="1000" dirty="0"/>
              <a:t>, 274 </a:t>
            </a:r>
            <a:r>
              <a:rPr lang="en-US" sz="1000" cap="small" dirty="0"/>
              <a:t>JAMA </a:t>
            </a:r>
            <a:r>
              <a:rPr lang="en-US" sz="1000" dirty="0"/>
              <a:t>1596 (1995). ​</a:t>
            </a:r>
          </a:p>
        </p:txBody>
      </p:sp>
    </p:spTree>
    <p:extLst>
      <p:ext uri="{BB962C8B-B14F-4D97-AF65-F5344CB8AC3E}">
        <p14:creationId xmlns:p14="http://schemas.microsoft.com/office/powerpoint/2010/main" val="2257815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77" name="Slide Background">
            <a:extLst>
              <a:ext uri="{FF2B5EF4-FFF2-40B4-BE49-F238E27FC236}">
                <a16:creationId xmlns:a16="http://schemas.microsoft.com/office/drawing/2014/main" id="{AF6CB648-9554-488A-B457-99CAAD1DA5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79" name="Rectangle 2078">
            <a:extLst>
              <a:ext uri="{FF2B5EF4-FFF2-40B4-BE49-F238E27FC236}">
                <a16:creationId xmlns:a16="http://schemas.microsoft.com/office/drawing/2014/main" id="{E3ADCBE7-9330-1CDA-00EB-CDD12DB722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290"/>
            <a:ext cx="12192000" cy="1733407"/>
          </a:xfrm>
          <a:prstGeom prst="rect">
            <a:avLst/>
          </a:prstGeom>
          <a:ln>
            <a:noFill/>
          </a:ln>
          <a:effectLst>
            <a:outerShdw blurRad="254000" dist="38100" dir="5460000" sx="94000" sy="94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ACFEE1D-B9D9-2862-1E15-A7020332699C}"/>
              </a:ext>
            </a:extLst>
          </p:cNvPr>
          <p:cNvSpPr/>
          <p:nvPr/>
        </p:nvSpPr>
        <p:spPr>
          <a:xfrm>
            <a:off x="0" y="0"/>
            <a:ext cx="12191999" cy="1729117"/>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27258EE-870D-5708-4CD4-F8A59D4B6A9A}"/>
              </a:ext>
            </a:extLst>
          </p:cNvPr>
          <p:cNvSpPr>
            <a:spLocks noGrp="1"/>
          </p:cNvSpPr>
          <p:nvPr>
            <p:ph type="title"/>
          </p:nvPr>
        </p:nvSpPr>
        <p:spPr>
          <a:xfrm>
            <a:off x="761802" y="240241"/>
            <a:ext cx="10760054" cy="1228299"/>
          </a:xfrm>
        </p:spPr>
        <p:txBody>
          <a:bodyPr>
            <a:normAutofit/>
          </a:bodyPr>
          <a:lstStyle/>
          <a:p>
            <a:r>
              <a:rPr lang="en-US" sz="4000" b="1" dirty="0">
                <a:solidFill>
                  <a:schemeClr val="bg1"/>
                </a:solidFill>
              </a:rPr>
              <a:t>The Solution to Information Asymmetry:</a:t>
            </a:r>
            <a:br>
              <a:rPr lang="en-US" sz="4000" b="1" dirty="0">
                <a:solidFill>
                  <a:schemeClr val="bg1"/>
                </a:solidFill>
              </a:rPr>
            </a:br>
            <a:r>
              <a:rPr lang="en-US" sz="4000" b="1" dirty="0">
                <a:solidFill>
                  <a:schemeClr val="bg1"/>
                </a:solidFill>
              </a:rPr>
              <a:t>A Legislative “Nudge”</a:t>
            </a:r>
          </a:p>
        </p:txBody>
      </p:sp>
      <p:sp>
        <p:nvSpPr>
          <p:cNvPr id="3" name="Content Placeholder 2">
            <a:extLst>
              <a:ext uri="{FF2B5EF4-FFF2-40B4-BE49-F238E27FC236}">
                <a16:creationId xmlns:a16="http://schemas.microsoft.com/office/drawing/2014/main" id="{93F0A888-8BDD-DFF2-6470-F349D0310602}"/>
              </a:ext>
            </a:extLst>
          </p:cNvPr>
          <p:cNvSpPr>
            <a:spLocks noGrp="1"/>
          </p:cNvSpPr>
          <p:nvPr>
            <p:ph idx="1"/>
          </p:nvPr>
        </p:nvSpPr>
        <p:spPr>
          <a:xfrm>
            <a:off x="761802" y="2321476"/>
            <a:ext cx="4864875" cy="3850724"/>
          </a:xfrm>
        </p:spPr>
        <p:txBody>
          <a:bodyPr anchor="ctr">
            <a:normAutofit/>
          </a:bodyPr>
          <a:lstStyle/>
          <a:p>
            <a:pPr marL="0" indent="0">
              <a:buNone/>
            </a:pPr>
            <a:r>
              <a:rPr lang="en-US" sz="2000" dirty="0"/>
              <a:t>In a behavioral economics context, a "nudge" is a small change in the way information is presented, or a decision-making environment is structured, to encourage people to make choices that are in their best interest or align with a desired outcome, </a:t>
            </a:r>
            <a:r>
              <a:rPr lang="en-US" sz="2000" b="1" dirty="0">
                <a:solidFill>
                  <a:srgbClr val="FF0000"/>
                </a:solidFill>
              </a:rPr>
              <a:t>without restricting their freedom of choice. </a:t>
            </a:r>
          </a:p>
          <a:p>
            <a:pPr lvl="2"/>
            <a:endParaRPr lang="en-US" dirty="0"/>
          </a:p>
        </p:txBody>
      </p:sp>
      <p:pic>
        <p:nvPicPr>
          <p:cNvPr id="2050" name="Picture 2" descr="A silhouette of an elephant and a baby elephant&#10;&#10;AI-generated content may be incorrect.">
            <a:extLst>
              <a:ext uri="{FF2B5EF4-FFF2-40B4-BE49-F238E27FC236}">
                <a16:creationId xmlns:a16="http://schemas.microsoft.com/office/drawing/2014/main" id="{B116D5D9-D3CC-6E05-3D63-7134AEF2E76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343650" y="2930631"/>
            <a:ext cx="5178206" cy="258910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9F95D21A-65A2-9821-1C70-8F260C9C329D}"/>
              </a:ext>
            </a:extLst>
          </p:cNvPr>
          <p:cNvSpPr txBox="1"/>
          <p:nvPr/>
        </p:nvSpPr>
        <p:spPr>
          <a:xfrm>
            <a:off x="761802" y="6099601"/>
            <a:ext cx="4958966" cy="276999"/>
          </a:xfrm>
          <a:prstGeom prst="rect">
            <a:avLst/>
          </a:prstGeom>
          <a:noFill/>
        </p:spPr>
        <p:txBody>
          <a:bodyPr wrap="square" rtlCol="0">
            <a:spAutoFit/>
          </a:bodyPr>
          <a:lstStyle/>
          <a:p>
            <a:pPr>
              <a:spcAft>
                <a:spcPts val="600"/>
              </a:spcAft>
            </a:pPr>
            <a:r>
              <a:rPr lang="en-US" sz="1200" dirty="0"/>
              <a:t>Richard H. Thaler, Cass R. Sunstein, Nudge: The Final Edition 7 ( 2021).</a:t>
            </a:r>
          </a:p>
        </p:txBody>
      </p:sp>
      <p:sp>
        <p:nvSpPr>
          <p:cNvPr id="8" name="TextBox 7">
            <a:extLst>
              <a:ext uri="{FF2B5EF4-FFF2-40B4-BE49-F238E27FC236}">
                <a16:creationId xmlns:a16="http://schemas.microsoft.com/office/drawing/2014/main" id="{5811FC3F-A205-EB37-4E7B-8FCEF7BF7E19}"/>
              </a:ext>
            </a:extLst>
          </p:cNvPr>
          <p:cNvSpPr txBox="1"/>
          <p:nvPr/>
        </p:nvSpPr>
        <p:spPr>
          <a:xfrm>
            <a:off x="761802" y="5362222"/>
            <a:ext cx="5581847" cy="400110"/>
          </a:xfrm>
          <a:prstGeom prst="rect">
            <a:avLst/>
          </a:prstGeom>
          <a:noFill/>
        </p:spPr>
        <p:txBody>
          <a:bodyPr wrap="square" rtlCol="0">
            <a:spAutoFit/>
          </a:bodyPr>
          <a:lstStyle/>
          <a:p>
            <a:r>
              <a:rPr lang="en-US" sz="2000" b="1" dirty="0">
                <a:solidFill>
                  <a:srgbClr val="0070C0"/>
                </a:solidFill>
              </a:rPr>
              <a:t>Patients can still opt for CPR at the end of life</a:t>
            </a:r>
          </a:p>
        </p:txBody>
      </p:sp>
    </p:spTree>
    <p:extLst>
      <p:ext uri="{BB962C8B-B14F-4D97-AF65-F5344CB8AC3E}">
        <p14:creationId xmlns:p14="http://schemas.microsoft.com/office/powerpoint/2010/main" val="327219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86" name="Rectangle 3085">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19F5F54-3674-05B4-2E01-B59353AB4857}"/>
              </a:ext>
            </a:extLst>
          </p:cNvPr>
          <p:cNvSpPr>
            <a:spLocks noGrp="1"/>
          </p:cNvSpPr>
          <p:nvPr>
            <p:ph type="title"/>
          </p:nvPr>
        </p:nvSpPr>
        <p:spPr>
          <a:xfrm>
            <a:off x="609273" y="914401"/>
            <a:ext cx="3459395" cy="2624866"/>
          </a:xfrm>
        </p:spPr>
        <p:txBody>
          <a:bodyPr vert="horz" lIns="91440" tIns="45720" rIns="91440" bIns="45720" rtlCol="0" anchor="b">
            <a:normAutofit/>
          </a:bodyPr>
          <a:lstStyle/>
          <a:p>
            <a:r>
              <a:rPr lang="en-US" sz="3200" b="1" kern="1200" dirty="0">
                <a:latin typeface="Calibri"/>
                <a:ea typeface="Calibri"/>
                <a:cs typeface="Calibri"/>
              </a:rPr>
              <a:t>What Can Be Used to Implement this Legislative Nudge?</a:t>
            </a:r>
          </a:p>
        </p:txBody>
      </p:sp>
      <p:sp>
        <p:nvSpPr>
          <p:cNvPr id="3088" name="Rectangle 3087">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0" name="Rectangle 3089">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92" name="Rectangle 3091">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94" name="Rectangle 3093">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074" name="Picture 2" descr="A close-up of a medical form&#10;&#10;AI-generated content may be incorrect.">
            <a:extLst>
              <a:ext uri="{FF2B5EF4-FFF2-40B4-BE49-F238E27FC236}">
                <a16:creationId xmlns:a16="http://schemas.microsoft.com/office/drawing/2014/main" id="{A2AE3A91-92DA-F876-5A6A-E4A9CF993FA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856900" y="1146023"/>
            <a:ext cx="6389597" cy="47921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3868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A8CA865-0285-65C4-C80A-AD8593AA44E8}"/>
              </a:ext>
            </a:extLst>
          </p:cNvPr>
          <p:cNvSpPr>
            <a:spLocks noGrp="1"/>
          </p:cNvSpPr>
          <p:nvPr>
            <p:ph type="title"/>
          </p:nvPr>
        </p:nvSpPr>
        <p:spPr>
          <a:xfrm>
            <a:off x="466722" y="586855"/>
            <a:ext cx="3201366" cy="3387497"/>
          </a:xfrm>
        </p:spPr>
        <p:txBody>
          <a:bodyPr anchor="b">
            <a:normAutofit/>
          </a:bodyPr>
          <a:lstStyle/>
          <a:p>
            <a:pPr algn="r"/>
            <a:r>
              <a:rPr lang="en-US" sz="4000" b="1" dirty="0">
                <a:solidFill>
                  <a:srgbClr val="FFFFFF"/>
                </a:solidFill>
                <a:ea typeface="Calibri Light"/>
                <a:cs typeface="Calibri Light"/>
              </a:rPr>
              <a:t>Problems the PSDA Was Designed to Fix</a:t>
            </a:r>
            <a:endParaRPr lang="en-US" sz="4000" b="1" dirty="0">
              <a:solidFill>
                <a:srgbClr val="FFFFFF"/>
              </a:solidFill>
              <a:ea typeface="Calibri"/>
              <a:cs typeface="Calibri"/>
            </a:endParaRPr>
          </a:p>
        </p:txBody>
      </p:sp>
      <p:sp>
        <p:nvSpPr>
          <p:cNvPr id="3" name="Content Placeholder 2">
            <a:extLst>
              <a:ext uri="{FF2B5EF4-FFF2-40B4-BE49-F238E27FC236}">
                <a16:creationId xmlns:a16="http://schemas.microsoft.com/office/drawing/2014/main" id="{972B0967-99CF-FAD7-5D2C-F6C0AD5F6AAD}"/>
              </a:ext>
            </a:extLst>
          </p:cNvPr>
          <p:cNvSpPr>
            <a:spLocks noGrp="1"/>
          </p:cNvSpPr>
          <p:nvPr>
            <p:ph idx="1"/>
          </p:nvPr>
        </p:nvSpPr>
        <p:spPr>
          <a:xfrm>
            <a:off x="4810259" y="649480"/>
            <a:ext cx="6555347" cy="5546047"/>
          </a:xfrm>
        </p:spPr>
        <p:txBody>
          <a:bodyPr vert="horz" lIns="91440" tIns="45720" rIns="91440" bIns="45720" rtlCol="0" anchor="ctr">
            <a:normAutofit/>
          </a:bodyPr>
          <a:lstStyle/>
          <a:p>
            <a:pPr marL="457200" indent="-457200">
              <a:lnSpc>
                <a:spcPct val="100000"/>
              </a:lnSpc>
              <a:spcAft>
                <a:spcPts val="600"/>
              </a:spcAft>
              <a:buFont typeface="+mj-lt"/>
              <a:buAutoNum type="arabicPeriod"/>
            </a:pPr>
            <a:r>
              <a:rPr lang="en-US" sz="2000" b="1" dirty="0">
                <a:latin typeface="Aptos"/>
              </a:rPr>
              <a:t>Patient’s lack of knowledge </a:t>
            </a:r>
            <a:r>
              <a:rPr lang="en-US" sz="2000" dirty="0">
                <a:latin typeface="Aptos"/>
              </a:rPr>
              <a:t>about </a:t>
            </a:r>
            <a:r>
              <a:rPr lang="en-US" sz="2000" b="1" dirty="0">
                <a:solidFill>
                  <a:srgbClr val="FF0000"/>
                </a:solidFill>
                <a:latin typeface="Aptos"/>
              </a:rPr>
              <a:t>advance directives </a:t>
            </a:r>
            <a:r>
              <a:rPr lang="en-US" sz="2000" dirty="0">
                <a:latin typeface="Aptos"/>
              </a:rPr>
              <a:t>which contributed to poor communication between the patient and physician on end-of-life care. </a:t>
            </a:r>
            <a:endParaRPr lang="en-US" sz="2000" dirty="0">
              <a:ea typeface="Calibri"/>
              <a:cs typeface="Calibri"/>
            </a:endParaRPr>
          </a:p>
          <a:p>
            <a:pPr marL="457200" indent="-457200">
              <a:lnSpc>
                <a:spcPct val="100000"/>
              </a:lnSpc>
              <a:spcAft>
                <a:spcPts val="600"/>
              </a:spcAft>
              <a:buFont typeface="+mj-lt"/>
              <a:buAutoNum type="arabicPeriod"/>
            </a:pPr>
            <a:r>
              <a:rPr lang="en-US" sz="2000" dirty="0">
                <a:latin typeface="Aptos"/>
              </a:rPr>
              <a:t>Health care providers were </a:t>
            </a:r>
            <a:r>
              <a:rPr lang="en-US" sz="2000" b="1" dirty="0">
                <a:latin typeface="Aptos"/>
              </a:rPr>
              <a:t>entering DNR orders without the patient’s consent</a:t>
            </a:r>
            <a:r>
              <a:rPr lang="en-US" sz="2000" dirty="0">
                <a:latin typeface="Aptos"/>
              </a:rPr>
              <a:t>. </a:t>
            </a:r>
          </a:p>
          <a:p>
            <a:pPr marL="457200" indent="-457200">
              <a:lnSpc>
                <a:spcPct val="100000"/>
              </a:lnSpc>
              <a:spcAft>
                <a:spcPts val="600"/>
              </a:spcAft>
              <a:buFont typeface="+mj-lt"/>
              <a:buAutoNum type="arabicPeriod"/>
            </a:pPr>
            <a:r>
              <a:rPr lang="en-US" sz="2000" b="1" dirty="0">
                <a:solidFill>
                  <a:srgbClr val="0070C0"/>
                </a:solidFill>
                <a:latin typeface="Aptos"/>
                <a:ea typeface="Calibri"/>
                <a:cs typeface="Calibri"/>
              </a:rPr>
              <a:t>The Act “was needed to offset an imbalance in the relationship between health care consumers and providers.” </a:t>
            </a:r>
            <a:endParaRPr lang="en-US" sz="2000" dirty="0">
              <a:solidFill>
                <a:srgbClr val="0070C0"/>
              </a:solidFill>
              <a:latin typeface="Aptos"/>
              <a:ea typeface="Calibri"/>
              <a:cs typeface="Calibri"/>
            </a:endParaRPr>
          </a:p>
        </p:txBody>
      </p:sp>
      <p:sp>
        <p:nvSpPr>
          <p:cNvPr id="5" name="TextBox 4">
            <a:extLst>
              <a:ext uri="{FF2B5EF4-FFF2-40B4-BE49-F238E27FC236}">
                <a16:creationId xmlns:a16="http://schemas.microsoft.com/office/drawing/2014/main" id="{7DC28EE5-28ED-F96A-1812-E0C9FCA8D82B}"/>
              </a:ext>
            </a:extLst>
          </p:cNvPr>
          <p:cNvSpPr txBox="1"/>
          <p:nvPr/>
        </p:nvSpPr>
        <p:spPr>
          <a:xfrm>
            <a:off x="4437401" y="5893573"/>
            <a:ext cx="7433534" cy="461665"/>
          </a:xfrm>
          <a:prstGeom prst="rect">
            <a:avLst/>
          </a:prstGeom>
          <a:noFill/>
        </p:spPr>
        <p:txBody>
          <a:bodyPr wrap="square">
            <a:spAutoFit/>
          </a:bodyPr>
          <a:lstStyle/>
          <a:p>
            <a:r>
              <a:rPr lang="en-US" sz="1200" cap="small" dirty="0"/>
              <a:t>Off. Of Inspector Gen., </a:t>
            </a:r>
            <a:r>
              <a:rPr lang="en-US" sz="1200" cap="small" dirty="0" err="1"/>
              <a:t>Dep’t</a:t>
            </a:r>
            <a:r>
              <a:rPr lang="en-US" sz="1200" cap="small" dirty="0"/>
              <a:t> of Health and Hum. Serv., Patient Advance Directives: Early Implementation Experience</a:t>
            </a:r>
            <a:r>
              <a:rPr lang="en-US" sz="1200" dirty="0"/>
              <a:t>, at 1-3 (1993).</a:t>
            </a:r>
          </a:p>
        </p:txBody>
      </p:sp>
    </p:spTree>
    <p:extLst>
      <p:ext uri="{BB962C8B-B14F-4D97-AF65-F5344CB8AC3E}">
        <p14:creationId xmlns:p14="http://schemas.microsoft.com/office/powerpoint/2010/main" val="3879940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5AD7CFA-E5F0-0B45-EF0C-EACF730E9CF0}"/>
              </a:ext>
            </a:extLst>
          </p:cNvPr>
          <p:cNvSpPr>
            <a:spLocks noGrp="1"/>
          </p:cNvSpPr>
          <p:nvPr>
            <p:ph type="title"/>
          </p:nvPr>
        </p:nvSpPr>
        <p:spPr>
          <a:xfrm>
            <a:off x="466722" y="586855"/>
            <a:ext cx="3201366" cy="3387497"/>
          </a:xfrm>
        </p:spPr>
        <p:txBody>
          <a:bodyPr anchor="b">
            <a:normAutofit/>
          </a:bodyPr>
          <a:lstStyle/>
          <a:p>
            <a:pPr algn="r"/>
            <a:r>
              <a:rPr lang="en-US" sz="3400" b="1" dirty="0">
                <a:solidFill>
                  <a:srgbClr val="FFFFFF"/>
                </a:solidFill>
                <a:ea typeface="Calibri Light"/>
                <a:cs typeface="Calibri Light"/>
              </a:rPr>
              <a:t>Advantages of Using the PSDA to Address Information Asymmetry for CPR</a:t>
            </a:r>
            <a:endParaRPr lang="en-US" sz="3400" b="1" dirty="0">
              <a:solidFill>
                <a:srgbClr val="FFFFFF"/>
              </a:solidFill>
              <a:ea typeface="Calibri"/>
              <a:cs typeface="Calibri"/>
            </a:endParaRPr>
          </a:p>
        </p:txBody>
      </p:sp>
      <p:sp>
        <p:nvSpPr>
          <p:cNvPr id="3" name="Content Placeholder 2">
            <a:extLst>
              <a:ext uri="{FF2B5EF4-FFF2-40B4-BE49-F238E27FC236}">
                <a16:creationId xmlns:a16="http://schemas.microsoft.com/office/drawing/2014/main" id="{B8D4A801-1862-C431-CA91-28A7F2EFAA05}"/>
              </a:ext>
            </a:extLst>
          </p:cNvPr>
          <p:cNvSpPr>
            <a:spLocks noGrp="1"/>
          </p:cNvSpPr>
          <p:nvPr>
            <p:ph idx="1"/>
          </p:nvPr>
        </p:nvSpPr>
        <p:spPr>
          <a:xfrm>
            <a:off x="4810259" y="649480"/>
            <a:ext cx="6555347" cy="5546047"/>
          </a:xfrm>
        </p:spPr>
        <p:txBody>
          <a:bodyPr vert="horz" lIns="91440" tIns="45720" rIns="91440" bIns="45720" rtlCol="0" anchor="ctr">
            <a:normAutofit/>
          </a:bodyPr>
          <a:lstStyle/>
          <a:p>
            <a:pPr indent="0">
              <a:spcBef>
                <a:spcPts val="600"/>
              </a:spcBef>
              <a:spcAft>
                <a:spcPts val="600"/>
              </a:spcAft>
              <a:buNone/>
            </a:pPr>
            <a:r>
              <a:rPr lang="en-US" sz="2000" b="1" dirty="0">
                <a:latin typeface="Aptos"/>
                <a:ea typeface="Calibri" panose="020F0502020204030204"/>
                <a:cs typeface="Calibri" panose="020F0502020204030204"/>
              </a:rPr>
              <a:t>SCOPE: Nationwide Coverage</a:t>
            </a:r>
          </a:p>
          <a:p>
            <a:pPr marL="857250" indent="-285750">
              <a:spcBef>
                <a:spcPts val="600"/>
              </a:spcBef>
              <a:spcAft>
                <a:spcPts val="600"/>
              </a:spcAft>
            </a:pPr>
            <a:r>
              <a:rPr lang="en-US" sz="1800" dirty="0">
                <a:latin typeface="Aptos"/>
                <a:ea typeface="Calibri" panose="020F0502020204030204"/>
                <a:cs typeface="Calibri" panose="020F0502020204030204"/>
              </a:rPr>
              <a:t>Applies to all Medicaid/Medicare facilities</a:t>
            </a:r>
          </a:p>
          <a:p>
            <a:pPr marL="857250" indent="-285750">
              <a:spcBef>
                <a:spcPts val="600"/>
              </a:spcBef>
              <a:spcAft>
                <a:spcPts val="600"/>
              </a:spcAft>
            </a:pPr>
            <a:r>
              <a:rPr lang="en-US" sz="1800" dirty="0">
                <a:latin typeface="Aptos"/>
                <a:ea typeface="Calibri" panose="020F0502020204030204"/>
                <a:cs typeface="Calibri" panose="020F0502020204030204"/>
              </a:rPr>
              <a:t>All hospitals, nursing facilities, and home health agencies. </a:t>
            </a:r>
            <a:endParaRPr lang="en-US" sz="1800" dirty="0">
              <a:ea typeface="Calibri"/>
              <a:cs typeface="Calibri"/>
            </a:endParaRPr>
          </a:p>
          <a:p>
            <a:pPr indent="0">
              <a:spcBef>
                <a:spcPts val="600"/>
              </a:spcBef>
              <a:spcAft>
                <a:spcPts val="600"/>
              </a:spcAft>
              <a:buNone/>
            </a:pPr>
            <a:r>
              <a:rPr lang="en-US" sz="2000" b="1" dirty="0">
                <a:latin typeface="Aptos"/>
                <a:ea typeface="Calibri" panose="020F0502020204030204"/>
                <a:cs typeface="Calibri" panose="020F0502020204030204"/>
              </a:rPr>
              <a:t>COMPLIANCE MONITORING SYSTEMS ALREADY IN PLACE</a:t>
            </a:r>
          </a:p>
          <a:p>
            <a:pPr marL="857250" lvl="2" indent="-285750">
              <a:spcBef>
                <a:spcPts val="600"/>
              </a:spcBef>
              <a:spcAft>
                <a:spcPts val="600"/>
              </a:spcAft>
            </a:pPr>
            <a:r>
              <a:rPr lang="en-US" sz="1800" dirty="0">
                <a:latin typeface="Aptos"/>
                <a:ea typeface="Calibri" panose="020F0502020204030204"/>
                <a:cs typeface="Calibri" panose="020F0502020204030204"/>
              </a:rPr>
              <a:t>JCAHO monitors facility compliance with the PSDA. </a:t>
            </a:r>
            <a:endParaRPr lang="en-US" sz="1800" dirty="0">
              <a:latin typeface="Calibri" panose="020F0502020204030204"/>
              <a:ea typeface="Calibri" panose="020F0502020204030204"/>
              <a:cs typeface="Calibri" panose="020F0502020204030204"/>
            </a:endParaRPr>
          </a:p>
          <a:p>
            <a:pPr marL="857250" lvl="2" indent="-285750">
              <a:spcBef>
                <a:spcPts val="600"/>
              </a:spcBef>
              <a:spcAft>
                <a:spcPts val="600"/>
              </a:spcAft>
            </a:pPr>
            <a:r>
              <a:rPr lang="en-US" sz="1800" dirty="0">
                <a:latin typeface="Aptos"/>
                <a:ea typeface="Calibri" panose="020F0502020204030204"/>
                <a:cs typeface="Calibri" panose="020F0502020204030204"/>
              </a:rPr>
              <a:t>CMS requires state survey agencies to periodically survey and report data.</a:t>
            </a:r>
          </a:p>
          <a:p>
            <a:pPr marL="228600" lvl="2" indent="0">
              <a:spcBef>
                <a:spcPts val="600"/>
              </a:spcBef>
              <a:spcAft>
                <a:spcPts val="600"/>
              </a:spcAft>
              <a:buNone/>
            </a:pPr>
            <a:r>
              <a:rPr lang="en-US" b="1" dirty="0">
                <a:latin typeface="Aptos"/>
                <a:ea typeface="Calibri" panose="020F0502020204030204"/>
                <a:cs typeface="Calibri" panose="020F0502020204030204"/>
              </a:rPr>
              <a:t>PRIOR SUCCESS IN CONVEYING INFORMATION</a:t>
            </a:r>
          </a:p>
          <a:p>
            <a:pPr marL="857250" lvl="2" indent="-285750">
              <a:spcBef>
                <a:spcPts val="600"/>
              </a:spcBef>
              <a:spcAft>
                <a:spcPts val="600"/>
              </a:spcAft>
              <a:buFont typeface="Arial"/>
            </a:pPr>
            <a:r>
              <a:rPr lang="en-US" sz="1800" dirty="0">
                <a:latin typeface="Aptos"/>
                <a:ea typeface="Calibri" panose="020F0502020204030204"/>
                <a:cs typeface="Calibri" panose="020F0502020204030204"/>
              </a:rPr>
              <a:t>In less than 2 years, there was a 21% increase in patient's knowledge of advance directives.*</a:t>
            </a:r>
          </a:p>
          <a:p>
            <a:pPr marL="857250" lvl="2" indent="-285750">
              <a:spcBef>
                <a:spcPts val="600"/>
              </a:spcBef>
              <a:spcAft>
                <a:spcPts val="600"/>
              </a:spcAft>
              <a:buFont typeface="Arial"/>
            </a:pPr>
            <a:r>
              <a:rPr lang="en-US" sz="1800" dirty="0">
                <a:latin typeface="Aptos"/>
                <a:ea typeface="Calibri" panose="020F0502020204030204"/>
                <a:cs typeface="Calibri" panose="020F0502020204030204"/>
              </a:rPr>
              <a:t>By 1995 nearly all providers were informing patients about their right to have an advance directive.**</a:t>
            </a:r>
          </a:p>
          <a:p>
            <a:pPr marL="0" indent="0">
              <a:buNone/>
            </a:pPr>
            <a:endParaRPr lang="en-US" sz="1700" dirty="0">
              <a:latin typeface="Calibri" panose="020F0502020204030204"/>
              <a:ea typeface="Calibri" panose="020F0502020204030204"/>
              <a:cs typeface="Calibri" panose="020F0502020204030204"/>
            </a:endParaRPr>
          </a:p>
        </p:txBody>
      </p:sp>
      <p:sp>
        <p:nvSpPr>
          <p:cNvPr id="4" name="TextBox 3">
            <a:extLst>
              <a:ext uri="{FF2B5EF4-FFF2-40B4-BE49-F238E27FC236}">
                <a16:creationId xmlns:a16="http://schemas.microsoft.com/office/drawing/2014/main" id="{55134366-FADA-4CCA-2766-ABC45DA41DAA}"/>
              </a:ext>
            </a:extLst>
          </p:cNvPr>
          <p:cNvSpPr txBox="1"/>
          <p:nvPr/>
        </p:nvSpPr>
        <p:spPr>
          <a:xfrm>
            <a:off x="4179207" y="6032072"/>
            <a:ext cx="7868355" cy="553998"/>
          </a:xfrm>
          <a:prstGeom prst="rect">
            <a:avLst/>
          </a:prstGeom>
          <a:noFill/>
        </p:spPr>
        <p:txBody>
          <a:bodyPr wrap="square" rtlCol="0">
            <a:spAutoFit/>
          </a:bodyPr>
          <a:lstStyle/>
          <a:p>
            <a:r>
              <a:rPr lang="en-US" sz="1000" cap="small" dirty="0"/>
              <a:t>*Off. Of Inspector Gen., </a:t>
            </a:r>
            <a:r>
              <a:rPr lang="en-US" sz="1000" cap="small" dirty="0" err="1"/>
              <a:t>Dep’t</a:t>
            </a:r>
            <a:r>
              <a:rPr lang="en-US" sz="1000" cap="small" dirty="0"/>
              <a:t> of Health and Hum. Serv., Patient Advance Directives: Early Implementation Experience</a:t>
            </a:r>
            <a:r>
              <a:rPr lang="en-US" sz="1000" dirty="0"/>
              <a:t>, 15 (1993). </a:t>
            </a:r>
          </a:p>
          <a:p>
            <a:r>
              <a:rPr lang="en-US" sz="1000" dirty="0"/>
              <a:t>**</a:t>
            </a:r>
            <a:r>
              <a:rPr lang="en-US" sz="1000" cap="small" dirty="0"/>
              <a:t> U.S. Gov’t Acct. Off., Patient Self-Determination Act: Providers Offer Information on Advance Directives but Effectiveness Uncertain, 5 </a:t>
            </a:r>
            <a:r>
              <a:rPr lang="en-US" sz="1000" dirty="0"/>
              <a:t>(1995)  </a:t>
            </a:r>
          </a:p>
        </p:txBody>
      </p:sp>
    </p:spTree>
    <p:extLst>
      <p:ext uri="{BB962C8B-B14F-4D97-AF65-F5344CB8AC3E}">
        <p14:creationId xmlns:p14="http://schemas.microsoft.com/office/powerpoint/2010/main" val="20861896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FE4797B-645D-B29A-0950-9FACEAC9EDAC}"/>
              </a:ext>
            </a:extLst>
          </p:cNvPr>
          <p:cNvSpPr>
            <a:spLocks noGrp="1"/>
          </p:cNvSpPr>
          <p:nvPr>
            <p:ph type="title"/>
          </p:nvPr>
        </p:nvSpPr>
        <p:spPr>
          <a:xfrm>
            <a:off x="466722" y="586855"/>
            <a:ext cx="3201366" cy="3387497"/>
          </a:xfrm>
        </p:spPr>
        <p:txBody>
          <a:bodyPr anchor="b">
            <a:normAutofit/>
          </a:bodyPr>
          <a:lstStyle/>
          <a:p>
            <a:pPr algn="r"/>
            <a:r>
              <a:rPr lang="en-US" sz="4000" b="1" dirty="0">
                <a:solidFill>
                  <a:srgbClr val="FFFFFF"/>
                </a:solidFill>
                <a:latin typeface="Calibri"/>
                <a:ea typeface="Calibri Light"/>
                <a:cs typeface="Calibri Light"/>
              </a:rPr>
              <a:t>What Provisions Should Be Added to the PSDA?</a:t>
            </a:r>
            <a:endParaRPr lang="en-US" sz="4000" b="1" dirty="0">
              <a:solidFill>
                <a:srgbClr val="FFFFFF"/>
              </a:solidFill>
              <a:latin typeface="Calibri"/>
              <a:ea typeface="Calibri"/>
              <a:cs typeface="Calibri"/>
            </a:endParaRPr>
          </a:p>
        </p:txBody>
      </p:sp>
      <p:sp>
        <p:nvSpPr>
          <p:cNvPr id="3" name="Content Placeholder 2">
            <a:extLst>
              <a:ext uri="{FF2B5EF4-FFF2-40B4-BE49-F238E27FC236}">
                <a16:creationId xmlns:a16="http://schemas.microsoft.com/office/drawing/2014/main" id="{C03F5321-1F53-0FF7-C442-9598D55A7CFC}"/>
              </a:ext>
            </a:extLst>
          </p:cNvPr>
          <p:cNvSpPr>
            <a:spLocks noGrp="1"/>
          </p:cNvSpPr>
          <p:nvPr>
            <p:ph idx="1"/>
          </p:nvPr>
        </p:nvSpPr>
        <p:spPr>
          <a:xfrm>
            <a:off x="4810259" y="511388"/>
            <a:ext cx="6915019" cy="5869654"/>
          </a:xfrm>
        </p:spPr>
        <p:txBody>
          <a:bodyPr vert="horz" lIns="91440" tIns="45720" rIns="91440" bIns="45720" rtlCol="0" anchor="ctr">
            <a:noAutofit/>
          </a:bodyPr>
          <a:lstStyle/>
          <a:p>
            <a:pPr marL="342900" indent="-342900">
              <a:spcBef>
                <a:spcPts val="600"/>
              </a:spcBef>
              <a:spcAft>
                <a:spcPts val="600"/>
              </a:spcAft>
              <a:buAutoNum type="arabicPeriod"/>
            </a:pPr>
            <a:r>
              <a:rPr lang="en-US" sz="1800" dirty="0">
                <a:latin typeface="Aptos"/>
              </a:rPr>
              <a:t>Hospitals must inform patients at the time of admission that CPR and intubation will be administered to the patient if they experience a cardiac or pulmonary arrest.</a:t>
            </a:r>
          </a:p>
          <a:p>
            <a:pPr marL="342900" indent="-342900">
              <a:spcBef>
                <a:spcPts val="600"/>
              </a:spcBef>
              <a:spcAft>
                <a:spcPts val="600"/>
              </a:spcAft>
              <a:buAutoNum type="arabicPeriod"/>
            </a:pPr>
            <a:r>
              <a:rPr lang="en-US" sz="1800" dirty="0">
                <a:latin typeface="Aptos"/>
                <a:ea typeface="Calibri" panose="020F0502020204030204"/>
                <a:cs typeface="Calibri" panose="020F0502020204030204"/>
              </a:rPr>
              <a:t>Hospitals must explain the benefits and risks of these interventions and the effectiveness as it relates to the patient’s current medical condition.</a:t>
            </a:r>
            <a:endParaRPr lang="en-US" sz="1800" dirty="0">
              <a:ea typeface="Calibri" panose="020F0502020204030204"/>
              <a:cs typeface="Calibri" panose="020F0502020204030204"/>
            </a:endParaRPr>
          </a:p>
          <a:p>
            <a:pPr marL="342900" indent="-342900">
              <a:spcBef>
                <a:spcPts val="600"/>
              </a:spcBef>
              <a:spcAft>
                <a:spcPts val="600"/>
              </a:spcAft>
              <a:buAutoNum type="arabicPeriod"/>
            </a:pPr>
            <a:r>
              <a:rPr lang="en-US" sz="1800" dirty="0">
                <a:ea typeface="+mn-lt"/>
                <a:cs typeface="+mn-lt"/>
              </a:rPr>
              <a:t>Hospitals must use a </a:t>
            </a:r>
            <a:r>
              <a:rPr lang="en-US" sz="1800" dirty="0">
                <a:latin typeface="Aptos"/>
              </a:rPr>
              <a:t>video decision aid and checklist to cover all relevant topics and confirm whether the patient understands and agrees to the use of these interventions.</a:t>
            </a:r>
          </a:p>
          <a:p>
            <a:pPr marL="342900" indent="-342900">
              <a:spcBef>
                <a:spcPts val="600"/>
              </a:spcBef>
              <a:spcAft>
                <a:spcPts val="600"/>
              </a:spcAft>
              <a:buAutoNum type="arabicPeriod"/>
            </a:pPr>
            <a:r>
              <a:rPr lang="en-US" sz="1800" dirty="0">
                <a:latin typeface="Aptos"/>
              </a:rPr>
              <a:t>All health care facilities engage in community education efforts about the </a:t>
            </a:r>
            <a:r>
              <a:rPr lang="en-US" sz="1800" dirty="0"/>
              <a:t>efficacy and potential harms of </a:t>
            </a:r>
            <a:r>
              <a:rPr lang="en-US" sz="1800" dirty="0">
                <a:latin typeface="Aptos"/>
              </a:rPr>
              <a:t>CPR. </a:t>
            </a:r>
            <a:endParaRPr lang="en-US" sz="1800" dirty="0">
              <a:latin typeface="Calibri" panose="020F0502020204030204"/>
              <a:ea typeface="Calibri" panose="020F0502020204030204"/>
              <a:cs typeface="Calibri" panose="020F0502020204030204"/>
            </a:endParaRPr>
          </a:p>
          <a:p>
            <a:pPr marL="800100" lvl="1" indent="-342900">
              <a:spcBef>
                <a:spcPts val="600"/>
              </a:spcBef>
              <a:spcAft>
                <a:spcPts val="600"/>
              </a:spcAft>
              <a:buFont typeface="Courier New,monospace"/>
              <a:buChar char="o"/>
            </a:pPr>
            <a:r>
              <a:rPr lang="en-US" sz="1800" dirty="0">
                <a:latin typeface="Aptos"/>
                <a:ea typeface="Calibri" panose="020F0502020204030204"/>
                <a:cs typeface="Calibri" panose="020F0502020204030204"/>
              </a:rPr>
              <a:t>High school CPR curriculum (</a:t>
            </a:r>
            <a:r>
              <a:rPr lang="en-US" sz="1800" dirty="0">
                <a:ea typeface="Calibri" panose="020F0502020204030204"/>
                <a:cs typeface="Calibri" panose="020F0502020204030204"/>
              </a:rPr>
              <a:t>48 states mandate or recommend</a:t>
            </a:r>
            <a:endParaRPr lang="en-US" sz="1800" dirty="0">
              <a:latin typeface="Aptos"/>
              <a:ea typeface="Calibri" panose="020F0502020204030204"/>
              <a:cs typeface="Calibri" panose="020F0502020204030204"/>
            </a:endParaRPr>
          </a:p>
          <a:p>
            <a:pPr marL="800100" lvl="1" indent="-342900">
              <a:spcBef>
                <a:spcPts val="600"/>
              </a:spcBef>
              <a:spcAft>
                <a:spcPts val="600"/>
              </a:spcAft>
              <a:buFont typeface="Courier New,monospace"/>
              <a:buChar char="o"/>
            </a:pPr>
            <a:r>
              <a:rPr lang="en-US" sz="1800" dirty="0">
                <a:latin typeface="Aptos"/>
                <a:ea typeface="Calibri" panose="020F0502020204030204"/>
                <a:cs typeface="Calibri" panose="020F0502020204030204"/>
              </a:rPr>
              <a:t>Outreach to community senior centers.</a:t>
            </a:r>
          </a:p>
          <a:p>
            <a:pPr marL="342900" indent="-342900">
              <a:spcBef>
                <a:spcPts val="600"/>
              </a:spcBef>
              <a:spcAft>
                <a:spcPts val="600"/>
              </a:spcAft>
              <a:buFont typeface="+mj-lt"/>
              <a:buAutoNum type="arabicPeriod"/>
            </a:pPr>
            <a:r>
              <a:rPr lang="en-US" sz="1800" dirty="0"/>
              <a:t>CPR training for medical providers must include the risks, harms, and efficacy of CPR for various medical conditions.</a:t>
            </a:r>
          </a:p>
          <a:p>
            <a:pPr marL="800100" lvl="1" indent="-342900">
              <a:spcBef>
                <a:spcPts val="600"/>
              </a:spcBef>
              <a:spcAft>
                <a:spcPts val="600"/>
              </a:spcAft>
              <a:buFont typeface="Courier New,monospace"/>
              <a:buChar char="o"/>
            </a:pPr>
            <a:endParaRPr lang="en-US" sz="1800" dirty="0">
              <a:latin typeface="Aptos"/>
              <a:ea typeface="Calibri" panose="020F0502020204030204"/>
              <a:cs typeface="Calibri" panose="020F0502020204030204"/>
            </a:endParaRPr>
          </a:p>
        </p:txBody>
      </p:sp>
    </p:spTree>
    <p:extLst>
      <p:ext uri="{BB962C8B-B14F-4D97-AF65-F5344CB8AC3E}">
        <p14:creationId xmlns:p14="http://schemas.microsoft.com/office/powerpoint/2010/main" val="1427492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4EDF6FD-7EF2-A61A-385D-E9C3152FDCD5}"/>
              </a:ext>
            </a:extLst>
          </p:cNvPr>
          <p:cNvSpPr>
            <a:spLocks noGrp="1"/>
          </p:cNvSpPr>
          <p:nvPr>
            <p:ph type="title"/>
          </p:nvPr>
        </p:nvSpPr>
        <p:spPr>
          <a:xfrm>
            <a:off x="466722" y="586855"/>
            <a:ext cx="3201366" cy="3589213"/>
          </a:xfrm>
        </p:spPr>
        <p:txBody>
          <a:bodyPr anchor="b">
            <a:normAutofit fontScale="90000"/>
          </a:bodyPr>
          <a:lstStyle/>
          <a:p>
            <a:pPr algn="r"/>
            <a:r>
              <a:rPr lang="en-US" b="1" dirty="0">
                <a:solidFill>
                  <a:srgbClr val="FFFFFF"/>
                </a:solidFill>
              </a:rPr>
              <a:t>A Promising Template</a:t>
            </a:r>
            <a:br>
              <a:rPr lang="en-US" sz="3700" b="1" dirty="0">
                <a:solidFill>
                  <a:srgbClr val="FFFFFF"/>
                </a:solidFill>
              </a:rPr>
            </a:br>
            <a:br>
              <a:rPr lang="en-US" sz="3700" b="1" i="1" dirty="0">
                <a:solidFill>
                  <a:srgbClr val="FFFFFF"/>
                </a:solidFill>
              </a:rPr>
            </a:br>
            <a:r>
              <a:rPr lang="en-US" sz="3700" b="1" dirty="0">
                <a:solidFill>
                  <a:srgbClr val="FFFFFF"/>
                </a:solidFill>
              </a:rPr>
              <a:t>2025 Study in Switzerland Published in NEJM </a:t>
            </a:r>
            <a:endParaRPr lang="en-US" sz="3700" dirty="0">
              <a:solidFill>
                <a:srgbClr val="FFFFFF"/>
              </a:solidFill>
            </a:endParaRPr>
          </a:p>
        </p:txBody>
      </p:sp>
      <p:sp>
        <p:nvSpPr>
          <p:cNvPr id="3" name="Content Placeholder 2">
            <a:extLst>
              <a:ext uri="{FF2B5EF4-FFF2-40B4-BE49-F238E27FC236}">
                <a16:creationId xmlns:a16="http://schemas.microsoft.com/office/drawing/2014/main" id="{A4BD2DD5-60DB-D52E-51CD-22DC4E04B983}"/>
              </a:ext>
            </a:extLst>
          </p:cNvPr>
          <p:cNvSpPr>
            <a:spLocks noGrp="1"/>
          </p:cNvSpPr>
          <p:nvPr>
            <p:ph idx="1"/>
          </p:nvPr>
        </p:nvSpPr>
        <p:spPr>
          <a:xfrm>
            <a:off x="4810259" y="182880"/>
            <a:ext cx="6555347" cy="6485034"/>
          </a:xfrm>
        </p:spPr>
        <p:txBody>
          <a:bodyPr anchor="ctr">
            <a:noAutofit/>
          </a:bodyPr>
          <a:lstStyle/>
          <a:p>
            <a:pPr marL="0" indent="0" fontAlgn="base">
              <a:buNone/>
            </a:pPr>
            <a:r>
              <a:rPr lang="en-US" sz="1700" b="1" dirty="0"/>
              <a:t>Setting and Methods: </a:t>
            </a:r>
            <a:r>
              <a:rPr lang="en-US" sz="1700" dirty="0"/>
              <a:t> </a:t>
            </a:r>
          </a:p>
          <a:p>
            <a:pPr fontAlgn="base"/>
            <a:r>
              <a:rPr lang="en-US" sz="1700" u="sng" dirty="0"/>
              <a:t>General medical divisions </a:t>
            </a:r>
            <a:r>
              <a:rPr lang="en-US" sz="1700" dirty="0"/>
              <a:t>of 6 Switzerland hospitals (NOT ICUs)</a:t>
            </a:r>
          </a:p>
          <a:p>
            <a:pPr fontAlgn="base"/>
            <a:r>
              <a:rPr lang="en-US" sz="1700" b="1" dirty="0">
                <a:solidFill>
                  <a:srgbClr val="FF0000"/>
                </a:solidFill>
              </a:rPr>
              <a:t>Patients with a low likelihood of survival to discharge were NOT included in the study. </a:t>
            </a:r>
          </a:p>
          <a:p>
            <a:pPr fontAlgn="base"/>
            <a:r>
              <a:rPr lang="en-US" sz="1700" dirty="0"/>
              <a:t>Code status discussions were </a:t>
            </a:r>
            <a:r>
              <a:rPr lang="en-US" sz="1700" u="sng" dirty="0"/>
              <a:t>initiated at hospital admission</a:t>
            </a:r>
            <a:r>
              <a:rPr lang="en-US" sz="1700" dirty="0"/>
              <a:t>. </a:t>
            </a:r>
          </a:p>
          <a:p>
            <a:pPr fontAlgn="base"/>
            <a:r>
              <a:rPr lang="en-US" sz="1700" dirty="0"/>
              <a:t>Intervention group was exposed to </a:t>
            </a:r>
            <a:r>
              <a:rPr lang="en-US" sz="1700" u="sng" dirty="0"/>
              <a:t>a checklist and decision aid </a:t>
            </a:r>
            <a:r>
              <a:rPr lang="en-US" sz="1700" dirty="0"/>
              <a:t>with information about </a:t>
            </a:r>
            <a:r>
              <a:rPr lang="en-US" sz="1700" u="sng" dirty="0"/>
              <a:t>prognosis and potential side effects of CPR</a:t>
            </a:r>
            <a:r>
              <a:rPr lang="en-US" sz="1700" dirty="0"/>
              <a:t>, including neurologic deficits. </a:t>
            </a:r>
          </a:p>
          <a:p>
            <a:pPr marL="0" indent="0" fontAlgn="base">
              <a:buNone/>
            </a:pPr>
            <a:r>
              <a:rPr lang="en-US" sz="1700" b="1" dirty="0"/>
              <a:t>Results:</a:t>
            </a:r>
          </a:p>
          <a:p>
            <a:pPr fontAlgn="base"/>
            <a:r>
              <a:rPr lang="en-US" sz="1700" dirty="0"/>
              <a:t>A significantly </a:t>
            </a:r>
            <a:r>
              <a:rPr lang="en-US" sz="1700" u="sng" dirty="0"/>
              <a:t>higher frequency of choosing DNR</a:t>
            </a:r>
            <a:r>
              <a:rPr lang="en-US" sz="1700" dirty="0"/>
              <a:t> as their code status </a:t>
            </a:r>
            <a:r>
              <a:rPr lang="en-US" sz="1700" b="1" dirty="0"/>
              <a:t>(50% vs 37.2%) </a:t>
            </a:r>
          </a:p>
          <a:p>
            <a:pPr fontAlgn="base"/>
            <a:r>
              <a:rPr lang="en-US" sz="1700" dirty="0"/>
              <a:t>A </a:t>
            </a:r>
            <a:r>
              <a:rPr lang="en-US" sz="1700" u="sng" dirty="0"/>
              <a:t>lower preference for mechanical ventilation</a:t>
            </a:r>
            <a:r>
              <a:rPr lang="en-US" sz="1700" dirty="0"/>
              <a:t> in case of clinical deterioration </a:t>
            </a:r>
            <a:r>
              <a:rPr lang="en-US" sz="1700" b="1" dirty="0"/>
              <a:t>(65.7% vs. 72.0%) </a:t>
            </a:r>
          </a:p>
          <a:p>
            <a:pPr fontAlgn="base"/>
            <a:r>
              <a:rPr lang="en-US" sz="1700" u="sng" dirty="0"/>
              <a:t>Lower decisional uncertainty. </a:t>
            </a:r>
          </a:p>
          <a:p>
            <a:pPr fontAlgn="base"/>
            <a:r>
              <a:rPr lang="en-US" sz="1700" u="sng" dirty="0"/>
              <a:t>No increased anxiety</a:t>
            </a:r>
            <a:r>
              <a:rPr lang="en-US" sz="1700" dirty="0"/>
              <a:t> between intervention group and control group.</a:t>
            </a:r>
          </a:p>
        </p:txBody>
      </p:sp>
      <p:sp>
        <p:nvSpPr>
          <p:cNvPr id="5" name="TextBox 4">
            <a:extLst>
              <a:ext uri="{FF2B5EF4-FFF2-40B4-BE49-F238E27FC236}">
                <a16:creationId xmlns:a16="http://schemas.microsoft.com/office/drawing/2014/main" id="{F1FF44F3-C8BA-656B-BFF8-C8173383CF9D}"/>
              </a:ext>
            </a:extLst>
          </p:cNvPr>
          <p:cNvSpPr txBox="1"/>
          <p:nvPr/>
        </p:nvSpPr>
        <p:spPr>
          <a:xfrm>
            <a:off x="258184" y="5744584"/>
            <a:ext cx="3409904" cy="923330"/>
          </a:xfrm>
          <a:prstGeom prst="rect">
            <a:avLst/>
          </a:prstGeom>
          <a:noFill/>
        </p:spPr>
        <p:txBody>
          <a:bodyPr wrap="square" rtlCol="0">
            <a:spAutoFit/>
          </a:bodyPr>
          <a:lstStyle/>
          <a:p>
            <a:r>
              <a:rPr lang="en-US" sz="1200" dirty="0">
                <a:solidFill>
                  <a:schemeClr val="bg1"/>
                </a:solidFill>
              </a:rPr>
              <a:t>Christoph Becker et al., </a:t>
            </a:r>
            <a:r>
              <a:rPr lang="en-US" sz="1200" i="1" dirty="0">
                <a:solidFill>
                  <a:schemeClr val="bg1"/>
                </a:solidFill>
              </a:rPr>
              <a:t>A Randomized Trial of Shared Decision-Making in Code Status Discussions</a:t>
            </a:r>
            <a:r>
              <a:rPr lang="en-US" sz="1200" dirty="0">
                <a:solidFill>
                  <a:schemeClr val="bg1"/>
                </a:solidFill>
              </a:rPr>
              <a:t>, 4(5) N Eng J Med Evid 1-12 (2025). </a:t>
            </a:r>
          </a:p>
          <a:p>
            <a:endParaRPr lang="en-US" dirty="0"/>
          </a:p>
        </p:txBody>
      </p:sp>
    </p:spTree>
    <p:extLst>
      <p:ext uri="{BB962C8B-B14F-4D97-AF65-F5344CB8AC3E}">
        <p14:creationId xmlns:p14="http://schemas.microsoft.com/office/powerpoint/2010/main" val="3465204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4294041-1E93-3A34-25AF-9229368DD54B}"/>
              </a:ext>
            </a:extLst>
          </p:cNvPr>
          <p:cNvSpPr/>
          <p:nvPr/>
        </p:nvSpPr>
        <p:spPr>
          <a:xfrm>
            <a:off x="6336254" y="0"/>
            <a:ext cx="5855746" cy="6858000"/>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A715715-1FBC-98E8-409F-6A062D66D530}"/>
              </a:ext>
            </a:extLst>
          </p:cNvPr>
          <p:cNvSpPr>
            <a:spLocks noGrp="1"/>
          </p:cNvSpPr>
          <p:nvPr>
            <p:ph type="title"/>
          </p:nvPr>
        </p:nvSpPr>
        <p:spPr>
          <a:xfrm>
            <a:off x="455567" y="429986"/>
            <a:ext cx="5767174" cy="893462"/>
          </a:xfrm>
        </p:spPr>
        <p:txBody>
          <a:bodyPr anchor="b">
            <a:normAutofit/>
          </a:bodyPr>
          <a:lstStyle/>
          <a:p>
            <a:r>
              <a:rPr lang="en-US" sz="4000" b="1" dirty="0">
                <a:latin typeface="+mn-lt"/>
              </a:rPr>
              <a:t>Why We Must Act Now </a:t>
            </a:r>
          </a:p>
        </p:txBody>
      </p:sp>
      <p:sp>
        <p:nvSpPr>
          <p:cNvPr id="3" name="Content Placeholder 2">
            <a:extLst>
              <a:ext uri="{FF2B5EF4-FFF2-40B4-BE49-F238E27FC236}">
                <a16:creationId xmlns:a16="http://schemas.microsoft.com/office/drawing/2014/main" id="{162C1899-FC62-F080-7F3E-A90FB75D7B3E}"/>
              </a:ext>
            </a:extLst>
          </p:cNvPr>
          <p:cNvSpPr>
            <a:spLocks noGrp="1"/>
          </p:cNvSpPr>
          <p:nvPr>
            <p:ph idx="1"/>
          </p:nvPr>
        </p:nvSpPr>
        <p:spPr>
          <a:xfrm>
            <a:off x="455567" y="1532950"/>
            <a:ext cx="5400180" cy="4448333"/>
          </a:xfrm>
        </p:spPr>
        <p:txBody>
          <a:bodyPr vert="horz" lIns="91440" tIns="45720" rIns="91440" bIns="45720" rtlCol="0" anchor="t">
            <a:noAutofit/>
          </a:bodyPr>
          <a:lstStyle/>
          <a:p>
            <a:pPr>
              <a:lnSpc>
                <a:spcPct val="100000"/>
              </a:lnSpc>
              <a:spcBef>
                <a:spcPts val="600"/>
              </a:spcBef>
              <a:spcAft>
                <a:spcPts val="600"/>
              </a:spcAft>
            </a:pPr>
            <a:r>
              <a:rPr lang="en" sz="1800" dirty="0">
                <a:ea typeface="+mn-lt"/>
                <a:cs typeface="+mn-lt"/>
              </a:rPr>
              <a:t>The number </a:t>
            </a:r>
            <a:r>
              <a:rPr lang="en" sz="1800" dirty="0">
                <a:effectLst/>
                <a:ea typeface="+mn-lt"/>
                <a:cs typeface="+mn-lt"/>
              </a:rPr>
              <a:t>of </a:t>
            </a:r>
            <a:r>
              <a:rPr lang="en" sz="1800" dirty="0">
                <a:ea typeface="+mn-lt"/>
                <a:cs typeface="+mn-lt"/>
              </a:rPr>
              <a:t>Americans ages 65 and </a:t>
            </a:r>
            <a:r>
              <a:rPr lang="en" sz="1800" dirty="0">
                <a:effectLst/>
                <a:ea typeface="+mn-lt"/>
                <a:cs typeface="+mn-lt"/>
              </a:rPr>
              <a:t>older </a:t>
            </a:r>
            <a:r>
              <a:rPr lang="en" sz="1800" dirty="0">
                <a:ea typeface="+mn-lt"/>
                <a:cs typeface="+mn-lt"/>
              </a:rPr>
              <a:t>is projected to increase from 58 million in 2022 to </a:t>
            </a:r>
            <a:r>
              <a:rPr lang="en" sz="1800" b="1" dirty="0">
                <a:ea typeface="+mn-lt"/>
                <a:cs typeface="+mn-lt"/>
              </a:rPr>
              <a:t>82 million</a:t>
            </a:r>
            <a:r>
              <a:rPr lang="en" sz="1800" dirty="0">
                <a:ea typeface="+mn-lt"/>
                <a:cs typeface="+mn-lt"/>
              </a:rPr>
              <a:t> by 2050 (a 47% increase).*</a:t>
            </a:r>
            <a:endParaRPr lang="en-US" sz="1800" dirty="0">
              <a:ea typeface="+mn-lt"/>
              <a:cs typeface="+mn-lt"/>
            </a:endParaRPr>
          </a:p>
          <a:p>
            <a:pPr>
              <a:lnSpc>
                <a:spcPct val="100000"/>
              </a:lnSpc>
              <a:spcBef>
                <a:spcPts val="600"/>
              </a:spcBef>
              <a:spcAft>
                <a:spcPts val="600"/>
              </a:spcAft>
            </a:pPr>
            <a:r>
              <a:rPr lang="en-US" sz="1800" dirty="0">
                <a:solidFill>
                  <a:srgbClr val="000000"/>
                </a:solidFill>
              </a:rPr>
              <a:t>At today's population numbers, there are over 500,000 cardiac arrests in the U.S. per year.**</a:t>
            </a:r>
          </a:p>
          <a:p>
            <a:pPr>
              <a:lnSpc>
                <a:spcPct val="100000"/>
              </a:lnSpc>
              <a:spcBef>
                <a:spcPts val="600"/>
              </a:spcBef>
              <a:spcAft>
                <a:spcPts val="600"/>
              </a:spcAft>
            </a:pPr>
            <a:r>
              <a:rPr lang="en-US" sz="1800" dirty="0"/>
              <a:t>The financial cost of successful CPR (meaning surviving for 6 months) is estimated between $555,300 to $1,559,162 per patient, and this does not include the cost of treatment for the 60-98% of patients who do not survive CPR.***</a:t>
            </a:r>
          </a:p>
          <a:p>
            <a:pPr>
              <a:lnSpc>
                <a:spcPct val="100000"/>
              </a:lnSpc>
              <a:spcBef>
                <a:spcPts val="600"/>
              </a:spcBef>
              <a:spcAft>
                <a:spcPts val="600"/>
              </a:spcAft>
            </a:pPr>
            <a:r>
              <a:rPr lang="en-US" sz="1800" b="1" dirty="0">
                <a:solidFill>
                  <a:srgbClr val="FF0000"/>
                </a:solidFill>
                <a:latin typeface="Aptos"/>
              </a:rPr>
              <a:t>MOST IMPORTANTLY</a:t>
            </a:r>
            <a:r>
              <a:rPr lang="en-US" sz="1800" dirty="0">
                <a:latin typeface="Aptos"/>
              </a:rPr>
              <a:t> - People are needlessly suffering traumatic deaths because of a lack of knowledge. </a:t>
            </a:r>
            <a:endParaRPr lang="en-US" sz="1800" dirty="0">
              <a:effectLst/>
              <a:latin typeface="Aptos"/>
            </a:endParaRPr>
          </a:p>
        </p:txBody>
      </p:sp>
      <p:pic>
        <p:nvPicPr>
          <p:cNvPr id="2050" name="Picture 2" descr="Colorful bar graph and pie chart&#10;&#10;AI-generated content may be incorrect.">
            <a:extLst>
              <a:ext uri="{FF2B5EF4-FFF2-40B4-BE49-F238E27FC236}">
                <a16:creationId xmlns:a16="http://schemas.microsoft.com/office/drawing/2014/main" id="{48F7C421-23CA-2DBA-9704-7B1305544D6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075967" y="1933129"/>
            <a:ext cx="4170530" cy="302363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3F4BAE7-E94B-252C-982A-91856FD4E3A3}"/>
              </a:ext>
            </a:extLst>
          </p:cNvPr>
          <p:cNvSpPr txBox="1"/>
          <p:nvPr/>
        </p:nvSpPr>
        <p:spPr>
          <a:xfrm>
            <a:off x="547069" y="5845959"/>
            <a:ext cx="5398027" cy="5294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dirty="0">
                <a:solidFill>
                  <a:srgbClr val="002060"/>
                </a:solidFill>
                <a:ea typeface="Calibri"/>
                <a:cs typeface="Calibri"/>
              </a:rPr>
              <a:t>WE CAN SOLVE THIS!</a:t>
            </a:r>
            <a:endParaRPr lang="en-US" sz="2800" dirty="0">
              <a:ea typeface="Calibri"/>
              <a:cs typeface="Calibri"/>
            </a:endParaRPr>
          </a:p>
        </p:txBody>
      </p:sp>
      <p:sp>
        <p:nvSpPr>
          <p:cNvPr id="7" name="TextBox 6">
            <a:extLst>
              <a:ext uri="{FF2B5EF4-FFF2-40B4-BE49-F238E27FC236}">
                <a16:creationId xmlns:a16="http://schemas.microsoft.com/office/drawing/2014/main" id="{BCBF4727-995A-FC66-DC32-D8E2BCD3A396}"/>
              </a:ext>
            </a:extLst>
          </p:cNvPr>
          <p:cNvSpPr txBox="1"/>
          <p:nvPr/>
        </p:nvSpPr>
        <p:spPr>
          <a:xfrm>
            <a:off x="6551407" y="5279695"/>
            <a:ext cx="5461894"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solidFill>
                  <a:schemeClr val="bg1"/>
                </a:solidFill>
                <a:ea typeface="Calibri"/>
                <a:cs typeface="Calibri"/>
              </a:rPr>
              <a:t>*</a:t>
            </a:r>
            <a:r>
              <a:rPr lang="en-US" sz="1200" dirty="0">
                <a:solidFill>
                  <a:schemeClr val="bg1"/>
                </a:solidFill>
                <a:ea typeface="+mn-lt"/>
                <a:cs typeface="+mn-lt"/>
              </a:rPr>
              <a:t>U.S. Census Bureau, </a:t>
            </a:r>
            <a:r>
              <a:rPr lang="en-US" sz="1200" dirty="0">
                <a:solidFill>
                  <a:schemeClr val="bg1"/>
                </a:solidFill>
                <a:ea typeface="+mn-lt"/>
                <a:cs typeface="+mn-lt"/>
                <a:hlinkClick r:id="rId4">
                  <a:extLst>
                    <a:ext uri="{A12FA001-AC4F-418D-AE19-62706E023703}">
                      <ahyp:hlinkClr xmlns:ahyp="http://schemas.microsoft.com/office/drawing/2018/hyperlinkcolor" val="tx"/>
                    </a:ext>
                  </a:extLst>
                </a:hlinkClick>
              </a:rPr>
              <a:t>2023 National Population Projections Tables: Main Series</a:t>
            </a:r>
            <a:r>
              <a:rPr lang="en-US" sz="1200" dirty="0">
                <a:solidFill>
                  <a:schemeClr val="bg1"/>
                </a:solidFill>
                <a:ea typeface="+mn-lt"/>
                <a:cs typeface="+mn-lt"/>
              </a:rPr>
              <a:t>.</a:t>
            </a:r>
          </a:p>
          <a:p>
            <a:r>
              <a:rPr lang="en-US" sz="1200" dirty="0">
                <a:solidFill>
                  <a:schemeClr val="bg1"/>
                </a:solidFill>
                <a:ea typeface="Calibri" panose="020F0502020204030204"/>
                <a:cs typeface="Calibri" panose="020F0502020204030204"/>
              </a:rPr>
              <a:t>**</a:t>
            </a:r>
            <a:r>
              <a:rPr lang="en-US" sz="1200" dirty="0">
                <a:solidFill>
                  <a:schemeClr val="bg1"/>
                </a:solidFill>
                <a:latin typeface="Aptos"/>
                <a:ea typeface="Calibri" panose="020F0502020204030204"/>
                <a:cs typeface="Calibri" panose="020F0502020204030204"/>
              </a:rPr>
              <a:t>Adam Cheng, et al., </a:t>
            </a:r>
            <a:r>
              <a:rPr lang="en-US" sz="1200" i="1" dirty="0">
                <a:solidFill>
                  <a:schemeClr val="bg1"/>
                </a:solidFill>
                <a:latin typeface="Aptos"/>
                <a:ea typeface="Calibri" panose="020F0502020204030204"/>
                <a:cs typeface="Calibri" panose="020F0502020204030204"/>
              </a:rPr>
              <a:t>Resuscitation Education Science: Educational Strategies to Improve Outcomes from Cardiac Arrest</a:t>
            </a:r>
            <a:r>
              <a:rPr lang="en-US" sz="1200" dirty="0">
                <a:solidFill>
                  <a:schemeClr val="bg1"/>
                </a:solidFill>
                <a:latin typeface="Aptos"/>
                <a:ea typeface="Calibri" panose="020F0502020204030204"/>
                <a:cs typeface="Calibri" panose="020F0502020204030204"/>
              </a:rPr>
              <a:t>, 138 Circulation e83 (2018). </a:t>
            </a:r>
          </a:p>
          <a:p>
            <a:r>
              <a:rPr lang="en-US" sz="1200" dirty="0">
                <a:solidFill>
                  <a:schemeClr val="bg1"/>
                </a:solidFill>
                <a:latin typeface="Aptos"/>
                <a:ea typeface="Calibri" panose="020F0502020204030204"/>
                <a:cs typeface="Calibri" panose="020F0502020204030204"/>
              </a:rPr>
              <a:t>***</a:t>
            </a:r>
            <a:r>
              <a:rPr lang="en-US" sz="1200" dirty="0">
                <a:solidFill>
                  <a:schemeClr val="bg1"/>
                </a:solidFill>
              </a:rPr>
              <a:t>Craig Klugman</a:t>
            </a:r>
            <a:r>
              <a:rPr lang="en-US" sz="1200" i="1" dirty="0">
                <a:solidFill>
                  <a:schemeClr val="bg1"/>
                </a:solidFill>
              </a:rPr>
              <a:t>, Forget the DNR, Time for Opt-In CPR</a:t>
            </a:r>
            <a:r>
              <a:rPr lang="en-US" sz="1200" dirty="0">
                <a:solidFill>
                  <a:schemeClr val="bg1"/>
                </a:solidFill>
              </a:rPr>
              <a:t>, Bioethics Today Blog (July 12, 2017) </a:t>
            </a:r>
            <a:r>
              <a:rPr lang="en-US" sz="1200" u="sng" dirty="0">
                <a:solidFill>
                  <a:schemeClr val="bg1"/>
                </a:solidFill>
                <a:hlinkClick r:id="rId5">
                  <a:extLst>
                    <a:ext uri="{A12FA001-AC4F-418D-AE19-62706E023703}">
                      <ahyp:hlinkClr xmlns:ahyp="http://schemas.microsoft.com/office/drawing/2018/hyperlinkcolor" val="tx"/>
                    </a:ext>
                  </a:extLst>
                </a:hlinkClick>
              </a:rPr>
              <a:t>https://bioethicstoday.org/blog/forget-the-dnr-time-for-opt-in-cpr/</a:t>
            </a:r>
            <a:r>
              <a:rPr lang="en-US" sz="1200" dirty="0">
                <a:solidFill>
                  <a:schemeClr val="bg1"/>
                </a:solidFill>
              </a:rPr>
              <a:t> </a:t>
            </a:r>
          </a:p>
          <a:p>
            <a:endParaRPr lang="en-US" sz="1200" dirty="0">
              <a:solidFill>
                <a:schemeClr val="bg1"/>
              </a:solidFill>
              <a:latin typeface="Aptos"/>
              <a:ea typeface="Calibri" panose="020F0502020204030204"/>
              <a:cs typeface="Calibri" panose="020F0502020204030204"/>
            </a:endParaRPr>
          </a:p>
          <a:p>
            <a:r>
              <a:rPr lang="en-US" sz="1200" dirty="0">
                <a:ea typeface="Calibri" panose="020F0502020204030204"/>
                <a:cs typeface="Calibri" panose="020F0502020204030204"/>
              </a:rPr>
              <a:t>  </a:t>
            </a:r>
            <a:endParaRPr lang="en-US" dirty="0">
              <a:ea typeface="Calibri"/>
              <a:cs typeface="Calibri"/>
            </a:endParaRPr>
          </a:p>
        </p:txBody>
      </p:sp>
    </p:spTree>
    <p:extLst>
      <p:ext uri="{BB962C8B-B14F-4D97-AF65-F5344CB8AC3E}">
        <p14:creationId xmlns:p14="http://schemas.microsoft.com/office/powerpoint/2010/main" val="540528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DFE3286-B211-CF6E-ADA9-4133553FD4C4}"/>
              </a:ext>
            </a:extLst>
          </p:cNvPr>
          <p:cNvSpPr>
            <a:spLocks noGrp="1"/>
          </p:cNvSpPr>
          <p:nvPr>
            <p:ph type="title"/>
          </p:nvPr>
        </p:nvSpPr>
        <p:spPr>
          <a:xfrm>
            <a:off x="826396" y="586855"/>
            <a:ext cx="4230100" cy="3387497"/>
          </a:xfrm>
        </p:spPr>
        <p:txBody>
          <a:bodyPr anchor="b">
            <a:normAutofit/>
          </a:bodyPr>
          <a:lstStyle/>
          <a:p>
            <a:pPr algn="r"/>
            <a:r>
              <a:rPr lang="en-US" sz="4000" b="1">
                <a:solidFill>
                  <a:srgbClr val="FFFFFF"/>
                </a:solidFill>
                <a:latin typeface="+mn-lt"/>
              </a:rPr>
              <a:t>Overview</a:t>
            </a:r>
          </a:p>
        </p:txBody>
      </p:sp>
      <p:sp>
        <p:nvSpPr>
          <p:cNvPr id="3" name="Content Placeholder 2">
            <a:extLst>
              <a:ext uri="{FF2B5EF4-FFF2-40B4-BE49-F238E27FC236}">
                <a16:creationId xmlns:a16="http://schemas.microsoft.com/office/drawing/2014/main" id="{590B21C8-0865-7851-ED97-4DFCAFD80F0C}"/>
              </a:ext>
            </a:extLst>
          </p:cNvPr>
          <p:cNvSpPr>
            <a:spLocks noGrp="1"/>
          </p:cNvSpPr>
          <p:nvPr>
            <p:ph idx="1"/>
          </p:nvPr>
        </p:nvSpPr>
        <p:spPr>
          <a:xfrm>
            <a:off x="6096000" y="649480"/>
            <a:ext cx="5858933" cy="5546047"/>
          </a:xfrm>
        </p:spPr>
        <p:txBody>
          <a:bodyPr anchor="ctr">
            <a:normAutofit/>
          </a:bodyPr>
          <a:lstStyle/>
          <a:p>
            <a:pPr marL="457200" indent="-457200">
              <a:buFont typeface="+mj-lt"/>
              <a:buAutoNum type="arabicPeriod"/>
            </a:pPr>
            <a:r>
              <a:rPr lang="en-US" sz="2000"/>
              <a:t>The problem: </a:t>
            </a:r>
            <a:r>
              <a:rPr lang="en-US" sz="2000" dirty="0"/>
              <a:t>People falsely believe that CPR is effective at the end of life</a:t>
            </a:r>
          </a:p>
          <a:p>
            <a:pPr marL="457200" indent="-457200">
              <a:buFont typeface="+mj-lt"/>
              <a:buAutoNum type="arabicPeriod"/>
            </a:pPr>
            <a:r>
              <a:rPr lang="en-US" sz="2000" dirty="0"/>
              <a:t>Medical communities attempts to mitigate the use of CPR at the end of life</a:t>
            </a:r>
            <a:endParaRPr lang="en-US" sz="2000" dirty="0">
              <a:ea typeface="Calibri"/>
              <a:cs typeface="Calibri"/>
            </a:endParaRPr>
          </a:p>
          <a:p>
            <a:pPr marL="457200" indent="-457200">
              <a:buFont typeface="+mj-lt"/>
              <a:buAutoNum type="arabicPeriod"/>
            </a:pPr>
            <a:r>
              <a:rPr lang="en-US" sz="2000" dirty="0"/>
              <a:t>The solution: a legislative “nudge”</a:t>
            </a:r>
          </a:p>
        </p:txBody>
      </p:sp>
    </p:spTree>
    <p:extLst>
      <p:ext uri="{BB962C8B-B14F-4D97-AF65-F5344CB8AC3E}">
        <p14:creationId xmlns:p14="http://schemas.microsoft.com/office/powerpoint/2010/main" val="3741755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203DE33-2CD4-4CA8-9AF3-37C3B6513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AF57B88-1D4C-41FA-A761-EC1DD10C3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1100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D2548F45-5164-4ABB-8212-7F293FDED8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9565" y="2659404"/>
            <a:ext cx="4355594" cy="4040742"/>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Yellow question mark">
            <a:extLst>
              <a:ext uri="{FF2B5EF4-FFF2-40B4-BE49-F238E27FC236}">
                <a16:creationId xmlns:a16="http://schemas.microsoft.com/office/drawing/2014/main" id="{016243D2-9031-36DC-AAA1-7362E1AFA14A}"/>
              </a:ext>
            </a:extLst>
          </p:cNvPr>
          <p:cNvPicPr>
            <a:picLocks noChangeAspect="1"/>
          </p:cNvPicPr>
          <p:nvPr/>
        </p:nvPicPr>
        <p:blipFill rotWithShape="1">
          <a:blip r:embed="rId3"/>
          <a:srcRect l="14397" r="14396" b="-1"/>
          <a:stretch>
            <a:fillRect/>
          </a:stretch>
        </p:blipFill>
        <p:spPr>
          <a:xfrm>
            <a:off x="4038599" y="10"/>
            <a:ext cx="8160026" cy="6875809"/>
          </a:xfrm>
          <a:prstGeom prst="rect">
            <a:avLst/>
          </a:prstGeom>
        </p:spPr>
      </p:pic>
      <p:sp>
        <p:nvSpPr>
          <p:cNvPr id="16" name="Freeform: Shape 15">
            <a:extLst>
              <a:ext uri="{FF2B5EF4-FFF2-40B4-BE49-F238E27FC236}">
                <a16:creationId xmlns:a16="http://schemas.microsoft.com/office/drawing/2014/main" id="{5E81CCFB-7BEF-4186-86FB-D09450B4D0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76E9CD89-8935-63F5-D021-0C13A24E25AC}"/>
              </a:ext>
            </a:extLst>
          </p:cNvPr>
          <p:cNvSpPr>
            <a:spLocks noGrp="1"/>
          </p:cNvSpPr>
          <p:nvPr>
            <p:ph type="title"/>
          </p:nvPr>
        </p:nvSpPr>
        <p:spPr>
          <a:xfrm>
            <a:off x="534473" y="2950387"/>
            <a:ext cx="3052293" cy="3531403"/>
          </a:xfrm>
        </p:spPr>
        <p:txBody>
          <a:bodyPr vert="horz" lIns="91440" tIns="45720" rIns="91440" bIns="45720" rtlCol="0" anchor="t">
            <a:normAutofit/>
          </a:bodyPr>
          <a:lstStyle/>
          <a:p>
            <a:pPr algn="r"/>
            <a:r>
              <a:rPr lang="en-US" sz="4000" b="1">
                <a:solidFill>
                  <a:srgbClr val="FFFFFF"/>
                </a:solidFill>
              </a:rPr>
              <a:t>Questions?</a:t>
            </a:r>
          </a:p>
        </p:txBody>
      </p:sp>
    </p:spTree>
    <p:extLst>
      <p:ext uri="{BB962C8B-B14F-4D97-AF65-F5344CB8AC3E}">
        <p14:creationId xmlns:p14="http://schemas.microsoft.com/office/powerpoint/2010/main" val="165477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2FCC051-F9D4-0CC2-C912-DC88302CA307}"/>
              </a:ext>
            </a:extLst>
          </p:cNvPr>
          <p:cNvSpPr/>
          <p:nvPr/>
        </p:nvSpPr>
        <p:spPr>
          <a:xfrm>
            <a:off x="0" y="0"/>
            <a:ext cx="12192000" cy="1570616"/>
          </a:xfrm>
          <a:prstGeom prst="rect">
            <a:avLst/>
          </a:prstGeom>
          <a:solidFill>
            <a:srgbClr val="002060"/>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1571E908-3C7A-DBE0-1531-0048437541F6}"/>
              </a:ext>
            </a:extLst>
          </p:cNvPr>
          <p:cNvSpPr>
            <a:spLocks noGrp="1"/>
          </p:cNvSpPr>
          <p:nvPr>
            <p:ph type="title"/>
          </p:nvPr>
        </p:nvSpPr>
        <p:spPr/>
        <p:txBody>
          <a:bodyPr/>
          <a:lstStyle/>
          <a:p>
            <a:r>
              <a:rPr lang="en-US" b="1" dirty="0">
                <a:solidFill>
                  <a:schemeClr val="bg1"/>
                </a:solidFill>
              </a:rPr>
              <a:t>CPR: Economic Incentive Structures</a:t>
            </a:r>
          </a:p>
        </p:txBody>
      </p:sp>
      <p:sp>
        <p:nvSpPr>
          <p:cNvPr id="5" name="Text Placeholder 4">
            <a:extLst>
              <a:ext uri="{FF2B5EF4-FFF2-40B4-BE49-F238E27FC236}">
                <a16:creationId xmlns:a16="http://schemas.microsoft.com/office/drawing/2014/main" id="{934B36FF-B33A-CEB7-A68A-FA440CF282D6}"/>
              </a:ext>
            </a:extLst>
          </p:cNvPr>
          <p:cNvSpPr>
            <a:spLocks noGrp="1"/>
          </p:cNvSpPr>
          <p:nvPr>
            <p:ph type="body" idx="1"/>
          </p:nvPr>
        </p:nvSpPr>
        <p:spPr>
          <a:xfrm>
            <a:off x="839788" y="1935741"/>
            <a:ext cx="5157787" cy="699883"/>
          </a:xfrm>
        </p:spPr>
        <p:txBody>
          <a:bodyPr>
            <a:normAutofit fontScale="70000" lnSpcReduction="20000"/>
          </a:bodyPr>
          <a:lstStyle/>
          <a:p>
            <a:r>
              <a:rPr lang="en-US" sz="3200" u="sng" dirty="0"/>
              <a:t>Current – CPR as Default</a:t>
            </a:r>
          </a:p>
          <a:p>
            <a:r>
              <a:rPr lang="en-US" sz="2600" dirty="0">
                <a:solidFill>
                  <a:srgbClr val="FF0000"/>
                </a:solidFill>
              </a:rPr>
              <a:t>Money Maker</a:t>
            </a:r>
          </a:p>
        </p:txBody>
      </p:sp>
      <p:sp>
        <p:nvSpPr>
          <p:cNvPr id="6" name="Content Placeholder 5">
            <a:extLst>
              <a:ext uri="{FF2B5EF4-FFF2-40B4-BE49-F238E27FC236}">
                <a16:creationId xmlns:a16="http://schemas.microsoft.com/office/drawing/2014/main" id="{71897D9E-5D9E-A90E-E1EB-AE778BBFB9E5}"/>
              </a:ext>
            </a:extLst>
          </p:cNvPr>
          <p:cNvSpPr>
            <a:spLocks noGrp="1"/>
          </p:cNvSpPr>
          <p:nvPr>
            <p:ph sz="half" idx="2"/>
          </p:nvPr>
        </p:nvSpPr>
        <p:spPr>
          <a:xfrm>
            <a:off x="839788" y="2828346"/>
            <a:ext cx="5157787" cy="3684588"/>
          </a:xfrm>
        </p:spPr>
        <p:txBody>
          <a:bodyPr>
            <a:normAutofit fontScale="55000" lnSpcReduction="20000"/>
          </a:bodyPr>
          <a:lstStyle/>
          <a:p>
            <a:pPr marL="0" indent="0" fontAlgn="base">
              <a:buNone/>
            </a:pPr>
            <a:r>
              <a:rPr lang="en-US" sz="3300" b="1" dirty="0"/>
              <a:t>Incentives for the industry (i.e., AHA, Red Cross, etc.)  </a:t>
            </a:r>
            <a:r>
              <a:rPr lang="en-US" b="1" dirty="0"/>
              <a:t>  </a:t>
            </a:r>
          </a:p>
          <a:p>
            <a:pPr fontAlgn="base"/>
            <a:r>
              <a:rPr lang="en-US" dirty="0"/>
              <a:t>The cost health care providers pay for biannual BLS ($164) and ACLS ($150-$300) training is significant. </a:t>
            </a:r>
          </a:p>
          <a:p>
            <a:pPr fontAlgn="base"/>
            <a:r>
              <a:rPr lang="en-US" dirty="0"/>
              <a:t>Public courses range from $14-$100</a:t>
            </a:r>
          </a:p>
          <a:p>
            <a:pPr marL="0" indent="0" fontAlgn="base">
              <a:buNone/>
            </a:pPr>
            <a:r>
              <a:rPr lang="en-US" sz="3300" b="1" dirty="0"/>
              <a:t>Incentives for hospitals</a:t>
            </a:r>
            <a:endParaRPr lang="en-US" dirty="0"/>
          </a:p>
          <a:p>
            <a:pPr fontAlgn="base"/>
            <a:r>
              <a:rPr lang="en-US" dirty="0"/>
              <a:t>CPR is always covered by insurance.  </a:t>
            </a:r>
          </a:p>
          <a:p>
            <a:pPr fontAlgn="base"/>
            <a:r>
              <a:rPr lang="en-US" dirty="0"/>
              <a:t>Hospitals are dinged for patient mortality by US News and World Report. </a:t>
            </a:r>
          </a:p>
          <a:p>
            <a:pPr marL="0" indent="0" fontAlgn="base">
              <a:buNone/>
            </a:pPr>
            <a:r>
              <a:rPr lang="en-US" sz="3300" b="1" dirty="0"/>
              <a:t>Incentives for the automated CPR device market </a:t>
            </a:r>
          </a:p>
          <a:p>
            <a:pPr fontAlgn="base"/>
            <a:r>
              <a:rPr lang="en-US" dirty="0"/>
              <a:t>The global market is estimated to be worth USD 150.6 million in 2024 and is projected to reach a value of USD 255.7 million by 2034.  </a:t>
            </a:r>
          </a:p>
        </p:txBody>
      </p:sp>
      <p:sp>
        <p:nvSpPr>
          <p:cNvPr id="7" name="Text Placeholder 6">
            <a:extLst>
              <a:ext uri="{FF2B5EF4-FFF2-40B4-BE49-F238E27FC236}">
                <a16:creationId xmlns:a16="http://schemas.microsoft.com/office/drawing/2014/main" id="{00A13C71-A2DE-596F-0D4F-895CFFB7A763}"/>
              </a:ext>
            </a:extLst>
          </p:cNvPr>
          <p:cNvSpPr>
            <a:spLocks noGrp="1"/>
          </p:cNvSpPr>
          <p:nvPr>
            <p:ph type="body" sz="quarter" idx="3"/>
          </p:nvPr>
        </p:nvSpPr>
        <p:spPr>
          <a:xfrm>
            <a:off x="6172200" y="1681163"/>
            <a:ext cx="5183188" cy="954461"/>
          </a:xfrm>
        </p:spPr>
        <p:txBody>
          <a:bodyPr>
            <a:normAutofit fontScale="70000" lnSpcReduction="20000"/>
          </a:bodyPr>
          <a:lstStyle/>
          <a:p>
            <a:r>
              <a:rPr lang="en-US" sz="3100" u="sng" dirty="0"/>
              <a:t>Proposed - Informed Choice</a:t>
            </a:r>
          </a:p>
          <a:p>
            <a:r>
              <a:rPr lang="en-US" sz="2600" dirty="0">
                <a:solidFill>
                  <a:srgbClr val="FF0000"/>
                </a:solidFill>
              </a:rPr>
              <a:t>Money Saver</a:t>
            </a:r>
          </a:p>
        </p:txBody>
      </p:sp>
      <p:sp>
        <p:nvSpPr>
          <p:cNvPr id="8" name="Content Placeholder 7">
            <a:extLst>
              <a:ext uri="{FF2B5EF4-FFF2-40B4-BE49-F238E27FC236}">
                <a16:creationId xmlns:a16="http://schemas.microsoft.com/office/drawing/2014/main" id="{0C1B96D1-5EF1-559A-F450-DDC1D1140EBE}"/>
              </a:ext>
            </a:extLst>
          </p:cNvPr>
          <p:cNvSpPr>
            <a:spLocks noGrp="1"/>
          </p:cNvSpPr>
          <p:nvPr>
            <p:ph sz="quarter" idx="4"/>
          </p:nvPr>
        </p:nvSpPr>
        <p:spPr>
          <a:xfrm>
            <a:off x="6169024" y="2828346"/>
            <a:ext cx="5183188" cy="3684588"/>
          </a:xfrm>
        </p:spPr>
        <p:txBody>
          <a:bodyPr>
            <a:normAutofit fontScale="55000" lnSpcReduction="20000"/>
          </a:bodyPr>
          <a:lstStyle/>
          <a:p>
            <a:pPr marL="0" indent="0">
              <a:buNone/>
            </a:pPr>
            <a:r>
              <a:rPr lang="en-US" sz="3300" b="1" dirty="0"/>
              <a:t>Medicare Potential Savings</a:t>
            </a:r>
          </a:p>
          <a:p>
            <a:r>
              <a:rPr lang="en-US" dirty="0"/>
              <a:t>The financial cost of successful CPR (meaning surviving for 6 months) is estimated at </a:t>
            </a:r>
            <a:r>
              <a:rPr lang="en-US" dirty="0">
                <a:hlinkClick r:id="rId2"/>
              </a:rPr>
              <a:t>$555,300 to $1,559,162</a:t>
            </a:r>
            <a:r>
              <a:rPr lang="en-US" dirty="0"/>
              <a:t> per patient.</a:t>
            </a:r>
          </a:p>
          <a:p>
            <a:r>
              <a:rPr lang="en-US" dirty="0"/>
              <a:t>Obviously, this does not include the cost of treatment for the 60-98% of patients who do not survive CPR attempts but nonetheless undergo it. </a:t>
            </a:r>
          </a:p>
          <a:p>
            <a:pPr marL="0" indent="0">
              <a:buNone/>
            </a:pPr>
            <a:r>
              <a:rPr lang="en-US" sz="3300" b="1" dirty="0"/>
              <a:t>Patient Potential Savings</a:t>
            </a:r>
          </a:p>
          <a:p>
            <a:r>
              <a:rPr lang="en-US" dirty="0"/>
              <a:t>Long-term care is not covered by Medicare; therefore, a patient discharged to a LTSS facility who has used all their Medicare days would likely have a monthly bill over $10K.</a:t>
            </a:r>
          </a:p>
          <a:p>
            <a:pPr marL="0" indent="0">
              <a:buNone/>
            </a:pPr>
            <a:r>
              <a:rPr lang="en-US" sz="3300" b="1" dirty="0"/>
              <a:t>Medicaid Potential Savings</a:t>
            </a:r>
          </a:p>
          <a:p>
            <a:r>
              <a:rPr lang="en-US" dirty="0"/>
              <a:t>Once the patient has depleted their assets, Medicaid will begin to cover LTSS. </a:t>
            </a:r>
          </a:p>
          <a:p>
            <a:r>
              <a:rPr lang="en-US" dirty="0"/>
              <a:t>In 2021, Medicaid spent 207 billion in LTSS.</a:t>
            </a:r>
          </a:p>
          <a:p>
            <a:pPr marL="0" indent="0">
              <a:buNone/>
            </a:pPr>
            <a:endParaRPr lang="en-US" dirty="0"/>
          </a:p>
        </p:txBody>
      </p:sp>
    </p:spTree>
    <p:extLst>
      <p:ext uri="{BB962C8B-B14F-4D97-AF65-F5344CB8AC3E}">
        <p14:creationId xmlns:p14="http://schemas.microsoft.com/office/powerpoint/2010/main" val="17652489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19446B2-5BDC-0193-C790-64B01805ED2F}"/>
              </a:ext>
            </a:extLst>
          </p:cNvPr>
          <p:cNvSpPr>
            <a:spLocks noGrp="1"/>
          </p:cNvSpPr>
          <p:nvPr>
            <p:ph type="title"/>
          </p:nvPr>
        </p:nvSpPr>
        <p:spPr>
          <a:xfrm>
            <a:off x="1136397" y="502020"/>
            <a:ext cx="5323715" cy="1642970"/>
          </a:xfrm>
        </p:spPr>
        <p:txBody>
          <a:bodyPr anchor="b">
            <a:normAutofit/>
          </a:bodyPr>
          <a:lstStyle/>
          <a:p>
            <a:r>
              <a:rPr lang="en-US" sz="2800" b="1" dirty="0">
                <a:latin typeface="Calibri"/>
                <a:ea typeface="Calibri Light"/>
                <a:cs typeface="Calibri Light"/>
              </a:rPr>
              <a:t>Why Do So Many Clinicians Perform CPR When They Know it is Not Medically Appropriate?</a:t>
            </a:r>
          </a:p>
        </p:txBody>
      </p:sp>
      <p:sp>
        <p:nvSpPr>
          <p:cNvPr id="3" name="Content Placeholder 2">
            <a:extLst>
              <a:ext uri="{FF2B5EF4-FFF2-40B4-BE49-F238E27FC236}">
                <a16:creationId xmlns:a16="http://schemas.microsoft.com/office/drawing/2014/main" id="{BAA9497A-1646-3B4F-6BDD-09BF80D8A79A}"/>
              </a:ext>
            </a:extLst>
          </p:cNvPr>
          <p:cNvSpPr>
            <a:spLocks noGrp="1"/>
          </p:cNvSpPr>
          <p:nvPr>
            <p:ph idx="1"/>
          </p:nvPr>
        </p:nvSpPr>
        <p:spPr>
          <a:xfrm>
            <a:off x="1144923" y="2405894"/>
            <a:ext cx="5315189" cy="3535083"/>
          </a:xfrm>
        </p:spPr>
        <p:txBody>
          <a:bodyPr vert="horz" lIns="91440" tIns="45720" rIns="91440" bIns="45720" rtlCol="0" anchor="t">
            <a:normAutofit/>
          </a:bodyPr>
          <a:lstStyle/>
          <a:p>
            <a:pPr marL="0" indent="0">
              <a:buNone/>
            </a:pPr>
            <a:r>
              <a:rPr lang="en-US" sz="2000" b="1" dirty="0">
                <a:ea typeface="Calibri" panose="020F0502020204030204"/>
                <a:cs typeface="Calibri" panose="020F0502020204030204"/>
              </a:rPr>
              <a:t>Failure to perform CPR might expose clinicians to liability (i.e., standard of care):</a:t>
            </a:r>
          </a:p>
          <a:p>
            <a:pPr marL="514350" indent="-514350">
              <a:buAutoNum type="arabicPeriod"/>
            </a:pPr>
            <a:r>
              <a:rPr lang="en-US" sz="2000" dirty="0">
                <a:ea typeface="Calibri" panose="020F0502020204030204"/>
                <a:cs typeface="Calibri" panose="020F0502020204030204"/>
              </a:rPr>
              <a:t>Hospital policies have made CPR the default intervention.</a:t>
            </a:r>
          </a:p>
          <a:p>
            <a:pPr marL="514350" indent="-514350">
              <a:buAutoNum type="arabicPeriod"/>
            </a:pPr>
            <a:r>
              <a:rPr lang="en-US" sz="2000" dirty="0">
                <a:ea typeface="Calibri" panose="020F0502020204030204"/>
                <a:cs typeface="Calibri" panose="020F0502020204030204"/>
              </a:rPr>
              <a:t>The legal definition of death is irreversible cessation of cardiopulmonary function.</a:t>
            </a:r>
          </a:p>
          <a:p>
            <a:pPr marL="514350" indent="-514350">
              <a:buAutoNum type="arabicPeriod"/>
            </a:pPr>
            <a:r>
              <a:rPr lang="en-US" sz="2000" dirty="0">
                <a:ea typeface="Calibri" panose="020F0502020204030204"/>
                <a:cs typeface="Calibri" panose="020F0502020204030204"/>
              </a:rPr>
              <a:t>American Heart Association (AHA) guidelines state that absent </a:t>
            </a:r>
            <a:r>
              <a:rPr lang="en-US" sz="2000" b="1" i="1" dirty="0">
                <a:ea typeface="Calibri" panose="020F0502020204030204"/>
                <a:cs typeface="Calibri" panose="020F0502020204030204"/>
              </a:rPr>
              <a:t>decapitation, rigor mortis, or decomposition</a:t>
            </a:r>
            <a:r>
              <a:rPr lang="en-US" sz="2000" dirty="0">
                <a:ea typeface="Calibri" panose="020F0502020204030204"/>
                <a:cs typeface="Calibri" panose="020F0502020204030204"/>
              </a:rPr>
              <a:t>, full resuscitation should be offered.</a:t>
            </a:r>
          </a:p>
          <a:p>
            <a:pPr marL="514350" indent="-514350">
              <a:buAutoNum type="arabicPeriod"/>
            </a:pPr>
            <a:endParaRPr lang="en-US" sz="2000" dirty="0">
              <a:ea typeface="Calibri" panose="020F0502020204030204"/>
              <a:cs typeface="Calibri" panose="020F0502020204030204"/>
            </a:endParaRPr>
          </a:p>
          <a:p>
            <a:pPr marL="971550" lvl="1" indent="-514350">
              <a:buAutoNum type="arabicPeriod"/>
            </a:pPr>
            <a:endParaRPr lang="en-US" sz="2000" dirty="0">
              <a:ea typeface="Calibri" panose="020F0502020204030204"/>
              <a:cs typeface="Calibri" panose="020F0502020204030204"/>
            </a:endParaRPr>
          </a:p>
        </p:txBody>
      </p:sp>
      <p:sp>
        <p:nvSpPr>
          <p:cNvPr id="11" name="Rectangle 10">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A stethoscope on a book&#10;&#10;AI-generated content may be incorrect.">
            <a:extLst>
              <a:ext uri="{FF2B5EF4-FFF2-40B4-BE49-F238E27FC236}">
                <a16:creationId xmlns:a16="http://schemas.microsoft.com/office/drawing/2014/main" id="{EC114C2F-3469-F9E2-3F45-C5C1A9C1D1A5}"/>
              </a:ext>
            </a:extLst>
          </p:cNvPr>
          <p:cNvPicPr>
            <a:picLocks noChangeAspect="1"/>
          </p:cNvPicPr>
          <p:nvPr/>
        </p:nvPicPr>
        <p:blipFill>
          <a:blip r:embed="rId2"/>
          <a:stretch>
            <a:fillRect/>
          </a:stretch>
        </p:blipFill>
        <p:spPr>
          <a:xfrm>
            <a:off x="7075967" y="2053032"/>
            <a:ext cx="4170530" cy="2783828"/>
          </a:xfrm>
          <a:prstGeom prst="rect">
            <a:avLst/>
          </a:prstGeom>
        </p:spPr>
      </p:pic>
    </p:spTree>
    <p:extLst>
      <p:ext uri="{BB962C8B-B14F-4D97-AF65-F5344CB8AC3E}">
        <p14:creationId xmlns:p14="http://schemas.microsoft.com/office/powerpoint/2010/main" val="286937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FF27B57-0217-C71C-45C6-F7C6CC51D2DC}"/>
              </a:ext>
            </a:extLst>
          </p:cNvPr>
          <p:cNvSpPr/>
          <p:nvPr/>
        </p:nvSpPr>
        <p:spPr>
          <a:xfrm>
            <a:off x="0" y="0"/>
            <a:ext cx="12192000" cy="1613647"/>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A0879E5-C291-3388-248C-BED1F83356C3}"/>
              </a:ext>
            </a:extLst>
          </p:cNvPr>
          <p:cNvSpPr>
            <a:spLocks noGrp="1"/>
          </p:cNvSpPr>
          <p:nvPr>
            <p:ph type="title"/>
          </p:nvPr>
        </p:nvSpPr>
        <p:spPr/>
        <p:txBody>
          <a:bodyPr/>
          <a:lstStyle/>
          <a:p>
            <a:r>
              <a:rPr lang="en-US" b="1" dirty="0">
                <a:solidFill>
                  <a:schemeClr val="bg1"/>
                </a:solidFill>
              </a:rPr>
              <a:t>Bioethics Scholarly Proposals</a:t>
            </a:r>
          </a:p>
        </p:txBody>
      </p:sp>
      <p:sp>
        <p:nvSpPr>
          <p:cNvPr id="3" name="Content Placeholder 2">
            <a:extLst>
              <a:ext uri="{FF2B5EF4-FFF2-40B4-BE49-F238E27FC236}">
                <a16:creationId xmlns:a16="http://schemas.microsoft.com/office/drawing/2014/main" id="{F73408FB-B3E4-9780-3933-EDF50F0E12A4}"/>
              </a:ext>
            </a:extLst>
          </p:cNvPr>
          <p:cNvSpPr>
            <a:spLocks noGrp="1"/>
          </p:cNvSpPr>
          <p:nvPr>
            <p:ph idx="1"/>
          </p:nvPr>
        </p:nvSpPr>
        <p:spPr>
          <a:xfrm>
            <a:off x="838200" y="2055813"/>
            <a:ext cx="10515600" cy="4351338"/>
          </a:xfrm>
        </p:spPr>
        <p:txBody>
          <a:bodyPr>
            <a:normAutofit/>
          </a:bodyPr>
          <a:lstStyle/>
          <a:p>
            <a:pPr marL="0" indent="0">
              <a:buNone/>
            </a:pPr>
            <a:r>
              <a:rPr lang="en-US" sz="2000" b="1" dirty="0"/>
              <a:t>Kathleen </a:t>
            </a:r>
            <a:r>
              <a:rPr lang="en-US" sz="2000" b="1" dirty="0" err="1"/>
              <a:t>Boozang</a:t>
            </a:r>
            <a:endParaRPr lang="en-US" sz="2000" b="1" dirty="0"/>
          </a:p>
          <a:p>
            <a:r>
              <a:rPr lang="en-US" sz="2000" b="0" dirty="0">
                <a:effectLst/>
              </a:rPr>
              <a:t>Argues for abolishing the CPR presumed consent/DNR actual consent model in favor of a system that requires informed patient consent before performing CPR – </a:t>
            </a:r>
            <a:r>
              <a:rPr lang="en-US" sz="2000" b="1" dirty="0">
                <a:solidFill>
                  <a:srgbClr val="FF0000"/>
                </a:solidFill>
                <a:effectLst/>
              </a:rPr>
              <a:t>CPR Actual Consent Model</a:t>
            </a:r>
            <a:endParaRPr lang="en-US" sz="2000" b="1" dirty="0">
              <a:solidFill>
                <a:srgbClr val="FF0000"/>
              </a:solidFill>
            </a:endParaRPr>
          </a:p>
          <a:p>
            <a:pPr marL="0" indent="0">
              <a:buNone/>
            </a:pPr>
            <a:r>
              <a:rPr lang="en-US" sz="2000" b="1" dirty="0">
                <a:effectLst/>
              </a:rPr>
              <a:t>Craig Klugman </a:t>
            </a:r>
          </a:p>
          <a:p>
            <a:r>
              <a:rPr lang="en-US" sz="2000" dirty="0"/>
              <a:t>A</a:t>
            </a:r>
            <a:r>
              <a:rPr lang="en-US" sz="2000" b="0" dirty="0">
                <a:effectLst/>
              </a:rPr>
              <a:t>dvocates for making </a:t>
            </a:r>
            <a:r>
              <a:rPr lang="en-US" sz="2000" dirty="0">
                <a:effectLst/>
              </a:rPr>
              <a:t>CPR an opt-in </a:t>
            </a:r>
            <a:r>
              <a:rPr lang="en-US" sz="2000" b="0" dirty="0">
                <a:effectLst/>
              </a:rPr>
              <a:t>intervention, with </a:t>
            </a:r>
            <a:r>
              <a:rPr lang="en-US" sz="2000" b="1" dirty="0">
                <a:solidFill>
                  <a:srgbClr val="FF0000"/>
                </a:solidFill>
                <a:effectLst/>
              </a:rPr>
              <a:t>DNR as the default </a:t>
            </a:r>
            <a:r>
              <a:rPr lang="en-US" sz="2000" b="0" dirty="0">
                <a:effectLst/>
              </a:rPr>
              <a:t>code status unless a patient or their family opts in for full-code status</a:t>
            </a:r>
            <a:endParaRPr lang="en-US" sz="2000" dirty="0"/>
          </a:p>
        </p:txBody>
      </p:sp>
      <p:sp>
        <p:nvSpPr>
          <p:cNvPr id="4" name="TextBox 3">
            <a:extLst>
              <a:ext uri="{FF2B5EF4-FFF2-40B4-BE49-F238E27FC236}">
                <a16:creationId xmlns:a16="http://schemas.microsoft.com/office/drawing/2014/main" id="{7CCA925D-7C05-FB40-AD41-DE7CA55E9F8E}"/>
              </a:ext>
            </a:extLst>
          </p:cNvPr>
          <p:cNvSpPr txBox="1"/>
          <p:nvPr/>
        </p:nvSpPr>
        <p:spPr>
          <a:xfrm>
            <a:off x="838200" y="6081067"/>
            <a:ext cx="10515600" cy="461665"/>
          </a:xfrm>
          <a:prstGeom prst="rect">
            <a:avLst/>
          </a:prstGeom>
          <a:noFill/>
        </p:spPr>
        <p:txBody>
          <a:bodyPr wrap="square" rtlCol="0">
            <a:spAutoFit/>
          </a:bodyPr>
          <a:lstStyle/>
          <a:p>
            <a:r>
              <a:rPr lang="en-US" sz="1200" dirty="0"/>
              <a:t>Kathleen M. </a:t>
            </a:r>
            <a:r>
              <a:rPr lang="en-US" sz="1200" dirty="0" err="1"/>
              <a:t>Boozang</a:t>
            </a:r>
            <a:r>
              <a:rPr lang="en-US" sz="1200" dirty="0"/>
              <a:t>, Death Wish: Resuscitating Self-Determination for the Critically Ill, 35 ARIZ L. REV. 27 (1993).</a:t>
            </a:r>
          </a:p>
          <a:p>
            <a:r>
              <a:rPr lang="en-US" sz="1200" b="0" i="0" dirty="0">
                <a:effectLst/>
                <a:latin typeface="Aptos" panose="020B0004020202020204" pitchFamily="34" charset="0"/>
              </a:rPr>
              <a:t>Craig Klugman</a:t>
            </a:r>
            <a:r>
              <a:rPr lang="en-US" sz="1200" b="0" i="1" dirty="0">
                <a:effectLst/>
                <a:latin typeface="Aptos" panose="020B0004020202020204" pitchFamily="34" charset="0"/>
              </a:rPr>
              <a:t>, Forget the DNR, Time for Opt-In CPR</a:t>
            </a:r>
            <a:r>
              <a:rPr lang="en-US" sz="1200" b="0" i="0" dirty="0">
                <a:effectLst/>
                <a:latin typeface="Aptos" panose="020B0004020202020204" pitchFamily="34" charset="0"/>
              </a:rPr>
              <a:t>, Bioethics Today Blog (July 12, 2017) </a:t>
            </a:r>
            <a:r>
              <a:rPr lang="en-US" sz="1200" b="0" i="0" u="sng" strike="noStrike" dirty="0">
                <a:solidFill>
                  <a:srgbClr val="467886"/>
                </a:solidFill>
                <a:effectLst/>
                <a:latin typeface="Aptos" panose="020B0004020202020204" pitchFamily="34" charset="0"/>
                <a:hlinkClick r:id="rId2"/>
              </a:rPr>
              <a:t>https://bioethicstoday.org/blog/forget-the-dnr-time-for-opt-in-cpr/</a:t>
            </a:r>
            <a:endParaRPr lang="en-US" sz="1200" dirty="0"/>
          </a:p>
        </p:txBody>
      </p:sp>
      <p:sp>
        <p:nvSpPr>
          <p:cNvPr id="5" name="TextBox 4">
            <a:extLst>
              <a:ext uri="{FF2B5EF4-FFF2-40B4-BE49-F238E27FC236}">
                <a16:creationId xmlns:a16="http://schemas.microsoft.com/office/drawing/2014/main" id="{9DD8FF39-4223-07DC-40E5-EEF92B5F75EF}"/>
              </a:ext>
            </a:extLst>
          </p:cNvPr>
          <p:cNvSpPr txBox="1"/>
          <p:nvPr/>
        </p:nvSpPr>
        <p:spPr>
          <a:xfrm>
            <a:off x="838200" y="4719144"/>
            <a:ext cx="9798269" cy="830997"/>
          </a:xfrm>
          <a:prstGeom prst="rect">
            <a:avLst/>
          </a:prstGeom>
          <a:noFill/>
        </p:spPr>
        <p:txBody>
          <a:bodyPr wrap="square" rtlCol="0">
            <a:spAutoFit/>
          </a:bodyPr>
          <a:lstStyle/>
          <a:p>
            <a:pPr algn="l" rtl="0" fontAlgn="base">
              <a:spcAft>
                <a:spcPts val="800"/>
              </a:spcAft>
            </a:pPr>
            <a:r>
              <a:rPr lang="en-US" sz="2400" b="1" i="0" dirty="0">
                <a:solidFill>
                  <a:srgbClr val="FF0000"/>
                </a:solidFill>
                <a:effectLst/>
              </a:rPr>
              <a:t>Unfortunately, neither proposal offers a legislative mechanism for implementing these changes.</a:t>
            </a:r>
          </a:p>
        </p:txBody>
      </p:sp>
    </p:spTree>
    <p:extLst>
      <p:ext uri="{BB962C8B-B14F-4D97-AF65-F5344CB8AC3E}">
        <p14:creationId xmlns:p14="http://schemas.microsoft.com/office/powerpoint/2010/main" val="2234047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308E8A0-F29C-EC75-2279-345704C55082}"/>
              </a:ext>
            </a:extLst>
          </p:cNvPr>
          <p:cNvSpPr>
            <a:spLocks noGrp="1"/>
          </p:cNvSpPr>
          <p:nvPr>
            <p:ph type="title"/>
          </p:nvPr>
        </p:nvSpPr>
        <p:spPr>
          <a:xfrm>
            <a:off x="466722" y="586855"/>
            <a:ext cx="3201366" cy="3387497"/>
          </a:xfrm>
        </p:spPr>
        <p:txBody>
          <a:bodyPr anchor="b">
            <a:normAutofit/>
          </a:bodyPr>
          <a:lstStyle/>
          <a:p>
            <a:pPr algn="r"/>
            <a:r>
              <a:rPr lang="en-US" sz="4000" dirty="0">
                <a:solidFill>
                  <a:srgbClr val="FFFFFF"/>
                </a:solidFill>
                <a:latin typeface="Calibri"/>
                <a:ea typeface="Calibri Light"/>
                <a:cs typeface="Calibri Light"/>
              </a:rPr>
              <a:t>Possible Limitations of this Solution</a:t>
            </a:r>
            <a:endParaRPr lang="en-US" sz="4000" dirty="0">
              <a:solidFill>
                <a:srgbClr val="FFFFFF"/>
              </a:solidFill>
              <a:latin typeface="Calibri"/>
              <a:ea typeface="Calibri"/>
              <a:cs typeface="Calibri"/>
            </a:endParaRPr>
          </a:p>
        </p:txBody>
      </p:sp>
      <p:sp>
        <p:nvSpPr>
          <p:cNvPr id="3" name="Content Placeholder 2">
            <a:extLst>
              <a:ext uri="{FF2B5EF4-FFF2-40B4-BE49-F238E27FC236}">
                <a16:creationId xmlns:a16="http://schemas.microsoft.com/office/drawing/2014/main" id="{9E017157-89AE-40C3-28BF-703501A517BD}"/>
              </a:ext>
            </a:extLst>
          </p:cNvPr>
          <p:cNvSpPr>
            <a:spLocks noGrp="1"/>
          </p:cNvSpPr>
          <p:nvPr>
            <p:ph idx="1"/>
          </p:nvPr>
        </p:nvSpPr>
        <p:spPr>
          <a:xfrm>
            <a:off x="4810259" y="649480"/>
            <a:ext cx="6555347" cy="5546047"/>
          </a:xfrm>
        </p:spPr>
        <p:txBody>
          <a:bodyPr vert="horz" lIns="91440" tIns="45720" rIns="91440" bIns="45720" rtlCol="0" anchor="ctr">
            <a:normAutofit/>
          </a:bodyPr>
          <a:lstStyle/>
          <a:p>
            <a:pPr marL="0" indent="0">
              <a:buNone/>
            </a:pPr>
            <a:r>
              <a:rPr lang="en-US" sz="1900" b="1" dirty="0">
                <a:latin typeface="Aptos"/>
              </a:rPr>
              <a:t>TIMING:</a:t>
            </a:r>
          </a:p>
          <a:p>
            <a:r>
              <a:rPr lang="en-US" sz="1900" dirty="0">
                <a:latin typeface="Aptos"/>
              </a:rPr>
              <a:t>Initiation of the informational process upon admission could: </a:t>
            </a:r>
            <a:endParaRPr lang="en-US" sz="1900" dirty="0">
              <a:latin typeface="Calibri" panose="020F0502020204030204"/>
              <a:ea typeface="Calibri"/>
              <a:cs typeface="Calibri"/>
            </a:endParaRPr>
          </a:p>
          <a:p>
            <a:pPr marL="800100" lvl="1" indent="-342900">
              <a:buAutoNum type="arabicPeriod"/>
            </a:pPr>
            <a:r>
              <a:rPr lang="en-US" sz="1900" dirty="0">
                <a:latin typeface="Aptos"/>
              </a:rPr>
              <a:t>Lead to patients making involuntary or unreasoned decisions.</a:t>
            </a:r>
            <a:endParaRPr lang="en-US" sz="1900" dirty="0">
              <a:latin typeface="Aptos"/>
              <a:ea typeface="Calibri"/>
              <a:cs typeface="Calibri"/>
            </a:endParaRPr>
          </a:p>
          <a:p>
            <a:pPr marL="800100" lvl="1" indent="-342900">
              <a:buAutoNum type="arabicPeriod"/>
            </a:pPr>
            <a:r>
              <a:rPr lang="en-US" sz="1900" dirty="0">
                <a:latin typeface="Aptos"/>
                <a:ea typeface="Calibri"/>
                <a:cs typeface="Calibri"/>
              </a:rPr>
              <a:t>Make the patients feel as though the hospital was trying to tell them they were going to die.</a:t>
            </a:r>
          </a:p>
          <a:p>
            <a:r>
              <a:rPr lang="en-US" sz="1900" b="1" dirty="0">
                <a:solidFill>
                  <a:srgbClr val="FF0000"/>
                </a:solidFill>
                <a:latin typeface="Aptos"/>
                <a:ea typeface="Calibri"/>
                <a:cs typeface="Calibri"/>
              </a:rPr>
              <a:t>Swiss study seems to suggest these are not valid concerns</a:t>
            </a:r>
          </a:p>
          <a:p>
            <a:pPr marL="0" indent="0">
              <a:buNone/>
            </a:pPr>
            <a:r>
              <a:rPr lang="en-US" sz="1900" b="1" dirty="0">
                <a:latin typeface="Aptos"/>
                <a:ea typeface="Calibri"/>
                <a:cs typeface="Calibri"/>
              </a:rPr>
              <a:t>EXPENSE:</a:t>
            </a:r>
          </a:p>
          <a:p>
            <a:r>
              <a:rPr lang="en-US" sz="1900" dirty="0">
                <a:latin typeface="Aptos"/>
                <a:ea typeface="Calibri"/>
                <a:cs typeface="Calibri"/>
              </a:rPr>
              <a:t>Increased staff time needed during the admission process.</a:t>
            </a:r>
          </a:p>
          <a:p>
            <a:r>
              <a:rPr lang="en-US" sz="1900" dirty="0">
                <a:latin typeface="Aptos"/>
                <a:ea typeface="Calibri"/>
                <a:cs typeface="Calibri"/>
              </a:rPr>
              <a:t>The development of materials.</a:t>
            </a:r>
            <a:endParaRPr lang="en-US" sz="1900" dirty="0">
              <a:latin typeface="Calibri" panose="020F0502020204030204"/>
              <a:ea typeface="Calibri"/>
              <a:cs typeface="Calibri"/>
            </a:endParaRPr>
          </a:p>
          <a:p>
            <a:r>
              <a:rPr lang="en-US" sz="1900" dirty="0">
                <a:latin typeface="Aptos"/>
                <a:ea typeface="Calibri"/>
                <a:cs typeface="Calibri"/>
              </a:rPr>
              <a:t>The changing of forms and hospital policies.</a:t>
            </a:r>
            <a:endParaRPr lang="en-US" sz="1900" dirty="0">
              <a:latin typeface="Calibri" panose="020F0502020204030204"/>
              <a:ea typeface="Calibri"/>
              <a:cs typeface="Calibri"/>
            </a:endParaRPr>
          </a:p>
          <a:p>
            <a:r>
              <a:rPr lang="en-US" sz="1900" dirty="0">
                <a:latin typeface="Aptos"/>
                <a:ea typeface="Calibri"/>
                <a:cs typeface="Calibri"/>
              </a:rPr>
              <a:t>The need to educate and train staff and clinicians.</a:t>
            </a:r>
          </a:p>
          <a:p>
            <a:r>
              <a:rPr lang="en-US" sz="1900" dirty="0">
                <a:latin typeface="Aptos"/>
                <a:ea typeface="Calibri"/>
                <a:cs typeface="Calibri"/>
              </a:rPr>
              <a:t>The need to engage in community education efforts.</a:t>
            </a:r>
          </a:p>
        </p:txBody>
      </p:sp>
    </p:spTree>
    <p:extLst>
      <p:ext uri="{BB962C8B-B14F-4D97-AF65-F5344CB8AC3E}">
        <p14:creationId xmlns:p14="http://schemas.microsoft.com/office/powerpoint/2010/main" val="3880307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88" name="Rectangle 3087">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FCE3616-0618-BBA5-6516-01F4658A63BA}"/>
              </a:ext>
            </a:extLst>
          </p:cNvPr>
          <p:cNvSpPr>
            <a:spLocks noGrp="1"/>
          </p:cNvSpPr>
          <p:nvPr>
            <p:ph idx="1"/>
          </p:nvPr>
        </p:nvSpPr>
        <p:spPr>
          <a:xfrm>
            <a:off x="1144923" y="1959929"/>
            <a:ext cx="5315189" cy="4553241"/>
          </a:xfrm>
        </p:spPr>
        <p:txBody>
          <a:bodyPr anchor="t">
            <a:normAutofit/>
          </a:bodyPr>
          <a:lstStyle/>
          <a:p>
            <a:pPr marL="0" indent="0">
              <a:buNone/>
            </a:pPr>
            <a:r>
              <a:rPr lang="en-US" sz="2400" b="1" dirty="0"/>
              <a:t>For the Patient</a:t>
            </a:r>
          </a:p>
          <a:p>
            <a:r>
              <a:rPr lang="en-US" sz="2000" dirty="0"/>
              <a:t>Traumatic death</a:t>
            </a:r>
          </a:p>
          <a:p>
            <a:r>
              <a:rPr lang="en-US" sz="2000" dirty="0">
                <a:ea typeface="+mn-lt"/>
                <a:cs typeface="+mn-lt"/>
              </a:rPr>
              <a:t>CPR-induced consciousness (PTSD)</a:t>
            </a:r>
          </a:p>
          <a:p>
            <a:r>
              <a:rPr lang="en-US" sz="2000" dirty="0">
                <a:ea typeface="+mn-lt"/>
                <a:cs typeface="+mn-lt"/>
              </a:rPr>
              <a:t>Increased end of life healthcare costs</a:t>
            </a:r>
            <a:endParaRPr lang="en-US" sz="2000" dirty="0"/>
          </a:p>
          <a:p>
            <a:pPr marL="0" indent="0">
              <a:buNone/>
            </a:pPr>
            <a:r>
              <a:rPr lang="en-US" sz="2400" b="1" dirty="0"/>
              <a:t>For Clinicians</a:t>
            </a:r>
            <a:endParaRPr lang="en-US" sz="2400" dirty="0"/>
          </a:p>
          <a:p>
            <a:pPr>
              <a:buFont typeface="Arial"/>
              <a:buChar char="•"/>
            </a:pPr>
            <a:r>
              <a:rPr lang="en-US" sz="2000" dirty="0"/>
              <a:t>Moral distress</a:t>
            </a:r>
          </a:p>
          <a:p>
            <a:pPr lvl="1">
              <a:buFont typeface="Arial"/>
              <a:buChar char="•"/>
            </a:pPr>
            <a:r>
              <a:rPr lang="en-US" sz="1600" dirty="0"/>
              <a:t>Inflicting harm on the patient</a:t>
            </a:r>
          </a:p>
          <a:p>
            <a:pPr lvl="1">
              <a:buFont typeface="Arial"/>
              <a:buChar char="•"/>
            </a:pPr>
            <a:r>
              <a:rPr lang="en-US" sz="1600" dirty="0"/>
              <a:t>Not using resources correctly</a:t>
            </a:r>
          </a:p>
          <a:p>
            <a:pPr marL="0" indent="0">
              <a:buNone/>
            </a:pPr>
            <a:r>
              <a:rPr lang="en-US" sz="2400" b="1" dirty="0"/>
              <a:t>For Society</a:t>
            </a:r>
            <a:endParaRPr lang="en-US" sz="2400" dirty="0"/>
          </a:p>
          <a:p>
            <a:r>
              <a:rPr lang="en-US" sz="2000" dirty="0"/>
              <a:t>High end-of-life healthcare costs</a:t>
            </a:r>
            <a:endParaRPr lang="en-US" sz="2000" dirty="0">
              <a:ea typeface="Calibri"/>
              <a:cs typeface="Calibri"/>
            </a:endParaRPr>
          </a:p>
          <a:p>
            <a:pPr marL="0" indent="0">
              <a:buNone/>
            </a:pPr>
            <a:endParaRPr lang="en-US" sz="2000" b="1" dirty="0">
              <a:ea typeface="Calibri"/>
              <a:cs typeface="Calibri"/>
            </a:endParaRPr>
          </a:p>
        </p:txBody>
      </p:sp>
      <p:sp>
        <p:nvSpPr>
          <p:cNvPr id="3090" name="Rectangle 3089">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2" name="Rectangle 3091">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94" name="Rectangle 3093">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96" name="Rectangle 3095">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074" name="Picture 2">
            <a:extLst>
              <a:ext uri="{FF2B5EF4-FFF2-40B4-BE49-F238E27FC236}">
                <a16:creationId xmlns:a16="http://schemas.microsoft.com/office/drawing/2014/main" id="{67ABE633-5DB7-4DDE-F2D9-57DB8EA9D97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075967" y="2277198"/>
            <a:ext cx="4170530" cy="233549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0FB744DF-FA0E-0070-FF0A-353D069BE261}"/>
              </a:ext>
            </a:extLst>
          </p:cNvPr>
          <p:cNvSpPr txBox="1"/>
          <p:nvPr/>
        </p:nvSpPr>
        <p:spPr>
          <a:xfrm>
            <a:off x="1043492" y="537882"/>
            <a:ext cx="6260950" cy="1077218"/>
          </a:xfrm>
          <a:prstGeom prst="rect">
            <a:avLst/>
          </a:prstGeom>
          <a:noFill/>
        </p:spPr>
        <p:txBody>
          <a:bodyPr wrap="square" rtlCol="0">
            <a:spAutoFit/>
          </a:bodyPr>
          <a:lstStyle/>
          <a:p>
            <a:r>
              <a:rPr lang="en-US" sz="3200" b="1" dirty="0"/>
              <a:t>Performing CPR When it is Not Medically Appropriate</a:t>
            </a:r>
          </a:p>
        </p:txBody>
      </p:sp>
    </p:spTree>
    <p:extLst>
      <p:ext uri="{BB962C8B-B14F-4D97-AF65-F5344CB8AC3E}">
        <p14:creationId xmlns:p14="http://schemas.microsoft.com/office/powerpoint/2010/main" val="7699183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2241E1E-53C4-2C08-BF8F-61D8C7EF281E}"/>
              </a:ext>
            </a:extLst>
          </p:cNvPr>
          <p:cNvSpPr/>
          <p:nvPr/>
        </p:nvSpPr>
        <p:spPr>
          <a:xfrm>
            <a:off x="4256691" y="0"/>
            <a:ext cx="7935310" cy="6858000"/>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DDE7935-ECEC-15E6-9958-8C24DE0964E7}"/>
              </a:ext>
            </a:extLst>
          </p:cNvPr>
          <p:cNvSpPr>
            <a:spLocks noGrp="1"/>
          </p:cNvSpPr>
          <p:nvPr>
            <p:ph type="title"/>
          </p:nvPr>
        </p:nvSpPr>
        <p:spPr>
          <a:xfrm>
            <a:off x="173468" y="2050012"/>
            <a:ext cx="3827867" cy="3584858"/>
          </a:xfrm>
        </p:spPr>
        <p:txBody>
          <a:bodyPr anchor="b">
            <a:normAutofit/>
          </a:bodyPr>
          <a:lstStyle/>
          <a:p>
            <a:pPr marL="0" indent="0">
              <a:buNone/>
            </a:pPr>
            <a:r>
              <a:rPr lang="en-US" sz="2000" dirty="0">
                <a:effectLst/>
                <a:latin typeface="Calibri" panose="020F0502020204030204" pitchFamily="34" charset="0"/>
                <a:ea typeface="Calibri" panose="020F0502020204030204" pitchFamily="34" charset="0"/>
                <a:cs typeface="Times New Roman" panose="02020603050405020304" pitchFamily="18" charset="0"/>
              </a:rPr>
              <a:t>Assume that a patient has a terminal illness and is not likely to live more than six months. The patient is already receiving maximum life support care, and the medical team is </a:t>
            </a:r>
            <a:r>
              <a:rPr lang="en-US"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certain</a:t>
            </a:r>
            <a:r>
              <a:rPr lang="en-US" sz="2000" dirty="0">
                <a:effectLst/>
                <a:latin typeface="Calibri" panose="020F0502020204030204" pitchFamily="34" charset="0"/>
                <a:ea typeface="Calibri" panose="020F0502020204030204" pitchFamily="34" charset="0"/>
                <a:cs typeface="Times New Roman" panose="02020603050405020304" pitchFamily="18" charset="0"/>
              </a:rPr>
              <a:t> that </a:t>
            </a:r>
            <a:r>
              <a:rPr lang="en-US" sz="2000" b="1" dirty="0">
                <a:effectLst/>
                <a:latin typeface="Calibri" panose="020F0502020204030204" pitchFamily="34" charset="0"/>
                <a:ea typeface="Calibri" panose="020F0502020204030204" pitchFamily="34" charset="0"/>
                <a:cs typeface="Times New Roman" panose="02020603050405020304" pitchFamily="18" charset="0"/>
              </a:rPr>
              <a:t>CPR will not </a:t>
            </a:r>
            <a:r>
              <a:rPr lang="en-US" sz="2000" dirty="0">
                <a:effectLst/>
                <a:latin typeface="Calibri" panose="020F0502020204030204" pitchFamily="34" charset="0"/>
                <a:ea typeface="Calibri" panose="020F0502020204030204" pitchFamily="34" charset="0"/>
                <a:cs typeface="Times New Roman" panose="02020603050405020304" pitchFamily="18" charset="0"/>
              </a:rPr>
              <a:t>reverse death if the patient's heart stops beating. </a:t>
            </a:r>
            <a:br>
              <a:rPr lang="en-US" sz="2000" dirty="0">
                <a:effectLst/>
                <a:latin typeface="Calibri" panose="020F0502020204030204" pitchFamily="34" charset="0"/>
                <a:ea typeface="Calibri" panose="020F0502020204030204" pitchFamily="34" charset="0"/>
                <a:cs typeface="Times New Roman" panose="02020603050405020304" pitchFamily="18" charset="0"/>
              </a:rPr>
            </a:br>
            <a:br>
              <a:rPr lang="en-US" sz="2000" dirty="0">
                <a:effectLst/>
                <a:latin typeface="Calibri" panose="020F0502020204030204" pitchFamily="34" charset="0"/>
                <a:ea typeface="Calibri" panose="020F0502020204030204" pitchFamily="34" charset="0"/>
                <a:cs typeface="Times New Roman" panose="02020603050405020304" pitchFamily="18" charset="0"/>
              </a:rPr>
            </a:br>
            <a:r>
              <a:rPr lang="en-US" sz="2000" dirty="0">
                <a:effectLst/>
                <a:latin typeface="Calibri" panose="020F0502020204030204" pitchFamily="34" charset="0"/>
                <a:ea typeface="Calibri" panose="020F0502020204030204" pitchFamily="34" charset="0"/>
                <a:cs typeface="Times New Roman" panose="02020603050405020304" pitchFamily="18" charset="0"/>
              </a:rPr>
              <a:t>Which medical order would you be more likely to agree with for yourself or a loved one?</a:t>
            </a:r>
          </a:p>
        </p:txBody>
      </p:sp>
      <p:graphicFrame>
        <p:nvGraphicFramePr>
          <p:cNvPr id="5" name="Content Placeholder 2">
            <a:extLst>
              <a:ext uri="{FF2B5EF4-FFF2-40B4-BE49-F238E27FC236}">
                <a16:creationId xmlns:a16="http://schemas.microsoft.com/office/drawing/2014/main" id="{9B1B94EA-2C1E-03FE-1910-A4C1FC637E99}"/>
              </a:ext>
            </a:extLst>
          </p:cNvPr>
          <p:cNvGraphicFramePr>
            <a:graphicFrameLocks noGrp="1"/>
          </p:cNvGraphicFramePr>
          <p:nvPr>
            <p:ph idx="1"/>
            <p:extLst>
              <p:ext uri="{D42A27DB-BD31-4B8C-83A1-F6EECF244321}">
                <p14:modId xmlns:p14="http://schemas.microsoft.com/office/powerpoint/2010/main" val="117978822"/>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7FC6D6E9-B684-D448-D950-30828AD80022}"/>
              </a:ext>
            </a:extLst>
          </p:cNvPr>
          <p:cNvSpPr txBox="1"/>
          <p:nvPr/>
        </p:nvSpPr>
        <p:spPr>
          <a:xfrm>
            <a:off x="586478" y="866273"/>
            <a:ext cx="3001849" cy="769441"/>
          </a:xfrm>
          <a:prstGeom prst="rect">
            <a:avLst/>
          </a:prstGeom>
          <a:noFill/>
        </p:spPr>
        <p:txBody>
          <a:bodyPr wrap="square" rtlCol="0">
            <a:spAutoFit/>
          </a:bodyPr>
          <a:lstStyle/>
          <a:p>
            <a:r>
              <a:rPr lang="en-US" sz="4400" b="1" dirty="0">
                <a:solidFill>
                  <a:schemeClr val="bg1"/>
                </a:solidFill>
              </a:rPr>
              <a:t>Results</a:t>
            </a:r>
          </a:p>
        </p:txBody>
      </p:sp>
      <p:sp>
        <p:nvSpPr>
          <p:cNvPr id="6" name="TextBox 5">
            <a:extLst>
              <a:ext uri="{FF2B5EF4-FFF2-40B4-BE49-F238E27FC236}">
                <a16:creationId xmlns:a16="http://schemas.microsoft.com/office/drawing/2014/main" id="{4C8003BE-99FA-40BB-90CB-F6BDE8B2F00F}"/>
              </a:ext>
            </a:extLst>
          </p:cNvPr>
          <p:cNvSpPr txBox="1"/>
          <p:nvPr/>
        </p:nvSpPr>
        <p:spPr>
          <a:xfrm>
            <a:off x="173468" y="765645"/>
            <a:ext cx="3670212" cy="1077218"/>
          </a:xfrm>
          <a:prstGeom prst="rect">
            <a:avLst/>
          </a:prstGeom>
          <a:noFill/>
        </p:spPr>
        <p:txBody>
          <a:bodyPr wrap="square" rtlCol="0">
            <a:spAutoFit/>
          </a:bodyPr>
          <a:lstStyle/>
          <a:p>
            <a:r>
              <a:rPr lang="en-US" sz="3200" b="1" dirty="0"/>
              <a:t>General Vignette Language</a:t>
            </a:r>
          </a:p>
        </p:txBody>
      </p:sp>
      <p:sp>
        <p:nvSpPr>
          <p:cNvPr id="8" name="TextBox 7">
            <a:extLst>
              <a:ext uri="{FF2B5EF4-FFF2-40B4-BE49-F238E27FC236}">
                <a16:creationId xmlns:a16="http://schemas.microsoft.com/office/drawing/2014/main" id="{790E8224-C8DC-C172-814C-002E6B24AF66}"/>
              </a:ext>
            </a:extLst>
          </p:cNvPr>
          <p:cNvSpPr txBox="1"/>
          <p:nvPr/>
        </p:nvSpPr>
        <p:spPr>
          <a:xfrm>
            <a:off x="8772" y="6382811"/>
            <a:ext cx="4157258" cy="276999"/>
          </a:xfrm>
          <a:prstGeom prst="rect">
            <a:avLst/>
          </a:prstGeom>
          <a:noFill/>
        </p:spPr>
        <p:txBody>
          <a:bodyPr wrap="square">
            <a:spAutoFit/>
          </a:bodyPr>
          <a:lstStyle/>
          <a:p>
            <a:pPr>
              <a:spcAft>
                <a:spcPts val="600"/>
              </a:spcAft>
            </a:pPr>
            <a:r>
              <a:rPr lang="en-US" sz="1200" dirty="0">
                <a:ea typeface="Calibri"/>
                <a:cs typeface="Calibri"/>
              </a:rPr>
              <a:t>Julie Campbell and Gina Piscitello, 167(1) CHEST 215 (2025). </a:t>
            </a:r>
          </a:p>
        </p:txBody>
      </p:sp>
    </p:spTree>
    <p:extLst>
      <p:ext uri="{BB962C8B-B14F-4D97-AF65-F5344CB8AC3E}">
        <p14:creationId xmlns:p14="http://schemas.microsoft.com/office/powerpoint/2010/main" val="15134357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50D1C5B3-B60D-4696-AE60-100D5EC8A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73EDDF53-0851-48D4-A466-6FE0DCE91E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2" cy="1576446"/>
            <a:chOff x="0" y="0"/>
            <a:chExt cx="12192002" cy="1576446"/>
          </a:xfrm>
        </p:grpSpPr>
        <p:sp>
          <p:nvSpPr>
            <p:cNvPr id="14" name="Rectangle 13">
              <a:extLst>
                <a:ext uri="{FF2B5EF4-FFF2-40B4-BE49-F238E27FC236}">
                  <a16:creationId xmlns:a16="http://schemas.microsoft.com/office/drawing/2014/main" id="{D074D04C-85E8-4A3E-90D7-86A10AE048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097020A-86B6-43BD-A2AA-66AE72CA31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5307778" y="-5307778"/>
              <a:ext cx="1576446" cy="12192002"/>
            </a:xfrm>
            <a:prstGeom prst="rect">
              <a:avLst/>
            </a:prstGeom>
            <a:gradFill>
              <a:gsLst>
                <a:gs pos="45000">
                  <a:schemeClr val="accent1">
                    <a:alpha val="0"/>
                  </a:schemeClr>
                </a:gs>
                <a:gs pos="99000">
                  <a:srgbClr val="000000">
                    <a:alpha val="74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20C6C743-32FE-4E24-AA22-45D3B1C7C0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825434" y="0"/>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2AF0E9AB-E2BE-0225-C0F2-8C63536FE2D2}"/>
              </a:ext>
            </a:extLst>
          </p:cNvPr>
          <p:cNvSpPr>
            <a:spLocks noGrp="1"/>
          </p:cNvSpPr>
          <p:nvPr>
            <p:ph type="title"/>
          </p:nvPr>
        </p:nvSpPr>
        <p:spPr>
          <a:xfrm>
            <a:off x="1063594" y="408985"/>
            <a:ext cx="10064812" cy="834251"/>
          </a:xfrm>
        </p:spPr>
        <p:txBody>
          <a:bodyPr anchor="ctr">
            <a:normAutofit fontScale="90000"/>
          </a:bodyPr>
          <a:lstStyle/>
          <a:p>
            <a:pPr algn="ctr"/>
            <a:r>
              <a:rPr lang="en-US" sz="4000" b="1" dirty="0">
                <a:solidFill>
                  <a:srgbClr val="FFFFFF"/>
                </a:solidFill>
                <a:latin typeface="Aptos"/>
                <a:ea typeface="Calibri Light"/>
                <a:cs typeface="Calibri Light"/>
              </a:rPr>
              <a:t>How People Experience Death at the End of Life</a:t>
            </a:r>
            <a:endParaRPr lang="en-US" sz="4000" dirty="0">
              <a:solidFill>
                <a:srgbClr val="FFFFFF"/>
              </a:solidFill>
            </a:endParaRPr>
          </a:p>
        </p:txBody>
      </p:sp>
      <p:sp>
        <p:nvSpPr>
          <p:cNvPr id="20" name="Rectangle 19">
            <a:extLst>
              <a:ext uri="{FF2B5EF4-FFF2-40B4-BE49-F238E27FC236}">
                <a16:creationId xmlns:a16="http://schemas.microsoft.com/office/drawing/2014/main" id="{F9B8E579-F92A-FA8D-E097-1949B0274008}"/>
              </a:ext>
            </a:extLst>
          </p:cNvPr>
          <p:cNvSpPr/>
          <p:nvPr/>
        </p:nvSpPr>
        <p:spPr>
          <a:xfrm>
            <a:off x="6379078" y="1755416"/>
            <a:ext cx="3499556" cy="4436533"/>
          </a:xfrm>
          <a:prstGeom prst="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3" descr="A group of people standing around a mannequin&#10;&#10;AI-generated content may be incorrect.">
            <a:extLst>
              <a:ext uri="{FF2B5EF4-FFF2-40B4-BE49-F238E27FC236}">
                <a16:creationId xmlns:a16="http://schemas.microsoft.com/office/drawing/2014/main" id="{18497BA8-E1C3-31CA-D598-605B55669506}"/>
              </a:ext>
            </a:extLst>
          </p:cNvPr>
          <p:cNvPicPr>
            <a:picLocks noChangeAspect="1"/>
          </p:cNvPicPr>
          <p:nvPr/>
        </p:nvPicPr>
        <p:blipFill>
          <a:blip r:embed="rId3"/>
          <a:srcRect l="2755" r="13074" b="1"/>
          <a:stretch>
            <a:fillRect/>
          </a:stretch>
        </p:blipFill>
        <p:spPr>
          <a:xfrm>
            <a:off x="6496547" y="2037943"/>
            <a:ext cx="3264617" cy="2908885"/>
          </a:xfrm>
          <a:prstGeom prst="rect">
            <a:avLst/>
          </a:prstGeom>
        </p:spPr>
      </p:pic>
      <p:pic>
        <p:nvPicPr>
          <p:cNvPr id="5" name="Picture 4" descr="A group of doctors working on a patient&#10;&#10;AI-generated content may be incorrect.">
            <a:extLst>
              <a:ext uri="{FF2B5EF4-FFF2-40B4-BE49-F238E27FC236}">
                <a16:creationId xmlns:a16="http://schemas.microsoft.com/office/drawing/2014/main" id="{9AC6FF4E-6F18-E0B4-B2E4-1A62E29BB0E5}"/>
              </a:ext>
            </a:extLst>
          </p:cNvPr>
          <p:cNvPicPr>
            <a:picLocks noChangeAspect="1"/>
          </p:cNvPicPr>
          <p:nvPr/>
        </p:nvPicPr>
        <p:blipFill>
          <a:blip r:embed="rId4"/>
          <a:srcRect l="15399" r="9688"/>
          <a:stretch>
            <a:fillRect/>
          </a:stretch>
        </p:blipFill>
        <p:spPr>
          <a:xfrm>
            <a:off x="2193125" y="1970458"/>
            <a:ext cx="3264617" cy="2908885"/>
          </a:xfrm>
          <a:prstGeom prst="rect">
            <a:avLst/>
          </a:prstGeom>
        </p:spPr>
      </p:pic>
      <p:sp>
        <p:nvSpPr>
          <p:cNvPr id="10" name="TextBox 9">
            <a:extLst>
              <a:ext uri="{FF2B5EF4-FFF2-40B4-BE49-F238E27FC236}">
                <a16:creationId xmlns:a16="http://schemas.microsoft.com/office/drawing/2014/main" id="{B6375C3C-1AEB-DAED-D4EF-57F2327772FB}"/>
              </a:ext>
            </a:extLst>
          </p:cNvPr>
          <p:cNvSpPr txBox="1"/>
          <p:nvPr/>
        </p:nvSpPr>
        <p:spPr>
          <a:xfrm>
            <a:off x="2193125" y="5128410"/>
            <a:ext cx="3264618" cy="923330"/>
          </a:xfrm>
          <a:prstGeom prst="rect">
            <a:avLst/>
          </a:prstGeom>
          <a:noFill/>
        </p:spPr>
        <p:txBody>
          <a:bodyPr wrap="square">
            <a:spAutoFit/>
          </a:bodyPr>
          <a:lstStyle/>
          <a:p>
            <a:pPr algn="ctr"/>
            <a:r>
              <a:rPr lang="en-US" b="1" dirty="0"/>
              <a:t>Traumatic Death</a:t>
            </a:r>
          </a:p>
          <a:p>
            <a:pPr algn="ctr"/>
            <a:r>
              <a:rPr lang="en-US" b="1" dirty="0"/>
              <a:t>(CPR – Default)</a:t>
            </a:r>
          </a:p>
          <a:p>
            <a:pPr algn="ctr"/>
            <a:r>
              <a:rPr lang="en-US" b="1" dirty="0"/>
              <a:t>No Consent Required</a:t>
            </a:r>
          </a:p>
        </p:txBody>
      </p:sp>
      <p:sp>
        <p:nvSpPr>
          <p:cNvPr id="17" name="TextBox 16">
            <a:extLst>
              <a:ext uri="{FF2B5EF4-FFF2-40B4-BE49-F238E27FC236}">
                <a16:creationId xmlns:a16="http://schemas.microsoft.com/office/drawing/2014/main" id="{CB8F26FF-7FB1-0550-7114-A429369294FE}"/>
              </a:ext>
            </a:extLst>
          </p:cNvPr>
          <p:cNvSpPr txBox="1"/>
          <p:nvPr/>
        </p:nvSpPr>
        <p:spPr>
          <a:xfrm>
            <a:off x="6496546" y="5128410"/>
            <a:ext cx="3264617" cy="923330"/>
          </a:xfrm>
          <a:prstGeom prst="rect">
            <a:avLst/>
          </a:prstGeom>
          <a:noFill/>
        </p:spPr>
        <p:txBody>
          <a:bodyPr wrap="square">
            <a:spAutoFit/>
          </a:bodyPr>
          <a:lstStyle/>
          <a:p>
            <a:pPr algn="ctr"/>
            <a:r>
              <a:rPr lang="en-US" b="1" dirty="0"/>
              <a:t>Peaceful Death </a:t>
            </a:r>
          </a:p>
          <a:p>
            <a:pPr algn="ctr"/>
            <a:r>
              <a:rPr lang="en-US" b="1" dirty="0"/>
              <a:t>(No-CPR Order)</a:t>
            </a:r>
          </a:p>
          <a:p>
            <a:pPr algn="ctr"/>
            <a:r>
              <a:rPr lang="en-US" b="1" dirty="0">
                <a:solidFill>
                  <a:srgbClr val="FF0000"/>
                </a:solidFill>
              </a:rPr>
              <a:t>Patient Consent Required</a:t>
            </a:r>
          </a:p>
        </p:txBody>
      </p:sp>
      <p:sp>
        <p:nvSpPr>
          <p:cNvPr id="19" name="TextBox 18">
            <a:extLst>
              <a:ext uri="{FF2B5EF4-FFF2-40B4-BE49-F238E27FC236}">
                <a16:creationId xmlns:a16="http://schemas.microsoft.com/office/drawing/2014/main" id="{909E7A64-881A-6C04-9E8D-7C648C4516C0}"/>
              </a:ext>
            </a:extLst>
          </p:cNvPr>
          <p:cNvSpPr txBox="1"/>
          <p:nvPr/>
        </p:nvSpPr>
        <p:spPr>
          <a:xfrm>
            <a:off x="541653" y="6333786"/>
            <a:ext cx="10894759" cy="276999"/>
          </a:xfrm>
          <a:prstGeom prst="rect">
            <a:avLst/>
          </a:prstGeom>
          <a:noFill/>
        </p:spPr>
        <p:txBody>
          <a:bodyPr wrap="square" rtlCol="0">
            <a:spAutoFit/>
          </a:bodyPr>
          <a:lstStyle/>
          <a:p>
            <a:r>
              <a:rPr lang="en-US" sz="1200" cap="small" dirty="0"/>
              <a:t>*Inst. of Med., National Academy of Sciences, Dying in America: Improving Quality and Honoring Individual Preferences Near the End of Life</a:t>
            </a:r>
            <a:r>
              <a:rPr lang="en-US" sz="1200" dirty="0"/>
              <a:t>, xi-xii,16, 23, 24 (2015). </a:t>
            </a:r>
          </a:p>
        </p:txBody>
      </p:sp>
    </p:spTree>
    <p:extLst>
      <p:ext uri="{BB962C8B-B14F-4D97-AF65-F5344CB8AC3E}">
        <p14:creationId xmlns:p14="http://schemas.microsoft.com/office/powerpoint/2010/main" val="2988074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3FFF3CA-FF98-821C-2838-23225D657FDB}"/>
              </a:ext>
            </a:extLst>
          </p:cNvPr>
          <p:cNvSpPr/>
          <p:nvPr/>
        </p:nvSpPr>
        <p:spPr>
          <a:xfrm>
            <a:off x="0" y="0"/>
            <a:ext cx="12192000" cy="1535289"/>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2573530-E6B6-61CA-F324-A3918309CC24}"/>
              </a:ext>
            </a:extLst>
          </p:cNvPr>
          <p:cNvSpPr>
            <a:spLocks noGrp="1"/>
          </p:cNvSpPr>
          <p:nvPr>
            <p:ph type="title"/>
          </p:nvPr>
        </p:nvSpPr>
        <p:spPr>
          <a:xfrm>
            <a:off x="441434" y="3132850"/>
            <a:ext cx="3600928" cy="1856671"/>
          </a:xfrm>
        </p:spPr>
        <p:txBody>
          <a:bodyPr anchor="t">
            <a:noAutofit/>
          </a:bodyPr>
          <a:lstStyle/>
          <a:p>
            <a:pPr>
              <a:lnSpc>
                <a:spcPct val="100000"/>
              </a:lnSpc>
              <a:spcBef>
                <a:spcPts val="600"/>
              </a:spcBef>
              <a:spcAft>
                <a:spcPts val="600"/>
              </a:spcAft>
            </a:pPr>
            <a:r>
              <a:rPr lang="en-US" sz="2000" dirty="0">
                <a:latin typeface="+mn-lt"/>
                <a:ea typeface="Calibri"/>
                <a:cs typeface="Calibri"/>
              </a:rPr>
              <a:t>89% of people believe CPR to be highly effective and therefore</a:t>
            </a:r>
            <a:r>
              <a:rPr lang="en-US" sz="2000" dirty="0"/>
              <a:t> </a:t>
            </a:r>
            <a:r>
              <a:rPr lang="en" sz="2000" dirty="0">
                <a:latin typeface="+mn-lt"/>
                <a:ea typeface="Calibri"/>
                <a:cs typeface="Calibri"/>
              </a:rPr>
              <a:t>20% insist that CPR be performed even when told it has a 0% chance of working.*</a:t>
            </a:r>
            <a:endParaRPr lang="en-US" sz="2000" dirty="0">
              <a:latin typeface="+mn-lt"/>
              <a:ea typeface="Calibri"/>
              <a:cs typeface="Calibri"/>
            </a:endParaRPr>
          </a:p>
        </p:txBody>
      </p:sp>
      <p:pic>
        <p:nvPicPr>
          <p:cNvPr id="4" name="Picture 3">
            <a:extLst>
              <a:ext uri="{FF2B5EF4-FFF2-40B4-BE49-F238E27FC236}">
                <a16:creationId xmlns:a16="http://schemas.microsoft.com/office/drawing/2014/main" id="{4A4181BF-C806-EB0F-792B-FE39D46EC368}"/>
              </a:ext>
            </a:extLst>
          </p:cNvPr>
          <p:cNvPicPr>
            <a:picLocks noChangeAspect="1"/>
          </p:cNvPicPr>
          <p:nvPr/>
        </p:nvPicPr>
        <p:blipFill>
          <a:blip r:embed="rId3"/>
          <a:srcRect/>
          <a:stretch/>
        </p:blipFill>
        <p:spPr>
          <a:xfrm>
            <a:off x="4295536" y="3035521"/>
            <a:ext cx="3478924" cy="2051330"/>
          </a:xfrm>
          <a:prstGeom prst="rect">
            <a:avLst/>
          </a:prstGeom>
        </p:spPr>
      </p:pic>
      <p:sp>
        <p:nvSpPr>
          <p:cNvPr id="5" name="TextBox 4">
            <a:extLst>
              <a:ext uri="{FF2B5EF4-FFF2-40B4-BE49-F238E27FC236}">
                <a16:creationId xmlns:a16="http://schemas.microsoft.com/office/drawing/2014/main" id="{330DC281-C9EB-18EE-EFC3-B30EAA748CC8}"/>
              </a:ext>
            </a:extLst>
          </p:cNvPr>
          <p:cNvSpPr txBox="1"/>
          <p:nvPr/>
        </p:nvSpPr>
        <p:spPr>
          <a:xfrm>
            <a:off x="341341" y="6188653"/>
            <a:ext cx="11509318" cy="1015663"/>
          </a:xfrm>
          <a:prstGeom prst="rect">
            <a:avLst/>
          </a:prstGeom>
          <a:noFill/>
        </p:spPr>
        <p:txBody>
          <a:bodyPr wrap="square" lIns="91440" tIns="45720" rIns="91440" bIns="45720" rtlCol="0" anchor="t">
            <a:spAutoFit/>
          </a:bodyPr>
          <a:lstStyle/>
          <a:p>
            <a:r>
              <a:rPr lang="en-US" sz="1200" cap="small" dirty="0">
                <a:latin typeface="Aptos"/>
              </a:rPr>
              <a:t>*</a:t>
            </a:r>
            <a:r>
              <a:rPr lang="en-US" sz="1200" dirty="0">
                <a:latin typeface="Calibri"/>
                <a:ea typeface="Calibri"/>
                <a:cs typeface="Calibri"/>
              </a:rPr>
              <a:t>Julie Campbell and Gina Piscitello, 167(1) CHEST 211-221 (2025).</a:t>
            </a:r>
            <a:endParaRPr lang="en-US" sz="1200" cap="small" dirty="0">
              <a:latin typeface="Aptos"/>
            </a:endParaRPr>
          </a:p>
          <a:p>
            <a:r>
              <a:rPr lang="en-US" sz="1200" cap="small" dirty="0">
                <a:latin typeface="Aptos"/>
              </a:rPr>
              <a:t>**Inst. of Med., National Academy of Sciences, Dying in America: Improving Quality and Honoring Individual Preferences Near the End of Life</a:t>
            </a:r>
            <a:r>
              <a:rPr lang="en-US" sz="1200" dirty="0">
                <a:latin typeface="Aptos"/>
              </a:rPr>
              <a:t>, xi-xii,16, 23, 24 (2015). </a:t>
            </a:r>
            <a:endParaRPr lang="en-US" sz="1200" dirty="0"/>
          </a:p>
          <a:p>
            <a:endParaRPr lang="en" dirty="0">
              <a:ea typeface="Calibri" panose="020F0502020204030204"/>
              <a:cs typeface="Calibri" panose="020F0502020204030204"/>
            </a:endParaRPr>
          </a:p>
          <a:p>
            <a:endParaRPr lang="en-US" dirty="0">
              <a:ea typeface="Calibri" panose="020F0502020204030204"/>
              <a:cs typeface="Calibri" panose="020F0502020204030204"/>
            </a:endParaRPr>
          </a:p>
        </p:txBody>
      </p:sp>
      <p:sp>
        <p:nvSpPr>
          <p:cNvPr id="7" name="TextBox 6">
            <a:extLst>
              <a:ext uri="{FF2B5EF4-FFF2-40B4-BE49-F238E27FC236}">
                <a16:creationId xmlns:a16="http://schemas.microsoft.com/office/drawing/2014/main" id="{EE70A260-2483-D215-7303-AD9FBA99DFC2}"/>
              </a:ext>
            </a:extLst>
          </p:cNvPr>
          <p:cNvSpPr txBox="1"/>
          <p:nvPr/>
        </p:nvSpPr>
        <p:spPr>
          <a:xfrm>
            <a:off x="8271641" y="3035521"/>
            <a:ext cx="3478924" cy="1938992"/>
          </a:xfrm>
          <a:prstGeom prst="rect">
            <a:avLst/>
          </a:prstGeom>
          <a:noFill/>
        </p:spPr>
        <p:txBody>
          <a:bodyPr wrap="square">
            <a:spAutoFit/>
          </a:bodyPr>
          <a:lstStyle/>
          <a:p>
            <a:r>
              <a:rPr lang="en-US" sz="2000" dirty="0">
                <a:latin typeface="+mn-lt"/>
              </a:rPr>
              <a:t>Clinicians know </a:t>
            </a:r>
            <a:r>
              <a:rPr lang="en-US" sz="2000" dirty="0"/>
              <a:t>t</a:t>
            </a:r>
            <a:r>
              <a:rPr lang="en-US" sz="2000" dirty="0">
                <a:latin typeface="+mn-lt"/>
              </a:rPr>
              <a:t>hat </a:t>
            </a:r>
            <a:r>
              <a:rPr lang="en-US" sz="2000" dirty="0"/>
              <a:t>a</a:t>
            </a:r>
            <a:r>
              <a:rPr lang="en-US" sz="2000" dirty="0">
                <a:latin typeface="+mn-lt"/>
              </a:rPr>
              <a:t>ggressive </a:t>
            </a:r>
            <a:r>
              <a:rPr lang="en-US" sz="2000" dirty="0"/>
              <a:t>t</a:t>
            </a:r>
            <a:r>
              <a:rPr lang="en-US" sz="2000" dirty="0">
                <a:latin typeface="+mn-lt"/>
              </a:rPr>
              <a:t>reatments at the end of life are ineffective and choose much less aggressive treatments than they offer their patients**</a:t>
            </a:r>
            <a:endParaRPr lang="en-US" sz="2000" dirty="0"/>
          </a:p>
        </p:txBody>
      </p:sp>
      <p:sp>
        <p:nvSpPr>
          <p:cNvPr id="10" name="TextBox 9">
            <a:extLst>
              <a:ext uri="{FF2B5EF4-FFF2-40B4-BE49-F238E27FC236}">
                <a16:creationId xmlns:a16="http://schemas.microsoft.com/office/drawing/2014/main" id="{03157548-2445-3FEB-2B62-8E9F772999D1}"/>
              </a:ext>
            </a:extLst>
          </p:cNvPr>
          <p:cNvSpPr txBox="1"/>
          <p:nvPr/>
        </p:nvSpPr>
        <p:spPr>
          <a:xfrm>
            <a:off x="1324551" y="467361"/>
            <a:ext cx="9322676" cy="646331"/>
          </a:xfrm>
          <a:prstGeom prst="rect">
            <a:avLst/>
          </a:prstGeom>
          <a:noFill/>
        </p:spPr>
        <p:txBody>
          <a:bodyPr wrap="square" rtlCol="0">
            <a:spAutoFit/>
          </a:bodyPr>
          <a:lstStyle/>
          <a:p>
            <a:pPr algn="ctr"/>
            <a:r>
              <a:rPr lang="en-US" sz="3600" b="1" dirty="0">
                <a:solidFill>
                  <a:schemeClr val="bg1"/>
                </a:solidFill>
              </a:rPr>
              <a:t>The Problem - Information Asymmetry</a:t>
            </a:r>
          </a:p>
        </p:txBody>
      </p:sp>
      <p:sp>
        <p:nvSpPr>
          <p:cNvPr id="8" name="TextBox 7">
            <a:extLst>
              <a:ext uri="{FF2B5EF4-FFF2-40B4-BE49-F238E27FC236}">
                <a16:creationId xmlns:a16="http://schemas.microsoft.com/office/drawing/2014/main" id="{1CA126A5-0E83-F28B-A4FB-F17BF3EE8F03}"/>
              </a:ext>
            </a:extLst>
          </p:cNvPr>
          <p:cNvSpPr txBox="1"/>
          <p:nvPr/>
        </p:nvSpPr>
        <p:spPr>
          <a:xfrm>
            <a:off x="441434" y="2233554"/>
            <a:ext cx="3262489" cy="646331"/>
          </a:xfrm>
          <a:prstGeom prst="rect">
            <a:avLst/>
          </a:prstGeom>
          <a:noFill/>
        </p:spPr>
        <p:txBody>
          <a:bodyPr wrap="square" rtlCol="0">
            <a:spAutoFit/>
          </a:bodyPr>
          <a:lstStyle/>
          <a:p>
            <a:r>
              <a:rPr lang="en-US" sz="3600" b="1" dirty="0">
                <a:latin typeface="+mj-lt"/>
              </a:rPr>
              <a:t>Patients</a:t>
            </a:r>
          </a:p>
        </p:txBody>
      </p:sp>
      <p:sp>
        <p:nvSpPr>
          <p:cNvPr id="11" name="TextBox 10">
            <a:extLst>
              <a:ext uri="{FF2B5EF4-FFF2-40B4-BE49-F238E27FC236}">
                <a16:creationId xmlns:a16="http://schemas.microsoft.com/office/drawing/2014/main" id="{AB42D957-59C9-79C6-2018-9D95EB49B901}"/>
              </a:ext>
            </a:extLst>
          </p:cNvPr>
          <p:cNvSpPr txBox="1"/>
          <p:nvPr/>
        </p:nvSpPr>
        <p:spPr>
          <a:xfrm>
            <a:off x="8125858" y="2233554"/>
            <a:ext cx="3770489" cy="646331"/>
          </a:xfrm>
          <a:prstGeom prst="rect">
            <a:avLst/>
          </a:prstGeom>
          <a:noFill/>
        </p:spPr>
        <p:txBody>
          <a:bodyPr wrap="square" rtlCol="0">
            <a:spAutoFit/>
          </a:bodyPr>
          <a:lstStyle/>
          <a:p>
            <a:r>
              <a:rPr lang="en-US" sz="3600" b="1" dirty="0">
                <a:latin typeface="+mj-lt"/>
              </a:rPr>
              <a:t>Medical Providers</a:t>
            </a:r>
          </a:p>
        </p:txBody>
      </p:sp>
    </p:spTree>
    <p:extLst>
      <p:ext uri="{BB962C8B-B14F-4D97-AF65-F5344CB8AC3E}">
        <p14:creationId xmlns:p14="http://schemas.microsoft.com/office/powerpoint/2010/main" val="42290982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6581402-D648-C3B9-CF61-313DDF5213EB}"/>
              </a:ext>
            </a:extLst>
          </p:cNvPr>
          <p:cNvSpPr>
            <a:spLocks noGrp="1"/>
          </p:cNvSpPr>
          <p:nvPr>
            <p:ph type="title"/>
          </p:nvPr>
        </p:nvSpPr>
        <p:spPr>
          <a:xfrm>
            <a:off x="564011" y="502020"/>
            <a:ext cx="5896102" cy="1405802"/>
          </a:xfrm>
        </p:spPr>
        <p:txBody>
          <a:bodyPr anchor="b">
            <a:normAutofit/>
          </a:bodyPr>
          <a:lstStyle/>
          <a:p>
            <a:r>
              <a:rPr lang="en-US" sz="3700" b="1" dirty="0">
                <a:latin typeface="+mn-lt"/>
              </a:rPr>
              <a:t>Information Asymmetry Causes Conflict </a:t>
            </a:r>
            <a:endParaRPr lang="en-US" sz="3700" b="1" dirty="0">
              <a:latin typeface="+mn-lt"/>
              <a:ea typeface="Calibri"/>
              <a:cs typeface="Calibri"/>
            </a:endParaRPr>
          </a:p>
        </p:txBody>
      </p:sp>
      <p:sp>
        <p:nvSpPr>
          <p:cNvPr id="3" name="Content Placeholder 2">
            <a:extLst>
              <a:ext uri="{FF2B5EF4-FFF2-40B4-BE49-F238E27FC236}">
                <a16:creationId xmlns:a16="http://schemas.microsoft.com/office/drawing/2014/main" id="{27445EC4-395C-0074-F846-35C88A673EE9}"/>
              </a:ext>
            </a:extLst>
          </p:cNvPr>
          <p:cNvSpPr>
            <a:spLocks noGrp="1"/>
          </p:cNvSpPr>
          <p:nvPr>
            <p:ph idx="1"/>
          </p:nvPr>
        </p:nvSpPr>
        <p:spPr>
          <a:xfrm>
            <a:off x="564011" y="2199001"/>
            <a:ext cx="5896102" cy="3535083"/>
          </a:xfrm>
        </p:spPr>
        <p:txBody>
          <a:bodyPr anchor="t">
            <a:normAutofit/>
          </a:bodyPr>
          <a:lstStyle/>
          <a:p>
            <a:pPr marL="0" indent="0">
              <a:spcBef>
                <a:spcPts val="600"/>
              </a:spcBef>
              <a:spcAft>
                <a:spcPts val="600"/>
              </a:spcAft>
              <a:buNone/>
            </a:pPr>
            <a:r>
              <a:rPr lang="en-US" sz="1800" b="1" dirty="0">
                <a:latin typeface="Arial"/>
                <a:cs typeface="Arial"/>
              </a:rPr>
              <a:t>P</a:t>
            </a:r>
            <a:r>
              <a:rPr lang="en-US" sz="1800" b="1" u="none" strike="noStrike" dirty="0">
                <a:effectLst/>
                <a:latin typeface="Arial"/>
                <a:cs typeface="Arial"/>
              </a:rPr>
              <a:t>atients </a:t>
            </a:r>
            <a:r>
              <a:rPr lang="en-US" sz="1800" b="1" dirty="0">
                <a:latin typeface="Arial"/>
                <a:cs typeface="Arial"/>
              </a:rPr>
              <a:t>- P</a:t>
            </a:r>
            <a:r>
              <a:rPr lang="en-US" sz="1800" b="1" u="none" strike="noStrike" dirty="0">
                <a:effectLst/>
                <a:latin typeface="Arial"/>
                <a:cs typeface="Arial"/>
              </a:rPr>
              <a:t>ositive right to CPR </a:t>
            </a:r>
          </a:p>
          <a:p>
            <a:pPr lvl="1">
              <a:spcBef>
                <a:spcPts val="600"/>
              </a:spcBef>
              <a:spcAft>
                <a:spcPts val="600"/>
              </a:spcAft>
            </a:pPr>
            <a:r>
              <a:rPr lang="en-US" sz="1700" dirty="0">
                <a:effectLst/>
                <a:latin typeface="Aptos"/>
              </a:rPr>
              <a:t>“[P]</a:t>
            </a:r>
            <a:r>
              <a:rPr lang="en-US" sz="1700" dirty="0" err="1">
                <a:effectLst/>
                <a:latin typeface="Aptos"/>
              </a:rPr>
              <a:t>eople</a:t>
            </a:r>
            <a:r>
              <a:rPr lang="en-US" sz="1700" dirty="0">
                <a:effectLst/>
                <a:latin typeface="Aptos"/>
              </a:rPr>
              <a:t> may interpret the default option as a recommendation or guideline”</a:t>
            </a:r>
            <a:r>
              <a:rPr lang="en-US" sz="1700" baseline="30000" dirty="0">
                <a:latin typeface="Aptos"/>
              </a:rPr>
              <a:t>*</a:t>
            </a:r>
            <a:endParaRPr lang="en-US" sz="1700" u="none" strike="noStrike" dirty="0">
              <a:effectLst/>
              <a:latin typeface="Aptos"/>
              <a:cs typeface="Arial"/>
            </a:endParaRPr>
          </a:p>
          <a:p>
            <a:pPr lvl="1">
              <a:spcBef>
                <a:spcPts val="600"/>
              </a:spcBef>
              <a:spcAft>
                <a:spcPts val="600"/>
              </a:spcAft>
            </a:pPr>
            <a:r>
              <a:rPr lang="en-US" sz="1700" i="1" dirty="0">
                <a:latin typeface="Arial"/>
                <a:cs typeface="Arial"/>
              </a:rPr>
              <a:t>Sudden change in recommendation leads to </a:t>
            </a:r>
            <a:r>
              <a:rPr lang="en-US" sz="1700" b="1" i="1" dirty="0">
                <a:latin typeface="Arial"/>
                <a:cs typeface="Arial"/>
              </a:rPr>
              <a:t>distrust </a:t>
            </a:r>
            <a:r>
              <a:rPr lang="en-US" sz="1700" i="1" dirty="0">
                <a:latin typeface="Arial"/>
                <a:cs typeface="Arial"/>
              </a:rPr>
              <a:t>in the medical recommendation</a:t>
            </a:r>
            <a:endParaRPr lang="en-US" sz="1700" i="1" u="none" strike="noStrike" dirty="0">
              <a:effectLst/>
              <a:latin typeface="Arial"/>
              <a:cs typeface="Arial"/>
            </a:endParaRPr>
          </a:p>
          <a:p>
            <a:pPr marL="0" indent="0">
              <a:spcBef>
                <a:spcPts val="600"/>
              </a:spcBef>
              <a:spcAft>
                <a:spcPts val="600"/>
              </a:spcAft>
              <a:buNone/>
            </a:pPr>
            <a:r>
              <a:rPr lang="en-US" sz="1800" b="1" u="none" strike="noStrike" dirty="0">
                <a:effectLst/>
                <a:latin typeface="Arial" panose="020B0604020202020204" pitchFamily="34" charset="0"/>
              </a:rPr>
              <a:t>Physicians - Negative right to avoid inappropriate interventions </a:t>
            </a:r>
          </a:p>
          <a:p>
            <a:pPr lvl="1">
              <a:spcBef>
                <a:spcPts val="600"/>
              </a:spcBef>
              <a:spcAft>
                <a:spcPts val="600"/>
              </a:spcAft>
            </a:pPr>
            <a:r>
              <a:rPr lang="en-US" sz="1700" dirty="0">
                <a:latin typeface="Arial"/>
                <a:cs typeface="Arial"/>
              </a:rPr>
              <a:t>H</a:t>
            </a:r>
            <a:r>
              <a:rPr lang="en-US" sz="1700" u="none" strike="noStrike" dirty="0">
                <a:effectLst/>
                <a:latin typeface="Arial"/>
                <a:cs typeface="Arial"/>
              </a:rPr>
              <a:t>arm outweighs the benefit</a:t>
            </a:r>
          </a:p>
          <a:p>
            <a:pPr lvl="1">
              <a:spcBef>
                <a:spcPts val="600"/>
              </a:spcBef>
              <a:spcAft>
                <a:spcPts val="600"/>
              </a:spcAft>
            </a:pPr>
            <a:r>
              <a:rPr lang="en-US" sz="1700" i="1" dirty="0">
                <a:latin typeface="Arial"/>
                <a:cs typeface="Arial"/>
              </a:rPr>
              <a:t>Being forced to perform ineffective and harmful interventions causes </a:t>
            </a:r>
            <a:r>
              <a:rPr lang="en-US" sz="1700" b="1" i="1" dirty="0">
                <a:latin typeface="Arial"/>
                <a:cs typeface="Arial"/>
              </a:rPr>
              <a:t>moral distress</a:t>
            </a:r>
            <a:r>
              <a:rPr lang="en-US" sz="1700" i="1" dirty="0">
                <a:latin typeface="Arial"/>
                <a:cs typeface="Arial"/>
              </a:rPr>
              <a:t> in medical providers</a:t>
            </a:r>
            <a:endParaRPr lang="en-US" sz="1700" i="1" dirty="0">
              <a:latin typeface="Arial" panose="020B0604020202020204" pitchFamily="34" charset="0"/>
              <a:cs typeface="Arial"/>
            </a:endParaRPr>
          </a:p>
        </p:txBody>
      </p:sp>
      <p:sp>
        <p:nvSpPr>
          <p:cNvPr id="13" name="Rectangle 12">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Two animals fighting in the dirt&#10;&#10;AI-generated content may be incorrect.">
            <a:extLst>
              <a:ext uri="{FF2B5EF4-FFF2-40B4-BE49-F238E27FC236}">
                <a16:creationId xmlns:a16="http://schemas.microsoft.com/office/drawing/2014/main" id="{F0FECB88-39CC-F52B-A952-F9D6E56CBA86}"/>
              </a:ext>
            </a:extLst>
          </p:cNvPr>
          <p:cNvPicPr>
            <a:picLocks noChangeAspect="1"/>
          </p:cNvPicPr>
          <p:nvPr/>
        </p:nvPicPr>
        <p:blipFill>
          <a:blip r:embed="rId2"/>
          <a:stretch>
            <a:fillRect/>
          </a:stretch>
        </p:blipFill>
        <p:spPr>
          <a:xfrm>
            <a:off x="7075967" y="2199001"/>
            <a:ext cx="4170530" cy="2491891"/>
          </a:xfrm>
          <a:prstGeom prst="rect">
            <a:avLst/>
          </a:prstGeom>
        </p:spPr>
      </p:pic>
      <p:sp>
        <p:nvSpPr>
          <p:cNvPr id="5" name="TextBox 4">
            <a:extLst>
              <a:ext uri="{FF2B5EF4-FFF2-40B4-BE49-F238E27FC236}">
                <a16:creationId xmlns:a16="http://schemas.microsoft.com/office/drawing/2014/main" id="{BF2F5394-D25E-7DD7-4ADF-71B43F65326C}"/>
              </a:ext>
            </a:extLst>
          </p:cNvPr>
          <p:cNvSpPr txBox="1"/>
          <p:nvPr/>
        </p:nvSpPr>
        <p:spPr>
          <a:xfrm>
            <a:off x="457200" y="6256421"/>
            <a:ext cx="7114674" cy="456215"/>
          </a:xfrm>
          <a:prstGeom prst="rect">
            <a:avLst/>
          </a:prstGeom>
          <a:noFill/>
        </p:spPr>
        <p:txBody>
          <a:bodyPr wrap="square" rtlCol="0">
            <a:spAutoFit/>
          </a:bodyPr>
          <a:lstStyle/>
          <a:p>
            <a:pPr algn="l" rtl="0" fontAlgn="base">
              <a:lnSpc>
                <a:spcPts val="1395"/>
              </a:lnSpc>
              <a:spcAft>
                <a:spcPts val="600"/>
              </a:spcAft>
            </a:pPr>
            <a:r>
              <a:rPr lang="en-US" sz="1400" i="0" dirty="0">
                <a:effectLst/>
                <a:latin typeface="Aptos" panose="020B0004020202020204" pitchFamily="34" charset="0"/>
              </a:rPr>
              <a:t>*Scott Halpern, et al., </a:t>
            </a:r>
            <a:r>
              <a:rPr lang="en-US" sz="1400" i="1" dirty="0">
                <a:effectLst/>
                <a:latin typeface="Aptos" panose="020B0004020202020204" pitchFamily="34" charset="0"/>
              </a:rPr>
              <a:t>Harnessing the Power of Default Options to Improve Health Care</a:t>
            </a:r>
            <a:r>
              <a:rPr lang="en-US" sz="1400" i="0" dirty="0">
                <a:effectLst/>
                <a:latin typeface="Aptos" panose="020B0004020202020204" pitchFamily="34" charset="0"/>
              </a:rPr>
              <a:t>, 357(13) N Engl J Med. 1341 (2007). </a:t>
            </a:r>
          </a:p>
        </p:txBody>
      </p:sp>
    </p:spTree>
    <p:extLst>
      <p:ext uri="{BB962C8B-B14F-4D97-AF65-F5344CB8AC3E}">
        <p14:creationId xmlns:p14="http://schemas.microsoft.com/office/powerpoint/2010/main" val="9521129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498BE48-86FC-1E21-5BDA-4DDD643FA933}"/>
              </a:ext>
            </a:extLst>
          </p:cNvPr>
          <p:cNvSpPr/>
          <p:nvPr/>
        </p:nvSpPr>
        <p:spPr>
          <a:xfrm>
            <a:off x="0" y="-1255"/>
            <a:ext cx="12192000" cy="1659467"/>
          </a:xfrm>
          <a:prstGeom prst="rect">
            <a:avLst/>
          </a:prstGeom>
          <a:solidFill>
            <a:srgbClr val="002060"/>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085D920-1534-D8AA-26B4-1369D17EE694}"/>
              </a:ext>
            </a:extLst>
          </p:cNvPr>
          <p:cNvSpPr>
            <a:spLocks noGrp="1"/>
          </p:cNvSpPr>
          <p:nvPr>
            <p:ph type="title"/>
          </p:nvPr>
        </p:nvSpPr>
        <p:spPr>
          <a:xfrm>
            <a:off x="776727" y="297483"/>
            <a:ext cx="10489583" cy="1207911"/>
          </a:xfrm>
        </p:spPr>
        <p:txBody>
          <a:bodyPr>
            <a:noAutofit/>
          </a:bodyPr>
          <a:lstStyle/>
          <a:p>
            <a:r>
              <a:rPr lang="en-US" sz="3600" b="1" dirty="0">
                <a:solidFill>
                  <a:schemeClr val="bg1"/>
                </a:solidFill>
                <a:latin typeface="Calibri"/>
                <a:ea typeface="Calibri"/>
                <a:cs typeface="Times New Roman"/>
              </a:rPr>
              <a:t>Cardiopulmonary Resuscitation FACTS</a:t>
            </a:r>
            <a:endParaRPr lang="en-US" sz="3600" dirty="0">
              <a:solidFill>
                <a:schemeClr val="bg1"/>
              </a:solidFill>
            </a:endParaRPr>
          </a:p>
        </p:txBody>
      </p:sp>
      <p:sp>
        <p:nvSpPr>
          <p:cNvPr id="4" name="Text Placeholder 3">
            <a:extLst>
              <a:ext uri="{FF2B5EF4-FFF2-40B4-BE49-F238E27FC236}">
                <a16:creationId xmlns:a16="http://schemas.microsoft.com/office/drawing/2014/main" id="{847D7731-D791-BB20-B7E6-AF221E211FBB}"/>
              </a:ext>
            </a:extLst>
          </p:cNvPr>
          <p:cNvSpPr>
            <a:spLocks noGrp="1"/>
          </p:cNvSpPr>
          <p:nvPr>
            <p:ph type="body" idx="1"/>
          </p:nvPr>
        </p:nvSpPr>
        <p:spPr>
          <a:xfrm>
            <a:off x="4234916" y="1566643"/>
            <a:ext cx="2858911" cy="823912"/>
          </a:xfrm>
        </p:spPr>
        <p:txBody>
          <a:bodyPr>
            <a:normAutofit/>
          </a:bodyPr>
          <a:lstStyle/>
          <a:p>
            <a:r>
              <a:rPr lang="en-US" sz="2800" u="sng" dirty="0"/>
              <a:t>Efficacy of CPR </a:t>
            </a:r>
          </a:p>
        </p:txBody>
      </p:sp>
      <p:sp>
        <p:nvSpPr>
          <p:cNvPr id="5" name="Content Placeholder 4">
            <a:extLst>
              <a:ext uri="{FF2B5EF4-FFF2-40B4-BE49-F238E27FC236}">
                <a16:creationId xmlns:a16="http://schemas.microsoft.com/office/drawing/2014/main" id="{7CEC185B-EC03-B4FF-89AF-84E386F9A951}"/>
              </a:ext>
            </a:extLst>
          </p:cNvPr>
          <p:cNvSpPr>
            <a:spLocks noGrp="1"/>
          </p:cNvSpPr>
          <p:nvPr>
            <p:ph sz="half" idx="2"/>
          </p:nvPr>
        </p:nvSpPr>
        <p:spPr>
          <a:xfrm>
            <a:off x="4271741" y="2507507"/>
            <a:ext cx="3648517" cy="3684588"/>
          </a:xfrm>
        </p:spPr>
        <p:txBody>
          <a:bodyPr>
            <a:normAutofit/>
          </a:bodyPr>
          <a:lstStyle/>
          <a:p>
            <a:pPr marL="0" lvl="0" indent="0">
              <a:buNone/>
            </a:pPr>
            <a:r>
              <a:rPr lang="en-US" sz="2000" b="1" dirty="0"/>
              <a:t>Survival to Discharge</a:t>
            </a:r>
          </a:p>
          <a:p>
            <a:pPr lvl="0"/>
            <a:r>
              <a:rPr lang="en-US" sz="2000" b="1" dirty="0">
                <a:solidFill>
                  <a:srgbClr val="0070C0"/>
                </a:solidFill>
              </a:rPr>
              <a:t>In-hospital arrest (10-20%)</a:t>
            </a:r>
          </a:p>
          <a:p>
            <a:pPr lvl="0"/>
            <a:r>
              <a:rPr lang="en-US" sz="2000" dirty="0"/>
              <a:t>Out-of-hospital arrest (9%)</a:t>
            </a:r>
          </a:p>
          <a:p>
            <a:pPr marL="0" lvl="0" indent="0">
              <a:buNone/>
            </a:pPr>
            <a:r>
              <a:rPr lang="en-US" sz="2000" b="1" dirty="0"/>
              <a:t>Add an underlying health condition</a:t>
            </a:r>
          </a:p>
          <a:p>
            <a:pPr fontAlgn="ctr"/>
            <a:r>
              <a:rPr lang="en-US" sz="2000" dirty="0">
                <a:solidFill>
                  <a:srgbClr val="0070C0"/>
                </a:solidFill>
              </a:rPr>
              <a:t>Cancer (7%) </a:t>
            </a:r>
          </a:p>
          <a:p>
            <a:pPr fontAlgn="ctr"/>
            <a:r>
              <a:rPr lang="en-US" sz="2000" dirty="0">
                <a:solidFill>
                  <a:srgbClr val="0070C0"/>
                </a:solidFill>
              </a:rPr>
              <a:t>COVID-19 (3%)</a:t>
            </a:r>
          </a:p>
          <a:p>
            <a:pPr fontAlgn="ctr"/>
            <a:r>
              <a:rPr lang="en-US" sz="2000" dirty="0">
                <a:solidFill>
                  <a:srgbClr val="0070C0"/>
                </a:solidFill>
              </a:rPr>
              <a:t>Liver Failure (7%)</a:t>
            </a:r>
          </a:p>
          <a:p>
            <a:pPr fontAlgn="ctr"/>
            <a:r>
              <a:rPr lang="en-US" sz="2000" dirty="0">
                <a:solidFill>
                  <a:srgbClr val="0070C0"/>
                </a:solidFill>
              </a:rPr>
              <a:t>Sepsis/Infection (8%)</a:t>
            </a:r>
          </a:p>
          <a:p>
            <a:pPr marL="0" indent="0" fontAlgn="ctr">
              <a:buNone/>
            </a:pPr>
            <a:endParaRPr lang="en-US" dirty="0"/>
          </a:p>
          <a:p>
            <a:pPr lvl="0"/>
            <a:endParaRPr lang="en-US" sz="2000" dirty="0"/>
          </a:p>
          <a:p>
            <a:endParaRPr lang="en-US" dirty="0"/>
          </a:p>
        </p:txBody>
      </p:sp>
      <p:sp>
        <p:nvSpPr>
          <p:cNvPr id="6" name="Text Placeholder 5">
            <a:extLst>
              <a:ext uri="{FF2B5EF4-FFF2-40B4-BE49-F238E27FC236}">
                <a16:creationId xmlns:a16="http://schemas.microsoft.com/office/drawing/2014/main" id="{F0F84A7D-43CC-D270-D3BC-996F4F146E82}"/>
              </a:ext>
            </a:extLst>
          </p:cNvPr>
          <p:cNvSpPr>
            <a:spLocks noGrp="1"/>
          </p:cNvSpPr>
          <p:nvPr>
            <p:ph type="body" sz="quarter" idx="3"/>
          </p:nvPr>
        </p:nvSpPr>
        <p:spPr>
          <a:xfrm>
            <a:off x="8407399" y="1566643"/>
            <a:ext cx="2858911" cy="823912"/>
          </a:xfrm>
        </p:spPr>
        <p:txBody>
          <a:bodyPr>
            <a:noAutofit/>
          </a:bodyPr>
          <a:lstStyle/>
          <a:p>
            <a:r>
              <a:rPr lang="en-US" sz="2800" u="sng" dirty="0"/>
              <a:t>Adverse Events </a:t>
            </a:r>
          </a:p>
        </p:txBody>
      </p:sp>
      <p:sp>
        <p:nvSpPr>
          <p:cNvPr id="7" name="Content Placeholder 6">
            <a:extLst>
              <a:ext uri="{FF2B5EF4-FFF2-40B4-BE49-F238E27FC236}">
                <a16:creationId xmlns:a16="http://schemas.microsoft.com/office/drawing/2014/main" id="{FD07BB7A-5DC2-6E18-3FD6-09B71167E974}"/>
              </a:ext>
            </a:extLst>
          </p:cNvPr>
          <p:cNvSpPr>
            <a:spLocks noGrp="1"/>
          </p:cNvSpPr>
          <p:nvPr>
            <p:ph sz="quarter" idx="4"/>
          </p:nvPr>
        </p:nvSpPr>
        <p:spPr>
          <a:xfrm>
            <a:off x="8407399" y="2507507"/>
            <a:ext cx="3461764" cy="3684588"/>
          </a:xfrm>
        </p:spPr>
        <p:txBody>
          <a:bodyPr>
            <a:normAutofit/>
          </a:bodyPr>
          <a:lstStyle/>
          <a:p>
            <a:r>
              <a:rPr lang="en-US" sz="2000" b="1" dirty="0">
                <a:solidFill>
                  <a:srgbClr val="0070C0"/>
                </a:solidFill>
              </a:rPr>
              <a:t>Broken chest bones</a:t>
            </a:r>
            <a:r>
              <a:rPr lang="en-US" sz="2000" b="1" dirty="0">
                <a:solidFill>
                  <a:srgbClr val="0070C0"/>
                </a:solidFill>
                <a:latin typeface="Calibri Light" panose="020F0302020204030204"/>
              </a:rPr>
              <a:t> </a:t>
            </a:r>
            <a:r>
              <a:rPr lang="en-US" sz="2000" b="1" dirty="0">
                <a:solidFill>
                  <a:srgbClr val="0070C0"/>
                </a:solidFill>
                <a:latin typeface="Calibri"/>
                <a:ea typeface="Calibri"/>
                <a:cs typeface="Calibri"/>
              </a:rPr>
              <a:t>(81%)</a:t>
            </a:r>
          </a:p>
          <a:p>
            <a:r>
              <a:rPr lang="en-US" sz="2000" b="1" dirty="0">
                <a:solidFill>
                  <a:srgbClr val="0070C0"/>
                </a:solidFill>
                <a:latin typeface="Calibri"/>
                <a:cs typeface="Calibri"/>
              </a:rPr>
              <a:t>Neurologic deficit </a:t>
            </a:r>
            <a:r>
              <a:rPr lang="en-US" sz="2000" b="1" dirty="0">
                <a:solidFill>
                  <a:srgbClr val="0070C0"/>
                </a:solidFill>
                <a:latin typeface="Calibri"/>
                <a:ea typeface="Calibri"/>
                <a:cs typeface="Calibri"/>
              </a:rPr>
              <a:t>(33%)</a:t>
            </a:r>
          </a:p>
          <a:p>
            <a:r>
              <a:rPr lang="en-US" sz="2000" dirty="0">
                <a:latin typeface="Calibri"/>
                <a:ea typeface="Calibri"/>
                <a:cs typeface="Calibri"/>
              </a:rPr>
              <a:t>Aspiration pneumonia</a:t>
            </a:r>
          </a:p>
          <a:p>
            <a:r>
              <a:rPr lang="en-US" sz="2000" dirty="0">
                <a:latin typeface="Calibri"/>
                <a:cs typeface="Calibri"/>
              </a:rPr>
              <a:t>I</a:t>
            </a:r>
            <a:r>
              <a:rPr lang="en-US" sz="2000" dirty="0"/>
              <a:t>nternal bleeding</a:t>
            </a:r>
          </a:p>
          <a:p>
            <a:r>
              <a:rPr lang="en-US" sz="2000" dirty="0"/>
              <a:t>Damaged airways</a:t>
            </a:r>
          </a:p>
          <a:p>
            <a:r>
              <a:rPr lang="en-US" sz="2000" dirty="0"/>
              <a:t>Collapsed lungs</a:t>
            </a:r>
          </a:p>
          <a:p>
            <a:r>
              <a:rPr lang="en-US" sz="2000" dirty="0"/>
              <a:t>Cuts of the liver and spleen</a:t>
            </a:r>
          </a:p>
          <a:p>
            <a:r>
              <a:rPr lang="en-US" sz="2000" dirty="0">
                <a:solidFill>
                  <a:srgbClr val="FF0000"/>
                </a:solidFill>
              </a:rPr>
              <a:t>CPR induced consciousness (CPRIC)</a:t>
            </a:r>
          </a:p>
          <a:p>
            <a:pPr marL="0" indent="0">
              <a:buNone/>
            </a:pPr>
            <a:endParaRPr lang="en-US" dirty="0"/>
          </a:p>
        </p:txBody>
      </p:sp>
      <p:sp>
        <p:nvSpPr>
          <p:cNvPr id="11" name="TextBox 10">
            <a:extLst>
              <a:ext uri="{FF2B5EF4-FFF2-40B4-BE49-F238E27FC236}">
                <a16:creationId xmlns:a16="http://schemas.microsoft.com/office/drawing/2014/main" id="{DD85175F-8D6C-B75A-7E8A-4223A68E1EF9}"/>
              </a:ext>
            </a:extLst>
          </p:cNvPr>
          <p:cNvSpPr txBox="1"/>
          <p:nvPr/>
        </p:nvSpPr>
        <p:spPr>
          <a:xfrm>
            <a:off x="2135803" y="6136854"/>
            <a:ext cx="7597422" cy="523220"/>
          </a:xfrm>
          <a:prstGeom prst="rect">
            <a:avLst/>
          </a:prstGeom>
          <a:noFill/>
        </p:spPr>
        <p:txBody>
          <a:bodyPr wrap="square" rtlCol="0">
            <a:spAutoFit/>
          </a:bodyPr>
          <a:lstStyle/>
          <a:p>
            <a:r>
              <a:rPr lang="en-US" sz="2800" b="1" dirty="0">
                <a:solidFill>
                  <a:srgbClr val="FF0000"/>
                </a:solidFill>
              </a:rPr>
              <a:t>Prolonged stay in ICU and discharge to LTSS</a:t>
            </a:r>
          </a:p>
        </p:txBody>
      </p:sp>
      <p:sp>
        <p:nvSpPr>
          <p:cNvPr id="12" name="TextBox 11">
            <a:extLst>
              <a:ext uri="{FF2B5EF4-FFF2-40B4-BE49-F238E27FC236}">
                <a16:creationId xmlns:a16="http://schemas.microsoft.com/office/drawing/2014/main" id="{75DE0952-F8A7-C122-220F-A7329B59B5D6}"/>
              </a:ext>
            </a:extLst>
          </p:cNvPr>
          <p:cNvSpPr txBox="1"/>
          <p:nvPr/>
        </p:nvSpPr>
        <p:spPr>
          <a:xfrm>
            <a:off x="776727" y="1867335"/>
            <a:ext cx="3140517" cy="523220"/>
          </a:xfrm>
          <a:prstGeom prst="rect">
            <a:avLst/>
          </a:prstGeom>
          <a:noFill/>
        </p:spPr>
        <p:txBody>
          <a:bodyPr wrap="square" rtlCol="0">
            <a:spAutoFit/>
          </a:bodyPr>
          <a:lstStyle/>
          <a:p>
            <a:r>
              <a:rPr lang="en-US" sz="2800" b="1" u="sng" dirty="0"/>
              <a:t>Procedure</a:t>
            </a:r>
          </a:p>
        </p:txBody>
      </p:sp>
      <p:sp>
        <p:nvSpPr>
          <p:cNvPr id="13" name="TextBox 12">
            <a:extLst>
              <a:ext uri="{FF2B5EF4-FFF2-40B4-BE49-F238E27FC236}">
                <a16:creationId xmlns:a16="http://schemas.microsoft.com/office/drawing/2014/main" id="{665252BA-C44B-DDA0-1D45-0EA2104CD407}"/>
              </a:ext>
            </a:extLst>
          </p:cNvPr>
          <p:cNvSpPr txBox="1"/>
          <p:nvPr/>
        </p:nvSpPr>
        <p:spPr>
          <a:xfrm>
            <a:off x="685626" y="2456740"/>
            <a:ext cx="3546295" cy="3683060"/>
          </a:xfrm>
          <a:prstGeom prst="rect">
            <a:avLst/>
          </a:prstGeom>
          <a:noFill/>
        </p:spPr>
        <p:txBody>
          <a:bodyPr wrap="square" rtlCol="0">
            <a:spAutoFit/>
          </a:bodyPr>
          <a:lstStyle/>
          <a:p>
            <a:pPr fontAlgn="base">
              <a:lnSpc>
                <a:spcPct val="90000"/>
              </a:lnSpc>
              <a:spcBef>
                <a:spcPts val="1000"/>
              </a:spcBef>
            </a:pPr>
            <a:r>
              <a:rPr lang="en-US" sz="2000" b="1" dirty="0"/>
              <a:t>20-40 Minutes of:</a:t>
            </a:r>
          </a:p>
          <a:p>
            <a:pPr marL="285750" indent="-285750" fontAlgn="base">
              <a:lnSpc>
                <a:spcPct val="90000"/>
              </a:lnSpc>
              <a:spcBef>
                <a:spcPts val="1000"/>
              </a:spcBef>
              <a:buFont typeface="Arial" panose="020B0604020202020204" pitchFamily="34" charset="0"/>
              <a:buChar char="•"/>
            </a:pPr>
            <a:r>
              <a:rPr lang="en-US" sz="2000" dirty="0"/>
              <a:t>Rapid, forceful chest compressions</a:t>
            </a:r>
          </a:p>
          <a:p>
            <a:pPr marL="285750" indent="-285750" fontAlgn="base">
              <a:lnSpc>
                <a:spcPct val="90000"/>
              </a:lnSpc>
              <a:spcBef>
                <a:spcPts val="1000"/>
              </a:spcBef>
              <a:buFont typeface="Arial" panose="020B0604020202020204" pitchFamily="34" charset="0"/>
              <a:buChar char="•"/>
            </a:pPr>
            <a:r>
              <a:rPr lang="en-US" sz="2000" dirty="0"/>
              <a:t>Intubation (a tube passed down your throat)</a:t>
            </a:r>
          </a:p>
          <a:p>
            <a:pPr marL="285750" indent="-285750" fontAlgn="base">
              <a:lnSpc>
                <a:spcPct val="90000"/>
              </a:lnSpc>
              <a:spcBef>
                <a:spcPts val="1000"/>
              </a:spcBef>
              <a:buFont typeface="Arial" panose="020B0604020202020204" pitchFamily="34" charset="0"/>
              <a:buChar char="•"/>
            </a:pPr>
            <a:r>
              <a:rPr lang="en-US" sz="2000" dirty="0"/>
              <a:t>Electric shocks (called defibrillation)</a:t>
            </a:r>
          </a:p>
          <a:p>
            <a:pPr marL="285750" indent="-285750" fontAlgn="base">
              <a:lnSpc>
                <a:spcPct val="90000"/>
              </a:lnSpc>
              <a:spcBef>
                <a:spcPts val="1000"/>
              </a:spcBef>
              <a:buFont typeface="Arial" panose="020B0604020202020204" pitchFamily="34" charset="0"/>
              <a:buChar char="•"/>
            </a:pPr>
            <a:r>
              <a:rPr lang="en-US" sz="2000" dirty="0"/>
              <a:t>Needle sticks for IV medication</a:t>
            </a:r>
          </a:p>
          <a:p>
            <a:pPr fontAlgn="base"/>
            <a:endParaRPr lang="en-US" sz="2000" dirty="0"/>
          </a:p>
          <a:p>
            <a:endParaRPr lang="en-US" dirty="0"/>
          </a:p>
        </p:txBody>
      </p:sp>
      <p:pic>
        <p:nvPicPr>
          <p:cNvPr id="6148" name="Picture 4" descr="A red sign with a person in a circle&#10;&#10;Description automatically generated">
            <a:extLst>
              <a:ext uri="{FF2B5EF4-FFF2-40B4-BE49-F238E27FC236}">
                <a16:creationId xmlns:a16="http://schemas.microsoft.com/office/drawing/2014/main" id="{810A8DA7-C319-7837-A710-06428A093E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85731" y="72740"/>
            <a:ext cx="1542001" cy="1542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5965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6E83C2C-1AA6-D8EC-6E11-4B2EBD976D5C}"/>
            </a:ext>
          </a:extLst>
        </p:cNvPr>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89D7ABBA-2D08-EFF8-1A09-D7ECD3AB50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Rectangle 1032">
            <a:extLst>
              <a:ext uri="{FF2B5EF4-FFF2-40B4-BE49-F238E27FC236}">
                <a16:creationId xmlns:a16="http://schemas.microsoft.com/office/drawing/2014/main" id="{7C12D1FA-6B1C-5076-D108-C770FF624D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0"/>
            <a:ext cx="12192000" cy="2395820"/>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Rectangle 1034">
            <a:extLst>
              <a:ext uri="{FF2B5EF4-FFF2-40B4-BE49-F238E27FC236}">
                <a16:creationId xmlns:a16="http://schemas.microsoft.com/office/drawing/2014/main" id="{AC2AB108-034A-EBA8-119A-F88FB29EB4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080500" y="6"/>
            <a:ext cx="3111498" cy="2835780"/>
          </a:xfrm>
          <a:prstGeom prst="rect">
            <a:avLst/>
          </a:prstGeom>
          <a:gradFill>
            <a:gsLst>
              <a:gs pos="0">
                <a:srgbClr val="000000">
                  <a:alpha val="63000"/>
                </a:srgbClr>
              </a:gs>
              <a:gs pos="100000">
                <a:schemeClr val="accent1">
                  <a:lumMod val="7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7" name="Rectangle 1036">
            <a:extLst>
              <a:ext uri="{FF2B5EF4-FFF2-40B4-BE49-F238E27FC236}">
                <a16:creationId xmlns:a16="http://schemas.microsoft.com/office/drawing/2014/main" id="{4D63CAB3-0094-A245-0FF2-285A10B68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
            <a:ext cx="12192000" cy="2395815"/>
          </a:xfrm>
          <a:prstGeom prst="rect">
            <a:avLst/>
          </a:prstGeom>
          <a:gradFill>
            <a:gsLst>
              <a:gs pos="39000">
                <a:schemeClr val="accent1">
                  <a:lumMod val="50000"/>
                  <a:alpha val="0"/>
                </a:schemeClr>
              </a:gs>
              <a:gs pos="100000">
                <a:srgbClr val="000000">
                  <a:alpha val="72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9" name="Rectangle 1038">
            <a:extLst>
              <a:ext uri="{FF2B5EF4-FFF2-40B4-BE49-F238E27FC236}">
                <a16:creationId xmlns:a16="http://schemas.microsoft.com/office/drawing/2014/main" id="{B13058C7-2559-9F1D-6E97-A6319DA176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26042" y="9496"/>
            <a:ext cx="11765956" cy="2376835"/>
          </a:xfrm>
          <a:prstGeom prst="rect">
            <a:avLst/>
          </a:prstGeom>
          <a:gradFill>
            <a:gsLst>
              <a:gs pos="0">
                <a:srgbClr val="000000">
                  <a:alpha val="8000"/>
                </a:srgbClr>
              </a:gs>
              <a:gs pos="76000">
                <a:schemeClr val="accent1">
                  <a:lumMod val="75000"/>
                  <a:alpha val="2200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FD1DC4C-82D5-04B5-FF96-DDB5295C05FE}"/>
              </a:ext>
            </a:extLst>
          </p:cNvPr>
          <p:cNvSpPr>
            <a:spLocks noGrp="1"/>
          </p:cNvSpPr>
          <p:nvPr>
            <p:ph type="title"/>
          </p:nvPr>
        </p:nvSpPr>
        <p:spPr>
          <a:xfrm>
            <a:off x="1371599" y="365125"/>
            <a:ext cx="9748522" cy="1325563"/>
          </a:xfrm>
        </p:spPr>
        <p:txBody>
          <a:bodyPr>
            <a:normAutofit/>
          </a:bodyPr>
          <a:lstStyle/>
          <a:p>
            <a:r>
              <a:rPr lang="en-US" sz="4000" b="1" dirty="0">
                <a:solidFill>
                  <a:srgbClr val="FFFFFF"/>
                </a:solidFill>
                <a:ea typeface="Calibri Light"/>
                <a:cs typeface="Calibri Light"/>
              </a:rPr>
              <a:t>Why Do People Think CPR is </a:t>
            </a:r>
            <a:br>
              <a:rPr lang="en-US" sz="4000" b="1" dirty="0">
                <a:solidFill>
                  <a:srgbClr val="FFFFFF"/>
                </a:solidFill>
                <a:ea typeface="Calibri Light"/>
                <a:cs typeface="Calibri Light"/>
              </a:rPr>
            </a:br>
            <a:r>
              <a:rPr lang="en-US" sz="4000" b="1" dirty="0">
                <a:solidFill>
                  <a:srgbClr val="FFFFFF"/>
                </a:solidFill>
                <a:ea typeface="Calibri Light"/>
                <a:cs typeface="Calibri Light"/>
              </a:rPr>
              <a:t>Highly Effective At the End of Life?</a:t>
            </a:r>
          </a:p>
        </p:txBody>
      </p:sp>
      <p:pic>
        <p:nvPicPr>
          <p:cNvPr id="4" name="Picture 3" descr="A group of medical professionals in a hospital room&#10;&#10;AI-generated content may be incorrect.">
            <a:extLst>
              <a:ext uri="{FF2B5EF4-FFF2-40B4-BE49-F238E27FC236}">
                <a16:creationId xmlns:a16="http://schemas.microsoft.com/office/drawing/2014/main" id="{B9197717-E773-7A21-A8ED-F195030F558B}"/>
              </a:ext>
            </a:extLst>
          </p:cNvPr>
          <p:cNvPicPr>
            <a:picLocks noChangeAspect="1"/>
          </p:cNvPicPr>
          <p:nvPr/>
        </p:nvPicPr>
        <p:blipFill>
          <a:blip r:embed="rId2"/>
          <a:srcRect l="9032" r="23964" b="-5"/>
          <a:stretch>
            <a:fillRect/>
          </a:stretch>
        </p:blipFill>
        <p:spPr>
          <a:xfrm>
            <a:off x="1045013" y="1824895"/>
            <a:ext cx="2282932" cy="2282932"/>
          </a:xfrm>
          <a:custGeom>
            <a:avLst/>
            <a:gdLst/>
            <a:ahLst/>
            <a:cxnLst/>
            <a:rect l="l" t="t" r="r" b="b"/>
            <a:pathLst>
              <a:path w="2282932" h="2282932">
                <a:moveTo>
                  <a:pt x="1141466" y="0"/>
                </a:moveTo>
                <a:cubicBezTo>
                  <a:pt x="1771880" y="0"/>
                  <a:pt x="2282932" y="511052"/>
                  <a:pt x="2282932" y="1141466"/>
                </a:cubicBezTo>
                <a:cubicBezTo>
                  <a:pt x="2282932" y="1771880"/>
                  <a:pt x="1771880" y="2282932"/>
                  <a:pt x="1141466" y="2282932"/>
                </a:cubicBezTo>
                <a:cubicBezTo>
                  <a:pt x="511052" y="2282932"/>
                  <a:pt x="0" y="1771880"/>
                  <a:pt x="0" y="1141466"/>
                </a:cubicBezTo>
                <a:cubicBezTo>
                  <a:pt x="0" y="511052"/>
                  <a:pt x="511052" y="0"/>
                  <a:pt x="1141466" y="0"/>
                </a:cubicBezTo>
                <a:close/>
              </a:path>
            </a:pathLst>
          </a:custGeom>
        </p:spPr>
      </p:pic>
      <p:pic>
        <p:nvPicPr>
          <p:cNvPr id="6" name="Picture 5" descr="Resuscitation methods popular on TV shows are not effective alternative to  CPR, researchers demonstrate">
            <a:extLst>
              <a:ext uri="{FF2B5EF4-FFF2-40B4-BE49-F238E27FC236}">
                <a16:creationId xmlns:a16="http://schemas.microsoft.com/office/drawing/2014/main" id="{81649FA5-DBF3-144F-F3E5-B25DF5FB260B}"/>
              </a:ext>
            </a:extLst>
          </p:cNvPr>
          <p:cNvPicPr>
            <a:picLocks noChangeAspect="1"/>
          </p:cNvPicPr>
          <p:nvPr/>
        </p:nvPicPr>
        <p:blipFill>
          <a:blip r:embed="rId3"/>
          <a:srcRect l="26009" r="7487" b="-5"/>
          <a:stretch>
            <a:fillRect/>
          </a:stretch>
        </p:blipFill>
        <p:spPr>
          <a:xfrm>
            <a:off x="4706291" y="1729486"/>
            <a:ext cx="2282932" cy="2282932"/>
          </a:xfrm>
          <a:custGeom>
            <a:avLst/>
            <a:gdLst/>
            <a:ahLst/>
            <a:cxnLst/>
            <a:rect l="l" t="t" r="r" b="b"/>
            <a:pathLst>
              <a:path w="2282932" h="2282932">
                <a:moveTo>
                  <a:pt x="1141466" y="0"/>
                </a:moveTo>
                <a:cubicBezTo>
                  <a:pt x="1771880" y="0"/>
                  <a:pt x="2282932" y="511052"/>
                  <a:pt x="2282932" y="1141466"/>
                </a:cubicBezTo>
                <a:cubicBezTo>
                  <a:pt x="2282932" y="1771880"/>
                  <a:pt x="1771880" y="2282932"/>
                  <a:pt x="1141466" y="2282932"/>
                </a:cubicBezTo>
                <a:cubicBezTo>
                  <a:pt x="511052" y="2282932"/>
                  <a:pt x="0" y="1771880"/>
                  <a:pt x="0" y="1141466"/>
                </a:cubicBezTo>
                <a:cubicBezTo>
                  <a:pt x="0" y="511052"/>
                  <a:pt x="511052" y="0"/>
                  <a:pt x="1141466" y="0"/>
                </a:cubicBezTo>
                <a:close/>
              </a:path>
            </a:pathLst>
          </a:custGeom>
        </p:spPr>
      </p:pic>
      <p:pic>
        <p:nvPicPr>
          <p:cNvPr id="1026" name="Picture 2">
            <a:extLst>
              <a:ext uri="{FF2B5EF4-FFF2-40B4-BE49-F238E27FC236}">
                <a16:creationId xmlns:a16="http://schemas.microsoft.com/office/drawing/2014/main" id="{D6B98E03-9CA3-88AE-1952-ADDD17FBD6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3823" r="23676" b="-1"/>
          <a:stretch>
            <a:fillRect/>
          </a:stretch>
        </p:blipFill>
        <p:spPr bwMode="auto">
          <a:xfrm>
            <a:off x="8343710" y="1729486"/>
            <a:ext cx="2282932" cy="2282932"/>
          </a:xfrm>
          <a:custGeom>
            <a:avLst/>
            <a:gdLst/>
            <a:ahLst/>
            <a:cxnLst/>
            <a:rect l="l" t="t" r="r" b="b"/>
            <a:pathLst>
              <a:path w="2282932" h="2282932">
                <a:moveTo>
                  <a:pt x="1141466" y="0"/>
                </a:moveTo>
                <a:cubicBezTo>
                  <a:pt x="1771880" y="0"/>
                  <a:pt x="2282932" y="511052"/>
                  <a:pt x="2282932" y="1141466"/>
                </a:cubicBezTo>
                <a:cubicBezTo>
                  <a:pt x="2282932" y="1771880"/>
                  <a:pt x="1771880" y="2282932"/>
                  <a:pt x="1141466" y="2282932"/>
                </a:cubicBezTo>
                <a:cubicBezTo>
                  <a:pt x="511052" y="2282932"/>
                  <a:pt x="0" y="1771880"/>
                  <a:pt x="0" y="1141466"/>
                </a:cubicBezTo>
                <a:cubicBezTo>
                  <a:pt x="0" y="511052"/>
                  <a:pt x="511052" y="0"/>
                  <a:pt x="1141466" y="0"/>
                </a:cubicBez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D7F8EE70-78AB-7287-F10F-3CED64B9F37B}"/>
              </a:ext>
            </a:extLst>
          </p:cNvPr>
          <p:cNvSpPr>
            <a:spLocks noGrp="1"/>
          </p:cNvSpPr>
          <p:nvPr>
            <p:ph idx="1"/>
          </p:nvPr>
        </p:nvSpPr>
        <p:spPr>
          <a:xfrm>
            <a:off x="8227441" y="4296774"/>
            <a:ext cx="2919546" cy="2066869"/>
          </a:xfrm>
        </p:spPr>
        <p:txBody>
          <a:bodyPr vert="horz" lIns="91440" tIns="45720" rIns="91440" bIns="45720" rtlCol="0" anchor="ctr">
            <a:normAutofit/>
          </a:bodyPr>
          <a:lstStyle/>
          <a:p>
            <a:pPr marL="0" indent="0">
              <a:lnSpc>
                <a:spcPct val="100000"/>
              </a:lnSpc>
              <a:spcBef>
                <a:spcPts val="600"/>
              </a:spcBef>
              <a:spcAft>
                <a:spcPts val="600"/>
              </a:spcAft>
              <a:buNone/>
            </a:pPr>
            <a:r>
              <a:rPr lang="en-US" sz="1600" b="1" dirty="0">
                <a:ea typeface="Calibri" panose="020F0502020204030204"/>
                <a:cs typeface="Calibri" panose="020F0502020204030204"/>
              </a:rPr>
              <a:t>CPR as a default intervention</a:t>
            </a:r>
          </a:p>
          <a:p>
            <a:pPr>
              <a:lnSpc>
                <a:spcPct val="100000"/>
              </a:lnSpc>
              <a:spcBef>
                <a:spcPts val="600"/>
              </a:spcBef>
              <a:spcAft>
                <a:spcPts val="600"/>
              </a:spcAft>
            </a:pPr>
            <a:r>
              <a:rPr lang="en-US" sz="1600" dirty="0">
                <a:ea typeface="Calibri" panose="020F0502020204030204"/>
                <a:cs typeface="Calibri" panose="020F0502020204030204"/>
              </a:rPr>
              <a:t>Implies it is highly effective</a:t>
            </a:r>
          </a:p>
          <a:p>
            <a:pPr>
              <a:lnSpc>
                <a:spcPct val="100000"/>
              </a:lnSpc>
              <a:spcBef>
                <a:spcPts val="600"/>
              </a:spcBef>
              <a:spcAft>
                <a:spcPts val="600"/>
              </a:spcAft>
            </a:pPr>
            <a:r>
              <a:rPr lang="en-US" sz="1600" dirty="0">
                <a:ea typeface="Calibri" panose="020F0502020204030204"/>
                <a:cs typeface="Calibri" panose="020F0502020204030204"/>
              </a:rPr>
              <a:t>Bypasses the informed consent process</a:t>
            </a:r>
          </a:p>
          <a:p>
            <a:pPr marL="514350" indent="-514350">
              <a:buAutoNum type="arabicPeriod"/>
            </a:pPr>
            <a:endParaRPr lang="en-US" sz="800" dirty="0">
              <a:ea typeface="Calibri" panose="020F0502020204030204"/>
              <a:cs typeface="Calibri" panose="020F0502020204030204"/>
            </a:endParaRPr>
          </a:p>
          <a:p>
            <a:pPr marL="514350" indent="-514350">
              <a:buAutoNum type="arabicPeriod"/>
            </a:pPr>
            <a:endParaRPr lang="en-US" sz="800" dirty="0">
              <a:ea typeface="Calibri" panose="020F0502020204030204"/>
              <a:cs typeface="Calibri" panose="020F0502020204030204"/>
            </a:endParaRPr>
          </a:p>
        </p:txBody>
      </p:sp>
      <p:sp>
        <p:nvSpPr>
          <p:cNvPr id="5" name="TextBox 4">
            <a:extLst>
              <a:ext uri="{FF2B5EF4-FFF2-40B4-BE49-F238E27FC236}">
                <a16:creationId xmlns:a16="http://schemas.microsoft.com/office/drawing/2014/main" id="{8069D1D7-51F9-F92E-D4B5-5DABF24A05D8}"/>
              </a:ext>
            </a:extLst>
          </p:cNvPr>
          <p:cNvSpPr txBox="1"/>
          <p:nvPr/>
        </p:nvSpPr>
        <p:spPr>
          <a:xfrm>
            <a:off x="1045013" y="4359223"/>
            <a:ext cx="2634103" cy="1877437"/>
          </a:xfrm>
          <a:prstGeom prst="rect">
            <a:avLst/>
          </a:prstGeom>
          <a:noFill/>
        </p:spPr>
        <p:txBody>
          <a:bodyPr wrap="square" rtlCol="0">
            <a:spAutoFit/>
          </a:bodyPr>
          <a:lstStyle/>
          <a:p>
            <a:pPr>
              <a:spcBef>
                <a:spcPts val="600"/>
              </a:spcBef>
              <a:spcAft>
                <a:spcPts val="600"/>
              </a:spcAft>
            </a:pPr>
            <a:r>
              <a:rPr lang="en-US" sz="1600" b="1" dirty="0">
                <a:ea typeface="Calibri" panose="020F0502020204030204"/>
                <a:cs typeface="Calibri" panose="020F0502020204030204"/>
              </a:rPr>
              <a:t>Television and media depiction of CPR</a:t>
            </a:r>
          </a:p>
          <a:p>
            <a:pPr marL="285750" indent="-285750">
              <a:spcBef>
                <a:spcPts val="600"/>
              </a:spcBef>
              <a:spcAft>
                <a:spcPts val="600"/>
              </a:spcAft>
              <a:buFont typeface="Arial" panose="020B0604020202020204" pitchFamily="34" charset="0"/>
              <a:buChar char="•"/>
            </a:pPr>
            <a:r>
              <a:rPr lang="en-US" sz="1600" dirty="0">
                <a:ea typeface="Calibri" panose="020F0502020204030204"/>
                <a:cs typeface="Calibri" panose="020F0502020204030204"/>
              </a:rPr>
              <a:t>70% - 75% effective</a:t>
            </a:r>
          </a:p>
          <a:p>
            <a:pPr marL="285750" indent="-285750">
              <a:spcBef>
                <a:spcPts val="600"/>
              </a:spcBef>
              <a:spcAft>
                <a:spcPts val="600"/>
              </a:spcAft>
              <a:buFont typeface="Arial" panose="020B0604020202020204" pitchFamily="34" charset="0"/>
              <a:buChar char="•"/>
            </a:pPr>
            <a:r>
              <a:rPr lang="en-US" sz="1600" dirty="0">
                <a:solidFill>
                  <a:srgbClr val="FF0000"/>
                </a:solidFill>
                <a:ea typeface="Calibri" panose="020F0502020204030204"/>
                <a:cs typeface="Calibri" panose="020F0502020204030204"/>
              </a:rPr>
              <a:t>“The Pitt” accurately depicts CPR (no one survived)</a:t>
            </a:r>
          </a:p>
        </p:txBody>
      </p:sp>
      <p:sp>
        <p:nvSpPr>
          <p:cNvPr id="7" name="TextBox 6">
            <a:extLst>
              <a:ext uri="{FF2B5EF4-FFF2-40B4-BE49-F238E27FC236}">
                <a16:creationId xmlns:a16="http://schemas.microsoft.com/office/drawing/2014/main" id="{88EE9F13-3753-58F2-69F7-41555DCBB010}"/>
              </a:ext>
            </a:extLst>
          </p:cNvPr>
          <p:cNvSpPr txBox="1"/>
          <p:nvPr/>
        </p:nvSpPr>
        <p:spPr>
          <a:xfrm>
            <a:off x="4462346" y="4296774"/>
            <a:ext cx="2770822" cy="2369880"/>
          </a:xfrm>
          <a:prstGeom prst="rect">
            <a:avLst/>
          </a:prstGeom>
          <a:noFill/>
        </p:spPr>
        <p:txBody>
          <a:bodyPr wrap="square" rtlCol="0">
            <a:spAutoFit/>
          </a:bodyPr>
          <a:lstStyle/>
          <a:p>
            <a:pPr>
              <a:spcBef>
                <a:spcPts val="600"/>
              </a:spcBef>
              <a:spcAft>
                <a:spcPts val="600"/>
              </a:spcAft>
            </a:pPr>
            <a:r>
              <a:rPr lang="en-US" sz="1600" b="1" dirty="0">
                <a:ea typeface="Calibri" panose="020F0502020204030204"/>
                <a:cs typeface="Calibri" panose="020F0502020204030204"/>
              </a:rPr>
              <a:t>CPR training classes only teach the benefits of CPR  </a:t>
            </a:r>
          </a:p>
          <a:p>
            <a:pPr marL="285750" indent="-285750">
              <a:spcBef>
                <a:spcPts val="600"/>
              </a:spcBef>
              <a:spcAft>
                <a:spcPts val="600"/>
              </a:spcAft>
              <a:buFont typeface="Arial" panose="020B0604020202020204" pitchFamily="34" charset="0"/>
              <a:buChar char="•"/>
            </a:pPr>
            <a:r>
              <a:rPr lang="en-US" sz="1600" dirty="0">
                <a:ea typeface="Calibri" panose="020F0502020204030204"/>
                <a:cs typeface="Calibri" panose="020F0502020204030204"/>
              </a:rPr>
              <a:t>All healthcare workers are required to have CPR training</a:t>
            </a:r>
          </a:p>
          <a:p>
            <a:pPr marL="285750" indent="-285750">
              <a:spcBef>
                <a:spcPts val="600"/>
              </a:spcBef>
              <a:spcAft>
                <a:spcPts val="600"/>
              </a:spcAft>
              <a:buFont typeface="Arial" panose="020B0604020202020204" pitchFamily="34" charset="0"/>
              <a:buChar char="•"/>
            </a:pPr>
            <a:r>
              <a:rPr lang="en-US" sz="1600" dirty="0">
                <a:ea typeface="Calibri" panose="020F0502020204030204"/>
                <a:cs typeface="Calibri" panose="020F0502020204030204"/>
              </a:rPr>
              <a:t>48 states mandate or recommend CPR training in high schools</a:t>
            </a:r>
          </a:p>
        </p:txBody>
      </p:sp>
    </p:spTree>
    <p:extLst>
      <p:ext uri="{BB962C8B-B14F-4D97-AF65-F5344CB8AC3E}">
        <p14:creationId xmlns:p14="http://schemas.microsoft.com/office/powerpoint/2010/main" val="2938080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7" name="Rectangle 5126">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DB0C2E5-745D-5549-25DC-049C2ACF447B}"/>
              </a:ext>
            </a:extLst>
          </p:cNvPr>
          <p:cNvSpPr>
            <a:spLocks noGrp="1"/>
          </p:cNvSpPr>
          <p:nvPr>
            <p:ph type="title"/>
          </p:nvPr>
        </p:nvSpPr>
        <p:spPr>
          <a:xfrm>
            <a:off x="1136397" y="502020"/>
            <a:ext cx="5555805" cy="1642970"/>
          </a:xfrm>
        </p:spPr>
        <p:txBody>
          <a:bodyPr anchor="b">
            <a:normAutofit fontScale="90000"/>
          </a:bodyPr>
          <a:lstStyle/>
          <a:p>
            <a:r>
              <a:rPr lang="en-US" sz="3400" b="1" dirty="0"/>
              <a:t>Informed Consent is the Bedrock Principle of Patient Autonomy and Self-Determination</a:t>
            </a:r>
          </a:p>
        </p:txBody>
      </p:sp>
      <p:sp>
        <p:nvSpPr>
          <p:cNvPr id="3" name="Content Placeholder 2">
            <a:extLst>
              <a:ext uri="{FF2B5EF4-FFF2-40B4-BE49-F238E27FC236}">
                <a16:creationId xmlns:a16="http://schemas.microsoft.com/office/drawing/2014/main" id="{63852360-8141-8E4B-B2F2-898393B5ED4F}"/>
              </a:ext>
            </a:extLst>
          </p:cNvPr>
          <p:cNvSpPr>
            <a:spLocks noGrp="1"/>
          </p:cNvSpPr>
          <p:nvPr>
            <p:ph idx="1"/>
          </p:nvPr>
        </p:nvSpPr>
        <p:spPr>
          <a:xfrm>
            <a:off x="1144923" y="2405894"/>
            <a:ext cx="4951077" cy="3814036"/>
          </a:xfrm>
        </p:spPr>
        <p:txBody>
          <a:bodyPr anchor="t">
            <a:normAutofit/>
          </a:bodyPr>
          <a:lstStyle/>
          <a:p>
            <a:r>
              <a:rPr lang="en-US" sz="1900" dirty="0"/>
              <a:t>Mandates disclosure of the </a:t>
            </a:r>
            <a:r>
              <a:rPr lang="en-US" sz="1900" b="1" dirty="0">
                <a:solidFill>
                  <a:srgbClr val="FF0000"/>
                </a:solidFill>
              </a:rPr>
              <a:t>risks, benefits, alternatives, and potential consequences</a:t>
            </a:r>
            <a:r>
              <a:rPr lang="en-US" sz="1900" dirty="0"/>
              <a:t> of the proposed intervention.</a:t>
            </a:r>
          </a:p>
          <a:p>
            <a:r>
              <a:rPr lang="en-US" sz="1900" dirty="0"/>
              <a:t>Allows the patient to make </a:t>
            </a:r>
            <a:r>
              <a:rPr lang="en-US" sz="1900" b="1" dirty="0">
                <a:solidFill>
                  <a:srgbClr val="FF0000"/>
                </a:solidFill>
              </a:rPr>
              <a:t>an informed decision</a:t>
            </a:r>
            <a:r>
              <a:rPr lang="en-US" sz="1900" dirty="0"/>
              <a:t> about whether to proceed with the intervention.</a:t>
            </a:r>
          </a:p>
          <a:p>
            <a:r>
              <a:rPr lang="en-US" sz="1900" dirty="0"/>
              <a:t>Only two interventions do </a:t>
            </a:r>
            <a:r>
              <a:rPr lang="en-US" sz="1900" b="1" dirty="0">
                <a:solidFill>
                  <a:srgbClr val="FF0000"/>
                </a:solidFill>
              </a:rPr>
              <a:t>NOT </a:t>
            </a:r>
            <a:r>
              <a:rPr lang="en-US" sz="1900" dirty="0"/>
              <a:t>require informed consent:</a:t>
            </a:r>
          </a:p>
          <a:p>
            <a:pPr marL="800100" lvl="1" indent="-342900">
              <a:buFont typeface="+mj-lt"/>
              <a:buAutoNum type="arabicPeriod"/>
            </a:pPr>
            <a:r>
              <a:rPr lang="en-US" sz="1800" b="1" dirty="0">
                <a:solidFill>
                  <a:srgbClr val="0070C0"/>
                </a:solidFill>
              </a:rPr>
              <a:t>CPR</a:t>
            </a:r>
          </a:p>
          <a:p>
            <a:pPr marL="800100" lvl="1" indent="-342900">
              <a:buFont typeface="+mj-lt"/>
              <a:buAutoNum type="arabicPeriod"/>
            </a:pPr>
            <a:r>
              <a:rPr lang="en-US" sz="1800" b="1" dirty="0">
                <a:solidFill>
                  <a:srgbClr val="0070C0"/>
                </a:solidFill>
              </a:rPr>
              <a:t>Intubation</a:t>
            </a:r>
          </a:p>
        </p:txBody>
      </p:sp>
      <p:sp>
        <p:nvSpPr>
          <p:cNvPr id="5129" name="Rectangle 5128">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1" name="Rectangle 5130">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33" name="Rectangle 5132">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35" name="Rectangle 5134">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122" name="Picture 2">
            <a:extLst>
              <a:ext uri="{FF2B5EF4-FFF2-40B4-BE49-F238E27FC236}">
                <a16:creationId xmlns:a16="http://schemas.microsoft.com/office/drawing/2014/main" id="{E91CD16E-1498-913C-1BC6-54A8183D45C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075967" y="2193787"/>
            <a:ext cx="4170530" cy="25023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9279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90FD1E0-D446-5610-4B48-135E935C0F20}"/>
              </a:ext>
            </a:extLst>
          </p:cNvPr>
          <p:cNvSpPr/>
          <p:nvPr/>
        </p:nvSpPr>
        <p:spPr>
          <a:xfrm>
            <a:off x="0" y="0"/>
            <a:ext cx="12192000" cy="2366682"/>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FB97005-578B-1450-873E-852D755F8345}"/>
              </a:ext>
            </a:extLst>
          </p:cNvPr>
          <p:cNvSpPr>
            <a:spLocks noGrp="1"/>
          </p:cNvSpPr>
          <p:nvPr>
            <p:ph type="title"/>
          </p:nvPr>
        </p:nvSpPr>
        <p:spPr>
          <a:xfrm>
            <a:off x="1382107" y="842851"/>
            <a:ext cx="10044023" cy="877729"/>
          </a:xfrm>
        </p:spPr>
        <p:txBody>
          <a:bodyPr vert="horz" lIns="91440" tIns="45720" rIns="91440" bIns="45720" rtlCol="0" anchor="ctr">
            <a:noAutofit/>
          </a:bodyPr>
          <a:lstStyle/>
          <a:p>
            <a:pPr algn="ctr"/>
            <a:r>
              <a:rPr lang="en-US" sz="3600" b="1" dirty="0">
                <a:ln>
                  <a:solidFill>
                    <a:schemeClr val="bg1"/>
                  </a:solidFill>
                </a:ln>
                <a:solidFill>
                  <a:schemeClr val="bg1"/>
                </a:solidFill>
                <a:ea typeface="Calibri"/>
                <a:cs typeface="Calibri"/>
              </a:rPr>
              <a:t>The History of CPR and the Medical Community’s </a:t>
            </a:r>
            <a:br>
              <a:rPr lang="en-US" sz="3600" b="1" dirty="0">
                <a:ln>
                  <a:solidFill>
                    <a:schemeClr val="bg1"/>
                  </a:solidFill>
                </a:ln>
                <a:solidFill>
                  <a:schemeClr val="bg1"/>
                </a:solidFill>
                <a:ea typeface="Calibri"/>
                <a:cs typeface="Calibri"/>
              </a:rPr>
            </a:br>
            <a:r>
              <a:rPr lang="en-US" sz="3600" b="1" dirty="0">
                <a:ln>
                  <a:solidFill>
                    <a:schemeClr val="bg1"/>
                  </a:solidFill>
                </a:ln>
                <a:solidFill>
                  <a:schemeClr val="bg1"/>
                </a:solidFill>
                <a:ea typeface="Calibri"/>
                <a:cs typeface="Calibri"/>
              </a:rPr>
              <a:t>Actions to Mitigate its Use at the End of Life</a:t>
            </a:r>
          </a:p>
        </p:txBody>
      </p:sp>
      <p:graphicFrame>
        <p:nvGraphicFramePr>
          <p:cNvPr id="77" name="Content Placeholder 4">
            <a:extLst>
              <a:ext uri="{FF2B5EF4-FFF2-40B4-BE49-F238E27FC236}">
                <a16:creationId xmlns:a16="http://schemas.microsoft.com/office/drawing/2014/main" id="{15789BA9-D937-11CC-114F-327F7D38B53D}"/>
              </a:ext>
            </a:extLst>
          </p:cNvPr>
          <p:cNvGraphicFramePr/>
          <p:nvPr>
            <p:extLst>
              <p:ext uri="{D42A27DB-BD31-4B8C-83A1-F6EECF244321}">
                <p14:modId xmlns:p14="http://schemas.microsoft.com/office/powerpoint/2010/main" val="1342509152"/>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475775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11105</TotalTime>
  <Words>3089</Words>
  <Application>Microsoft Macintosh PowerPoint</Application>
  <PresentationFormat>Widescreen</PresentationFormat>
  <Paragraphs>271</Paragraphs>
  <Slides>26</Slides>
  <Notes>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26</vt:i4>
      </vt:variant>
    </vt:vector>
  </HeadingPairs>
  <TitlesOfParts>
    <vt:vector size="36" baseType="lpstr">
      <vt:lpstr>Aptos</vt:lpstr>
      <vt:lpstr>Aptos Display</vt:lpstr>
      <vt:lpstr>Arial</vt:lpstr>
      <vt:lpstr>Arial,Sans-Serif</vt:lpstr>
      <vt:lpstr>Calibri</vt:lpstr>
      <vt:lpstr>Calibri Light</vt:lpstr>
      <vt:lpstr>Cambria</vt:lpstr>
      <vt:lpstr>Courier New,monospace</vt:lpstr>
      <vt:lpstr>Wingdings</vt:lpstr>
      <vt:lpstr>Office Theme</vt:lpstr>
      <vt:lpstr>CPR for the Patient Self-Determination Act</vt:lpstr>
      <vt:lpstr>Overview</vt:lpstr>
      <vt:lpstr>How People Experience Death at the End of Life</vt:lpstr>
      <vt:lpstr>89% of people believe CPR to be highly effective and therefore 20% insist that CPR be performed even when told it has a 0% chance of working.*</vt:lpstr>
      <vt:lpstr>Information Asymmetry Causes Conflict </vt:lpstr>
      <vt:lpstr>Cardiopulmonary Resuscitation FACTS</vt:lpstr>
      <vt:lpstr>Why Do People Think CPR is  Highly Effective At the End of Life?</vt:lpstr>
      <vt:lpstr>Informed Consent is the Bedrock Principle of Patient Autonomy and Self-Determination</vt:lpstr>
      <vt:lpstr>The History of CPR and the Medical Community’s  Actions to Mitigate its Use at the End of Life</vt:lpstr>
      <vt:lpstr>U.S. Population’s Knowledge (as of 2023) About CPR Effectiveness</vt:lpstr>
      <vt:lpstr>Common Themes for Choosing CPR Even When Clinicians Say It Will Likely Not Work</vt:lpstr>
      <vt:lpstr>What Did We Learn </vt:lpstr>
      <vt:lpstr>The Solution to Information Asymmetry: A Legislative “Nudge”</vt:lpstr>
      <vt:lpstr>What Can Be Used to Implement this Legislative Nudge?</vt:lpstr>
      <vt:lpstr>Problems the PSDA Was Designed to Fix</vt:lpstr>
      <vt:lpstr>Advantages of Using the PSDA to Address Information Asymmetry for CPR</vt:lpstr>
      <vt:lpstr>What Provisions Should Be Added to the PSDA?</vt:lpstr>
      <vt:lpstr>A Promising Template  2025 Study in Switzerland Published in NEJM </vt:lpstr>
      <vt:lpstr>Why We Must Act Now </vt:lpstr>
      <vt:lpstr>Questions?</vt:lpstr>
      <vt:lpstr>CPR: Economic Incentive Structures</vt:lpstr>
      <vt:lpstr>Why Do So Many Clinicians Perform CPR When They Know it is Not Medically Appropriate?</vt:lpstr>
      <vt:lpstr>Bioethics Scholarly Proposals</vt:lpstr>
      <vt:lpstr>Possible Limitations of this Solution</vt:lpstr>
      <vt:lpstr>PowerPoint Presentation</vt:lpstr>
      <vt:lpstr>Assume that a patient has a terminal illness and is not likely to live more than six months. The patient is already receiving maximum life support care, and the medical team is certain that CPR will not reverse death if the patient's heart stops beating.   Which medical order would you be more likely to agree with for yourself or a loved one?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Julie Campbell</dc:creator>
  <cp:lastModifiedBy>Julie Campbell</cp:lastModifiedBy>
  <cp:revision>13</cp:revision>
  <dcterms:created xsi:type="dcterms:W3CDTF">2025-05-22T19:46:18Z</dcterms:created>
  <dcterms:modified xsi:type="dcterms:W3CDTF">2025-05-31T14:49:09Z</dcterms:modified>
</cp:coreProperties>
</file>