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3"/>
  </p:notesMasterIdLst>
  <p:sldIdLst>
    <p:sldId id="256" r:id="rId5"/>
    <p:sldId id="377" r:id="rId6"/>
    <p:sldId id="379" r:id="rId7"/>
    <p:sldId id="378" r:id="rId8"/>
    <p:sldId id="380" r:id="rId9"/>
    <p:sldId id="963" r:id="rId10"/>
    <p:sldId id="257" r:id="rId11"/>
    <p:sldId id="2147473708" r:id="rId12"/>
    <p:sldId id="381" r:id="rId13"/>
    <p:sldId id="262" r:id="rId14"/>
    <p:sldId id="2147473719" r:id="rId15"/>
    <p:sldId id="2147473711" r:id="rId16"/>
    <p:sldId id="2147473712" r:id="rId17"/>
    <p:sldId id="2147473710" r:id="rId18"/>
    <p:sldId id="2147473713" r:id="rId19"/>
    <p:sldId id="2147473715" r:id="rId20"/>
    <p:sldId id="327" r:id="rId21"/>
    <p:sldId id="32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ward, Jasmine" initials="" lastIdx="1" clrIdx="0">
    <p:extLst>
      <p:ext uri="{19B8F6BF-5375-455C-9EA6-DF929625EA0E}">
        <p15:presenceInfo xmlns:p15="http://schemas.microsoft.com/office/powerpoint/2012/main" userId="S::j.howard@northeastern.edu::8363fa16-c7bf-4bcc-9b9a-25616b241e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6C21B-67CE-175C-14B3-CC405EE20769}" v="8" dt="2025-06-02T12:14:32.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53"/>
  </p:normalViewPr>
  <p:slideViewPr>
    <p:cSldViewPr snapToGrid="0">
      <p:cViewPr varScale="1">
        <p:scale>
          <a:sx n="118" d="100"/>
          <a:sy n="118" d="100"/>
        </p:scale>
        <p:origin x="6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4" Type="http://schemas.openxmlformats.org/officeDocument/2006/relationships/image" Target="../media/image6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B6B235-5EE2-4F36-8A93-869A91DD6CBF}"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020D1E63-7C87-426C-B402-0101FEAEF952}">
      <dgm:prSet/>
      <dgm:spPr/>
      <dgm:t>
        <a:bodyPr/>
        <a:lstStyle/>
        <a:p>
          <a:pPr>
            <a:lnSpc>
              <a:spcPct val="100000"/>
            </a:lnSpc>
          </a:pPr>
          <a:r>
            <a:rPr lang="en-US"/>
            <a:t>Increased demand for the SP full day programing on campus.</a:t>
          </a:r>
        </a:p>
      </dgm:t>
    </dgm:pt>
    <dgm:pt modelId="{C37B151D-631E-4F54-B36F-6F8B91B79F6F}" type="parTrans" cxnId="{54E90B49-794B-46BB-B6A9-7B889DC627BC}">
      <dgm:prSet/>
      <dgm:spPr/>
      <dgm:t>
        <a:bodyPr/>
        <a:lstStyle/>
        <a:p>
          <a:endParaRPr lang="en-US"/>
        </a:p>
      </dgm:t>
    </dgm:pt>
    <dgm:pt modelId="{8EA5150B-5878-4328-82E3-DCC4F9D6296E}" type="sibTrans" cxnId="{54E90B49-794B-46BB-B6A9-7B889DC627BC}">
      <dgm:prSet/>
      <dgm:spPr/>
      <dgm:t>
        <a:bodyPr/>
        <a:lstStyle/>
        <a:p>
          <a:endParaRPr lang="en-US"/>
        </a:p>
      </dgm:t>
    </dgm:pt>
    <dgm:pt modelId="{ED00023B-1158-4F43-82AD-7A2131A9603C}">
      <dgm:prSet/>
      <dgm:spPr/>
      <dgm:t>
        <a:bodyPr/>
        <a:lstStyle/>
        <a:p>
          <a:pPr>
            <a:lnSpc>
              <a:spcPct val="100000"/>
            </a:lnSpc>
          </a:pPr>
          <a:r>
            <a:rPr lang="en-US"/>
            <a:t>Some loss of funding is creating a void in access of spaces to  openly discuss issues. </a:t>
          </a:r>
        </a:p>
      </dgm:t>
    </dgm:pt>
    <dgm:pt modelId="{766A0978-75D8-4AFA-AE21-6B4050281B68}" type="parTrans" cxnId="{2AE16256-A13D-4BB2-B066-18F4FBF9978C}">
      <dgm:prSet/>
      <dgm:spPr/>
      <dgm:t>
        <a:bodyPr/>
        <a:lstStyle/>
        <a:p>
          <a:endParaRPr lang="en-US"/>
        </a:p>
      </dgm:t>
    </dgm:pt>
    <dgm:pt modelId="{E49F0F0A-0672-4445-ACAD-2E845A13BFC8}" type="sibTrans" cxnId="{2AE16256-A13D-4BB2-B066-18F4FBF9978C}">
      <dgm:prSet/>
      <dgm:spPr/>
      <dgm:t>
        <a:bodyPr/>
        <a:lstStyle/>
        <a:p>
          <a:endParaRPr lang="en-US"/>
        </a:p>
      </dgm:t>
    </dgm:pt>
    <dgm:pt modelId="{1C81BE1A-B71F-4081-91DC-38CE34FE48E1}">
      <dgm:prSet/>
      <dgm:spPr/>
      <dgm:t>
        <a:bodyPr/>
        <a:lstStyle/>
        <a:p>
          <a:pPr>
            <a:lnSpc>
              <a:spcPct val="100000"/>
            </a:lnSpc>
          </a:pPr>
          <a:r>
            <a:rPr lang="en-US"/>
            <a:t>Created more opportunities for partnerships. </a:t>
          </a:r>
        </a:p>
      </dgm:t>
    </dgm:pt>
    <dgm:pt modelId="{0145D14C-CE57-4A58-8575-B5FEE0AB1700}" type="parTrans" cxnId="{7A600F13-9B85-43B2-9E97-15EFF50EB2BD}">
      <dgm:prSet/>
      <dgm:spPr/>
      <dgm:t>
        <a:bodyPr/>
        <a:lstStyle/>
        <a:p>
          <a:endParaRPr lang="en-US"/>
        </a:p>
      </dgm:t>
    </dgm:pt>
    <dgm:pt modelId="{C575DBAA-9B87-49C2-91E1-D4EA382AC5B9}" type="sibTrans" cxnId="{7A600F13-9B85-43B2-9E97-15EFF50EB2BD}">
      <dgm:prSet/>
      <dgm:spPr/>
      <dgm:t>
        <a:bodyPr/>
        <a:lstStyle/>
        <a:p>
          <a:endParaRPr lang="en-US"/>
        </a:p>
      </dgm:t>
    </dgm:pt>
    <dgm:pt modelId="{F042CC56-A2DE-402B-A1AA-AE5ACF151F17}" type="pres">
      <dgm:prSet presAssocID="{5FB6B235-5EE2-4F36-8A93-869A91DD6CBF}" presName="root" presStyleCnt="0">
        <dgm:presLayoutVars>
          <dgm:dir/>
          <dgm:resizeHandles val="exact"/>
        </dgm:presLayoutVars>
      </dgm:prSet>
      <dgm:spPr/>
    </dgm:pt>
    <dgm:pt modelId="{3BA2C54B-F0B6-4722-B23B-7AD1512D26C4}" type="pres">
      <dgm:prSet presAssocID="{020D1E63-7C87-426C-B402-0101FEAEF952}" presName="compNode" presStyleCnt="0"/>
      <dgm:spPr/>
    </dgm:pt>
    <dgm:pt modelId="{F7792A39-8916-4A9B-B0A5-2AE06BBEDAB0}" type="pres">
      <dgm:prSet presAssocID="{020D1E63-7C87-426C-B402-0101FEAEF952}" presName="bgRect" presStyleLbl="bgShp" presStyleIdx="0" presStyleCnt="3"/>
      <dgm:spPr/>
    </dgm:pt>
    <dgm:pt modelId="{D8C0425D-ED77-40C8-B037-50A01E3C2D4F}" type="pres">
      <dgm:prSet presAssocID="{020D1E63-7C87-426C-B402-0101FEAEF9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CB73B698-D58A-4F34-B48E-264F67B7E483}" type="pres">
      <dgm:prSet presAssocID="{020D1E63-7C87-426C-B402-0101FEAEF952}" presName="spaceRect" presStyleCnt="0"/>
      <dgm:spPr/>
    </dgm:pt>
    <dgm:pt modelId="{470B0716-AA17-4821-9AA1-BCE432E968F0}" type="pres">
      <dgm:prSet presAssocID="{020D1E63-7C87-426C-B402-0101FEAEF952}" presName="parTx" presStyleLbl="revTx" presStyleIdx="0" presStyleCnt="3">
        <dgm:presLayoutVars>
          <dgm:chMax val="0"/>
          <dgm:chPref val="0"/>
        </dgm:presLayoutVars>
      </dgm:prSet>
      <dgm:spPr/>
    </dgm:pt>
    <dgm:pt modelId="{3185C5AB-749C-4367-BF44-5A0117CE8410}" type="pres">
      <dgm:prSet presAssocID="{8EA5150B-5878-4328-82E3-DCC4F9D6296E}" presName="sibTrans" presStyleCnt="0"/>
      <dgm:spPr/>
    </dgm:pt>
    <dgm:pt modelId="{F07EC930-E6E1-48E2-B8B4-33A0E1906832}" type="pres">
      <dgm:prSet presAssocID="{ED00023B-1158-4F43-82AD-7A2131A9603C}" presName="compNode" presStyleCnt="0"/>
      <dgm:spPr/>
    </dgm:pt>
    <dgm:pt modelId="{D75B6F9C-5545-4475-B656-A9F07F723406}" type="pres">
      <dgm:prSet presAssocID="{ED00023B-1158-4F43-82AD-7A2131A9603C}" presName="bgRect" presStyleLbl="bgShp" presStyleIdx="1" presStyleCnt="3"/>
      <dgm:spPr/>
    </dgm:pt>
    <dgm:pt modelId="{95F38707-1FE6-436A-A390-46A33BC26730}" type="pres">
      <dgm:prSet presAssocID="{ED00023B-1158-4F43-82AD-7A2131A9603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ABDB7978-AD62-429C-B790-D59C67EEFA82}" type="pres">
      <dgm:prSet presAssocID="{ED00023B-1158-4F43-82AD-7A2131A9603C}" presName="spaceRect" presStyleCnt="0"/>
      <dgm:spPr/>
    </dgm:pt>
    <dgm:pt modelId="{27F2BAA1-A4BB-4855-9A31-5C8F270F8C34}" type="pres">
      <dgm:prSet presAssocID="{ED00023B-1158-4F43-82AD-7A2131A9603C}" presName="parTx" presStyleLbl="revTx" presStyleIdx="1" presStyleCnt="3">
        <dgm:presLayoutVars>
          <dgm:chMax val="0"/>
          <dgm:chPref val="0"/>
        </dgm:presLayoutVars>
      </dgm:prSet>
      <dgm:spPr/>
    </dgm:pt>
    <dgm:pt modelId="{14257C3A-A40B-4474-AB76-043FE1215464}" type="pres">
      <dgm:prSet presAssocID="{E49F0F0A-0672-4445-ACAD-2E845A13BFC8}" presName="sibTrans" presStyleCnt="0"/>
      <dgm:spPr/>
    </dgm:pt>
    <dgm:pt modelId="{E5BD0FBA-375D-44F5-9ED4-E68733AF7E64}" type="pres">
      <dgm:prSet presAssocID="{1C81BE1A-B71F-4081-91DC-38CE34FE48E1}" presName="compNode" presStyleCnt="0"/>
      <dgm:spPr/>
    </dgm:pt>
    <dgm:pt modelId="{7231D669-7CFE-419C-A1C7-96A102961DCC}" type="pres">
      <dgm:prSet presAssocID="{1C81BE1A-B71F-4081-91DC-38CE34FE48E1}" presName="bgRect" presStyleLbl="bgShp" presStyleIdx="2" presStyleCnt="3"/>
      <dgm:spPr/>
    </dgm:pt>
    <dgm:pt modelId="{B9375A16-D371-450A-A2C7-1F4C732B3FAC}" type="pres">
      <dgm:prSet presAssocID="{1C81BE1A-B71F-4081-91DC-38CE34FE48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04F182DF-E5E0-485B-A614-0B36CE3DDA88}" type="pres">
      <dgm:prSet presAssocID="{1C81BE1A-B71F-4081-91DC-38CE34FE48E1}" presName="spaceRect" presStyleCnt="0"/>
      <dgm:spPr/>
    </dgm:pt>
    <dgm:pt modelId="{4EFE0092-D67F-4C65-95D9-7622DD7EFB71}" type="pres">
      <dgm:prSet presAssocID="{1C81BE1A-B71F-4081-91DC-38CE34FE48E1}" presName="parTx" presStyleLbl="revTx" presStyleIdx="2" presStyleCnt="3">
        <dgm:presLayoutVars>
          <dgm:chMax val="0"/>
          <dgm:chPref val="0"/>
        </dgm:presLayoutVars>
      </dgm:prSet>
      <dgm:spPr/>
    </dgm:pt>
  </dgm:ptLst>
  <dgm:cxnLst>
    <dgm:cxn modelId="{7A600F13-9B85-43B2-9E97-15EFF50EB2BD}" srcId="{5FB6B235-5EE2-4F36-8A93-869A91DD6CBF}" destId="{1C81BE1A-B71F-4081-91DC-38CE34FE48E1}" srcOrd="2" destOrd="0" parTransId="{0145D14C-CE57-4A58-8575-B5FEE0AB1700}" sibTransId="{C575DBAA-9B87-49C2-91E1-D4EA382AC5B9}"/>
    <dgm:cxn modelId="{54E90B49-794B-46BB-B6A9-7B889DC627BC}" srcId="{5FB6B235-5EE2-4F36-8A93-869A91DD6CBF}" destId="{020D1E63-7C87-426C-B402-0101FEAEF952}" srcOrd="0" destOrd="0" parTransId="{C37B151D-631E-4F54-B36F-6F8B91B79F6F}" sibTransId="{8EA5150B-5878-4328-82E3-DCC4F9D6296E}"/>
    <dgm:cxn modelId="{2AE16256-A13D-4BB2-B066-18F4FBF9978C}" srcId="{5FB6B235-5EE2-4F36-8A93-869A91DD6CBF}" destId="{ED00023B-1158-4F43-82AD-7A2131A9603C}" srcOrd="1" destOrd="0" parTransId="{766A0978-75D8-4AFA-AE21-6B4050281B68}" sibTransId="{E49F0F0A-0672-4445-ACAD-2E845A13BFC8}"/>
    <dgm:cxn modelId="{728BB45B-4075-4F3E-820D-9D5C1073BCDC}" type="presOf" srcId="{1C81BE1A-B71F-4081-91DC-38CE34FE48E1}" destId="{4EFE0092-D67F-4C65-95D9-7622DD7EFB71}" srcOrd="0" destOrd="0" presId="urn:microsoft.com/office/officeart/2018/2/layout/IconVerticalSolidList"/>
    <dgm:cxn modelId="{D70D63D9-4A9A-430F-8130-2232CCDEFEFA}" type="presOf" srcId="{5FB6B235-5EE2-4F36-8A93-869A91DD6CBF}" destId="{F042CC56-A2DE-402B-A1AA-AE5ACF151F17}" srcOrd="0" destOrd="0" presId="urn:microsoft.com/office/officeart/2018/2/layout/IconVerticalSolidList"/>
    <dgm:cxn modelId="{3D1D71E5-DF5C-4D35-8D07-3EBAF68BFA6D}" type="presOf" srcId="{ED00023B-1158-4F43-82AD-7A2131A9603C}" destId="{27F2BAA1-A4BB-4855-9A31-5C8F270F8C34}" srcOrd="0" destOrd="0" presId="urn:microsoft.com/office/officeart/2018/2/layout/IconVerticalSolidList"/>
    <dgm:cxn modelId="{3DA541F1-16AE-4E32-83DB-D20E9F78820F}" type="presOf" srcId="{020D1E63-7C87-426C-B402-0101FEAEF952}" destId="{470B0716-AA17-4821-9AA1-BCE432E968F0}" srcOrd="0" destOrd="0" presId="urn:microsoft.com/office/officeart/2018/2/layout/IconVerticalSolidList"/>
    <dgm:cxn modelId="{D976C8CC-E077-4ADE-A17E-C35835670872}" type="presParOf" srcId="{F042CC56-A2DE-402B-A1AA-AE5ACF151F17}" destId="{3BA2C54B-F0B6-4722-B23B-7AD1512D26C4}" srcOrd="0" destOrd="0" presId="urn:microsoft.com/office/officeart/2018/2/layout/IconVerticalSolidList"/>
    <dgm:cxn modelId="{E0B27E21-FFAF-4049-8F21-5B5B4B8884C9}" type="presParOf" srcId="{3BA2C54B-F0B6-4722-B23B-7AD1512D26C4}" destId="{F7792A39-8916-4A9B-B0A5-2AE06BBEDAB0}" srcOrd="0" destOrd="0" presId="urn:microsoft.com/office/officeart/2018/2/layout/IconVerticalSolidList"/>
    <dgm:cxn modelId="{474FDA86-04E0-46C4-A863-AC997F0EB0A6}" type="presParOf" srcId="{3BA2C54B-F0B6-4722-B23B-7AD1512D26C4}" destId="{D8C0425D-ED77-40C8-B037-50A01E3C2D4F}" srcOrd="1" destOrd="0" presId="urn:microsoft.com/office/officeart/2018/2/layout/IconVerticalSolidList"/>
    <dgm:cxn modelId="{AD85925C-8F5D-48B6-BB55-CF902870FF09}" type="presParOf" srcId="{3BA2C54B-F0B6-4722-B23B-7AD1512D26C4}" destId="{CB73B698-D58A-4F34-B48E-264F67B7E483}" srcOrd="2" destOrd="0" presId="urn:microsoft.com/office/officeart/2018/2/layout/IconVerticalSolidList"/>
    <dgm:cxn modelId="{AEE646B2-CFB7-45DC-8AD9-FFCCC8494823}" type="presParOf" srcId="{3BA2C54B-F0B6-4722-B23B-7AD1512D26C4}" destId="{470B0716-AA17-4821-9AA1-BCE432E968F0}" srcOrd="3" destOrd="0" presId="urn:microsoft.com/office/officeart/2018/2/layout/IconVerticalSolidList"/>
    <dgm:cxn modelId="{B2A0E42D-375A-43B6-BC76-103EA96E289E}" type="presParOf" srcId="{F042CC56-A2DE-402B-A1AA-AE5ACF151F17}" destId="{3185C5AB-749C-4367-BF44-5A0117CE8410}" srcOrd="1" destOrd="0" presId="urn:microsoft.com/office/officeart/2018/2/layout/IconVerticalSolidList"/>
    <dgm:cxn modelId="{41505EFD-F556-45B1-9F54-7DAC8A479285}" type="presParOf" srcId="{F042CC56-A2DE-402B-A1AA-AE5ACF151F17}" destId="{F07EC930-E6E1-48E2-B8B4-33A0E1906832}" srcOrd="2" destOrd="0" presId="urn:microsoft.com/office/officeart/2018/2/layout/IconVerticalSolidList"/>
    <dgm:cxn modelId="{B8A01421-2FDF-4EF1-B617-90E720914B2F}" type="presParOf" srcId="{F07EC930-E6E1-48E2-B8B4-33A0E1906832}" destId="{D75B6F9C-5545-4475-B656-A9F07F723406}" srcOrd="0" destOrd="0" presId="urn:microsoft.com/office/officeart/2018/2/layout/IconVerticalSolidList"/>
    <dgm:cxn modelId="{FB6ECC12-30F7-4823-97A5-156259DF37FD}" type="presParOf" srcId="{F07EC930-E6E1-48E2-B8B4-33A0E1906832}" destId="{95F38707-1FE6-436A-A390-46A33BC26730}" srcOrd="1" destOrd="0" presId="urn:microsoft.com/office/officeart/2018/2/layout/IconVerticalSolidList"/>
    <dgm:cxn modelId="{2F13945B-338F-40CD-9361-B53E19C2397B}" type="presParOf" srcId="{F07EC930-E6E1-48E2-B8B4-33A0E1906832}" destId="{ABDB7978-AD62-429C-B790-D59C67EEFA82}" srcOrd="2" destOrd="0" presId="urn:microsoft.com/office/officeart/2018/2/layout/IconVerticalSolidList"/>
    <dgm:cxn modelId="{47724A74-80CD-4BB1-B323-3292FB555D09}" type="presParOf" srcId="{F07EC930-E6E1-48E2-B8B4-33A0E1906832}" destId="{27F2BAA1-A4BB-4855-9A31-5C8F270F8C34}" srcOrd="3" destOrd="0" presId="urn:microsoft.com/office/officeart/2018/2/layout/IconVerticalSolidList"/>
    <dgm:cxn modelId="{A3E61CE6-8620-443A-A67C-89E58EE724C1}" type="presParOf" srcId="{F042CC56-A2DE-402B-A1AA-AE5ACF151F17}" destId="{14257C3A-A40B-4474-AB76-043FE1215464}" srcOrd="3" destOrd="0" presId="urn:microsoft.com/office/officeart/2018/2/layout/IconVerticalSolidList"/>
    <dgm:cxn modelId="{888BD71B-C356-4F5B-B7C7-828C262F84A8}" type="presParOf" srcId="{F042CC56-A2DE-402B-A1AA-AE5ACF151F17}" destId="{E5BD0FBA-375D-44F5-9ED4-E68733AF7E64}" srcOrd="4" destOrd="0" presId="urn:microsoft.com/office/officeart/2018/2/layout/IconVerticalSolidList"/>
    <dgm:cxn modelId="{666D5092-0DE8-43F3-B16F-BC1B8EB1F114}" type="presParOf" srcId="{E5BD0FBA-375D-44F5-9ED4-E68733AF7E64}" destId="{7231D669-7CFE-419C-A1C7-96A102961DCC}" srcOrd="0" destOrd="0" presId="urn:microsoft.com/office/officeart/2018/2/layout/IconVerticalSolidList"/>
    <dgm:cxn modelId="{C556D451-5385-478B-895A-9C5CB9E235F2}" type="presParOf" srcId="{E5BD0FBA-375D-44F5-9ED4-E68733AF7E64}" destId="{B9375A16-D371-450A-A2C7-1F4C732B3FAC}" srcOrd="1" destOrd="0" presId="urn:microsoft.com/office/officeart/2018/2/layout/IconVerticalSolidList"/>
    <dgm:cxn modelId="{7EDC8FF5-7826-454F-9BF5-079F1AB376BD}" type="presParOf" srcId="{E5BD0FBA-375D-44F5-9ED4-E68733AF7E64}" destId="{04F182DF-E5E0-485B-A614-0B36CE3DDA88}" srcOrd="2" destOrd="0" presId="urn:microsoft.com/office/officeart/2018/2/layout/IconVerticalSolidList"/>
    <dgm:cxn modelId="{24DA403D-667B-414A-B3B8-98B373EF2365}" type="presParOf" srcId="{E5BD0FBA-375D-44F5-9ED4-E68733AF7E64}" destId="{4EFE0092-D67F-4C65-95D9-7622DD7EFB7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315CF1-061B-4334-837B-A21D36C8A72D}"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EE896056-9CA1-451C-A0A5-77CAEB0A0370}">
      <dgm:prSet/>
      <dgm:spPr/>
      <dgm:t>
        <a:bodyPr/>
        <a:lstStyle/>
        <a:p>
          <a:pPr>
            <a:lnSpc>
              <a:spcPct val="100000"/>
            </a:lnSpc>
          </a:pPr>
          <a:r>
            <a:rPr lang="en-US"/>
            <a:t>Educate </a:t>
          </a:r>
        </a:p>
      </dgm:t>
    </dgm:pt>
    <dgm:pt modelId="{4FE529F4-CF66-40FD-B91E-15E89C3B29A0}" type="parTrans" cxnId="{DEA6983D-D391-457C-A8DA-6BA86D4CEC18}">
      <dgm:prSet/>
      <dgm:spPr/>
      <dgm:t>
        <a:bodyPr/>
        <a:lstStyle/>
        <a:p>
          <a:endParaRPr lang="en-US"/>
        </a:p>
      </dgm:t>
    </dgm:pt>
    <dgm:pt modelId="{5847A950-65FA-4F01-87CB-C13047309D32}" type="sibTrans" cxnId="{DEA6983D-D391-457C-A8DA-6BA86D4CEC18}">
      <dgm:prSet/>
      <dgm:spPr/>
      <dgm:t>
        <a:bodyPr/>
        <a:lstStyle/>
        <a:p>
          <a:endParaRPr lang="en-US"/>
        </a:p>
      </dgm:t>
    </dgm:pt>
    <dgm:pt modelId="{AB77A5F7-8EE6-4170-80EA-9F6D7B260C33}">
      <dgm:prSet/>
      <dgm:spPr/>
      <dgm:t>
        <a:bodyPr/>
        <a:lstStyle/>
        <a:p>
          <a:pPr>
            <a:lnSpc>
              <a:spcPct val="100000"/>
            </a:lnSpc>
          </a:pPr>
          <a:r>
            <a:rPr lang="en-US"/>
            <a:t>Evaluate</a:t>
          </a:r>
        </a:p>
      </dgm:t>
    </dgm:pt>
    <dgm:pt modelId="{F2744DEE-29C8-4CDA-BB4D-49C686364708}" type="parTrans" cxnId="{85464A3C-5675-409C-B954-EF42762DC53F}">
      <dgm:prSet/>
      <dgm:spPr/>
      <dgm:t>
        <a:bodyPr/>
        <a:lstStyle/>
        <a:p>
          <a:endParaRPr lang="en-US"/>
        </a:p>
      </dgm:t>
    </dgm:pt>
    <dgm:pt modelId="{B5729983-E084-4A9F-B9A6-2A9A764BF5E3}" type="sibTrans" cxnId="{85464A3C-5675-409C-B954-EF42762DC53F}">
      <dgm:prSet/>
      <dgm:spPr/>
      <dgm:t>
        <a:bodyPr/>
        <a:lstStyle/>
        <a:p>
          <a:endParaRPr lang="en-US"/>
        </a:p>
      </dgm:t>
    </dgm:pt>
    <dgm:pt modelId="{6A8EF646-18F4-4844-BF43-284457A97A5B}" type="pres">
      <dgm:prSet presAssocID="{CA315CF1-061B-4334-837B-A21D36C8A72D}" presName="root" presStyleCnt="0">
        <dgm:presLayoutVars>
          <dgm:dir/>
          <dgm:resizeHandles val="exact"/>
        </dgm:presLayoutVars>
      </dgm:prSet>
      <dgm:spPr/>
    </dgm:pt>
    <dgm:pt modelId="{E85C5299-B613-45A6-8775-740115637A2D}" type="pres">
      <dgm:prSet presAssocID="{EE896056-9CA1-451C-A0A5-77CAEB0A0370}" presName="compNode" presStyleCnt="0"/>
      <dgm:spPr/>
    </dgm:pt>
    <dgm:pt modelId="{BD4FBA45-C28E-4277-BBEF-AEB8FC7898CD}" type="pres">
      <dgm:prSet presAssocID="{EE896056-9CA1-451C-A0A5-77CAEB0A0370}" presName="bgRect" presStyleLbl="bgShp" presStyleIdx="0" presStyleCnt="2"/>
      <dgm:spPr/>
    </dgm:pt>
    <dgm:pt modelId="{4BE2DDDF-DFE6-45D4-B340-BF4C607C23AA}" type="pres">
      <dgm:prSet presAssocID="{EE896056-9CA1-451C-A0A5-77CAEB0A03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4A7245FB-46E2-4EFE-A42A-538D90053F1C}" type="pres">
      <dgm:prSet presAssocID="{EE896056-9CA1-451C-A0A5-77CAEB0A0370}" presName="spaceRect" presStyleCnt="0"/>
      <dgm:spPr/>
    </dgm:pt>
    <dgm:pt modelId="{A08D6183-5E23-4E6F-9B16-2D4561BA8457}" type="pres">
      <dgm:prSet presAssocID="{EE896056-9CA1-451C-A0A5-77CAEB0A0370}" presName="parTx" presStyleLbl="revTx" presStyleIdx="0" presStyleCnt="2">
        <dgm:presLayoutVars>
          <dgm:chMax val="0"/>
          <dgm:chPref val="0"/>
        </dgm:presLayoutVars>
      </dgm:prSet>
      <dgm:spPr/>
    </dgm:pt>
    <dgm:pt modelId="{4F5CF983-4077-403B-9180-2FBEC74CC45F}" type="pres">
      <dgm:prSet presAssocID="{5847A950-65FA-4F01-87CB-C13047309D32}" presName="sibTrans" presStyleCnt="0"/>
      <dgm:spPr/>
    </dgm:pt>
    <dgm:pt modelId="{816F58C1-D9EB-4E86-B208-89944EDDAD02}" type="pres">
      <dgm:prSet presAssocID="{AB77A5F7-8EE6-4170-80EA-9F6D7B260C33}" presName="compNode" presStyleCnt="0"/>
      <dgm:spPr/>
    </dgm:pt>
    <dgm:pt modelId="{69AFD41F-6BFE-461E-819B-DF60AA34681F}" type="pres">
      <dgm:prSet presAssocID="{AB77A5F7-8EE6-4170-80EA-9F6D7B260C33}" presName="bgRect" presStyleLbl="bgShp" presStyleIdx="1" presStyleCnt="2"/>
      <dgm:spPr/>
    </dgm:pt>
    <dgm:pt modelId="{EF4A1F24-A01C-45D3-B1FC-B1BFA7C3D9B1}" type="pres">
      <dgm:prSet presAssocID="{AB77A5F7-8EE6-4170-80EA-9F6D7B260C3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D564EBE6-0D99-4C13-8DBF-5B04DADDE6A1}" type="pres">
      <dgm:prSet presAssocID="{AB77A5F7-8EE6-4170-80EA-9F6D7B260C33}" presName="spaceRect" presStyleCnt="0"/>
      <dgm:spPr/>
    </dgm:pt>
    <dgm:pt modelId="{6540E1C2-6224-4AA6-8DBD-BBB17A8E6079}" type="pres">
      <dgm:prSet presAssocID="{AB77A5F7-8EE6-4170-80EA-9F6D7B260C33}" presName="parTx" presStyleLbl="revTx" presStyleIdx="1" presStyleCnt="2">
        <dgm:presLayoutVars>
          <dgm:chMax val="0"/>
          <dgm:chPref val="0"/>
        </dgm:presLayoutVars>
      </dgm:prSet>
      <dgm:spPr/>
    </dgm:pt>
  </dgm:ptLst>
  <dgm:cxnLst>
    <dgm:cxn modelId="{C389B302-76E2-7541-B595-E65C787FEB20}" type="presOf" srcId="{AB77A5F7-8EE6-4170-80EA-9F6D7B260C33}" destId="{6540E1C2-6224-4AA6-8DBD-BBB17A8E6079}" srcOrd="0" destOrd="0" presId="urn:microsoft.com/office/officeart/2018/2/layout/IconVerticalSolidList"/>
    <dgm:cxn modelId="{85464A3C-5675-409C-B954-EF42762DC53F}" srcId="{CA315CF1-061B-4334-837B-A21D36C8A72D}" destId="{AB77A5F7-8EE6-4170-80EA-9F6D7B260C33}" srcOrd="1" destOrd="0" parTransId="{F2744DEE-29C8-4CDA-BB4D-49C686364708}" sibTransId="{B5729983-E084-4A9F-B9A6-2A9A764BF5E3}"/>
    <dgm:cxn modelId="{DEA6983D-D391-457C-A8DA-6BA86D4CEC18}" srcId="{CA315CF1-061B-4334-837B-A21D36C8A72D}" destId="{EE896056-9CA1-451C-A0A5-77CAEB0A0370}" srcOrd="0" destOrd="0" parTransId="{4FE529F4-CF66-40FD-B91E-15E89C3B29A0}" sibTransId="{5847A950-65FA-4F01-87CB-C13047309D32}"/>
    <dgm:cxn modelId="{51327C58-518F-9549-B026-64630E4B1071}" type="presOf" srcId="{EE896056-9CA1-451C-A0A5-77CAEB0A0370}" destId="{A08D6183-5E23-4E6F-9B16-2D4561BA8457}" srcOrd="0" destOrd="0" presId="urn:microsoft.com/office/officeart/2018/2/layout/IconVerticalSolidList"/>
    <dgm:cxn modelId="{5CD0196E-847C-EF4E-8E89-FBE0A2371096}" type="presOf" srcId="{CA315CF1-061B-4334-837B-A21D36C8A72D}" destId="{6A8EF646-18F4-4844-BF43-284457A97A5B}" srcOrd="0" destOrd="0" presId="urn:microsoft.com/office/officeart/2018/2/layout/IconVerticalSolidList"/>
    <dgm:cxn modelId="{D02856D0-534C-8D40-8627-82BC12AD1E70}" type="presParOf" srcId="{6A8EF646-18F4-4844-BF43-284457A97A5B}" destId="{E85C5299-B613-45A6-8775-740115637A2D}" srcOrd="0" destOrd="0" presId="urn:microsoft.com/office/officeart/2018/2/layout/IconVerticalSolidList"/>
    <dgm:cxn modelId="{9E495832-B0C5-2543-9812-8DF74AC25C05}" type="presParOf" srcId="{E85C5299-B613-45A6-8775-740115637A2D}" destId="{BD4FBA45-C28E-4277-BBEF-AEB8FC7898CD}" srcOrd="0" destOrd="0" presId="urn:microsoft.com/office/officeart/2018/2/layout/IconVerticalSolidList"/>
    <dgm:cxn modelId="{A549ACC9-1BFF-5D4F-A6E7-E6DC073E7DE0}" type="presParOf" srcId="{E85C5299-B613-45A6-8775-740115637A2D}" destId="{4BE2DDDF-DFE6-45D4-B340-BF4C607C23AA}" srcOrd="1" destOrd="0" presId="urn:microsoft.com/office/officeart/2018/2/layout/IconVerticalSolidList"/>
    <dgm:cxn modelId="{AA341029-4B99-9D4C-BD12-242AC8F07543}" type="presParOf" srcId="{E85C5299-B613-45A6-8775-740115637A2D}" destId="{4A7245FB-46E2-4EFE-A42A-538D90053F1C}" srcOrd="2" destOrd="0" presId="urn:microsoft.com/office/officeart/2018/2/layout/IconVerticalSolidList"/>
    <dgm:cxn modelId="{EB8F0841-5196-EA4B-919B-BB12B3F88C5A}" type="presParOf" srcId="{E85C5299-B613-45A6-8775-740115637A2D}" destId="{A08D6183-5E23-4E6F-9B16-2D4561BA8457}" srcOrd="3" destOrd="0" presId="urn:microsoft.com/office/officeart/2018/2/layout/IconVerticalSolidList"/>
    <dgm:cxn modelId="{8FC8CE0A-04B8-4B4C-A083-5824A48807A1}" type="presParOf" srcId="{6A8EF646-18F4-4844-BF43-284457A97A5B}" destId="{4F5CF983-4077-403B-9180-2FBEC74CC45F}" srcOrd="1" destOrd="0" presId="urn:microsoft.com/office/officeart/2018/2/layout/IconVerticalSolidList"/>
    <dgm:cxn modelId="{9202ADC5-41F0-1044-912C-C311927EBFE2}" type="presParOf" srcId="{6A8EF646-18F4-4844-BF43-284457A97A5B}" destId="{816F58C1-D9EB-4E86-B208-89944EDDAD02}" srcOrd="2" destOrd="0" presId="urn:microsoft.com/office/officeart/2018/2/layout/IconVerticalSolidList"/>
    <dgm:cxn modelId="{9DB8D2F4-5330-0F49-A0E2-57449F153159}" type="presParOf" srcId="{816F58C1-D9EB-4E86-B208-89944EDDAD02}" destId="{69AFD41F-6BFE-461E-819B-DF60AA34681F}" srcOrd="0" destOrd="0" presId="urn:microsoft.com/office/officeart/2018/2/layout/IconVerticalSolidList"/>
    <dgm:cxn modelId="{0B7DC37E-1058-6E4B-9F49-FCE38774A18B}" type="presParOf" srcId="{816F58C1-D9EB-4E86-B208-89944EDDAD02}" destId="{EF4A1F24-A01C-45D3-B1FC-B1BFA7C3D9B1}" srcOrd="1" destOrd="0" presId="urn:microsoft.com/office/officeart/2018/2/layout/IconVerticalSolidList"/>
    <dgm:cxn modelId="{2C9ADAE8-D1A9-B243-913C-88520058E34D}" type="presParOf" srcId="{816F58C1-D9EB-4E86-B208-89944EDDAD02}" destId="{D564EBE6-0D99-4C13-8DBF-5B04DADDE6A1}" srcOrd="2" destOrd="0" presId="urn:microsoft.com/office/officeart/2018/2/layout/IconVerticalSolidList"/>
    <dgm:cxn modelId="{079F1A3C-9339-8C43-A8E8-BBB74617BB45}" type="presParOf" srcId="{816F58C1-D9EB-4E86-B208-89944EDDAD02}" destId="{6540E1C2-6224-4AA6-8DBD-BBB17A8E60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D2385A-0496-4578-B5F2-A3A371CC9918}"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E2A46CED-FB48-4967-93A9-B9D39ADC4E61}">
      <dgm:prSet/>
      <dgm:spPr/>
      <dgm:t>
        <a:bodyPr/>
        <a:lstStyle/>
        <a:p>
          <a:r>
            <a:rPr lang="en-US"/>
            <a:t>Publications ​</a:t>
          </a:r>
        </a:p>
      </dgm:t>
    </dgm:pt>
    <dgm:pt modelId="{5634E35D-8BE5-452A-9601-BCE4CA2FC11E}" type="parTrans" cxnId="{3F92AD06-448F-4368-A482-C5E9F64C4541}">
      <dgm:prSet/>
      <dgm:spPr/>
      <dgm:t>
        <a:bodyPr/>
        <a:lstStyle/>
        <a:p>
          <a:endParaRPr lang="en-US"/>
        </a:p>
      </dgm:t>
    </dgm:pt>
    <dgm:pt modelId="{D3EEB402-AF40-45D9-A6BF-959CFEF81DB5}" type="sibTrans" cxnId="{3F92AD06-448F-4368-A482-C5E9F64C4541}">
      <dgm:prSet/>
      <dgm:spPr/>
      <dgm:t>
        <a:bodyPr/>
        <a:lstStyle/>
        <a:p>
          <a:endParaRPr lang="en-US"/>
        </a:p>
      </dgm:t>
    </dgm:pt>
    <dgm:pt modelId="{0734353A-8F40-4244-97CA-0DFA925235A6}">
      <dgm:prSet/>
      <dgm:spPr/>
      <dgm:t>
        <a:bodyPr/>
        <a:lstStyle/>
        <a:p>
          <a:r>
            <a:rPr lang="en-US"/>
            <a:t>Legal research ​</a:t>
          </a:r>
        </a:p>
      </dgm:t>
    </dgm:pt>
    <dgm:pt modelId="{69605DBA-6CEB-491D-82F2-00FED7CF2B16}" type="parTrans" cxnId="{4C68A91C-E42D-407A-90B0-6A1EF069AA2A}">
      <dgm:prSet/>
      <dgm:spPr/>
      <dgm:t>
        <a:bodyPr/>
        <a:lstStyle/>
        <a:p>
          <a:endParaRPr lang="en-US"/>
        </a:p>
      </dgm:t>
    </dgm:pt>
    <dgm:pt modelId="{E6D80FDB-FD43-4E9D-9D36-9F73E83E241E}" type="sibTrans" cxnId="{4C68A91C-E42D-407A-90B0-6A1EF069AA2A}">
      <dgm:prSet/>
      <dgm:spPr/>
      <dgm:t>
        <a:bodyPr/>
        <a:lstStyle/>
        <a:p>
          <a:endParaRPr lang="en-US"/>
        </a:p>
      </dgm:t>
    </dgm:pt>
    <dgm:pt modelId="{EF28D87E-607D-49C8-8D9E-E38E2A284193}">
      <dgm:prSet/>
      <dgm:spPr/>
      <dgm:t>
        <a:bodyPr/>
        <a:lstStyle/>
        <a:p>
          <a:r>
            <a:rPr lang="en-US"/>
            <a:t>Case presentations​</a:t>
          </a:r>
        </a:p>
      </dgm:t>
    </dgm:pt>
    <dgm:pt modelId="{A4F61CBC-30DE-411C-95CA-30D0FB60526E}" type="parTrans" cxnId="{6E7B0064-6829-4AAB-ABFC-E89967CC47F3}">
      <dgm:prSet/>
      <dgm:spPr/>
      <dgm:t>
        <a:bodyPr/>
        <a:lstStyle/>
        <a:p>
          <a:endParaRPr lang="en-US"/>
        </a:p>
      </dgm:t>
    </dgm:pt>
    <dgm:pt modelId="{B151E13B-A0CB-4CD7-B836-60CAE0A577E3}" type="sibTrans" cxnId="{6E7B0064-6829-4AAB-ABFC-E89967CC47F3}">
      <dgm:prSet/>
      <dgm:spPr/>
      <dgm:t>
        <a:bodyPr/>
        <a:lstStyle/>
        <a:p>
          <a:endParaRPr lang="en-US"/>
        </a:p>
      </dgm:t>
    </dgm:pt>
    <dgm:pt modelId="{3056C85D-F174-42BF-AFEE-A9ED301268ED}">
      <dgm:prSet/>
      <dgm:spPr/>
      <dgm:t>
        <a:bodyPr/>
        <a:lstStyle/>
        <a:p>
          <a:r>
            <a:rPr lang="en-US"/>
            <a:t>Adult Learning Framework MEL ​</a:t>
          </a:r>
        </a:p>
      </dgm:t>
    </dgm:pt>
    <dgm:pt modelId="{996334EC-60CB-48B5-849A-73E740BE924F}" type="parTrans" cxnId="{4D9C8602-53AA-4BDB-B5F7-3CC075AB3B84}">
      <dgm:prSet/>
      <dgm:spPr/>
      <dgm:t>
        <a:bodyPr/>
        <a:lstStyle/>
        <a:p>
          <a:endParaRPr lang="en-US"/>
        </a:p>
      </dgm:t>
    </dgm:pt>
    <dgm:pt modelId="{7247F9E1-00DA-4BEE-9A4A-C4E1CB7D9026}" type="sibTrans" cxnId="{4D9C8602-53AA-4BDB-B5F7-3CC075AB3B84}">
      <dgm:prSet/>
      <dgm:spPr/>
      <dgm:t>
        <a:bodyPr/>
        <a:lstStyle/>
        <a:p>
          <a:endParaRPr lang="en-US"/>
        </a:p>
      </dgm:t>
    </dgm:pt>
    <dgm:pt modelId="{15A74541-C9E4-4D76-AA8E-2C8388020E04}">
      <dgm:prSet/>
      <dgm:spPr/>
      <dgm:t>
        <a:bodyPr/>
        <a:lstStyle/>
        <a:p>
          <a:r>
            <a:rPr lang="en-US"/>
            <a:t>Method Minutes ​</a:t>
          </a:r>
        </a:p>
      </dgm:t>
    </dgm:pt>
    <dgm:pt modelId="{63B51DF8-0BC9-4D98-A7AD-735FC31F504B}" type="parTrans" cxnId="{C84AF259-0963-44C5-AF7E-167B45D56396}">
      <dgm:prSet/>
      <dgm:spPr/>
      <dgm:t>
        <a:bodyPr/>
        <a:lstStyle/>
        <a:p>
          <a:endParaRPr lang="en-US"/>
        </a:p>
      </dgm:t>
    </dgm:pt>
    <dgm:pt modelId="{B959B464-D07A-4022-B42B-CD659B28E62B}" type="sibTrans" cxnId="{C84AF259-0963-44C5-AF7E-167B45D56396}">
      <dgm:prSet/>
      <dgm:spPr/>
      <dgm:t>
        <a:bodyPr/>
        <a:lstStyle/>
        <a:p>
          <a:endParaRPr lang="en-US"/>
        </a:p>
      </dgm:t>
    </dgm:pt>
    <dgm:pt modelId="{9256B42F-59E1-4F1B-B324-FC8216EAFBB1}">
      <dgm:prSet/>
      <dgm:spPr/>
      <dgm:t>
        <a:bodyPr/>
        <a:lstStyle/>
        <a:p>
          <a:r>
            <a:rPr lang="en-US" err="1"/>
            <a:t>Menti</a:t>
          </a:r>
          <a:r>
            <a:rPr lang="en-US"/>
            <a:t> ​</a:t>
          </a:r>
        </a:p>
      </dgm:t>
    </dgm:pt>
    <dgm:pt modelId="{7834F716-5898-43E1-BD54-112B7607F4D6}" type="parTrans" cxnId="{0F69ECA5-04B2-4799-A323-0442A25149CC}">
      <dgm:prSet/>
      <dgm:spPr/>
      <dgm:t>
        <a:bodyPr/>
        <a:lstStyle/>
        <a:p>
          <a:endParaRPr lang="en-US"/>
        </a:p>
      </dgm:t>
    </dgm:pt>
    <dgm:pt modelId="{1855C4B4-3E2D-4166-8EB2-EEE458A16D60}" type="sibTrans" cxnId="{0F69ECA5-04B2-4799-A323-0442A25149CC}">
      <dgm:prSet/>
      <dgm:spPr/>
      <dgm:t>
        <a:bodyPr/>
        <a:lstStyle/>
        <a:p>
          <a:endParaRPr lang="en-US"/>
        </a:p>
      </dgm:t>
    </dgm:pt>
    <dgm:pt modelId="{59EA3B34-2F71-4E30-AAAD-BCD9022D8284}">
      <dgm:prSet/>
      <dgm:spPr/>
      <dgm:t>
        <a:bodyPr/>
        <a:lstStyle/>
        <a:p>
          <a:r>
            <a:rPr lang="en-US"/>
            <a:t>Interactive discussion ​</a:t>
          </a:r>
        </a:p>
      </dgm:t>
    </dgm:pt>
    <dgm:pt modelId="{6AD9B80A-539D-46E9-8342-824024E33462}" type="parTrans" cxnId="{D6181CC3-3609-48C0-837F-A25E1190EB01}">
      <dgm:prSet/>
      <dgm:spPr/>
      <dgm:t>
        <a:bodyPr/>
        <a:lstStyle/>
        <a:p>
          <a:endParaRPr lang="en-US"/>
        </a:p>
      </dgm:t>
    </dgm:pt>
    <dgm:pt modelId="{12B5C1A8-6A75-4183-AD5C-C6B6A3498DA2}" type="sibTrans" cxnId="{D6181CC3-3609-48C0-837F-A25E1190EB01}">
      <dgm:prSet/>
      <dgm:spPr/>
      <dgm:t>
        <a:bodyPr/>
        <a:lstStyle/>
        <a:p>
          <a:endParaRPr lang="en-US"/>
        </a:p>
      </dgm:t>
    </dgm:pt>
    <dgm:pt modelId="{41BDD612-C7B3-414F-AE34-3941B050FF58}">
      <dgm:prSet/>
      <dgm:spPr/>
      <dgm:t>
        <a:bodyPr/>
        <a:lstStyle/>
        <a:p>
          <a:r>
            <a:rPr lang="en-US"/>
            <a:t>Guest Speakers ​</a:t>
          </a:r>
        </a:p>
      </dgm:t>
    </dgm:pt>
    <dgm:pt modelId="{DFDED98E-C945-40F5-9A8A-0CFA1AFEBDF5}" type="parTrans" cxnId="{D5E96609-4E16-4241-A25A-5A1B4368D206}">
      <dgm:prSet/>
      <dgm:spPr/>
      <dgm:t>
        <a:bodyPr/>
        <a:lstStyle/>
        <a:p>
          <a:endParaRPr lang="en-US"/>
        </a:p>
      </dgm:t>
    </dgm:pt>
    <dgm:pt modelId="{3C1E6835-03C5-41E8-A738-40ECEE6029A4}" type="sibTrans" cxnId="{D5E96609-4E16-4241-A25A-5A1B4368D206}">
      <dgm:prSet/>
      <dgm:spPr/>
      <dgm:t>
        <a:bodyPr/>
        <a:lstStyle/>
        <a:p>
          <a:endParaRPr lang="en-US"/>
        </a:p>
      </dgm:t>
    </dgm:pt>
    <dgm:pt modelId="{A27B95B7-45DE-4A42-BFA7-AD261943CB9C}">
      <dgm:prSet/>
      <dgm:spPr/>
      <dgm:t>
        <a:bodyPr/>
        <a:lstStyle/>
        <a:p>
          <a:r>
            <a:rPr lang="en-US"/>
            <a:t>Local community engagement</a:t>
          </a:r>
        </a:p>
      </dgm:t>
    </dgm:pt>
    <dgm:pt modelId="{72FEB9FB-D9FE-4AE8-852F-CF358855AA71}" type="parTrans" cxnId="{5FAB3F18-6152-402F-9A67-8398BEDE6188}">
      <dgm:prSet/>
      <dgm:spPr/>
      <dgm:t>
        <a:bodyPr/>
        <a:lstStyle/>
        <a:p>
          <a:endParaRPr lang="en-US"/>
        </a:p>
      </dgm:t>
    </dgm:pt>
    <dgm:pt modelId="{719481E4-629A-4C10-AE55-3030EBF6BB92}" type="sibTrans" cxnId="{5FAB3F18-6152-402F-9A67-8398BEDE6188}">
      <dgm:prSet/>
      <dgm:spPr/>
      <dgm:t>
        <a:bodyPr/>
        <a:lstStyle/>
        <a:p>
          <a:endParaRPr lang="en-US"/>
        </a:p>
      </dgm:t>
    </dgm:pt>
    <dgm:pt modelId="{790F12B0-06A9-FD4A-B0A4-515B8560A577}" type="pres">
      <dgm:prSet presAssocID="{B4D2385A-0496-4578-B5F2-A3A371CC9918}" presName="Name0" presStyleCnt="0">
        <dgm:presLayoutVars>
          <dgm:dir/>
          <dgm:resizeHandles val="exact"/>
        </dgm:presLayoutVars>
      </dgm:prSet>
      <dgm:spPr/>
    </dgm:pt>
    <dgm:pt modelId="{7384555D-70BB-044C-A687-984B549DCFF7}" type="pres">
      <dgm:prSet presAssocID="{E2A46CED-FB48-4967-93A9-B9D39ADC4E61}" presName="node" presStyleLbl="node1" presStyleIdx="0" presStyleCnt="9">
        <dgm:presLayoutVars>
          <dgm:bulletEnabled val="1"/>
        </dgm:presLayoutVars>
      </dgm:prSet>
      <dgm:spPr/>
    </dgm:pt>
    <dgm:pt modelId="{10E830D2-E1C8-4140-941A-F91215DAB31C}" type="pres">
      <dgm:prSet presAssocID="{D3EEB402-AF40-45D9-A6BF-959CFEF81DB5}" presName="sibTrans" presStyleLbl="sibTrans1D1" presStyleIdx="0" presStyleCnt="8"/>
      <dgm:spPr/>
    </dgm:pt>
    <dgm:pt modelId="{DBB3862D-D154-5644-B584-00BC3D6B5172}" type="pres">
      <dgm:prSet presAssocID="{D3EEB402-AF40-45D9-A6BF-959CFEF81DB5}" presName="connectorText" presStyleLbl="sibTrans1D1" presStyleIdx="0" presStyleCnt="8"/>
      <dgm:spPr/>
    </dgm:pt>
    <dgm:pt modelId="{767592D5-7F38-5543-B73A-A131CBA2FB12}" type="pres">
      <dgm:prSet presAssocID="{0734353A-8F40-4244-97CA-0DFA925235A6}" presName="node" presStyleLbl="node1" presStyleIdx="1" presStyleCnt="9">
        <dgm:presLayoutVars>
          <dgm:bulletEnabled val="1"/>
        </dgm:presLayoutVars>
      </dgm:prSet>
      <dgm:spPr/>
    </dgm:pt>
    <dgm:pt modelId="{1C454EE7-A645-9149-9B14-BE87375B03BD}" type="pres">
      <dgm:prSet presAssocID="{E6D80FDB-FD43-4E9D-9D36-9F73E83E241E}" presName="sibTrans" presStyleLbl="sibTrans1D1" presStyleIdx="1" presStyleCnt="8"/>
      <dgm:spPr/>
    </dgm:pt>
    <dgm:pt modelId="{958707C2-39F7-4643-9640-1B36BC7CF609}" type="pres">
      <dgm:prSet presAssocID="{E6D80FDB-FD43-4E9D-9D36-9F73E83E241E}" presName="connectorText" presStyleLbl="sibTrans1D1" presStyleIdx="1" presStyleCnt="8"/>
      <dgm:spPr/>
    </dgm:pt>
    <dgm:pt modelId="{1A455D21-1801-F248-8CDA-BF8E635DDF3C}" type="pres">
      <dgm:prSet presAssocID="{EF28D87E-607D-49C8-8D9E-E38E2A284193}" presName="node" presStyleLbl="node1" presStyleIdx="2" presStyleCnt="9">
        <dgm:presLayoutVars>
          <dgm:bulletEnabled val="1"/>
        </dgm:presLayoutVars>
      </dgm:prSet>
      <dgm:spPr/>
    </dgm:pt>
    <dgm:pt modelId="{FC78A7F2-D0C6-D54C-BB6C-036FE403E141}" type="pres">
      <dgm:prSet presAssocID="{B151E13B-A0CB-4CD7-B836-60CAE0A577E3}" presName="sibTrans" presStyleLbl="sibTrans1D1" presStyleIdx="2" presStyleCnt="8"/>
      <dgm:spPr/>
    </dgm:pt>
    <dgm:pt modelId="{125DFA73-68F9-3644-8328-99E2080D41DB}" type="pres">
      <dgm:prSet presAssocID="{B151E13B-A0CB-4CD7-B836-60CAE0A577E3}" presName="connectorText" presStyleLbl="sibTrans1D1" presStyleIdx="2" presStyleCnt="8"/>
      <dgm:spPr/>
    </dgm:pt>
    <dgm:pt modelId="{6018588E-B188-6640-9D25-8344DEB3F999}" type="pres">
      <dgm:prSet presAssocID="{3056C85D-F174-42BF-AFEE-A9ED301268ED}" presName="node" presStyleLbl="node1" presStyleIdx="3" presStyleCnt="9">
        <dgm:presLayoutVars>
          <dgm:bulletEnabled val="1"/>
        </dgm:presLayoutVars>
      </dgm:prSet>
      <dgm:spPr/>
    </dgm:pt>
    <dgm:pt modelId="{D4FC2442-48BC-0F48-8B3B-89D018717F2C}" type="pres">
      <dgm:prSet presAssocID="{7247F9E1-00DA-4BEE-9A4A-C4E1CB7D9026}" presName="sibTrans" presStyleLbl="sibTrans1D1" presStyleIdx="3" presStyleCnt="8"/>
      <dgm:spPr/>
    </dgm:pt>
    <dgm:pt modelId="{7A969FBE-14C6-8340-8236-65724F940BBC}" type="pres">
      <dgm:prSet presAssocID="{7247F9E1-00DA-4BEE-9A4A-C4E1CB7D9026}" presName="connectorText" presStyleLbl="sibTrans1D1" presStyleIdx="3" presStyleCnt="8"/>
      <dgm:spPr/>
    </dgm:pt>
    <dgm:pt modelId="{C449012B-7250-0D41-A5F3-876614555144}" type="pres">
      <dgm:prSet presAssocID="{15A74541-C9E4-4D76-AA8E-2C8388020E04}" presName="node" presStyleLbl="node1" presStyleIdx="4" presStyleCnt="9">
        <dgm:presLayoutVars>
          <dgm:bulletEnabled val="1"/>
        </dgm:presLayoutVars>
      </dgm:prSet>
      <dgm:spPr/>
    </dgm:pt>
    <dgm:pt modelId="{8FB83D15-AAF6-F04D-826D-50997D97C2B3}" type="pres">
      <dgm:prSet presAssocID="{B959B464-D07A-4022-B42B-CD659B28E62B}" presName="sibTrans" presStyleLbl="sibTrans1D1" presStyleIdx="4" presStyleCnt="8"/>
      <dgm:spPr/>
    </dgm:pt>
    <dgm:pt modelId="{C1889BA4-A4F9-E24A-BAD4-91733D4428DB}" type="pres">
      <dgm:prSet presAssocID="{B959B464-D07A-4022-B42B-CD659B28E62B}" presName="connectorText" presStyleLbl="sibTrans1D1" presStyleIdx="4" presStyleCnt="8"/>
      <dgm:spPr/>
    </dgm:pt>
    <dgm:pt modelId="{8C3E1BD3-D221-B147-988A-46DC956A00F5}" type="pres">
      <dgm:prSet presAssocID="{9256B42F-59E1-4F1B-B324-FC8216EAFBB1}" presName="node" presStyleLbl="node1" presStyleIdx="5" presStyleCnt="9">
        <dgm:presLayoutVars>
          <dgm:bulletEnabled val="1"/>
        </dgm:presLayoutVars>
      </dgm:prSet>
      <dgm:spPr/>
    </dgm:pt>
    <dgm:pt modelId="{9AFB99DE-CBAC-4D4D-B985-C0A3FDB5F775}" type="pres">
      <dgm:prSet presAssocID="{1855C4B4-3E2D-4166-8EB2-EEE458A16D60}" presName="sibTrans" presStyleLbl="sibTrans1D1" presStyleIdx="5" presStyleCnt="8"/>
      <dgm:spPr/>
    </dgm:pt>
    <dgm:pt modelId="{6834C5BA-ECDD-B648-AEF7-54EF88EB8DB2}" type="pres">
      <dgm:prSet presAssocID="{1855C4B4-3E2D-4166-8EB2-EEE458A16D60}" presName="connectorText" presStyleLbl="sibTrans1D1" presStyleIdx="5" presStyleCnt="8"/>
      <dgm:spPr/>
    </dgm:pt>
    <dgm:pt modelId="{27EA2C7F-FE7F-364D-88E8-E583172A5EA0}" type="pres">
      <dgm:prSet presAssocID="{59EA3B34-2F71-4E30-AAAD-BCD9022D8284}" presName="node" presStyleLbl="node1" presStyleIdx="6" presStyleCnt="9">
        <dgm:presLayoutVars>
          <dgm:bulletEnabled val="1"/>
        </dgm:presLayoutVars>
      </dgm:prSet>
      <dgm:spPr/>
    </dgm:pt>
    <dgm:pt modelId="{F08D78A7-FF46-CF48-92B0-4CD5B9BC14B6}" type="pres">
      <dgm:prSet presAssocID="{12B5C1A8-6A75-4183-AD5C-C6B6A3498DA2}" presName="sibTrans" presStyleLbl="sibTrans1D1" presStyleIdx="6" presStyleCnt="8"/>
      <dgm:spPr/>
    </dgm:pt>
    <dgm:pt modelId="{4ACBEE56-8CDB-CF49-BCFD-BF888C98503D}" type="pres">
      <dgm:prSet presAssocID="{12B5C1A8-6A75-4183-AD5C-C6B6A3498DA2}" presName="connectorText" presStyleLbl="sibTrans1D1" presStyleIdx="6" presStyleCnt="8"/>
      <dgm:spPr/>
    </dgm:pt>
    <dgm:pt modelId="{949500BD-B5CB-E949-A3D9-FB7959638AA7}" type="pres">
      <dgm:prSet presAssocID="{41BDD612-C7B3-414F-AE34-3941B050FF58}" presName="node" presStyleLbl="node1" presStyleIdx="7" presStyleCnt="9">
        <dgm:presLayoutVars>
          <dgm:bulletEnabled val="1"/>
        </dgm:presLayoutVars>
      </dgm:prSet>
      <dgm:spPr/>
    </dgm:pt>
    <dgm:pt modelId="{A473FC5D-03E6-294B-AEB4-A70C7F2CCC0E}" type="pres">
      <dgm:prSet presAssocID="{3C1E6835-03C5-41E8-A738-40ECEE6029A4}" presName="sibTrans" presStyleLbl="sibTrans1D1" presStyleIdx="7" presStyleCnt="8"/>
      <dgm:spPr/>
    </dgm:pt>
    <dgm:pt modelId="{C10A0E93-9CD0-E140-8239-60982A676197}" type="pres">
      <dgm:prSet presAssocID="{3C1E6835-03C5-41E8-A738-40ECEE6029A4}" presName="connectorText" presStyleLbl="sibTrans1D1" presStyleIdx="7" presStyleCnt="8"/>
      <dgm:spPr/>
    </dgm:pt>
    <dgm:pt modelId="{4FEBCD78-D628-2543-AA41-9592D45A84EF}" type="pres">
      <dgm:prSet presAssocID="{A27B95B7-45DE-4A42-BFA7-AD261943CB9C}" presName="node" presStyleLbl="node1" presStyleIdx="8" presStyleCnt="9">
        <dgm:presLayoutVars>
          <dgm:bulletEnabled val="1"/>
        </dgm:presLayoutVars>
      </dgm:prSet>
      <dgm:spPr/>
    </dgm:pt>
  </dgm:ptLst>
  <dgm:cxnLst>
    <dgm:cxn modelId="{4D9C8602-53AA-4BDB-B5F7-3CC075AB3B84}" srcId="{B4D2385A-0496-4578-B5F2-A3A371CC9918}" destId="{3056C85D-F174-42BF-AFEE-A9ED301268ED}" srcOrd="3" destOrd="0" parTransId="{996334EC-60CB-48B5-849A-73E740BE924F}" sibTransId="{7247F9E1-00DA-4BEE-9A4A-C4E1CB7D9026}"/>
    <dgm:cxn modelId="{3F92AD06-448F-4368-A482-C5E9F64C4541}" srcId="{B4D2385A-0496-4578-B5F2-A3A371CC9918}" destId="{E2A46CED-FB48-4967-93A9-B9D39ADC4E61}" srcOrd="0" destOrd="0" parTransId="{5634E35D-8BE5-452A-9601-BCE4CA2FC11E}" sibTransId="{D3EEB402-AF40-45D9-A6BF-959CFEF81DB5}"/>
    <dgm:cxn modelId="{D5E96609-4E16-4241-A25A-5A1B4368D206}" srcId="{B4D2385A-0496-4578-B5F2-A3A371CC9918}" destId="{41BDD612-C7B3-414F-AE34-3941B050FF58}" srcOrd="7" destOrd="0" parTransId="{DFDED98E-C945-40F5-9A8A-0CFA1AFEBDF5}" sibTransId="{3C1E6835-03C5-41E8-A738-40ECEE6029A4}"/>
    <dgm:cxn modelId="{7C59E811-949C-044C-A164-4A29361F7DFD}" type="presOf" srcId="{3056C85D-F174-42BF-AFEE-A9ED301268ED}" destId="{6018588E-B188-6640-9D25-8344DEB3F999}" srcOrd="0" destOrd="0" presId="urn:microsoft.com/office/officeart/2016/7/layout/RepeatingBendingProcessNew"/>
    <dgm:cxn modelId="{761D4213-101E-344A-AAF3-B887B192DC96}" type="presOf" srcId="{D3EEB402-AF40-45D9-A6BF-959CFEF81DB5}" destId="{10E830D2-E1C8-4140-941A-F91215DAB31C}" srcOrd="0" destOrd="0" presId="urn:microsoft.com/office/officeart/2016/7/layout/RepeatingBendingProcessNew"/>
    <dgm:cxn modelId="{5FAB3F18-6152-402F-9A67-8398BEDE6188}" srcId="{B4D2385A-0496-4578-B5F2-A3A371CC9918}" destId="{A27B95B7-45DE-4A42-BFA7-AD261943CB9C}" srcOrd="8" destOrd="0" parTransId="{72FEB9FB-D9FE-4AE8-852F-CF358855AA71}" sibTransId="{719481E4-629A-4C10-AE55-3030EBF6BB92}"/>
    <dgm:cxn modelId="{4C68A91C-E42D-407A-90B0-6A1EF069AA2A}" srcId="{B4D2385A-0496-4578-B5F2-A3A371CC9918}" destId="{0734353A-8F40-4244-97CA-0DFA925235A6}" srcOrd="1" destOrd="0" parTransId="{69605DBA-6CEB-491D-82F2-00FED7CF2B16}" sibTransId="{E6D80FDB-FD43-4E9D-9D36-9F73E83E241E}"/>
    <dgm:cxn modelId="{6AFA5021-1B7E-4B45-BDC3-D7BE483BA2FE}" type="presOf" srcId="{B151E13B-A0CB-4CD7-B836-60CAE0A577E3}" destId="{FC78A7F2-D0C6-D54C-BB6C-036FE403E141}" srcOrd="0" destOrd="0" presId="urn:microsoft.com/office/officeart/2016/7/layout/RepeatingBendingProcessNew"/>
    <dgm:cxn modelId="{D0853227-23FF-B04B-827F-85AED0DA29EF}" type="presOf" srcId="{A27B95B7-45DE-4A42-BFA7-AD261943CB9C}" destId="{4FEBCD78-D628-2543-AA41-9592D45A84EF}" srcOrd="0" destOrd="0" presId="urn:microsoft.com/office/officeart/2016/7/layout/RepeatingBendingProcessNew"/>
    <dgm:cxn modelId="{4B24A52E-A849-F944-8B3F-B67FDD03FBCB}" type="presOf" srcId="{B959B464-D07A-4022-B42B-CD659B28E62B}" destId="{8FB83D15-AAF6-F04D-826D-50997D97C2B3}" srcOrd="0" destOrd="0" presId="urn:microsoft.com/office/officeart/2016/7/layout/RepeatingBendingProcessNew"/>
    <dgm:cxn modelId="{097E9E41-0AB2-DC4C-A657-8818B8056B45}" type="presOf" srcId="{B151E13B-A0CB-4CD7-B836-60CAE0A577E3}" destId="{125DFA73-68F9-3644-8328-99E2080D41DB}" srcOrd="1" destOrd="0" presId="urn:microsoft.com/office/officeart/2016/7/layout/RepeatingBendingProcessNew"/>
    <dgm:cxn modelId="{3BA7E550-9734-344A-8443-467BDDED9AB5}" type="presOf" srcId="{E6D80FDB-FD43-4E9D-9D36-9F73E83E241E}" destId="{1C454EE7-A645-9149-9B14-BE87375B03BD}" srcOrd="0" destOrd="0" presId="urn:microsoft.com/office/officeart/2016/7/layout/RepeatingBendingProcessNew"/>
    <dgm:cxn modelId="{C84AF259-0963-44C5-AF7E-167B45D56396}" srcId="{B4D2385A-0496-4578-B5F2-A3A371CC9918}" destId="{15A74541-C9E4-4D76-AA8E-2C8388020E04}" srcOrd="4" destOrd="0" parTransId="{63B51DF8-0BC9-4D98-A7AD-735FC31F504B}" sibTransId="{B959B464-D07A-4022-B42B-CD659B28E62B}"/>
    <dgm:cxn modelId="{339DA65B-413C-564F-8993-9EF27243CCB2}" type="presOf" srcId="{9256B42F-59E1-4F1B-B324-FC8216EAFBB1}" destId="{8C3E1BD3-D221-B147-988A-46DC956A00F5}" srcOrd="0" destOrd="0" presId="urn:microsoft.com/office/officeart/2016/7/layout/RepeatingBendingProcessNew"/>
    <dgm:cxn modelId="{1F2B4D60-6202-8749-90F0-9EC77AB09F4C}" type="presOf" srcId="{B959B464-D07A-4022-B42B-CD659B28E62B}" destId="{C1889BA4-A4F9-E24A-BAD4-91733D4428DB}" srcOrd="1" destOrd="0" presId="urn:microsoft.com/office/officeart/2016/7/layout/RepeatingBendingProcessNew"/>
    <dgm:cxn modelId="{6E7B0064-6829-4AAB-ABFC-E89967CC47F3}" srcId="{B4D2385A-0496-4578-B5F2-A3A371CC9918}" destId="{EF28D87E-607D-49C8-8D9E-E38E2A284193}" srcOrd="2" destOrd="0" parTransId="{A4F61CBC-30DE-411C-95CA-30D0FB60526E}" sibTransId="{B151E13B-A0CB-4CD7-B836-60CAE0A577E3}"/>
    <dgm:cxn modelId="{36360764-B7DA-CF4F-8018-56C9BE753947}" type="presOf" srcId="{15A74541-C9E4-4D76-AA8E-2C8388020E04}" destId="{C449012B-7250-0D41-A5F3-876614555144}" srcOrd="0" destOrd="0" presId="urn:microsoft.com/office/officeart/2016/7/layout/RepeatingBendingProcessNew"/>
    <dgm:cxn modelId="{65576F6A-6389-7E4F-B943-EEC702923A3A}" type="presOf" srcId="{59EA3B34-2F71-4E30-AAAD-BCD9022D8284}" destId="{27EA2C7F-FE7F-364D-88E8-E583172A5EA0}" srcOrd="0" destOrd="0" presId="urn:microsoft.com/office/officeart/2016/7/layout/RepeatingBendingProcessNew"/>
    <dgm:cxn modelId="{9572566E-F77F-6E47-BC1B-B48405AFCDCF}" type="presOf" srcId="{B4D2385A-0496-4578-B5F2-A3A371CC9918}" destId="{790F12B0-06A9-FD4A-B0A4-515B8560A577}" srcOrd="0" destOrd="0" presId="urn:microsoft.com/office/officeart/2016/7/layout/RepeatingBendingProcessNew"/>
    <dgm:cxn modelId="{DBDC9D78-0463-CE40-95D8-6CF9F5E4443B}" type="presOf" srcId="{D3EEB402-AF40-45D9-A6BF-959CFEF81DB5}" destId="{DBB3862D-D154-5644-B584-00BC3D6B5172}" srcOrd="1" destOrd="0" presId="urn:microsoft.com/office/officeart/2016/7/layout/RepeatingBendingProcessNew"/>
    <dgm:cxn modelId="{9118A179-4D4A-B84F-B7F0-C48B62E92FD9}" type="presOf" srcId="{3C1E6835-03C5-41E8-A738-40ECEE6029A4}" destId="{C10A0E93-9CD0-E140-8239-60982A676197}" srcOrd="1" destOrd="0" presId="urn:microsoft.com/office/officeart/2016/7/layout/RepeatingBendingProcessNew"/>
    <dgm:cxn modelId="{965DAC7C-A8AF-C148-B273-475FBB9EF223}" type="presOf" srcId="{EF28D87E-607D-49C8-8D9E-E38E2A284193}" destId="{1A455D21-1801-F248-8CDA-BF8E635DDF3C}" srcOrd="0" destOrd="0" presId="urn:microsoft.com/office/officeart/2016/7/layout/RepeatingBendingProcessNew"/>
    <dgm:cxn modelId="{9F960B8B-110E-FF41-8F66-E8F2D3C08082}" type="presOf" srcId="{41BDD612-C7B3-414F-AE34-3941B050FF58}" destId="{949500BD-B5CB-E949-A3D9-FB7959638AA7}" srcOrd="0" destOrd="0" presId="urn:microsoft.com/office/officeart/2016/7/layout/RepeatingBendingProcessNew"/>
    <dgm:cxn modelId="{565EFE9B-34FC-7F47-A8DC-7A4634A12784}" type="presOf" srcId="{7247F9E1-00DA-4BEE-9A4A-C4E1CB7D9026}" destId="{D4FC2442-48BC-0F48-8B3B-89D018717F2C}" srcOrd="0" destOrd="0" presId="urn:microsoft.com/office/officeart/2016/7/layout/RepeatingBendingProcessNew"/>
    <dgm:cxn modelId="{0F69ECA5-04B2-4799-A323-0442A25149CC}" srcId="{B4D2385A-0496-4578-B5F2-A3A371CC9918}" destId="{9256B42F-59E1-4F1B-B324-FC8216EAFBB1}" srcOrd="5" destOrd="0" parTransId="{7834F716-5898-43E1-BD54-112B7607F4D6}" sibTransId="{1855C4B4-3E2D-4166-8EB2-EEE458A16D60}"/>
    <dgm:cxn modelId="{F08655A8-A135-C042-B0F9-81D0C6B7F423}" type="presOf" srcId="{1855C4B4-3E2D-4166-8EB2-EEE458A16D60}" destId="{6834C5BA-ECDD-B648-AEF7-54EF88EB8DB2}" srcOrd="1" destOrd="0" presId="urn:microsoft.com/office/officeart/2016/7/layout/RepeatingBendingProcessNew"/>
    <dgm:cxn modelId="{D6181CC3-3609-48C0-837F-A25E1190EB01}" srcId="{B4D2385A-0496-4578-B5F2-A3A371CC9918}" destId="{59EA3B34-2F71-4E30-AAAD-BCD9022D8284}" srcOrd="6" destOrd="0" parTransId="{6AD9B80A-539D-46E9-8342-824024E33462}" sibTransId="{12B5C1A8-6A75-4183-AD5C-C6B6A3498DA2}"/>
    <dgm:cxn modelId="{A8CE1AD4-2F90-4E40-92B8-6E64F07FEA61}" type="presOf" srcId="{3C1E6835-03C5-41E8-A738-40ECEE6029A4}" destId="{A473FC5D-03E6-294B-AEB4-A70C7F2CCC0E}" srcOrd="0" destOrd="0" presId="urn:microsoft.com/office/officeart/2016/7/layout/RepeatingBendingProcessNew"/>
    <dgm:cxn modelId="{C1E9ECD5-6A0A-BE43-BDDD-5EB6A6820E6B}" type="presOf" srcId="{1855C4B4-3E2D-4166-8EB2-EEE458A16D60}" destId="{9AFB99DE-CBAC-4D4D-B985-C0A3FDB5F775}" srcOrd="0" destOrd="0" presId="urn:microsoft.com/office/officeart/2016/7/layout/RepeatingBendingProcessNew"/>
    <dgm:cxn modelId="{822819D8-38F6-F545-9D54-C943F4298303}" type="presOf" srcId="{7247F9E1-00DA-4BEE-9A4A-C4E1CB7D9026}" destId="{7A969FBE-14C6-8340-8236-65724F940BBC}" srcOrd="1" destOrd="0" presId="urn:microsoft.com/office/officeart/2016/7/layout/RepeatingBendingProcessNew"/>
    <dgm:cxn modelId="{C085D9D9-2680-C044-B3AF-EBD2B7FA3912}" type="presOf" srcId="{E2A46CED-FB48-4967-93A9-B9D39ADC4E61}" destId="{7384555D-70BB-044C-A687-984B549DCFF7}" srcOrd="0" destOrd="0" presId="urn:microsoft.com/office/officeart/2016/7/layout/RepeatingBendingProcessNew"/>
    <dgm:cxn modelId="{38674EDE-19CD-9543-A0D0-8E542086912D}" type="presOf" srcId="{12B5C1A8-6A75-4183-AD5C-C6B6A3498DA2}" destId="{F08D78A7-FF46-CF48-92B0-4CD5B9BC14B6}" srcOrd="0" destOrd="0" presId="urn:microsoft.com/office/officeart/2016/7/layout/RepeatingBendingProcessNew"/>
    <dgm:cxn modelId="{239D98EB-4AF2-E349-9B83-028D35871E51}" type="presOf" srcId="{0734353A-8F40-4244-97CA-0DFA925235A6}" destId="{767592D5-7F38-5543-B73A-A131CBA2FB12}" srcOrd="0" destOrd="0" presId="urn:microsoft.com/office/officeart/2016/7/layout/RepeatingBendingProcessNew"/>
    <dgm:cxn modelId="{15132FEC-18E3-9444-B4C5-6264499F91E5}" type="presOf" srcId="{12B5C1A8-6A75-4183-AD5C-C6B6A3498DA2}" destId="{4ACBEE56-8CDB-CF49-BCFD-BF888C98503D}" srcOrd="1" destOrd="0" presId="urn:microsoft.com/office/officeart/2016/7/layout/RepeatingBendingProcessNew"/>
    <dgm:cxn modelId="{3A8484FE-2F1F-8C41-9062-A28C6F3DE5E9}" type="presOf" srcId="{E6D80FDB-FD43-4E9D-9D36-9F73E83E241E}" destId="{958707C2-39F7-4643-9640-1B36BC7CF609}" srcOrd="1" destOrd="0" presId="urn:microsoft.com/office/officeart/2016/7/layout/RepeatingBendingProcessNew"/>
    <dgm:cxn modelId="{05B1D676-26F6-C042-A8F0-F117FC38864C}" type="presParOf" srcId="{790F12B0-06A9-FD4A-B0A4-515B8560A577}" destId="{7384555D-70BB-044C-A687-984B549DCFF7}" srcOrd="0" destOrd="0" presId="urn:microsoft.com/office/officeart/2016/7/layout/RepeatingBendingProcessNew"/>
    <dgm:cxn modelId="{F4580DD9-7970-414F-828E-BD81B7BC9B42}" type="presParOf" srcId="{790F12B0-06A9-FD4A-B0A4-515B8560A577}" destId="{10E830D2-E1C8-4140-941A-F91215DAB31C}" srcOrd="1" destOrd="0" presId="urn:microsoft.com/office/officeart/2016/7/layout/RepeatingBendingProcessNew"/>
    <dgm:cxn modelId="{2C66340A-EF5B-A343-8D2A-5DDF75269229}" type="presParOf" srcId="{10E830D2-E1C8-4140-941A-F91215DAB31C}" destId="{DBB3862D-D154-5644-B584-00BC3D6B5172}" srcOrd="0" destOrd="0" presId="urn:microsoft.com/office/officeart/2016/7/layout/RepeatingBendingProcessNew"/>
    <dgm:cxn modelId="{011BE521-D028-3F40-AFB7-56FC96426C10}" type="presParOf" srcId="{790F12B0-06A9-FD4A-B0A4-515B8560A577}" destId="{767592D5-7F38-5543-B73A-A131CBA2FB12}" srcOrd="2" destOrd="0" presId="urn:microsoft.com/office/officeart/2016/7/layout/RepeatingBendingProcessNew"/>
    <dgm:cxn modelId="{41D69623-3A0C-3841-B9B1-29140049E03F}" type="presParOf" srcId="{790F12B0-06A9-FD4A-B0A4-515B8560A577}" destId="{1C454EE7-A645-9149-9B14-BE87375B03BD}" srcOrd="3" destOrd="0" presId="urn:microsoft.com/office/officeart/2016/7/layout/RepeatingBendingProcessNew"/>
    <dgm:cxn modelId="{CEAE7326-4EF8-B842-850B-61D2C22BFA52}" type="presParOf" srcId="{1C454EE7-A645-9149-9B14-BE87375B03BD}" destId="{958707C2-39F7-4643-9640-1B36BC7CF609}" srcOrd="0" destOrd="0" presId="urn:microsoft.com/office/officeart/2016/7/layout/RepeatingBendingProcessNew"/>
    <dgm:cxn modelId="{CDF4B0EE-AAB0-FA43-BA53-D95A4F600FF2}" type="presParOf" srcId="{790F12B0-06A9-FD4A-B0A4-515B8560A577}" destId="{1A455D21-1801-F248-8CDA-BF8E635DDF3C}" srcOrd="4" destOrd="0" presId="urn:microsoft.com/office/officeart/2016/7/layout/RepeatingBendingProcessNew"/>
    <dgm:cxn modelId="{241D842D-7C96-E14F-A1FE-273B143D21D3}" type="presParOf" srcId="{790F12B0-06A9-FD4A-B0A4-515B8560A577}" destId="{FC78A7F2-D0C6-D54C-BB6C-036FE403E141}" srcOrd="5" destOrd="0" presId="urn:microsoft.com/office/officeart/2016/7/layout/RepeatingBendingProcessNew"/>
    <dgm:cxn modelId="{1EB4B51F-E58B-B84E-9510-91FBC25525B2}" type="presParOf" srcId="{FC78A7F2-D0C6-D54C-BB6C-036FE403E141}" destId="{125DFA73-68F9-3644-8328-99E2080D41DB}" srcOrd="0" destOrd="0" presId="urn:microsoft.com/office/officeart/2016/7/layout/RepeatingBendingProcessNew"/>
    <dgm:cxn modelId="{F09BFD4A-7F8A-DF4D-812D-2350AC1B22FE}" type="presParOf" srcId="{790F12B0-06A9-FD4A-B0A4-515B8560A577}" destId="{6018588E-B188-6640-9D25-8344DEB3F999}" srcOrd="6" destOrd="0" presId="urn:microsoft.com/office/officeart/2016/7/layout/RepeatingBendingProcessNew"/>
    <dgm:cxn modelId="{E8988205-B69B-5C4A-B325-DC0BDF67FBCE}" type="presParOf" srcId="{790F12B0-06A9-FD4A-B0A4-515B8560A577}" destId="{D4FC2442-48BC-0F48-8B3B-89D018717F2C}" srcOrd="7" destOrd="0" presId="urn:microsoft.com/office/officeart/2016/7/layout/RepeatingBendingProcessNew"/>
    <dgm:cxn modelId="{9045F44E-0258-524C-A339-519434CA9E66}" type="presParOf" srcId="{D4FC2442-48BC-0F48-8B3B-89D018717F2C}" destId="{7A969FBE-14C6-8340-8236-65724F940BBC}" srcOrd="0" destOrd="0" presId="urn:microsoft.com/office/officeart/2016/7/layout/RepeatingBendingProcessNew"/>
    <dgm:cxn modelId="{CFEA9E71-41CC-5F4E-A50E-2A498B540082}" type="presParOf" srcId="{790F12B0-06A9-FD4A-B0A4-515B8560A577}" destId="{C449012B-7250-0D41-A5F3-876614555144}" srcOrd="8" destOrd="0" presId="urn:microsoft.com/office/officeart/2016/7/layout/RepeatingBendingProcessNew"/>
    <dgm:cxn modelId="{2E88C283-D286-AB4E-9B4E-353AD990B583}" type="presParOf" srcId="{790F12B0-06A9-FD4A-B0A4-515B8560A577}" destId="{8FB83D15-AAF6-F04D-826D-50997D97C2B3}" srcOrd="9" destOrd="0" presId="urn:microsoft.com/office/officeart/2016/7/layout/RepeatingBendingProcessNew"/>
    <dgm:cxn modelId="{568A4F5B-3F59-E042-81A0-F343F941D0F1}" type="presParOf" srcId="{8FB83D15-AAF6-F04D-826D-50997D97C2B3}" destId="{C1889BA4-A4F9-E24A-BAD4-91733D4428DB}" srcOrd="0" destOrd="0" presId="urn:microsoft.com/office/officeart/2016/7/layout/RepeatingBendingProcessNew"/>
    <dgm:cxn modelId="{D1311279-AFD6-E24C-B7E0-9B165D82788B}" type="presParOf" srcId="{790F12B0-06A9-FD4A-B0A4-515B8560A577}" destId="{8C3E1BD3-D221-B147-988A-46DC956A00F5}" srcOrd="10" destOrd="0" presId="urn:microsoft.com/office/officeart/2016/7/layout/RepeatingBendingProcessNew"/>
    <dgm:cxn modelId="{4DFB082F-85A2-664F-8FB9-F6E0B13253B2}" type="presParOf" srcId="{790F12B0-06A9-FD4A-B0A4-515B8560A577}" destId="{9AFB99DE-CBAC-4D4D-B985-C0A3FDB5F775}" srcOrd="11" destOrd="0" presId="urn:microsoft.com/office/officeart/2016/7/layout/RepeatingBendingProcessNew"/>
    <dgm:cxn modelId="{87743105-7F38-DB49-8D53-782B46D5AF7B}" type="presParOf" srcId="{9AFB99DE-CBAC-4D4D-B985-C0A3FDB5F775}" destId="{6834C5BA-ECDD-B648-AEF7-54EF88EB8DB2}" srcOrd="0" destOrd="0" presId="urn:microsoft.com/office/officeart/2016/7/layout/RepeatingBendingProcessNew"/>
    <dgm:cxn modelId="{17284B59-8A10-A145-9A14-CA80086A32EA}" type="presParOf" srcId="{790F12B0-06A9-FD4A-B0A4-515B8560A577}" destId="{27EA2C7F-FE7F-364D-88E8-E583172A5EA0}" srcOrd="12" destOrd="0" presId="urn:microsoft.com/office/officeart/2016/7/layout/RepeatingBendingProcessNew"/>
    <dgm:cxn modelId="{DF7FBBB3-2AED-484B-8D19-EAB2CFF9CC1D}" type="presParOf" srcId="{790F12B0-06A9-FD4A-B0A4-515B8560A577}" destId="{F08D78A7-FF46-CF48-92B0-4CD5B9BC14B6}" srcOrd="13" destOrd="0" presId="urn:microsoft.com/office/officeart/2016/7/layout/RepeatingBendingProcessNew"/>
    <dgm:cxn modelId="{9837E78C-D666-654E-84EE-45EAD22CBF03}" type="presParOf" srcId="{F08D78A7-FF46-CF48-92B0-4CD5B9BC14B6}" destId="{4ACBEE56-8CDB-CF49-BCFD-BF888C98503D}" srcOrd="0" destOrd="0" presId="urn:microsoft.com/office/officeart/2016/7/layout/RepeatingBendingProcessNew"/>
    <dgm:cxn modelId="{D8FB0785-1FFF-6E4A-89C0-20794AA78CF4}" type="presParOf" srcId="{790F12B0-06A9-FD4A-B0A4-515B8560A577}" destId="{949500BD-B5CB-E949-A3D9-FB7959638AA7}" srcOrd="14" destOrd="0" presId="urn:microsoft.com/office/officeart/2016/7/layout/RepeatingBendingProcessNew"/>
    <dgm:cxn modelId="{920EF9C9-F7BF-E64D-AB7F-55A9774B4866}" type="presParOf" srcId="{790F12B0-06A9-FD4A-B0A4-515B8560A577}" destId="{A473FC5D-03E6-294B-AEB4-A70C7F2CCC0E}" srcOrd="15" destOrd="0" presId="urn:microsoft.com/office/officeart/2016/7/layout/RepeatingBendingProcessNew"/>
    <dgm:cxn modelId="{67E9DFE6-72B3-FD4C-8E73-B38203A218A1}" type="presParOf" srcId="{A473FC5D-03E6-294B-AEB4-A70C7F2CCC0E}" destId="{C10A0E93-9CD0-E140-8239-60982A676197}" srcOrd="0" destOrd="0" presId="urn:microsoft.com/office/officeart/2016/7/layout/RepeatingBendingProcessNew"/>
    <dgm:cxn modelId="{77B45AF8-F68C-5B48-8312-DAA4FA9B646F}" type="presParOf" srcId="{790F12B0-06A9-FD4A-B0A4-515B8560A577}" destId="{4FEBCD78-D628-2543-AA41-9592D45A84EF}"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92A39-8916-4A9B-B0A5-2AE06BBEDAB0}">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C0425D-ED77-40C8-B037-50A01E3C2D4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0B0716-AA17-4821-9AA1-BCE432E968F0}">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Increased demand for the SP full day programing on campus.</a:t>
          </a:r>
        </a:p>
      </dsp:txBody>
      <dsp:txXfrm>
        <a:off x="1435590" y="531"/>
        <a:ext cx="9080009" cy="1242935"/>
      </dsp:txXfrm>
    </dsp:sp>
    <dsp:sp modelId="{D75B6F9C-5545-4475-B656-A9F07F723406}">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38707-1FE6-436A-A390-46A33BC26730}">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F2BAA1-A4BB-4855-9A31-5C8F270F8C34}">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Some loss of funding is creating a void in access of spaces to  openly discuss issues. </a:t>
          </a:r>
        </a:p>
      </dsp:txBody>
      <dsp:txXfrm>
        <a:off x="1435590" y="1554201"/>
        <a:ext cx="9080009" cy="1242935"/>
      </dsp:txXfrm>
    </dsp:sp>
    <dsp:sp modelId="{7231D669-7CFE-419C-A1C7-96A102961DCC}">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375A16-D371-450A-A2C7-1F4C732B3FA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FE0092-D67F-4C65-95D9-7622DD7EFB7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Created more opportunities for partnerships. </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FBA45-C28E-4277-BBEF-AEB8FC7898CD}">
      <dsp:nvSpPr>
        <dsp:cNvPr id="0" name=""/>
        <dsp:cNvSpPr/>
      </dsp:nvSpPr>
      <dsp:spPr>
        <a:xfrm>
          <a:off x="0" y="678745"/>
          <a:ext cx="10515600" cy="1253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E2DDDF-DFE6-45D4-B340-BF4C607C23AA}">
      <dsp:nvSpPr>
        <dsp:cNvPr id="0" name=""/>
        <dsp:cNvSpPr/>
      </dsp:nvSpPr>
      <dsp:spPr>
        <a:xfrm>
          <a:off x="379053" y="960686"/>
          <a:ext cx="689188" cy="689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D6183-5E23-4E6F-9B16-2D4561BA8457}">
      <dsp:nvSpPr>
        <dsp:cNvPr id="0" name=""/>
        <dsp:cNvSpPr/>
      </dsp:nvSpPr>
      <dsp:spPr>
        <a:xfrm>
          <a:off x="1447294" y="678745"/>
          <a:ext cx="9068305" cy="125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616" tIns="132616" rIns="132616" bIns="132616" numCol="1" spcCol="1270" anchor="ctr" anchorCtr="0">
          <a:noAutofit/>
        </a:bodyPr>
        <a:lstStyle/>
        <a:p>
          <a:pPr marL="0" lvl="0" indent="0" algn="l" defTabSz="1111250">
            <a:lnSpc>
              <a:spcPct val="100000"/>
            </a:lnSpc>
            <a:spcBef>
              <a:spcPct val="0"/>
            </a:spcBef>
            <a:spcAft>
              <a:spcPct val="35000"/>
            </a:spcAft>
            <a:buNone/>
          </a:pPr>
          <a:r>
            <a:rPr lang="en-US" sz="2500" kern="1200"/>
            <a:t>Educate </a:t>
          </a:r>
        </a:p>
      </dsp:txBody>
      <dsp:txXfrm>
        <a:off x="1447294" y="678745"/>
        <a:ext cx="9068305" cy="1253069"/>
      </dsp:txXfrm>
    </dsp:sp>
    <dsp:sp modelId="{69AFD41F-6BFE-461E-819B-DF60AA34681F}">
      <dsp:nvSpPr>
        <dsp:cNvPr id="0" name=""/>
        <dsp:cNvSpPr/>
      </dsp:nvSpPr>
      <dsp:spPr>
        <a:xfrm>
          <a:off x="0" y="2245082"/>
          <a:ext cx="10515600" cy="1253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4A1F24-A01C-45D3-B1FC-B1BFA7C3D9B1}">
      <dsp:nvSpPr>
        <dsp:cNvPr id="0" name=""/>
        <dsp:cNvSpPr/>
      </dsp:nvSpPr>
      <dsp:spPr>
        <a:xfrm>
          <a:off x="379053" y="2527022"/>
          <a:ext cx="689188" cy="689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40E1C2-6224-4AA6-8DBD-BBB17A8E6079}">
      <dsp:nvSpPr>
        <dsp:cNvPr id="0" name=""/>
        <dsp:cNvSpPr/>
      </dsp:nvSpPr>
      <dsp:spPr>
        <a:xfrm>
          <a:off x="1447294" y="2245082"/>
          <a:ext cx="9068305" cy="125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616" tIns="132616" rIns="132616" bIns="132616" numCol="1" spcCol="1270" anchor="ctr" anchorCtr="0">
          <a:noAutofit/>
        </a:bodyPr>
        <a:lstStyle/>
        <a:p>
          <a:pPr marL="0" lvl="0" indent="0" algn="l" defTabSz="1111250">
            <a:lnSpc>
              <a:spcPct val="100000"/>
            </a:lnSpc>
            <a:spcBef>
              <a:spcPct val="0"/>
            </a:spcBef>
            <a:spcAft>
              <a:spcPct val="35000"/>
            </a:spcAft>
            <a:buNone/>
          </a:pPr>
          <a:r>
            <a:rPr lang="en-US" sz="2500" kern="1200"/>
            <a:t>Evaluate</a:t>
          </a:r>
        </a:p>
      </dsp:txBody>
      <dsp:txXfrm>
        <a:off x="1447294" y="2245082"/>
        <a:ext cx="9068305" cy="12530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830D2-E1C8-4140-941A-F91215DAB31C}">
      <dsp:nvSpPr>
        <dsp:cNvPr id="0" name=""/>
        <dsp:cNvSpPr/>
      </dsp:nvSpPr>
      <dsp:spPr>
        <a:xfrm>
          <a:off x="2026853" y="501622"/>
          <a:ext cx="387849" cy="91440"/>
        </a:xfrm>
        <a:custGeom>
          <a:avLst/>
          <a:gdLst/>
          <a:ahLst/>
          <a:cxnLst/>
          <a:rect l="0" t="0" r="0" b="0"/>
          <a:pathLst>
            <a:path>
              <a:moveTo>
                <a:pt x="0" y="45720"/>
              </a:moveTo>
              <a:lnTo>
                <a:pt x="38784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316" y="545250"/>
        <a:ext cx="20922" cy="4184"/>
      </dsp:txXfrm>
    </dsp:sp>
    <dsp:sp modelId="{7384555D-70BB-044C-A687-984B549DCFF7}">
      <dsp:nvSpPr>
        <dsp:cNvPr id="0" name=""/>
        <dsp:cNvSpPr/>
      </dsp:nvSpPr>
      <dsp:spPr>
        <a:xfrm>
          <a:off x="209306" y="1538"/>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a:t>Publications ​</a:t>
          </a:r>
        </a:p>
      </dsp:txBody>
      <dsp:txXfrm>
        <a:off x="209306" y="1538"/>
        <a:ext cx="1819346" cy="1091607"/>
      </dsp:txXfrm>
    </dsp:sp>
    <dsp:sp modelId="{1C454EE7-A645-9149-9B14-BE87375B03BD}">
      <dsp:nvSpPr>
        <dsp:cNvPr id="0" name=""/>
        <dsp:cNvSpPr/>
      </dsp:nvSpPr>
      <dsp:spPr>
        <a:xfrm>
          <a:off x="4264649" y="501622"/>
          <a:ext cx="387849" cy="91440"/>
        </a:xfrm>
        <a:custGeom>
          <a:avLst/>
          <a:gdLst/>
          <a:ahLst/>
          <a:cxnLst/>
          <a:rect l="0" t="0" r="0" b="0"/>
          <a:pathLst>
            <a:path>
              <a:moveTo>
                <a:pt x="0" y="45720"/>
              </a:moveTo>
              <a:lnTo>
                <a:pt x="38784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48112" y="545250"/>
        <a:ext cx="20922" cy="4184"/>
      </dsp:txXfrm>
    </dsp:sp>
    <dsp:sp modelId="{767592D5-7F38-5543-B73A-A131CBA2FB12}">
      <dsp:nvSpPr>
        <dsp:cNvPr id="0" name=""/>
        <dsp:cNvSpPr/>
      </dsp:nvSpPr>
      <dsp:spPr>
        <a:xfrm>
          <a:off x="2447102" y="1538"/>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a:t>Legal research ​</a:t>
          </a:r>
        </a:p>
      </dsp:txBody>
      <dsp:txXfrm>
        <a:off x="2447102" y="1538"/>
        <a:ext cx="1819346" cy="1091607"/>
      </dsp:txXfrm>
    </dsp:sp>
    <dsp:sp modelId="{FC78A7F2-D0C6-D54C-BB6C-036FE403E141}">
      <dsp:nvSpPr>
        <dsp:cNvPr id="0" name=""/>
        <dsp:cNvSpPr/>
      </dsp:nvSpPr>
      <dsp:spPr>
        <a:xfrm>
          <a:off x="1118979" y="1091346"/>
          <a:ext cx="4475592" cy="387849"/>
        </a:xfrm>
        <a:custGeom>
          <a:avLst/>
          <a:gdLst/>
          <a:ahLst/>
          <a:cxnLst/>
          <a:rect l="0" t="0" r="0" b="0"/>
          <a:pathLst>
            <a:path>
              <a:moveTo>
                <a:pt x="4475592" y="0"/>
              </a:moveTo>
              <a:lnTo>
                <a:pt x="4475592" y="211024"/>
              </a:lnTo>
              <a:lnTo>
                <a:pt x="0" y="211024"/>
              </a:lnTo>
              <a:lnTo>
                <a:pt x="0" y="387849"/>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44398" y="1283179"/>
        <a:ext cx="224755" cy="4184"/>
      </dsp:txXfrm>
    </dsp:sp>
    <dsp:sp modelId="{1A455D21-1801-F248-8CDA-BF8E635DDF3C}">
      <dsp:nvSpPr>
        <dsp:cNvPr id="0" name=""/>
        <dsp:cNvSpPr/>
      </dsp:nvSpPr>
      <dsp:spPr>
        <a:xfrm>
          <a:off x="4684898" y="1538"/>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a:t>Case presentations​</a:t>
          </a:r>
        </a:p>
      </dsp:txBody>
      <dsp:txXfrm>
        <a:off x="4684898" y="1538"/>
        <a:ext cx="1819346" cy="1091607"/>
      </dsp:txXfrm>
    </dsp:sp>
    <dsp:sp modelId="{D4FC2442-48BC-0F48-8B3B-89D018717F2C}">
      <dsp:nvSpPr>
        <dsp:cNvPr id="0" name=""/>
        <dsp:cNvSpPr/>
      </dsp:nvSpPr>
      <dsp:spPr>
        <a:xfrm>
          <a:off x="2026853" y="2011680"/>
          <a:ext cx="387849" cy="91440"/>
        </a:xfrm>
        <a:custGeom>
          <a:avLst/>
          <a:gdLst/>
          <a:ahLst/>
          <a:cxnLst/>
          <a:rect l="0" t="0" r="0" b="0"/>
          <a:pathLst>
            <a:path>
              <a:moveTo>
                <a:pt x="0" y="45720"/>
              </a:moveTo>
              <a:lnTo>
                <a:pt x="38784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316" y="2055307"/>
        <a:ext cx="20922" cy="4184"/>
      </dsp:txXfrm>
    </dsp:sp>
    <dsp:sp modelId="{6018588E-B188-6640-9D25-8344DEB3F999}">
      <dsp:nvSpPr>
        <dsp:cNvPr id="0" name=""/>
        <dsp:cNvSpPr/>
      </dsp:nvSpPr>
      <dsp:spPr>
        <a:xfrm>
          <a:off x="209306" y="1511596"/>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a:t>Adult Learning Framework MEL ​</a:t>
          </a:r>
        </a:p>
      </dsp:txBody>
      <dsp:txXfrm>
        <a:off x="209306" y="1511596"/>
        <a:ext cx="1819346" cy="1091607"/>
      </dsp:txXfrm>
    </dsp:sp>
    <dsp:sp modelId="{8FB83D15-AAF6-F04D-826D-50997D97C2B3}">
      <dsp:nvSpPr>
        <dsp:cNvPr id="0" name=""/>
        <dsp:cNvSpPr/>
      </dsp:nvSpPr>
      <dsp:spPr>
        <a:xfrm>
          <a:off x="4264649" y="2011680"/>
          <a:ext cx="387849" cy="91440"/>
        </a:xfrm>
        <a:custGeom>
          <a:avLst/>
          <a:gdLst/>
          <a:ahLst/>
          <a:cxnLst/>
          <a:rect l="0" t="0" r="0" b="0"/>
          <a:pathLst>
            <a:path>
              <a:moveTo>
                <a:pt x="0" y="45720"/>
              </a:moveTo>
              <a:lnTo>
                <a:pt x="38784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48112" y="2055307"/>
        <a:ext cx="20922" cy="4184"/>
      </dsp:txXfrm>
    </dsp:sp>
    <dsp:sp modelId="{C449012B-7250-0D41-A5F3-876614555144}">
      <dsp:nvSpPr>
        <dsp:cNvPr id="0" name=""/>
        <dsp:cNvSpPr/>
      </dsp:nvSpPr>
      <dsp:spPr>
        <a:xfrm>
          <a:off x="2447102" y="1511596"/>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a:t>Method Minutes ​</a:t>
          </a:r>
        </a:p>
      </dsp:txBody>
      <dsp:txXfrm>
        <a:off x="2447102" y="1511596"/>
        <a:ext cx="1819346" cy="1091607"/>
      </dsp:txXfrm>
    </dsp:sp>
    <dsp:sp modelId="{9AFB99DE-CBAC-4D4D-B985-C0A3FDB5F775}">
      <dsp:nvSpPr>
        <dsp:cNvPr id="0" name=""/>
        <dsp:cNvSpPr/>
      </dsp:nvSpPr>
      <dsp:spPr>
        <a:xfrm>
          <a:off x="1118979" y="2601403"/>
          <a:ext cx="4475592" cy="387849"/>
        </a:xfrm>
        <a:custGeom>
          <a:avLst/>
          <a:gdLst/>
          <a:ahLst/>
          <a:cxnLst/>
          <a:rect l="0" t="0" r="0" b="0"/>
          <a:pathLst>
            <a:path>
              <a:moveTo>
                <a:pt x="4475592" y="0"/>
              </a:moveTo>
              <a:lnTo>
                <a:pt x="4475592" y="211024"/>
              </a:lnTo>
              <a:lnTo>
                <a:pt x="0" y="211024"/>
              </a:lnTo>
              <a:lnTo>
                <a:pt x="0" y="387849"/>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44398" y="2793236"/>
        <a:ext cx="224755" cy="4184"/>
      </dsp:txXfrm>
    </dsp:sp>
    <dsp:sp modelId="{8C3E1BD3-D221-B147-988A-46DC956A00F5}">
      <dsp:nvSpPr>
        <dsp:cNvPr id="0" name=""/>
        <dsp:cNvSpPr/>
      </dsp:nvSpPr>
      <dsp:spPr>
        <a:xfrm>
          <a:off x="4684898" y="1511596"/>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err="1"/>
            <a:t>Menti</a:t>
          </a:r>
          <a:r>
            <a:rPr lang="en-US" sz="2100" kern="1200"/>
            <a:t> ​</a:t>
          </a:r>
        </a:p>
      </dsp:txBody>
      <dsp:txXfrm>
        <a:off x="4684898" y="1511596"/>
        <a:ext cx="1819346" cy="1091607"/>
      </dsp:txXfrm>
    </dsp:sp>
    <dsp:sp modelId="{F08D78A7-FF46-CF48-92B0-4CD5B9BC14B6}">
      <dsp:nvSpPr>
        <dsp:cNvPr id="0" name=""/>
        <dsp:cNvSpPr/>
      </dsp:nvSpPr>
      <dsp:spPr>
        <a:xfrm>
          <a:off x="2026853" y="3521737"/>
          <a:ext cx="387849" cy="91440"/>
        </a:xfrm>
        <a:custGeom>
          <a:avLst/>
          <a:gdLst/>
          <a:ahLst/>
          <a:cxnLst/>
          <a:rect l="0" t="0" r="0" b="0"/>
          <a:pathLst>
            <a:path>
              <a:moveTo>
                <a:pt x="0" y="45720"/>
              </a:moveTo>
              <a:lnTo>
                <a:pt x="38784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316" y="3565365"/>
        <a:ext cx="20922" cy="4184"/>
      </dsp:txXfrm>
    </dsp:sp>
    <dsp:sp modelId="{27EA2C7F-FE7F-364D-88E8-E583172A5EA0}">
      <dsp:nvSpPr>
        <dsp:cNvPr id="0" name=""/>
        <dsp:cNvSpPr/>
      </dsp:nvSpPr>
      <dsp:spPr>
        <a:xfrm>
          <a:off x="209306" y="3021653"/>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a:t>Interactive discussion ​</a:t>
          </a:r>
        </a:p>
      </dsp:txBody>
      <dsp:txXfrm>
        <a:off x="209306" y="3021653"/>
        <a:ext cx="1819346" cy="1091607"/>
      </dsp:txXfrm>
    </dsp:sp>
    <dsp:sp modelId="{A473FC5D-03E6-294B-AEB4-A70C7F2CCC0E}">
      <dsp:nvSpPr>
        <dsp:cNvPr id="0" name=""/>
        <dsp:cNvSpPr/>
      </dsp:nvSpPr>
      <dsp:spPr>
        <a:xfrm>
          <a:off x="4264649" y="3521737"/>
          <a:ext cx="387849" cy="91440"/>
        </a:xfrm>
        <a:custGeom>
          <a:avLst/>
          <a:gdLst/>
          <a:ahLst/>
          <a:cxnLst/>
          <a:rect l="0" t="0" r="0" b="0"/>
          <a:pathLst>
            <a:path>
              <a:moveTo>
                <a:pt x="0" y="45720"/>
              </a:moveTo>
              <a:lnTo>
                <a:pt x="38784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48112" y="3565365"/>
        <a:ext cx="20922" cy="4184"/>
      </dsp:txXfrm>
    </dsp:sp>
    <dsp:sp modelId="{949500BD-B5CB-E949-A3D9-FB7959638AA7}">
      <dsp:nvSpPr>
        <dsp:cNvPr id="0" name=""/>
        <dsp:cNvSpPr/>
      </dsp:nvSpPr>
      <dsp:spPr>
        <a:xfrm>
          <a:off x="2447102" y="3021653"/>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a:t>Guest Speakers ​</a:t>
          </a:r>
        </a:p>
      </dsp:txBody>
      <dsp:txXfrm>
        <a:off x="2447102" y="3021653"/>
        <a:ext cx="1819346" cy="1091607"/>
      </dsp:txXfrm>
    </dsp:sp>
    <dsp:sp modelId="{4FEBCD78-D628-2543-AA41-9592D45A84EF}">
      <dsp:nvSpPr>
        <dsp:cNvPr id="0" name=""/>
        <dsp:cNvSpPr/>
      </dsp:nvSpPr>
      <dsp:spPr>
        <a:xfrm>
          <a:off x="4684898" y="3021653"/>
          <a:ext cx="1819346" cy="1091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149" tIns="93578" rIns="89149" bIns="93578" numCol="1" spcCol="1270" anchor="ctr" anchorCtr="0">
          <a:noAutofit/>
        </a:bodyPr>
        <a:lstStyle/>
        <a:p>
          <a:pPr marL="0" lvl="0" indent="0" algn="ctr" defTabSz="933450">
            <a:lnSpc>
              <a:spcPct val="90000"/>
            </a:lnSpc>
            <a:spcBef>
              <a:spcPct val="0"/>
            </a:spcBef>
            <a:spcAft>
              <a:spcPct val="35000"/>
            </a:spcAft>
            <a:buNone/>
          </a:pPr>
          <a:r>
            <a:rPr lang="en-US" sz="2100" kern="1200"/>
            <a:t>Local community engagement</a:t>
          </a:r>
        </a:p>
      </dsp:txBody>
      <dsp:txXfrm>
        <a:off x="4684898" y="3021653"/>
        <a:ext cx="1819346" cy="10916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35E55-94C3-5D41-B17D-243CA18071AF}" type="datetimeFigureOut">
              <a:rPr lang="en-US" smtClean="0"/>
              <a:t>6/2/25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F885D-8CF2-0A4F-8DD1-1A9B4257D9F2}" type="slidenum">
              <a:rPr lang="en-US" smtClean="0"/>
              <a:t>‹#›</a:t>
            </a:fld>
            <a:endParaRPr lang="en-US"/>
          </a:p>
        </p:txBody>
      </p:sp>
    </p:spTree>
    <p:extLst>
      <p:ext uri="{BB962C8B-B14F-4D97-AF65-F5344CB8AC3E}">
        <p14:creationId xmlns:p14="http://schemas.microsoft.com/office/powerpoint/2010/main" val="168391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84009-EC3D-92E3-922D-FCD0CD6E73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7AD5F4-FB33-FB53-6F5B-D0AA7527B71A}"/>
              </a:ext>
            </a:extLst>
          </p:cNvPr>
          <p:cNvSpPr txBox="1">
            <a:spLocks noGrp="1"/>
          </p:cNvSpPr>
          <p:nvPr>
            <p:ph type="body" sz="quarter" idx="1"/>
          </p:nvPr>
        </p:nvSpPr>
        <p:spPr/>
        <p:txBody>
          <a:bodyPr/>
          <a:lstStyle/>
          <a:p>
            <a:pPr lvl="0"/>
            <a:r>
              <a:rPr lang="en-US">
                <a:cs typeface="Calibri"/>
              </a:rPr>
              <a:t>Mehreen</a:t>
            </a:r>
          </a:p>
          <a:p>
            <a:pPr lvl="0"/>
            <a:endParaRPr lang="en-US">
              <a:cs typeface="Calibri"/>
            </a:endParaRPr>
          </a:p>
          <a:p>
            <a:pPr lvl="0"/>
            <a:r>
              <a:rPr lang="en-US">
                <a:cs typeface="Calibri"/>
              </a:rPr>
              <a:t>Elaine, does it make sense to just list names instead? Getting all the pictures to look semi-decent was hard due to the large/odd number. </a:t>
            </a:r>
          </a:p>
        </p:txBody>
      </p:sp>
      <p:sp>
        <p:nvSpPr>
          <p:cNvPr id="4" name="Slide Number Placeholder 3">
            <a:extLst>
              <a:ext uri="{FF2B5EF4-FFF2-40B4-BE49-F238E27FC236}">
                <a16:creationId xmlns:a16="http://schemas.microsoft.com/office/drawing/2014/main" id="{8E1CD659-B88B-39C6-2491-EDF38CFADD4E}"/>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p>
            <a:pPr lvl="0"/>
            <a:fld id="{5C3F34DB-6A4A-F846-B157-F6890CDEABE9}" type="slidenum">
              <a:t>2</a:t>
            </a:fld>
            <a:endParaRPr lang="en-US" sz="1400" kern="0">
              <a:solidFill>
                <a:srgbClr val="000000"/>
              </a:solidFill>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3F885D-8CF2-0A4F-8DD1-1A9B4257D9F2}" type="slidenum">
              <a:rPr lang="en-US" smtClean="0"/>
              <a:t>3</a:t>
            </a:fld>
            <a:endParaRPr lang="en-US"/>
          </a:p>
        </p:txBody>
      </p:sp>
    </p:spTree>
    <p:extLst>
      <p:ext uri="{BB962C8B-B14F-4D97-AF65-F5344CB8AC3E}">
        <p14:creationId xmlns:p14="http://schemas.microsoft.com/office/powerpoint/2010/main" val="35497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0" cap="none" spc="0" baseline="0">
                <a:solidFill>
                  <a:srgbClr val="000000"/>
                </a:solidFill>
                <a:uFillTx/>
                <a:latin typeface="Garamond" pitchFamily="18"/>
                <a:ea typeface="Arial"/>
                <a:cs typeface="Arial"/>
              </a:rPr>
              <a:t>Research has shown that laws can significantly impact population health and health equity.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ea typeface="Arial"/>
                <a:cs typeface="Arial"/>
              </a:rPr>
              <a:t>Most empirical research on how law impacts health has focused on the impact of legislation, regulations, and law enforcement, but a small subset of this research demonstrates that judges can impact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ea typeface="Arial"/>
                <a:cs typeface="Arial"/>
              </a:rPr>
              <a:t>In the U.S. legal system, with its strong tradition of judicial review, trial and appellate judges wield enormous authority over critical SDOH, such as housing stability, socio-economic position (as impacted by education and income), access to health care, structural racism, and the quality of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ea typeface="Arial"/>
                <a:cs typeface="Arial"/>
              </a:rPr>
              <a:t>Despite their influence over SDOH, judges’ legal education does not usually discuss SDOH or their relationship to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0" cap="none" spc="0" baseline="0">
                <a:solidFill>
                  <a:srgbClr val="000000"/>
                </a:solidFill>
                <a:uFillTx/>
                <a:latin typeface="Garamond" pitchFamily="18"/>
                <a:ea typeface="Arial"/>
                <a:cs typeface="Arial"/>
              </a:rPr>
              <a:t>This project aims to fill that gap by informing judges about the SDOH and their relationship to law and by developing and conducting a  judicial education program to better equip judges to resolve cases in which the SDOH are implicated. </a:t>
            </a:r>
          </a:p>
          <a:p>
            <a:endParaRPr lang="en-US"/>
          </a:p>
        </p:txBody>
      </p:sp>
      <p:sp>
        <p:nvSpPr>
          <p:cNvPr id="4" name="Slide Number Placeholder 3"/>
          <p:cNvSpPr>
            <a:spLocks noGrp="1"/>
          </p:cNvSpPr>
          <p:nvPr>
            <p:ph type="sldNum" sz="quarter" idx="5"/>
          </p:nvPr>
        </p:nvSpPr>
        <p:spPr/>
        <p:txBody>
          <a:bodyPr/>
          <a:lstStyle/>
          <a:p>
            <a:fld id="{943F885D-8CF2-0A4F-8DD1-1A9B4257D9F2}" type="slidenum">
              <a:rPr lang="en-US" smtClean="0"/>
              <a:t>5</a:t>
            </a:fld>
            <a:endParaRPr lang="en-US"/>
          </a:p>
        </p:txBody>
      </p:sp>
    </p:spTree>
    <p:extLst>
      <p:ext uri="{BB962C8B-B14F-4D97-AF65-F5344CB8AC3E}">
        <p14:creationId xmlns:p14="http://schemas.microsoft.com/office/powerpoint/2010/main" val="144603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0A82C-48FD-CFF0-4049-048AAAA2B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9C223-D348-49A0-E0B5-D3B9179A6665}"/>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D33CE596-0DF9-06B0-76AA-32AC0D5484A5}"/>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p>
            <a:pPr lvl="0"/>
            <a:fld id="{386759D7-FFD5-403F-87C5-1902DED9137D}" type="slidenum">
              <a:t>6</a:t>
            </a:fld>
            <a:endParaRPr lang="en-US" sz="1400" kern="0">
              <a:solidFill>
                <a:srgbClr val="000000"/>
              </a:solidFill>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0813F-1C58-4EF7-CA4E-55BACDC86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9CD9D-0A5F-89D7-D982-DC1F655BF98C}"/>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F2200AD7-3CBC-312C-8735-3E8B7D1BBE84}"/>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p>
            <a:pPr lvl="0"/>
            <a:fld id="{27A7EFA8-B89F-4784-A077-A1B3965C338E}" type="slidenum">
              <a:t>7</a:t>
            </a:fld>
            <a:endParaRPr lang="en-US" sz="1400" kern="0">
              <a:solidFill>
                <a:srgbClr val="000000"/>
              </a:solidFill>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3F885D-8CF2-0A4F-8DD1-1A9B4257D9F2}" type="slidenum">
              <a:rPr lang="en-US" smtClean="0"/>
              <a:t>8</a:t>
            </a:fld>
            <a:endParaRPr lang="en-US"/>
          </a:p>
        </p:txBody>
      </p:sp>
    </p:spTree>
    <p:extLst>
      <p:ext uri="{BB962C8B-B14F-4D97-AF65-F5344CB8AC3E}">
        <p14:creationId xmlns:p14="http://schemas.microsoft.com/office/powerpoint/2010/main" val="59823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2a075367095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2a07536709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To evaluate the impact of Salus Populi on knowledge and applicability of </a:t>
            </a:r>
            <a:r>
              <a:rPr lang="en-US" err="1"/>
              <a:t>SDoH</a:t>
            </a:r>
            <a:r>
              <a:rPr lang="en-US"/>
              <a:t>, we invited 712 registrants of 13 trainings to complete a survey. We shared a link to the Qualtrics survey to participants before and after the trainings. We received 502 unmatched survey responses, with a larger pre-survey response rate. </a:t>
            </a:r>
          </a:p>
          <a:p>
            <a:endParaRPr lang="en-US"/>
          </a:p>
          <a:p>
            <a:r>
              <a:rPr lang="en-US"/>
              <a:t>Although the survey included questions about their satisfaction with the training, for today we will focus on five constructs we measured on our surveys – including knowledge of SDOH, knowledge of research on the impacts of SDOH, understanding of the relationship between SDOH and judicial decision making, applicability of new knowledge of SDOH, and applicability of research about impacts of SDOH in their work. Participants rated their agreement with the items on a 4-point </a:t>
            </a:r>
            <a:r>
              <a:rPr lang="en-US" err="1"/>
              <a:t>likert</a:t>
            </a:r>
            <a:r>
              <a:rPr lang="en-US"/>
              <a:t>-type scale, higher scores indicate greater agreement. </a:t>
            </a:r>
          </a:p>
          <a:p>
            <a:endParaRPr lang="en-US"/>
          </a:p>
          <a:p>
            <a:endParaRPr lang="en-US"/>
          </a:p>
          <a:p>
            <a:endParaRPr lang="en-US"/>
          </a:p>
          <a:p>
            <a:pPr marL="0" lvl="0" indent="0" algn="l" rtl="0">
              <a:spcBef>
                <a:spcPts val="0"/>
              </a:spcBef>
              <a:spcAft>
                <a:spcPts val="0"/>
              </a:spcAft>
              <a:buNone/>
            </a:pPr>
            <a:r>
              <a:rPr lang="en-US"/>
              <a:t>Methods</a:t>
            </a:r>
          </a:p>
          <a:p>
            <a:pPr marL="285750" indent="-285750">
              <a:buFont typeface="Arial" panose="020B0604020202020204" pitchFamily="34" charset="0"/>
              <a:buChar char="•"/>
            </a:pPr>
            <a:r>
              <a:rPr lang="en-US" sz="2800" b="0" i="0">
                <a:solidFill>
                  <a:srgbClr val="000000"/>
                </a:solidFill>
                <a:effectLst/>
                <a:highlight>
                  <a:srgbClr val="FFFFFF"/>
                </a:highlight>
                <a:latin typeface="Times New Roman"/>
                <a:cs typeface="Times New Roman"/>
              </a:rPr>
              <a:t>The program evaluation plan includes pilot testing a pre-post survey design including several open-ended response questions.</a:t>
            </a:r>
            <a:r>
              <a:rPr lang="en-US" sz="2800">
                <a:solidFill>
                  <a:srgbClr val="000000"/>
                </a:solidFill>
                <a:highlight>
                  <a:srgbClr val="FFFFFF"/>
                </a:highlight>
                <a:latin typeface="Times New Roman"/>
                <a:cs typeface="Times New Roman"/>
              </a:rPr>
              <a:t> </a:t>
            </a:r>
            <a:endParaRPr lang="en-US" sz="1800" b="0" i="0">
              <a:solidFill>
                <a:srgbClr val="000000"/>
              </a:solidFill>
              <a:effectLst/>
              <a:highlight>
                <a:srgbClr val="FFFFFF"/>
              </a:highlight>
              <a:latin typeface="Times New Roman" panose="02020603050405020304" pitchFamily="18" charset="0"/>
            </a:endParaRPr>
          </a:p>
          <a:p>
            <a:pPr marL="285750" indent="-285750">
              <a:buFont typeface="Arial" panose="020B0604020202020204" pitchFamily="34" charset="0"/>
              <a:buChar char="•"/>
            </a:pPr>
            <a:r>
              <a:rPr lang="en-US" sz="1800" b="0" i="0">
                <a:solidFill>
                  <a:srgbClr val="000000"/>
                </a:solidFill>
                <a:effectLst/>
                <a:highlight>
                  <a:srgbClr val="FFFFFF"/>
                </a:highlight>
                <a:latin typeface="Times New Roman"/>
                <a:cs typeface="Times New Roman"/>
              </a:rPr>
              <a:t>The surveys investigated participants’ knowledge, attitudes, and beliefs regarding SDOH to determine whether they changed from before versus after the SP training.</a:t>
            </a:r>
            <a:r>
              <a:rPr lang="en-US" sz="1800">
                <a:solidFill>
                  <a:srgbClr val="000000"/>
                </a:solidFill>
                <a:highlight>
                  <a:srgbClr val="FFFFFF"/>
                </a:highlight>
                <a:latin typeface="Times New Roman"/>
                <a:cs typeface="Times New Roman"/>
              </a:rPr>
              <a:t> </a:t>
            </a:r>
            <a:endParaRPr lang="en-US" sz="1800" b="0" i="0">
              <a:solidFill>
                <a:srgbClr val="000000"/>
              </a:solidFill>
              <a:effectLst/>
              <a:highlight>
                <a:srgbClr val="FFFFFF"/>
              </a:highlight>
              <a:latin typeface="Times New Roman" panose="02020603050405020304" pitchFamily="18" charset="0"/>
              <a:cs typeface="Times New Roman"/>
            </a:endParaRPr>
          </a:p>
          <a:p>
            <a:pPr marL="285750" lvl="0" indent="-285750" algn="l" rtl="0">
              <a:spcBef>
                <a:spcPts val="0"/>
              </a:spcBef>
              <a:spcAft>
                <a:spcPts val="0"/>
              </a:spcAft>
              <a:buFont typeface="Arial" panose="020B0604020202020204" pitchFamily="34" charset="0"/>
              <a:buChar char="•"/>
            </a:pPr>
            <a:r>
              <a:rPr lang="en-US" b="0" i="0">
                <a:solidFill>
                  <a:srgbClr val="000000"/>
                </a:solidFill>
                <a:effectLst/>
                <a:highlight>
                  <a:srgbClr val="FFFFFF"/>
                </a:highlight>
                <a:latin typeface="Times New Roman"/>
                <a:cs typeface="Times New Roman"/>
              </a:rPr>
              <a:t>The surveys were distributed using anonymous links to an online survey, hosted on Qualtrics. When possible, the surveys were emailed to participants before and after the training.</a:t>
            </a:r>
          </a:p>
        </p:txBody>
      </p:sp>
    </p:spTree>
    <p:extLst>
      <p:ext uri="{BB962C8B-B14F-4D97-AF65-F5344CB8AC3E}">
        <p14:creationId xmlns:p14="http://schemas.microsoft.com/office/powerpoint/2010/main" val="390035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full-day, interactive, seminar-style program is designed to give judges an introduction to the social determinants of health and their relationship to judicial decision-making, plus the tools they need to apply their knowledge to their work on the bench.</a:t>
            </a:r>
          </a:p>
          <a:p>
            <a:r>
              <a:rPr lang="en-US"/>
              <a:t>Topics covered include: </a:t>
            </a:r>
          </a:p>
          <a:p>
            <a:pPr lvl="1"/>
            <a:r>
              <a:rPr lang="en-US"/>
              <a:t>introduction to population health</a:t>
            </a:r>
          </a:p>
          <a:p>
            <a:pPr lvl="1"/>
            <a:r>
              <a:rPr lang="en-US"/>
              <a:t> socio-ecological health</a:t>
            </a:r>
          </a:p>
          <a:p>
            <a:pPr lvl="1"/>
            <a:r>
              <a:rPr lang="en-US"/>
              <a:t>poverty</a:t>
            </a:r>
          </a:p>
          <a:p>
            <a:pPr lvl="1"/>
            <a:r>
              <a:rPr lang="en-US"/>
              <a:t>structural racism</a:t>
            </a:r>
          </a:p>
          <a:p>
            <a:pPr lvl="1"/>
            <a:r>
              <a:rPr lang="en-US"/>
              <a:t>housing</a:t>
            </a:r>
          </a:p>
          <a:p>
            <a:pPr lvl="1"/>
            <a:r>
              <a:rPr lang="en-US"/>
              <a:t>public health research methods.  ​</a:t>
            </a:r>
            <a:endParaRPr lang="en-US" sz="1800"/>
          </a:p>
          <a:p>
            <a:endParaRPr lang="en-US"/>
          </a:p>
        </p:txBody>
      </p:sp>
      <p:sp>
        <p:nvSpPr>
          <p:cNvPr id="4" name="Slide Number Placeholder 3"/>
          <p:cNvSpPr>
            <a:spLocks noGrp="1"/>
          </p:cNvSpPr>
          <p:nvPr>
            <p:ph type="sldNum" sz="quarter" idx="5"/>
          </p:nvPr>
        </p:nvSpPr>
        <p:spPr/>
        <p:txBody>
          <a:bodyPr/>
          <a:lstStyle/>
          <a:p>
            <a:fld id="{943F885D-8CF2-0A4F-8DD1-1A9B4257D9F2}" type="slidenum">
              <a:rPr lang="en-US" smtClean="0"/>
              <a:t>13</a:t>
            </a:fld>
            <a:endParaRPr lang="en-US"/>
          </a:p>
        </p:txBody>
      </p:sp>
    </p:spTree>
    <p:extLst>
      <p:ext uri="{BB962C8B-B14F-4D97-AF65-F5344CB8AC3E}">
        <p14:creationId xmlns:p14="http://schemas.microsoft.com/office/powerpoint/2010/main" val="2412042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hours instead of full day.</a:t>
            </a:r>
          </a:p>
          <a:p>
            <a:endParaRPr lang="en-US"/>
          </a:p>
        </p:txBody>
      </p:sp>
      <p:sp>
        <p:nvSpPr>
          <p:cNvPr id="4" name="Slide Number Placeholder 3"/>
          <p:cNvSpPr>
            <a:spLocks noGrp="1"/>
          </p:cNvSpPr>
          <p:nvPr>
            <p:ph type="sldNum" sz="quarter" idx="5"/>
          </p:nvPr>
        </p:nvSpPr>
        <p:spPr/>
        <p:txBody>
          <a:bodyPr/>
          <a:lstStyle/>
          <a:p>
            <a:fld id="{943F885D-8CF2-0A4F-8DD1-1A9B4257D9F2}" type="slidenum">
              <a:rPr lang="en-US" smtClean="0"/>
              <a:t>14</a:t>
            </a:fld>
            <a:endParaRPr lang="en-US"/>
          </a:p>
        </p:txBody>
      </p:sp>
    </p:spTree>
    <p:extLst>
      <p:ext uri="{BB962C8B-B14F-4D97-AF65-F5344CB8AC3E}">
        <p14:creationId xmlns:p14="http://schemas.microsoft.com/office/powerpoint/2010/main" val="541934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316FE7-6C05-174C-8C39-4252CC0DD4EA}"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343696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16FE7-6C05-174C-8C39-4252CC0DD4EA}"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296251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16FE7-6C05-174C-8C39-4252CC0DD4EA}"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3154187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Pr>
        <a:solidFill>
          <a:srgbClr val="F7FAFB"/>
        </a:solidFill>
        <a:effectLst/>
      </p:bgPr>
    </p:bg>
    <p:spTree>
      <p:nvGrpSpPr>
        <p:cNvPr id="1" name=""/>
        <p:cNvGrpSpPr/>
        <p:nvPr/>
      </p:nvGrpSpPr>
      <p:grpSpPr>
        <a:xfrm>
          <a:off x="0" y="0"/>
          <a:ext cx="0" cy="0"/>
          <a:chOff x="0" y="0"/>
          <a:chExt cx="0" cy="0"/>
        </a:xfrm>
      </p:grpSpPr>
      <p:pic>
        <p:nvPicPr>
          <p:cNvPr id="2" name="Google Shape;27;p5" descr="preencoded.png">
            <a:extLst>
              <a:ext uri="{FF2B5EF4-FFF2-40B4-BE49-F238E27FC236}">
                <a16:creationId xmlns:a16="http://schemas.microsoft.com/office/drawing/2014/main" id="{2E750AE3-2661-C439-70A1-03CF15804BD2}"/>
              </a:ext>
            </a:extLst>
          </p:cNvPr>
          <p:cNvPicPr>
            <a:picLocks noChangeAspect="1"/>
          </p:cNvPicPr>
          <p:nvPr/>
        </p:nvPicPr>
        <p:blipFill>
          <a:blip r:embed="rId2">
            <a:alphaModFix/>
          </a:blip>
          <a:srcRect/>
          <a:stretch>
            <a:fillRect/>
          </a:stretch>
        </p:blipFill>
        <p:spPr>
          <a:xfrm>
            <a:off x="508005" y="742956"/>
            <a:ext cx="11176004" cy="19056"/>
          </a:xfrm>
          <a:prstGeom prst="rect">
            <a:avLst/>
          </a:prstGeom>
          <a:noFill/>
          <a:ln cap="flat">
            <a:noFill/>
          </a:ln>
        </p:spPr>
      </p:pic>
      <p:sp>
        <p:nvSpPr>
          <p:cNvPr id="3" name="Google Shape;28;p5">
            <a:extLst>
              <a:ext uri="{FF2B5EF4-FFF2-40B4-BE49-F238E27FC236}">
                <a16:creationId xmlns:a16="http://schemas.microsoft.com/office/drawing/2014/main" id="{7907B438-53AB-27E5-2250-848D6BD0C05B}"/>
              </a:ext>
            </a:extLst>
          </p:cNvPr>
          <p:cNvSpPr txBox="1">
            <a:spLocks noGrp="1"/>
          </p:cNvSpPr>
          <p:nvPr>
            <p:ph type="body" idx="4294967295"/>
          </p:nvPr>
        </p:nvSpPr>
        <p:spPr>
          <a:xfrm>
            <a:off x="544933" y="1897867"/>
            <a:ext cx="11101997" cy="4138403"/>
          </a:xfrm>
        </p:spPr>
        <p:txBody>
          <a:bodyPr/>
          <a:lstStyle>
            <a:lvl1pPr indent="-465648">
              <a:buClr>
                <a:srgbClr val="101023"/>
              </a:buClr>
              <a:buSzPts val="1900"/>
              <a:defRPr sz="2533">
                <a:solidFill>
                  <a:srgbClr val="101023"/>
                </a:solidFill>
              </a:defRPr>
            </a:lvl1pPr>
          </a:lstStyle>
          <a:p>
            <a:pPr lvl="0"/>
            <a:endParaRPr lang="en-US"/>
          </a:p>
        </p:txBody>
      </p:sp>
      <p:sp>
        <p:nvSpPr>
          <p:cNvPr id="4" name="Google Shape;29;p5">
            <a:extLst>
              <a:ext uri="{FF2B5EF4-FFF2-40B4-BE49-F238E27FC236}">
                <a16:creationId xmlns:a16="http://schemas.microsoft.com/office/drawing/2014/main" id="{20C76D6D-5AA5-60C3-CCCE-46EEE52727BD}"/>
              </a:ext>
            </a:extLst>
          </p:cNvPr>
          <p:cNvSpPr txBox="1">
            <a:spLocks noGrp="1"/>
          </p:cNvSpPr>
          <p:nvPr>
            <p:ph type="subTitle" idx="4294967295"/>
          </p:nvPr>
        </p:nvSpPr>
        <p:spPr>
          <a:xfrm>
            <a:off x="508004" y="277697"/>
            <a:ext cx="3483997" cy="303604"/>
          </a:xfrm>
        </p:spPr>
        <p:txBody>
          <a:bodyPr anchor="ctr"/>
          <a:lstStyle>
            <a:lvl1pPr>
              <a:buNone/>
              <a:defRPr sz="1600">
                <a:solidFill>
                  <a:srgbClr val="101023"/>
                </a:solidFill>
              </a:defRPr>
            </a:lvl1pPr>
          </a:lstStyle>
          <a:p>
            <a:pPr lvl="0"/>
            <a:endParaRPr lang="en-US"/>
          </a:p>
        </p:txBody>
      </p:sp>
      <p:sp>
        <p:nvSpPr>
          <p:cNvPr id="5" name="Google Shape;30;p5">
            <a:extLst>
              <a:ext uri="{FF2B5EF4-FFF2-40B4-BE49-F238E27FC236}">
                <a16:creationId xmlns:a16="http://schemas.microsoft.com/office/drawing/2014/main" id="{2B844702-01D5-FD2D-6310-960B8B689705}"/>
              </a:ext>
            </a:extLst>
          </p:cNvPr>
          <p:cNvSpPr txBox="1">
            <a:spLocks noGrp="1"/>
          </p:cNvSpPr>
          <p:nvPr>
            <p:ph type="title"/>
          </p:nvPr>
        </p:nvSpPr>
        <p:spPr>
          <a:xfrm>
            <a:off x="508005" y="989136"/>
            <a:ext cx="11176004" cy="681605"/>
          </a:xfrm>
        </p:spPr>
        <p:txBody>
          <a:bodyPr anchor="ctr"/>
          <a:lstStyle>
            <a:lvl1pPr>
              <a:defRPr sz="5067"/>
            </a:lvl1pPr>
          </a:lstStyle>
          <a:p>
            <a:pPr lvl="0"/>
            <a:endParaRPr lang="en-US"/>
          </a:p>
        </p:txBody>
      </p:sp>
    </p:spTree>
    <p:extLst>
      <p:ext uri="{BB962C8B-B14F-4D97-AF65-F5344CB8AC3E}">
        <p14:creationId xmlns:p14="http://schemas.microsoft.com/office/powerpoint/2010/main" val="29284550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603267" y="1827100"/>
            <a:ext cx="10798400" cy="1954800"/>
          </a:xfrm>
          <a:prstGeom prst="rect">
            <a:avLst/>
          </a:prstGeom>
        </p:spPr>
        <p:txBody>
          <a:bodyPr spcFirstLastPara="1" wrap="square" lIns="91425" tIns="91425" rIns="91425" bIns="91425" anchor="b" anchorCtr="0">
            <a:normAutofit/>
          </a:bodyPr>
          <a:lstStyle>
            <a:lvl1pPr lvl="0">
              <a:spcBef>
                <a:spcPts val="0"/>
              </a:spcBef>
              <a:spcAft>
                <a:spcPts val="0"/>
              </a:spcAft>
              <a:buClr>
                <a:srgbClr val="101023"/>
              </a:buClr>
              <a:buSzPts val="4500"/>
              <a:buNone/>
              <a:defRPr sz="6000">
                <a:solidFill>
                  <a:srgbClr val="101023"/>
                </a:solidFill>
              </a:defRPr>
            </a:lvl1pPr>
            <a:lvl2pPr lvl="1">
              <a:spcBef>
                <a:spcPts val="0"/>
              </a:spcBef>
              <a:spcAft>
                <a:spcPts val="0"/>
              </a:spcAft>
              <a:buClr>
                <a:srgbClr val="101023"/>
              </a:buClr>
              <a:buSzPts val="2800"/>
              <a:buNone/>
              <a:defRPr>
                <a:solidFill>
                  <a:srgbClr val="101023"/>
                </a:solidFill>
              </a:defRPr>
            </a:lvl2pPr>
            <a:lvl3pPr lvl="2">
              <a:spcBef>
                <a:spcPts val="0"/>
              </a:spcBef>
              <a:spcAft>
                <a:spcPts val="0"/>
              </a:spcAft>
              <a:buClr>
                <a:srgbClr val="101023"/>
              </a:buClr>
              <a:buSzPts val="2800"/>
              <a:buNone/>
              <a:defRPr>
                <a:solidFill>
                  <a:srgbClr val="101023"/>
                </a:solidFill>
              </a:defRPr>
            </a:lvl3pPr>
            <a:lvl4pPr lvl="3">
              <a:spcBef>
                <a:spcPts val="0"/>
              </a:spcBef>
              <a:spcAft>
                <a:spcPts val="0"/>
              </a:spcAft>
              <a:buClr>
                <a:srgbClr val="101023"/>
              </a:buClr>
              <a:buSzPts val="2800"/>
              <a:buNone/>
              <a:defRPr>
                <a:solidFill>
                  <a:srgbClr val="101023"/>
                </a:solidFill>
              </a:defRPr>
            </a:lvl4pPr>
            <a:lvl5pPr lvl="4">
              <a:spcBef>
                <a:spcPts val="0"/>
              </a:spcBef>
              <a:spcAft>
                <a:spcPts val="0"/>
              </a:spcAft>
              <a:buClr>
                <a:srgbClr val="101023"/>
              </a:buClr>
              <a:buSzPts val="2800"/>
              <a:buNone/>
              <a:defRPr>
                <a:solidFill>
                  <a:srgbClr val="101023"/>
                </a:solidFill>
              </a:defRPr>
            </a:lvl5pPr>
            <a:lvl6pPr lvl="5">
              <a:spcBef>
                <a:spcPts val="0"/>
              </a:spcBef>
              <a:spcAft>
                <a:spcPts val="0"/>
              </a:spcAft>
              <a:buClr>
                <a:srgbClr val="101023"/>
              </a:buClr>
              <a:buSzPts val="2800"/>
              <a:buNone/>
              <a:defRPr>
                <a:solidFill>
                  <a:srgbClr val="101023"/>
                </a:solidFill>
              </a:defRPr>
            </a:lvl6pPr>
            <a:lvl7pPr lvl="6">
              <a:spcBef>
                <a:spcPts val="0"/>
              </a:spcBef>
              <a:spcAft>
                <a:spcPts val="0"/>
              </a:spcAft>
              <a:buClr>
                <a:srgbClr val="101023"/>
              </a:buClr>
              <a:buSzPts val="2800"/>
              <a:buNone/>
              <a:defRPr>
                <a:solidFill>
                  <a:srgbClr val="101023"/>
                </a:solidFill>
              </a:defRPr>
            </a:lvl7pPr>
            <a:lvl8pPr lvl="7">
              <a:spcBef>
                <a:spcPts val="0"/>
              </a:spcBef>
              <a:spcAft>
                <a:spcPts val="0"/>
              </a:spcAft>
              <a:buClr>
                <a:srgbClr val="101023"/>
              </a:buClr>
              <a:buSzPts val="2800"/>
              <a:buNone/>
              <a:defRPr>
                <a:solidFill>
                  <a:srgbClr val="101023"/>
                </a:solidFill>
              </a:defRPr>
            </a:lvl8pPr>
            <a:lvl9pPr lvl="8">
              <a:spcBef>
                <a:spcPts val="0"/>
              </a:spcBef>
              <a:spcAft>
                <a:spcPts val="0"/>
              </a:spcAft>
              <a:buClr>
                <a:srgbClr val="101023"/>
              </a:buClr>
              <a:buSzPts val="2800"/>
              <a:buNone/>
              <a:defRPr>
                <a:solidFill>
                  <a:srgbClr val="101023"/>
                </a:solidFill>
              </a:defRPr>
            </a:lvl9pPr>
          </a:lstStyle>
          <a:p>
            <a:endParaRPr/>
          </a:p>
        </p:txBody>
      </p:sp>
      <p:sp>
        <p:nvSpPr>
          <p:cNvPr id="11" name="Google Shape;11;p2"/>
          <p:cNvSpPr txBox="1">
            <a:spLocks noGrp="1"/>
          </p:cNvSpPr>
          <p:nvPr>
            <p:ph type="subTitle" idx="1"/>
          </p:nvPr>
        </p:nvSpPr>
        <p:spPr>
          <a:xfrm>
            <a:off x="603267" y="3781900"/>
            <a:ext cx="10798400" cy="1072400"/>
          </a:xfrm>
          <a:prstGeom prst="rect">
            <a:avLst/>
          </a:prstGeom>
        </p:spPr>
        <p:txBody>
          <a:bodyPr spcFirstLastPara="1" wrap="square" lIns="91425" tIns="91425" rIns="91425" bIns="91425" anchor="t" anchorCtr="0">
            <a:normAutofit/>
          </a:bodyPr>
          <a:lstStyle>
            <a:lvl1pPr lvl="0">
              <a:spcBef>
                <a:spcPts val="0"/>
              </a:spcBef>
              <a:spcAft>
                <a:spcPts val="0"/>
              </a:spcAft>
              <a:buClr>
                <a:srgbClr val="101023"/>
              </a:buClr>
              <a:buSzPts val="2300"/>
              <a:buNone/>
              <a:defRPr sz="3067">
                <a:solidFill>
                  <a:srgbClr val="101023"/>
                </a:solidFill>
              </a:defRPr>
            </a:lvl1pPr>
            <a:lvl2pPr lvl="1">
              <a:spcBef>
                <a:spcPts val="0"/>
              </a:spcBef>
              <a:spcAft>
                <a:spcPts val="0"/>
              </a:spcAft>
              <a:buClr>
                <a:srgbClr val="101023"/>
              </a:buClr>
              <a:buSzPts val="1400"/>
              <a:buNone/>
              <a:defRPr>
                <a:solidFill>
                  <a:srgbClr val="101023"/>
                </a:solidFill>
              </a:defRPr>
            </a:lvl2pPr>
            <a:lvl3pPr lvl="2">
              <a:spcBef>
                <a:spcPts val="0"/>
              </a:spcBef>
              <a:spcAft>
                <a:spcPts val="0"/>
              </a:spcAft>
              <a:buClr>
                <a:srgbClr val="101023"/>
              </a:buClr>
              <a:buSzPts val="1400"/>
              <a:buNone/>
              <a:defRPr>
                <a:solidFill>
                  <a:srgbClr val="101023"/>
                </a:solidFill>
              </a:defRPr>
            </a:lvl3pPr>
            <a:lvl4pPr lvl="3">
              <a:spcBef>
                <a:spcPts val="0"/>
              </a:spcBef>
              <a:spcAft>
                <a:spcPts val="0"/>
              </a:spcAft>
              <a:buClr>
                <a:srgbClr val="101023"/>
              </a:buClr>
              <a:buSzPts val="1400"/>
              <a:buNone/>
              <a:defRPr>
                <a:solidFill>
                  <a:srgbClr val="101023"/>
                </a:solidFill>
              </a:defRPr>
            </a:lvl4pPr>
            <a:lvl5pPr lvl="4">
              <a:spcBef>
                <a:spcPts val="0"/>
              </a:spcBef>
              <a:spcAft>
                <a:spcPts val="0"/>
              </a:spcAft>
              <a:buClr>
                <a:srgbClr val="101023"/>
              </a:buClr>
              <a:buSzPts val="1400"/>
              <a:buNone/>
              <a:defRPr>
                <a:solidFill>
                  <a:srgbClr val="101023"/>
                </a:solidFill>
              </a:defRPr>
            </a:lvl5pPr>
            <a:lvl6pPr lvl="5">
              <a:spcBef>
                <a:spcPts val="0"/>
              </a:spcBef>
              <a:spcAft>
                <a:spcPts val="0"/>
              </a:spcAft>
              <a:buClr>
                <a:srgbClr val="101023"/>
              </a:buClr>
              <a:buSzPts val="1400"/>
              <a:buNone/>
              <a:defRPr>
                <a:solidFill>
                  <a:srgbClr val="101023"/>
                </a:solidFill>
              </a:defRPr>
            </a:lvl6pPr>
            <a:lvl7pPr lvl="6">
              <a:spcBef>
                <a:spcPts val="0"/>
              </a:spcBef>
              <a:spcAft>
                <a:spcPts val="0"/>
              </a:spcAft>
              <a:buClr>
                <a:srgbClr val="101023"/>
              </a:buClr>
              <a:buSzPts val="1400"/>
              <a:buNone/>
              <a:defRPr>
                <a:solidFill>
                  <a:srgbClr val="101023"/>
                </a:solidFill>
              </a:defRPr>
            </a:lvl7pPr>
            <a:lvl8pPr lvl="7">
              <a:spcBef>
                <a:spcPts val="0"/>
              </a:spcBef>
              <a:spcAft>
                <a:spcPts val="0"/>
              </a:spcAft>
              <a:buClr>
                <a:srgbClr val="101023"/>
              </a:buClr>
              <a:buSzPts val="1400"/>
              <a:buNone/>
              <a:defRPr>
                <a:solidFill>
                  <a:srgbClr val="101023"/>
                </a:solidFill>
              </a:defRPr>
            </a:lvl8pPr>
            <a:lvl9pPr lvl="8">
              <a:spcBef>
                <a:spcPts val="0"/>
              </a:spcBef>
              <a:spcAft>
                <a:spcPts val="0"/>
              </a:spcAft>
              <a:buClr>
                <a:srgbClr val="101023"/>
              </a:buClr>
              <a:buSzPts val="1400"/>
              <a:buNone/>
              <a:defRPr>
                <a:solidFill>
                  <a:srgbClr val="101023"/>
                </a:solidFill>
              </a:defRPr>
            </a:lvl9pPr>
          </a:lstStyle>
          <a:p>
            <a:endParaRPr/>
          </a:p>
        </p:txBody>
      </p:sp>
      <p:pic>
        <p:nvPicPr>
          <p:cNvPr id="12" name="Google Shape;12;p2" descr="preencoded.png"/>
          <p:cNvPicPr preferRelativeResize="0"/>
          <p:nvPr/>
        </p:nvPicPr>
        <p:blipFill rotWithShape="1">
          <a:blip r:embed="rId2">
            <a:alphaModFix/>
          </a:blip>
          <a:srcRect/>
          <a:stretch/>
        </p:blipFill>
        <p:spPr>
          <a:xfrm>
            <a:off x="10149400" y="4541435"/>
            <a:ext cx="1534600" cy="1500300"/>
          </a:xfrm>
          <a:prstGeom prst="rect">
            <a:avLst/>
          </a:prstGeom>
          <a:noFill/>
          <a:ln>
            <a:noFill/>
          </a:ln>
        </p:spPr>
      </p:pic>
      <p:sp>
        <p:nvSpPr>
          <p:cNvPr id="13" name="Google Shape;13;p2"/>
          <p:cNvSpPr txBox="1">
            <a:spLocks noGrp="1"/>
          </p:cNvSpPr>
          <p:nvPr>
            <p:ph type="subTitle" idx="2"/>
          </p:nvPr>
        </p:nvSpPr>
        <p:spPr>
          <a:xfrm>
            <a:off x="508000" y="277700"/>
            <a:ext cx="3484000" cy="303600"/>
          </a:xfrm>
          <a:prstGeom prst="rect">
            <a:avLst/>
          </a:prstGeom>
        </p:spPr>
        <p:txBody>
          <a:bodyPr spcFirstLastPara="1" wrap="square" lIns="91425" tIns="91425" rIns="91425" bIns="91425" anchor="ctr" anchorCtr="0">
            <a:normAutofit/>
          </a:bodyPr>
          <a:lstStyle>
            <a:lvl1pPr lvl="0">
              <a:spcBef>
                <a:spcPts val="0"/>
              </a:spcBef>
              <a:spcAft>
                <a:spcPts val="0"/>
              </a:spcAft>
              <a:buClr>
                <a:srgbClr val="101023"/>
              </a:buClr>
              <a:buSzPts val="1200"/>
              <a:buNone/>
              <a:defRPr sz="1600">
                <a:solidFill>
                  <a:srgbClr val="101023"/>
                </a:solidFill>
              </a:defRPr>
            </a:lvl1pPr>
            <a:lvl2pPr lvl="1">
              <a:spcBef>
                <a:spcPts val="0"/>
              </a:spcBef>
              <a:spcAft>
                <a:spcPts val="0"/>
              </a:spcAft>
              <a:buClr>
                <a:srgbClr val="101023"/>
              </a:buClr>
              <a:buSzPts val="1400"/>
              <a:buNone/>
              <a:defRPr>
                <a:solidFill>
                  <a:srgbClr val="101023"/>
                </a:solidFill>
              </a:defRPr>
            </a:lvl2pPr>
            <a:lvl3pPr lvl="2">
              <a:spcBef>
                <a:spcPts val="0"/>
              </a:spcBef>
              <a:spcAft>
                <a:spcPts val="0"/>
              </a:spcAft>
              <a:buClr>
                <a:srgbClr val="101023"/>
              </a:buClr>
              <a:buSzPts val="1400"/>
              <a:buNone/>
              <a:defRPr>
                <a:solidFill>
                  <a:srgbClr val="101023"/>
                </a:solidFill>
              </a:defRPr>
            </a:lvl3pPr>
            <a:lvl4pPr lvl="3">
              <a:spcBef>
                <a:spcPts val="0"/>
              </a:spcBef>
              <a:spcAft>
                <a:spcPts val="0"/>
              </a:spcAft>
              <a:buClr>
                <a:srgbClr val="101023"/>
              </a:buClr>
              <a:buSzPts val="1400"/>
              <a:buNone/>
              <a:defRPr>
                <a:solidFill>
                  <a:srgbClr val="101023"/>
                </a:solidFill>
              </a:defRPr>
            </a:lvl4pPr>
            <a:lvl5pPr lvl="4">
              <a:spcBef>
                <a:spcPts val="0"/>
              </a:spcBef>
              <a:spcAft>
                <a:spcPts val="0"/>
              </a:spcAft>
              <a:buClr>
                <a:srgbClr val="101023"/>
              </a:buClr>
              <a:buSzPts val="1400"/>
              <a:buNone/>
              <a:defRPr>
                <a:solidFill>
                  <a:srgbClr val="101023"/>
                </a:solidFill>
              </a:defRPr>
            </a:lvl5pPr>
            <a:lvl6pPr lvl="5">
              <a:spcBef>
                <a:spcPts val="0"/>
              </a:spcBef>
              <a:spcAft>
                <a:spcPts val="0"/>
              </a:spcAft>
              <a:buClr>
                <a:srgbClr val="101023"/>
              </a:buClr>
              <a:buSzPts val="1400"/>
              <a:buNone/>
              <a:defRPr>
                <a:solidFill>
                  <a:srgbClr val="101023"/>
                </a:solidFill>
              </a:defRPr>
            </a:lvl6pPr>
            <a:lvl7pPr lvl="6">
              <a:spcBef>
                <a:spcPts val="0"/>
              </a:spcBef>
              <a:spcAft>
                <a:spcPts val="0"/>
              </a:spcAft>
              <a:buClr>
                <a:srgbClr val="101023"/>
              </a:buClr>
              <a:buSzPts val="1400"/>
              <a:buNone/>
              <a:defRPr>
                <a:solidFill>
                  <a:srgbClr val="101023"/>
                </a:solidFill>
              </a:defRPr>
            </a:lvl7pPr>
            <a:lvl8pPr lvl="7">
              <a:spcBef>
                <a:spcPts val="0"/>
              </a:spcBef>
              <a:spcAft>
                <a:spcPts val="0"/>
              </a:spcAft>
              <a:buClr>
                <a:srgbClr val="101023"/>
              </a:buClr>
              <a:buSzPts val="1400"/>
              <a:buNone/>
              <a:defRPr>
                <a:solidFill>
                  <a:srgbClr val="101023"/>
                </a:solidFill>
              </a:defRPr>
            </a:lvl8pPr>
            <a:lvl9pPr lvl="8">
              <a:spcBef>
                <a:spcPts val="0"/>
              </a:spcBef>
              <a:spcAft>
                <a:spcPts val="0"/>
              </a:spcAft>
              <a:buClr>
                <a:srgbClr val="101023"/>
              </a:buClr>
              <a:buSzPts val="1400"/>
              <a:buNone/>
              <a:defRPr>
                <a:solidFill>
                  <a:srgbClr val="101023"/>
                </a:solidFill>
              </a:defRPr>
            </a:lvl9pPr>
          </a:lstStyle>
          <a:p>
            <a:endParaRPr/>
          </a:p>
        </p:txBody>
      </p:sp>
      <p:pic>
        <p:nvPicPr>
          <p:cNvPr id="14" name="Google Shape;14;p2" descr="preencoded.png"/>
          <p:cNvPicPr preferRelativeResize="0"/>
          <p:nvPr/>
        </p:nvPicPr>
        <p:blipFill rotWithShape="1">
          <a:blip r:embed="rId3">
            <a:alphaModFix/>
          </a:blip>
          <a:srcRect/>
          <a:stretch/>
        </p:blipFill>
        <p:spPr>
          <a:xfrm>
            <a:off x="508002" y="742952"/>
            <a:ext cx="11176001" cy="19051"/>
          </a:xfrm>
          <a:prstGeom prst="rect">
            <a:avLst/>
          </a:prstGeom>
          <a:noFill/>
          <a:ln>
            <a:noFill/>
          </a:ln>
        </p:spPr>
      </p:pic>
      <p:pic>
        <p:nvPicPr>
          <p:cNvPr id="15" name="Google Shape;15;p2" descr="preencoded.png"/>
          <p:cNvPicPr preferRelativeResize="0"/>
          <p:nvPr/>
        </p:nvPicPr>
        <p:blipFill rotWithShape="1">
          <a:blip r:embed="rId3">
            <a:alphaModFix/>
          </a:blip>
          <a:srcRect/>
          <a:stretch/>
        </p:blipFill>
        <p:spPr>
          <a:xfrm>
            <a:off x="508002" y="6343652"/>
            <a:ext cx="11176001" cy="19051"/>
          </a:xfrm>
          <a:prstGeom prst="rect">
            <a:avLst/>
          </a:prstGeom>
          <a:noFill/>
          <a:ln>
            <a:noFill/>
          </a:ln>
        </p:spPr>
      </p:pic>
    </p:spTree>
    <p:extLst>
      <p:ext uri="{BB962C8B-B14F-4D97-AF65-F5344CB8AC3E}">
        <p14:creationId xmlns:p14="http://schemas.microsoft.com/office/powerpoint/2010/main" val="193795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16FE7-6C05-174C-8C39-4252CC0DD4EA}"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417948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316FE7-6C05-174C-8C39-4252CC0DD4EA}"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160484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316FE7-6C05-174C-8C39-4252CC0DD4EA}"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44390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316FE7-6C05-174C-8C39-4252CC0DD4EA}" type="datetimeFigureOut">
              <a:rPr lang="en-US" smtClean="0"/>
              <a:t>6/2/25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2388105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316FE7-6C05-174C-8C39-4252CC0DD4EA}" type="datetimeFigureOut">
              <a:rPr lang="en-US" smtClean="0"/>
              <a:t>6/2/25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2751752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16FE7-6C05-174C-8C39-4252CC0DD4EA}" type="datetimeFigureOut">
              <a:rPr lang="en-US" smtClean="0"/>
              <a:t>6/2/25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280200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16FE7-6C05-174C-8C39-4252CC0DD4EA}"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394688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16FE7-6C05-174C-8C39-4252CC0DD4EA}"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4D677-3DE0-E644-A2C8-DDADDB789CF3}" type="slidenum">
              <a:rPr lang="en-US" smtClean="0"/>
              <a:t>‹#›</a:t>
            </a:fld>
            <a:endParaRPr lang="en-US"/>
          </a:p>
        </p:txBody>
      </p:sp>
    </p:spTree>
    <p:extLst>
      <p:ext uri="{BB962C8B-B14F-4D97-AF65-F5344CB8AC3E}">
        <p14:creationId xmlns:p14="http://schemas.microsoft.com/office/powerpoint/2010/main" val="203512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16FE7-6C05-174C-8C39-4252CC0DD4EA}" type="datetimeFigureOut">
              <a:rPr lang="en-US" smtClean="0"/>
              <a:t>6/2/25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4D677-3DE0-E644-A2C8-DDADDB789CF3}" type="slidenum">
              <a:rPr lang="en-US" smtClean="0"/>
              <a:t>‹#›</a:t>
            </a:fld>
            <a:endParaRPr lang="en-US"/>
          </a:p>
        </p:txBody>
      </p:sp>
    </p:spTree>
    <p:extLst>
      <p:ext uri="{BB962C8B-B14F-4D97-AF65-F5344CB8AC3E}">
        <p14:creationId xmlns:p14="http://schemas.microsoft.com/office/powerpoint/2010/main" val="4097270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1.jpe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30.png"/><Relationship Id="rId5" Type="http://schemas.openxmlformats.org/officeDocument/2006/relationships/image" Target="../media/image11.sv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svg"/><Relationship Id="rId18" Type="http://schemas.openxmlformats.org/officeDocument/2006/relationships/image" Target="../media/image25.svg"/><Relationship Id="rId26" Type="http://schemas.openxmlformats.org/officeDocument/2006/relationships/image" Target="../media/image54.svg"/><Relationship Id="rId3" Type="http://schemas.openxmlformats.org/officeDocument/2006/relationships/image" Target="../media/image9.png"/><Relationship Id="rId21" Type="http://schemas.openxmlformats.org/officeDocument/2006/relationships/image" Target="../media/image49.png"/><Relationship Id="rId7" Type="http://schemas.openxmlformats.org/officeDocument/2006/relationships/image" Target="../media/image38.svg"/><Relationship Id="rId12" Type="http://schemas.openxmlformats.org/officeDocument/2006/relationships/image" Target="../media/image42.png"/><Relationship Id="rId17" Type="http://schemas.openxmlformats.org/officeDocument/2006/relationships/image" Target="../media/image24.png"/><Relationship Id="rId25"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4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1.svg"/><Relationship Id="rId24" Type="http://schemas.openxmlformats.org/officeDocument/2006/relationships/image" Target="../media/image52.svg"/><Relationship Id="rId5" Type="http://schemas.openxmlformats.org/officeDocument/2006/relationships/image" Target="../media/image37.svg"/><Relationship Id="rId15" Type="http://schemas.openxmlformats.org/officeDocument/2006/relationships/image" Target="../media/image45.png"/><Relationship Id="rId23" Type="http://schemas.openxmlformats.org/officeDocument/2006/relationships/image" Target="../media/image51.png"/><Relationship Id="rId10" Type="http://schemas.openxmlformats.org/officeDocument/2006/relationships/image" Target="../media/image16.png"/><Relationship Id="rId19" Type="http://schemas.openxmlformats.org/officeDocument/2006/relationships/image" Target="../media/image47.png"/><Relationship Id="rId4" Type="http://schemas.openxmlformats.org/officeDocument/2006/relationships/image" Target="../media/image36.png"/><Relationship Id="rId9" Type="http://schemas.openxmlformats.org/officeDocument/2006/relationships/image" Target="../media/image40.svg"/><Relationship Id="rId14" Type="http://schemas.openxmlformats.org/officeDocument/2006/relationships/image" Target="../media/image44.svg"/><Relationship Id="rId22" Type="http://schemas.openxmlformats.org/officeDocument/2006/relationships/image" Target="../media/image5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DDAC-C771-D333-A244-FDD7B33AF051}"/>
              </a:ext>
            </a:extLst>
          </p:cNvPr>
          <p:cNvSpPr>
            <a:spLocks noGrp="1"/>
          </p:cNvSpPr>
          <p:nvPr>
            <p:ph type="ctrTitle"/>
          </p:nvPr>
        </p:nvSpPr>
        <p:spPr>
          <a:xfrm>
            <a:off x="664587" y="416129"/>
            <a:ext cx="9769370" cy="2033158"/>
          </a:xfrm>
        </p:spPr>
        <p:txBody>
          <a:bodyPr anchor="t">
            <a:normAutofit/>
          </a:bodyPr>
          <a:lstStyle/>
          <a:p>
            <a:pPr algn="l"/>
            <a:r>
              <a:rPr lang="en-US" sz="3000" b="1">
                <a:latin typeface="+mn-lt"/>
              </a:rPr>
              <a:t>Salus Populi: Developing, Implementing, and Evaluating a Judicial Education Program on the Social Determinants of Health </a:t>
            </a:r>
            <a:br>
              <a:rPr lang="en-US" sz="3000"/>
            </a:br>
            <a:endParaRPr lang="en-US" sz="3000"/>
          </a:p>
        </p:txBody>
      </p:sp>
      <p:sp>
        <p:nvSpPr>
          <p:cNvPr id="3" name="Subtitle 2">
            <a:extLst>
              <a:ext uri="{FF2B5EF4-FFF2-40B4-BE49-F238E27FC236}">
                <a16:creationId xmlns:a16="http://schemas.microsoft.com/office/drawing/2014/main" id="{8092084E-4358-1E29-BF93-56AAEB866B97}"/>
              </a:ext>
            </a:extLst>
          </p:cNvPr>
          <p:cNvSpPr>
            <a:spLocks noGrp="1"/>
          </p:cNvSpPr>
          <p:nvPr>
            <p:ph type="subTitle" idx="1"/>
          </p:nvPr>
        </p:nvSpPr>
        <p:spPr>
          <a:xfrm>
            <a:off x="664587" y="5249056"/>
            <a:ext cx="6981918" cy="1192815"/>
          </a:xfrm>
        </p:spPr>
        <p:txBody>
          <a:bodyPr anchor="b">
            <a:normAutofit/>
          </a:bodyPr>
          <a:lstStyle/>
          <a:p>
            <a:pPr algn="l"/>
            <a:r>
              <a:rPr lang="en-US"/>
              <a:t>Mehreen Butt, Marjani Green, Dr. Katerine Hazen, Jasmine Howard</a:t>
            </a:r>
          </a:p>
          <a:p>
            <a:pPr algn="l"/>
            <a:endParaRPr lang="en-US"/>
          </a:p>
        </p:txBody>
      </p:sp>
      <p:pic>
        <p:nvPicPr>
          <p:cNvPr id="6" name="Picture 5">
            <a:extLst>
              <a:ext uri="{FF2B5EF4-FFF2-40B4-BE49-F238E27FC236}">
                <a16:creationId xmlns:a16="http://schemas.microsoft.com/office/drawing/2014/main" id="{1E2CEF63-E1C5-69E7-7387-C6EF59A3598B}"/>
              </a:ext>
            </a:extLst>
          </p:cNvPr>
          <p:cNvPicPr>
            <a:picLocks noChangeAspect="1"/>
          </p:cNvPicPr>
          <p:nvPr/>
        </p:nvPicPr>
        <p:blipFill>
          <a:blip r:embed="rId2"/>
          <a:srcRect l="7600" r="2520" b="1"/>
          <a:stretch>
            <a:fillRect/>
          </a:stretch>
        </p:blipFill>
        <p:spPr>
          <a:xfrm>
            <a:off x="6771251" y="1685709"/>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59673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646544" y="978910"/>
            <a:ext cx="10798400" cy="869779"/>
          </a:xfrm>
          <a:prstGeom prst="rect">
            <a:avLst/>
          </a:prstGeom>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4600">
                <a:solidFill>
                  <a:srgbClr val="102310"/>
                </a:solidFill>
                <a:latin typeface="Inter Medium"/>
                <a:ea typeface="Inter Medium"/>
                <a:cs typeface="Inter Medium"/>
              </a:rPr>
              <a:t>Implementing the Salus Populi Program </a:t>
            </a:r>
            <a:endParaRPr lang="en" sz="3200">
              <a:solidFill>
                <a:srgbClr val="102310"/>
              </a:solidFill>
              <a:latin typeface="Inter Medium"/>
              <a:ea typeface="Inter Medium"/>
              <a:cs typeface="Inter Medium"/>
            </a:endParaRPr>
          </a:p>
        </p:txBody>
      </p:sp>
      <p:sp>
        <p:nvSpPr>
          <p:cNvPr id="5" name="Google Shape;50;p10">
            <a:extLst>
              <a:ext uri="{FF2B5EF4-FFF2-40B4-BE49-F238E27FC236}">
                <a16:creationId xmlns:a16="http://schemas.microsoft.com/office/drawing/2014/main" id="{65FB8C59-059F-FEBB-97C4-4D6E808754D0}"/>
              </a:ext>
            </a:extLst>
          </p:cNvPr>
          <p:cNvSpPr txBox="1">
            <a:spLocks/>
          </p:cNvSpPr>
          <p:nvPr/>
        </p:nvSpPr>
        <p:spPr>
          <a:xfrm>
            <a:off x="507999" y="306626"/>
            <a:ext cx="9911645" cy="413391"/>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600"/>
              </a:spcAft>
            </a:pPr>
            <a:r>
              <a:rPr lang="en-US" sz="1600">
                <a:latin typeface="Calibri"/>
              </a:rPr>
              <a:t>Health Law Professors Conference, Boston, MA, June 2025</a:t>
            </a:r>
          </a:p>
        </p:txBody>
      </p:sp>
      <p:cxnSp>
        <p:nvCxnSpPr>
          <p:cNvPr id="13" name="Straight Connector 12">
            <a:extLst>
              <a:ext uri="{FF2B5EF4-FFF2-40B4-BE49-F238E27FC236}">
                <a16:creationId xmlns:a16="http://schemas.microsoft.com/office/drawing/2014/main" id="{EC68DC69-E258-6E10-695E-5651173FF13E}"/>
              </a:ext>
            </a:extLst>
          </p:cNvPr>
          <p:cNvCxnSpPr>
            <a:cxnSpLocks/>
          </p:cNvCxnSpPr>
          <p:nvPr/>
        </p:nvCxnSpPr>
        <p:spPr>
          <a:xfrm flipH="1">
            <a:off x="454895" y="6350000"/>
            <a:ext cx="11164447" cy="0"/>
          </a:xfrm>
          <a:prstGeom prst="line">
            <a:avLst/>
          </a:prstGeom>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9EF11710-286F-5429-3C4A-A32391D7A441}"/>
              </a:ext>
            </a:extLst>
          </p:cNvPr>
          <p:cNvSpPr txBox="1"/>
          <p:nvPr/>
        </p:nvSpPr>
        <p:spPr>
          <a:xfrm>
            <a:off x="1330642" y="1846665"/>
            <a:ext cx="9413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ptos"/>
              </a:rPr>
              <a:t>Salus Populi Suprema Lex Esto: “let the welfare of the people be the supreme law of the land”.</a:t>
            </a:r>
            <a:endParaRPr lang="en-US"/>
          </a:p>
          <a:p>
            <a:pPr algn="l"/>
            <a:endParaRPr lang="en-US">
              <a:ea typeface="Calibri"/>
              <a:cs typeface="Calibri"/>
            </a:endParaRPr>
          </a:p>
        </p:txBody>
      </p:sp>
      <p:pic>
        <p:nvPicPr>
          <p:cNvPr id="2" name="Picture 1" descr="A stack of books on a table&#10;&#10;AI-generated content may be incorrect.">
            <a:extLst>
              <a:ext uri="{FF2B5EF4-FFF2-40B4-BE49-F238E27FC236}">
                <a16:creationId xmlns:a16="http://schemas.microsoft.com/office/drawing/2014/main" id="{DAFDE7C9-B6F2-A8C3-A400-D06D4A8BB5B3}"/>
              </a:ext>
            </a:extLst>
          </p:cNvPr>
          <p:cNvPicPr>
            <a:picLocks noChangeAspect="1"/>
          </p:cNvPicPr>
          <p:nvPr/>
        </p:nvPicPr>
        <p:blipFill>
          <a:blip r:embed="rId3"/>
          <a:stretch>
            <a:fillRect/>
          </a:stretch>
        </p:blipFill>
        <p:spPr>
          <a:xfrm>
            <a:off x="2781300" y="2493818"/>
            <a:ext cx="5687291" cy="3782291"/>
          </a:xfrm>
          <a:prstGeom prst="rect">
            <a:avLst/>
          </a:prstGeom>
        </p:spPr>
      </p:pic>
    </p:spTree>
    <p:extLst>
      <p:ext uri="{BB962C8B-B14F-4D97-AF65-F5344CB8AC3E}">
        <p14:creationId xmlns:p14="http://schemas.microsoft.com/office/powerpoint/2010/main" val="1373633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7" name="Rectangle 8206">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What Is Healthcare Law - Becoming A Health Care Lawyer">
            <a:extLst>
              <a:ext uri="{FF2B5EF4-FFF2-40B4-BE49-F238E27FC236}">
                <a16:creationId xmlns:a16="http://schemas.microsoft.com/office/drawing/2014/main" id="{F13346F7-2FB3-1E71-52DC-9726A2F70797}"/>
              </a:ext>
            </a:extLst>
          </p:cNvPr>
          <p:cNvPicPr>
            <a:picLocks noGrp="1" noChangeAspect="1" noChangeArrowheads="1"/>
          </p:cNvPicPr>
          <p:nvPr>
            <p:ph sz="half" idx="1"/>
          </p:nvPr>
        </p:nvPicPr>
        <p:blipFill>
          <a:blip r:embed="rId2">
            <a:alphaModFix amt="40000"/>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F82D5F-86A6-2E82-7D9F-8071DFE6249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a:solidFill>
                  <a:schemeClr val="bg1"/>
                </a:solidFill>
              </a:rPr>
              <a:t>Salus Populi Objectives:</a:t>
            </a:r>
          </a:p>
        </p:txBody>
      </p:sp>
      <p:sp>
        <p:nvSpPr>
          <p:cNvPr id="8208"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196" name="Content Placeholder 3">
            <a:extLst>
              <a:ext uri="{FF2B5EF4-FFF2-40B4-BE49-F238E27FC236}">
                <a16:creationId xmlns:a16="http://schemas.microsoft.com/office/drawing/2014/main" id="{EE1EAEBD-124E-2974-3F7E-951A311729A8}"/>
              </a:ext>
            </a:extLst>
          </p:cNvPr>
          <p:cNvGraphicFramePr>
            <a:graphicFrameLocks noGrp="1"/>
          </p:cNvGraphicFramePr>
          <p:nvPr>
            <p:ph sz="half" idx="2"/>
            <p:extLst>
              <p:ext uri="{D42A27DB-BD31-4B8C-83A1-F6EECF244321}">
                <p14:modId xmlns:p14="http://schemas.microsoft.com/office/powerpoint/2010/main" val="1825924409"/>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0729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FF539-86D7-9DD6-006E-2276FF9024C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000" kern="1200">
                <a:solidFill>
                  <a:schemeClr val="tx1"/>
                </a:solidFill>
                <a:latin typeface="+mj-lt"/>
                <a:ea typeface="+mj-ea"/>
                <a:cs typeface="+mj-cs"/>
              </a:rPr>
              <a:t>Salus Populi Programs</a:t>
            </a:r>
          </a:p>
        </p:txBody>
      </p:sp>
      <p:sp>
        <p:nvSpPr>
          <p:cNvPr id="205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FB14B6-9EBB-E88F-63FE-E96C414229DE}"/>
              </a:ext>
            </a:extLst>
          </p:cNvPr>
          <p:cNvSpPr>
            <a:spLocks noGrp="1"/>
          </p:cNvSpPr>
          <p:nvPr>
            <p:ph sz="half" idx="1"/>
          </p:nvPr>
        </p:nvSpPr>
        <p:spPr>
          <a:xfrm>
            <a:off x="630936" y="2807208"/>
            <a:ext cx="3429000" cy="3410712"/>
          </a:xfrm>
        </p:spPr>
        <p:txBody>
          <a:bodyPr vert="horz" lIns="91440" tIns="45720" rIns="91440" bIns="45720" rtlCol="0" anchor="t">
            <a:normAutofit/>
          </a:bodyPr>
          <a:lstStyle/>
          <a:p>
            <a:pPr marL="514350"/>
            <a:r>
              <a:rPr lang="en-US" sz="2200"/>
              <a:t>Judicial Education Program</a:t>
            </a:r>
          </a:p>
          <a:p>
            <a:pPr marL="514350"/>
            <a:r>
              <a:rPr lang="en-US" sz="2200"/>
              <a:t>Legal Education Program</a:t>
            </a:r>
          </a:p>
          <a:p>
            <a:pPr marL="514350"/>
            <a:r>
              <a:rPr lang="en-US" sz="2200"/>
              <a:t>Racial Health Equity</a:t>
            </a:r>
          </a:p>
          <a:p>
            <a:pPr marL="285750" indent="0">
              <a:buNone/>
            </a:pPr>
            <a:endParaRPr lang="en-US" sz="2200"/>
          </a:p>
        </p:txBody>
      </p:sp>
      <p:pic>
        <p:nvPicPr>
          <p:cNvPr id="2050" name="Picture 2" descr="Healthy People 2030 SDOH Graphic Domain ">
            <a:extLst>
              <a:ext uri="{FF2B5EF4-FFF2-40B4-BE49-F238E27FC236}">
                <a16:creationId xmlns:a16="http://schemas.microsoft.com/office/drawing/2014/main" id="{7BCD84E7-B919-4DAA-890D-4B92B6F261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54296" y="710043"/>
            <a:ext cx="6903720" cy="543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694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44F03-9017-84D8-00B8-C767FB001499}"/>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Judicial Education Program </a:t>
            </a:r>
          </a:p>
        </p:txBody>
      </p:sp>
      <p:pic>
        <p:nvPicPr>
          <p:cNvPr id="3074" name="Picture 2">
            <a:extLst>
              <a:ext uri="{FF2B5EF4-FFF2-40B4-BE49-F238E27FC236}">
                <a16:creationId xmlns:a16="http://schemas.microsoft.com/office/drawing/2014/main" id="{D6CB29BF-625C-F14D-163F-37C52ADA4EC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0031" r="47015" b="1"/>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8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FFC8A2C-AE62-BADF-1990-E6861D9C00DE}"/>
              </a:ext>
            </a:extLst>
          </p:cNvPr>
          <p:cNvSpPr>
            <a:spLocks noGrp="1"/>
          </p:cNvSpPr>
          <p:nvPr>
            <p:ph sz="half" idx="2"/>
          </p:nvPr>
        </p:nvSpPr>
        <p:spPr>
          <a:xfrm>
            <a:off x="5297762" y="2706624"/>
            <a:ext cx="6251110" cy="3483864"/>
          </a:xfrm>
        </p:spPr>
        <p:txBody>
          <a:bodyPr vert="horz" lIns="91440" tIns="45720" rIns="91440" bIns="45720" rtlCol="0">
            <a:normAutofit/>
          </a:bodyPr>
          <a:lstStyle/>
          <a:p>
            <a:pPr marL="0" indent="0">
              <a:buNone/>
            </a:pPr>
            <a:r>
              <a:rPr lang="en-US" u="sng"/>
              <a:t>4 Units: </a:t>
            </a:r>
          </a:p>
          <a:p>
            <a:pPr marL="514350" indent="-514350">
              <a:buFont typeface="+mj-lt"/>
              <a:buAutoNum type="arabicPeriod"/>
            </a:pPr>
            <a:r>
              <a:rPr lang="en-US"/>
              <a:t>Introduction to SDOH and the public health frameworks</a:t>
            </a:r>
          </a:p>
          <a:p>
            <a:pPr marL="514350" indent="-514350">
              <a:buFont typeface="+mj-lt"/>
              <a:buAutoNum type="arabicPeriod"/>
            </a:pPr>
            <a:r>
              <a:rPr lang="en-US"/>
              <a:t>Macro SDOH: Poverty </a:t>
            </a:r>
          </a:p>
          <a:p>
            <a:pPr marL="514350" indent="-514350">
              <a:buFont typeface="+mj-lt"/>
              <a:buAutoNum type="arabicPeriod"/>
            </a:pPr>
            <a:r>
              <a:rPr lang="en-US"/>
              <a:t>Macro SDOH: Racism</a:t>
            </a:r>
          </a:p>
          <a:p>
            <a:pPr marL="514350" indent="-514350">
              <a:buFont typeface="+mj-lt"/>
              <a:buAutoNum type="arabicPeriod"/>
            </a:pPr>
            <a:r>
              <a:rPr lang="en-US"/>
              <a:t>Macro SDOH: Housing</a:t>
            </a:r>
            <a:endParaRPr lang="en-US" sz="1800"/>
          </a:p>
        </p:txBody>
      </p:sp>
    </p:spTree>
    <p:extLst>
      <p:ext uri="{BB962C8B-B14F-4D97-AF65-F5344CB8AC3E}">
        <p14:creationId xmlns:p14="http://schemas.microsoft.com/office/powerpoint/2010/main" val="750075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E67DF-08A9-D240-3DD4-9AD6E45E99E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a:t>Legal</a:t>
            </a:r>
            <a:br>
              <a:rPr lang="en-US" sz="5400"/>
            </a:br>
            <a:r>
              <a:rPr lang="en-US" sz="5400"/>
              <a:t>Education Program </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B133917-0EB0-CADA-C210-62DB78C1AE25}"/>
              </a:ext>
            </a:extLst>
          </p:cNvPr>
          <p:cNvSpPr>
            <a:spLocks noGrp="1"/>
          </p:cNvSpPr>
          <p:nvPr>
            <p:ph sz="half" idx="2"/>
          </p:nvPr>
        </p:nvSpPr>
        <p:spPr>
          <a:xfrm>
            <a:off x="640080" y="2872899"/>
            <a:ext cx="4243589" cy="3320668"/>
          </a:xfrm>
        </p:spPr>
        <p:txBody>
          <a:bodyPr vert="horz" lIns="91440" tIns="45720" rIns="91440" bIns="45720" rtlCol="0">
            <a:normAutofit/>
          </a:bodyPr>
          <a:lstStyle/>
          <a:p>
            <a:pPr marL="0" indent="0">
              <a:buNone/>
            </a:pPr>
            <a:r>
              <a:rPr lang="en-US" sz="2200" u="sng"/>
              <a:t>3 Units</a:t>
            </a:r>
          </a:p>
          <a:p>
            <a:pPr marL="457200" indent="-457200">
              <a:buFont typeface="+mj-lt"/>
              <a:buAutoNum type="arabicPeriod"/>
            </a:pPr>
            <a:r>
              <a:rPr lang="en-US" sz="2200"/>
              <a:t>Introduction to SDOH</a:t>
            </a:r>
          </a:p>
          <a:p>
            <a:pPr marL="457200" indent="-457200">
              <a:buFont typeface="+mj-lt"/>
              <a:buAutoNum type="arabicPeriod"/>
            </a:pPr>
            <a:r>
              <a:rPr lang="en-US" sz="2200"/>
              <a:t>Poverty as a SDOH</a:t>
            </a:r>
          </a:p>
          <a:p>
            <a:pPr marL="457200" indent="-457200">
              <a:buFont typeface="+mj-lt"/>
              <a:buAutoNum type="arabicPeriod"/>
            </a:pPr>
            <a:r>
              <a:rPr lang="en-US" sz="2200"/>
              <a:t>Racism as a SDOH</a:t>
            </a:r>
            <a:br>
              <a:rPr lang="en-US" sz="2200"/>
            </a:br>
            <a:endParaRPr lang="en-US" sz="2200"/>
          </a:p>
        </p:txBody>
      </p:sp>
      <p:pic>
        <p:nvPicPr>
          <p:cNvPr id="1026" name="Picture 2">
            <a:extLst>
              <a:ext uri="{FF2B5EF4-FFF2-40B4-BE49-F238E27FC236}">
                <a16:creationId xmlns:a16="http://schemas.microsoft.com/office/drawing/2014/main" id="{DF662D56-9779-BB01-7BFE-0C995FF7F54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458"/>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9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50" name="Rectangle 414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BA48B-44B2-C89B-B5AB-76785F7110EF}"/>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a:solidFill>
                  <a:schemeClr val="tx1"/>
                </a:solidFill>
                <a:latin typeface="+mj-lt"/>
                <a:ea typeface="+mj-ea"/>
                <a:cs typeface="+mj-cs"/>
              </a:rPr>
              <a:t>Racial Health Equity </a:t>
            </a:r>
          </a:p>
        </p:txBody>
      </p:sp>
      <p:sp>
        <p:nvSpPr>
          <p:cNvPr id="415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llustration of racially diverse group of people">
            <a:extLst>
              <a:ext uri="{FF2B5EF4-FFF2-40B4-BE49-F238E27FC236}">
                <a16:creationId xmlns:a16="http://schemas.microsoft.com/office/drawing/2014/main" id="{5AADB26A-B2F7-7C26-46E4-90483129682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654296" y="1355347"/>
            <a:ext cx="6894576" cy="2464810"/>
          </a:xfrm>
          <a:prstGeom prst="rect">
            <a:avLst/>
          </a:prstGeom>
          <a:noFill/>
          <a:extLst>
            <a:ext uri="{909E8E84-426E-40DD-AFC4-6F175D3DCCD1}">
              <a14:hiddenFill xmlns:a14="http://schemas.microsoft.com/office/drawing/2010/main">
                <a:solidFill>
                  <a:srgbClr val="FFFFFF"/>
                </a:solidFill>
              </a14:hiddenFill>
            </a:ext>
          </a:extLst>
        </p:spPr>
      </p:pic>
      <p:sp>
        <p:nvSpPr>
          <p:cNvPr id="4152" name="Content Placeholder 3">
            <a:extLst>
              <a:ext uri="{FF2B5EF4-FFF2-40B4-BE49-F238E27FC236}">
                <a16:creationId xmlns:a16="http://schemas.microsoft.com/office/drawing/2014/main" id="{4BE0C717-6EEB-E663-2B73-5F7D5F3767F8}"/>
              </a:ext>
            </a:extLst>
          </p:cNvPr>
          <p:cNvSpPr>
            <a:spLocks noGrp="1"/>
          </p:cNvSpPr>
          <p:nvPr>
            <p:ph sz="half" idx="2"/>
          </p:nvPr>
        </p:nvSpPr>
        <p:spPr>
          <a:xfrm>
            <a:off x="4654296" y="4373217"/>
            <a:ext cx="6894576" cy="1853847"/>
          </a:xfrm>
        </p:spPr>
        <p:txBody>
          <a:bodyPr vert="horz" lIns="91440" tIns="45720" rIns="91440" bIns="45720" rtlCol="0" anchor="t">
            <a:normAutofit/>
          </a:bodyPr>
          <a:lstStyle/>
          <a:p>
            <a:pPr marL="0" indent="0">
              <a:buNone/>
            </a:pPr>
            <a:r>
              <a:rPr lang="en-US" sz="2200" u="sng"/>
              <a:t>3 Units:</a:t>
            </a:r>
          </a:p>
          <a:p>
            <a:pPr marL="457200" indent="-457200">
              <a:buFont typeface="+mj-lt"/>
              <a:buAutoNum type="arabicPeriod"/>
            </a:pPr>
            <a:r>
              <a:rPr lang="en-US" sz="2200"/>
              <a:t>Introduction to the SDOH </a:t>
            </a:r>
          </a:p>
          <a:p>
            <a:pPr marL="457200" indent="-457200">
              <a:buFont typeface="+mj-lt"/>
              <a:buAutoNum type="arabicPeriod"/>
            </a:pPr>
            <a:r>
              <a:rPr lang="en-US" sz="2200"/>
              <a:t>Racism as a SDOH</a:t>
            </a:r>
          </a:p>
          <a:p>
            <a:pPr marL="457200" indent="-457200">
              <a:buFont typeface="+mj-lt"/>
              <a:buAutoNum type="arabicPeriod"/>
            </a:pPr>
            <a:r>
              <a:rPr lang="en-US" sz="2200"/>
              <a:t>Law as a SDOH</a:t>
            </a:r>
          </a:p>
        </p:txBody>
      </p:sp>
    </p:spTree>
    <p:extLst>
      <p:ext uri="{BB962C8B-B14F-4D97-AF65-F5344CB8AC3E}">
        <p14:creationId xmlns:p14="http://schemas.microsoft.com/office/powerpoint/2010/main" val="3548890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0" name="Rectangle 512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0511D2-5CD7-CCA0-541E-95506B312E80}"/>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a:t>Salus Populi’s Tools and Strategies</a:t>
            </a:r>
          </a:p>
        </p:txBody>
      </p:sp>
      <p:sp>
        <p:nvSpPr>
          <p:cNvPr id="513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10 Essential Hand Tools For Home Maintenance">
            <a:extLst>
              <a:ext uri="{FF2B5EF4-FFF2-40B4-BE49-F238E27FC236}">
                <a16:creationId xmlns:a16="http://schemas.microsoft.com/office/drawing/2014/main" id="{CABA4EBD-B4C2-8B7F-4929-2215C701BB6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0672" r="20076" b="-2"/>
          <a:stretch>
            <a:fillRect/>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8" name="Content Placeholder 2">
            <a:extLst>
              <a:ext uri="{FF2B5EF4-FFF2-40B4-BE49-F238E27FC236}">
                <a16:creationId xmlns:a16="http://schemas.microsoft.com/office/drawing/2014/main" id="{537CA669-7CCD-E2C2-386C-10AD6EF7DCC6}"/>
              </a:ext>
            </a:extLst>
          </p:cNvPr>
          <p:cNvGraphicFramePr>
            <a:graphicFrameLocks noGrp="1"/>
          </p:cNvGraphicFramePr>
          <p:nvPr>
            <p:ph sz="half" idx="1"/>
            <p:extLst>
              <p:ext uri="{D42A27DB-BD31-4B8C-83A1-F6EECF244321}">
                <p14:modId xmlns:p14="http://schemas.microsoft.com/office/powerpoint/2010/main" val="2750205598"/>
              </p:ext>
            </p:extLst>
          </p:nvPr>
        </p:nvGraphicFramePr>
        <p:xfrm>
          <a:off x="4905955" y="2071316"/>
          <a:ext cx="671355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4104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B20593D1-C3FC-E147-00D4-0346275E5812}"/>
              </a:ext>
            </a:extLst>
          </p:cNvPr>
          <p:cNvSpPr txBox="1">
            <a:spLocks noGrp="1"/>
          </p:cNvSpPr>
          <p:nvPr>
            <p:ph type="subTitle" idx="4294967295"/>
          </p:nvPr>
        </p:nvSpPr>
        <p:spPr>
          <a:xfrm>
            <a:off x="508004" y="277697"/>
            <a:ext cx="3483997" cy="303604"/>
          </a:xfrm>
        </p:spPr>
        <p:txBody>
          <a:bodyPr anchor="ctr">
            <a:normAutofit fontScale="62500" lnSpcReduction="20000"/>
          </a:bodyPr>
          <a:lstStyle/>
          <a:p>
            <a:endParaRPr lang="en-US"/>
          </a:p>
        </p:txBody>
      </p:sp>
      <p:sp>
        <p:nvSpPr>
          <p:cNvPr id="3" name="Title 3">
            <a:extLst>
              <a:ext uri="{FF2B5EF4-FFF2-40B4-BE49-F238E27FC236}">
                <a16:creationId xmlns:a16="http://schemas.microsoft.com/office/drawing/2014/main" id="{3741B2C7-6FD3-C844-DAE5-D8AC3DEACD16}"/>
              </a:ext>
            </a:extLst>
          </p:cNvPr>
          <p:cNvSpPr txBox="1">
            <a:spLocks noGrp="1"/>
          </p:cNvSpPr>
          <p:nvPr>
            <p:ph type="title"/>
          </p:nvPr>
        </p:nvSpPr>
        <p:spPr/>
        <p:txBody>
          <a:bodyPr>
            <a:normAutofit fontScale="90000"/>
          </a:bodyPr>
          <a:lstStyle/>
          <a:p>
            <a:pPr lvl="0"/>
            <a:r>
              <a:rPr lang="en-US"/>
              <a:t>2025 Programs</a:t>
            </a:r>
          </a:p>
        </p:txBody>
      </p:sp>
      <p:sp>
        <p:nvSpPr>
          <p:cNvPr id="4" name="TextBox 7">
            <a:extLst>
              <a:ext uri="{FF2B5EF4-FFF2-40B4-BE49-F238E27FC236}">
                <a16:creationId xmlns:a16="http://schemas.microsoft.com/office/drawing/2014/main" id="{C8C52AAE-2E06-66FC-472A-D3158D328FC1}"/>
              </a:ext>
            </a:extLst>
          </p:cNvPr>
          <p:cNvSpPr txBox="1"/>
          <p:nvPr/>
        </p:nvSpPr>
        <p:spPr>
          <a:xfrm>
            <a:off x="6603590" y="2390400"/>
            <a:ext cx="5292949" cy="1436034"/>
          </a:xfrm>
          <a:prstGeom prst="rect">
            <a:avLst/>
          </a:prstGeom>
          <a:noFill/>
          <a:ln cap="flat">
            <a:noFill/>
          </a:ln>
        </p:spPr>
        <p:txBody>
          <a:bodyPr vert="horz" wrap="square" lIns="121920" tIns="60960" rIns="121920" bIns="60960" anchor="t" anchorCtr="0" compatLnSpc="1">
            <a:spAutoFit/>
          </a:bodyPr>
          <a:lstStyle/>
          <a:p>
            <a:pPr algn="ctr" defTabSz="1219170">
              <a:defRPr sz="1800" b="0" i="0" u="none" strike="noStrike" kern="0" cap="none" spc="0" baseline="0">
                <a:solidFill>
                  <a:srgbClr val="000000"/>
                </a:solidFill>
                <a:uFillTx/>
              </a:defRPr>
            </a:pPr>
            <a:r>
              <a:rPr lang="en-US" sz="2133" b="1">
                <a:solidFill>
                  <a:srgbClr val="000000"/>
                </a:solidFill>
                <a:latin typeface="Arial"/>
                <a:cs typeface="Calibri"/>
              </a:rPr>
              <a:t>February 12, 2025</a:t>
            </a:r>
          </a:p>
          <a:p>
            <a:pPr marL="609585" indent="-609585" defTabSz="1219170">
              <a:buClr>
                <a:srgbClr val="000000"/>
              </a:buClr>
              <a:buSzPct val="100000"/>
              <a:buFont typeface="Arial"/>
              <a:buChar char="•"/>
              <a:defRPr sz="1800" b="0" i="0" u="none" strike="noStrike" kern="0" cap="none" spc="0" baseline="0">
                <a:solidFill>
                  <a:srgbClr val="000000"/>
                </a:solidFill>
                <a:uFillTx/>
              </a:defRPr>
            </a:pPr>
            <a:r>
              <a:rPr lang="en-US" sz="2133">
                <a:solidFill>
                  <a:srgbClr val="000000"/>
                </a:solidFill>
                <a:latin typeface="Arial"/>
                <a:cs typeface="Calibri"/>
              </a:rPr>
              <a:t>Racial Equity Course Pilot with Flaschner Judicial Institute</a:t>
            </a:r>
          </a:p>
          <a:p>
            <a:pPr marL="609585" indent="-609585" defTabSz="1219170">
              <a:buClr>
                <a:srgbClr val="000000"/>
              </a:buClr>
              <a:buSzPct val="100000"/>
              <a:buFont typeface="Arial"/>
              <a:buChar char="•"/>
              <a:defRPr sz="1800" b="0" i="0" u="none" strike="noStrike" kern="0" cap="none" spc="0" baseline="0">
                <a:solidFill>
                  <a:srgbClr val="000000"/>
                </a:solidFill>
                <a:uFillTx/>
              </a:defRPr>
            </a:pPr>
            <a:r>
              <a:rPr lang="en-US" sz="2133">
                <a:solidFill>
                  <a:srgbClr val="000000"/>
                </a:solidFill>
                <a:latin typeface="Arial"/>
                <a:cs typeface="Calibri"/>
              </a:rPr>
              <a:t>22 attendees</a:t>
            </a:r>
          </a:p>
        </p:txBody>
      </p:sp>
      <p:sp>
        <p:nvSpPr>
          <p:cNvPr id="5" name="TextBox 7">
            <a:extLst>
              <a:ext uri="{FF2B5EF4-FFF2-40B4-BE49-F238E27FC236}">
                <a16:creationId xmlns:a16="http://schemas.microsoft.com/office/drawing/2014/main" id="{F76A230D-8F8A-F630-8174-8E36DED03A9D}"/>
              </a:ext>
            </a:extLst>
          </p:cNvPr>
          <p:cNvSpPr txBox="1"/>
          <p:nvPr/>
        </p:nvSpPr>
        <p:spPr>
          <a:xfrm>
            <a:off x="6587544" y="954536"/>
            <a:ext cx="5305653" cy="1436034"/>
          </a:xfrm>
          <a:prstGeom prst="rect">
            <a:avLst/>
          </a:prstGeom>
          <a:noFill/>
          <a:ln cap="flat">
            <a:noFill/>
          </a:ln>
        </p:spPr>
        <p:txBody>
          <a:bodyPr vert="horz" wrap="square" lIns="121920" tIns="60960" rIns="121920" bIns="60960" anchor="t" anchorCtr="0" compatLnSpc="1">
            <a:spAutoFit/>
          </a:bodyPr>
          <a:lstStyle/>
          <a:p>
            <a:pPr algn="ctr" defTabSz="1219170">
              <a:defRPr sz="1800" b="0" i="0" u="none" strike="noStrike" kern="0" cap="none" spc="0" baseline="0">
                <a:solidFill>
                  <a:srgbClr val="000000"/>
                </a:solidFill>
                <a:uFillTx/>
              </a:defRPr>
            </a:pPr>
            <a:r>
              <a:rPr lang="en-US" sz="2133" b="1">
                <a:solidFill>
                  <a:srgbClr val="000000"/>
                </a:solidFill>
                <a:latin typeface="Arial"/>
                <a:cs typeface="Calibri"/>
              </a:rPr>
              <a:t>January 23, 2025</a:t>
            </a:r>
          </a:p>
          <a:p>
            <a:pPr marL="609585" indent="-609585" defTabSz="1219170">
              <a:buClr>
                <a:srgbClr val="000000"/>
              </a:buClr>
              <a:buSzPct val="100000"/>
              <a:buFont typeface="Arial"/>
              <a:buChar char="•"/>
              <a:defRPr sz="1800" b="0" i="0" u="none" strike="noStrike" kern="0" cap="none" spc="0" baseline="0">
                <a:solidFill>
                  <a:srgbClr val="000000"/>
                </a:solidFill>
                <a:uFillTx/>
              </a:defRPr>
            </a:pPr>
            <a:r>
              <a:rPr lang="en-US" sz="2133">
                <a:solidFill>
                  <a:srgbClr val="000000"/>
                </a:solidFill>
                <a:latin typeface="Arial"/>
                <a:cs typeface="Calibri"/>
              </a:rPr>
              <a:t>National Association of Women Judges Webinar</a:t>
            </a:r>
          </a:p>
          <a:p>
            <a:pPr marL="609585" indent="-609585" defTabSz="1219170">
              <a:buClr>
                <a:srgbClr val="000000"/>
              </a:buClr>
              <a:buSzPct val="100000"/>
              <a:buFont typeface="Arial"/>
              <a:buChar char="•"/>
              <a:defRPr sz="1800" b="0" i="0" u="none" strike="noStrike" kern="0" cap="none" spc="0" baseline="0">
                <a:solidFill>
                  <a:srgbClr val="000000"/>
                </a:solidFill>
                <a:uFillTx/>
              </a:defRPr>
            </a:pPr>
            <a:r>
              <a:rPr lang="en-US" sz="2133">
                <a:solidFill>
                  <a:srgbClr val="000000"/>
                </a:solidFill>
                <a:latin typeface="Arial"/>
                <a:cs typeface="Calibri"/>
              </a:rPr>
              <a:t>53 attendees</a:t>
            </a:r>
          </a:p>
        </p:txBody>
      </p:sp>
      <p:sp>
        <p:nvSpPr>
          <p:cNvPr id="6" name="TextBox 7">
            <a:extLst>
              <a:ext uri="{FF2B5EF4-FFF2-40B4-BE49-F238E27FC236}">
                <a16:creationId xmlns:a16="http://schemas.microsoft.com/office/drawing/2014/main" id="{7F991D2E-B5F0-0A22-FA39-3B64823BBF7F}"/>
              </a:ext>
            </a:extLst>
          </p:cNvPr>
          <p:cNvSpPr txBox="1"/>
          <p:nvPr/>
        </p:nvSpPr>
        <p:spPr>
          <a:xfrm>
            <a:off x="6602626" y="5415149"/>
            <a:ext cx="5305044" cy="1107804"/>
          </a:xfrm>
          <a:prstGeom prst="rect">
            <a:avLst/>
          </a:prstGeom>
          <a:noFill/>
          <a:ln cap="flat">
            <a:noFill/>
          </a:ln>
        </p:spPr>
        <p:txBody>
          <a:bodyPr vert="horz" wrap="square" lIns="121920" tIns="60960" rIns="121920" bIns="60960" anchor="t" anchorCtr="0" compatLnSpc="1">
            <a:spAutoFit/>
          </a:bodyPr>
          <a:lstStyle/>
          <a:p>
            <a:pPr algn="ctr" defTabSz="1219170">
              <a:defRPr sz="1800" b="0" i="0" u="none" strike="noStrike" kern="0" cap="none" spc="0" baseline="0">
                <a:solidFill>
                  <a:srgbClr val="000000"/>
                </a:solidFill>
                <a:uFillTx/>
              </a:defRPr>
            </a:pPr>
            <a:r>
              <a:rPr lang="en-US" sz="2133" b="1">
                <a:solidFill>
                  <a:srgbClr val="000000"/>
                </a:solidFill>
                <a:latin typeface="Arial"/>
                <a:cs typeface="Calibri"/>
              </a:rPr>
              <a:t>May 16, 2025</a:t>
            </a:r>
          </a:p>
          <a:p>
            <a:pPr marL="609585" indent="-609585" defTabSz="1219170">
              <a:buClr>
                <a:srgbClr val="000000"/>
              </a:buClr>
              <a:buSzPct val="100000"/>
              <a:buFont typeface="Arial"/>
              <a:buChar char="•"/>
              <a:defRPr sz="1800" b="0" i="0" u="none" strike="noStrike" kern="0" cap="none" spc="0" baseline="0">
                <a:solidFill>
                  <a:srgbClr val="000000"/>
                </a:solidFill>
                <a:uFillTx/>
              </a:defRPr>
            </a:pPr>
            <a:r>
              <a:rPr lang="en-US" sz="2133">
                <a:solidFill>
                  <a:srgbClr val="000000"/>
                </a:solidFill>
                <a:latin typeface="Arial"/>
                <a:cs typeface="Calibri"/>
              </a:rPr>
              <a:t>JEP with Minnesota Judicial Branch</a:t>
            </a:r>
          </a:p>
          <a:p>
            <a:pPr marL="609585" indent="-609585" defTabSz="1219170">
              <a:buClr>
                <a:srgbClr val="000000"/>
              </a:buClr>
              <a:buSzPct val="100000"/>
              <a:buFont typeface="Arial"/>
              <a:buChar char="•"/>
              <a:defRPr sz="1800" b="0" i="0" u="none" strike="noStrike" kern="0" cap="none" spc="0" baseline="0">
                <a:solidFill>
                  <a:srgbClr val="000000"/>
                </a:solidFill>
                <a:uFillTx/>
              </a:defRPr>
            </a:pPr>
            <a:r>
              <a:rPr lang="en-US" sz="2133">
                <a:solidFill>
                  <a:srgbClr val="000000"/>
                </a:solidFill>
                <a:latin typeface="Arial"/>
                <a:cs typeface="Calibri"/>
              </a:rPr>
              <a:t>22 attendees</a:t>
            </a:r>
          </a:p>
        </p:txBody>
      </p:sp>
      <p:sp>
        <p:nvSpPr>
          <p:cNvPr id="7" name="TextBox 7">
            <a:extLst>
              <a:ext uri="{FF2B5EF4-FFF2-40B4-BE49-F238E27FC236}">
                <a16:creationId xmlns:a16="http://schemas.microsoft.com/office/drawing/2014/main" id="{09E756C4-B743-52CF-DC92-1337AAD9ABB1}"/>
              </a:ext>
            </a:extLst>
          </p:cNvPr>
          <p:cNvSpPr txBox="1"/>
          <p:nvPr/>
        </p:nvSpPr>
        <p:spPr>
          <a:xfrm>
            <a:off x="6588153" y="3823447"/>
            <a:ext cx="5538472" cy="1436034"/>
          </a:xfrm>
          <a:prstGeom prst="rect">
            <a:avLst/>
          </a:prstGeom>
          <a:noFill/>
          <a:ln cap="flat">
            <a:noFill/>
          </a:ln>
        </p:spPr>
        <p:txBody>
          <a:bodyPr vert="horz" wrap="square" lIns="121920" tIns="60960" rIns="121920" bIns="60960" anchor="t" anchorCtr="0" compatLnSpc="1">
            <a:spAutoFit/>
          </a:bodyPr>
          <a:lstStyle/>
          <a:p>
            <a:pPr algn="ctr" defTabSz="1219170">
              <a:defRPr sz="1800" b="0" i="0" u="none" strike="noStrike" kern="0" cap="none" spc="0" baseline="0">
                <a:solidFill>
                  <a:srgbClr val="000000"/>
                </a:solidFill>
                <a:uFillTx/>
              </a:defRPr>
            </a:pPr>
            <a:r>
              <a:rPr lang="en-US" sz="2133" b="1">
                <a:solidFill>
                  <a:srgbClr val="000000"/>
                </a:solidFill>
                <a:latin typeface="Arial"/>
                <a:cs typeface="Calibri"/>
              </a:rPr>
              <a:t>April 7 &amp; 22, 2025</a:t>
            </a:r>
          </a:p>
          <a:p>
            <a:pPr marL="609585" indent="-609585" defTabSz="1219170">
              <a:buClr>
                <a:srgbClr val="000000"/>
              </a:buClr>
              <a:buSzPct val="100000"/>
              <a:buFont typeface="Arial"/>
              <a:buChar char="•"/>
              <a:defRPr sz="1800" b="0" i="0" u="none" strike="noStrike" kern="0" cap="none" spc="0" baseline="0">
                <a:solidFill>
                  <a:srgbClr val="000000"/>
                </a:solidFill>
                <a:uFillTx/>
              </a:defRPr>
            </a:pPr>
            <a:r>
              <a:rPr lang="en-US" sz="2133">
                <a:solidFill>
                  <a:srgbClr val="000000"/>
                </a:solidFill>
                <a:latin typeface="Arial"/>
                <a:cs typeface="Calibri"/>
              </a:rPr>
              <a:t>National Association of Counsel for Children Webinars</a:t>
            </a:r>
          </a:p>
          <a:p>
            <a:pPr marL="609585" indent="-609585" defTabSz="1219170">
              <a:buClr>
                <a:srgbClr val="000000"/>
              </a:buClr>
              <a:buSzPct val="100000"/>
              <a:buFont typeface="Arial"/>
              <a:buChar char="•"/>
              <a:defRPr sz="1800" b="0" i="0" u="none" strike="noStrike" kern="0" cap="none" spc="0" baseline="0">
                <a:solidFill>
                  <a:srgbClr val="000000"/>
                </a:solidFill>
                <a:uFillTx/>
              </a:defRPr>
            </a:pPr>
            <a:r>
              <a:rPr lang="en-US" sz="2133">
                <a:solidFill>
                  <a:srgbClr val="000000"/>
                </a:solidFill>
                <a:latin typeface="Arial"/>
                <a:cs typeface="Calibri"/>
              </a:rPr>
              <a:t>197 attendees across both webinars</a:t>
            </a:r>
          </a:p>
        </p:txBody>
      </p:sp>
      <p:pic>
        <p:nvPicPr>
          <p:cNvPr id="8" name="Picture 7" descr="A group of women standing in front of a projector screen&#10;&#10;AI-generated content may be incorrect.">
            <a:extLst>
              <a:ext uri="{FF2B5EF4-FFF2-40B4-BE49-F238E27FC236}">
                <a16:creationId xmlns:a16="http://schemas.microsoft.com/office/drawing/2014/main" id="{43A436FE-9902-FCF7-C01F-46AE055F525E}"/>
              </a:ext>
            </a:extLst>
          </p:cNvPr>
          <p:cNvPicPr>
            <a:picLocks noChangeAspect="1"/>
          </p:cNvPicPr>
          <p:nvPr/>
        </p:nvPicPr>
        <p:blipFill>
          <a:blip r:embed="rId2"/>
          <a:srcRect l="6935" t="7173" r="12800" b="4739"/>
          <a:stretch>
            <a:fillRect/>
          </a:stretch>
        </p:blipFill>
        <p:spPr>
          <a:xfrm>
            <a:off x="408956" y="1946538"/>
            <a:ext cx="5285451" cy="4251081"/>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BE957BB2-CA2A-C7E9-1CD6-AE2D8B3EF00B}"/>
              </a:ext>
            </a:extLst>
          </p:cNvPr>
          <p:cNvSpPr txBox="1">
            <a:spLocks noGrp="1"/>
          </p:cNvSpPr>
          <p:nvPr>
            <p:ph type="subTitle" idx="4294967295"/>
          </p:nvPr>
        </p:nvSpPr>
        <p:spPr>
          <a:xfrm>
            <a:off x="508004" y="277697"/>
            <a:ext cx="3483997" cy="303604"/>
          </a:xfrm>
        </p:spPr>
        <p:txBody>
          <a:bodyPr anchor="ctr">
            <a:normAutofit fontScale="62500" lnSpcReduction="20000"/>
          </a:bodyPr>
          <a:lstStyle/>
          <a:p>
            <a:endParaRPr lang="en-US"/>
          </a:p>
        </p:txBody>
      </p:sp>
      <p:sp>
        <p:nvSpPr>
          <p:cNvPr id="3" name="Title 3">
            <a:extLst>
              <a:ext uri="{FF2B5EF4-FFF2-40B4-BE49-F238E27FC236}">
                <a16:creationId xmlns:a16="http://schemas.microsoft.com/office/drawing/2014/main" id="{08216A25-BC97-4DF1-B836-AB09B0FC74A0}"/>
              </a:ext>
            </a:extLst>
          </p:cNvPr>
          <p:cNvSpPr txBox="1">
            <a:spLocks noGrp="1"/>
          </p:cNvSpPr>
          <p:nvPr>
            <p:ph type="title"/>
          </p:nvPr>
        </p:nvSpPr>
        <p:spPr/>
        <p:txBody>
          <a:bodyPr>
            <a:normAutofit fontScale="90000"/>
          </a:bodyPr>
          <a:lstStyle/>
          <a:p>
            <a:pPr lvl="0"/>
            <a:r>
              <a:rPr lang="en-US"/>
              <a:t>Upcoming Programs</a:t>
            </a:r>
          </a:p>
        </p:txBody>
      </p:sp>
      <p:sp>
        <p:nvSpPr>
          <p:cNvPr id="4" name="TextBox 5">
            <a:extLst>
              <a:ext uri="{FF2B5EF4-FFF2-40B4-BE49-F238E27FC236}">
                <a16:creationId xmlns:a16="http://schemas.microsoft.com/office/drawing/2014/main" id="{ED706CC0-8577-21A1-1813-6CBE392B078D}"/>
              </a:ext>
            </a:extLst>
          </p:cNvPr>
          <p:cNvSpPr txBox="1"/>
          <p:nvPr/>
        </p:nvSpPr>
        <p:spPr>
          <a:xfrm>
            <a:off x="1331159" y="2960680"/>
            <a:ext cx="4461028" cy="656462"/>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733" b="1">
                <a:solidFill>
                  <a:srgbClr val="000000"/>
                </a:solidFill>
                <a:latin typeface="Arial"/>
                <a:cs typeface="Calibri"/>
              </a:rPr>
              <a:t>Webinar with Health Law Advocates</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July 16, 2025</a:t>
            </a:r>
            <a:endParaRPr lang="en-US" sz="2400">
              <a:solidFill>
                <a:srgbClr val="000000"/>
              </a:solidFill>
              <a:latin typeface="Arial"/>
            </a:endParaRPr>
          </a:p>
        </p:txBody>
      </p:sp>
      <p:sp>
        <p:nvSpPr>
          <p:cNvPr id="5" name="TextBox 8">
            <a:extLst>
              <a:ext uri="{FF2B5EF4-FFF2-40B4-BE49-F238E27FC236}">
                <a16:creationId xmlns:a16="http://schemas.microsoft.com/office/drawing/2014/main" id="{E47A8C97-002D-BF25-531F-ACBDDAE207FC}"/>
              </a:ext>
            </a:extLst>
          </p:cNvPr>
          <p:cNvSpPr txBox="1"/>
          <p:nvPr/>
        </p:nvSpPr>
        <p:spPr>
          <a:xfrm>
            <a:off x="1339912" y="3996574"/>
            <a:ext cx="4752197" cy="118981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733" b="1">
                <a:solidFill>
                  <a:srgbClr val="000000"/>
                </a:solidFill>
                <a:latin typeface="Arial"/>
                <a:cs typeface="Calibri"/>
              </a:rPr>
              <a:t>National Association of State Judicial Educators Annual Meeting</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Philadelphia, Pennsylvania</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September 7-10, 2025</a:t>
            </a:r>
          </a:p>
        </p:txBody>
      </p:sp>
      <p:sp>
        <p:nvSpPr>
          <p:cNvPr id="6" name="TextBox 9">
            <a:extLst>
              <a:ext uri="{FF2B5EF4-FFF2-40B4-BE49-F238E27FC236}">
                <a16:creationId xmlns:a16="http://schemas.microsoft.com/office/drawing/2014/main" id="{1B304E85-8D6C-CF2F-ED2E-220E7D051B54}"/>
              </a:ext>
            </a:extLst>
          </p:cNvPr>
          <p:cNvSpPr txBox="1"/>
          <p:nvPr/>
        </p:nvSpPr>
        <p:spPr>
          <a:xfrm>
            <a:off x="7569977" y="1904512"/>
            <a:ext cx="4218065" cy="923138"/>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733" b="1">
                <a:solidFill>
                  <a:srgbClr val="000000"/>
                </a:solidFill>
                <a:latin typeface="Arial"/>
                <a:cs typeface="Calibri"/>
              </a:rPr>
              <a:t>Racial Equity Course</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San Francisco, California</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October 24, 2025</a:t>
            </a:r>
          </a:p>
        </p:txBody>
      </p:sp>
      <p:sp>
        <p:nvSpPr>
          <p:cNvPr id="7" name="Arrow: Right 7">
            <a:extLst>
              <a:ext uri="{FF2B5EF4-FFF2-40B4-BE49-F238E27FC236}">
                <a16:creationId xmlns:a16="http://schemas.microsoft.com/office/drawing/2014/main" id="{1A3EBD32-4556-78DA-000E-DE59E833479A}"/>
              </a:ext>
            </a:extLst>
          </p:cNvPr>
          <p:cNvSpPr/>
          <p:nvPr/>
        </p:nvSpPr>
        <p:spPr>
          <a:xfrm>
            <a:off x="605553" y="1940283"/>
            <a:ext cx="701185" cy="658245"/>
          </a:xfrm>
          <a:custGeom>
            <a:avLst>
              <a:gd name="f0" fmla="val 114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285F4"/>
          </a:solidFill>
          <a:ln w="25402" cap="flat">
            <a:solidFill>
              <a:srgbClr val="163567"/>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400">
              <a:solidFill>
                <a:srgbClr val="FFFFFF"/>
              </a:solidFill>
              <a:latin typeface="Arial"/>
            </a:endParaRPr>
          </a:p>
        </p:txBody>
      </p:sp>
      <p:sp>
        <p:nvSpPr>
          <p:cNvPr id="8" name="Arrow: Right 8">
            <a:extLst>
              <a:ext uri="{FF2B5EF4-FFF2-40B4-BE49-F238E27FC236}">
                <a16:creationId xmlns:a16="http://schemas.microsoft.com/office/drawing/2014/main" id="{568B8C27-75BB-AFC0-9302-CAB942B9E0D6}"/>
              </a:ext>
            </a:extLst>
          </p:cNvPr>
          <p:cNvSpPr/>
          <p:nvPr/>
        </p:nvSpPr>
        <p:spPr>
          <a:xfrm>
            <a:off x="638678" y="4171810"/>
            <a:ext cx="701185" cy="658245"/>
          </a:xfrm>
          <a:custGeom>
            <a:avLst>
              <a:gd name="f0" fmla="val 114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285F4"/>
          </a:solidFill>
          <a:ln w="25402" cap="flat">
            <a:solidFill>
              <a:srgbClr val="163567"/>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400">
              <a:solidFill>
                <a:srgbClr val="FFFFFF"/>
              </a:solidFill>
              <a:latin typeface="Arial"/>
            </a:endParaRPr>
          </a:p>
        </p:txBody>
      </p:sp>
      <p:sp>
        <p:nvSpPr>
          <p:cNvPr id="9" name="Arrow: Right 9">
            <a:extLst>
              <a:ext uri="{FF2B5EF4-FFF2-40B4-BE49-F238E27FC236}">
                <a16:creationId xmlns:a16="http://schemas.microsoft.com/office/drawing/2014/main" id="{4320FABE-FF0F-41C0-3499-2AA521783F5D}"/>
              </a:ext>
            </a:extLst>
          </p:cNvPr>
          <p:cNvSpPr/>
          <p:nvPr/>
        </p:nvSpPr>
        <p:spPr>
          <a:xfrm>
            <a:off x="6668768" y="1881956"/>
            <a:ext cx="701185" cy="658245"/>
          </a:xfrm>
          <a:custGeom>
            <a:avLst>
              <a:gd name="f0" fmla="val 114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285F4"/>
          </a:solidFill>
          <a:ln w="25402" cap="flat">
            <a:solidFill>
              <a:srgbClr val="163567"/>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400">
              <a:solidFill>
                <a:srgbClr val="FFFFFF"/>
              </a:solidFill>
              <a:latin typeface="Arial"/>
            </a:endParaRPr>
          </a:p>
        </p:txBody>
      </p:sp>
      <p:sp>
        <p:nvSpPr>
          <p:cNvPr id="10" name="TextBox 6">
            <a:extLst>
              <a:ext uri="{FF2B5EF4-FFF2-40B4-BE49-F238E27FC236}">
                <a16:creationId xmlns:a16="http://schemas.microsoft.com/office/drawing/2014/main" id="{D7E9A649-A4A1-F398-2A6E-5F588A44AFD9}"/>
              </a:ext>
            </a:extLst>
          </p:cNvPr>
          <p:cNvSpPr txBox="1"/>
          <p:nvPr/>
        </p:nvSpPr>
        <p:spPr>
          <a:xfrm>
            <a:off x="1341401" y="1936760"/>
            <a:ext cx="5013204" cy="656462"/>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733" b="1">
                <a:solidFill>
                  <a:srgbClr val="212121"/>
                </a:solidFill>
                <a:latin typeface="Arial"/>
                <a:ea typeface="Arial"/>
                <a:cs typeface="Arial"/>
              </a:rPr>
              <a:t>Boston Full-Day Judicial Education Program</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June 20, 2025</a:t>
            </a:r>
          </a:p>
        </p:txBody>
      </p:sp>
      <p:sp>
        <p:nvSpPr>
          <p:cNvPr id="11" name="Arrow: Right 11">
            <a:extLst>
              <a:ext uri="{FF2B5EF4-FFF2-40B4-BE49-F238E27FC236}">
                <a16:creationId xmlns:a16="http://schemas.microsoft.com/office/drawing/2014/main" id="{AA92D6AB-9002-25B7-D514-AE7F5C310F5C}"/>
              </a:ext>
            </a:extLst>
          </p:cNvPr>
          <p:cNvSpPr/>
          <p:nvPr/>
        </p:nvSpPr>
        <p:spPr>
          <a:xfrm>
            <a:off x="604809" y="2960095"/>
            <a:ext cx="701185" cy="658245"/>
          </a:xfrm>
          <a:custGeom>
            <a:avLst>
              <a:gd name="f0" fmla="val 114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285F4"/>
          </a:solidFill>
          <a:ln w="25402" cap="flat">
            <a:solidFill>
              <a:srgbClr val="163567"/>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400">
              <a:solidFill>
                <a:srgbClr val="FFFFFF"/>
              </a:solidFill>
              <a:latin typeface="Arial"/>
            </a:endParaRPr>
          </a:p>
        </p:txBody>
      </p:sp>
      <p:sp>
        <p:nvSpPr>
          <p:cNvPr id="12" name="TextBox 9">
            <a:extLst>
              <a:ext uri="{FF2B5EF4-FFF2-40B4-BE49-F238E27FC236}">
                <a16:creationId xmlns:a16="http://schemas.microsoft.com/office/drawing/2014/main" id="{EE06B4B1-75AA-5273-AB73-5C5BD8543D3B}"/>
              </a:ext>
            </a:extLst>
          </p:cNvPr>
          <p:cNvSpPr txBox="1"/>
          <p:nvPr/>
        </p:nvSpPr>
        <p:spPr>
          <a:xfrm>
            <a:off x="1341096" y="5390181"/>
            <a:ext cx="5322417" cy="923138"/>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733" b="1">
                <a:solidFill>
                  <a:srgbClr val="000000"/>
                </a:solidFill>
                <a:latin typeface="Arial"/>
                <a:cs typeface="Calibri"/>
              </a:rPr>
              <a:t>Ohio Judicial Conference Annual Meeting</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Columbus, Ohio</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September 12, 2025</a:t>
            </a:r>
          </a:p>
        </p:txBody>
      </p:sp>
      <p:sp>
        <p:nvSpPr>
          <p:cNvPr id="13" name="Arrow: Right 12">
            <a:extLst>
              <a:ext uri="{FF2B5EF4-FFF2-40B4-BE49-F238E27FC236}">
                <a16:creationId xmlns:a16="http://schemas.microsoft.com/office/drawing/2014/main" id="{5C5079C8-F154-9851-8DE3-3D93F4E2B376}"/>
              </a:ext>
            </a:extLst>
          </p:cNvPr>
          <p:cNvSpPr/>
          <p:nvPr/>
        </p:nvSpPr>
        <p:spPr>
          <a:xfrm>
            <a:off x="649724" y="5378671"/>
            <a:ext cx="701185" cy="658245"/>
          </a:xfrm>
          <a:custGeom>
            <a:avLst>
              <a:gd name="f0" fmla="val 114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285F4"/>
          </a:solidFill>
          <a:ln w="25402" cap="flat">
            <a:solidFill>
              <a:srgbClr val="163567"/>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400">
              <a:solidFill>
                <a:srgbClr val="FFFFFF"/>
              </a:solidFill>
              <a:latin typeface="Arial"/>
            </a:endParaRPr>
          </a:p>
        </p:txBody>
      </p:sp>
      <p:sp>
        <p:nvSpPr>
          <p:cNvPr id="14" name="Arrow: Right 13">
            <a:extLst>
              <a:ext uri="{FF2B5EF4-FFF2-40B4-BE49-F238E27FC236}">
                <a16:creationId xmlns:a16="http://schemas.microsoft.com/office/drawing/2014/main" id="{0CCC2244-CF8A-E312-65C2-36D7E86A315A}"/>
              </a:ext>
            </a:extLst>
          </p:cNvPr>
          <p:cNvSpPr/>
          <p:nvPr/>
        </p:nvSpPr>
        <p:spPr>
          <a:xfrm>
            <a:off x="6668768" y="2942124"/>
            <a:ext cx="701185" cy="658245"/>
          </a:xfrm>
          <a:custGeom>
            <a:avLst>
              <a:gd name="f0" fmla="val 114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285F4"/>
          </a:solidFill>
          <a:ln w="25402" cap="flat">
            <a:solidFill>
              <a:srgbClr val="163567"/>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400">
              <a:solidFill>
                <a:srgbClr val="FFFFFF"/>
              </a:solidFill>
              <a:latin typeface="Arial"/>
            </a:endParaRPr>
          </a:p>
        </p:txBody>
      </p:sp>
      <p:sp>
        <p:nvSpPr>
          <p:cNvPr id="15" name="TextBox 6">
            <a:extLst>
              <a:ext uri="{FF2B5EF4-FFF2-40B4-BE49-F238E27FC236}">
                <a16:creationId xmlns:a16="http://schemas.microsoft.com/office/drawing/2014/main" id="{A4C61497-1F29-4FA6-322F-AAF99E2CDAB5}"/>
              </a:ext>
            </a:extLst>
          </p:cNvPr>
          <p:cNvSpPr txBox="1"/>
          <p:nvPr/>
        </p:nvSpPr>
        <p:spPr>
          <a:xfrm>
            <a:off x="7581316" y="2956828"/>
            <a:ext cx="4262249" cy="923138"/>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733" b="1">
                <a:solidFill>
                  <a:srgbClr val="212121"/>
                </a:solidFill>
                <a:latin typeface="Arial"/>
                <a:ea typeface="Arial"/>
                <a:cs typeface="Arial"/>
              </a:rPr>
              <a:t>Boston Full-Day Judicial Education Program</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November 14, 2025</a:t>
            </a:r>
          </a:p>
        </p:txBody>
      </p:sp>
      <p:sp>
        <p:nvSpPr>
          <p:cNvPr id="16" name="Arrow: Right 15">
            <a:extLst>
              <a:ext uri="{FF2B5EF4-FFF2-40B4-BE49-F238E27FC236}">
                <a16:creationId xmlns:a16="http://schemas.microsoft.com/office/drawing/2014/main" id="{C1CF9715-A9DE-0942-A6DD-CDAA0FE6019C}"/>
              </a:ext>
            </a:extLst>
          </p:cNvPr>
          <p:cNvSpPr/>
          <p:nvPr/>
        </p:nvSpPr>
        <p:spPr>
          <a:xfrm>
            <a:off x="6668768" y="4002304"/>
            <a:ext cx="701185" cy="658245"/>
          </a:xfrm>
          <a:custGeom>
            <a:avLst>
              <a:gd name="f0" fmla="val 114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285F4"/>
          </a:solidFill>
          <a:ln w="25402" cap="flat">
            <a:solidFill>
              <a:srgbClr val="163567"/>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400">
              <a:solidFill>
                <a:srgbClr val="FFFFFF"/>
              </a:solidFill>
              <a:latin typeface="Arial"/>
            </a:endParaRPr>
          </a:p>
        </p:txBody>
      </p:sp>
      <p:sp>
        <p:nvSpPr>
          <p:cNvPr id="17" name="Arrow: Right 16">
            <a:extLst>
              <a:ext uri="{FF2B5EF4-FFF2-40B4-BE49-F238E27FC236}">
                <a16:creationId xmlns:a16="http://schemas.microsoft.com/office/drawing/2014/main" id="{C4B7CAF9-2E80-409B-1BEC-3D293E4F2051}"/>
              </a:ext>
            </a:extLst>
          </p:cNvPr>
          <p:cNvSpPr/>
          <p:nvPr/>
        </p:nvSpPr>
        <p:spPr>
          <a:xfrm>
            <a:off x="6668768" y="5349606"/>
            <a:ext cx="701185" cy="658245"/>
          </a:xfrm>
          <a:custGeom>
            <a:avLst>
              <a:gd name="f0" fmla="val 1146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4285F4"/>
          </a:solidFill>
          <a:ln w="25402" cap="flat">
            <a:solidFill>
              <a:srgbClr val="163567"/>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400">
              <a:solidFill>
                <a:srgbClr val="FFFFFF"/>
              </a:solidFill>
              <a:latin typeface="Arial"/>
            </a:endParaRPr>
          </a:p>
        </p:txBody>
      </p:sp>
      <p:sp>
        <p:nvSpPr>
          <p:cNvPr id="18" name="TextBox 6">
            <a:extLst>
              <a:ext uri="{FF2B5EF4-FFF2-40B4-BE49-F238E27FC236}">
                <a16:creationId xmlns:a16="http://schemas.microsoft.com/office/drawing/2014/main" id="{6CEC5824-1FFE-D959-D90C-552663D635C7}"/>
              </a:ext>
            </a:extLst>
          </p:cNvPr>
          <p:cNvSpPr txBox="1"/>
          <p:nvPr/>
        </p:nvSpPr>
        <p:spPr>
          <a:xfrm>
            <a:off x="7570269" y="4094304"/>
            <a:ext cx="5256153" cy="923138"/>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733" b="1">
                <a:solidFill>
                  <a:srgbClr val="212121"/>
                </a:solidFill>
                <a:latin typeface="Arial"/>
                <a:ea typeface="Arial"/>
                <a:cs typeface="Arial"/>
              </a:rPr>
              <a:t>Ohio 8th Judicial District Seminar</a:t>
            </a:r>
          </a:p>
          <a:p>
            <a:pPr defTabSz="1219170">
              <a:defRPr sz="1800" b="0" i="0" u="none" strike="noStrike" kern="0" cap="none" spc="0" baseline="0">
                <a:solidFill>
                  <a:srgbClr val="000000"/>
                </a:solidFill>
                <a:uFillTx/>
              </a:defRPr>
            </a:pPr>
            <a:r>
              <a:rPr lang="en-US" sz="1733">
                <a:solidFill>
                  <a:srgbClr val="212121"/>
                </a:solidFill>
                <a:latin typeface="Arial"/>
                <a:cs typeface="Arial"/>
              </a:rPr>
              <a:t>Cleveland, Ohio</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November 21, 2025</a:t>
            </a:r>
          </a:p>
        </p:txBody>
      </p:sp>
      <p:sp>
        <p:nvSpPr>
          <p:cNvPr id="19" name="TextBox 6">
            <a:extLst>
              <a:ext uri="{FF2B5EF4-FFF2-40B4-BE49-F238E27FC236}">
                <a16:creationId xmlns:a16="http://schemas.microsoft.com/office/drawing/2014/main" id="{41A795C7-4FA7-940A-CF8A-AE8A0F52F6B2}"/>
              </a:ext>
            </a:extLst>
          </p:cNvPr>
          <p:cNvSpPr txBox="1"/>
          <p:nvPr/>
        </p:nvSpPr>
        <p:spPr>
          <a:xfrm>
            <a:off x="7570269" y="5342218"/>
            <a:ext cx="5256153" cy="923138"/>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733" b="1">
                <a:solidFill>
                  <a:srgbClr val="212121"/>
                </a:solidFill>
                <a:latin typeface="Arial"/>
                <a:ea typeface="Arial"/>
                <a:cs typeface="Arial"/>
              </a:rPr>
              <a:t>Racial Equity Course</a:t>
            </a:r>
          </a:p>
          <a:p>
            <a:pPr defTabSz="1219170">
              <a:defRPr sz="1800" b="0" i="0" u="none" strike="noStrike" kern="0" cap="none" spc="0" baseline="0">
                <a:solidFill>
                  <a:srgbClr val="000000"/>
                </a:solidFill>
                <a:uFillTx/>
              </a:defRPr>
            </a:pPr>
            <a:r>
              <a:rPr lang="en-US" sz="1733">
                <a:solidFill>
                  <a:srgbClr val="212121"/>
                </a:solidFill>
                <a:latin typeface="Arial"/>
                <a:cs typeface="Arial"/>
              </a:rPr>
              <a:t>TBD</a:t>
            </a:r>
          </a:p>
          <a:p>
            <a:pPr defTabSz="1219170">
              <a:defRPr sz="1800" b="0" i="0" u="none" strike="noStrike" kern="0" cap="none" spc="0" baseline="0">
                <a:solidFill>
                  <a:srgbClr val="000000"/>
                </a:solidFill>
                <a:uFillTx/>
              </a:defRPr>
            </a:pPr>
            <a:r>
              <a:rPr lang="en-US" sz="1733">
                <a:solidFill>
                  <a:srgbClr val="000000"/>
                </a:solidFill>
                <a:latin typeface="Arial"/>
                <a:cs typeface="Calibri"/>
              </a:rPr>
              <a:t>December 4,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AEB67740-B9D0-24C6-4273-25DB634A6D1F}"/>
              </a:ext>
            </a:extLst>
          </p:cNvPr>
          <p:cNvPicPr>
            <a:picLocks noChangeAspect="1"/>
          </p:cNvPicPr>
          <p:nvPr/>
        </p:nvPicPr>
        <p:blipFill>
          <a:blip r:embed="rId3"/>
          <a:srcRect/>
          <a:stretch>
            <a:fillRect/>
          </a:stretch>
        </p:blipFill>
        <p:spPr>
          <a:xfrm>
            <a:off x="-1242" y="0"/>
            <a:ext cx="1387949" cy="1359821"/>
          </a:xfrm>
          <a:prstGeom prst="rect">
            <a:avLst/>
          </a:prstGeom>
          <a:noFill/>
          <a:ln cap="flat">
            <a:noFill/>
          </a:ln>
        </p:spPr>
      </p:pic>
      <p:sp>
        <p:nvSpPr>
          <p:cNvPr id="3" name="Title 3">
            <a:extLst>
              <a:ext uri="{FF2B5EF4-FFF2-40B4-BE49-F238E27FC236}">
                <a16:creationId xmlns:a16="http://schemas.microsoft.com/office/drawing/2014/main" id="{3289A81C-C78B-50AE-66AA-A5E467D441DB}"/>
              </a:ext>
            </a:extLst>
          </p:cNvPr>
          <p:cNvSpPr txBox="1">
            <a:spLocks noGrp="1"/>
          </p:cNvSpPr>
          <p:nvPr>
            <p:ph type="title"/>
          </p:nvPr>
        </p:nvSpPr>
        <p:spPr>
          <a:xfrm>
            <a:off x="1212117" y="1765011"/>
            <a:ext cx="10524463" cy="765547"/>
          </a:xfrm>
        </p:spPr>
        <p:txBody>
          <a:bodyPr>
            <a:normAutofit fontScale="90000"/>
          </a:bodyPr>
          <a:lstStyle/>
          <a:p>
            <a:pPr lvl="0"/>
            <a:br>
              <a:rPr lang="en-US">
                <a:solidFill>
                  <a:srgbClr val="2B78A6"/>
                </a:solidFill>
                <a:latin typeface="Lato Bold"/>
              </a:rPr>
            </a:br>
            <a:endParaRPr lang="en-US"/>
          </a:p>
        </p:txBody>
      </p:sp>
      <p:pic>
        <p:nvPicPr>
          <p:cNvPr id="4" name="Picture 2">
            <a:extLst>
              <a:ext uri="{FF2B5EF4-FFF2-40B4-BE49-F238E27FC236}">
                <a16:creationId xmlns:a16="http://schemas.microsoft.com/office/drawing/2014/main" id="{8D1EF0D6-A45B-DCD3-DD3F-EB1AD5C6D565}"/>
              </a:ext>
            </a:extLst>
          </p:cNvPr>
          <p:cNvPicPr>
            <a:picLocks noChangeAspect="1"/>
          </p:cNvPicPr>
          <p:nvPr/>
        </p:nvPicPr>
        <p:blipFill>
          <a:blip r:embed="rId4"/>
          <a:srcRect/>
          <a:stretch>
            <a:fillRect/>
          </a:stretch>
        </p:blipFill>
        <p:spPr>
          <a:xfrm>
            <a:off x="634582" y="5631863"/>
            <a:ext cx="2136257" cy="973055"/>
          </a:xfrm>
          <a:prstGeom prst="rect">
            <a:avLst/>
          </a:prstGeom>
          <a:noFill/>
          <a:ln cap="flat">
            <a:noFill/>
          </a:ln>
        </p:spPr>
      </p:pic>
      <p:pic>
        <p:nvPicPr>
          <p:cNvPr id="5" name="Picture 4" descr="A close-up of a sign&#10;&#10;Description automatically generated">
            <a:extLst>
              <a:ext uri="{FF2B5EF4-FFF2-40B4-BE49-F238E27FC236}">
                <a16:creationId xmlns:a16="http://schemas.microsoft.com/office/drawing/2014/main" id="{688A684C-4B66-4A2E-0D85-AF715EC5E598}"/>
              </a:ext>
            </a:extLst>
          </p:cNvPr>
          <p:cNvPicPr>
            <a:picLocks noChangeAspect="1"/>
          </p:cNvPicPr>
          <p:nvPr/>
        </p:nvPicPr>
        <p:blipFill>
          <a:blip r:embed="rId5"/>
          <a:srcRect/>
          <a:stretch>
            <a:fillRect/>
          </a:stretch>
        </p:blipFill>
        <p:spPr>
          <a:xfrm>
            <a:off x="4396935" y="5860743"/>
            <a:ext cx="2443520" cy="652455"/>
          </a:xfrm>
          <a:prstGeom prst="rect">
            <a:avLst/>
          </a:prstGeom>
          <a:noFill/>
          <a:ln cap="flat">
            <a:noFill/>
          </a:ln>
        </p:spPr>
      </p:pic>
      <p:pic>
        <p:nvPicPr>
          <p:cNvPr id="6" name="Picture 6" descr="A black background with white text&#10;&#10;Description automatically generated">
            <a:extLst>
              <a:ext uri="{FF2B5EF4-FFF2-40B4-BE49-F238E27FC236}">
                <a16:creationId xmlns:a16="http://schemas.microsoft.com/office/drawing/2014/main" id="{A5598A1D-C509-B04C-38F2-B096146C204D}"/>
              </a:ext>
            </a:extLst>
          </p:cNvPr>
          <p:cNvPicPr>
            <a:picLocks noChangeAspect="1"/>
          </p:cNvPicPr>
          <p:nvPr/>
        </p:nvPicPr>
        <p:blipFill>
          <a:blip r:embed="rId6"/>
          <a:srcRect/>
          <a:stretch>
            <a:fillRect/>
          </a:stretch>
        </p:blipFill>
        <p:spPr>
          <a:xfrm>
            <a:off x="8096280" y="5597165"/>
            <a:ext cx="2883603" cy="1007753"/>
          </a:xfrm>
          <a:prstGeom prst="rect">
            <a:avLst/>
          </a:prstGeom>
          <a:noFill/>
          <a:ln cap="flat">
            <a:noFill/>
          </a:ln>
        </p:spPr>
      </p:pic>
      <p:sp>
        <p:nvSpPr>
          <p:cNvPr id="7" name="TextBox 12">
            <a:extLst>
              <a:ext uri="{FF2B5EF4-FFF2-40B4-BE49-F238E27FC236}">
                <a16:creationId xmlns:a16="http://schemas.microsoft.com/office/drawing/2014/main" id="{C980F163-C65F-87EA-3C49-56112C8A651F}"/>
              </a:ext>
            </a:extLst>
          </p:cNvPr>
          <p:cNvSpPr txBox="1"/>
          <p:nvPr/>
        </p:nvSpPr>
        <p:spPr>
          <a:xfrm>
            <a:off x="1212116" y="637275"/>
            <a:ext cx="9767779" cy="1231106"/>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kern="0">
                <a:solidFill>
                  <a:srgbClr val="000000"/>
                </a:solidFill>
                <a:ea typeface="Arial"/>
                <a:cs typeface="Arial"/>
              </a:rPr>
              <a:t>A collaboration of the Center for Health Policy and Law and the Institute for Health Equity and Social Justice Research​. With support from the Robert Wood Johnson Foundation and the W.K. Kellogg Foundation.</a:t>
            </a:r>
          </a:p>
        </p:txBody>
      </p:sp>
      <p:sp>
        <p:nvSpPr>
          <p:cNvPr id="8" name="TextBox 14">
            <a:extLst>
              <a:ext uri="{FF2B5EF4-FFF2-40B4-BE49-F238E27FC236}">
                <a16:creationId xmlns:a16="http://schemas.microsoft.com/office/drawing/2014/main" id="{31D85C76-1A39-C6AD-25B3-AF1537162384}"/>
              </a:ext>
            </a:extLst>
          </p:cNvPr>
          <p:cNvSpPr txBox="1"/>
          <p:nvPr/>
        </p:nvSpPr>
        <p:spPr>
          <a:xfrm>
            <a:off x="314798" y="2040196"/>
            <a:ext cx="11242620" cy="2708434"/>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kern="0">
                <a:solidFill>
                  <a:srgbClr val="000000"/>
                </a:solidFill>
                <a:ea typeface="Arial"/>
                <a:cs typeface="Arial"/>
              </a:rPr>
              <a:t>This work would not have been possible without the contributions of our funders and team:</a:t>
            </a:r>
          </a:p>
          <a:p>
            <a:pPr marL="0" lvl="1" algn="ctr" defTabSz="1219170">
              <a:defRPr sz="1800" b="0" i="0" u="none" strike="noStrike" kern="0" cap="none" spc="0" baseline="0">
                <a:solidFill>
                  <a:srgbClr val="000000"/>
                </a:solidFill>
                <a:uFillTx/>
              </a:defRPr>
            </a:pPr>
            <a:r>
              <a:rPr lang="en-US" sz="2400" kern="0">
                <a:solidFill>
                  <a:srgbClr val="000000"/>
                </a:solidFill>
                <a:ea typeface="Arial"/>
                <a:cs typeface="Arial"/>
              </a:rPr>
              <a:t>Wendy E. Parmet </a:t>
            </a:r>
          </a:p>
          <a:p>
            <a:pPr marL="0" lvl="1" algn="ctr" defTabSz="1219170">
              <a:defRPr sz="1800" b="0" i="0" u="none" strike="noStrike" kern="0" cap="none" spc="0" baseline="0">
                <a:solidFill>
                  <a:srgbClr val="000000"/>
                </a:solidFill>
                <a:uFillTx/>
              </a:defRPr>
            </a:pPr>
            <a:r>
              <a:rPr lang="en-US" sz="2400" kern="0">
                <a:solidFill>
                  <a:srgbClr val="000000"/>
                </a:solidFill>
                <a:ea typeface="Arial"/>
                <a:cs typeface="Arial"/>
              </a:rPr>
              <a:t>Alisa K. Lincoln </a:t>
            </a:r>
          </a:p>
          <a:p>
            <a:pPr marL="0" lvl="1" algn="ctr" defTabSz="1219170">
              <a:defRPr sz="1800" b="0" i="0" u="none" strike="noStrike" kern="0" cap="none" spc="0" baseline="0">
                <a:solidFill>
                  <a:srgbClr val="000000"/>
                </a:solidFill>
                <a:uFillTx/>
              </a:defRPr>
            </a:pPr>
            <a:r>
              <a:rPr lang="en-US" sz="2400" kern="0">
                <a:solidFill>
                  <a:srgbClr val="000000"/>
                </a:solidFill>
                <a:ea typeface="Arial"/>
                <a:cs typeface="Arial"/>
              </a:rPr>
              <a:t>Anna Kane</a:t>
            </a:r>
          </a:p>
          <a:p>
            <a:pPr marL="0" lvl="1" algn="ctr" defTabSz="1219170">
              <a:defRPr sz="1800" b="0" i="0" u="none" strike="noStrike" kern="0" cap="none" spc="0" baseline="0">
                <a:solidFill>
                  <a:srgbClr val="000000"/>
                </a:solidFill>
                <a:uFillTx/>
              </a:defRPr>
            </a:pPr>
            <a:endParaRPr lang="en-US" sz="2400" kern="0">
              <a:solidFill>
                <a:srgbClr val="000000"/>
              </a:solidFill>
              <a:ea typeface="Arial"/>
              <a:cs typeface="Arial"/>
            </a:endParaRPr>
          </a:p>
          <a:p>
            <a:pPr marL="0" lvl="1" algn="ctr" defTabSz="1219170">
              <a:defRPr sz="1800" b="0" i="0" u="none" strike="noStrike" kern="0" cap="none" spc="0" baseline="0">
                <a:solidFill>
                  <a:srgbClr val="000000"/>
                </a:solidFill>
                <a:uFillTx/>
              </a:defRPr>
            </a:pPr>
            <a:r>
              <a:rPr lang="en-US" sz="2400" kern="0">
                <a:solidFill>
                  <a:srgbClr val="000000"/>
                </a:solidFill>
                <a:ea typeface="Arial"/>
                <a:cs typeface="Arial"/>
              </a:rPr>
              <a:t>And many, many students (both public health and law)!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EE10A-B63D-C350-8B47-D50A34A6BD74}"/>
              </a:ext>
            </a:extLst>
          </p:cNvPr>
          <p:cNvSpPr>
            <a:spLocks noGrp="1"/>
          </p:cNvSpPr>
          <p:nvPr>
            <p:ph type="body" idx="4294967295"/>
          </p:nvPr>
        </p:nvSpPr>
        <p:spPr>
          <a:xfrm>
            <a:off x="5420139" y="1378226"/>
            <a:ext cx="5988252" cy="4644887"/>
          </a:xfrm>
        </p:spPr>
        <p:txBody>
          <a:bodyPr vert="horz" lIns="91440" tIns="45720" rIns="91440" bIns="45720" rtlCol="0" anchor="t">
            <a:normAutofit fontScale="92500" lnSpcReduction="20000"/>
          </a:bodyPr>
          <a:lstStyle/>
          <a:p>
            <a:pPr marL="0" indent="0">
              <a:spcAft>
                <a:spcPts val="600"/>
              </a:spcAft>
              <a:buNone/>
            </a:pPr>
            <a:r>
              <a:rPr lang="en-US" sz="2800"/>
              <a:t>The objective of the panel is to describe an innovative judicial education program (JEP) designed to increase judges understanding of the social determinants of health (SDOH).</a:t>
            </a:r>
          </a:p>
          <a:p>
            <a:pPr indent="-228600">
              <a:spcAft>
                <a:spcPts val="600"/>
              </a:spcAft>
            </a:pPr>
            <a:endParaRPr lang="en-US" sz="2800"/>
          </a:p>
          <a:p>
            <a:pPr marL="571500">
              <a:spcAft>
                <a:spcPts val="600"/>
              </a:spcAft>
            </a:pPr>
            <a:r>
              <a:rPr lang="en-US" sz="2800"/>
              <a:t>The Rationale </a:t>
            </a:r>
            <a:r>
              <a:rPr lang="en-US"/>
              <a:t>and Development</a:t>
            </a:r>
            <a:r>
              <a:rPr lang="en-US" sz="2800"/>
              <a:t> of the Judicial Education Program</a:t>
            </a:r>
            <a:endParaRPr lang="en-US" sz="2800">
              <a:ea typeface="Calibri"/>
              <a:cs typeface="Calibri"/>
            </a:endParaRPr>
          </a:p>
          <a:p>
            <a:pPr marL="571500" indent="-228600">
              <a:spcAft>
                <a:spcPts val="600"/>
              </a:spcAft>
            </a:pPr>
            <a:r>
              <a:rPr lang="en-US" sz="2800"/>
              <a:t>Implementing the Salus Populi Program</a:t>
            </a:r>
          </a:p>
          <a:p>
            <a:pPr marL="571500" indent="-228600">
              <a:spcAft>
                <a:spcPts val="600"/>
              </a:spcAft>
            </a:pPr>
            <a:r>
              <a:rPr lang="en-US" sz="2800"/>
              <a:t>Evaluation  - Share findings form the mixed methods evaluation</a:t>
            </a:r>
          </a:p>
          <a:p>
            <a:endParaRPr lang="en-US"/>
          </a:p>
        </p:txBody>
      </p:sp>
      <p:sp>
        <p:nvSpPr>
          <p:cNvPr id="6" name="Rectangle 5">
            <a:extLst>
              <a:ext uri="{FF2B5EF4-FFF2-40B4-BE49-F238E27FC236}">
                <a16:creationId xmlns:a16="http://schemas.microsoft.com/office/drawing/2014/main" id="{CB5355E5-3261-32A7-519D-F65ADDA32FC8}"/>
              </a:ext>
            </a:extLst>
          </p:cNvPr>
          <p:cNvSpPr/>
          <p:nvPr/>
        </p:nvSpPr>
        <p:spPr>
          <a:xfrm>
            <a:off x="508004" y="1378226"/>
            <a:ext cx="4792866" cy="46448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84A0111-6697-B90C-E47C-92BE30FB9EAF}"/>
              </a:ext>
            </a:extLst>
          </p:cNvPr>
          <p:cNvPicPr>
            <a:picLocks noChangeAspect="1"/>
          </p:cNvPicPr>
          <p:nvPr/>
        </p:nvPicPr>
        <p:blipFill>
          <a:blip r:embed="rId3"/>
          <a:srcRect l="7600" r="2520" b="1"/>
          <a:stretch>
            <a:fillRect/>
          </a:stretch>
        </p:blipFill>
        <p:spPr>
          <a:xfrm>
            <a:off x="933591" y="1729822"/>
            <a:ext cx="3941692" cy="39416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Subtitle 2">
            <a:extLst>
              <a:ext uri="{FF2B5EF4-FFF2-40B4-BE49-F238E27FC236}">
                <a16:creationId xmlns:a16="http://schemas.microsoft.com/office/drawing/2014/main" id="{B1F5521B-53D6-D8D1-BDA9-69F77EFAEE06}"/>
              </a:ext>
            </a:extLst>
          </p:cNvPr>
          <p:cNvSpPr>
            <a:spLocks noGrp="1"/>
          </p:cNvSpPr>
          <p:nvPr>
            <p:ph type="subTitle" idx="4294967295"/>
          </p:nvPr>
        </p:nvSpPr>
        <p:spPr>
          <a:xfrm>
            <a:off x="508003" y="397566"/>
            <a:ext cx="6357031" cy="437322"/>
          </a:xfrm>
        </p:spPr>
        <p:txBody>
          <a:bodyPr>
            <a:noAutofit/>
          </a:bodyPr>
          <a:lstStyle/>
          <a:p>
            <a:pPr marL="0" indent="0">
              <a:buNone/>
            </a:pPr>
            <a:r>
              <a:rPr lang="en-US" sz="1800"/>
              <a:t>Health Law Professors Conference, Boston, MA, June 2025</a:t>
            </a:r>
          </a:p>
          <a:p>
            <a:endParaRPr lang="en-US" sz="1800"/>
          </a:p>
        </p:txBody>
      </p:sp>
    </p:spTree>
    <p:extLst>
      <p:ext uri="{BB962C8B-B14F-4D97-AF65-F5344CB8AC3E}">
        <p14:creationId xmlns:p14="http://schemas.microsoft.com/office/powerpoint/2010/main" val="102811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1FC80A-F4BB-2B81-D375-B57157177DFB}"/>
              </a:ext>
            </a:extLst>
          </p:cNvPr>
          <p:cNvSpPr>
            <a:spLocks noGrp="1"/>
          </p:cNvSpPr>
          <p:nvPr>
            <p:ph type="body" idx="4294967295"/>
          </p:nvPr>
        </p:nvSpPr>
        <p:spPr>
          <a:xfrm>
            <a:off x="544933" y="1897867"/>
            <a:ext cx="11101997" cy="1531133"/>
          </a:xfrm>
        </p:spPr>
        <p:txBody>
          <a:bodyPr>
            <a:normAutofit lnSpcReduction="10000"/>
          </a:bodyPr>
          <a:lstStyle/>
          <a:p>
            <a:pPr marL="431962" lvl="1" indent="-259552">
              <a:lnSpc>
                <a:spcPct val="100000"/>
              </a:lnSpc>
              <a:spcBef>
                <a:spcPts val="0"/>
              </a:spcBef>
              <a:buClr>
                <a:srgbClr val="000000"/>
              </a:buClr>
              <a:buSzPct val="100000"/>
              <a:buFont typeface="Arial" pitchFamily="34"/>
              <a:buChar char="•"/>
              <a:defRPr sz="1800" b="0" i="0" u="none" strike="noStrike" kern="0" cap="none" spc="0" baseline="0">
                <a:solidFill>
                  <a:srgbClr val="000000"/>
                </a:solidFill>
                <a:uFillTx/>
              </a:defRPr>
            </a:pPr>
            <a:r>
              <a:rPr lang="en-US" sz="2000" kern="0">
                <a:solidFill>
                  <a:srgbClr val="000000"/>
                </a:solidFill>
                <a:ea typeface="Arial"/>
                <a:cs typeface="Calibri"/>
              </a:rPr>
              <a:t>The conditions in the environment that impact health such as poverty, housing, and racism. </a:t>
            </a:r>
            <a:endParaRPr lang="en-US" sz="2000" kern="0">
              <a:solidFill>
                <a:srgbClr val="000000"/>
              </a:solidFill>
              <a:ea typeface="Arial"/>
              <a:cs typeface="Calibri" pitchFamily="34"/>
            </a:endParaRPr>
          </a:p>
          <a:p>
            <a:pPr lvl="1" indent="-342900">
              <a:lnSpc>
                <a:spcPct val="100000"/>
              </a:lnSpc>
              <a:spcBef>
                <a:spcPts val="0"/>
              </a:spcBef>
              <a:buClr>
                <a:srgbClr val="000000"/>
              </a:buClr>
              <a:buSzPct val="100000"/>
              <a:buFont typeface="Arial" pitchFamily="34"/>
              <a:buChar char="•"/>
              <a:defRPr sz="1800" b="0" i="0" u="none" strike="noStrike" kern="0" cap="none" spc="0" baseline="0">
                <a:solidFill>
                  <a:srgbClr val="000000"/>
                </a:solidFill>
                <a:uFillTx/>
              </a:defRPr>
            </a:pPr>
            <a:endParaRPr lang="en-US" sz="2000" kern="0">
              <a:solidFill>
                <a:srgbClr val="000000"/>
              </a:solidFill>
              <a:ea typeface="Arial"/>
              <a:cs typeface="Calibri" pitchFamily="34"/>
            </a:endParaRPr>
          </a:p>
          <a:p>
            <a:pPr marL="481010" lvl="1" indent="-385767">
              <a:lnSpc>
                <a:spcPct val="100000"/>
              </a:lnSpc>
              <a:spcBef>
                <a:spcPts val="0"/>
              </a:spcBef>
              <a:buClr>
                <a:srgbClr val="000000"/>
              </a:buClr>
              <a:buSzPct val="100000"/>
              <a:buFont typeface="Arial" pitchFamily="34"/>
              <a:buChar char="•"/>
              <a:defRPr sz="1800" b="0" i="0" u="none" strike="noStrike" kern="0" cap="none" spc="0" baseline="0">
                <a:solidFill>
                  <a:srgbClr val="000000"/>
                </a:solidFill>
                <a:uFillTx/>
              </a:defRPr>
            </a:pPr>
            <a:r>
              <a:rPr lang="en-US" sz="2000" kern="0">
                <a:solidFill>
                  <a:srgbClr val="000000"/>
                </a:solidFill>
                <a:ea typeface="Arial"/>
                <a:cs typeface="Calibri"/>
              </a:rPr>
              <a:t>The SDOH are responsible for an estimated </a:t>
            </a:r>
            <a:r>
              <a:rPr lang="en-US" sz="2000" b="1" kern="0">
                <a:solidFill>
                  <a:srgbClr val="000000"/>
                </a:solidFill>
                <a:ea typeface="Arial"/>
                <a:cs typeface="Calibri"/>
              </a:rPr>
              <a:t>80-90% </a:t>
            </a:r>
            <a:r>
              <a:rPr lang="en-US" sz="2000" kern="0">
                <a:solidFill>
                  <a:srgbClr val="000000"/>
                </a:solidFill>
                <a:ea typeface="Arial"/>
                <a:cs typeface="Calibri"/>
              </a:rPr>
              <a:t>of the modifiable contributors to human health.</a:t>
            </a:r>
          </a:p>
          <a:p>
            <a:pPr marL="95253" lvl="1" indent="0">
              <a:lnSpc>
                <a:spcPct val="100000"/>
              </a:lnSpc>
              <a:spcBef>
                <a:spcPts val="0"/>
              </a:spcBef>
              <a:buNone/>
              <a:defRPr sz="1800" b="0" i="0" u="none" strike="noStrike" kern="0" cap="none" spc="0" baseline="0">
                <a:solidFill>
                  <a:srgbClr val="000000"/>
                </a:solidFill>
                <a:uFillTx/>
              </a:defRPr>
            </a:pPr>
            <a:endParaRPr lang="en-US" sz="2000" kern="0">
              <a:solidFill>
                <a:srgbClr val="000000"/>
              </a:solidFill>
              <a:ea typeface="Arial"/>
              <a:cs typeface="Calibri"/>
            </a:endParaRPr>
          </a:p>
          <a:p>
            <a:pPr marL="481010" lvl="1" indent="-385767">
              <a:lnSpc>
                <a:spcPct val="100000"/>
              </a:lnSpc>
              <a:spcBef>
                <a:spcPts val="0"/>
              </a:spcBef>
              <a:buClr>
                <a:srgbClr val="000000"/>
              </a:buClr>
              <a:buSzPct val="100000"/>
              <a:buFont typeface="Arial" pitchFamily="34"/>
              <a:buChar char="•"/>
              <a:defRPr sz="1800" b="0" i="0" u="none" strike="noStrike" kern="0" cap="none" spc="0" baseline="0">
                <a:solidFill>
                  <a:srgbClr val="000000"/>
                </a:solidFill>
                <a:uFillTx/>
              </a:defRPr>
            </a:pPr>
            <a:r>
              <a:rPr lang="en-US" sz="2000">
                <a:solidFill>
                  <a:srgbClr val="000000"/>
                </a:solidFill>
                <a:ea typeface="Arial"/>
                <a:cs typeface="Calibri" pitchFamily="34"/>
              </a:rPr>
              <a:t>Health Equity – the SDOH are socially</a:t>
            </a:r>
            <a:r>
              <a:rPr lang="en-US" sz="2000" kern="0">
                <a:solidFill>
                  <a:srgbClr val="000000"/>
                </a:solidFill>
                <a:ea typeface="Arial"/>
                <a:cs typeface="Calibri" pitchFamily="34"/>
              </a:rPr>
              <a:t> patterned. </a:t>
            </a:r>
          </a:p>
          <a:p>
            <a:endParaRPr lang="en-US"/>
          </a:p>
          <a:p>
            <a:endParaRPr lang="en-US"/>
          </a:p>
          <a:p>
            <a:pPr marL="0" indent="0">
              <a:buNone/>
            </a:pPr>
            <a:endParaRPr lang="en-US"/>
          </a:p>
        </p:txBody>
      </p:sp>
      <p:sp>
        <p:nvSpPr>
          <p:cNvPr id="4" name="Title 3">
            <a:extLst>
              <a:ext uri="{FF2B5EF4-FFF2-40B4-BE49-F238E27FC236}">
                <a16:creationId xmlns:a16="http://schemas.microsoft.com/office/drawing/2014/main" id="{E244F60B-5E33-510F-D34A-C5DDC2DFC215}"/>
              </a:ext>
            </a:extLst>
          </p:cNvPr>
          <p:cNvSpPr>
            <a:spLocks noGrp="1"/>
          </p:cNvSpPr>
          <p:nvPr>
            <p:ph type="title"/>
          </p:nvPr>
        </p:nvSpPr>
        <p:spPr/>
        <p:txBody>
          <a:bodyPr>
            <a:normAutofit fontScale="90000"/>
          </a:bodyPr>
          <a:lstStyle/>
          <a:p>
            <a:r>
              <a:rPr lang="en-US">
                <a:latin typeface="+mn-lt"/>
              </a:rPr>
              <a:t>The Social Determinants of Health </a:t>
            </a:r>
          </a:p>
        </p:txBody>
      </p:sp>
      <p:pic>
        <p:nvPicPr>
          <p:cNvPr id="1028" name="Picture 4" descr="Social Determinants of Health | Public Health Gateway | CDC">
            <a:extLst>
              <a:ext uri="{FF2B5EF4-FFF2-40B4-BE49-F238E27FC236}">
                <a16:creationId xmlns:a16="http://schemas.microsoft.com/office/drawing/2014/main" id="{3F649E8D-F1CC-52F5-4357-539B94D1C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50" y="3484859"/>
            <a:ext cx="8004312" cy="30954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1798EC-D90C-4964-6BD9-64B8FE4E545E}"/>
              </a:ext>
            </a:extLst>
          </p:cNvPr>
          <p:cNvSpPr txBox="1"/>
          <p:nvPr/>
        </p:nvSpPr>
        <p:spPr>
          <a:xfrm>
            <a:off x="508005" y="277697"/>
            <a:ext cx="5696841" cy="369332"/>
          </a:xfrm>
          <a:prstGeom prst="rect">
            <a:avLst/>
          </a:prstGeom>
          <a:noFill/>
        </p:spPr>
        <p:txBody>
          <a:bodyPr wrap="square" rtlCol="0">
            <a:spAutoFit/>
          </a:bodyPr>
          <a:lstStyle/>
          <a:p>
            <a:r>
              <a:rPr lang="en-US"/>
              <a:t>Health Law Professors Conference, Boston, MA, June 2025</a:t>
            </a:r>
          </a:p>
        </p:txBody>
      </p:sp>
      <p:sp>
        <p:nvSpPr>
          <p:cNvPr id="7" name="TextBox 7">
            <a:extLst>
              <a:ext uri="{FF2B5EF4-FFF2-40B4-BE49-F238E27FC236}">
                <a16:creationId xmlns:a16="http://schemas.microsoft.com/office/drawing/2014/main" id="{82596BE2-BBF2-6B92-B7D8-8282ECA2AD46}"/>
              </a:ext>
            </a:extLst>
          </p:cNvPr>
          <p:cNvSpPr txBox="1"/>
          <p:nvPr/>
        </p:nvSpPr>
        <p:spPr>
          <a:xfrm>
            <a:off x="0" y="6534833"/>
            <a:ext cx="6327913" cy="32316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00" b="0" i="0" u="none" strike="noStrike" kern="0" cap="none" spc="0" baseline="0">
                <a:solidFill>
                  <a:srgbClr val="000000"/>
                </a:solidFill>
                <a:uFillTx/>
                <a:latin typeface="Arial"/>
                <a:ea typeface="Arial"/>
                <a:cs typeface="Calibri" pitchFamily="34"/>
              </a:rPr>
              <a:t>(Magnan, 2017; Healthy People 2030, n.d.) </a:t>
            </a:r>
          </a:p>
        </p:txBody>
      </p:sp>
    </p:spTree>
    <p:extLst>
      <p:ext uri="{BB962C8B-B14F-4D97-AF65-F5344CB8AC3E}">
        <p14:creationId xmlns:p14="http://schemas.microsoft.com/office/powerpoint/2010/main" val="91996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76CBD8-F854-C2B4-FDC0-FA40B671FD0B}"/>
              </a:ext>
            </a:extLst>
          </p:cNvPr>
          <p:cNvSpPr>
            <a:spLocks noGrp="1"/>
          </p:cNvSpPr>
          <p:nvPr>
            <p:ph type="body" idx="4294967295"/>
          </p:nvPr>
        </p:nvSpPr>
        <p:spPr>
          <a:xfrm>
            <a:off x="544933" y="1897867"/>
            <a:ext cx="11101997" cy="4806485"/>
          </a:xfrm>
        </p:spPr>
        <p:txBody>
          <a:bodyPr vert="horz" lIns="91440" tIns="45720" rIns="91440" bIns="45720" rtlCol="0" anchor="t">
            <a:normAutofit/>
          </a:bodyPr>
          <a:lstStyle/>
          <a:p>
            <a:r>
              <a:rPr lang="en-US" sz="2600"/>
              <a:t>   Started in June 2020</a:t>
            </a:r>
            <a:endParaRPr lang="en-US" sz="2600">
              <a:ea typeface="Calibri"/>
              <a:cs typeface="Calibri"/>
            </a:endParaRPr>
          </a:p>
          <a:p>
            <a:pPr marL="457200" indent="-457200"/>
            <a:r>
              <a:rPr lang="en-US" sz="2600" kern="0">
                <a:solidFill>
                  <a:srgbClr val="000000"/>
                </a:solidFill>
                <a:ea typeface="Arial"/>
                <a:cs typeface="Arial"/>
              </a:rPr>
              <a:t>Most empirical research on how law impacts health focused on legislation, regulation, and law enforcement with small subset demonstrating judicial impacts on health.</a:t>
            </a:r>
          </a:p>
          <a:p>
            <a:pPr marL="457200" indent="-457200"/>
            <a:r>
              <a:rPr lang="en-US" sz="2600" kern="0">
                <a:solidFill>
                  <a:srgbClr val="000000"/>
                </a:solidFill>
                <a:ea typeface="Arial"/>
                <a:cs typeface="Arial"/>
              </a:rPr>
              <a:t>In the U.S. legal system, trial and appellate judges wield enormous authority over critical SDOH.</a:t>
            </a:r>
          </a:p>
          <a:p>
            <a:pPr marL="457200" indent="-457200"/>
            <a:r>
              <a:rPr lang="en-US" sz="2600" kern="0">
                <a:solidFill>
                  <a:srgbClr val="000000"/>
                </a:solidFill>
                <a:ea typeface="Arial"/>
                <a:cs typeface="Arial"/>
              </a:rPr>
              <a:t>Despite their influence over SDOH, judges’ legal education does not usually discuss SDOH or their relationship to law.</a:t>
            </a:r>
          </a:p>
          <a:p>
            <a:pPr marL="457200" indent="-457200"/>
            <a:r>
              <a:rPr lang="en-US"/>
              <a:t>Project aims to fill the gap by informing judges about the SDOH and their relationship to law.</a:t>
            </a:r>
            <a:endParaRPr lang="en-US">
              <a:ea typeface="Calibri"/>
              <a:cs typeface="Calibri"/>
            </a:endParaRPr>
          </a:p>
          <a:p>
            <a:endParaRPr lang="en-US"/>
          </a:p>
        </p:txBody>
      </p:sp>
      <p:sp>
        <p:nvSpPr>
          <p:cNvPr id="4" name="Title 3">
            <a:extLst>
              <a:ext uri="{FF2B5EF4-FFF2-40B4-BE49-F238E27FC236}">
                <a16:creationId xmlns:a16="http://schemas.microsoft.com/office/drawing/2014/main" id="{F37955F1-DD94-2745-26BE-8D4E7754F9BF}"/>
              </a:ext>
            </a:extLst>
          </p:cNvPr>
          <p:cNvSpPr>
            <a:spLocks noGrp="1"/>
          </p:cNvSpPr>
          <p:nvPr>
            <p:ph type="title"/>
          </p:nvPr>
        </p:nvSpPr>
        <p:spPr/>
        <p:txBody>
          <a:bodyPr>
            <a:normAutofit fontScale="90000"/>
          </a:bodyPr>
          <a:lstStyle/>
          <a:p>
            <a:r>
              <a:rPr lang="en-US"/>
              <a:t>What led to the Program</a:t>
            </a:r>
          </a:p>
        </p:txBody>
      </p:sp>
      <p:sp>
        <p:nvSpPr>
          <p:cNvPr id="5" name="Subtitle 4">
            <a:extLst>
              <a:ext uri="{FF2B5EF4-FFF2-40B4-BE49-F238E27FC236}">
                <a16:creationId xmlns:a16="http://schemas.microsoft.com/office/drawing/2014/main" id="{120B9A7A-7550-A2A9-2010-4224E460B0CE}"/>
              </a:ext>
            </a:extLst>
          </p:cNvPr>
          <p:cNvSpPr txBox="1">
            <a:spLocks noGrp="1"/>
          </p:cNvSpPr>
          <p:nvPr>
            <p:ph type="subTitle" idx="4294967295"/>
          </p:nvPr>
        </p:nvSpPr>
        <p:spPr>
          <a:xfrm>
            <a:off x="508005" y="153648"/>
            <a:ext cx="5113863" cy="286232"/>
          </a:xfrm>
          <a:prstGeom prst="rect">
            <a:avLst/>
          </a:prstGeom>
          <a:noFill/>
        </p:spPr>
        <p:txBody>
          <a:bodyPr vert="horz" wrap="square" lIns="91440" tIns="45720" rIns="91440" bIns="45720" rtlCol="0" anchor="t">
            <a:spAutoFit/>
          </a:bodyPr>
          <a:lstStyle/>
          <a:p>
            <a:pPr marL="0" indent="0">
              <a:buNone/>
            </a:pPr>
            <a:r>
              <a:rPr lang="en-US" sz="1400"/>
              <a:t>Health Law Professors Conference, Boston, MA, June 2025</a:t>
            </a:r>
            <a:endParaRPr lang="en-US"/>
          </a:p>
        </p:txBody>
      </p:sp>
    </p:spTree>
    <p:extLst>
      <p:ext uri="{BB962C8B-B14F-4D97-AF65-F5344CB8AC3E}">
        <p14:creationId xmlns:p14="http://schemas.microsoft.com/office/powerpoint/2010/main" val="1785280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a:extLst>
              <a:ext uri="{FF2B5EF4-FFF2-40B4-BE49-F238E27FC236}">
                <a16:creationId xmlns:a16="http://schemas.microsoft.com/office/drawing/2014/main" id="{B0DDFA32-1763-1C63-3FAA-E0BC3A94C6C4}"/>
              </a:ext>
            </a:extLst>
          </p:cNvPr>
          <p:cNvSpPr/>
          <p:nvPr/>
        </p:nvSpPr>
        <p:spPr>
          <a:xfrm>
            <a:off x="753087" y="258007"/>
            <a:ext cx="10682740" cy="917740"/>
          </a:xfrm>
          <a:prstGeom prst="rect">
            <a:avLst/>
          </a:prstGeom>
          <a:noFill/>
          <a:ln cap="flat">
            <a:noFill/>
            <a:prstDash val="solid"/>
          </a:ln>
        </p:spPr>
        <p:txBody>
          <a:bodyPr vert="horz" wrap="square" lIns="0" tIns="0" rIns="0" bIns="0" anchor="t" anchorCtr="1" compatLnSpc="1">
            <a:noAutofit/>
          </a:bodyPr>
          <a:lstStyle/>
          <a:p>
            <a:pPr algn="ctr" defTabSz="914377">
              <a:lnSpc>
                <a:spcPts val="7226"/>
              </a:lnSpc>
              <a:defRPr sz="1800" b="0" i="0" u="none" strike="noStrike" kern="0" cap="none" spc="0" baseline="0">
                <a:solidFill>
                  <a:srgbClr val="000000"/>
                </a:solidFill>
                <a:uFillTx/>
              </a:defRPr>
            </a:pPr>
            <a:endParaRPr lang="en-US" sz="5700">
              <a:solidFill>
                <a:srgbClr val="000000"/>
              </a:solidFill>
              <a:latin typeface="+mj-lt"/>
            </a:endParaRPr>
          </a:p>
        </p:txBody>
      </p:sp>
      <p:pic>
        <p:nvPicPr>
          <p:cNvPr id="3" name="Object 2">
            <a:extLst>
              <a:ext uri="{FF2B5EF4-FFF2-40B4-BE49-F238E27FC236}">
                <a16:creationId xmlns:a16="http://schemas.microsoft.com/office/drawing/2014/main" id="{BD3CDAEA-E6D0-7F78-F5F9-3EE6243E3970}"/>
              </a:ext>
            </a:extLst>
          </p:cNvPr>
          <p:cNvPicPr>
            <a:picLocks noChangeAspect="1"/>
          </p:cNvPicPr>
          <p:nvPr/>
        </p:nvPicPr>
        <p:blipFill>
          <a:blip r:embed="rId3"/>
          <a:srcRect t="14902" b="18418"/>
          <a:stretch>
            <a:fillRect/>
          </a:stretch>
        </p:blipFill>
        <p:spPr>
          <a:xfrm>
            <a:off x="0" y="1437912"/>
            <a:ext cx="12188952" cy="5418368"/>
          </a:xfrm>
          <a:prstGeom prst="rect">
            <a:avLst/>
          </a:prstGeom>
          <a:noFill/>
          <a:ln cap="flat">
            <a:noFill/>
          </a:ln>
        </p:spPr>
      </p:pic>
      <p:pic>
        <p:nvPicPr>
          <p:cNvPr id="4" name="Object 3">
            <a:extLst>
              <a:ext uri="{FF2B5EF4-FFF2-40B4-BE49-F238E27FC236}">
                <a16:creationId xmlns:a16="http://schemas.microsoft.com/office/drawing/2014/main" id="{BEC91FC8-D6D7-0097-3F45-4C52B4A262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7910" y="2664232"/>
            <a:ext cx="333292" cy="123797"/>
          </a:xfrm>
          <a:prstGeom prst="rect">
            <a:avLst/>
          </a:prstGeom>
          <a:noFill/>
          <a:ln cap="flat">
            <a:noFill/>
          </a:ln>
        </p:spPr>
      </p:pic>
      <p:pic>
        <p:nvPicPr>
          <p:cNvPr id="5" name="Object 4">
            <a:extLst>
              <a:ext uri="{FF2B5EF4-FFF2-40B4-BE49-F238E27FC236}">
                <a16:creationId xmlns:a16="http://schemas.microsoft.com/office/drawing/2014/main" id="{F4D4D301-CE92-77BE-1CD5-921F1663EA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58534" y="2736324"/>
            <a:ext cx="104753" cy="104753"/>
          </a:xfrm>
          <a:prstGeom prst="rect">
            <a:avLst/>
          </a:prstGeom>
          <a:noFill/>
          <a:ln cap="flat">
            <a:noFill/>
          </a:ln>
        </p:spPr>
      </p:pic>
      <p:pic>
        <p:nvPicPr>
          <p:cNvPr id="6" name="Object 5">
            <a:extLst>
              <a:ext uri="{FF2B5EF4-FFF2-40B4-BE49-F238E27FC236}">
                <a16:creationId xmlns:a16="http://schemas.microsoft.com/office/drawing/2014/main" id="{2DBF4BBD-45C0-718C-0815-7E4A8CDE77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51279" y="3450140"/>
            <a:ext cx="352336" cy="314248"/>
          </a:xfrm>
          <a:prstGeom prst="rect">
            <a:avLst/>
          </a:prstGeom>
          <a:noFill/>
          <a:ln cap="flat">
            <a:noFill/>
          </a:ln>
        </p:spPr>
      </p:pic>
      <p:pic>
        <p:nvPicPr>
          <p:cNvPr id="7" name="Object 6">
            <a:extLst>
              <a:ext uri="{FF2B5EF4-FFF2-40B4-BE49-F238E27FC236}">
                <a16:creationId xmlns:a16="http://schemas.microsoft.com/office/drawing/2014/main" id="{5FE27EF8-06F1-2684-37EE-E3B4AB4B42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3670" y="3708770"/>
            <a:ext cx="95231" cy="104753"/>
          </a:xfrm>
          <a:prstGeom prst="rect">
            <a:avLst/>
          </a:prstGeom>
          <a:noFill/>
          <a:ln cap="flat">
            <a:noFill/>
          </a:ln>
        </p:spPr>
      </p:pic>
      <p:pic>
        <p:nvPicPr>
          <p:cNvPr id="8" name="Object 7">
            <a:extLst>
              <a:ext uri="{FF2B5EF4-FFF2-40B4-BE49-F238E27FC236}">
                <a16:creationId xmlns:a16="http://schemas.microsoft.com/office/drawing/2014/main" id="{C8C03177-588E-BE77-0CEB-1CB316F4ED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45430" y="4246047"/>
            <a:ext cx="571353" cy="238060"/>
          </a:xfrm>
          <a:prstGeom prst="rect">
            <a:avLst/>
          </a:prstGeom>
          <a:noFill/>
          <a:ln cap="flat">
            <a:noFill/>
          </a:ln>
        </p:spPr>
      </p:pic>
      <p:pic>
        <p:nvPicPr>
          <p:cNvPr id="9" name="Object 8">
            <a:extLst>
              <a:ext uri="{FF2B5EF4-FFF2-40B4-BE49-F238E27FC236}">
                <a16:creationId xmlns:a16="http://schemas.microsoft.com/office/drawing/2014/main" id="{BD84AE23-1001-03E3-BD7C-C2AE0D2DC1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67650" y="4431926"/>
            <a:ext cx="95231" cy="95231"/>
          </a:xfrm>
          <a:prstGeom prst="rect">
            <a:avLst/>
          </a:prstGeom>
          <a:noFill/>
          <a:ln cap="flat">
            <a:noFill/>
          </a:ln>
        </p:spPr>
      </p:pic>
      <p:pic>
        <p:nvPicPr>
          <p:cNvPr id="10" name="Object 9">
            <a:extLst>
              <a:ext uri="{FF2B5EF4-FFF2-40B4-BE49-F238E27FC236}">
                <a16:creationId xmlns:a16="http://schemas.microsoft.com/office/drawing/2014/main" id="{81E3820B-FF9D-4117-48FB-8589C13903D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048" y="1564832"/>
            <a:ext cx="1028443" cy="495177"/>
          </a:xfrm>
          <a:prstGeom prst="rect">
            <a:avLst/>
          </a:prstGeom>
          <a:noFill/>
          <a:ln cap="flat">
            <a:noFill/>
          </a:ln>
        </p:spPr>
      </p:pic>
      <p:sp>
        <p:nvSpPr>
          <p:cNvPr id="11" name="Object 10">
            <a:extLst>
              <a:ext uri="{FF2B5EF4-FFF2-40B4-BE49-F238E27FC236}">
                <a16:creationId xmlns:a16="http://schemas.microsoft.com/office/drawing/2014/main" id="{E6C020F5-8181-E584-CB63-311B8F383992}"/>
              </a:ext>
            </a:extLst>
          </p:cNvPr>
          <p:cNvSpPr/>
          <p:nvPr/>
        </p:nvSpPr>
        <p:spPr>
          <a:xfrm>
            <a:off x="266613" y="1730325"/>
            <a:ext cx="691347"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Upstream</a:t>
            </a:r>
            <a:endParaRPr lang="en-US" sz="1351">
              <a:solidFill>
                <a:srgbClr val="000000"/>
              </a:solidFill>
              <a:latin typeface="Arial"/>
            </a:endParaRPr>
          </a:p>
        </p:txBody>
      </p:sp>
      <p:pic>
        <p:nvPicPr>
          <p:cNvPr id="12" name="Object 11">
            <a:extLst>
              <a:ext uri="{FF2B5EF4-FFF2-40B4-BE49-F238E27FC236}">
                <a16:creationId xmlns:a16="http://schemas.microsoft.com/office/drawing/2014/main" id="{D7777E35-E80E-D1E0-FDDF-5A74646143E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816950" y="6263798"/>
            <a:ext cx="1171285" cy="504700"/>
          </a:xfrm>
          <a:prstGeom prst="rect">
            <a:avLst/>
          </a:prstGeom>
          <a:noFill/>
          <a:ln cap="flat">
            <a:noFill/>
          </a:ln>
        </p:spPr>
      </p:pic>
      <p:sp>
        <p:nvSpPr>
          <p:cNvPr id="13" name="Object 12">
            <a:extLst>
              <a:ext uri="{FF2B5EF4-FFF2-40B4-BE49-F238E27FC236}">
                <a16:creationId xmlns:a16="http://schemas.microsoft.com/office/drawing/2014/main" id="{DCEA7402-6CCF-A2A8-F3C8-9E872F4639C0}"/>
              </a:ext>
            </a:extLst>
          </p:cNvPr>
          <p:cNvSpPr/>
          <p:nvPr/>
        </p:nvSpPr>
        <p:spPr>
          <a:xfrm>
            <a:off x="10978689" y="6429305"/>
            <a:ext cx="844052"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Downstream</a:t>
            </a:r>
            <a:endParaRPr lang="en-US" sz="1351">
              <a:solidFill>
                <a:srgbClr val="000000"/>
              </a:solidFill>
              <a:latin typeface="Arial"/>
            </a:endParaRPr>
          </a:p>
        </p:txBody>
      </p:sp>
      <p:pic>
        <p:nvPicPr>
          <p:cNvPr id="14" name="Object 13">
            <a:extLst>
              <a:ext uri="{FF2B5EF4-FFF2-40B4-BE49-F238E27FC236}">
                <a16:creationId xmlns:a16="http://schemas.microsoft.com/office/drawing/2014/main" id="{4E59A141-E1B9-9B79-BEC9-8C0FB824C9E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813829" y="1430476"/>
            <a:ext cx="2628241" cy="495177"/>
          </a:xfrm>
          <a:prstGeom prst="rect">
            <a:avLst/>
          </a:prstGeom>
          <a:noFill/>
          <a:ln cap="flat">
            <a:noFill/>
          </a:ln>
        </p:spPr>
      </p:pic>
      <p:sp>
        <p:nvSpPr>
          <p:cNvPr id="15" name="Object 14">
            <a:extLst>
              <a:ext uri="{FF2B5EF4-FFF2-40B4-BE49-F238E27FC236}">
                <a16:creationId xmlns:a16="http://schemas.microsoft.com/office/drawing/2014/main" id="{F46999AA-7C03-7BFF-7E04-CF603FE469D7}"/>
              </a:ext>
            </a:extLst>
          </p:cNvPr>
          <p:cNvSpPr/>
          <p:nvPr/>
        </p:nvSpPr>
        <p:spPr>
          <a:xfrm>
            <a:off x="4902622" y="1596080"/>
            <a:ext cx="2447519"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b="1">
                <a:solidFill>
                  <a:srgbClr val="2A2921"/>
                </a:solidFill>
                <a:latin typeface="Montserrat" pitchFamily="34"/>
                <a:ea typeface="Montserrat" pitchFamily="34"/>
                <a:cs typeface="Montserrat" pitchFamily="34"/>
              </a:rPr>
              <a:t>The Constitution </a:t>
            </a:r>
            <a:endParaRPr lang="en-US" sz="1351">
              <a:solidFill>
                <a:srgbClr val="000000"/>
              </a:solidFill>
              <a:latin typeface="Arial"/>
            </a:endParaRPr>
          </a:p>
        </p:txBody>
      </p:sp>
      <p:pic>
        <p:nvPicPr>
          <p:cNvPr id="16" name="Object 15">
            <a:extLst>
              <a:ext uri="{FF2B5EF4-FFF2-40B4-BE49-F238E27FC236}">
                <a16:creationId xmlns:a16="http://schemas.microsoft.com/office/drawing/2014/main" id="{AAACDFB2-5B74-9574-1736-11B9A5CF730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262957" y="2178601"/>
            <a:ext cx="1733116" cy="495177"/>
          </a:xfrm>
          <a:prstGeom prst="rect">
            <a:avLst/>
          </a:prstGeom>
          <a:noFill/>
          <a:ln cap="flat">
            <a:noFill/>
          </a:ln>
        </p:spPr>
      </p:pic>
      <p:sp>
        <p:nvSpPr>
          <p:cNvPr id="17" name="Object 16">
            <a:extLst>
              <a:ext uri="{FF2B5EF4-FFF2-40B4-BE49-F238E27FC236}">
                <a16:creationId xmlns:a16="http://schemas.microsoft.com/office/drawing/2014/main" id="{E9193C96-4E39-7244-B883-C73ED89C9937}"/>
              </a:ext>
            </a:extLst>
          </p:cNvPr>
          <p:cNvSpPr/>
          <p:nvPr/>
        </p:nvSpPr>
        <p:spPr>
          <a:xfrm>
            <a:off x="2396825" y="2344070"/>
            <a:ext cx="1455847"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Fair Housing Act</a:t>
            </a:r>
            <a:endParaRPr lang="en-US" sz="1351">
              <a:solidFill>
                <a:srgbClr val="000000"/>
              </a:solidFill>
              <a:latin typeface="Arial"/>
            </a:endParaRPr>
          </a:p>
        </p:txBody>
      </p:sp>
      <p:pic>
        <p:nvPicPr>
          <p:cNvPr id="18" name="Object 17">
            <a:extLst>
              <a:ext uri="{FF2B5EF4-FFF2-40B4-BE49-F238E27FC236}">
                <a16:creationId xmlns:a16="http://schemas.microsoft.com/office/drawing/2014/main" id="{E257326D-5227-7138-36BF-8A4CEE172F8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57806" y="2811999"/>
            <a:ext cx="1999756" cy="647541"/>
          </a:xfrm>
          <a:prstGeom prst="rect">
            <a:avLst/>
          </a:prstGeom>
          <a:noFill/>
          <a:ln cap="flat">
            <a:noFill/>
          </a:ln>
        </p:spPr>
      </p:pic>
      <p:sp>
        <p:nvSpPr>
          <p:cNvPr id="19" name="Object 18">
            <a:extLst>
              <a:ext uri="{FF2B5EF4-FFF2-40B4-BE49-F238E27FC236}">
                <a16:creationId xmlns:a16="http://schemas.microsoft.com/office/drawing/2014/main" id="{2CD1626E-6647-5BEF-A843-58A93C716C10}"/>
              </a:ext>
            </a:extLst>
          </p:cNvPr>
          <p:cNvSpPr/>
          <p:nvPr/>
        </p:nvSpPr>
        <p:spPr>
          <a:xfrm>
            <a:off x="7878325" y="2977530"/>
            <a:ext cx="1751271" cy="310676"/>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Fair Housing Act Complaints</a:t>
            </a:r>
            <a:endParaRPr lang="en-US" sz="1351">
              <a:solidFill>
                <a:srgbClr val="000000"/>
              </a:solidFill>
              <a:latin typeface="Arial"/>
            </a:endParaRPr>
          </a:p>
        </p:txBody>
      </p:sp>
      <p:pic>
        <p:nvPicPr>
          <p:cNvPr id="20" name="Object 19">
            <a:extLst>
              <a:ext uri="{FF2B5EF4-FFF2-40B4-BE49-F238E27FC236}">
                <a16:creationId xmlns:a16="http://schemas.microsoft.com/office/drawing/2014/main" id="{6874A65A-BE9C-9F22-7C71-432B33B4776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130309" y="3607881"/>
            <a:ext cx="1904524" cy="657063"/>
          </a:xfrm>
          <a:prstGeom prst="rect">
            <a:avLst/>
          </a:prstGeom>
          <a:noFill/>
          <a:ln cap="flat">
            <a:noFill/>
          </a:ln>
        </p:spPr>
      </p:pic>
      <p:sp>
        <p:nvSpPr>
          <p:cNvPr id="21" name="Object 20">
            <a:extLst>
              <a:ext uri="{FF2B5EF4-FFF2-40B4-BE49-F238E27FC236}">
                <a16:creationId xmlns:a16="http://schemas.microsoft.com/office/drawing/2014/main" id="{C77E1FD0-1507-8F36-F527-354169852352}"/>
              </a:ext>
            </a:extLst>
          </p:cNvPr>
          <p:cNvSpPr/>
          <p:nvPr/>
        </p:nvSpPr>
        <p:spPr>
          <a:xfrm>
            <a:off x="5255533" y="3773485"/>
            <a:ext cx="1645700" cy="310676"/>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Housing access and quality </a:t>
            </a:r>
            <a:endParaRPr lang="en-US" sz="1351">
              <a:solidFill>
                <a:srgbClr val="000000"/>
              </a:solidFill>
              <a:latin typeface="Arial"/>
            </a:endParaRPr>
          </a:p>
        </p:txBody>
      </p:sp>
      <p:pic>
        <p:nvPicPr>
          <p:cNvPr id="22" name="Object 21">
            <a:extLst>
              <a:ext uri="{FF2B5EF4-FFF2-40B4-BE49-F238E27FC236}">
                <a16:creationId xmlns:a16="http://schemas.microsoft.com/office/drawing/2014/main" id="{95634CAF-47A6-A658-33E4-A773A1A727A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502664" y="6110399"/>
            <a:ext cx="2075931" cy="504700"/>
          </a:xfrm>
          <a:prstGeom prst="rect">
            <a:avLst/>
          </a:prstGeom>
          <a:noFill/>
          <a:ln cap="flat">
            <a:noFill/>
          </a:ln>
        </p:spPr>
      </p:pic>
      <p:sp>
        <p:nvSpPr>
          <p:cNvPr id="23" name="Object 22">
            <a:extLst>
              <a:ext uri="{FF2B5EF4-FFF2-40B4-BE49-F238E27FC236}">
                <a16:creationId xmlns:a16="http://schemas.microsoft.com/office/drawing/2014/main" id="{1FB2FEC5-84E9-F548-1B1D-144941D02BAE}"/>
              </a:ext>
            </a:extLst>
          </p:cNvPr>
          <p:cNvSpPr/>
          <p:nvPr/>
        </p:nvSpPr>
        <p:spPr>
          <a:xfrm>
            <a:off x="2619305" y="6275869"/>
            <a:ext cx="1835553"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Health Inequities</a:t>
            </a:r>
            <a:endParaRPr lang="en-US" sz="1351">
              <a:solidFill>
                <a:srgbClr val="000000"/>
              </a:solidFill>
              <a:latin typeface="Arial"/>
            </a:endParaRPr>
          </a:p>
        </p:txBody>
      </p:sp>
      <p:sp>
        <p:nvSpPr>
          <p:cNvPr id="25" name="TextBox 24">
            <a:extLst>
              <a:ext uri="{FF2B5EF4-FFF2-40B4-BE49-F238E27FC236}">
                <a16:creationId xmlns:a16="http://schemas.microsoft.com/office/drawing/2014/main" id="{7D2067DE-46BE-2E5F-7821-C7A373B5CC76}"/>
              </a:ext>
            </a:extLst>
          </p:cNvPr>
          <p:cNvSpPr txBox="1"/>
          <p:nvPr/>
        </p:nvSpPr>
        <p:spPr>
          <a:xfrm>
            <a:off x="957960" y="273358"/>
            <a:ext cx="10682739" cy="920252"/>
          </a:xfrm>
          <a:prstGeom prst="rect">
            <a:avLst/>
          </a:prstGeom>
          <a:noFill/>
        </p:spPr>
        <p:txBody>
          <a:bodyPr wrap="square">
            <a:spAutoFit/>
          </a:bodyPr>
          <a:lstStyle/>
          <a:p>
            <a:pPr algn="ctr" defTabSz="914377">
              <a:lnSpc>
                <a:spcPts val="7226"/>
              </a:lnSpc>
              <a:defRPr sz="1800" b="0" i="0" u="none" strike="noStrike" kern="0" cap="none" spc="0" baseline="0">
                <a:solidFill>
                  <a:srgbClr val="000000"/>
                </a:solidFill>
                <a:uFillTx/>
              </a:defRPr>
            </a:pPr>
            <a:r>
              <a:rPr lang="en-US" sz="4000">
                <a:solidFill>
                  <a:srgbClr val="2A2921"/>
                </a:solidFill>
                <a:latin typeface="+mj-lt"/>
                <a:ea typeface="Montserrat" pitchFamily="34"/>
                <a:cs typeface="Montserrat" pitchFamily="34"/>
              </a:rPr>
              <a:t>Law as a Social Determinant of Health </a:t>
            </a:r>
            <a:endParaRPr lang="en-US" sz="4000">
              <a:solidFill>
                <a:srgbClr val="00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a:extLst>
              <a:ext uri="{FF2B5EF4-FFF2-40B4-BE49-F238E27FC236}">
                <a16:creationId xmlns:a16="http://schemas.microsoft.com/office/drawing/2014/main" id="{B84C5905-CDFB-0910-FF30-A3C153E2DEFA}"/>
              </a:ext>
            </a:extLst>
          </p:cNvPr>
          <p:cNvSpPr/>
          <p:nvPr/>
        </p:nvSpPr>
        <p:spPr>
          <a:xfrm>
            <a:off x="753087" y="395338"/>
            <a:ext cx="10682740" cy="642481"/>
          </a:xfrm>
          <a:prstGeom prst="rect">
            <a:avLst/>
          </a:prstGeom>
          <a:noFill/>
          <a:ln cap="flat">
            <a:noFill/>
            <a:prstDash val="solid"/>
          </a:ln>
        </p:spPr>
        <p:txBody>
          <a:bodyPr vert="horz" wrap="square" lIns="0" tIns="0" rIns="0" bIns="0" anchor="t" anchorCtr="1" compatLnSpc="1">
            <a:noAutofit/>
          </a:bodyPr>
          <a:lstStyle/>
          <a:p>
            <a:pPr algn="ctr" defTabSz="914377">
              <a:lnSpc>
                <a:spcPts val="5060"/>
              </a:lnSpc>
              <a:defRPr sz="1800" b="0" i="0" u="none" strike="noStrike" kern="0" cap="none" spc="0" baseline="0">
                <a:solidFill>
                  <a:srgbClr val="000000"/>
                </a:solidFill>
                <a:uFillTx/>
              </a:defRPr>
            </a:pPr>
            <a:r>
              <a:rPr lang="en-US" sz="4000">
                <a:solidFill>
                  <a:srgbClr val="2A2921"/>
                </a:solidFill>
                <a:latin typeface="+mj-lt"/>
                <a:ea typeface="Montserrat" pitchFamily="34"/>
                <a:cs typeface="Montserrat" pitchFamily="34"/>
              </a:rPr>
              <a:t>Judicial Decisions as a Social Determinant of Health</a:t>
            </a:r>
            <a:endParaRPr lang="en-US" sz="4000">
              <a:solidFill>
                <a:srgbClr val="000000"/>
              </a:solidFill>
              <a:latin typeface="+mj-lt"/>
            </a:endParaRPr>
          </a:p>
        </p:txBody>
      </p:sp>
      <p:pic>
        <p:nvPicPr>
          <p:cNvPr id="3" name="Object 2">
            <a:extLst>
              <a:ext uri="{FF2B5EF4-FFF2-40B4-BE49-F238E27FC236}">
                <a16:creationId xmlns:a16="http://schemas.microsoft.com/office/drawing/2014/main" id="{9E01368A-CEE3-8EAA-AB89-43E2D27B8BB9}"/>
              </a:ext>
            </a:extLst>
          </p:cNvPr>
          <p:cNvPicPr>
            <a:picLocks noChangeAspect="1"/>
          </p:cNvPicPr>
          <p:nvPr/>
        </p:nvPicPr>
        <p:blipFill>
          <a:blip r:embed="rId3"/>
          <a:srcRect t="14902" b="18418"/>
          <a:stretch>
            <a:fillRect/>
          </a:stretch>
        </p:blipFill>
        <p:spPr>
          <a:xfrm>
            <a:off x="0" y="1437912"/>
            <a:ext cx="12188952" cy="5418368"/>
          </a:xfrm>
          <a:prstGeom prst="rect">
            <a:avLst/>
          </a:prstGeom>
          <a:noFill/>
          <a:ln cap="flat">
            <a:noFill/>
          </a:ln>
        </p:spPr>
      </p:pic>
      <p:pic>
        <p:nvPicPr>
          <p:cNvPr id="4" name="Object 3">
            <a:extLst>
              <a:ext uri="{FF2B5EF4-FFF2-40B4-BE49-F238E27FC236}">
                <a16:creationId xmlns:a16="http://schemas.microsoft.com/office/drawing/2014/main" id="{161E0820-A645-6A5A-A26F-CE0B5FFF77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77030" y="2736800"/>
            <a:ext cx="133319" cy="47609"/>
          </a:xfrm>
          <a:prstGeom prst="rect">
            <a:avLst/>
          </a:prstGeom>
          <a:noFill/>
          <a:ln cap="flat">
            <a:noFill/>
          </a:ln>
        </p:spPr>
      </p:pic>
      <p:pic>
        <p:nvPicPr>
          <p:cNvPr id="5" name="Object 4">
            <a:extLst>
              <a:ext uri="{FF2B5EF4-FFF2-40B4-BE49-F238E27FC236}">
                <a16:creationId xmlns:a16="http://schemas.microsoft.com/office/drawing/2014/main" id="{98345F07-3CFA-F426-282C-1F277278A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58534" y="2736324"/>
            <a:ext cx="104753" cy="104753"/>
          </a:xfrm>
          <a:prstGeom prst="rect">
            <a:avLst/>
          </a:prstGeom>
          <a:noFill/>
          <a:ln cap="flat">
            <a:noFill/>
          </a:ln>
        </p:spPr>
      </p:pic>
      <p:pic>
        <p:nvPicPr>
          <p:cNvPr id="6" name="Object 5">
            <a:extLst>
              <a:ext uri="{FF2B5EF4-FFF2-40B4-BE49-F238E27FC236}">
                <a16:creationId xmlns:a16="http://schemas.microsoft.com/office/drawing/2014/main" id="{EF81B454-6777-C329-BCD5-490956DB67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4733" y="3287110"/>
            <a:ext cx="314248" cy="247583"/>
          </a:xfrm>
          <a:prstGeom prst="rect">
            <a:avLst/>
          </a:prstGeom>
          <a:noFill/>
          <a:ln cap="flat">
            <a:noFill/>
          </a:ln>
        </p:spPr>
      </p:pic>
      <p:pic>
        <p:nvPicPr>
          <p:cNvPr id="7" name="Object 6">
            <a:extLst>
              <a:ext uri="{FF2B5EF4-FFF2-40B4-BE49-F238E27FC236}">
                <a16:creationId xmlns:a16="http://schemas.microsoft.com/office/drawing/2014/main" id="{969A0438-9295-8A17-4621-927EE1DBB5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7125" y="3481085"/>
            <a:ext cx="95231" cy="104753"/>
          </a:xfrm>
          <a:prstGeom prst="rect">
            <a:avLst/>
          </a:prstGeom>
          <a:noFill/>
          <a:ln cap="flat">
            <a:noFill/>
          </a:ln>
        </p:spPr>
      </p:pic>
      <p:pic>
        <p:nvPicPr>
          <p:cNvPr id="8" name="Object 7">
            <a:extLst>
              <a:ext uri="{FF2B5EF4-FFF2-40B4-BE49-F238E27FC236}">
                <a16:creationId xmlns:a16="http://schemas.microsoft.com/office/drawing/2014/main" id="{2A912DF8-EF37-3015-EC9B-85789D2276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96758" y="4141489"/>
            <a:ext cx="647541" cy="171407"/>
          </a:xfrm>
          <a:prstGeom prst="rect">
            <a:avLst/>
          </a:prstGeom>
          <a:noFill/>
          <a:ln cap="flat">
            <a:noFill/>
          </a:ln>
        </p:spPr>
      </p:pic>
      <p:pic>
        <p:nvPicPr>
          <p:cNvPr id="9" name="Object 8">
            <a:extLst>
              <a:ext uri="{FF2B5EF4-FFF2-40B4-BE49-F238E27FC236}">
                <a16:creationId xmlns:a16="http://schemas.microsoft.com/office/drawing/2014/main" id="{51E2AB75-A4F4-30D4-568C-6F037E44C722}"/>
              </a:ext>
            </a:extLst>
          </p:cNvPr>
          <p:cNvPicPr>
            <a:picLocks noChangeAspect="1"/>
          </p:cNvPicPr>
          <p:nvPr/>
        </p:nvPicPr>
        <p:blipFill>
          <a:blip r:embed="rId6">
            <a:extLst>
              <a:ext uri="{96DAC541-7B7A-43D3-8B79-37D633B846F1}">
                <asvg:svgBlip xmlns:asvg="http://schemas.microsoft.com/office/drawing/2016/SVG/main" r:embed="rId14"/>
              </a:ext>
            </a:extLst>
          </a:blip>
          <a:stretch>
            <a:fillRect/>
          </a:stretch>
        </p:blipFill>
        <p:spPr>
          <a:xfrm>
            <a:off x="7490302" y="4256130"/>
            <a:ext cx="104753" cy="104753"/>
          </a:xfrm>
          <a:prstGeom prst="rect">
            <a:avLst/>
          </a:prstGeom>
          <a:noFill/>
          <a:ln cap="flat">
            <a:noFill/>
          </a:ln>
        </p:spPr>
      </p:pic>
      <p:pic>
        <p:nvPicPr>
          <p:cNvPr id="10" name="Object 9">
            <a:extLst>
              <a:ext uri="{FF2B5EF4-FFF2-40B4-BE49-F238E27FC236}">
                <a16:creationId xmlns:a16="http://schemas.microsoft.com/office/drawing/2014/main" id="{8FCA3A85-EB81-7B2A-C50B-9812E1C789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3876" y="1478537"/>
            <a:ext cx="1028443" cy="504700"/>
          </a:xfrm>
          <a:prstGeom prst="rect">
            <a:avLst/>
          </a:prstGeom>
          <a:noFill/>
          <a:ln cap="flat">
            <a:noFill/>
          </a:ln>
        </p:spPr>
      </p:pic>
      <p:sp>
        <p:nvSpPr>
          <p:cNvPr id="11" name="Object 10">
            <a:extLst>
              <a:ext uri="{FF2B5EF4-FFF2-40B4-BE49-F238E27FC236}">
                <a16:creationId xmlns:a16="http://schemas.microsoft.com/office/drawing/2014/main" id="{AE2F5F2A-CD83-2170-7417-4BECD3C7DD0B}"/>
              </a:ext>
            </a:extLst>
          </p:cNvPr>
          <p:cNvSpPr/>
          <p:nvPr/>
        </p:nvSpPr>
        <p:spPr>
          <a:xfrm>
            <a:off x="362516" y="1644018"/>
            <a:ext cx="691347"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Upstream</a:t>
            </a:r>
            <a:endParaRPr lang="en-US" sz="1351">
              <a:solidFill>
                <a:srgbClr val="000000"/>
              </a:solidFill>
              <a:latin typeface="Arial"/>
            </a:endParaRPr>
          </a:p>
        </p:txBody>
      </p:sp>
      <p:pic>
        <p:nvPicPr>
          <p:cNvPr id="12" name="Object 11">
            <a:extLst>
              <a:ext uri="{FF2B5EF4-FFF2-40B4-BE49-F238E27FC236}">
                <a16:creationId xmlns:a16="http://schemas.microsoft.com/office/drawing/2014/main" id="{75AAF522-1D3C-D835-300E-00CD296C1E8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16950" y="6263798"/>
            <a:ext cx="1171285" cy="504700"/>
          </a:xfrm>
          <a:prstGeom prst="rect">
            <a:avLst/>
          </a:prstGeom>
          <a:noFill/>
          <a:ln cap="flat">
            <a:noFill/>
          </a:ln>
        </p:spPr>
      </p:pic>
      <p:sp>
        <p:nvSpPr>
          <p:cNvPr id="13" name="Object 12">
            <a:extLst>
              <a:ext uri="{FF2B5EF4-FFF2-40B4-BE49-F238E27FC236}">
                <a16:creationId xmlns:a16="http://schemas.microsoft.com/office/drawing/2014/main" id="{3D447224-12ED-3A99-546D-4949AAA7BDA2}"/>
              </a:ext>
            </a:extLst>
          </p:cNvPr>
          <p:cNvSpPr/>
          <p:nvPr/>
        </p:nvSpPr>
        <p:spPr>
          <a:xfrm>
            <a:off x="10978689" y="6429305"/>
            <a:ext cx="844052"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Downstream</a:t>
            </a:r>
            <a:endParaRPr lang="en-US" sz="1351">
              <a:solidFill>
                <a:srgbClr val="000000"/>
              </a:solidFill>
              <a:latin typeface="Arial"/>
            </a:endParaRPr>
          </a:p>
        </p:txBody>
      </p:sp>
      <p:pic>
        <p:nvPicPr>
          <p:cNvPr id="14" name="Object 13">
            <a:extLst>
              <a:ext uri="{FF2B5EF4-FFF2-40B4-BE49-F238E27FC236}">
                <a16:creationId xmlns:a16="http://schemas.microsoft.com/office/drawing/2014/main" id="{0D2ED38D-FFCD-F967-298C-0FC8E4D10A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262957" y="2102413"/>
            <a:ext cx="1733116" cy="657063"/>
          </a:xfrm>
          <a:prstGeom prst="rect">
            <a:avLst/>
          </a:prstGeom>
          <a:noFill/>
          <a:ln cap="flat">
            <a:noFill/>
          </a:ln>
        </p:spPr>
      </p:pic>
      <p:sp>
        <p:nvSpPr>
          <p:cNvPr id="15" name="Object 14">
            <a:extLst>
              <a:ext uri="{FF2B5EF4-FFF2-40B4-BE49-F238E27FC236}">
                <a16:creationId xmlns:a16="http://schemas.microsoft.com/office/drawing/2014/main" id="{3C2CCFC1-243D-2DE0-7328-1BC6B1CFB46B}"/>
              </a:ext>
            </a:extLst>
          </p:cNvPr>
          <p:cNvSpPr/>
          <p:nvPr/>
        </p:nvSpPr>
        <p:spPr>
          <a:xfrm>
            <a:off x="2396825" y="2267895"/>
            <a:ext cx="1455847" cy="310676"/>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Interpreting the Constitution</a:t>
            </a:r>
            <a:endParaRPr lang="en-US" sz="1351">
              <a:solidFill>
                <a:srgbClr val="000000"/>
              </a:solidFill>
              <a:latin typeface="Arial"/>
            </a:endParaRPr>
          </a:p>
        </p:txBody>
      </p:sp>
      <p:pic>
        <p:nvPicPr>
          <p:cNvPr id="16" name="Object 15">
            <a:extLst>
              <a:ext uri="{FF2B5EF4-FFF2-40B4-BE49-F238E27FC236}">
                <a16:creationId xmlns:a16="http://schemas.microsoft.com/office/drawing/2014/main" id="{2C6046BB-41B3-275E-566B-89E97D8DCA4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760610" y="2648919"/>
            <a:ext cx="2094975" cy="657063"/>
          </a:xfrm>
          <a:prstGeom prst="rect">
            <a:avLst/>
          </a:prstGeom>
          <a:noFill/>
          <a:ln cap="flat">
            <a:noFill/>
          </a:ln>
        </p:spPr>
      </p:pic>
      <p:sp>
        <p:nvSpPr>
          <p:cNvPr id="17" name="Object 16">
            <a:extLst>
              <a:ext uri="{FF2B5EF4-FFF2-40B4-BE49-F238E27FC236}">
                <a16:creationId xmlns:a16="http://schemas.microsoft.com/office/drawing/2014/main" id="{99C1C486-25DD-54FB-65A2-81E2492B3265}"/>
              </a:ext>
            </a:extLst>
          </p:cNvPr>
          <p:cNvSpPr/>
          <p:nvPr/>
        </p:nvSpPr>
        <p:spPr>
          <a:xfrm>
            <a:off x="6876202" y="2814511"/>
            <a:ext cx="1856671" cy="310676"/>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Reviewing questions of law </a:t>
            </a:r>
            <a:endParaRPr lang="en-US" sz="1351">
              <a:solidFill>
                <a:srgbClr val="000000"/>
              </a:solidFill>
              <a:latin typeface="Arial"/>
            </a:endParaRPr>
          </a:p>
        </p:txBody>
      </p:sp>
      <p:pic>
        <p:nvPicPr>
          <p:cNvPr id="18" name="Object 17">
            <a:extLst>
              <a:ext uri="{FF2B5EF4-FFF2-40B4-BE49-F238E27FC236}">
                <a16:creationId xmlns:a16="http://schemas.microsoft.com/office/drawing/2014/main" id="{10CC1578-E321-AADB-58FC-CA8AF598DCA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77931" y="3665013"/>
            <a:ext cx="1828336" cy="495177"/>
          </a:xfrm>
          <a:prstGeom prst="rect">
            <a:avLst/>
          </a:prstGeom>
          <a:noFill/>
          <a:ln cap="flat">
            <a:noFill/>
          </a:ln>
        </p:spPr>
      </p:pic>
      <p:sp>
        <p:nvSpPr>
          <p:cNvPr id="19" name="Object 18">
            <a:extLst>
              <a:ext uri="{FF2B5EF4-FFF2-40B4-BE49-F238E27FC236}">
                <a16:creationId xmlns:a16="http://schemas.microsoft.com/office/drawing/2014/main" id="{6D377C16-BD9B-4658-EA33-89624649700C}"/>
              </a:ext>
            </a:extLst>
          </p:cNvPr>
          <p:cNvSpPr/>
          <p:nvPr/>
        </p:nvSpPr>
        <p:spPr>
          <a:xfrm>
            <a:off x="5206521" y="3830482"/>
            <a:ext cx="1571231"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Sentencing or Verdicts</a:t>
            </a:r>
            <a:endParaRPr lang="en-US" sz="1351">
              <a:solidFill>
                <a:srgbClr val="000000"/>
              </a:solidFill>
              <a:latin typeface="Arial"/>
            </a:endParaRPr>
          </a:p>
        </p:txBody>
      </p:sp>
      <p:pic>
        <p:nvPicPr>
          <p:cNvPr id="20" name="Object 19">
            <a:extLst>
              <a:ext uri="{FF2B5EF4-FFF2-40B4-BE49-F238E27FC236}">
                <a16:creationId xmlns:a16="http://schemas.microsoft.com/office/drawing/2014/main" id="{0C709469-D80B-1DEB-B1A6-7638639DF2E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17765" y="5755526"/>
            <a:ext cx="3190073" cy="495177"/>
          </a:xfrm>
          <a:prstGeom prst="rect">
            <a:avLst/>
          </a:prstGeom>
          <a:noFill/>
          <a:ln cap="flat">
            <a:noFill/>
          </a:ln>
        </p:spPr>
      </p:pic>
      <p:sp>
        <p:nvSpPr>
          <p:cNvPr id="21" name="Object 20">
            <a:extLst>
              <a:ext uri="{FF2B5EF4-FFF2-40B4-BE49-F238E27FC236}">
                <a16:creationId xmlns:a16="http://schemas.microsoft.com/office/drawing/2014/main" id="{EB3AA96E-2D68-BC13-181A-FD1A307BCEBD}"/>
              </a:ext>
            </a:extLst>
          </p:cNvPr>
          <p:cNvSpPr/>
          <p:nvPr/>
        </p:nvSpPr>
        <p:spPr>
          <a:xfrm>
            <a:off x="1978713" y="5921045"/>
            <a:ext cx="3059313" cy="155337"/>
          </a:xfrm>
          <a:prstGeom prst="rect">
            <a:avLst/>
          </a:prstGeom>
          <a:noFill/>
          <a:ln cap="flat">
            <a:noFill/>
            <a:prstDash val="solid"/>
          </a:ln>
        </p:spPr>
        <p:txBody>
          <a:bodyPr vert="horz" wrap="square" lIns="0" tIns="0" rIns="0" bIns="0" anchor="t" anchorCtr="1" compatLnSpc="1">
            <a:noAutofit/>
          </a:bodyPr>
          <a:lstStyle/>
          <a:p>
            <a:pPr algn="ctr" defTabSz="914377">
              <a:lnSpc>
                <a:spcPts val="1227"/>
              </a:lnSpc>
              <a:defRPr sz="1800" b="0" i="0" u="none" strike="noStrike" kern="0" cap="none" spc="0" baseline="0">
                <a:solidFill>
                  <a:srgbClr val="000000"/>
                </a:solidFill>
                <a:uFillTx/>
              </a:defRPr>
            </a:pPr>
            <a:r>
              <a:rPr lang="en-US" sz="972">
                <a:solidFill>
                  <a:srgbClr val="2A2921"/>
                </a:solidFill>
                <a:latin typeface="Montserrat" pitchFamily="34"/>
                <a:ea typeface="Montserrat" pitchFamily="34"/>
                <a:cs typeface="Montserrat" pitchFamily="34"/>
              </a:rPr>
              <a:t>Health Inequities </a:t>
            </a:r>
            <a:endParaRPr lang="en-US" sz="135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21BF4B-1B83-5D89-2106-76C071119DDA}"/>
              </a:ext>
            </a:extLst>
          </p:cNvPr>
          <p:cNvSpPr txBox="1"/>
          <p:nvPr/>
        </p:nvSpPr>
        <p:spPr>
          <a:xfrm>
            <a:off x="288593" y="134115"/>
            <a:ext cx="985961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Times New Roman" pitchFamily="18"/>
              </a:rPr>
              <a:t>How do legal decisions impact health?</a:t>
            </a:r>
            <a:endParaRPr lang="en-US" sz="3200" b="1" i="0" u="none" strike="noStrike" kern="1200" cap="none" spc="0" baseline="0">
              <a:solidFill>
                <a:srgbClr val="000000"/>
              </a:solidFill>
              <a:uFillTx/>
              <a:latin typeface="Aptos"/>
            </a:endParaRPr>
          </a:p>
        </p:txBody>
      </p:sp>
      <p:graphicFrame>
        <p:nvGraphicFramePr>
          <p:cNvPr id="3" name="Table 3">
            <a:extLst>
              <a:ext uri="{FF2B5EF4-FFF2-40B4-BE49-F238E27FC236}">
                <a16:creationId xmlns:a16="http://schemas.microsoft.com/office/drawing/2014/main" id="{B5B835C5-A917-9AFF-B9F3-E691AB75894D}"/>
              </a:ext>
            </a:extLst>
          </p:cNvPr>
          <p:cNvGraphicFramePr>
            <a:graphicFrameLocks noGrp="1"/>
          </p:cNvGraphicFramePr>
          <p:nvPr/>
        </p:nvGraphicFramePr>
        <p:xfrm>
          <a:off x="594588" y="1096813"/>
          <a:ext cx="10892658" cy="5703038"/>
        </p:xfrm>
        <a:graphic>
          <a:graphicData uri="http://schemas.openxmlformats.org/drawingml/2006/table">
            <a:tbl>
              <a:tblPr firstRow="1" bandRow="1">
                <a:effectLst/>
                <a:tableStyleId>{5C22544A-7EE6-4342-B048-85BDC9FD1C3A}</a:tableStyleId>
              </a:tblPr>
              <a:tblGrid>
                <a:gridCol w="1308213">
                  <a:extLst>
                    <a:ext uri="{9D8B030D-6E8A-4147-A177-3AD203B41FA5}">
                      <a16:colId xmlns:a16="http://schemas.microsoft.com/office/drawing/2014/main" val="483728922"/>
                    </a:ext>
                  </a:extLst>
                </a:gridCol>
                <a:gridCol w="2316248">
                  <a:extLst>
                    <a:ext uri="{9D8B030D-6E8A-4147-A177-3AD203B41FA5}">
                      <a16:colId xmlns:a16="http://schemas.microsoft.com/office/drawing/2014/main" val="2945259818"/>
                    </a:ext>
                  </a:extLst>
                </a:gridCol>
                <a:gridCol w="1709955">
                  <a:extLst>
                    <a:ext uri="{9D8B030D-6E8A-4147-A177-3AD203B41FA5}">
                      <a16:colId xmlns:a16="http://schemas.microsoft.com/office/drawing/2014/main" val="1877454039"/>
                    </a:ext>
                  </a:extLst>
                </a:gridCol>
                <a:gridCol w="1924144">
                  <a:extLst>
                    <a:ext uri="{9D8B030D-6E8A-4147-A177-3AD203B41FA5}">
                      <a16:colId xmlns:a16="http://schemas.microsoft.com/office/drawing/2014/main" val="365575823"/>
                    </a:ext>
                  </a:extLst>
                </a:gridCol>
                <a:gridCol w="1817049">
                  <a:extLst>
                    <a:ext uri="{9D8B030D-6E8A-4147-A177-3AD203B41FA5}">
                      <a16:colId xmlns:a16="http://schemas.microsoft.com/office/drawing/2014/main" val="1381415566"/>
                    </a:ext>
                  </a:extLst>
                </a:gridCol>
                <a:gridCol w="1817049">
                  <a:extLst>
                    <a:ext uri="{9D8B030D-6E8A-4147-A177-3AD203B41FA5}">
                      <a16:colId xmlns:a16="http://schemas.microsoft.com/office/drawing/2014/main" val="4018247666"/>
                    </a:ext>
                  </a:extLst>
                </a:gridCol>
              </a:tblGrid>
              <a:tr h="646544">
                <a:tc>
                  <a:txBody>
                    <a:bodyPr/>
                    <a:lstStyle/>
                    <a:p>
                      <a:pPr lvl="0">
                        <a:buNone/>
                      </a:pPr>
                      <a:endParaRPr lang="en-US"/>
                    </a:p>
                  </a:txBody>
                  <a:tcPr/>
                </a:tc>
                <a:tc>
                  <a:txBody>
                    <a:bodyPr/>
                    <a:lstStyle/>
                    <a:p>
                      <a:pPr lvl="0"/>
                      <a:r>
                        <a:rPr lang="en-US"/>
                        <a:t>Legal Question</a:t>
                      </a:r>
                    </a:p>
                  </a:txBody>
                  <a:tcPr/>
                </a:tc>
                <a:tc>
                  <a:txBody>
                    <a:bodyPr/>
                    <a:lstStyle/>
                    <a:p>
                      <a:pPr lvl="0"/>
                      <a:r>
                        <a:rPr lang="en-US"/>
                        <a:t>Judicial Decision</a:t>
                      </a:r>
                    </a:p>
                  </a:txBody>
                  <a:tcPr/>
                </a:tc>
                <a:tc>
                  <a:txBody>
                    <a:bodyPr/>
                    <a:lstStyle/>
                    <a:p>
                      <a:pPr lvl="0"/>
                      <a:r>
                        <a:rPr lang="en-US"/>
                        <a:t>Result of Decision</a:t>
                      </a:r>
                    </a:p>
                  </a:txBody>
                  <a:tcPr/>
                </a:tc>
                <a:tc>
                  <a:txBody>
                    <a:bodyPr/>
                    <a:lstStyle/>
                    <a:p>
                      <a:pPr lvl="0"/>
                      <a:r>
                        <a:rPr lang="en-US"/>
                        <a:t>Societal Effect</a:t>
                      </a:r>
                    </a:p>
                  </a:txBody>
                  <a:tcPr/>
                </a:tc>
                <a:tc>
                  <a:txBody>
                    <a:bodyPr/>
                    <a:lstStyle/>
                    <a:p>
                      <a:pPr lvl="0"/>
                      <a:r>
                        <a:rPr lang="en-US"/>
                        <a:t>Population Effect</a:t>
                      </a:r>
                    </a:p>
                  </a:txBody>
                  <a:tcPr/>
                </a:tc>
                <a:extLst>
                  <a:ext uri="{0D108BD9-81ED-4DB2-BD59-A6C34878D82A}">
                    <a16:rowId xmlns:a16="http://schemas.microsoft.com/office/drawing/2014/main" val="2593894329"/>
                  </a:ext>
                </a:extLst>
              </a:tr>
              <a:tr h="1760960">
                <a:tc>
                  <a:txBody>
                    <a:bodyPr/>
                    <a:lstStyle/>
                    <a:p>
                      <a:pPr lvl="0">
                        <a:buNone/>
                      </a:pPr>
                      <a:r>
                        <a:rPr lang="en-US"/>
                        <a:t>Students for Fair Admission</a:t>
                      </a:r>
                    </a:p>
                    <a:p>
                      <a:pPr lvl="0">
                        <a:buNone/>
                      </a:pPr>
                      <a:r>
                        <a:rPr lang="en-US"/>
                        <a:t>v.</a:t>
                      </a:r>
                    </a:p>
                    <a:p>
                      <a:pPr lvl="0">
                        <a:buNone/>
                      </a:pPr>
                      <a:r>
                        <a:rPr lang="en-US"/>
                        <a:t>Harvard</a:t>
                      </a:r>
                    </a:p>
                  </a:txBody>
                  <a:tcPr/>
                </a:tc>
                <a:tc>
                  <a:txBody>
                    <a:bodyPr/>
                    <a:lstStyle/>
                    <a:p>
                      <a:pPr lvl="0"/>
                      <a:r>
                        <a:rPr lang="en-US"/>
                        <a:t>Whether the admission system is lawful under the Equal Protection Clause of the 14th Amendment?</a:t>
                      </a:r>
                    </a:p>
                  </a:txBody>
                  <a:tcPr/>
                </a:tc>
                <a:tc>
                  <a:txBody>
                    <a:bodyPr/>
                    <a:lstStyle/>
                    <a:p>
                      <a:pPr lvl="0"/>
                      <a:r>
                        <a:rPr lang="en-US"/>
                        <a:t>Violation of 14th Amendment </a:t>
                      </a:r>
                    </a:p>
                  </a:txBody>
                  <a:tcPr/>
                </a:tc>
                <a:tc>
                  <a:txBody>
                    <a:bodyPr/>
                    <a:lstStyle/>
                    <a:p>
                      <a:pPr lvl="0"/>
                      <a:r>
                        <a:rPr lang="en-US"/>
                        <a:t>Changes to admission practices</a:t>
                      </a:r>
                    </a:p>
                  </a:txBody>
                  <a:tcPr/>
                </a:tc>
                <a:tc>
                  <a:txBody>
                    <a:bodyPr/>
                    <a:lstStyle/>
                    <a:p>
                      <a:pPr lvl="0"/>
                      <a:r>
                        <a:rPr lang="en-US"/>
                        <a:t>Reduced access to higher education</a:t>
                      </a:r>
                    </a:p>
                  </a:txBody>
                  <a:tcPr/>
                </a:tc>
                <a:tc>
                  <a:txBody>
                    <a:bodyPr/>
                    <a:lstStyle/>
                    <a:p>
                      <a:pPr lvl="0"/>
                      <a:r>
                        <a:rPr lang="en-US"/>
                        <a:t>Decrease, change, or magnify health disparities. </a:t>
                      </a:r>
                    </a:p>
                  </a:txBody>
                  <a:tcPr/>
                </a:tc>
                <a:extLst>
                  <a:ext uri="{0D108BD9-81ED-4DB2-BD59-A6C34878D82A}">
                    <a16:rowId xmlns:a16="http://schemas.microsoft.com/office/drawing/2014/main" val="280398344"/>
                  </a:ext>
                </a:extLst>
              </a:tr>
              <a:tr h="369454">
                <a:tc>
                  <a:txBody>
                    <a:bodyPr/>
                    <a:lstStyle/>
                    <a:p>
                      <a:pPr lvl="0">
                        <a:buNone/>
                      </a:pPr>
                      <a:endParaRPr lang="en-US" b="1"/>
                    </a:p>
                  </a:txBody>
                  <a:tcPr/>
                </a:tc>
                <a:tc>
                  <a:txBody>
                    <a:bodyPr/>
                    <a:lstStyle/>
                    <a:p>
                      <a:pPr lvl="0"/>
                      <a:endParaRPr lang="en-US" b="1"/>
                    </a:p>
                  </a:txBody>
                  <a:tcPr/>
                </a:tc>
                <a:tc>
                  <a:txBody>
                    <a:bodyPr/>
                    <a:lstStyle/>
                    <a:p>
                      <a:pPr lvl="0"/>
                      <a:endParaRPr lang="en-US" b="1"/>
                    </a:p>
                  </a:txBody>
                  <a:tcPr/>
                </a:tc>
                <a:tc>
                  <a:txBody>
                    <a:bodyPr/>
                    <a:lstStyle/>
                    <a:p>
                      <a:pPr lvl="0"/>
                      <a:endParaRPr lang="en-US"/>
                    </a:p>
                  </a:txBody>
                  <a:tcPr/>
                </a:tc>
                <a:tc>
                  <a:txBody>
                    <a:bodyPr/>
                    <a:lstStyle/>
                    <a:p>
                      <a:pPr lvl="0"/>
                      <a:endParaRPr lang="en-US"/>
                    </a:p>
                  </a:txBody>
                  <a:tcPr/>
                </a:tc>
                <a:tc>
                  <a:txBody>
                    <a:bodyPr/>
                    <a:lstStyle/>
                    <a:p>
                      <a:pPr lvl="0"/>
                      <a:endParaRPr lang="en-US"/>
                    </a:p>
                  </a:txBody>
                  <a:tcPr/>
                </a:tc>
                <a:extLst>
                  <a:ext uri="{0D108BD9-81ED-4DB2-BD59-A6C34878D82A}">
                    <a16:rowId xmlns:a16="http://schemas.microsoft.com/office/drawing/2014/main" val="2410526912"/>
                  </a:ext>
                </a:extLst>
              </a:tr>
              <a:tr h="855796">
                <a:tc>
                  <a:txBody>
                    <a:bodyPr/>
                    <a:lstStyle/>
                    <a:p>
                      <a:pPr lvl="0">
                        <a:buNone/>
                      </a:pPr>
                      <a:r>
                        <a:rPr lang="en-US"/>
                        <a:t>U.S v.</a:t>
                      </a:r>
                    </a:p>
                    <a:p>
                      <a:pPr lvl="0">
                        <a:buNone/>
                      </a:pPr>
                      <a:r>
                        <a:rPr lang="en-US"/>
                        <a:t>Occidental</a:t>
                      </a:r>
                    </a:p>
                    <a:p>
                      <a:pPr lvl="0">
                        <a:buNone/>
                      </a:pPr>
                      <a:r>
                        <a:rPr lang="en-US"/>
                        <a:t>Chemical </a:t>
                      </a:r>
                    </a:p>
                    <a:p>
                      <a:pPr lvl="0">
                        <a:buNone/>
                      </a:pPr>
                      <a:r>
                        <a:rPr lang="en-US"/>
                        <a:t>Corp.</a:t>
                      </a:r>
                    </a:p>
                  </a:txBody>
                  <a:tcPr/>
                </a:tc>
                <a:tc>
                  <a:txBody>
                    <a:bodyPr/>
                    <a:lstStyle/>
                    <a:p>
                      <a:pPr lvl="0"/>
                      <a:r>
                        <a:rPr lang="en-US"/>
                        <a:t>Whether the birth defects, cancer, and deaths were due to waste disposal practices? </a:t>
                      </a:r>
                    </a:p>
                  </a:txBody>
                  <a:tcPr/>
                </a:tc>
                <a:tc>
                  <a:txBody>
                    <a:bodyPr/>
                    <a:lstStyle/>
                    <a:p>
                      <a:pPr lvl="0"/>
                      <a:r>
                        <a:rPr lang="en-US"/>
                        <a:t>No, due to genetics </a:t>
                      </a:r>
                    </a:p>
                  </a:txBody>
                  <a:tcPr/>
                </a:tc>
                <a:tc>
                  <a:txBody>
                    <a:bodyPr/>
                    <a:lstStyle/>
                    <a:p>
                      <a:pPr lvl="0"/>
                      <a:r>
                        <a:rPr lang="en-US"/>
                        <a:t>No change to laws; no remediation or settlement</a:t>
                      </a:r>
                    </a:p>
                  </a:txBody>
                  <a:tcPr/>
                </a:tc>
                <a:tc>
                  <a:txBody>
                    <a:bodyPr/>
                    <a:lstStyle/>
                    <a:p>
                      <a:pPr lvl="0"/>
                      <a:r>
                        <a:rPr lang="en-US"/>
                        <a:t>Increased burden on health care system</a:t>
                      </a:r>
                    </a:p>
                  </a:txBody>
                  <a:tcPr/>
                </a:tc>
                <a:tc>
                  <a:txBody>
                    <a:bodyPr/>
                    <a:lstStyle/>
                    <a:p>
                      <a:pPr lvl="0">
                        <a:buNone/>
                      </a:pPr>
                      <a:r>
                        <a:rPr lang="en-US" sz="1800" b="0" i="0" u="none" strike="noStrike">
                          <a:solidFill>
                            <a:srgbClr val="000000"/>
                          </a:solidFill>
                          <a:latin typeface="Aptos"/>
                        </a:rPr>
                        <a:t>Decrease, change, or magnify health disparities. </a:t>
                      </a:r>
                      <a:endParaRPr lang="en-US"/>
                    </a:p>
                  </a:txBody>
                  <a:tcPr/>
                </a:tc>
                <a:extLst>
                  <a:ext uri="{0D108BD9-81ED-4DB2-BD59-A6C34878D82A}">
                    <a16:rowId xmlns:a16="http://schemas.microsoft.com/office/drawing/2014/main" val="436960731"/>
                  </a:ext>
                </a:extLst>
              </a:tr>
              <a:tr h="1102656">
                <a:tc>
                  <a:txBody>
                    <a:bodyPr/>
                    <a:lstStyle/>
                    <a:p>
                      <a:pPr lvl="0">
                        <a:buNone/>
                      </a:pPr>
                      <a:endParaRPr lang="en-US"/>
                    </a:p>
                  </a:txBody>
                  <a:tcPr/>
                </a:tc>
                <a:tc>
                  <a:txBody>
                    <a:bodyPr/>
                    <a:lstStyle/>
                    <a:p>
                      <a:pPr lvl="0">
                        <a:buNone/>
                      </a:pPr>
                      <a:endParaRPr lang="en-US"/>
                    </a:p>
                  </a:txBody>
                  <a:tcPr/>
                </a:tc>
                <a:tc>
                  <a:txBody>
                    <a:bodyPr/>
                    <a:lstStyle/>
                    <a:p>
                      <a:pPr lvl="0">
                        <a:buNone/>
                      </a:pPr>
                      <a:r>
                        <a:rPr lang="en-US"/>
                        <a:t>Yes, OCC omissions caused health hazards. </a:t>
                      </a:r>
                    </a:p>
                  </a:txBody>
                  <a:tcPr/>
                </a:tc>
                <a:tc>
                  <a:txBody>
                    <a:bodyPr/>
                    <a:lstStyle/>
                    <a:p>
                      <a:pPr lvl="0">
                        <a:buNone/>
                      </a:pPr>
                      <a:r>
                        <a:rPr lang="en-US"/>
                        <a:t>Settlements for families and policy changes</a:t>
                      </a:r>
                    </a:p>
                  </a:txBody>
                  <a:tcPr/>
                </a:tc>
                <a:tc>
                  <a:txBody>
                    <a:bodyPr/>
                    <a:lstStyle/>
                    <a:p>
                      <a:pPr lvl="0">
                        <a:buNone/>
                      </a:pPr>
                      <a:r>
                        <a:rPr lang="en-US"/>
                        <a:t>The development of the Superfund Program  </a:t>
                      </a:r>
                    </a:p>
                  </a:txBody>
                  <a:tcPr/>
                </a:tc>
                <a:tc>
                  <a:txBody>
                    <a:bodyPr/>
                    <a:lstStyle/>
                    <a:p>
                      <a:pPr lvl="0">
                        <a:buNone/>
                      </a:pPr>
                      <a:r>
                        <a:rPr lang="en-US"/>
                        <a:t>Local cleanup and remediation programs; financial settlements.</a:t>
                      </a:r>
                    </a:p>
                  </a:txBody>
                  <a:tcPr/>
                </a:tc>
                <a:extLst>
                  <a:ext uri="{0D108BD9-81ED-4DB2-BD59-A6C34878D82A}">
                    <a16:rowId xmlns:a16="http://schemas.microsoft.com/office/drawing/2014/main" val="2383901803"/>
                  </a:ext>
                </a:extLst>
              </a:tr>
            </a:tbl>
          </a:graphicData>
        </a:graphic>
      </p:graphicFrame>
      <p:sp>
        <p:nvSpPr>
          <p:cNvPr id="4" name="Arrow: Left-Right 4">
            <a:extLst>
              <a:ext uri="{FF2B5EF4-FFF2-40B4-BE49-F238E27FC236}">
                <a16:creationId xmlns:a16="http://schemas.microsoft.com/office/drawing/2014/main" id="{A94AC2C1-64F0-F89F-CA7A-4E7D496DA2DA}"/>
              </a:ext>
            </a:extLst>
          </p:cNvPr>
          <p:cNvSpPr/>
          <p:nvPr/>
        </p:nvSpPr>
        <p:spPr>
          <a:xfrm>
            <a:off x="887260" y="629527"/>
            <a:ext cx="10314249" cy="484632"/>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360"/>
              <a:gd name="f12" fmla="+- 0 0 -18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8 f17 1"/>
              <a:gd name="f46" fmla="+- f16 f42 0"/>
              <a:gd name="f47" fmla="+- f16 f43 0"/>
              <a:gd name="f48" fmla="*/ f44 f18 1"/>
              <a:gd name="f49" fmla="*/ f45 1 200000"/>
              <a:gd name="f50" fmla="*/ f48 1 100000"/>
              <a:gd name="f51" fmla="+- f46 0 f49"/>
              <a:gd name="f52" fmla="+- f46 f49 0"/>
              <a:gd name="f53" fmla="*/ f46 f32 1"/>
              <a:gd name="f54" fmla="*/ f47 f32 1"/>
              <a:gd name="f55" fmla="+- f35 0 f50"/>
              <a:gd name="f56" fmla="*/ f51 f50 1"/>
              <a:gd name="f57" fmla="*/ f51 f32 1"/>
              <a:gd name="f58" fmla="*/ f52 f32 1"/>
              <a:gd name="f59" fmla="*/ f50 f32 1"/>
              <a:gd name="f60" fmla="*/ f56 1 f42"/>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61" y="f37"/>
              </a:cxn>
              <a:cxn ang="f30">
                <a:pos x="f54" y="f57"/>
              </a:cxn>
              <a:cxn ang="f30">
                <a:pos x="f59" y="f37"/>
              </a:cxn>
              <a:cxn ang="f31">
                <a:pos x="f59" y="f41"/>
              </a:cxn>
              <a:cxn ang="f31">
                <a:pos x="f54" y="f58"/>
              </a:cxn>
              <a:cxn ang="f31">
                <a:pos x="f61" y="f41"/>
              </a:cxn>
            </a:cxnLst>
            <a:rect l="f64" t="f57" r="f65" b="f58"/>
            <a:pathLst>
              <a:path>
                <a:moveTo>
                  <a:pt x="f37" y="f53"/>
                </a:moveTo>
                <a:lnTo>
                  <a:pt x="f59" y="f37"/>
                </a:lnTo>
                <a:lnTo>
                  <a:pt x="f59" y="f57"/>
                </a:lnTo>
                <a:lnTo>
                  <a:pt x="f61" y="f57"/>
                </a:lnTo>
                <a:lnTo>
                  <a:pt x="f61" y="f37"/>
                </a:lnTo>
                <a:lnTo>
                  <a:pt x="f40" y="f53"/>
                </a:lnTo>
                <a:lnTo>
                  <a:pt x="f61" y="f41"/>
                </a:lnTo>
                <a:lnTo>
                  <a:pt x="f61" y="f58"/>
                </a:lnTo>
                <a:lnTo>
                  <a:pt x="f59" y="f58"/>
                </a:lnTo>
                <a:lnTo>
                  <a:pt x="f59" y="f41"/>
                </a:lnTo>
                <a:close/>
              </a:path>
            </a:pathLst>
          </a:custGeom>
          <a:solidFill>
            <a:srgbClr val="156082"/>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ptos"/>
              </a:rPr>
              <a:t>UPSTREAM                                       DOWNSTREAM 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E97F29C-5281-6D18-0C23-FC057A365B96}"/>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a:solidFill>
                  <a:schemeClr val="tx1"/>
                </a:solidFill>
                <a:latin typeface="+mj-lt"/>
                <a:ea typeface="+mj-ea"/>
                <a:cs typeface="+mj-cs"/>
              </a:rPr>
              <a:t>Current Climate </a:t>
            </a:r>
          </a:p>
        </p:txBody>
      </p:sp>
      <p:graphicFrame>
        <p:nvGraphicFramePr>
          <p:cNvPr id="7" name="Text Placeholder 1">
            <a:extLst>
              <a:ext uri="{FF2B5EF4-FFF2-40B4-BE49-F238E27FC236}">
                <a16:creationId xmlns:a16="http://schemas.microsoft.com/office/drawing/2014/main" id="{919FFE4C-8233-DDAE-81CE-0F36102367F9}"/>
              </a:ext>
            </a:extLst>
          </p:cNvPr>
          <p:cNvGraphicFramePr/>
          <p:nvPr>
            <p:extLst>
              <p:ext uri="{D42A27DB-BD31-4B8C-83A1-F6EECF244321}">
                <p14:modId xmlns:p14="http://schemas.microsoft.com/office/powerpoint/2010/main" val="30510718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991434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fd18ba-5198-4fd1-8f99-dda628d77999">
      <Terms xmlns="http://schemas.microsoft.com/office/infopath/2007/PartnerControls"/>
    </lcf76f155ced4ddcb4097134ff3c332f>
    <TaxCatchAll xmlns="e9952153-5aa5-42e8-8300-ccc6398e6c31" xsi:nil="true"/>
    <Notes xmlns="e1fd18ba-5198-4fd1-8f99-dda628d7799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C28670E92B1240851AA2A8F3A5E11C" ma:contentTypeVersion="20" ma:contentTypeDescription="Create a new document." ma:contentTypeScope="" ma:versionID="c404514dbcb7b48a19e0838c9f0a26d6">
  <xsd:schema xmlns:xsd="http://www.w3.org/2001/XMLSchema" xmlns:xs="http://www.w3.org/2001/XMLSchema" xmlns:p="http://schemas.microsoft.com/office/2006/metadata/properties" xmlns:ns2="e1fd18ba-5198-4fd1-8f99-dda628d77999" xmlns:ns3="70d0d3cb-868e-4b87-8d1b-de633a41381f" xmlns:ns4="e9952153-5aa5-42e8-8300-ccc6398e6c31" targetNamespace="http://schemas.microsoft.com/office/2006/metadata/properties" ma:root="true" ma:fieldsID="56437c07155822e4668aa0617df3eeca" ns2:_="" ns3:_="" ns4:_="">
    <xsd:import namespace="e1fd18ba-5198-4fd1-8f99-dda628d77999"/>
    <xsd:import namespace="70d0d3cb-868e-4b87-8d1b-de633a41381f"/>
    <xsd:import namespace="e9952153-5aa5-42e8-8300-ccc6398e6c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Location" minOccurs="0"/>
                <xsd:element ref="ns2:Note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d18ba-5198-4fd1-8f99-dda628d779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9a8f194-becd-4f93-a34b-b9b3045b7873"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description="use this column to list any comments or conerns regarding the case as well as thoughts for its potential use" ma:format="Dropdown" ma:internalName="Notes">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d0d3cb-868e-4b87-8d1b-de633a41381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952153-5aa5-42e8-8300-ccc6398e6c3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1754b00-7455-4716-a485-7bb00f0336a1}" ma:internalName="TaxCatchAll" ma:showField="CatchAllData" ma:web="70d0d3cb-868e-4b87-8d1b-de633a4138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0CE820-5AC6-4E05-8ADB-DFD2BA0551EA}">
  <ds:schemaRefs>
    <ds:schemaRef ds:uri="e1fd18ba-5198-4fd1-8f99-dda628d77999"/>
    <ds:schemaRef ds:uri="e9952153-5aa5-42e8-8300-ccc6398e6c3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FA6DC89-B626-48B5-9A18-6F216A5F6F63}">
  <ds:schemaRefs>
    <ds:schemaRef ds:uri="70d0d3cb-868e-4b87-8d1b-de633a41381f"/>
    <ds:schemaRef ds:uri="e1fd18ba-5198-4fd1-8f99-dda628d77999"/>
    <ds:schemaRef ds:uri="e9952153-5aa5-42e8-8300-ccc6398e6c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6317BC-B8C7-4531-8408-E7ADC1A5759C}">
  <ds:schemaRefs>
    <ds:schemaRef ds:uri="http://schemas.microsoft.com/sharepoint/v3/contenttype/forms"/>
  </ds:schemaRefs>
</ds:datastoreItem>
</file>

<file path=docMetadata/LabelInfo.xml><?xml version="1.0" encoding="utf-8"?>
<clbl:labelList xmlns:clbl="http://schemas.microsoft.com/office/2020/mipLabelMetadata">
  <clbl:label id="{7893ce20-a697-4fd6-a4da-14011f6a471d}" enabled="1" method="Standard" siteId="{a8eec281-aaa3-4dae-ac9b-9a398b9215e7}" removed="0"/>
</clbl:labelList>
</file>

<file path=docProps/app.xml><?xml version="1.0" encoding="utf-8"?>
<Properties xmlns="http://schemas.openxmlformats.org/officeDocument/2006/extended-properties" xmlns:vt="http://schemas.openxmlformats.org/officeDocument/2006/docPropsVTypes">
  <Template/>
  <TotalTime>0</TotalTime>
  <Words>1364</Words>
  <Application>Microsoft Macintosh PowerPoint</Application>
  <PresentationFormat>Widescreen</PresentationFormat>
  <Paragraphs>185</Paragraphs>
  <Slides>18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Aptos</vt:lpstr>
      <vt:lpstr>Arial</vt:lpstr>
      <vt:lpstr>Calibri</vt:lpstr>
      <vt:lpstr>Calibri Light</vt:lpstr>
      <vt:lpstr>Garamond</vt:lpstr>
      <vt:lpstr>Inter Medium</vt:lpstr>
      <vt:lpstr>Lato Bold</vt:lpstr>
      <vt:lpstr>Montserrat</vt:lpstr>
      <vt:lpstr>Times New Roman</vt:lpstr>
      <vt:lpstr>Office 2013 - 2022 Theme</vt:lpstr>
      <vt:lpstr>Salus Populi: Developing, Implementing, and Evaluating a Judicial Education Program on the Social Determinants of Health  </vt:lpstr>
      <vt:lpstr> </vt:lpstr>
      <vt:lpstr>PowerPoint Presentation</vt:lpstr>
      <vt:lpstr>The Social Determinants of Health </vt:lpstr>
      <vt:lpstr>What led to the Program</vt:lpstr>
      <vt:lpstr>PowerPoint Presentation</vt:lpstr>
      <vt:lpstr>PowerPoint Presentation</vt:lpstr>
      <vt:lpstr>PowerPoint Presentation</vt:lpstr>
      <vt:lpstr>Current Climate </vt:lpstr>
      <vt:lpstr>Implementing the Salus Populi Program </vt:lpstr>
      <vt:lpstr>Salus Populi Objectives:</vt:lpstr>
      <vt:lpstr>Salus Populi Programs</vt:lpstr>
      <vt:lpstr>Judicial Education Program </vt:lpstr>
      <vt:lpstr>Legal Education Program </vt:lpstr>
      <vt:lpstr>Racial Health Equity </vt:lpstr>
      <vt:lpstr>Salus Populi’s Tools and Strategies</vt:lpstr>
      <vt:lpstr>2025 Programs</vt:lpstr>
      <vt:lpstr>Upcoming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Howard, Jasmine</dc:creator>
  <cp:lastModifiedBy>Butt, Mehreen</cp:lastModifiedBy>
  <cp:revision>4</cp:revision>
  <dcterms:created xsi:type="dcterms:W3CDTF">2025-05-27T17:01:31Z</dcterms:created>
  <dcterms:modified xsi:type="dcterms:W3CDTF">2025-06-02T16:38:40Z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0x010100CAC28670E92B1240851AA2A8F3A5E11C</vt:lpwstr>
  </property>
  <property fmtid="{D5CDD505-2E9C-101B-9397-08002B2CF9AE}" pid="3" name="MediaServiceImageTags">
    <vt:lpwstr/>
  </property>
</Properties>
</file>