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2"/>
    <p:restoredTop sz="94632"/>
  </p:normalViewPr>
  <p:slideViewPr>
    <p:cSldViewPr snapToGrid="0">
      <p:cViewPr varScale="1">
        <p:scale>
          <a:sx n="111" d="100"/>
          <a:sy n="111" d="100"/>
        </p:scale>
        <p:origin x="7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2736F-D584-78FF-5DEA-9B29CBF0AE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E8AB10-5A19-4902-ED50-880284AA96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1FF97E-4242-E750-25E9-658E16D3A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737DB-B296-F45E-4C3E-5EE2E2384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61E2C-E114-B62C-D6EC-47488EF2C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654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9DC27-1440-E8DD-5807-BC9F1520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A64EA-6292-7F7D-AAA9-05BE58E092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C10BAD-E1DF-BAE6-E2E8-E6348DA72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BDC87-FB73-A949-102F-9A4C5F121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500036-945C-D754-F209-6F7C9A55B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63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6319C3-1045-A205-9611-CF39BA5E9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E26764-0B53-0E8A-A2EB-90BEC5F1E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73E73-30C3-A073-70FB-F1D8A0412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CF075-029B-BFA8-88E0-6557BFC4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662CD-ACD0-C5BE-E55B-B2C699E6A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47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E48E4-42F2-7095-5393-6C9C4F68D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15261-A987-EF7E-E61C-70A3AA7E0D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320CD-C8FC-F6BC-5018-CBE362D09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DA5ECD-E24E-0B8D-E3CE-2C4476740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0EE21E-EB8E-E299-5904-99AF9AF02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0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54C04-74C9-1AE9-F258-D698B4C80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CFE4B-E9A3-15D9-A0FD-DA211E9E5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426CE-AD7A-4A80-2CCA-7576BBE8A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27287-5EA6-4633-879F-D36E5BFAB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D6FBAC-532B-6C52-5754-197CE84C2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862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D4C51-4B55-E7A4-18B3-5FCCFF1C0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151EF-DA11-9246-40E0-3AC1B90844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D7C49-7424-DA79-DDEF-E756CB96A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0523C-6EF5-DB06-0F45-0E36667AA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BA386A-4A6F-3A2F-A7C1-D8A0F7A2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A3505-0F07-EBFE-7567-9F706BA3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69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8B7DCF-1818-38C5-392E-4744DC53C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BEDDE-FAD9-22D6-F0A2-B94FB4F1C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254BA-1140-5018-B047-F57A8966CA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EE3A8B-EE8F-56CF-7A82-C45872701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DA4A0B-B27C-D8AF-87E9-64DF178EA3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E9079F-921C-72B0-C258-92A70F812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EDC5EF-2F92-EA36-EFF2-AE666CB1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EAB565-639E-BB1F-84E3-0F7413F3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83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E19F2-3FC5-94E3-7FF8-F1F0826A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E0B54D-CDC9-D775-2CCB-69C2BDD4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90269B-2C19-9274-AF88-ACD9A8778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6D634D-E5D0-B1F4-087F-2FDF43494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8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2AE6FC-E650-01CA-EFE9-5BA88876E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0AFBDF-F2C0-431C-6E61-FED30DE51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656839-918B-0681-83D5-C2CC781A2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27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D85CC-2E0A-AED8-0269-98BD8AEF8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7AD29-551E-8CA2-4327-A5E03E1A2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4B9151-48D0-9008-8D4A-2A5AD1795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EBC4F7-F7EF-F785-6D2B-F5E95CF02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E50A1-D2C4-8A65-72EE-95E5D5880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D134A-A184-940B-C28A-E6A3197C7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2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4FFDD-BE18-A452-7270-A4D5AB029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DE45EB-018C-B75D-AA88-49999B4734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04F83D-2A84-BE62-81DA-6AC9C20C6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C36F5E-9DC5-7CBB-A06E-3AFD96E3E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703F5-0F61-CE2A-D354-4B9B71980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D9B50-A402-BBC2-32E2-C04B98DAD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47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DE8242-B3C2-F855-BEFA-DD88AD86A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B14A84-EFD5-5D9C-E388-F731ABA360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BE5A72-ADC5-2D9D-B3B7-6E1781A90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B42B6D-0DDA-BE4E-8ED1-7A454D45F698}" type="datetimeFigureOut">
              <a:rPr lang="en-US" smtClean="0"/>
              <a:t>6/5/25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4E6A6-DAED-FF18-0E06-184B91614B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FE68E4-409C-ED36-2661-35EE3C4A2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127AC0-AC9E-AF48-BF8E-384A49C4B6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07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66850-7B36-C166-EEF3-E81E7CD897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 </a:t>
            </a:r>
            <a:r>
              <a:rPr lang="en-US" i="1" dirty="0"/>
              <a:t>A Theory of Healthcare Financing Reform for the Current Era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DDBCB6-BF1A-8F4C-5400-08F9FD2F2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7357" y="3969183"/>
            <a:ext cx="7658582" cy="950058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Jacqueline Fox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Joseph F. Rice School of Law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 of South Carolina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09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6680D-B871-0836-9264-790EE7EF4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0DBB2E-4F0B-E89A-C8BD-8F353BE8C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18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1DF73-B38C-2888-D10A-11EF0142D2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Medical Properties Trust (MPT)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E7023-ADE6-341C-B8B8-3B0097776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Cerberus bought hospitals in 2010 through a new entity, Stewart</a:t>
            </a:r>
          </a:p>
          <a:p>
            <a:r>
              <a:rPr lang="en-US" dirty="0"/>
              <a:t>In 2016, Stewart sold underlying property to MPT for $1.2 billion</a:t>
            </a:r>
          </a:p>
          <a:p>
            <a:r>
              <a:rPr lang="en-US" dirty="0"/>
              <a:t>Cerberus then issued a dividend of $484 million</a:t>
            </a:r>
          </a:p>
          <a:p>
            <a:r>
              <a:rPr lang="en-US" dirty="0"/>
              <a:t>Many financing shenanigans occurred</a:t>
            </a:r>
          </a:p>
          <a:p>
            <a:r>
              <a:rPr lang="en-US" dirty="0"/>
              <a:t>In 2024, Stewart filed for bankruptcy with more than $9 billion in liabilities, $6.6 billion held by MPT (which had already made a lot of money from multiple financing deals and lease payments)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03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B7168-0A08-C633-5DE4-AD2044F75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Hepatitis C Miracle Cure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27354-845D-989D-B626-EFF4DF40F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2013, drugs to cure Hep C are approved</a:t>
            </a:r>
          </a:p>
          <a:p>
            <a:r>
              <a:rPr lang="en-US" dirty="0"/>
              <a:t>The price is $85,000 for one short course of pills</a:t>
            </a:r>
          </a:p>
          <a:p>
            <a:r>
              <a:rPr lang="en-US" dirty="0"/>
              <a:t>At that time, enough pills for that course of treatment cost between $68 and $136 to manufacture.</a:t>
            </a:r>
          </a:p>
          <a:p>
            <a:r>
              <a:rPr lang="en-US" dirty="0"/>
              <a:t>The company selling the drug had purchased the intellectual property of the drugs for $11 billion</a:t>
            </a:r>
          </a:p>
          <a:p>
            <a:r>
              <a:rPr lang="en-US" dirty="0"/>
              <a:t>They made more than $68 billion in sales in ten years</a:t>
            </a:r>
          </a:p>
        </p:txBody>
      </p:sp>
    </p:spTree>
    <p:extLst>
      <p:ext uri="{BB962C8B-B14F-4D97-AF65-F5344CB8AC3E}">
        <p14:creationId xmlns:p14="http://schemas.microsoft.com/office/powerpoint/2010/main" val="4154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C3E1-B044-C6F3-F049-A615D261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C8F283-BA53-3A01-65D5-25F1707191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ration care using dollars</a:t>
            </a:r>
          </a:p>
          <a:p>
            <a:r>
              <a:rPr lang="en-US" dirty="0"/>
              <a:t>Profit extraction and price setting have foreseeable effects with significant ethical implications</a:t>
            </a:r>
          </a:p>
          <a:p>
            <a:r>
              <a:rPr lang="en-US" dirty="0"/>
              <a:t>Charging a price means some won’t be able to pay and will go without necessary care</a:t>
            </a:r>
          </a:p>
          <a:p>
            <a:r>
              <a:rPr lang="en-US" dirty="0"/>
              <a:t>Profit extracted from a system with scarce resources means there will be less resources for those in need, so some will go without necessary care</a:t>
            </a:r>
          </a:p>
        </p:txBody>
      </p:sp>
    </p:spTree>
    <p:extLst>
      <p:ext uri="{BB962C8B-B14F-4D97-AF65-F5344CB8AC3E}">
        <p14:creationId xmlns:p14="http://schemas.microsoft.com/office/powerpoint/2010/main" val="224636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F3A6-051C-F353-8443-1E582FB4C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do we ask to save us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B2291-AF2D-F204-2AB2-23DC1D23F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Patients </a:t>
            </a:r>
          </a:p>
          <a:p>
            <a:pPr marL="0" indent="0">
              <a:buNone/>
            </a:pPr>
            <a:r>
              <a:rPr lang="en-US" dirty="0"/>
              <a:t>Doctors </a:t>
            </a:r>
          </a:p>
          <a:p>
            <a:pPr marL="0" indent="0">
              <a:buNone/>
            </a:pPr>
            <a:r>
              <a:rPr lang="en-US" dirty="0"/>
              <a:t>Hospitals</a:t>
            </a:r>
          </a:p>
        </p:txBody>
      </p:sp>
    </p:spTree>
    <p:extLst>
      <p:ext uri="{BB962C8B-B14F-4D97-AF65-F5344CB8AC3E}">
        <p14:creationId xmlns:p14="http://schemas.microsoft.com/office/powerpoint/2010/main" val="319976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4DAF9-E3BD-31D0-9B14-BD08DAB37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6CBEB-60D0-6059-9D57-8ECC9E64BA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Call for a justification of profit, given foreseeable ramifications.</a:t>
            </a:r>
          </a:p>
          <a:p>
            <a:pPr marL="0" indent="0">
              <a:buNone/>
            </a:pPr>
            <a:r>
              <a:rPr lang="en-US" dirty="0"/>
              <a:t>First, look to rent seekers (profit extractors)</a:t>
            </a:r>
          </a:p>
          <a:p>
            <a:pPr marL="0" indent="0">
              <a:buNone/>
            </a:pPr>
            <a:r>
              <a:rPr lang="en-US" dirty="0"/>
              <a:t>Second, price setters for medical supplies with high barriers to entry and/or IP protection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Goal is balancing reasonable pay for labor, stewardship of scarce resources, and maximizing access for patients while minimizing unreasonable profit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55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E3E4A-8C07-58EA-F0FA-52A2BA363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Accounting problems (trust me this is fun, I promise)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2F3FEE-793D-7CF0-914C-D625D3E5B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is the cost of healthcare as it is commonly described.</a:t>
            </a:r>
          </a:p>
          <a:p>
            <a:r>
              <a:rPr lang="en-US" dirty="0"/>
              <a:t>Used in a sentence: “The United States spent N on healthcare in 2024, (X per capita), which is more than any other country, and had worse outcomes.” </a:t>
            </a:r>
          </a:p>
        </p:txBody>
      </p:sp>
    </p:spTree>
    <p:extLst>
      <p:ext uri="{BB962C8B-B14F-4D97-AF65-F5344CB8AC3E}">
        <p14:creationId xmlns:p14="http://schemas.microsoft.com/office/powerpoint/2010/main" val="3491845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6436E-B8AC-AEC7-749B-38027D316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24CBA3-4836-317A-DAF3-A67009A4E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 is not actually the cost of healthcare, though.</a:t>
            </a:r>
          </a:p>
          <a:p>
            <a:r>
              <a:rPr lang="en-US" dirty="0"/>
              <a:t>N is the cost of the healthcare financing system in the United States.</a:t>
            </a:r>
          </a:p>
          <a:p>
            <a:r>
              <a:rPr lang="en-US" dirty="0"/>
              <a:t>To calculate how much we spend on providing healthcare, we need to adjust N.</a:t>
            </a:r>
          </a:p>
        </p:txBody>
      </p:sp>
    </p:spTree>
    <p:extLst>
      <p:ext uri="{BB962C8B-B14F-4D97-AF65-F5344CB8AC3E}">
        <p14:creationId xmlns:p14="http://schemas.microsoft.com/office/powerpoint/2010/main" val="20233467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3CDD4-8945-F8F6-617B-764AD93E3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749CB-A3E4-5CA5-B1B6-D1A6A6B9A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N- (profit extracted +profit from unreasonable price setting + profit from gaming the system)= healthcare spending (HS) </a:t>
            </a:r>
          </a:p>
          <a:p>
            <a:endParaRPr lang="en-US" dirty="0"/>
          </a:p>
          <a:p>
            <a:r>
              <a:rPr lang="en-US" dirty="0"/>
              <a:t>HS/# of people: per capita HS</a:t>
            </a:r>
          </a:p>
        </p:txBody>
      </p:sp>
    </p:spTree>
    <p:extLst>
      <p:ext uri="{BB962C8B-B14F-4D97-AF65-F5344CB8AC3E}">
        <p14:creationId xmlns:p14="http://schemas.microsoft.com/office/powerpoint/2010/main" val="14592731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446</Words>
  <Application>Microsoft Macintosh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Times New Roman</vt:lpstr>
      <vt:lpstr>Office Theme</vt:lpstr>
      <vt:lpstr> A Theory of Healthcare Financing Reform for the Current Era</vt:lpstr>
      <vt:lpstr>Medical Properties Trust (MPT)</vt:lpstr>
      <vt:lpstr>Hepatitis C Miracle Cure</vt:lpstr>
      <vt:lpstr>PowerPoint Presentation</vt:lpstr>
      <vt:lpstr>Who do we ask to save us money?</vt:lpstr>
      <vt:lpstr> </vt:lpstr>
      <vt:lpstr>Accounting problems (trust me this is fun, I promise)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Fox, Jacqueline</dc:creator>
  <cp:lastModifiedBy>Fox, Jacqueline</cp:lastModifiedBy>
  <cp:revision>1</cp:revision>
  <dcterms:created xsi:type="dcterms:W3CDTF">2025-06-06T02:39:34Z</dcterms:created>
  <dcterms:modified xsi:type="dcterms:W3CDTF">2025-06-06T04:06:35Z</dcterms:modified>
</cp:coreProperties>
</file>