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6" r:id="rId4"/>
    <p:sldMasterId id="2147483657" r:id="rId5"/>
  </p:sldMasterIdLst>
  <p:notesMasterIdLst>
    <p:notesMasterId r:id="rId38"/>
  </p:notesMasterIdLst>
  <p:sldIdLst>
    <p:sldId id="322" r:id="rId6"/>
    <p:sldId id="271" r:id="rId7"/>
    <p:sldId id="335" r:id="rId8"/>
    <p:sldId id="343" r:id="rId9"/>
    <p:sldId id="262" r:id="rId10"/>
    <p:sldId id="340" r:id="rId11"/>
    <p:sldId id="342" r:id="rId12"/>
    <p:sldId id="341" r:id="rId13"/>
    <p:sldId id="344" r:id="rId14"/>
    <p:sldId id="348" r:id="rId15"/>
    <p:sldId id="354" r:id="rId16"/>
    <p:sldId id="352" r:id="rId17"/>
    <p:sldId id="367" r:id="rId18"/>
    <p:sldId id="345" r:id="rId19"/>
    <p:sldId id="355" r:id="rId20"/>
    <p:sldId id="356" r:id="rId21"/>
    <p:sldId id="350" r:id="rId22"/>
    <p:sldId id="357" r:id="rId23"/>
    <p:sldId id="351" r:id="rId24"/>
    <p:sldId id="346" r:id="rId25"/>
    <p:sldId id="358" r:id="rId26"/>
    <p:sldId id="359" r:id="rId27"/>
    <p:sldId id="349" r:id="rId28"/>
    <p:sldId id="360" r:id="rId29"/>
    <p:sldId id="361" r:id="rId30"/>
    <p:sldId id="362" r:id="rId31"/>
    <p:sldId id="363" r:id="rId32"/>
    <p:sldId id="364" r:id="rId33"/>
    <p:sldId id="365" r:id="rId34"/>
    <p:sldId id="366" r:id="rId35"/>
    <p:sldId id="334" r:id="rId36"/>
    <p:sldId id="278" r:id="rId37"/>
  </p:sldIdLst>
  <p:sldSz cx="9144000" cy="5143500" type="screen16x9"/>
  <p:notesSz cx="6858000" cy="9144000"/>
  <p:embeddedFontLst>
    <p:embeddedFont>
      <p:font typeface="Inter Medium" panose="02000503000000020004" pitchFamily="2" charset="0"/>
      <p:regular r:id="rId39"/>
      <p:bold r:id="rId4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928879-1B5E-1B71-A198-F2B2077697AD}" name="Hazen, Katherine" initials="" userId="S::k.hazen@northeastern.edu::f75059dd-01e1-4c56-a772-0275ae881b38" providerId="AD"/>
  <p188:author id="{A0F67D99-463F-84D2-4FCF-8E0F52D324EA}" name="Marshall, Elaine" initials="" userId="S::e.marshall@northeastern.edu::7b52bdc4-d23f-4978-8026-8aa5259a39d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ndrea V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5D5"/>
    <a:srgbClr val="BCC0DA"/>
    <a:srgbClr val="E2B4B5"/>
    <a:srgbClr val="FCFAD0"/>
    <a:srgbClr val="EBCBCC"/>
    <a:srgbClr val="18B2E1"/>
    <a:srgbClr val="F7B319"/>
    <a:srgbClr val="233468"/>
    <a:srgbClr val="41BC9C"/>
    <a:srgbClr val="F07C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06968-AB81-0205-0C61-9C9AD921122F}" v="2" dt="2025-06-02T12:15:10.020"/>
    <p1510:client id="{0E309EF2-A90F-5145-B62B-9C8572F20056}" v="58" dt="2025-06-02T12:33:10.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68"/>
    <p:restoredTop sz="63681"/>
  </p:normalViewPr>
  <p:slideViewPr>
    <p:cSldViewPr snapToGrid="0">
      <p:cViewPr varScale="1">
        <p:scale>
          <a:sx n="103" d="100"/>
          <a:sy n="103" d="100"/>
        </p:scale>
        <p:origin x="1792"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font" Target="fonts/font1.fntdata"/><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47"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font" Target="fonts/font2.fntdata"/><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katherinehazen\Library\CloudStorage\OneDrive-NortheasternUniversity\Salus%20Populi\Dissemintation\APHA%20graphic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katherinehazen\Library\CloudStorage\OneDrive-NortheasternUniversity\Salus%20Populi\Dissemintation\APHA%20graphic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katherinehazen\Library\CloudStorage\OneDrive-NortheasternUniversity\Salus%20Populi\Dissemintation\APHA%20graphic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katherinehazen\Library\CloudStorage\OneDrive-NortheasternUniversity\Salus%20Populi\Dissemintation\APHA%20graphic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katherinehazen\Library\CloudStorage\OneDrive-NortheasternUniversity\Salus%20Populi\Dissemintation\APHA%20graphic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400">
                <a:solidFill>
                  <a:schemeClr val="tx1"/>
                </a:solidFill>
              </a:rPr>
              <a:t>Profession*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4014375208550853"/>
          <c:y val="0.16941082642260369"/>
          <c:w val="0.48397279958666567"/>
          <c:h val="0.69629995276700196"/>
        </c:manualLayout>
      </c:layout>
      <c:pieChart>
        <c:varyColors val="1"/>
        <c:ser>
          <c:idx val="0"/>
          <c:order val="0"/>
          <c:tx>
            <c:strRef>
              <c:f>Sheet1!$B$1</c:f>
              <c:strCache>
                <c:ptCount val="1"/>
                <c:pt idx="0">
                  <c:v>Profession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557-484F-8D89-BED3CD318D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43B-9F45-8CD3-27D9B36D0AD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8557-484F-8D89-BED3CD318D0C}"/>
              </c:ext>
            </c:extLst>
          </c:dPt>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1-8557-484F-8D89-BED3CD318D0C}"/>
                </c:ext>
              </c:extLst>
            </c:dLbl>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2-8557-484F-8D89-BED3CD318D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Judge</c:v>
                </c:pt>
                <c:pt idx="1">
                  <c:v>Lawyer</c:v>
                </c:pt>
                <c:pt idx="2">
                  <c:v>Other</c:v>
                </c:pt>
              </c:strCache>
            </c:strRef>
          </c:cat>
          <c:val>
            <c:numRef>
              <c:f>Sheet1!$B$2:$B$4</c:f>
              <c:numCache>
                <c:formatCode>General</c:formatCode>
                <c:ptCount val="3"/>
                <c:pt idx="0">
                  <c:v>0.61480000000000001</c:v>
                </c:pt>
                <c:pt idx="1">
                  <c:v>8.8499999999999995E-2</c:v>
                </c:pt>
                <c:pt idx="2">
                  <c:v>0.29670000000000002</c:v>
                </c:pt>
              </c:numCache>
            </c:numRef>
          </c:val>
          <c:extLst>
            <c:ext xmlns:c16="http://schemas.microsoft.com/office/drawing/2014/chart" uri="{C3380CC4-5D6E-409C-BE32-E72D297353CC}">
              <c16:uniqueId val="{00000000-8557-484F-8D89-BED3CD318D0C}"/>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400">
                <a:solidFill>
                  <a:schemeClr val="tx1"/>
                </a:solidFill>
              </a:rPr>
              <a:t>Jurisdiction*</a:t>
            </a:r>
          </a:p>
        </c:rich>
      </c:tx>
      <c:layout>
        <c:manualLayout>
          <c:xMode val="edge"/>
          <c:yMode val="edge"/>
          <c:x val="0.32432608013458486"/>
          <c:y val="6.549230315029151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0169115140257979"/>
          <c:y val="0.33685420295926261"/>
          <c:w val="0.45486133404754531"/>
          <c:h val="0.63627224907869873"/>
        </c:manualLayout>
      </c:layout>
      <c:pieChart>
        <c:varyColors val="1"/>
        <c:ser>
          <c:idx val="0"/>
          <c:order val="0"/>
          <c:tx>
            <c:strRef>
              <c:f>Sheet1!$B$1</c:f>
              <c:strCache>
                <c:ptCount val="1"/>
                <c:pt idx="0">
                  <c:v>Jurisdiction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D589-4B4B-A517-86234DBD108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D589-4B4B-A517-86234DBD108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D589-4B4B-A517-86234DBD108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31-164A-98C5-61013FB13B28}"/>
              </c:ext>
            </c:extLst>
          </c:dPt>
          <c:dLbls>
            <c:dLbl>
              <c:idx val="0"/>
              <c:layout>
                <c:manualLayout>
                  <c:x val="-6.6415400744419262E-2"/>
                  <c:y val="0.13311918362869399"/>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37217165781306977"/>
                      <c:h val="0.33564805364524403"/>
                    </c:manualLayout>
                  </c15:layout>
                </c:ext>
                <c:ext xmlns:c16="http://schemas.microsoft.com/office/drawing/2014/chart" uri="{C3380CC4-5D6E-409C-BE32-E72D297353CC}">
                  <c16:uniqueId val="{00000002-D589-4B4B-A517-86234DBD108A}"/>
                </c:ext>
              </c:extLst>
            </c:dLbl>
            <c:dLbl>
              <c:idx val="1"/>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1-D589-4B4B-A517-86234DBD108A}"/>
                </c:ext>
              </c:extLst>
            </c:dLbl>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3-D589-4B4B-A517-86234DBD108A}"/>
                </c:ext>
              </c:extLst>
            </c:dLbl>
            <c:dLbl>
              <c:idx val="3"/>
              <c:layout>
                <c:manualLayout>
                  <c:x val="4.7800679846566795E-2"/>
                  <c:y val="-1.0998841737605294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831-164A-98C5-61013FB13B2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Municipal/tribal/ local</c:v>
                </c:pt>
                <c:pt idx="1">
                  <c:v>State</c:v>
                </c:pt>
                <c:pt idx="2">
                  <c:v>Federal</c:v>
                </c:pt>
                <c:pt idx="3">
                  <c:v>N/A</c:v>
                </c:pt>
              </c:strCache>
            </c:strRef>
          </c:cat>
          <c:val>
            <c:numRef>
              <c:f>Sheet1!$B$2:$B$5</c:f>
              <c:numCache>
                <c:formatCode>General</c:formatCode>
                <c:ptCount val="4"/>
                <c:pt idx="0">
                  <c:v>0.1172</c:v>
                </c:pt>
                <c:pt idx="1">
                  <c:v>0.7802</c:v>
                </c:pt>
                <c:pt idx="2">
                  <c:v>2.86E-2</c:v>
                </c:pt>
                <c:pt idx="3">
                  <c:v>7.8100000000000003E-2</c:v>
                </c:pt>
              </c:numCache>
            </c:numRef>
          </c:val>
          <c:extLst>
            <c:ext xmlns:c16="http://schemas.microsoft.com/office/drawing/2014/chart" uri="{C3380CC4-5D6E-409C-BE32-E72D297353CC}">
              <c16:uniqueId val="{00000000-D589-4B4B-A517-86234DBD108A}"/>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solidFill>
                  <a:schemeClr val="tx1"/>
                </a:solidFill>
              </a:rPr>
              <a:t>Court Level*</a:t>
            </a:r>
          </a:p>
        </c:rich>
      </c:tx>
      <c:layout>
        <c:manualLayout>
          <c:xMode val="edge"/>
          <c:yMode val="edge"/>
          <c:x val="0.28317207482728451"/>
          <c:y val="0.11574701434581831"/>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Court Level*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C203-7E40-8C8E-40DABA9CCB6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203-7E40-8C8E-40DABA9CCB6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C203-7E40-8C8E-40DABA9CCB6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1-C203-7E40-8C8E-40DABA9CCB67}"/>
              </c:ext>
            </c:extLst>
          </c:dPt>
          <c:dLbls>
            <c:dLbl>
              <c:idx val="0"/>
              <c:layout>
                <c:manualLayout>
                  <c:x val="-0.22113733423429968"/>
                  <c:y val="-9.6794340148480443E-2"/>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C203-7E40-8C8E-40DABA9CCB67}"/>
                </c:ext>
              </c:extLst>
            </c:dLbl>
            <c:dLbl>
              <c:idx val="1"/>
              <c:layout>
                <c:manualLayout>
                  <c:x val="1.9971568475118821E-7"/>
                  <c:y val="-5.8583967804404183E-2"/>
                </c:manualLayout>
              </c:layout>
              <c:showLegendKey val="0"/>
              <c:showVal val="0"/>
              <c:showCatName val="1"/>
              <c:showSerName val="0"/>
              <c:showPercent val="1"/>
              <c:showBubbleSize val="0"/>
              <c:extLst>
                <c:ext xmlns:c15="http://schemas.microsoft.com/office/drawing/2012/chart" uri="{CE6537A1-D6FC-4f65-9D91-7224C49458BB}">
                  <c15:layout>
                    <c:manualLayout>
                      <c:w val="0.3146802780340735"/>
                      <c:h val="0.3700858485004454"/>
                    </c:manualLayout>
                  </c15:layout>
                </c:ext>
                <c:ext xmlns:c16="http://schemas.microsoft.com/office/drawing/2014/chart" uri="{C3380CC4-5D6E-409C-BE32-E72D297353CC}">
                  <c16:uniqueId val="{00000003-C203-7E40-8C8E-40DABA9CCB67}"/>
                </c:ext>
              </c:extLst>
            </c:dLbl>
            <c:dLbl>
              <c:idx val="2"/>
              <c:layout>
                <c:manualLayout>
                  <c:x val="-1.806379492627298E-2"/>
                  <c:y val="-0.1711055542737414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C203-7E40-8C8E-40DABA9CCB67}"/>
                </c:ext>
              </c:extLst>
            </c:dLbl>
            <c:dLbl>
              <c:idx val="3"/>
              <c:layout>
                <c:manualLayout>
                  <c:x val="0.19279074309812552"/>
                  <c:y val="0.2001674751310469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6401141970655317"/>
                      <c:h val="0.21529700815613351"/>
                    </c:manualLayout>
                  </c15:layout>
                </c:ext>
                <c:ext xmlns:c16="http://schemas.microsoft.com/office/drawing/2014/chart" uri="{C3380CC4-5D6E-409C-BE32-E72D297353CC}">
                  <c16:uniqueId val="{00000001-C203-7E40-8C8E-40DABA9CCB6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Trial Court</c:v>
                </c:pt>
                <c:pt idx="1">
                  <c:v>Appellate Court</c:v>
                </c:pt>
                <c:pt idx="2">
                  <c:v>Both</c:v>
                </c:pt>
                <c:pt idx="3">
                  <c:v>N/A</c:v>
                </c:pt>
              </c:strCache>
            </c:strRef>
          </c:cat>
          <c:val>
            <c:numRef>
              <c:f>Sheet1!$B$2:$B$5</c:f>
              <c:numCache>
                <c:formatCode>General</c:formatCode>
                <c:ptCount val="4"/>
                <c:pt idx="0">
                  <c:v>0.55779999999999996</c:v>
                </c:pt>
                <c:pt idx="1">
                  <c:v>0.126</c:v>
                </c:pt>
                <c:pt idx="2">
                  <c:v>5.1400000000000001E-2</c:v>
                </c:pt>
                <c:pt idx="3">
                  <c:v>0.26479999999999998</c:v>
                </c:pt>
              </c:numCache>
            </c:numRef>
          </c:val>
          <c:extLst>
            <c:ext xmlns:c16="http://schemas.microsoft.com/office/drawing/2014/chart" uri="{C3380CC4-5D6E-409C-BE32-E72D297353CC}">
              <c16:uniqueId val="{00000000-C203-7E40-8C8E-40DABA9CCB67}"/>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t>SDOH Knowledge***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Sheet1!$B$2:$C$2</c:f>
              <c:strCache>
                <c:ptCount val="2"/>
                <c:pt idx="0">
                  <c:v>Pre-training</c:v>
                </c:pt>
                <c:pt idx="1">
                  <c:v>Post-training</c:v>
                </c:pt>
              </c:strCache>
            </c:strRef>
          </c:cat>
          <c:val>
            <c:numRef>
              <c:f>Sheet1!$B$3:$C$3</c:f>
              <c:numCache>
                <c:formatCode>General</c:formatCode>
                <c:ptCount val="2"/>
                <c:pt idx="0">
                  <c:v>2.67</c:v>
                </c:pt>
                <c:pt idx="1">
                  <c:v>3.38</c:v>
                </c:pt>
              </c:numCache>
            </c:numRef>
          </c:val>
          <c:smooth val="0"/>
          <c:extLst>
            <c:ext xmlns:c16="http://schemas.microsoft.com/office/drawing/2014/chart" uri="{C3380CC4-5D6E-409C-BE32-E72D297353CC}">
              <c16:uniqueId val="{00000000-9AC5-DA46-AE6E-5EBB12055B60}"/>
            </c:ext>
          </c:extLst>
        </c:ser>
        <c:dLbls>
          <c:showLegendKey val="0"/>
          <c:showVal val="0"/>
          <c:showCatName val="0"/>
          <c:showSerName val="0"/>
          <c:showPercent val="0"/>
          <c:showBubbleSize val="0"/>
        </c:dLbls>
        <c:smooth val="0"/>
        <c:axId val="73338640"/>
        <c:axId val="28343584"/>
      </c:lineChart>
      <c:catAx>
        <c:axId val="73338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8343584"/>
        <c:crosses val="autoZero"/>
        <c:auto val="1"/>
        <c:lblAlgn val="ctr"/>
        <c:lblOffset val="100"/>
        <c:noMultiLvlLbl val="0"/>
      </c:catAx>
      <c:valAx>
        <c:axId val="28343584"/>
        <c:scaling>
          <c:orientation val="minMax"/>
          <c:max val="4"/>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338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t>Research methods knowledge***</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Sheet1!$E$2:$F$2</c:f>
              <c:strCache>
                <c:ptCount val="2"/>
                <c:pt idx="0">
                  <c:v>Pre-training</c:v>
                </c:pt>
                <c:pt idx="1">
                  <c:v>Post-training</c:v>
                </c:pt>
              </c:strCache>
            </c:strRef>
          </c:cat>
          <c:val>
            <c:numRef>
              <c:f>Sheet1!$E$3:$F$3</c:f>
              <c:numCache>
                <c:formatCode>General</c:formatCode>
                <c:ptCount val="2"/>
                <c:pt idx="0">
                  <c:v>2.31</c:v>
                </c:pt>
                <c:pt idx="1">
                  <c:v>3.09</c:v>
                </c:pt>
              </c:numCache>
            </c:numRef>
          </c:val>
          <c:smooth val="0"/>
          <c:extLst>
            <c:ext xmlns:c16="http://schemas.microsoft.com/office/drawing/2014/chart" uri="{C3380CC4-5D6E-409C-BE32-E72D297353CC}">
              <c16:uniqueId val="{00000000-21D6-1C4E-A21D-1C3165B273D6}"/>
            </c:ext>
          </c:extLst>
        </c:ser>
        <c:dLbls>
          <c:showLegendKey val="0"/>
          <c:showVal val="0"/>
          <c:showCatName val="0"/>
          <c:showSerName val="0"/>
          <c:showPercent val="0"/>
          <c:showBubbleSize val="0"/>
        </c:dLbls>
        <c:smooth val="0"/>
        <c:axId val="854481184"/>
        <c:axId val="29748672"/>
      </c:lineChart>
      <c:catAx>
        <c:axId val="854481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9748672"/>
        <c:crosses val="autoZero"/>
        <c:auto val="1"/>
        <c:lblAlgn val="ctr"/>
        <c:lblOffset val="100"/>
        <c:noMultiLvlLbl val="0"/>
      </c:catAx>
      <c:valAx>
        <c:axId val="29748672"/>
        <c:scaling>
          <c:orientation val="minMax"/>
          <c:max val="4"/>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854481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r>
              <a:rPr lang="en-US"/>
              <a:t>Understanding relationship***</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Sheet1!$H$2:$I$2</c:f>
              <c:strCache>
                <c:ptCount val="2"/>
                <c:pt idx="0">
                  <c:v>Pre-training</c:v>
                </c:pt>
                <c:pt idx="1">
                  <c:v>Post-training</c:v>
                </c:pt>
              </c:strCache>
            </c:strRef>
          </c:cat>
          <c:val>
            <c:numRef>
              <c:f>Sheet1!$H$3:$I$3</c:f>
              <c:numCache>
                <c:formatCode>General</c:formatCode>
                <c:ptCount val="2"/>
                <c:pt idx="0">
                  <c:v>2.69</c:v>
                </c:pt>
                <c:pt idx="1">
                  <c:v>3.27</c:v>
                </c:pt>
              </c:numCache>
            </c:numRef>
          </c:val>
          <c:smooth val="0"/>
          <c:extLst>
            <c:ext xmlns:c16="http://schemas.microsoft.com/office/drawing/2014/chart" uri="{C3380CC4-5D6E-409C-BE32-E72D297353CC}">
              <c16:uniqueId val="{00000000-CA54-0446-A476-E0797CE4BC5D}"/>
            </c:ext>
          </c:extLst>
        </c:ser>
        <c:dLbls>
          <c:showLegendKey val="0"/>
          <c:showVal val="0"/>
          <c:showCatName val="0"/>
          <c:showSerName val="0"/>
          <c:showPercent val="0"/>
          <c:showBubbleSize val="0"/>
        </c:dLbls>
        <c:smooth val="0"/>
        <c:axId val="73279040"/>
        <c:axId val="73280752"/>
      </c:lineChart>
      <c:catAx>
        <c:axId val="73279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280752"/>
        <c:crosses val="autoZero"/>
        <c:auto val="1"/>
        <c:lblAlgn val="ctr"/>
        <c:lblOffset val="100"/>
        <c:noMultiLvlLbl val="0"/>
      </c:catAx>
      <c:valAx>
        <c:axId val="73280752"/>
        <c:scaling>
          <c:orientation val="minMax"/>
          <c:max val="4"/>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73279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en-US"/>
              <a:t>Applicability of the SDOH to work*</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Sheet1!$K$2:$L$2</c:f>
              <c:strCache>
                <c:ptCount val="2"/>
                <c:pt idx="0">
                  <c:v>Pre-training</c:v>
                </c:pt>
                <c:pt idx="1">
                  <c:v>Post-training</c:v>
                </c:pt>
              </c:strCache>
            </c:strRef>
          </c:cat>
          <c:val>
            <c:numRef>
              <c:f>Sheet1!$K$3:$L$3</c:f>
              <c:numCache>
                <c:formatCode>General</c:formatCode>
                <c:ptCount val="2"/>
                <c:pt idx="0">
                  <c:v>2.97</c:v>
                </c:pt>
                <c:pt idx="1">
                  <c:v>3.24</c:v>
                </c:pt>
              </c:numCache>
            </c:numRef>
          </c:val>
          <c:smooth val="0"/>
          <c:extLst>
            <c:ext xmlns:c16="http://schemas.microsoft.com/office/drawing/2014/chart" uri="{C3380CC4-5D6E-409C-BE32-E72D297353CC}">
              <c16:uniqueId val="{00000000-3540-DB40-B95A-09DCAA711EF1}"/>
            </c:ext>
          </c:extLst>
        </c:ser>
        <c:dLbls>
          <c:showLegendKey val="0"/>
          <c:showVal val="0"/>
          <c:showCatName val="0"/>
          <c:showSerName val="0"/>
          <c:showPercent val="0"/>
          <c:showBubbleSize val="0"/>
        </c:dLbls>
        <c:smooth val="0"/>
        <c:axId val="937158912"/>
        <c:axId val="72678848"/>
      </c:lineChart>
      <c:catAx>
        <c:axId val="937158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2678848"/>
        <c:crosses val="autoZero"/>
        <c:auto val="1"/>
        <c:lblAlgn val="ctr"/>
        <c:lblOffset val="100"/>
        <c:noMultiLvlLbl val="0"/>
      </c:catAx>
      <c:valAx>
        <c:axId val="72678848"/>
        <c:scaling>
          <c:orientation val="minMax"/>
          <c:max val="4"/>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9371589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r>
              <a:rPr lang="en-US"/>
              <a:t>Applicability of research methods to work***</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Sheet1!$N$2:$O$2</c:f>
              <c:strCache>
                <c:ptCount val="2"/>
                <c:pt idx="0">
                  <c:v>Pre-training</c:v>
                </c:pt>
                <c:pt idx="1">
                  <c:v>Post-training</c:v>
                </c:pt>
              </c:strCache>
            </c:strRef>
          </c:cat>
          <c:val>
            <c:numRef>
              <c:f>Sheet1!$N$3:$O$3</c:f>
              <c:numCache>
                <c:formatCode>General</c:formatCode>
                <c:ptCount val="2"/>
                <c:pt idx="0">
                  <c:v>2.21</c:v>
                </c:pt>
                <c:pt idx="1">
                  <c:v>2.4700000000000002</c:v>
                </c:pt>
              </c:numCache>
            </c:numRef>
          </c:val>
          <c:smooth val="0"/>
          <c:extLst>
            <c:ext xmlns:c16="http://schemas.microsoft.com/office/drawing/2014/chart" uri="{C3380CC4-5D6E-409C-BE32-E72D297353CC}">
              <c16:uniqueId val="{00000000-362F-5147-8932-239DEF892078}"/>
            </c:ext>
          </c:extLst>
        </c:ser>
        <c:dLbls>
          <c:showLegendKey val="0"/>
          <c:showVal val="0"/>
          <c:showCatName val="0"/>
          <c:showSerName val="0"/>
          <c:showPercent val="0"/>
          <c:showBubbleSize val="0"/>
        </c:dLbls>
        <c:smooth val="0"/>
        <c:axId val="30006272"/>
        <c:axId val="2076559695"/>
      </c:lineChart>
      <c:catAx>
        <c:axId val="30006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2076559695"/>
        <c:crosses val="autoZero"/>
        <c:auto val="1"/>
        <c:lblAlgn val="ctr"/>
        <c:lblOffset val="100"/>
        <c:noMultiLvlLbl val="0"/>
      </c:catAx>
      <c:valAx>
        <c:axId val="2076559695"/>
        <c:scaling>
          <c:orientation val="minMax"/>
          <c:max val="4"/>
          <c:min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00062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5F471C-E465-4D42-8E09-4D7299CF352B}" type="doc">
      <dgm:prSet loTypeId="urn:microsoft.com/office/officeart/2005/8/layout/vList4" loCatId="" qsTypeId="urn:microsoft.com/office/officeart/2005/8/quickstyle/simple1" qsCatId="simple" csTypeId="urn:microsoft.com/office/officeart/2005/8/colors/accent1_2" csCatId="accent1" phldr="1"/>
      <dgm:spPr/>
      <dgm:t>
        <a:bodyPr/>
        <a:lstStyle/>
        <a:p>
          <a:endParaRPr lang="en-US"/>
        </a:p>
      </dgm:t>
    </dgm:pt>
    <dgm:pt modelId="{3E6C6D4A-AED7-BE46-91E3-6D0223A57BD8}">
      <dgm:prSet phldrT="[Text]" custT="1"/>
      <dgm:spPr/>
      <dgm:t>
        <a:bodyPr/>
        <a:lstStyle/>
        <a:p>
          <a:r>
            <a:rPr lang="en-US" sz="1800" b="1"/>
            <a:t>Procedure and Participants</a:t>
          </a:r>
        </a:p>
      </dgm:t>
    </dgm:pt>
    <dgm:pt modelId="{EA6D796D-E1D1-A54B-9672-584FF18F0922}" type="parTrans" cxnId="{7FB966A8-4A47-E842-935A-4494601C4F5A}">
      <dgm:prSet/>
      <dgm:spPr/>
      <dgm:t>
        <a:bodyPr/>
        <a:lstStyle/>
        <a:p>
          <a:endParaRPr lang="en-US" sz="1200"/>
        </a:p>
      </dgm:t>
    </dgm:pt>
    <dgm:pt modelId="{2FBCF2E7-47A8-B24F-BC1C-8617D9F67F52}" type="sibTrans" cxnId="{7FB966A8-4A47-E842-935A-4494601C4F5A}">
      <dgm:prSet/>
      <dgm:spPr/>
      <dgm:t>
        <a:bodyPr/>
        <a:lstStyle/>
        <a:p>
          <a:endParaRPr lang="en-US" sz="1200"/>
        </a:p>
      </dgm:t>
    </dgm:pt>
    <dgm:pt modelId="{E0A55310-27E1-DC49-9068-2D0F35AF4137}">
      <dgm:prSet phldrT="[Text]" custT="1"/>
      <dgm:spPr/>
      <dgm:t>
        <a:bodyPr/>
        <a:lstStyle/>
        <a:p>
          <a:r>
            <a:rPr lang="en-US" sz="1800" b="1"/>
            <a:t>Materials</a:t>
          </a:r>
          <a:endParaRPr lang="en-US" sz="1400" b="1"/>
        </a:p>
      </dgm:t>
    </dgm:pt>
    <dgm:pt modelId="{A0437E7C-5B9C-9F4A-BADD-41B6C8C1D4E4}" type="parTrans" cxnId="{CAD35538-FF62-0B4B-9323-313EEB7A7C4B}">
      <dgm:prSet/>
      <dgm:spPr/>
      <dgm:t>
        <a:bodyPr/>
        <a:lstStyle/>
        <a:p>
          <a:endParaRPr lang="en-US" sz="1200"/>
        </a:p>
      </dgm:t>
    </dgm:pt>
    <dgm:pt modelId="{E7FB7A3F-5806-1246-B1A7-6124C66C4A2A}" type="sibTrans" cxnId="{CAD35538-FF62-0B4B-9323-313EEB7A7C4B}">
      <dgm:prSet/>
      <dgm:spPr/>
      <dgm:t>
        <a:bodyPr/>
        <a:lstStyle/>
        <a:p>
          <a:endParaRPr lang="en-US" sz="1200"/>
        </a:p>
      </dgm:t>
    </dgm:pt>
    <dgm:pt modelId="{03389D36-E4B8-AC49-8445-303197718F7A}">
      <dgm:prSet phldrT="[Text]" custT="1"/>
      <dgm:spPr/>
      <dgm:t>
        <a:bodyPr/>
        <a:lstStyle/>
        <a:p>
          <a:r>
            <a:rPr lang="en-US" sz="1050"/>
            <a:t>Knowledge of the SDOH (4 items)</a:t>
          </a:r>
        </a:p>
      </dgm:t>
    </dgm:pt>
    <dgm:pt modelId="{EAEAD6BE-52CA-5944-9BF8-A9F30B949689}" type="parTrans" cxnId="{4A883C8B-C391-844B-8DAA-0B24F7C9D1AB}">
      <dgm:prSet/>
      <dgm:spPr/>
      <dgm:t>
        <a:bodyPr/>
        <a:lstStyle/>
        <a:p>
          <a:endParaRPr lang="en-US" sz="1200"/>
        </a:p>
      </dgm:t>
    </dgm:pt>
    <dgm:pt modelId="{6D87265B-91FB-814E-BB12-87A05FCB50FD}" type="sibTrans" cxnId="{4A883C8B-C391-844B-8DAA-0B24F7C9D1AB}">
      <dgm:prSet/>
      <dgm:spPr/>
      <dgm:t>
        <a:bodyPr/>
        <a:lstStyle/>
        <a:p>
          <a:endParaRPr lang="en-US" sz="1200"/>
        </a:p>
      </dgm:t>
    </dgm:pt>
    <dgm:pt modelId="{AFCF3FC3-5E2B-4C42-A2CE-ABC7E6A0B72F}">
      <dgm:prSet phldrT="[Text]" custT="1"/>
      <dgm:spPr/>
      <dgm:t>
        <a:bodyPr/>
        <a:lstStyle/>
        <a:p>
          <a:r>
            <a:rPr lang="en-US" sz="1050"/>
            <a:t>Knowledge of  Research Methods (2 items)</a:t>
          </a:r>
        </a:p>
      </dgm:t>
    </dgm:pt>
    <dgm:pt modelId="{C5E1A2CA-68BB-9F46-B7BA-4AD6631D292B}" type="parTrans" cxnId="{A5F8E514-09A3-2A4F-936B-D93F2AD470DA}">
      <dgm:prSet/>
      <dgm:spPr/>
      <dgm:t>
        <a:bodyPr/>
        <a:lstStyle/>
        <a:p>
          <a:endParaRPr lang="en-US" sz="1200"/>
        </a:p>
      </dgm:t>
    </dgm:pt>
    <dgm:pt modelId="{14A314E4-3AC1-AD49-A05A-D1D526CBA3BC}" type="sibTrans" cxnId="{A5F8E514-09A3-2A4F-936B-D93F2AD470DA}">
      <dgm:prSet/>
      <dgm:spPr/>
      <dgm:t>
        <a:bodyPr/>
        <a:lstStyle/>
        <a:p>
          <a:endParaRPr lang="en-US" sz="1200"/>
        </a:p>
      </dgm:t>
    </dgm:pt>
    <dgm:pt modelId="{5FC5360B-5460-004C-8FF9-A898C7873D4D}">
      <dgm:prSet phldrT="[Text]" custT="1"/>
      <dgm:spPr/>
      <dgm:t>
        <a:bodyPr/>
        <a:lstStyle/>
        <a:p>
          <a:r>
            <a:rPr lang="en-US" sz="1400"/>
            <a:t>13 trainings</a:t>
          </a:r>
        </a:p>
      </dgm:t>
    </dgm:pt>
    <dgm:pt modelId="{4D9CFBD4-05F5-5240-9DC9-08A94D382477}" type="parTrans" cxnId="{CA7C3F03-3349-1A40-B113-AE4249A68690}">
      <dgm:prSet/>
      <dgm:spPr/>
      <dgm:t>
        <a:bodyPr/>
        <a:lstStyle/>
        <a:p>
          <a:endParaRPr lang="en-US" sz="1200"/>
        </a:p>
      </dgm:t>
    </dgm:pt>
    <dgm:pt modelId="{C4941698-430D-6C41-87CD-B8D306CB63C1}" type="sibTrans" cxnId="{CA7C3F03-3349-1A40-B113-AE4249A68690}">
      <dgm:prSet/>
      <dgm:spPr/>
      <dgm:t>
        <a:bodyPr/>
        <a:lstStyle/>
        <a:p>
          <a:endParaRPr lang="en-US" sz="1200"/>
        </a:p>
      </dgm:t>
    </dgm:pt>
    <dgm:pt modelId="{7CF3D8B8-F418-F443-B395-A73A4DEC62EF}">
      <dgm:prSet phldrT="[Text]" custT="1"/>
      <dgm:spPr/>
      <dgm:t>
        <a:bodyPr/>
        <a:lstStyle/>
        <a:p>
          <a:r>
            <a:rPr lang="en-US" sz="1050"/>
            <a:t>“I can describe the concept of SDOH”</a:t>
          </a:r>
        </a:p>
      </dgm:t>
    </dgm:pt>
    <dgm:pt modelId="{F1BDB906-F4C0-3346-8342-FBA8A397781B}" type="parTrans" cxnId="{B79EA9F9-56E1-D44D-9E36-CE504AD2092E}">
      <dgm:prSet/>
      <dgm:spPr/>
      <dgm:t>
        <a:bodyPr/>
        <a:lstStyle/>
        <a:p>
          <a:endParaRPr lang="en-US" sz="1200"/>
        </a:p>
      </dgm:t>
    </dgm:pt>
    <dgm:pt modelId="{647951F2-9413-3D44-821C-FB8387D78174}" type="sibTrans" cxnId="{B79EA9F9-56E1-D44D-9E36-CE504AD2092E}">
      <dgm:prSet/>
      <dgm:spPr/>
      <dgm:t>
        <a:bodyPr/>
        <a:lstStyle/>
        <a:p>
          <a:endParaRPr lang="en-US" sz="1200"/>
        </a:p>
      </dgm:t>
    </dgm:pt>
    <dgm:pt modelId="{ECD4898F-5E31-A141-A0D8-240CA2F7539F}">
      <dgm:prSet phldrT="[Text]" custT="1"/>
      <dgm:spPr/>
      <dgm:t>
        <a:bodyPr/>
        <a:lstStyle/>
        <a:p>
          <a:r>
            <a:rPr lang="en-US" sz="1050"/>
            <a:t>“I understand the strengths of research methods used in SDOH research”</a:t>
          </a:r>
        </a:p>
      </dgm:t>
    </dgm:pt>
    <dgm:pt modelId="{0DF96768-176A-074A-86A0-66E28FB849A3}" type="parTrans" cxnId="{1635D355-3112-9147-8057-D994FCB9910E}">
      <dgm:prSet/>
      <dgm:spPr/>
      <dgm:t>
        <a:bodyPr/>
        <a:lstStyle/>
        <a:p>
          <a:endParaRPr lang="en-US" sz="1200"/>
        </a:p>
      </dgm:t>
    </dgm:pt>
    <dgm:pt modelId="{24BEEFD5-3750-7F49-BD0F-2756E5A4B3BF}" type="sibTrans" cxnId="{1635D355-3112-9147-8057-D994FCB9910E}">
      <dgm:prSet/>
      <dgm:spPr/>
      <dgm:t>
        <a:bodyPr/>
        <a:lstStyle/>
        <a:p>
          <a:endParaRPr lang="en-US" sz="1200"/>
        </a:p>
      </dgm:t>
    </dgm:pt>
    <dgm:pt modelId="{3345CFE3-09D1-C64A-B915-43AA9A504A0E}">
      <dgm:prSet phldrT="[Text]" custT="1"/>
      <dgm:spPr/>
      <dgm:t>
        <a:bodyPr/>
        <a:lstStyle/>
        <a:p>
          <a:r>
            <a:rPr lang="en-US" sz="1050"/>
            <a:t>Understanding relationship SDOH-JDM (6 items)</a:t>
          </a:r>
        </a:p>
      </dgm:t>
    </dgm:pt>
    <dgm:pt modelId="{6CAEE2A5-B11E-C042-8C32-C96869A70646}" type="parTrans" cxnId="{CC9AB0EA-DEA8-AF4F-81BD-92003A8EBBC4}">
      <dgm:prSet/>
      <dgm:spPr/>
      <dgm:t>
        <a:bodyPr/>
        <a:lstStyle/>
        <a:p>
          <a:endParaRPr lang="en-US" sz="1200"/>
        </a:p>
      </dgm:t>
    </dgm:pt>
    <dgm:pt modelId="{8A94317D-6F65-734F-BE18-55AD11464233}" type="sibTrans" cxnId="{CC9AB0EA-DEA8-AF4F-81BD-92003A8EBBC4}">
      <dgm:prSet/>
      <dgm:spPr/>
      <dgm:t>
        <a:bodyPr/>
        <a:lstStyle/>
        <a:p>
          <a:endParaRPr lang="en-US" sz="1200"/>
        </a:p>
      </dgm:t>
    </dgm:pt>
    <dgm:pt modelId="{D9434A30-8541-0240-A5FD-0D92C0EC342A}">
      <dgm:prSet phldrT="[Text]" custT="1"/>
      <dgm:spPr/>
      <dgm:t>
        <a:bodyPr/>
        <a:lstStyle/>
        <a:p>
          <a:r>
            <a:rPr lang="en-US" sz="1050"/>
            <a:t>“I understand how judicial decision-making impacts SDOH”</a:t>
          </a:r>
        </a:p>
      </dgm:t>
    </dgm:pt>
    <dgm:pt modelId="{66D7A654-8092-364E-BF09-925CD256E54C}" type="parTrans" cxnId="{86C3F42D-F2FA-1B41-9ECD-00945984536A}">
      <dgm:prSet/>
      <dgm:spPr/>
      <dgm:t>
        <a:bodyPr/>
        <a:lstStyle/>
        <a:p>
          <a:endParaRPr lang="en-US" sz="1200"/>
        </a:p>
      </dgm:t>
    </dgm:pt>
    <dgm:pt modelId="{4BF593F4-0BE6-EA49-8724-92133B66BD5F}" type="sibTrans" cxnId="{86C3F42D-F2FA-1B41-9ECD-00945984536A}">
      <dgm:prSet/>
      <dgm:spPr/>
      <dgm:t>
        <a:bodyPr/>
        <a:lstStyle/>
        <a:p>
          <a:endParaRPr lang="en-US" sz="1200"/>
        </a:p>
      </dgm:t>
    </dgm:pt>
    <dgm:pt modelId="{DE5B3DBC-D3DF-5541-9E83-D0858035D21A}">
      <dgm:prSet phldrT="[Text]" custT="1"/>
      <dgm:spPr/>
      <dgm:t>
        <a:bodyPr/>
        <a:lstStyle/>
        <a:p>
          <a:r>
            <a:rPr lang="en-US" sz="1050"/>
            <a:t>Applicability of knowledge (3 items)</a:t>
          </a:r>
        </a:p>
      </dgm:t>
    </dgm:pt>
    <dgm:pt modelId="{005262A3-94CE-A744-B9D5-404B0D309963}" type="parTrans" cxnId="{528E6DCF-10E8-1748-9EA4-C382D7052221}">
      <dgm:prSet/>
      <dgm:spPr/>
      <dgm:t>
        <a:bodyPr/>
        <a:lstStyle/>
        <a:p>
          <a:endParaRPr lang="en-US" sz="1200"/>
        </a:p>
      </dgm:t>
    </dgm:pt>
    <dgm:pt modelId="{D0F0BCDF-ECC7-A046-A002-A471D7A6A4D3}" type="sibTrans" cxnId="{528E6DCF-10E8-1748-9EA4-C382D7052221}">
      <dgm:prSet/>
      <dgm:spPr/>
      <dgm:t>
        <a:bodyPr/>
        <a:lstStyle/>
        <a:p>
          <a:endParaRPr lang="en-US" sz="1200"/>
        </a:p>
      </dgm:t>
    </dgm:pt>
    <dgm:pt modelId="{E304EFAE-A3D8-374A-B56E-9BDC173B6609}">
      <dgm:prSet phldrT="[Text]" custT="1"/>
      <dgm:spPr/>
      <dgm:t>
        <a:bodyPr/>
        <a:lstStyle/>
        <a:p>
          <a:r>
            <a:rPr lang="en-US" sz="1050"/>
            <a:t>Applicability of research methods (3 items)</a:t>
          </a:r>
        </a:p>
      </dgm:t>
    </dgm:pt>
    <dgm:pt modelId="{0588C811-3FC3-9640-A5C4-CE9FCBFB96AA}" type="parTrans" cxnId="{3929E732-8D73-BC4E-8C2A-ED93D8457FCE}">
      <dgm:prSet/>
      <dgm:spPr/>
      <dgm:t>
        <a:bodyPr/>
        <a:lstStyle/>
        <a:p>
          <a:endParaRPr lang="en-US" sz="1200"/>
        </a:p>
      </dgm:t>
    </dgm:pt>
    <dgm:pt modelId="{096FA84C-1A90-D541-9948-D7D1E91733A9}" type="sibTrans" cxnId="{3929E732-8D73-BC4E-8C2A-ED93D8457FCE}">
      <dgm:prSet/>
      <dgm:spPr/>
      <dgm:t>
        <a:bodyPr/>
        <a:lstStyle/>
        <a:p>
          <a:endParaRPr lang="en-US" sz="1200"/>
        </a:p>
      </dgm:t>
    </dgm:pt>
    <dgm:pt modelId="{775F8E85-0DDD-FD46-A3C3-887B394B77AE}">
      <dgm:prSet phldrT="[Text]" custT="1"/>
      <dgm:spPr/>
      <dgm:t>
        <a:bodyPr/>
        <a:lstStyle/>
        <a:p>
          <a:r>
            <a:rPr lang="en-US" sz="1050"/>
            <a:t>“When making judicial decisions I feel that I can use the SDOH to make decisions”</a:t>
          </a:r>
        </a:p>
      </dgm:t>
    </dgm:pt>
    <dgm:pt modelId="{4A405679-7FBD-5048-BA77-CC5381986100}" type="parTrans" cxnId="{A69AEB24-4E6C-E64F-BFF6-CE0A37B59F56}">
      <dgm:prSet/>
      <dgm:spPr/>
      <dgm:t>
        <a:bodyPr/>
        <a:lstStyle/>
        <a:p>
          <a:endParaRPr lang="en-US" sz="1200"/>
        </a:p>
      </dgm:t>
    </dgm:pt>
    <dgm:pt modelId="{05E7AEBA-BA7D-C84B-BC88-675D73985D61}" type="sibTrans" cxnId="{A69AEB24-4E6C-E64F-BFF6-CE0A37B59F56}">
      <dgm:prSet/>
      <dgm:spPr/>
      <dgm:t>
        <a:bodyPr/>
        <a:lstStyle/>
        <a:p>
          <a:endParaRPr lang="en-US" sz="1200"/>
        </a:p>
      </dgm:t>
    </dgm:pt>
    <dgm:pt modelId="{061A9C29-33FF-3643-BA52-407A1D9E9A48}">
      <dgm:prSet phldrT="[Text]" custT="1"/>
      <dgm:spPr/>
      <dgm:t>
        <a:bodyPr/>
        <a:lstStyle/>
        <a:p>
          <a:r>
            <a:rPr lang="en-US" sz="1050"/>
            <a:t>“I know how to use evidence-based research on the SDOH in my work as a judge”</a:t>
          </a:r>
        </a:p>
      </dgm:t>
    </dgm:pt>
    <dgm:pt modelId="{79550BD8-87CA-374A-BA8D-BD0A1A75DACD}" type="parTrans" cxnId="{303934DB-8EDE-9345-A055-9ADB9EFD05B6}">
      <dgm:prSet/>
      <dgm:spPr/>
      <dgm:t>
        <a:bodyPr/>
        <a:lstStyle/>
        <a:p>
          <a:endParaRPr lang="en-US" sz="1200"/>
        </a:p>
      </dgm:t>
    </dgm:pt>
    <dgm:pt modelId="{D8532328-6A76-6B43-B0EC-AB52628F183B}" type="sibTrans" cxnId="{303934DB-8EDE-9345-A055-9ADB9EFD05B6}">
      <dgm:prSet/>
      <dgm:spPr/>
      <dgm:t>
        <a:bodyPr/>
        <a:lstStyle/>
        <a:p>
          <a:endParaRPr lang="en-US" sz="1200"/>
        </a:p>
      </dgm:t>
    </dgm:pt>
    <dgm:pt modelId="{110ECB8A-1E70-D042-977A-FC7A4F32361C}">
      <dgm:prSet phldrT="[Text]" custT="1"/>
      <dgm:spPr/>
      <dgm:t>
        <a:bodyPr/>
        <a:lstStyle/>
        <a:p>
          <a:r>
            <a:rPr lang="en-US" sz="1400"/>
            <a:t>Pre-training: </a:t>
          </a:r>
          <a:r>
            <a:rPr lang="en-US" sz="1400" i="1"/>
            <a:t>n</a:t>
          </a:r>
          <a:r>
            <a:rPr lang="en-US" sz="1400"/>
            <a:t> = 361, Post-training: </a:t>
          </a:r>
          <a:r>
            <a:rPr lang="en-US" sz="1400" i="1"/>
            <a:t>n</a:t>
          </a:r>
          <a:r>
            <a:rPr lang="en-US" sz="1400" i="0"/>
            <a:t> = 141</a:t>
          </a:r>
          <a:endParaRPr lang="en-US" sz="1050"/>
        </a:p>
      </dgm:t>
    </dgm:pt>
    <dgm:pt modelId="{D6B75CF3-1EE7-3540-8139-15CEBE07986E}" type="parTrans" cxnId="{4DF83005-748E-1844-A21D-C0E1CBC9441D}">
      <dgm:prSet/>
      <dgm:spPr/>
      <dgm:t>
        <a:bodyPr/>
        <a:lstStyle/>
        <a:p>
          <a:endParaRPr lang="en-US"/>
        </a:p>
      </dgm:t>
    </dgm:pt>
    <dgm:pt modelId="{B838F56B-19EA-3543-9561-E36A1428F3A2}" type="sibTrans" cxnId="{4DF83005-748E-1844-A21D-C0E1CBC9441D}">
      <dgm:prSet/>
      <dgm:spPr/>
      <dgm:t>
        <a:bodyPr/>
        <a:lstStyle/>
        <a:p>
          <a:endParaRPr lang="en-US"/>
        </a:p>
      </dgm:t>
    </dgm:pt>
    <dgm:pt modelId="{3817A686-9943-6441-901F-AE4110965CF0}">
      <dgm:prSet phldrT="[Text]" custT="1"/>
      <dgm:spPr/>
      <dgm:t>
        <a:bodyPr/>
        <a:lstStyle/>
        <a:p>
          <a:r>
            <a:rPr lang="en-US" sz="1400" i="1"/>
            <a:t>N</a:t>
          </a:r>
          <a:r>
            <a:rPr lang="en-US" sz="1400" i="0"/>
            <a:t> = 502</a:t>
          </a:r>
          <a:endParaRPr lang="en-US" sz="1400" i="1"/>
        </a:p>
      </dgm:t>
    </dgm:pt>
    <dgm:pt modelId="{B39D4962-4746-6E4C-A0EC-78176D84DE6C}" type="parTrans" cxnId="{9C68FA94-0DAA-014E-BEFD-32EC6259ABBC}">
      <dgm:prSet/>
      <dgm:spPr/>
      <dgm:t>
        <a:bodyPr/>
        <a:lstStyle/>
        <a:p>
          <a:endParaRPr lang="en-US"/>
        </a:p>
      </dgm:t>
    </dgm:pt>
    <dgm:pt modelId="{40AABB4F-D201-7540-9068-7A026B1143E5}" type="sibTrans" cxnId="{9C68FA94-0DAA-014E-BEFD-32EC6259ABBC}">
      <dgm:prSet/>
      <dgm:spPr/>
      <dgm:t>
        <a:bodyPr/>
        <a:lstStyle/>
        <a:p>
          <a:endParaRPr lang="en-US"/>
        </a:p>
      </dgm:t>
    </dgm:pt>
    <dgm:pt modelId="{40CED84C-5C1B-5240-8A2C-6EEF83594E42}" type="pres">
      <dgm:prSet presAssocID="{B35F471C-E465-4D42-8E09-4D7299CF352B}" presName="linear" presStyleCnt="0">
        <dgm:presLayoutVars>
          <dgm:dir/>
          <dgm:resizeHandles val="exact"/>
        </dgm:presLayoutVars>
      </dgm:prSet>
      <dgm:spPr/>
    </dgm:pt>
    <dgm:pt modelId="{67FA289D-8394-3646-8356-203E4C07BF8E}" type="pres">
      <dgm:prSet presAssocID="{3E6C6D4A-AED7-BE46-91E3-6D0223A57BD8}" presName="comp" presStyleCnt="0"/>
      <dgm:spPr/>
    </dgm:pt>
    <dgm:pt modelId="{137E2BDC-3BA4-954A-97F4-15A40948B335}" type="pres">
      <dgm:prSet presAssocID="{3E6C6D4A-AED7-BE46-91E3-6D0223A57BD8}" presName="box" presStyleLbl="node1" presStyleIdx="0" presStyleCnt="2" custScaleY="66196" custLinFactNeighborX="6703" custLinFactNeighborY="50"/>
      <dgm:spPr/>
    </dgm:pt>
    <dgm:pt modelId="{CCCB5C26-76A0-8B4A-9D89-346BD7D3A5AF}" type="pres">
      <dgm:prSet presAssocID="{3E6C6D4A-AED7-BE46-91E3-6D0223A57BD8}" presName="img" presStyleLbl="fgImgPlace1" presStyleIdx="0" presStyleCnt="2" custScaleX="90587" custScaleY="46520"/>
      <dgm:spPr/>
    </dgm:pt>
    <dgm:pt modelId="{30451570-9A48-F749-8FEC-4BD7D6C67E68}" type="pres">
      <dgm:prSet presAssocID="{3E6C6D4A-AED7-BE46-91E3-6D0223A57BD8}" presName="text" presStyleLbl="node1" presStyleIdx="0" presStyleCnt="2">
        <dgm:presLayoutVars>
          <dgm:bulletEnabled val="1"/>
        </dgm:presLayoutVars>
      </dgm:prSet>
      <dgm:spPr/>
    </dgm:pt>
    <dgm:pt modelId="{A17A5B8B-5BDA-034B-853A-95ECB7286374}" type="pres">
      <dgm:prSet presAssocID="{2FBCF2E7-47A8-B24F-BC1C-8617D9F67F52}" presName="spacer" presStyleCnt="0"/>
      <dgm:spPr/>
    </dgm:pt>
    <dgm:pt modelId="{4B1E8416-25DC-2046-8061-90FDAB56E056}" type="pres">
      <dgm:prSet presAssocID="{E0A55310-27E1-DC49-9068-2D0F35AF4137}" presName="comp" presStyleCnt="0"/>
      <dgm:spPr/>
    </dgm:pt>
    <dgm:pt modelId="{5903BA84-F815-7242-9659-8DD91AF2F62B}" type="pres">
      <dgm:prSet presAssocID="{E0A55310-27E1-DC49-9068-2D0F35AF4137}" presName="box" presStyleLbl="node1" presStyleIdx="1" presStyleCnt="2" custScaleY="112624"/>
      <dgm:spPr/>
    </dgm:pt>
    <dgm:pt modelId="{D3CF8784-F025-424A-BD31-FF247DC87D4F}" type="pres">
      <dgm:prSet presAssocID="{E0A55310-27E1-DC49-9068-2D0F35AF4137}" presName="img" presStyleLbl="fgImgPlace1" presStyleIdx="1" presStyleCnt="2"/>
      <dgm:spPr/>
    </dgm:pt>
    <dgm:pt modelId="{A33154E6-98DE-C242-8919-97F633BE2FB3}" type="pres">
      <dgm:prSet presAssocID="{E0A55310-27E1-DC49-9068-2D0F35AF4137}" presName="text" presStyleLbl="node1" presStyleIdx="1" presStyleCnt="2">
        <dgm:presLayoutVars>
          <dgm:bulletEnabled val="1"/>
        </dgm:presLayoutVars>
      </dgm:prSet>
      <dgm:spPr/>
    </dgm:pt>
  </dgm:ptLst>
  <dgm:cxnLst>
    <dgm:cxn modelId="{CA7C3F03-3349-1A40-B113-AE4249A68690}" srcId="{3E6C6D4A-AED7-BE46-91E3-6D0223A57BD8}" destId="{5FC5360B-5460-004C-8FF9-A898C7873D4D}" srcOrd="0" destOrd="0" parTransId="{4D9CFBD4-05F5-5240-9DC9-08A94D382477}" sibTransId="{C4941698-430D-6C41-87CD-B8D306CB63C1}"/>
    <dgm:cxn modelId="{4DF83005-748E-1844-A21D-C0E1CBC9441D}" srcId="{3817A686-9943-6441-901F-AE4110965CF0}" destId="{110ECB8A-1E70-D042-977A-FC7A4F32361C}" srcOrd="0" destOrd="0" parTransId="{D6B75CF3-1EE7-3540-8139-15CEBE07986E}" sibTransId="{B838F56B-19EA-3543-9561-E36A1428F3A2}"/>
    <dgm:cxn modelId="{13741A09-190F-924F-83F6-E913C9B3EBDA}" type="presOf" srcId="{AFCF3FC3-5E2B-4C42-A2CE-ABC7E6A0B72F}" destId="{5903BA84-F815-7242-9659-8DD91AF2F62B}" srcOrd="0" destOrd="3" presId="urn:microsoft.com/office/officeart/2005/8/layout/vList4"/>
    <dgm:cxn modelId="{83C60010-10DD-EA44-99DE-3499CA2F79E4}" type="presOf" srcId="{B35F471C-E465-4D42-8E09-4D7299CF352B}" destId="{40CED84C-5C1B-5240-8A2C-6EEF83594E42}" srcOrd="0" destOrd="0" presId="urn:microsoft.com/office/officeart/2005/8/layout/vList4"/>
    <dgm:cxn modelId="{82FC4513-6E8B-8547-BA93-8EBAD367C874}" type="presOf" srcId="{E0A55310-27E1-DC49-9068-2D0F35AF4137}" destId="{5903BA84-F815-7242-9659-8DD91AF2F62B}" srcOrd="0" destOrd="0" presId="urn:microsoft.com/office/officeart/2005/8/layout/vList4"/>
    <dgm:cxn modelId="{A5F8E514-09A3-2A4F-936B-D93F2AD470DA}" srcId="{E0A55310-27E1-DC49-9068-2D0F35AF4137}" destId="{AFCF3FC3-5E2B-4C42-A2CE-ABC7E6A0B72F}" srcOrd="1" destOrd="0" parTransId="{C5E1A2CA-68BB-9F46-B7BA-4AD6631D292B}" sibTransId="{14A314E4-3AC1-AD49-A05A-D1D526CBA3BC}"/>
    <dgm:cxn modelId="{85DA501B-EA3F-DE4C-A26E-4BB3EB19936F}" type="presOf" srcId="{ECD4898F-5E31-A141-A0D8-240CA2F7539F}" destId="{A33154E6-98DE-C242-8919-97F633BE2FB3}" srcOrd="1" destOrd="4" presId="urn:microsoft.com/office/officeart/2005/8/layout/vList4"/>
    <dgm:cxn modelId="{05AD0021-1A9D-A14A-A2C4-5E77A1489960}" type="presOf" srcId="{110ECB8A-1E70-D042-977A-FC7A4F32361C}" destId="{30451570-9A48-F749-8FEC-4BD7D6C67E68}" srcOrd="1" destOrd="3" presId="urn:microsoft.com/office/officeart/2005/8/layout/vList4"/>
    <dgm:cxn modelId="{A69AEB24-4E6C-E64F-BFF6-CE0A37B59F56}" srcId="{DE5B3DBC-D3DF-5541-9E83-D0858035D21A}" destId="{775F8E85-0DDD-FD46-A3C3-887B394B77AE}" srcOrd="0" destOrd="0" parTransId="{4A405679-7FBD-5048-BA77-CC5381986100}" sibTransId="{05E7AEBA-BA7D-C84B-BC88-675D73985D61}"/>
    <dgm:cxn modelId="{07BC462B-D45C-FE44-B549-0F36CA0D391C}" type="presOf" srcId="{3817A686-9943-6441-901F-AE4110965CF0}" destId="{30451570-9A48-F749-8FEC-4BD7D6C67E68}" srcOrd="1" destOrd="2" presId="urn:microsoft.com/office/officeart/2005/8/layout/vList4"/>
    <dgm:cxn modelId="{86C3F42D-F2FA-1B41-9ECD-00945984536A}" srcId="{3345CFE3-09D1-C64A-B915-43AA9A504A0E}" destId="{D9434A30-8541-0240-A5FD-0D92C0EC342A}" srcOrd="0" destOrd="0" parTransId="{66D7A654-8092-364E-BF09-925CD256E54C}" sibTransId="{4BF593F4-0BE6-EA49-8724-92133B66BD5F}"/>
    <dgm:cxn modelId="{3929E732-8D73-BC4E-8C2A-ED93D8457FCE}" srcId="{E0A55310-27E1-DC49-9068-2D0F35AF4137}" destId="{E304EFAE-A3D8-374A-B56E-9BDC173B6609}" srcOrd="4" destOrd="0" parTransId="{0588C811-3FC3-9640-A5C4-CE9FCBFB96AA}" sibTransId="{096FA84C-1A90-D541-9948-D7D1E91733A9}"/>
    <dgm:cxn modelId="{37578E33-C7C4-6143-9F30-3C641C235FAF}" type="presOf" srcId="{3345CFE3-09D1-C64A-B915-43AA9A504A0E}" destId="{A33154E6-98DE-C242-8919-97F633BE2FB3}" srcOrd="1" destOrd="5" presId="urn:microsoft.com/office/officeart/2005/8/layout/vList4"/>
    <dgm:cxn modelId="{CAD35538-FF62-0B4B-9323-313EEB7A7C4B}" srcId="{B35F471C-E465-4D42-8E09-4D7299CF352B}" destId="{E0A55310-27E1-DC49-9068-2D0F35AF4137}" srcOrd="1" destOrd="0" parTransId="{A0437E7C-5B9C-9F4A-BADD-41B6C8C1D4E4}" sibTransId="{E7FB7A3F-5806-1246-B1A7-6124C66C4A2A}"/>
    <dgm:cxn modelId="{C4548242-026B-144E-AB6F-6114D9392509}" type="presOf" srcId="{5FC5360B-5460-004C-8FF9-A898C7873D4D}" destId="{137E2BDC-3BA4-954A-97F4-15A40948B335}" srcOrd="0" destOrd="1" presId="urn:microsoft.com/office/officeart/2005/8/layout/vList4"/>
    <dgm:cxn modelId="{9D997E51-4410-7C4C-96DB-1136DA7E93B2}" type="presOf" srcId="{3E6C6D4A-AED7-BE46-91E3-6D0223A57BD8}" destId="{137E2BDC-3BA4-954A-97F4-15A40948B335}" srcOrd="0" destOrd="0" presId="urn:microsoft.com/office/officeart/2005/8/layout/vList4"/>
    <dgm:cxn modelId="{94737A55-C064-3145-8D7C-CACEAA2E8440}" type="presOf" srcId="{061A9C29-33FF-3643-BA52-407A1D9E9A48}" destId="{5903BA84-F815-7242-9659-8DD91AF2F62B}" srcOrd="0" destOrd="10" presId="urn:microsoft.com/office/officeart/2005/8/layout/vList4"/>
    <dgm:cxn modelId="{1635D355-3112-9147-8057-D994FCB9910E}" srcId="{AFCF3FC3-5E2B-4C42-A2CE-ABC7E6A0B72F}" destId="{ECD4898F-5E31-A141-A0D8-240CA2F7539F}" srcOrd="0" destOrd="0" parTransId="{0DF96768-176A-074A-86A0-66E28FB849A3}" sibTransId="{24BEEFD5-3750-7F49-BD0F-2756E5A4B3BF}"/>
    <dgm:cxn modelId="{A556D459-D570-0246-84CC-3695388DD6E0}" type="presOf" srcId="{061A9C29-33FF-3643-BA52-407A1D9E9A48}" destId="{A33154E6-98DE-C242-8919-97F633BE2FB3}" srcOrd="1" destOrd="10" presId="urn:microsoft.com/office/officeart/2005/8/layout/vList4"/>
    <dgm:cxn modelId="{48A48C5E-105B-7648-9EA8-2FCA45EF0B0E}" type="presOf" srcId="{5FC5360B-5460-004C-8FF9-A898C7873D4D}" destId="{30451570-9A48-F749-8FEC-4BD7D6C67E68}" srcOrd="1" destOrd="1" presId="urn:microsoft.com/office/officeart/2005/8/layout/vList4"/>
    <dgm:cxn modelId="{C9DB9D64-B30B-0B45-9C32-6F80FCF284D1}" type="presOf" srcId="{DE5B3DBC-D3DF-5541-9E83-D0858035D21A}" destId="{5903BA84-F815-7242-9659-8DD91AF2F62B}" srcOrd="0" destOrd="7" presId="urn:microsoft.com/office/officeart/2005/8/layout/vList4"/>
    <dgm:cxn modelId="{8DDEB87B-7631-A343-9407-41B48F5013AE}" type="presOf" srcId="{775F8E85-0DDD-FD46-A3C3-887B394B77AE}" destId="{A33154E6-98DE-C242-8919-97F633BE2FB3}" srcOrd="1" destOrd="8" presId="urn:microsoft.com/office/officeart/2005/8/layout/vList4"/>
    <dgm:cxn modelId="{CF7AC67F-6DA1-AE40-AB75-8AB93BA0E9A9}" type="presOf" srcId="{D9434A30-8541-0240-A5FD-0D92C0EC342A}" destId="{5903BA84-F815-7242-9659-8DD91AF2F62B}" srcOrd="0" destOrd="6" presId="urn:microsoft.com/office/officeart/2005/8/layout/vList4"/>
    <dgm:cxn modelId="{5B660687-EE3E-E44D-88C8-EDED7E1BC288}" type="presOf" srcId="{7CF3D8B8-F418-F443-B395-A73A4DEC62EF}" destId="{A33154E6-98DE-C242-8919-97F633BE2FB3}" srcOrd="1" destOrd="2" presId="urn:microsoft.com/office/officeart/2005/8/layout/vList4"/>
    <dgm:cxn modelId="{3A2F7D8A-D587-7E47-BF84-7BA6F0BF341D}" type="presOf" srcId="{DE5B3DBC-D3DF-5541-9E83-D0858035D21A}" destId="{A33154E6-98DE-C242-8919-97F633BE2FB3}" srcOrd="1" destOrd="7" presId="urn:microsoft.com/office/officeart/2005/8/layout/vList4"/>
    <dgm:cxn modelId="{4A883C8B-C391-844B-8DAA-0B24F7C9D1AB}" srcId="{E0A55310-27E1-DC49-9068-2D0F35AF4137}" destId="{03389D36-E4B8-AC49-8445-303197718F7A}" srcOrd="0" destOrd="0" parTransId="{EAEAD6BE-52CA-5944-9BF8-A9F30B949689}" sibTransId="{6D87265B-91FB-814E-BB12-87A05FCB50FD}"/>
    <dgm:cxn modelId="{AE80F08E-057B-EE45-ABDD-3C74FA8F61FC}" type="presOf" srcId="{E304EFAE-A3D8-374A-B56E-9BDC173B6609}" destId="{5903BA84-F815-7242-9659-8DD91AF2F62B}" srcOrd="0" destOrd="9" presId="urn:microsoft.com/office/officeart/2005/8/layout/vList4"/>
    <dgm:cxn modelId="{9C68FA94-0DAA-014E-BEFD-32EC6259ABBC}" srcId="{3E6C6D4A-AED7-BE46-91E3-6D0223A57BD8}" destId="{3817A686-9943-6441-901F-AE4110965CF0}" srcOrd="1" destOrd="0" parTransId="{B39D4962-4746-6E4C-A0EC-78176D84DE6C}" sibTransId="{40AABB4F-D201-7540-9068-7A026B1143E5}"/>
    <dgm:cxn modelId="{1B073E99-0706-B346-9AD7-75FC37F9346B}" type="presOf" srcId="{3345CFE3-09D1-C64A-B915-43AA9A504A0E}" destId="{5903BA84-F815-7242-9659-8DD91AF2F62B}" srcOrd="0" destOrd="5" presId="urn:microsoft.com/office/officeart/2005/8/layout/vList4"/>
    <dgm:cxn modelId="{15A6A6A2-D269-4F49-B6AE-8AF43D5D456A}" type="presOf" srcId="{E0A55310-27E1-DC49-9068-2D0F35AF4137}" destId="{A33154E6-98DE-C242-8919-97F633BE2FB3}" srcOrd="1" destOrd="0" presId="urn:microsoft.com/office/officeart/2005/8/layout/vList4"/>
    <dgm:cxn modelId="{DA68C2A4-9FAE-FB49-AB63-D7A4BCB8B902}" type="presOf" srcId="{3817A686-9943-6441-901F-AE4110965CF0}" destId="{137E2BDC-3BA4-954A-97F4-15A40948B335}" srcOrd="0" destOrd="2" presId="urn:microsoft.com/office/officeart/2005/8/layout/vList4"/>
    <dgm:cxn modelId="{EEDD87A5-BBE5-EE45-A5BA-BC2611EE4F92}" type="presOf" srcId="{AFCF3FC3-5E2B-4C42-A2CE-ABC7E6A0B72F}" destId="{A33154E6-98DE-C242-8919-97F633BE2FB3}" srcOrd="1" destOrd="3" presId="urn:microsoft.com/office/officeart/2005/8/layout/vList4"/>
    <dgm:cxn modelId="{7FB966A8-4A47-E842-935A-4494601C4F5A}" srcId="{B35F471C-E465-4D42-8E09-4D7299CF352B}" destId="{3E6C6D4A-AED7-BE46-91E3-6D0223A57BD8}" srcOrd="0" destOrd="0" parTransId="{EA6D796D-E1D1-A54B-9672-584FF18F0922}" sibTransId="{2FBCF2E7-47A8-B24F-BC1C-8617D9F67F52}"/>
    <dgm:cxn modelId="{634DADAD-F3C9-F341-9605-D6482F30445C}" type="presOf" srcId="{110ECB8A-1E70-D042-977A-FC7A4F32361C}" destId="{137E2BDC-3BA4-954A-97F4-15A40948B335}" srcOrd="0" destOrd="3" presId="urn:microsoft.com/office/officeart/2005/8/layout/vList4"/>
    <dgm:cxn modelId="{64FDADB9-E1BC-3E49-BDA6-CB4727FD334C}" type="presOf" srcId="{E304EFAE-A3D8-374A-B56E-9BDC173B6609}" destId="{A33154E6-98DE-C242-8919-97F633BE2FB3}" srcOrd="1" destOrd="9" presId="urn:microsoft.com/office/officeart/2005/8/layout/vList4"/>
    <dgm:cxn modelId="{507363BF-B0AD-3649-A9E5-0DFDBE9FFB7E}" type="presOf" srcId="{7CF3D8B8-F418-F443-B395-A73A4DEC62EF}" destId="{5903BA84-F815-7242-9659-8DD91AF2F62B}" srcOrd="0" destOrd="2" presId="urn:microsoft.com/office/officeart/2005/8/layout/vList4"/>
    <dgm:cxn modelId="{3BFE95C2-B3B9-4B4E-BFE3-C83F1C6149DB}" type="presOf" srcId="{03389D36-E4B8-AC49-8445-303197718F7A}" destId="{5903BA84-F815-7242-9659-8DD91AF2F62B}" srcOrd="0" destOrd="1" presId="urn:microsoft.com/office/officeart/2005/8/layout/vList4"/>
    <dgm:cxn modelId="{32E50EC9-FD5C-6145-86B0-F0841761B53E}" type="presOf" srcId="{3E6C6D4A-AED7-BE46-91E3-6D0223A57BD8}" destId="{30451570-9A48-F749-8FEC-4BD7D6C67E68}" srcOrd="1" destOrd="0" presId="urn:microsoft.com/office/officeart/2005/8/layout/vList4"/>
    <dgm:cxn modelId="{528E6DCF-10E8-1748-9EA4-C382D7052221}" srcId="{E0A55310-27E1-DC49-9068-2D0F35AF4137}" destId="{DE5B3DBC-D3DF-5541-9E83-D0858035D21A}" srcOrd="3" destOrd="0" parTransId="{005262A3-94CE-A744-B9D5-404B0D309963}" sibTransId="{D0F0BCDF-ECC7-A046-A002-A471D7A6A4D3}"/>
    <dgm:cxn modelId="{303934DB-8EDE-9345-A055-9ADB9EFD05B6}" srcId="{E304EFAE-A3D8-374A-B56E-9BDC173B6609}" destId="{061A9C29-33FF-3643-BA52-407A1D9E9A48}" srcOrd="0" destOrd="0" parTransId="{79550BD8-87CA-374A-BA8D-BD0A1A75DACD}" sibTransId="{D8532328-6A76-6B43-B0EC-AB52628F183B}"/>
    <dgm:cxn modelId="{37B50DE7-03B5-BD41-BFDD-6DEE5F0F31CF}" type="presOf" srcId="{D9434A30-8541-0240-A5FD-0D92C0EC342A}" destId="{A33154E6-98DE-C242-8919-97F633BE2FB3}" srcOrd="1" destOrd="6" presId="urn:microsoft.com/office/officeart/2005/8/layout/vList4"/>
    <dgm:cxn modelId="{CC9AB0EA-DEA8-AF4F-81BD-92003A8EBBC4}" srcId="{E0A55310-27E1-DC49-9068-2D0F35AF4137}" destId="{3345CFE3-09D1-C64A-B915-43AA9A504A0E}" srcOrd="2" destOrd="0" parTransId="{6CAEE2A5-B11E-C042-8C32-C96869A70646}" sibTransId="{8A94317D-6F65-734F-BE18-55AD11464233}"/>
    <dgm:cxn modelId="{E20C73F2-C022-0E45-BF14-619B9E592A09}" type="presOf" srcId="{ECD4898F-5E31-A141-A0D8-240CA2F7539F}" destId="{5903BA84-F815-7242-9659-8DD91AF2F62B}" srcOrd="0" destOrd="4" presId="urn:microsoft.com/office/officeart/2005/8/layout/vList4"/>
    <dgm:cxn modelId="{10C712F6-2A2B-C34F-9AA1-8364E0B67482}" type="presOf" srcId="{03389D36-E4B8-AC49-8445-303197718F7A}" destId="{A33154E6-98DE-C242-8919-97F633BE2FB3}" srcOrd="1" destOrd="1" presId="urn:microsoft.com/office/officeart/2005/8/layout/vList4"/>
    <dgm:cxn modelId="{0AB736F8-8950-8F4F-978C-D955800ECD3B}" type="presOf" srcId="{775F8E85-0DDD-FD46-A3C3-887B394B77AE}" destId="{5903BA84-F815-7242-9659-8DD91AF2F62B}" srcOrd="0" destOrd="8" presId="urn:microsoft.com/office/officeart/2005/8/layout/vList4"/>
    <dgm:cxn modelId="{B79EA9F9-56E1-D44D-9E36-CE504AD2092E}" srcId="{03389D36-E4B8-AC49-8445-303197718F7A}" destId="{7CF3D8B8-F418-F443-B395-A73A4DEC62EF}" srcOrd="0" destOrd="0" parTransId="{F1BDB906-F4C0-3346-8342-FBA8A397781B}" sibTransId="{647951F2-9413-3D44-821C-FB8387D78174}"/>
    <dgm:cxn modelId="{CA6DF56B-856A-4644-A591-F0148F0D38FC}" type="presParOf" srcId="{40CED84C-5C1B-5240-8A2C-6EEF83594E42}" destId="{67FA289D-8394-3646-8356-203E4C07BF8E}" srcOrd="0" destOrd="0" presId="urn:microsoft.com/office/officeart/2005/8/layout/vList4"/>
    <dgm:cxn modelId="{C559F9EE-F18C-FD40-B6A6-80AA24F6D93D}" type="presParOf" srcId="{67FA289D-8394-3646-8356-203E4C07BF8E}" destId="{137E2BDC-3BA4-954A-97F4-15A40948B335}" srcOrd="0" destOrd="0" presId="urn:microsoft.com/office/officeart/2005/8/layout/vList4"/>
    <dgm:cxn modelId="{DB4DAFB3-569C-454D-8C4C-B3F141F43F49}" type="presParOf" srcId="{67FA289D-8394-3646-8356-203E4C07BF8E}" destId="{CCCB5C26-76A0-8B4A-9D89-346BD7D3A5AF}" srcOrd="1" destOrd="0" presId="urn:microsoft.com/office/officeart/2005/8/layout/vList4"/>
    <dgm:cxn modelId="{A69F8E81-35EC-4140-A579-4C3F86302783}" type="presParOf" srcId="{67FA289D-8394-3646-8356-203E4C07BF8E}" destId="{30451570-9A48-F749-8FEC-4BD7D6C67E68}" srcOrd="2" destOrd="0" presId="urn:microsoft.com/office/officeart/2005/8/layout/vList4"/>
    <dgm:cxn modelId="{C65F76A5-7ABF-404C-8651-2721576C4B5A}" type="presParOf" srcId="{40CED84C-5C1B-5240-8A2C-6EEF83594E42}" destId="{A17A5B8B-5BDA-034B-853A-95ECB7286374}" srcOrd="1" destOrd="0" presId="urn:microsoft.com/office/officeart/2005/8/layout/vList4"/>
    <dgm:cxn modelId="{9444257C-198B-A04C-A857-9B0A25DA7ABB}" type="presParOf" srcId="{40CED84C-5C1B-5240-8A2C-6EEF83594E42}" destId="{4B1E8416-25DC-2046-8061-90FDAB56E056}" srcOrd="2" destOrd="0" presId="urn:microsoft.com/office/officeart/2005/8/layout/vList4"/>
    <dgm:cxn modelId="{C78AC257-8E40-5F42-B650-A30FC86F2886}" type="presParOf" srcId="{4B1E8416-25DC-2046-8061-90FDAB56E056}" destId="{5903BA84-F815-7242-9659-8DD91AF2F62B}" srcOrd="0" destOrd="0" presId="urn:microsoft.com/office/officeart/2005/8/layout/vList4"/>
    <dgm:cxn modelId="{2C1F485B-0721-6A4D-B267-E035B908E6C2}" type="presParOf" srcId="{4B1E8416-25DC-2046-8061-90FDAB56E056}" destId="{D3CF8784-F025-424A-BD31-FF247DC87D4F}" srcOrd="1" destOrd="0" presId="urn:microsoft.com/office/officeart/2005/8/layout/vList4"/>
    <dgm:cxn modelId="{34A04F2E-47A8-A74D-8337-B1768131134C}" type="presParOf" srcId="{4B1E8416-25DC-2046-8061-90FDAB56E056}" destId="{A33154E6-98DE-C242-8919-97F633BE2FB3}"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ACC80A-00FF-5946-8D1C-462917C9E7B6}" type="doc">
      <dgm:prSet loTypeId="urn:microsoft.com/office/officeart/2005/8/layout/list1" loCatId="" qsTypeId="urn:microsoft.com/office/officeart/2005/8/quickstyle/simple1" qsCatId="simple" csTypeId="urn:microsoft.com/office/officeart/2005/8/colors/colorful1" csCatId="colorful" phldr="1"/>
      <dgm:spPr/>
      <dgm:t>
        <a:bodyPr/>
        <a:lstStyle/>
        <a:p>
          <a:endParaRPr lang="en-US"/>
        </a:p>
      </dgm:t>
    </dgm:pt>
    <dgm:pt modelId="{166B23C9-5AFB-894C-A7F1-6421A46D69E0}">
      <dgm:prSet phldrT="[Text]"/>
      <dgm:spPr/>
      <dgm:t>
        <a:bodyPr/>
        <a:lstStyle/>
        <a:p>
          <a:r>
            <a:rPr lang="en-US"/>
            <a:t>Shifting mindsets</a:t>
          </a:r>
        </a:p>
      </dgm:t>
    </dgm:pt>
    <dgm:pt modelId="{B94D93B4-1D73-F245-9BD3-D45B9DC9DBFB}" type="parTrans" cxnId="{79E2FB23-F349-3B49-B8BE-52DE27617CEA}">
      <dgm:prSet/>
      <dgm:spPr/>
      <dgm:t>
        <a:bodyPr/>
        <a:lstStyle/>
        <a:p>
          <a:endParaRPr lang="en-US"/>
        </a:p>
      </dgm:t>
    </dgm:pt>
    <dgm:pt modelId="{51396F52-7FB2-7544-AF29-2D98308410A4}" type="sibTrans" cxnId="{79E2FB23-F349-3B49-B8BE-52DE27617CEA}">
      <dgm:prSet/>
      <dgm:spPr/>
      <dgm:t>
        <a:bodyPr/>
        <a:lstStyle/>
        <a:p>
          <a:endParaRPr lang="en-US"/>
        </a:p>
      </dgm:t>
    </dgm:pt>
    <dgm:pt modelId="{5BD36DF4-A5E0-3447-B7AF-D81E9501B7B7}">
      <dgm:prSet phldrT="[Text]"/>
      <dgm:spPr/>
      <dgm:t>
        <a:bodyPr/>
        <a:lstStyle/>
        <a:p>
          <a:r>
            <a:rPr lang="en-US"/>
            <a:t>Impact on judging</a:t>
          </a:r>
        </a:p>
      </dgm:t>
    </dgm:pt>
    <dgm:pt modelId="{6B6A6F63-0C1A-C848-A820-ABA7D7AEA278}" type="parTrans" cxnId="{3098CBA3-0CBA-634F-B4CC-CDCA5A1F0FA0}">
      <dgm:prSet/>
      <dgm:spPr/>
      <dgm:t>
        <a:bodyPr/>
        <a:lstStyle/>
        <a:p>
          <a:endParaRPr lang="en-US"/>
        </a:p>
      </dgm:t>
    </dgm:pt>
    <dgm:pt modelId="{4E63A3BA-D551-F446-9E55-5C97C4C7DC14}" type="sibTrans" cxnId="{3098CBA3-0CBA-634F-B4CC-CDCA5A1F0FA0}">
      <dgm:prSet/>
      <dgm:spPr/>
      <dgm:t>
        <a:bodyPr/>
        <a:lstStyle/>
        <a:p>
          <a:endParaRPr lang="en-US"/>
        </a:p>
      </dgm:t>
    </dgm:pt>
    <dgm:pt modelId="{FDC6BE53-3EB2-4C4C-A114-DC9B91619034}">
      <dgm:prSet phldrT="[Text]"/>
      <dgm:spPr/>
      <dgm:t>
        <a:bodyPr/>
        <a:lstStyle/>
        <a:p>
          <a:r>
            <a:rPr lang="en-US"/>
            <a:t>Challenges to application</a:t>
          </a:r>
        </a:p>
      </dgm:t>
    </dgm:pt>
    <dgm:pt modelId="{256403AB-ED2A-C14B-A452-8D97993A7AC4}" type="parTrans" cxnId="{81D4CB73-6ADF-FF4D-8F51-85CB365A559D}">
      <dgm:prSet/>
      <dgm:spPr/>
      <dgm:t>
        <a:bodyPr/>
        <a:lstStyle/>
        <a:p>
          <a:endParaRPr lang="en-US"/>
        </a:p>
      </dgm:t>
    </dgm:pt>
    <dgm:pt modelId="{BF045F37-E885-6240-B3DE-BCB04C442EC0}" type="sibTrans" cxnId="{81D4CB73-6ADF-FF4D-8F51-85CB365A559D}">
      <dgm:prSet/>
      <dgm:spPr/>
      <dgm:t>
        <a:bodyPr/>
        <a:lstStyle/>
        <a:p>
          <a:endParaRPr lang="en-US"/>
        </a:p>
      </dgm:t>
    </dgm:pt>
    <dgm:pt modelId="{503ADF34-A049-C943-8363-55F07630F86A}">
      <dgm:prSet phldrT="[Text]"/>
      <dgm:spPr/>
      <dgm:t>
        <a:bodyPr/>
        <a:lstStyle/>
        <a:p>
          <a:r>
            <a:rPr lang="en-US"/>
            <a:t>New Lens</a:t>
          </a:r>
        </a:p>
      </dgm:t>
    </dgm:pt>
    <dgm:pt modelId="{8255366D-5F25-8942-B6C9-36187E42DE74}" type="parTrans" cxnId="{8486E38F-02B2-4E43-8FD4-19879BE18C7A}">
      <dgm:prSet/>
      <dgm:spPr/>
      <dgm:t>
        <a:bodyPr/>
        <a:lstStyle/>
        <a:p>
          <a:endParaRPr lang="en-US"/>
        </a:p>
      </dgm:t>
    </dgm:pt>
    <dgm:pt modelId="{A7F3B1AC-D7A5-984D-A621-AAA5C1A5D5E1}" type="sibTrans" cxnId="{8486E38F-02B2-4E43-8FD4-19879BE18C7A}">
      <dgm:prSet/>
      <dgm:spPr/>
      <dgm:t>
        <a:bodyPr/>
        <a:lstStyle/>
        <a:p>
          <a:endParaRPr lang="en-US"/>
        </a:p>
      </dgm:t>
    </dgm:pt>
    <dgm:pt modelId="{951BAD8F-95EE-2243-8577-B8405964A8AE}">
      <dgm:prSet phldrT="[Text]"/>
      <dgm:spPr/>
      <dgm:t>
        <a:bodyPr/>
        <a:lstStyle/>
        <a:p>
          <a:r>
            <a:rPr lang="en-US"/>
            <a:t>Understanding parties and litigant</a:t>
          </a:r>
        </a:p>
      </dgm:t>
    </dgm:pt>
    <dgm:pt modelId="{FD2EC9DF-AE66-4B4D-A905-21E5667B6E28}" type="parTrans" cxnId="{90745EAC-DD76-E547-A603-4E7420778904}">
      <dgm:prSet/>
      <dgm:spPr/>
      <dgm:t>
        <a:bodyPr/>
        <a:lstStyle/>
        <a:p>
          <a:endParaRPr lang="en-US"/>
        </a:p>
      </dgm:t>
    </dgm:pt>
    <dgm:pt modelId="{45D987E0-53E5-9341-857A-123BE6EDA5B6}" type="sibTrans" cxnId="{90745EAC-DD76-E547-A603-4E7420778904}">
      <dgm:prSet/>
      <dgm:spPr/>
      <dgm:t>
        <a:bodyPr/>
        <a:lstStyle/>
        <a:p>
          <a:endParaRPr lang="en-US"/>
        </a:p>
      </dgm:t>
    </dgm:pt>
    <dgm:pt modelId="{A90349AC-99E4-5E4D-9B6F-E254B378CFD0}">
      <dgm:prSet phldrT="[Text]"/>
      <dgm:spPr/>
      <dgm:t>
        <a:bodyPr/>
        <a:lstStyle/>
        <a:p>
          <a:r>
            <a:rPr lang="en-US"/>
            <a:t>Specific Decisions</a:t>
          </a:r>
        </a:p>
      </dgm:t>
    </dgm:pt>
    <dgm:pt modelId="{41EF0CDE-93CE-124E-9791-37F02F294C38}" type="parTrans" cxnId="{53346558-A2E2-D94C-A23A-5AD03D433457}">
      <dgm:prSet/>
      <dgm:spPr/>
      <dgm:t>
        <a:bodyPr/>
        <a:lstStyle/>
        <a:p>
          <a:endParaRPr lang="en-US"/>
        </a:p>
      </dgm:t>
    </dgm:pt>
    <dgm:pt modelId="{49951ED1-648E-3449-A724-902E052D00E9}" type="sibTrans" cxnId="{53346558-A2E2-D94C-A23A-5AD03D433457}">
      <dgm:prSet/>
      <dgm:spPr/>
      <dgm:t>
        <a:bodyPr/>
        <a:lstStyle/>
        <a:p>
          <a:endParaRPr lang="en-US"/>
        </a:p>
      </dgm:t>
    </dgm:pt>
    <dgm:pt modelId="{8AFF89BA-5752-F443-940C-7A82B8161A1E}">
      <dgm:prSet phldrT="[Text]"/>
      <dgm:spPr/>
      <dgm:t>
        <a:bodyPr/>
        <a:lstStyle/>
        <a:p>
          <a:r>
            <a:rPr lang="en-US"/>
            <a:t>Population mindset</a:t>
          </a:r>
        </a:p>
      </dgm:t>
    </dgm:pt>
    <dgm:pt modelId="{C73D4589-502B-7246-BE9D-66B154639F0B}" type="parTrans" cxnId="{EDA18702-08DA-E547-88DE-4CC528BDE9DB}">
      <dgm:prSet/>
      <dgm:spPr/>
      <dgm:t>
        <a:bodyPr/>
        <a:lstStyle/>
        <a:p>
          <a:endParaRPr lang="en-US"/>
        </a:p>
      </dgm:t>
    </dgm:pt>
    <dgm:pt modelId="{2041EF25-77B1-D349-A064-FA0001E5FDBF}" type="sibTrans" cxnId="{EDA18702-08DA-E547-88DE-4CC528BDE9DB}">
      <dgm:prSet/>
      <dgm:spPr/>
      <dgm:t>
        <a:bodyPr/>
        <a:lstStyle/>
        <a:p>
          <a:endParaRPr lang="en-US"/>
        </a:p>
      </dgm:t>
    </dgm:pt>
    <dgm:pt modelId="{9954038D-C3C2-224B-885B-B97DB83618CE}">
      <dgm:prSet phldrT="[Text]"/>
      <dgm:spPr/>
      <dgm:t>
        <a:bodyPr/>
        <a:lstStyle/>
        <a:p>
          <a:r>
            <a:rPr lang="en-US"/>
            <a:t>System change</a:t>
          </a:r>
        </a:p>
      </dgm:t>
    </dgm:pt>
    <dgm:pt modelId="{F020E84C-83A2-024A-A4DB-AD393AA885C4}" type="parTrans" cxnId="{A06A07D6-3A56-0F43-87EA-7D51813374C8}">
      <dgm:prSet/>
      <dgm:spPr/>
      <dgm:t>
        <a:bodyPr/>
        <a:lstStyle/>
        <a:p>
          <a:endParaRPr lang="en-US"/>
        </a:p>
      </dgm:t>
    </dgm:pt>
    <dgm:pt modelId="{ADFF6995-D02C-FC47-AEDA-2EF636401A35}" type="sibTrans" cxnId="{A06A07D6-3A56-0F43-87EA-7D51813374C8}">
      <dgm:prSet/>
      <dgm:spPr/>
      <dgm:t>
        <a:bodyPr/>
        <a:lstStyle/>
        <a:p>
          <a:endParaRPr lang="en-US"/>
        </a:p>
      </dgm:t>
    </dgm:pt>
    <dgm:pt modelId="{0F4F1345-D555-C84E-828B-EA3DE467D7A4}">
      <dgm:prSet phldrT="[Text]"/>
      <dgm:spPr/>
      <dgm:t>
        <a:bodyPr/>
        <a:lstStyle/>
        <a:p>
          <a:r>
            <a:rPr lang="en-US"/>
            <a:t>Population mindset</a:t>
          </a:r>
        </a:p>
      </dgm:t>
    </dgm:pt>
    <dgm:pt modelId="{560CCEA0-9A52-C54A-A2B3-1127FE069DDF}" type="parTrans" cxnId="{31C651F1-8ED0-424F-A1D8-61235F222F0B}">
      <dgm:prSet/>
      <dgm:spPr/>
      <dgm:t>
        <a:bodyPr/>
        <a:lstStyle/>
        <a:p>
          <a:endParaRPr lang="en-US"/>
        </a:p>
      </dgm:t>
    </dgm:pt>
    <dgm:pt modelId="{2B140A0F-FC17-6B41-B1FB-6FA48539B2B2}" type="sibTrans" cxnId="{31C651F1-8ED0-424F-A1D8-61235F222F0B}">
      <dgm:prSet/>
      <dgm:spPr/>
      <dgm:t>
        <a:bodyPr/>
        <a:lstStyle/>
        <a:p>
          <a:endParaRPr lang="en-US"/>
        </a:p>
      </dgm:t>
    </dgm:pt>
    <dgm:pt modelId="{BE74E9F9-E2BB-9549-8601-5A22B3A53AD3}" type="pres">
      <dgm:prSet presAssocID="{78ACC80A-00FF-5946-8D1C-462917C9E7B6}" presName="linear" presStyleCnt="0">
        <dgm:presLayoutVars>
          <dgm:dir/>
          <dgm:animLvl val="lvl"/>
          <dgm:resizeHandles val="exact"/>
        </dgm:presLayoutVars>
      </dgm:prSet>
      <dgm:spPr/>
    </dgm:pt>
    <dgm:pt modelId="{1D6DC6E7-C97D-A142-8ADE-BDAD7337E3D8}" type="pres">
      <dgm:prSet presAssocID="{166B23C9-5AFB-894C-A7F1-6421A46D69E0}" presName="parentLin" presStyleCnt="0"/>
      <dgm:spPr/>
    </dgm:pt>
    <dgm:pt modelId="{D403271D-F75D-3D4F-B351-6AB75823A8A2}" type="pres">
      <dgm:prSet presAssocID="{166B23C9-5AFB-894C-A7F1-6421A46D69E0}" presName="parentLeftMargin" presStyleLbl="node1" presStyleIdx="0" presStyleCnt="3"/>
      <dgm:spPr/>
    </dgm:pt>
    <dgm:pt modelId="{F48105E9-A820-8D4E-8B36-DD50ACCB9F9C}" type="pres">
      <dgm:prSet presAssocID="{166B23C9-5AFB-894C-A7F1-6421A46D69E0}" presName="parentText" presStyleLbl="node1" presStyleIdx="0" presStyleCnt="3">
        <dgm:presLayoutVars>
          <dgm:chMax val="0"/>
          <dgm:bulletEnabled val="1"/>
        </dgm:presLayoutVars>
      </dgm:prSet>
      <dgm:spPr/>
    </dgm:pt>
    <dgm:pt modelId="{5CE6DFC4-D2FA-BA49-BB4C-136D4DEB8122}" type="pres">
      <dgm:prSet presAssocID="{166B23C9-5AFB-894C-A7F1-6421A46D69E0}" presName="negativeSpace" presStyleCnt="0"/>
      <dgm:spPr/>
    </dgm:pt>
    <dgm:pt modelId="{74ABE3EE-9455-A34A-8E9E-05FD4F20CBAA}" type="pres">
      <dgm:prSet presAssocID="{166B23C9-5AFB-894C-A7F1-6421A46D69E0}" presName="childText" presStyleLbl="conFgAcc1" presStyleIdx="0" presStyleCnt="3">
        <dgm:presLayoutVars>
          <dgm:bulletEnabled val="1"/>
        </dgm:presLayoutVars>
      </dgm:prSet>
      <dgm:spPr/>
    </dgm:pt>
    <dgm:pt modelId="{E5C53821-35EC-354D-9C70-6676573D3753}" type="pres">
      <dgm:prSet presAssocID="{51396F52-7FB2-7544-AF29-2D98308410A4}" presName="spaceBetweenRectangles" presStyleCnt="0"/>
      <dgm:spPr/>
    </dgm:pt>
    <dgm:pt modelId="{79A41D8A-4DFB-C441-AC2E-7A48E4066B09}" type="pres">
      <dgm:prSet presAssocID="{5BD36DF4-A5E0-3447-B7AF-D81E9501B7B7}" presName="parentLin" presStyleCnt="0"/>
      <dgm:spPr/>
    </dgm:pt>
    <dgm:pt modelId="{DD164F02-A420-A547-BEDF-90D9B3BAA1F9}" type="pres">
      <dgm:prSet presAssocID="{5BD36DF4-A5E0-3447-B7AF-D81E9501B7B7}" presName="parentLeftMargin" presStyleLbl="node1" presStyleIdx="0" presStyleCnt="3"/>
      <dgm:spPr/>
    </dgm:pt>
    <dgm:pt modelId="{7711EEEE-83B8-DF45-9B38-50F18579D74B}" type="pres">
      <dgm:prSet presAssocID="{5BD36DF4-A5E0-3447-B7AF-D81E9501B7B7}" presName="parentText" presStyleLbl="node1" presStyleIdx="1" presStyleCnt="3">
        <dgm:presLayoutVars>
          <dgm:chMax val="0"/>
          <dgm:bulletEnabled val="1"/>
        </dgm:presLayoutVars>
      </dgm:prSet>
      <dgm:spPr/>
    </dgm:pt>
    <dgm:pt modelId="{CC8BFEB4-017D-FF4F-ABDE-C3B5FF679A40}" type="pres">
      <dgm:prSet presAssocID="{5BD36DF4-A5E0-3447-B7AF-D81E9501B7B7}" presName="negativeSpace" presStyleCnt="0"/>
      <dgm:spPr/>
    </dgm:pt>
    <dgm:pt modelId="{FD39CD75-07E7-AD41-AD51-648ADCA30E4C}" type="pres">
      <dgm:prSet presAssocID="{5BD36DF4-A5E0-3447-B7AF-D81E9501B7B7}" presName="childText" presStyleLbl="conFgAcc1" presStyleIdx="1" presStyleCnt="3">
        <dgm:presLayoutVars>
          <dgm:bulletEnabled val="1"/>
        </dgm:presLayoutVars>
      </dgm:prSet>
      <dgm:spPr/>
    </dgm:pt>
    <dgm:pt modelId="{08E08D09-6D21-4941-B138-4A8EF44E93CC}" type="pres">
      <dgm:prSet presAssocID="{4E63A3BA-D551-F446-9E55-5C97C4C7DC14}" presName="spaceBetweenRectangles" presStyleCnt="0"/>
      <dgm:spPr/>
    </dgm:pt>
    <dgm:pt modelId="{980B2EE5-45C5-564E-B04A-2AF7A65CBF59}" type="pres">
      <dgm:prSet presAssocID="{FDC6BE53-3EB2-4C4C-A114-DC9B91619034}" presName="parentLin" presStyleCnt="0"/>
      <dgm:spPr/>
    </dgm:pt>
    <dgm:pt modelId="{158AF07A-549B-8849-BA6A-49C5597DBF9C}" type="pres">
      <dgm:prSet presAssocID="{FDC6BE53-3EB2-4C4C-A114-DC9B91619034}" presName="parentLeftMargin" presStyleLbl="node1" presStyleIdx="1" presStyleCnt="3"/>
      <dgm:spPr/>
    </dgm:pt>
    <dgm:pt modelId="{28FFAB14-3F0B-6E41-9389-7C929E7EC62E}" type="pres">
      <dgm:prSet presAssocID="{FDC6BE53-3EB2-4C4C-A114-DC9B91619034}" presName="parentText" presStyleLbl="node1" presStyleIdx="2" presStyleCnt="3">
        <dgm:presLayoutVars>
          <dgm:chMax val="0"/>
          <dgm:bulletEnabled val="1"/>
        </dgm:presLayoutVars>
      </dgm:prSet>
      <dgm:spPr/>
    </dgm:pt>
    <dgm:pt modelId="{F6995CAC-2710-8F44-ADC4-447D6FC20AF8}" type="pres">
      <dgm:prSet presAssocID="{FDC6BE53-3EB2-4C4C-A114-DC9B91619034}" presName="negativeSpace" presStyleCnt="0"/>
      <dgm:spPr/>
    </dgm:pt>
    <dgm:pt modelId="{823CD466-489B-9E49-A5AC-E5E773E5DF7D}" type="pres">
      <dgm:prSet presAssocID="{FDC6BE53-3EB2-4C4C-A114-DC9B91619034}" presName="childText" presStyleLbl="conFgAcc1" presStyleIdx="2" presStyleCnt="3">
        <dgm:presLayoutVars>
          <dgm:bulletEnabled val="1"/>
        </dgm:presLayoutVars>
      </dgm:prSet>
      <dgm:spPr/>
    </dgm:pt>
  </dgm:ptLst>
  <dgm:cxnLst>
    <dgm:cxn modelId="{EDA18702-08DA-E547-88DE-4CC528BDE9DB}" srcId="{5BD36DF4-A5E0-3447-B7AF-D81E9501B7B7}" destId="{8AFF89BA-5752-F443-940C-7A82B8161A1E}" srcOrd="0" destOrd="0" parTransId="{C73D4589-502B-7246-BE9D-66B154639F0B}" sibTransId="{2041EF25-77B1-D349-A064-FA0001E5FDBF}"/>
    <dgm:cxn modelId="{79E2FB23-F349-3B49-B8BE-52DE27617CEA}" srcId="{78ACC80A-00FF-5946-8D1C-462917C9E7B6}" destId="{166B23C9-5AFB-894C-A7F1-6421A46D69E0}" srcOrd="0" destOrd="0" parTransId="{B94D93B4-1D73-F245-9BD3-D45B9DC9DBFB}" sibTransId="{51396F52-7FB2-7544-AF29-2D98308410A4}"/>
    <dgm:cxn modelId="{89803834-FBB6-1A4E-8048-6839362AF417}" type="presOf" srcId="{5BD36DF4-A5E0-3447-B7AF-D81E9501B7B7}" destId="{DD164F02-A420-A547-BEDF-90D9B3BAA1F9}" srcOrd="0" destOrd="0" presId="urn:microsoft.com/office/officeart/2005/8/layout/list1"/>
    <dgm:cxn modelId="{C1628A37-6E79-5E45-A6A2-B6F8391A4407}" type="presOf" srcId="{FDC6BE53-3EB2-4C4C-A114-DC9B91619034}" destId="{158AF07A-549B-8849-BA6A-49C5597DBF9C}" srcOrd="0" destOrd="0" presId="urn:microsoft.com/office/officeart/2005/8/layout/list1"/>
    <dgm:cxn modelId="{66FC6B39-16E6-7547-BEBD-64C039748F0E}" type="presOf" srcId="{78ACC80A-00FF-5946-8D1C-462917C9E7B6}" destId="{BE74E9F9-E2BB-9549-8601-5A22B3A53AD3}" srcOrd="0" destOrd="0" presId="urn:microsoft.com/office/officeart/2005/8/layout/list1"/>
    <dgm:cxn modelId="{F8645F3B-1C09-7544-9AD5-167932093D3B}" type="presOf" srcId="{951BAD8F-95EE-2243-8577-B8405964A8AE}" destId="{74ABE3EE-9455-A34A-8E9E-05FD4F20CBAA}" srcOrd="0" destOrd="1" presId="urn:microsoft.com/office/officeart/2005/8/layout/list1"/>
    <dgm:cxn modelId="{1AAFDC40-C087-4C49-A823-F8722CDEB05E}" type="presOf" srcId="{FDC6BE53-3EB2-4C4C-A114-DC9B91619034}" destId="{28FFAB14-3F0B-6E41-9389-7C929E7EC62E}" srcOrd="1" destOrd="0" presId="urn:microsoft.com/office/officeart/2005/8/layout/list1"/>
    <dgm:cxn modelId="{93DA3247-29F9-884D-AABA-7580E3A8A558}" type="presOf" srcId="{503ADF34-A049-C943-8363-55F07630F86A}" destId="{74ABE3EE-9455-A34A-8E9E-05FD4F20CBAA}" srcOrd="0" destOrd="0" presId="urn:microsoft.com/office/officeart/2005/8/layout/list1"/>
    <dgm:cxn modelId="{5899984F-B4F1-A945-962F-3FBCDE6108BE}" type="presOf" srcId="{166B23C9-5AFB-894C-A7F1-6421A46D69E0}" destId="{F48105E9-A820-8D4E-8B36-DD50ACCB9F9C}" srcOrd="1" destOrd="0" presId="urn:microsoft.com/office/officeart/2005/8/layout/list1"/>
    <dgm:cxn modelId="{A7340652-5B16-184B-92B1-1C82DCCCE1BF}" type="presOf" srcId="{5BD36DF4-A5E0-3447-B7AF-D81E9501B7B7}" destId="{7711EEEE-83B8-DF45-9B38-50F18579D74B}" srcOrd="1" destOrd="0" presId="urn:microsoft.com/office/officeart/2005/8/layout/list1"/>
    <dgm:cxn modelId="{53346558-A2E2-D94C-A23A-5AD03D433457}" srcId="{5BD36DF4-A5E0-3447-B7AF-D81E9501B7B7}" destId="{A90349AC-99E4-5E4D-9B6F-E254B378CFD0}" srcOrd="1" destOrd="0" parTransId="{41EF0CDE-93CE-124E-9791-37F02F294C38}" sibTransId="{49951ED1-648E-3449-A724-902E052D00E9}"/>
    <dgm:cxn modelId="{81D4CB73-6ADF-FF4D-8F51-85CB365A559D}" srcId="{78ACC80A-00FF-5946-8D1C-462917C9E7B6}" destId="{FDC6BE53-3EB2-4C4C-A114-DC9B91619034}" srcOrd="2" destOrd="0" parTransId="{256403AB-ED2A-C14B-A452-8D97993A7AC4}" sibTransId="{BF045F37-E885-6240-B3DE-BCB04C442EC0}"/>
    <dgm:cxn modelId="{E5DC9B87-4308-8949-9D6A-32F7540FE2A9}" type="presOf" srcId="{9954038D-C3C2-224B-885B-B97DB83618CE}" destId="{FD39CD75-07E7-AD41-AD51-648ADCA30E4C}" srcOrd="0" destOrd="2" presId="urn:microsoft.com/office/officeart/2005/8/layout/list1"/>
    <dgm:cxn modelId="{8486E38F-02B2-4E43-8FD4-19879BE18C7A}" srcId="{166B23C9-5AFB-894C-A7F1-6421A46D69E0}" destId="{503ADF34-A049-C943-8363-55F07630F86A}" srcOrd="0" destOrd="0" parTransId="{8255366D-5F25-8942-B6C9-36187E42DE74}" sibTransId="{A7F3B1AC-D7A5-984D-A621-AAA5C1A5D5E1}"/>
    <dgm:cxn modelId="{F99DDEA2-1A7E-B649-8AEC-CC5E23DB6DF1}" type="presOf" srcId="{166B23C9-5AFB-894C-A7F1-6421A46D69E0}" destId="{D403271D-F75D-3D4F-B351-6AB75823A8A2}" srcOrd="0" destOrd="0" presId="urn:microsoft.com/office/officeart/2005/8/layout/list1"/>
    <dgm:cxn modelId="{3098CBA3-0CBA-634F-B4CC-CDCA5A1F0FA0}" srcId="{78ACC80A-00FF-5946-8D1C-462917C9E7B6}" destId="{5BD36DF4-A5E0-3447-B7AF-D81E9501B7B7}" srcOrd="1" destOrd="0" parTransId="{6B6A6F63-0C1A-C848-A820-ABA7D7AEA278}" sibTransId="{4E63A3BA-D551-F446-9E55-5C97C4C7DC14}"/>
    <dgm:cxn modelId="{6B0898AA-1609-5747-8F57-88571B50692E}" type="presOf" srcId="{A90349AC-99E4-5E4D-9B6F-E254B378CFD0}" destId="{FD39CD75-07E7-AD41-AD51-648ADCA30E4C}" srcOrd="0" destOrd="1" presId="urn:microsoft.com/office/officeart/2005/8/layout/list1"/>
    <dgm:cxn modelId="{90745EAC-DD76-E547-A603-4E7420778904}" srcId="{166B23C9-5AFB-894C-A7F1-6421A46D69E0}" destId="{951BAD8F-95EE-2243-8577-B8405964A8AE}" srcOrd="1" destOrd="0" parTransId="{FD2EC9DF-AE66-4B4D-A905-21E5667B6E28}" sibTransId="{45D987E0-53E5-9341-857A-123BE6EDA5B6}"/>
    <dgm:cxn modelId="{A06A07D6-3A56-0F43-87EA-7D51813374C8}" srcId="{5BD36DF4-A5E0-3447-B7AF-D81E9501B7B7}" destId="{9954038D-C3C2-224B-885B-B97DB83618CE}" srcOrd="2" destOrd="0" parTransId="{F020E84C-83A2-024A-A4DB-AD393AA885C4}" sibTransId="{ADFF6995-D02C-FC47-AEDA-2EF636401A35}"/>
    <dgm:cxn modelId="{2DC93CE6-D3B6-AD40-9B11-BE586C99BFAF}" type="presOf" srcId="{0F4F1345-D555-C84E-828B-EA3DE467D7A4}" destId="{74ABE3EE-9455-A34A-8E9E-05FD4F20CBAA}" srcOrd="0" destOrd="2" presId="urn:microsoft.com/office/officeart/2005/8/layout/list1"/>
    <dgm:cxn modelId="{31C651F1-8ED0-424F-A1D8-61235F222F0B}" srcId="{166B23C9-5AFB-894C-A7F1-6421A46D69E0}" destId="{0F4F1345-D555-C84E-828B-EA3DE467D7A4}" srcOrd="2" destOrd="0" parTransId="{560CCEA0-9A52-C54A-A2B3-1127FE069DDF}" sibTransId="{2B140A0F-FC17-6B41-B1FB-6FA48539B2B2}"/>
    <dgm:cxn modelId="{339200F3-AA3E-DA44-B250-EBBE7A66BB47}" type="presOf" srcId="{8AFF89BA-5752-F443-940C-7A82B8161A1E}" destId="{FD39CD75-07E7-AD41-AD51-648ADCA30E4C}" srcOrd="0" destOrd="0" presId="urn:microsoft.com/office/officeart/2005/8/layout/list1"/>
    <dgm:cxn modelId="{B283EAC6-21D9-E141-8FF2-BA3C12032A0D}" type="presParOf" srcId="{BE74E9F9-E2BB-9549-8601-5A22B3A53AD3}" destId="{1D6DC6E7-C97D-A142-8ADE-BDAD7337E3D8}" srcOrd="0" destOrd="0" presId="urn:microsoft.com/office/officeart/2005/8/layout/list1"/>
    <dgm:cxn modelId="{10E42507-06D0-9441-BFBC-9589CFD0C2B2}" type="presParOf" srcId="{1D6DC6E7-C97D-A142-8ADE-BDAD7337E3D8}" destId="{D403271D-F75D-3D4F-B351-6AB75823A8A2}" srcOrd="0" destOrd="0" presId="urn:microsoft.com/office/officeart/2005/8/layout/list1"/>
    <dgm:cxn modelId="{3255AAA6-AA02-CF44-8E70-0A67049489A6}" type="presParOf" srcId="{1D6DC6E7-C97D-A142-8ADE-BDAD7337E3D8}" destId="{F48105E9-A820-8D4E-8B36-DD50ACCB9F9C}" srcOrd="1" destOrd="0" presId="urn:microsoft.com/office/officeart/2005/8/layout/list1"/>
    <dgm:cxn modelId="{D3B89802-B80E-9445-A26E-27B432CC1A8B}" type="presParOf" srcId="{BE74E9F9-E2BB-9549-8601-5A22B3A53AD3}" destId="{5CE6DFC4-D2FA-BA49-BB4C-136D4DEB8122}" srcOrd="1" destOrd="0" presId="urn:microsoft.com/office/officeart/2005/8/layout/list1"/>
    <dgm:cxn modelId="{F7A2F1BB-1768-7B44-B6AA-328870F86F3B}" type="presParOf" srcId="{BE74E9F9-E2BB-9549-8601-5A22B3A53AD3}" destId="{74ABE3EE-9455-A34A-8E9E-05FD4F20CBAA}" srcOrd="2" destOrd="0" presId="urn:microsoft.com/office/officeart/2005/8/layout/list1"/>
    <dgm:cxn modelId="{D2617F31-6B7D-6749-B02B-0F37713C3471}" type="presParOf" srcId="{BE74E9F9-E2BB-9549-8601-5A22B3A53AD3}" destId="{E5C53821-35EC-354D-9C70-6676573D3753}" srcOrd="3" destOrd="0" presId="urn:microsoft.com/office/officeart/2005/8/layout/list1"/>
    <dgm:cxn modelId="{115DE62C-EBBF-4141-A29D-D6D64C89F9DB}" type="presParOf" srcId="{BE74E9F9-E2BB-9549-8601-5A22B3A53AD3}" destId="{79A41D8A-4DFB-C441-AC2E-7A48E4066B09}" srcOrd="4" destOrd="0" presId="urn:microsoft.com/office/officeart/2005/8/layout/list1"/>
    <dgm:cxn modelId="{D4217F27-0C9D-714D-9FA7-9EDE8EDEF957}" type="presParOf" srcId="{79A41D8A-4DFB-C441-AC2E-7A48E4066B09}" destId="{DD164F02-A420-A547-BEDF-90D9B3BAA1F9}" srcOrd="0" destOrd="0" presId="urn:microsoft.com/office/officeart/2005/8/layout/list1"/>
    <dgm:cxn modelId="{628FE7D0-0525-3D42-8BF7-4BC87CA2B30C}" type="presParOf" srcId="{79A41D8A-4DFB-C441-AC2E-7A48E4066B09}" destId="{7711EEEE-83B8-DF45-9B38-50F18579D74B}" srcOrd="1" destOrd="0" presId="urn:microsoft.com/office/officeart/2005/8/layout/list1"/>
    <dgm:cxn modelId="{7552284D-9ACE-7F4B-B2B9-328321EE9FB0}" type="presParOf" srcId="{BE74E9F9-E2BB-9549-8601-5A22B3A53AD3}" destId="{CC8BFEB4-017D-FF4F-ABDE-C3B5FF679A40}" srcOrd="5" destOrd="0" presId="urn:microsoft.com/office/officeart/2005/8/layout/list1"/>
    <dgm:cxn modelId="{74AA9136-73DD-2442-A079-F808699373F7}" type="presParOf" srcId="{BE74E9F9-E2BB-9549-8601-5A22B3A53AD3}" destId="{FD39CD75-07E7-AD41-AD51-648ADCA30E4C}" srcOrd="6" destOrd="0" presId="urn:microsoft.com/office/officeart/2005/8/layout/list1"/>
    <dgm:cxn modelId="{1552FF62-BF7D-1847-90A1-DEE8BDAAD3C4}" type="presParOf" srcId="{BE74E9F9-E2BB-9549-8601-5A22B3A53AD3}" destId="{08E08D09-6D21-4941-B138-4A8EF44E93CC}" srcOrd="7" destOrd="0" presId="urn:microsoft.com/office/officeart/2005/8/layout/list1"/>
    <dgm:cxn modelId="{6D3D6647-1A23-FF49-B246-4A5652E951B7}" type="presParOf" srcId="{BE74E9F9-E2BB-9549-8601-5A22B3A53AD3}" destId="{980B2EE5-45C5-564E-B04A-2AF7A65CBF59}" srcOrd="8" destOrd="0" presId="urn:microsoft.com/office/officeart/2005/8/layout/list1"/>
    <dgm:cxn modelId="{108D8D33-F079-DF4D-998D-585F6A382104}" type="presParOf" srcId="{980B2EE5-45C5-564E-B04A-2AF7A65CBF59}" destId="{158AF07A-549B-8849-BA6A-49C5597DBF9C}" srcOrd="0" destOrd="0" presId="urn:microsoft.com/office/officeart/2005/8/layout/list1"/>
    <dgm:cxn modelId="{D3BB0BD3-D78E-5145-99D3-9FE306D6E8AB}" type="presParOf" srcId="{980B2EE5-45C5-564E-B04A-2AF7A65CBF59}" destId="{28FFAB14-3F0B-6E41-9389-7C929E7EC62E}" srcOrd="1" destOrd="0" presId="urn:microsoft.com/office/officeart/2005/8/layout/list1"/>
    <dgm:cxn modelId="{CC2BA366-944F-9B4B-9469-365512EA7BFE}" type="presParOf" srcId="{BE74E9F9-E2BB-9549-8601-5A22B3A53AD3}" destId="{F6995CAC-2710-8F44-ADC4-447D6FC20AF8}" srcOrd="9" destOrd="0" presId="urn:microsoft.com/office/officeart/2005/8/layout/list1"/>
    <dgm:cxn modelId="{1D9FF327-C13B-2749-BFFF-3BC72C4A72FB}" type="presParOf" srcId="{BE74E9F9-E2BB-9549-8601-5A22B3A53AD3}" destId="{823CD466-489B-9E49-A5AC-E5E773E5DF7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ACC80A-00FF-5946-8D1C-462917C9E7B6}" type="doc">
      <dgm:prSet loTypeId="urn:microsoft.com/office/officeart/2005/8/layout/list1" loCatId="" qsTypeId="urn:microsoft.com/office/officeart/2005/8/quickstyle/simple1" qsCatId="simple" csTypeId="urn:microsoft.com/office/officeart/2005/8/colors/colorful1" csCatId="colorful" phldr="1"/>
      <dgm:spPr/>
      <dgm:t>
        <a:bodyPr/>
        <a:lstStyle/>
        <a:p>
          <a:endParaRPr lang="en-US"/>
        </a:p>
      </dgm:t>
    </dgm:pt>
    <dgm:pt modelId="{166B23C9-5AFB-894C-A7F1-6421A46D69E0}">
      <dgm:prSet phldrT="[Text]"/>
      <dgm:spPr/>
      <dgm:t>
        <a:bodyPr/>
        <a:lstStyle/>
        <a:p>
          <a:r>
            <a:rPr lang="en-US"/>
            <a:t>Shifting mindsets</a:t>
          </a:r>
        </a:p>
      </dgm:t>
    </dgm:pt>
    <dgm:pt modelId="{B94D93B4-1D73-F245-9BD3-D45B9DC9DBFB}" type="parTrans" cxnId="{79E2FB23-F349-3B49-B8BE-52DE27617CEA}">
      <dgm:prSet/>
      <dgm:spPr/>
      <dgm:t>
        <a:bodyPr/>
        <a:lstStyle/>
        <a:p>
          <a:endParaRPr lang="en-US"/>
        </a:p>
      </dgm:t>
    </dgm:pt>
    <dgm:pt modelId="{51396F52-7FB2-7544-AF29-2D98308410A4}" type="sibTrans" cxnId="{79E2FB23-F349-3B49-B8BE-52DE27617CEA}">
      <dgm:prSet/>
      <dgm:spPr/>
      <dgm:t>
        <a:bodyPr/>
        <a:lstStyle/>
        <a:p>
          <a:endParaRPr lang="en-US"/>
        </a:p>
      </dgm:t>
    </dgm:pt>
    <dgm:pt modelId="{5BD36DF4-A5E0-3447-B7AF-D81E9501B7B7}">
      <dgm:prSet phldrT="[Text]"/>
      <dgm:spPr/>
      <dgm:t>
        <a:bodyPr/>
        <a:lstStyle/>
        <a:p>
          <a:r>
            <a:rPr lang="en-US"/>
            <a:t>Impact on judging</a:t>
          </a:r>
        </a:p>
      </dgm:t>
    </dgm:pt>
    <dgm:pt modelId="{6B6A6F63-0C1A-C848-A820-ABA7D7AEA278}" type="parTrans" cxnId="{3098CBA3-0CBA-634F-B4CC-CDCA5A1F0FA0}">
      <dgm:prSet/>
      <dgm:spPr/>
      <dgm:t>
        <a:bodyPr/>
        <a:lstStyle/>
        <a:p>
          <a:endParaRPr lang="en-US"/>
        </a:p>
      </dgm:t>
    </dgm:pt>
    <dgm:pt modelId="{4E63A3BA-D551-F446-9E55-5C97C4C7DC14}" type="sibTrans" cxnId="{3098CBA3-0CBA-634F-B4CC-CDCA5A1F0FA0}">
      <dgm:prSet/>
      <dgm:spPr/>
      <dgm:t>
        <a:bodyPr/>
        <a:lstStyle/>
        <a:p>
          <a:endParaRPr lang="en-US"/>
        </a:p>
      </dgm:t>
    </dgm:pt>
    <dgm:pt modelId="{FDC6BE53-3EB2-4C4C-A114-DC9B91619034}">
      <dgm:prSet phldrT="[Text]"/>
      <dgm:spPr/>
      <dgm:t>
        <a:bodyPr/>
        <a:lstStyle/>
        <a:p>
          <a:r>
            <a:rPr lang="en-US"/>
            <a:t>Challenges to application</a:t>
          </a:r>
        </a:p>
      </dgm:t>
    </dgm:pt>
    <dgm:pt modelId="{256403AB-ED2A-C14B-A452-8D97993A7AC4}" type="parTrans" cxnId="{81D4CB73-6ADF-FF4D-8F51-85CB365A559D}">
      <dgm:prSet/>
      <dgm:spPr/>
      <dgm:t>
        <a:bodyPr/>
        <a:lstStyle/>
        <a:p>
          <a:endParaRPr lang="en-US"/>
        </a:p>
      </dgm:t>
    </dgm:pt>
    <dgm:pt modelId="{BF045F37-E885-6240-B3DE-BCB04C442EC0}" type="sibTrans" cxnId="{81D4CB73-6ADF-FF4D-8F51-85CB365A559D}">
      <dgm:prSet/>
      <dgm:spPr/>
      <dgm:t>
        <a:bodyPr/>
        <a:lstStyle/>
        <a:p>
          <a:endParaRPr lang="en-US"/>
        </a:p>
      </dgm:t>
    </dgm:pt>
    <dgm:pt modelId="{503ADF34-A049-C943-8363-55F07630F86A}">
      <dgm:prSet phldrT="[Text]"/>
      <dgm:spPr/>
      <dgm:t>
        <a:bodyPr/>
        <a:lstStyle/>
        <a:p>
          <a:r>
            <a:rPr lang="en-US"/>
            <a:t>New Lens</a:t>
          </a:r>
        </a:p>
      </dgm:t>
    </dgm:pt>
    <dgm:pt modelId="{8255366D-5F25-8942-B6C9-36187E42DE74}" type="parTrans" cxnId="{8486E38F-02B2-4E43-8FD4-19879BE18C7A}">
      <dgm:prSet/>
      <dgm:spPr/>
      <dgm:t>
        <a:bodyPr/>
        <a:lstStyle/>
        <a:p>
          <a:endParaRPr lang="en-US"/>
        </a:p>
      </dgm:t>
    </dgm:pt>
    <dgm:pt modelId="{A7F3B1AC-D7A5-984D-A621-AAA5C1A5D5E1}" type="sibTrans" cxnId="{8486E38F-02B2-4E43-8FD4-19879BE18C7A}">
      <dgm:prSet/>
      <dgm:spPr/>
      <dgm:t>
        <a:bodyPr/>
        <a:lstStyle/>
        <a:p>
          <a:endParaRPr lang="en-US"/>
        </a:p>
      </dgm:t>
    </dgm:pt>
    <dgm:pt modelId="{951BAD8F-95EE-2243-8577-B8405964A8AE}">
      <dgm:prSet phldrT="[Text]"/>
      <dgm:spPr/>
      <dgm:t>
        <a:bodyPr/>
        <a:lstStyle/>
        <a:p>
          <a:r>
            <a:rPr lang="en-US"/>
            <a:t>Understanding parties and litigant</a:t>
          </a:r>
        </a:p>
      </dgm:t>
    </dgm:pt>
    <dgm:pt modelId="{FD2EC9DF-AE66-4B4D-A905-21E5667B6E28}" type="parTrans" cxnId="{90745EAC-DD76-E547-A603-4E7420778904}">
      <dgm:prSet/>
      <dgm:spPr/>
      <dgm:t>
        <a:bodyPr/>
        <a:lstStyle/>
        <a:p>
          <a:endParaRPr lang="en-US"/>
        </a:p>
      </dgm:t>
    </dgm:pt>
    <dgm:pt modelId="{45D987E0-53E5-9341-857A-123BE6EDA5B6}" type="sibTrans" cxnId="{90745EAC-DD76-E547-A603-4E7420778904}">
      <dgm:prSet/>
      <dgm:spPr/>
      <dgm:t>
        <a:bodyPr/>
        <a:lstStyle/>
        <a:p>
          <a:endParaRPr lang="en-US"/>
        </a:p>
      </dgm:t>
    </dgm:pt>
    <dgm:pt modelId="{A90349AC-99E4-5E4D-9B6F-E254B378CFD0}">
      <dgm:prSet phldrT="[Text]"/>
      <dgm:spPr/>
      <dgm:t>
        <a:bodyPr/>
        <a:lstStyle/>
        <a:p>
          <a:r>
            <a:rPr lang="en-US"/>
            <a:t>Specific Decisions</a:t>
          </a:r>
        </a:p>
      </dgm:t>
    </dgm:pt>
    <dgm:pt modelId="{41EF0CDE-93CE-124E-9791-37F02F294C38}" type="parTrans" cxnId="{53346558-A2E2-D94C-A23A-5AD03D433457}">
      <dgm:prSet/>
      <dgm:spPr/>
      <dgm:t>
        <a:bodyPr/>
        <a:lstStyle/>
        <a:p>
          <a:endParaRPr lang="en-US"/>
        </a:p>
      </dgm:t>
    </dgm:pt>
    <dgm:pt modelId="{49951ED1-648E-3449-A724-902E052D00E9}" type="sibTrans" cxnId="{53346558-A2E2-D94C-A23A-5AD03D433457}">
      <dgm:prSet/>
      <dgm:spPr/>
      <dgm:t>
        <a:bodyPr/>
        <a:lstStyle/>
        <a:p>
          <a:endParaRPr lang="en-US"/>
        </a:p>
      </dgm:t>
    </dgm:pt>
    <dgm:pt modelId="{8AFF89BA-5752-F443-940C-7A82B8161A1E}">
      <dgm:prSet phldrT="[Text]"/>
      <dgm:spPr/>
      <dgm:t>
        <a:bodyPr/>
        <a:lstStyle/>
        <a:p>
          <a:r>
            <a:rPr lang="en-US"/>
            <a:t>Population mindset</a:t>
          </a:r>
        </a:p>
      </dgm:t>
    </dgm:pt>
    <dgm:pt modelId="{C73D4589-502B-7246-BE9D-66B154639F0B}" type="parTrans" cxnId="{EDA18702-08DA-E547-88DE-4CC528BDE9DB}">
      <dgm:prSet/>
      <dgm:spPr/>
      <dgm:t>
        <a:bodyPr/>
        <a:lstStyle/>
        <a:p>
          <a:endParaRPr lang="en-US"/>
        </a:p>
      </dgm:t>
    </dgm:pt>
    <dgm:pt modelId="{2041EF25-77B1-D349-A064-FA0001E5FDBF}" type="sibTrans" cxnId="{EDA18702-08DA-E547-88DE-4CC528BDE9DB}">
      <dgm:prSet/>
      <dgm:spPr/>
      <dgm:t>
        <a:bodyPr/>
        <a:lstStyle/>
        <a:p>
          <a:endParaRPr lang="en-US"/>
        </a:p>
      </dgm:t>
    </dgm:pt>
    <dgm:pt modelId="{9954038D-C3C2-224B-885B-B97DB83618CE}">
      <dgm:prSet phldrT="[Text]"/>
      <dgm:spPr/>
      <dgm:t>
        <a:bodyPr/>
        <a:lstStyle/>
        <a:p>
          <a:r>
            <a:rPr lang="en-US"/>
            <a:t>System change</a:t>
          </a:r>
        </a:p>
      </dgm:t>
    </dgm:pt>
    <dgm:pt modelId="{F020E84C-83A2-024A-A4DB-AD393AA885C4}" type="parTrans" cxnId="{A06A07D6-3A56-0F43-87EA-7D51813374C8}">
      <dgm:prSet/>
      <dgm:spPr/>
      <dgm:t>
        <a:bodyPr/>
        <a:lstStyle/>
        <a:p>
          <a:endParaRPr lang="en-US"/>
        </a:p>
      </dgm:t>
    </dgm:pt>
    <dgm:pt modelId="{ADFF6995-D02C-FC47-AEDA-2EF636401A35}" type="sibTrans" cxnId="{A06A07D6-3A56-0F43-87EA-7D51813374C8}">
      <dgm:prSet/>
      <dgm:spPr/>
      <dgm:t>
        <a:bodyPr/>
        <a:lstStyle/>
        <a:p>
          <a:endParaRPr lang="en-US"/>
        </a:p>
      </dgm:t>
    </dgm:pt>
    <dgm:pt modelId="{0F4F1345-D555-C84E-828B-EA3DE467D7A4}">
      <dgm:prSet phldrT="[Text]"/>
      <dgm:spPr/>
      <dgm:t>
        <a:bodyPr/>
        <a:lstStyle/>
        <a:p>
          <a:r>
            <a:rPr lang="en-US"/>
            <a:t>Population mindset</a:t>
          </a:r>
        </a:p>
      </dgm:t>
    </dgm:pt>
    <dgm:pt modelId="{560CCEA0-9A52-C54A-A2B3-1127FE069DDF}" type="parTrans" cxnId="{31C651F1-8ED0-424F-A1D8-61235F222F0B}">
      <dgm:prSet/>
      <dgm:spPr/>
      <dgm:t>
        <a:bodyPr/>
        <a:lstStyle/>
        <a:p>
          <a:endParaRPr lang="en-US"/>
        </a:p>
      </dgm:t>
    </dgm:pt>
    <dgm:pt modelId="{2B140A0F-FC17-6B41-B1FB-6FA48539B2B2}" type="sibTrans" cxnId="{31C651F1-8ED0-424F-A1D8-61235F222F0B}">
      <dgm:prSet/>
      <dgm:spPr/>
      <dgm:t>
        <a:bodyPr/>
        <a:lstStyle/>
        <a:p>
          <a:endParaRPr lang="en-US"/>
        </a:p>
      </dgm:t>
    </dgm:pt>
    <dgm:pt modelId="{BE74E9F9-E2BB-9549-8601-5A22B3A53AD3}" type="pres">
      <dgm:prSet presAssocID="{78ACC80A-00FF-5946-8D1C-462917C9E7B6}" presName="linear" presStyleCnt="0">
        <dgm:presLayoutVars>
          <dgm:dir/>
          <dgm:animLvl val="lvl"/>
          <dgm:resizeHandles val="exact"/>
        </dgm:presLayoutVars>
      </dgm:prSet>
      <dgm:spPr/>
    </dgm:pt>
    <dgm:pt modelId="{1D6DC6E7-C97D-A142-8ADE-BDAD7337E3D8}" type="pres">
      <dgm:prSet presAssocID="{166B23C9-5AFB-894C-A7F1-6421A46D69E0}" presName="parentLin" presStyleCnt="0"/>
      <dgm:spPr/>
    </dgm:pt>
    <dgm:pt modelId="{D403271D-F75D-3D4F-B351-6AB75823A8A2}" type="pres">
      <dgm:prSet presAssocID="{166B23C9-5AFB-894C-A7F1-6421A46D69E0}" presName="parentLeftMargin" presStyleLbl="node1" presStyleIdx="0" presStyleCnt="3"/>
      <dgm:spPr/>
    </dgm:pt>
    <dgm:pt modelId="{F48105E9-A820-8D4E-8B36-DD50ACCB9F9C}" type="pres">
      <dgm:prSet presAssocID="{166B23C9-5AFB-894C-A7F1-6421A46D69E0}" presName="parentText" presStyleLbl="node1" presStyleIdx="0" presStyleCnt="3">
        <dgm:presLayoutVars>
          <dgm:chMax val="0"/>
          <dgm:bulletEnabled val="1"/>
        </dgm:presLayoutVars>
      </dgm:prSet>
      <dgm:spPr/>
    </dgm:pt>
    <dgm:pt modelId="{5CE6DFC4-D2FA-BA49-BB4C-136D4DEB8122}" type="pres">
      <dgm:prSet presAssocID="{166B23C9-5AFB-894C-A7F1-6421A46D69E0}" presName="negativeSpace" presStyleCnt="0"/>
      <dgm:spPr/>
    </dgm:pt>
    <dgm:pt modelId="{74ABE3EE-9455-A34A-8E9E-05FD4F20CBAA}" type="pres">
      <dgm:prSet presAssocID="{166B23C9-5AFB-894C-A7F1-6421A46D69E0}" presName="childText" presStyleLbl="conFgAcc1" presStyleIdx="0" presStyleCnt="3">
        <dgm:presLayoutVars>
          <dgm:bulletEnabled val="1"/>
        </dgm:presLayoutVars>
      </dgm:prSet>
      <dgm:spPr/>
    </dgm:pt>
    <dgm:pt modelId="{E5C53821-35EC-354D-9C70-6676573D3753}" type="pres">
      <dgm:prSet presAssocID="{51396F52-7FB2-7544-AF29-2D98308410A4}" presName="spaceBetweenRectangles" presStyleCnt="0"/>
      <dgm:spPr/>
    </dgm:pt>
    <dgm:pt modelId="{79A41D8A-4DFB-C441-AC2E-7A48E4066B09}" type="pres">
      <dgm:prSet presAssocID="{5BD36DF4-A5E0-3447-B7AF-D81E9501B7B7}" presName="parentLin" presStyleCnt="0"/>
      <dgm:spPr/>
    </dgm:pt>
    <dgm:pt modelId="{DD164F02-A420-A547-BEDF-90D9B3BAA1F9}" type="pres">
      <dgm:prSet presAssocID="{5BD36DF4-A5E0-3447-B7AF-D81E9501B7B7}" presName="parentLeftMargin" presStyleLbl="node1" presStyleIdx="0" presStyleCnt="3"/>
      <dgm:spPr/>
    </dgm:pt>
    <dgm:pt modelId="{7711EEEE-83B8-DF45-9B38-50F18579D74B}" type="pres">
      <dgm:prSet presAssocID="{5BD36DF4-A5E0-3447-B7AF-D81E9501B7B7}" presName="parentText" presStyleLbl="node1" presStyleIdx="1" presStyleCnt="3">
        <dgm:presLayoutVars>
          <dgm:chMax val="0"/>
          <dgm:bulletEnabled val="1"/>
        </dgm:presLayoutVars>
      </dgm:prSet>
      <dgm:spPr/>
    </dgm:pt>
    <dgm:pt modelId="{CC8BFEB4-017D-FF4F-ABDE-C3B5FF679A40}" type="pres">
      <dgm:prSet presAssocID="{5BD36DF4-A5E0-3447-B7AF-D81E9501B7B7}" presName="negativeSpace" presStyleCnt="0"/>
      <dgm:spPr/>
    </dgm:pt>
    <dgm:pt modelId="{FD39CD75-07E7-AD41-AD51-648ADCA30E4C}" type="pres">
      <dgm:prSet presAssocID="{5BD36DF4-A5E0-3447-B7AF-D81E9501B7B7}" presName="childText" presStyleLbl="conFgAcc1" presStyleIdx="1" presStyleCnt="3">
        <dgm:presLayoutVars>
          <dgm:bulletEnabled val="1"/>
        </dgm:presLayoutVars>
      </dgm:prSet>
      <dgm:spPr/>
    </dgm:pt>
    <dgm:pt modelId="{08E08D09-6D21-4941-B138-4A8EF44E93CC}" type="pres">
      <dgm:prSet presAssocID="{4E63A3BA-D551-F446-9E55-5C97C4C7DC14}" presName="spaceBetweenRectangles" presStyleCnt="0"/>
      <dgm:spPr/>
    </dgm:pt>
    <dgm:pt modelId="{980B2EE5-45C5-564E-B04A-2AF7A65CBF59}" type="pres">
      <dgm:prSet presAssocID="{FDC6BE53-3EB2-4C4C-A114-DC9B91619034}" presName="parentLin" presStyleCnt="0"/>
      <dgm:spPr/>
    </dgm:pt>
    <dgm:pt modelId="{158AF07A-549B-8849-BA6A-49C5597DBF9C}" type="pres">
      <dgm:prSet presAssocID="{FDC6BE53-3EB2-4C4C-A114-DC9B91619034}" presName="parentLeftMargin" presStyleLbl="node1" presStyleIdx="1" presStyleCnt="3"/>
      <dgm:spPr/>
    </dgm:pt>
    <dgm:pt modelId="{28FFAB14-3F0B-6E41-9389-7C929E7EC62E}" type="pres">
      <dgm:prSet presAssocID="{FDC6BE53-3EB2-4C4C-A114-DC9B91619034}" presName="parentText" presStyleLbl="node1" presStyleIdx="2" presStyleCnt="3">
        <dgm:presLayoutVars>
          <dgm:chMax val="0"/>
          <dgm:bulletEnabled val="1"/>
        </dgm:presLayoutVars>
      </dgm:prSet>
      <dgm:spPr/>
    </dgm:pt>
    <dgm:pt modelId="{F6995CAC-2710-8F44-ADC4-447D6FC20AF8}" type="pres">
      <dgm:prSet presAssocID="{FDC6BE53-3EB2-4C4C-A114-DC9B91619034}" presName="negativeSpace" presStyleCnt="0"/>
      <dgm:spPr/>
    </dgm:pt>
    <dgm:pt modelId="{823CD466-489B-9E49-A5AC-E5E773E5DF7D}" type="pres">
      <dgm:prSet presAssocID="{FDC6BE53-3EB2-4C4C-A114-DC9B91619034}" presName="childText" presStyleLbl="conFgAcc1" presStyleIdx="2" presStyleCnt="3">
        <dgm:presLayoutVars>
          <dgm:bulletEnabled val="1"/>
        </dgm:presLayoutVars>
      </dgm:prSet>
      <dgm:spPr/>
    </dgm:pt>
  </dgm:ptLst>
  <dgm:cxnLst>
    <dgm:cxn modelId="{EDA18702-08DA-E547-88DE-4CC528BDE9DB}" srcId="{5BD36DF4-A5E0-3447-B7AF-D81E9501B7B7}" destId="{8AFF89BA-5752-F443-940C-7A82B8161A1E}" srcOrd="0" destOrd="0" parTransId="{C73D4589-502B-7246-BE9D-66B154639F0B}" sibTransId="{2041EF25-77B1-D349-A064-FA0001E5FDBF}"/>
    <dgm:cxn modelId="{79E2FB23-F349-3B49-B8BE-52DE27617CEA}" srcId="{78ACC80A-00FF-5946-8D1C-462917C9E7B6}" destId="{166B23C9-5AFB-894C-A7F1-6421A46D69E0}" srcOrd="0" destOrd="0" parTransId="{B94D93B4-1D73-F245-9BD3-D45B9DC9DBFB}" sibTransId="{51396F52-7FB2-7544-AF29-2D98308410A4}"/>
    <dgm:cxn modelId="{89803834-FBB6-1A4E-8048-6839362AF417}" type="presOf" srcId="{5BD36DF4-A5E0-3447-B7AF-D81E9501B7B7}" destId="{DD164F02-A420-A547-BEDF-90D9B3BAA1F9}" srcOrd="0" destOrd="0" presId="urn:microsoft.com/office/officeart/2005/8/layout/list1"/>
    <dgm:cxn modelId="{C1628A37-6E79-5E45-A6A2-B6F8391A4407}" type="presOf" srcId="{FDC6BE53-3EB2-4C4C-A114-DC9B91619034}" destId="{158AF07A-549B-8849-BA6A-49C5597DBF9C}" srcOrd="0" destOrd="0" presId="urn:microsoft.com/office/officeart/2005/8/layout/list1"/>
    <dgm:cxn modelId="{66FC6B39-16E6-7547-BEBD-64C039748F0E}" type="presOf" srcId="{78ACC80A-00FF-5946-8D1C-462917C9E7B6}" destId="{BE74E9F9-E2BB-9549-8601-5A22B3A53AD3}" srcOrd="0" destOrd="0" presId="urn:microsoft.com/office/officeart/2005/8/layout/list1"/>
    <dgm:cxn modelId="{F8645F3B-1C09-7544-9AD5-167932093D3B}" type="presOf" srcId="{951BAD8F-95EE-2243-8577-B8405964A8AE}" destId="{74ABE3EE-9455-A34A-8E9E-05FD4F20CBAA}" srcOrd="0" destOrd="1" presId="urn:microsoft.com/office/officeart/2005/8/layout/list1"/>
    <dgm:cxn modelId="{1AAFDC40-C087-4C49-A823-F8722CDEB05E}" type="presOf" srcId="{FDC6BE53-3EB2-4C4C-A114-DC9B91619034}" destId="{28FFAB14-3F0B-6E41-9389-7C929E7EC62E}" srcOrd="1" destOrd="0" presId="urn:microsoft.com/office/officeart/2005/8/layout/list1"/>
    <dgm:cxn modelId="{93DA3247-29F9-884D-AABA-7580E3A8A558}" type="presOf" srcId="{503ADF34-A049-C943-8363-55F07630F86A}" destId="{74ABE3EE-9455-A34A-8E9E-05FD4F20CBAA}" srcOrd="0" destOrd="0" presId="urn:microsoft.com/office/officeart/2005/8/layout/list1"/>
    <dgm:cxn modelId="{5899984F-B4F1-A945-962F-3FBCDE6108BE}" type="presOf" srcId="{166B23C9-5AFB-894C-A7F1-6421A46D69E0}" destId="{F48105E9-A820-8D4E-8B36-DD50ACCB9F9C}" srcOrd="1" destOrd="0" presId="urn:microsoft.com/office/officeart/2005/8/layout/list1"/>
    <dgm:cxn modelId="{A7340652-5B16-184B-92B1-1C82DCCCE1BF}" type="presOf" srcId="{5BD36DF4-A5E0-3447-B7AF-D81E9501B7B7}" destId="{7711EEEE-83B8-DF45-9B38-50F18579D74B}" srcOrd="1" destOrd="0" presId="urn:microsoft.com/office/officeart/2005/8/layout/list1"/>
    <dgm:cxn modelId="{53346558-A2E2-D94C-A23A-5AD03D433457}" srcId="{5BD36DF4-A5E0-3447-B7AF-D81E9501B7B7}" destId="{A90349AC-99E4-5E4D-9B6F-E254B378CFD0}" srcOrd="1" destOrd="0" parTransId="{41EF0CDE-93CE-124E-9791-37F02F294C38}" sibTransId="{49951ED1-648E-3449-A724-902E052D00E9}"/>
    <dgm:cxn modelId="{81D4CB73-6ADF-FF4D-8F51-85CB365A559D}" srcId="{78ACC80A-00FF-5946-8D1C-462917C9E7B6}" destId="{FDC6BE53-3EB2-4C4C-A114-DC9B91619034}" srcOrd="2" destOrd="0" parTransId="{256403AB-ED2A-C14B-A452-8D97993A7AC4}" sibTransId="{BF045F37-E885-6240-B3DE-BCB04C442EC0}"/>
    <dgm:cxn modelId="{E5DC9B87-4308-8949-9D6A-32F7540FE2A9}" type="presOf" srcId="{9954038D-C3C2-224B-885B-B97DB83618CE}" destId="{FD39CD75-07E7-AD41-AD51-648ADCA30E4C}" srcOrd="0" destOrd="2" presId="urn:microsoft.com/office/officeart/2005/8/layout/list1"/>
    <dgm:cxn modelId="{8486E38F-02B2-4E43-8FD4-19879BE18C7A}" srcId="{166B23C9-5AFB-894C-A7F1-6421A46D69E0}" destId="{503ADF34-A049-C943-8363-55F07630F86A}" srcOrd="0" destOrd="0" parTransId="{8255366D-5F25-8942-B6C9-36187E42DE74}" sibTransId="{A7F3B1AC-D7A5-984D-A621-AAA5C1A5D5E1}"/>
    <dgm:cxn modelId="{F99DDEA2-1A7E-B649-8AEC-CC5E23DB6DF1}" type="presOf" srcId="{166B23C9-5AFB-894C-A7F1-6421A46D69E0}" destId="{D403271D-F75D-3D4F-B351-6AB75823A8A2}" srcOrd="0" destOrd="0" presId="urn:microsoft.com/office/officeart/2005/8/layout/list1"/>
    <dgm:cxn modelId="{3098CBA3-0CBA-634F-B4CC-CDCA5A1F0FA0}" srcId="{78ACC80A-00FF-5946-8D1C-462917C9E7B6}" destId="{5BD36DF4-A5E0-3447-B7AF-D81E9501B7B7}" srcOrd="1" destOrd="0" parTransId="{6B6A6F63-0C1A-C848-A820-ABA7D7AEA278}" sibTransId="{4E63A3BA-D551-F446-9E55-5C97C4C7DC14}"/>
    <dgm:cxn modelId="{6B0898AA-1609-5747-8F57-88571B50692E}" type="presOf" srcId="{A90349AC-99E4-5E4D-9B6F-E254B378CFD0}" destId="{FD39CD75-07E7-AD41-AD51-648ADCA30E4C}" srcOrd="0" destOrd="1" presId="urn:microsoft.com/office/officeart/2005/8/layout/list1"/>
    <dgm:cxn modelId="{90745EAC-DD76-E547-A603-4E7420778904}" srcId="{166B23C9-5AFB-894C-A7F1-6421A46D69E0}" destId="{951BAD8F-95EE-2243-8577-B8405964A8AE}" srcOrd="1" destOrd="0" parTransId="{FD2EC9DF-AE66-4B4D-A905-21E5667B6E28}" sibTransId="{45D987E0-53E5-9341-857A-123BE6EDA5B6}"/>
    <dgm:cxn modelId="{A06A07D6-3A56-0F43-87EA-7D51813374C8}" srcId="{5BD36DF4-A5E0-3447-B7AF-D81E9501B7B7}" destId="{9954038D-C3C2-224B-885B-B97DB83618CE}" srcOrd="2" destOrd="0" parTransId="{F020E84C-83A2-024A-A4DB-AD393AA885C4}" sibTransId="{ADFF6995-D02C-FC47-AEDA-2EF636401A35}"/>
    <dgm:cxn modelId="{2DC93CE6-D3B6-AD40-9B11-BE586C99BFAF}" type="presOf" srcId="{0F4F1345-D555-C84E-828B-EA3DE467D7A4}" destId="{74ABE3EE-9455-A34A-8E9E-05FD4F20CBAA}" srcOrd="0" destOrd="2" presId="urn:microsoft.com/office/officeart/2005/8/layout/list1"/>
    <dgm:cxn modelId="{31C651F1-8ED0-424F-A1D8-61235F222F0B}" srcId="{166B23C9-5AFB-894C-A7F1-6421A46D69E0}" destId="{0F4F1345-D555-C84E-828B-EA3DE467D7A4}" srcOrd="2" destOrd="0" parTransId="{560CCEA0-9A52-C54A-A2B3-1127FE069DDF}" sibTransId="{2B140A0F-FC17-6B41-B1FB-6FA48539B2B2}"/>
    <dgm:cxn modelId="{339200F3-AA3E-DA44-B250-EBBE7A66BB47}" type="presOf" srcId="{8AFF89BA-5752-F443-940C-7A82B8161A1E}" destId="{FD39CD75-07E7-AD41-AD51-648ADCA30E4C}" srcOrd="0" destOrd="0" presId="urn:microsoft.com/office/officeart/2005/8/layout/list1"/>
    <dgm:cxn modelId="{B283EAC6-21D9-E141-8FF2-BA3C12032A0D}" type="presParOf" srcId="{BE74E9F9-E2BB-9549-8601-5A22B3A53AD3}" destId="{1D6DC6E7-C97D-A142-8ADE-BDAD7337E3D8}" srcOrd="0" destOrd="0" presId="urn:microsoft.com/office/officeart/2005/8/layout/list1"/>
    <dgm:cxn modelId="{10E42507-06D0-9441-BFBC-9589CFD0C2B2}" type="presParOf" srcId="{1D6DC6E7-C97D-A142-8ADE-BDAD7337E3D8}" destId="{D403271D-F75D-3D4F-B351-6AB75823A8A2}" srcOrd="0" destOrd="0" presId="urn:microsoft.com/office/officeart/2005/8/layout/list1"/>
    <dgm:cxn modelId="{3255AAA6-AA02-CF44-8E70-0A67049489A6}" type="presParOf" srcId="{1D6DC6E7-C97D-A142-8ADE-BDAD7337E3D8}" destId="{F48105E9-A820-8D4E-8B36-DD50ACCB9F9C}" srcOrd="1" destOrd="0" presId="urn:microsoft.com/office/officeart/2005/8/layout/list1"/>
    <dgm:cxn modelId="{D3B89802-B80E-9445-A26E-27B432CC1A8B}" type="presParOf" srcId="{BE74E9F9-E2BB-9549-8601-5A22B3A53AD3}" destId="{5CE6DFC4-D2FA-BA49-BB4C-136D4DEB8122}" srcOrd="1" destOrd="0" presId="urn:microsoft.com/office/officeart/2005/8/layout/list1"/>
    <dgm:cxn modelId="{F7A2F1BB-1768-7B44-B6AA-328870F86F3B}" type="presParOf" srcId="{BE74E9F9-E2BB-9549-8601-5A22B3A53AD3}" destId="{74ABE3EE-9455-A34A-8E9E-05FD4F20CBAA}" srcOrd="2" destOrd="0" presId="urn:microsoft.com/office/officeart/2005/8/layout/list1"/>
    <dgm:cxn modelId="{D2617F31-6B7D-6749-B02B-0F37713C3471}" type="presParOf" srcId="{BE74E9F9-E2BB-9549-8601-5A22B3A53AD3}" destId="{E5C53821-35EC-354D-9C70-6676573D3753}" srcOrd="3" destOrd="0" presId="urn:microsoft.com/office/officeart/2005/8/layout/list1"/>
    <dgm:cxn modelId="{115DE62C-EBBF-4141-A29D-D6D64C89F9DB}" type="presParOf" srcId="{BE74E9F9-E2BB-9549-8601-5A22B3A53AD3}" destId="{79A41D8A-4DFB-C441-AC2E-7A48E4066B09}" srcOrd="4" destOrd="0" presId="urn:microsoft.com/office/officeart/2005/8/layout/list1"/>
    <dgm:cxn modelId="{D4217F27-0C9D-714D-9FA7-9EDE8EDEF957}" type="presParOf" srcId="{79A41D8A-4DFB-C441-AC2E-7A48E4066B09}" destId="{DD164F02-A420-A547-BEDF-90D9B3BAA1F9}" srcOrd="0" destOrd="0" presId="urn:microsoft.com/office/officeart/2005/8/layout/list1"/>
    <dgm:cxn modelId="{628FE7D0-0525-3D42-8BF7-4BC87CA2B30C}" type="presParOf" srcId="{79A41D8A-4DFB-C441-AC2E-7A48E4066B09}" destId="{7711EEEE-83B8-DF45-9B38-50F18579D74B}" srcOrd="1" destOrd="0" presId="urn:microsoft.com/office/officeart/2005/8/layout/list1"/>
    <dgm:cxn modelId="{7552284D-9ACE-7F4B-B2B9-328321EE9FB0}" type="presParOf" srcId="{BE74E9F9-E2BB-9549-8601-5A22B3A53AD3}" destId="{CC8BFEB4-017D-FF4F-ABDE-C3B5FF679A40}" srcOrd="5" destOrd="0" presId="urn:microsoft.com/office/officeart/2005/8/layout/list1"/>
    <dgm:cxn modelId="{74AA9136-73DD-2442-A079-F808699373F7}" type="presParOf" srcId="{BE74E9F9-E2BB-9549-8601-5A22B3A53AD3}" destId="{FD39CD75-07E7-AD41-AD51-648ADCA30E4C}" srcOrd="6" destOrd="0" presId="urn:microsoft.com/office/officeart/2005/8/layout/list1"/>
    <dgm:cxn modelId="{1552FF62-BF7D-1847-90A1-DEE8BDAAD3C4}" type="presParOf" srcId="{BE74E9F9-E2BB-9549-8601-5A22B3A53AD3}" destId="{08E08D09-6D21-4941-B138-4A8EF44E93CC}" srcOrd="7" destOrd="0" presId="urn:microsoft.com/office/officeart/2005/8/layout/list1"/>
    <dgm:cxn modelId="{6D3D6647-1A23-FF49-B246-4A5652E951B7}" type="presParOf" srcId="{BE74E9F9-E2BB-9549-8601-5A22B3A53AD3}" destId="{980B2EE5-45C5-564E-B04A-2AF7A65CBF59}" srcOrd="8" destOrd="0" presId="urn:microsoft.com/office/officeart/2005/8/layout/list1"/>
    <dgm:cxn modelId="{108D8D33-F079-DF4D-998D-585F6A382104}" type="presParOf" srcId="{980B2EE5-45C5-564E-B04A-2AF7A65CBF59}" destId="{158AF07A-549B-8849-BA6A-49C5597DBF9C}" srcOrd="0" destOrd="0" presId="urn:microsoft.com/office/officeart/2005/8/layout/list1"/>
    <dgm:cxn modelId="{D3BB0BD3-D78E-5145-99D3-9FE306D6E8AB}" type="presParOf" srcId="{980B2EE5-45C5-564E-B04A-2AF7A65CBF59}" destId="{28FFAB14-3F0B-6E41-9389-7C929E7EC62E}" srcOrd="1" destOrd="0" presId="urn:microsoft.com/office/officeart/2005/8/layout/list1"/>
    <dgm:cxn modelId="{CC2BA366-944F-9B4B-9469-365512EA7BFE}" type="presParOf" srcId="{BE74E9F9-E2BB-9549-8601-5A22B3A53AD3}" destId="{F6995CAC-2710-8F44-ADC4-447D6FC20AF8}" srcOrd="9" destOrd="0" presId="urn:microsoft.com/office/officeart/2005/8/layout/list1"/>
    <dgm:cxn modelId="{1D9FF327-C13B-2749-BFFF-3BC72C4A72FB}" type="presParOf" srcId="{BE74E9F9-E2BB-9549-8601-5A22B3A53AD3}" destId="{823CD466-489B-9E49-A5AC-E5E773E5DF7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ACC80A-00FF-5946-8D1C-462917C9E7B6}" type="doc">
      <dgm:prSet loTypeId="urn:microsoft.com/office/officeart/2005/8/layout/list1" loCatId="" qsTypeId="urn:microsoft.com/office/officeart/2005/8/quickstyle/simple1" qsCatId="simple" csTypeId="urn:microsoft.com/office/officeart/2005/8/colors/colorful1" csCatId="colorful" phldr="1"/>
      <dgm:spPr/>
      <dgm:t>
        <a:bodyPr/>
        <a:lstStyle/>
        <a:p>
          <a:endParaRPr lang="en-US"/>
        </a:p>
      </dgm:t>
    </dgm:pt>
    <dgm:pt modelId="{166B23C9-5AFB-894C-A7F1-6421A46D69E0}">
      <dgm:prSet phldrT="[Text]"/>
      <dgm:spPr/>
      <dgm:t>
        <a:bodyPr/>
        <a:lstStyle/>
        <a:p>
          <a:r>
            <a:rPr lang="en-US"/>
            <a:t>Shifting mindsets</a:t>
          </a:r>
        </a:p>
      </dgm:t>
    </dgm:pt>
    <dgm:pt modelId="{B94D93B4-1D73-F245-9BD3-D45B9DC9DBFB}" type="parTrans" cxnId="{79E2FB23-F349-3B49-B8BE-52DE27617CEA}">
      <dgm:prSet/>
      <dgm:spPr/>
      <dgm:t>
        <a:bodyPr/>
        <a:lstStyle/>
        <a:p>
          <a:endParaRPr lang="en-US"/>
        </a:p>
      </dgm:t>
    </dgm:pt>
    <dgm:pt modelId="{51396F52-7FB2-7544-AF29-2D98308410A4}" type="sibTrans" cxnId="{79E2FB23-F349-3B49-B8BE-52DE27617CEA}">
      <dgm:prSet/>
      <dgm:spPr/>
      <dgm:t>
        <a:bodyPr/>
        <a:lstStyle/>
        <a:p>
          <a:endParaRPr lang="en-US"/>
        </a:p>
      </dgm:t>
    </dgm:pt>
    <dgm:pt modelId="{5BD36DF4-A5E0-3447-B7AF-D81E9501B7B7}">
      <dgm:prSet phldrT="[Text]"/>
      <dgm:spPr/>
      <dgm:t>
        <a:bodyPr/>
        <a:lstStyle/>
        <a:p>
          <a:r>
            <a:rPr lang="en-US"/>
            <a:t>Impact on judging</a:t>
          </a:r>
        </a:p>
      </dgm:t>
    </dgm:pt>
    <dgm:pt modelId="{6B6A6F63-0C1A-C848-A820-ABA7D7AEA278}" type="parTrans" cxnId="{3098CBA3-0CBA-634F-B4CC-CDCA5A1F0FA0}">
      <dgm:prSet/>
      <dgm:spPr/>
      <dgm:t>
        <a:bodyPr/>
        <a:lstStyle/>
        <a:p>
          <a:endParaRPr lang="en-US"/>
        </a:p>
      </dgm:t>
    </dgm:pt>
    <dgm:pt modelId="{4E63A3BA-D551-F446-9E55-5C97C4C7DC14}" type="sibTrans" cxnId="{3098CBA3-0CBA-634F-B4CC-CDCA5A1F0FA0}">
      <dgm:prSet/>
      <dgm:spPr/>
      <dgm:t>
        <a:bodyPr/>
        <a:lstStyle/>
        <a:p>
          <a:endParaRPr lang="en-US"/>
        </a:p>
      </dgm:t>
    </dgm:pt>
    <dgm:pt modelId="{FDC6BE53-3EB2-4C4C-A114-DC9B91619034}">
      <dgm:prSet phldrT="[Text]"/>
      <dgm:spPr/>
      <dgm:t>
        <a:bodyPr/>
        <a:lstStyle/>
        <a:p>
          <a:r>
            <a:rPr lang="en-US"/>
            <a:t>Challenges to application</a:t>
          </a:r>
        </a:p>
      </dgm:t>
    </dgm:pt>
    <dgm:pt modelId="{256403AB-ED2A-C14B-A452-8D97993A7AC4}" type="parTrans" cxnId="{81D4CB73-6ADF-FF4D-8F51-85CB365A559D}">
      <dgm:prSet/>
      <dgm:spPr/>
      <dgm:t>
        <a:bodyPr/>
        <a:lstStyle/>
        <a:p>
          <a:endParaRPr lang="en-US"/>
        </a:p>
      </dgm:t>
    </dgm:pt>
    <dgm:pt modelId="{BF045F37-E885-6240-B3DE-BCB04C442EC0}" type="sibTrans" cxnId="{81D4CB73-6ADF-FF4D-8F51-85CB365A559D}">
      <dgm:prSet/>
      <dgm:spPr/>
      <dgm:t>
        <a:bodyPr/>
        <a:lstStyle/>
        <a:p>
          <a:endParaRPr lang="en-US"/>
        </a:p>
      </dgm:t>
    </dgm:pt>
    <dgm:pt modelId="{503ADF34-A049-C943-8363-55F07630F86A}">
      <dgm:prSet phldrT="[Text]"/>
      <dgm:spPr/>
      <dgm:t>
        <a:bodyPr/>
        <a:lstStyle/>
        <a:p>
          <a:r>
            <a:rPr lang="en-US"/>
            <a:t>New Lens</a:t>
          </a:r>
        </a:p>
      </dgm:t>
    </dgm:pt>
    <dgm:pt modelId="{8255366D-5F25-8942-B6C9-36187E42DE74}" type="parTrans" cxnId="{8486E38F-02B2-4E43-8FD4-19879BE18C7A}">
      <dgm:prSet/>
      <dgm:spPr/>
      <dgm:t>
        <a:bodyPr/>
        <a:lstStyle/>
        <a:p>
          <a:endParaRPr lang="en-US"/>
        </a:p>
      </dgm:t>
    </dgm:pt>
    <dgm:pt modelId="{A7F3B1AC-D7A5-984D-A621-AAA5C1A5D5E1}" type="sibTrans" cxnId="{8486E38F-02B2-4E43-8FD4-19879BE18C7A}">
      <dgm:prSet/>
      <dgm:spPr/>
      <dgm:t>
        <a:bodyPr/>
        <a:lstStyle/>
        <a:p>
          <a:endParaRPr lang="en-US"/>
        </a:p>
      </dgm:t>
    </dgm:pt>
    <dgm:pt modelId="{951BAD8F-95EE-2243-8577-B8405964A8AE}">
      <dgm:prSet phldrT="[Text]"/>
      <dgm:spPr/>
      <dgm:t>
        <a:bodyPr/>
        <a:lstStyle/>
        <a:p>
          <a:r>
            <a:rPr lang="en-US"/>
            <a:t>Understanding parties and litigant</a:t>
          </a:r>
        </a:p>
      </dgm:t>
    </dgm:pt>
    <dgm:pt modelId="{FD2EC9DF-AE66-4B4D-A905-21E5667B6E28}" type="parTrans" cxnId="{90745EAC-DD76-E547-A603-4E7420778904}">
      <dgm:prSet/>
      <dgm:spPr/>
      <dgm:t>
        <a:bodyPr/>
        <a:lstStyle/>
        <a:p>
          <a:endParaRPr lang="en-US"/>
        </a:p>
      </dgm:t>
    </dgm:pt>
    <dgm:pt modelId="{45D987E0-53E5-9341-857A-123BE6EDA5B6}" type="sibTrans" cxnId="{90745EAC-DD76-E547-A603-4E7420778904}">
      <dgm:prSet/>
      <dgm:spPr/>
      <dgm:t>
        <a:bodyPr/>
        <a:lstStyle/>
        <a:p>
          <a:endParaRPr lang="en-US"/>
        </a:p>
      </dgm:t>
    </dgm:pt>
    <dgm:pt modelId="{A90349AC-99E4-5E4D-9B6F-E254B378CFD0}">
      <dgm:prSet phldrT="[Text]"/>
      <dgm:spPr/>
      <dgm:t>
        <a:bodyPr/>
        <a:lstStyle/>
        <a:p>
          <a:r>
            <a:rPr lang="en-US"/>
            <a:t>Specific Decisions</a:t>
          </a:r>
        </a:p>
      </dgm:t>
    </dgm:pt>
    <dgm:pt modelId="{41EF0CDE-93CE-124E-9791-37F02F294C38}" type="parTrans" cxnId="{53346558-A2E2-D94C-A23A-5AD03D433457}">
      <dgm:prSet/>
      <dgm:spPr/>
      <dgm:t>
        <a:bodyPr/>
        <a:lstStyle/>
        <a:p>
          <a:endParaRPr lang="en-US"/>
        </a:p>
      </dgm:t>
    </dgm:pt>
    <dgm:pt modelId="{49951ED1-648E-3449-A724-902E052D00E9}" type="sibTrans" cxnId="{53346558-A2E2-D94C-A23A-5AD03D433457}">
      <dgm:prSet/>
      <dgm:spPr/>
      <dgm:t>
        <a:bodyPr/>
        <a:lstStyle/>
        <a:p>
          <a:endParaRPr lang="en-US"/>
        </a:p>
      </dgm:t>
    </dgm:pt>
    <dgm:pt modelId="{8AFF89BA-5752-F443-940C-7A82B8161A1E}">
      <dgm:prSet phldrT="[Text]"/>
      <dgm:spPr/>
      <dgm:t>
        <a:bodyPr/>
        <a:lstStyle/>
        <a:p>
          <a:r>
            <a:rPr lang="en-US"/>
            <a:t>Population mindset</a:t>
          </a:r>
        </a:p>
      </dgm:t>
    </dgm:pt>
    <dgm:pt modelId="{C73D4589-502B-7246-BE9D-66B154639F0B}" type="parTrans" cxnId="{EDA18702-08DA-E547-88DE-4CC528BDE9DB}">
      <dgm:prSet/>
      <dgm:spPr/>
      <dgm:t>
        <a:bodyPr/>
        <a:lstStyle/>
        <a:p>
          <a:endParaRPr lang="en-US"/>
        </a:p>
      </dgm:t>
    </dgm:pt>
    <dgm:pt modelId="{2041EF25-77B1-D349-A064-FA0001E5FDBF}" type="sibTrans" cxnId="{EDA18702-08DA-E547-88DE-4CC528BDE9DB}">
      <dgm:prSet/>
      <dgm:spPr/>
      <dgm:t>
        <a:bodyPr/>
        <a:lstStyle/>
        <a:p>
          <a:endParaRPr lang="en-US"/>
        </a:p>
      </dgm:t>
    </dgm:pt>
    <dgm:pt modelId="{9954038D-C3C2-224B-885B-B97DB83618CE}">
      <dgm:prSet phldrT="[Text]"/>
      <dgm:spPr/>
      <dgm:t>
        <a:bodyPr/>
        <a:lstStyle/>
        <a:p>
          <a:r>
            <a:rPr lang="en-US"/>
            <a:t>System change</a:t>
          </a:r>
        </a:p>
      </dgm:t>
    </dgm:pt>
    <dgm:pt modelId="{F020E84C-83A2-024A-A4DB-AD393AA885C4}" type="parTrans" cxnId="{A06A07D6-3A56-0F43-87EA-7D51813374C8}">
      <dgm:prSet/>
      <dgm:spPr/>
      <dgm:t>
        <a:bodyPr/>
        <a:lstStyle/>
        <a:p>
          <a:endParaRPr lang="en-US"/>
        </a:p>
      </dgm:t>
    </dgm:pt>
    <dgm:pt modelId="{ADFF6995-D02C-FC47-AEDA-2EF636401A35}" type="sibTrans" cxnId="{A06A07D6-3A56-0F43-87EA-7D51813374C8}">
      <dgm:prSet/>
      <dgm:spPr/>
      <dgm:t>
        <a:bodyPr/>
        <a:lstStyle/>
        <a:p>
          <a:endParaRPr lang="en-US"/>
        </a:p>
      </dgm:t>
    </dgm:pt>
    <dgm:pt modelId="{0F4F1345-D555-C84E-828B-EA3DE467D7A4}">
      <dgm:prSet phldrT="[Text]"/>
      <dgm:spPr/>
      <dgm:t>
        <a:bodyPr/>
        <a:lstStyle/>
        <a:p>
          <a:r>
            <a:rPr lang="en-US"/>
            <a:t>Population mindset</a:t>
          </a:r>
        </a:p>
      </dgm:t>
    </dgm:pt>
    <dgm:pt modelId="{560CCEA0-9A52-C54A-A2B3-1127FE069DDF}" type="parTrans" cxnId="{31C651F1-8ED0-424F-A1D8-61235F222F0B}">
      <dgm:prSet/>
      <dgm:spPr/>
      <dgm:t>
        <a:bodyPr/>
        <a:lstStyle/>
        <a:p>
          <a:endParaRPr lang="en-US"/>
        </a:p>
      </dgm:t>
    </dgm:pt>
    <dgm:pt modelId="{2B140A0F-FC17-6B41-B1FB-6FA48539B2B2}" type="sibTrans" cxnId="{31C651F1-8ED0-424F-A1D8-61235F222F0B}">
      <dgm:prSet/>
      <dgm:spPr/>
      <dgm:t>
        <a:bodyPr/>
        <a:lstStyle/>
        <a:p>
          <a:endParaRPr lang="en-US"/>
        </a:p>
      </dgm:t>
    </dgm:pt>
    <dgm:pt modelId="{BE74E9F9-E2BB-9549-8601-5A22B3A53AD3}" type="pres">
      <dgm:prSet presAssocID="{78ACC80A-00FF-5946-8D1C-462917C9E7B6}" presName="linear" presStyleCnt="0">
        <dgm:presLayoutVars>
          <dgm:dir/>
          <dgm:animLvl val="lvl"/>
          <dgm:resizeHandles val="exact"/>
        </dgm:presLayoutVars>
      </dgm:prSet>
      <dgm:spPr/>
    </dgm:pt>
    <dgm:pt modelId="{1D6DC6E7-C97D-A142-8ADE-BDAD7337E3D8}" type="pres">
      <dgm:prSet presAssocID="{166B23C9-5AFB-894C-A7F1-6421A46D69E0}" presName="parentLin" presStyleCnt="0"/>
      <dgm:spPr/>
    </dgm:pt>
    <dgm:pt modelId="{D403271D-F75D-3D4F-B351-6AB75823A8A2}" type="pres">
      <dgm:prSet presAssocID="{166B23C9-5AFB-894C-A7F1-6421A46D69E0}" presName="parentLeftMargin" presStyleLbl="node1" presStyleIdx="0" presStyleCnt="3"/>
      <dgm:spPr/>
    </dgm:pt>
    <dgm:pt modelId="{F48105E9-A820-8D4E-8B36-DD50ACCB9F9C}" type="pres">
      <dgm:prSet presAssocID="{166B23C9-5AFB-894C-A7F1-6421A46D69E0}" presName="parentText" presStyleLbl="node1" presStyleIdx="0" presStyleCnt="3">
        <dgm:presLayoutVars>
          <dgm:chMax val="0"/>
          <dgm:bulletEnabled val="1"/>
        </dgm:presLayoutVars>
      </dgm:prSet>
      <dgm:spPr/>
    </dgm:pt>
    <dgm:pt modelId="{5CE6DFC4-D2FA-BA49-BB4C-136D4DEB8122}" type="pres">
      <dgm:prSet presAssocID="{166B23C9-5AFB-894C-A7F1-6421A46D69E0}" presName="negativeSpace" presStyleCnt="0"/>
      <dgm:spPr/>
    </dgm:pt>
    <dgm:pt modelId="{74ABE3EE-9455-A34A-8E9E-05FD4F20CBAA}" type="pres">
      <dgm:prSet presAssocID="{166B23C9-5AFB-894C-A7F1-6421A46D69E0}" presName="childText" presStyleLbl="conFgAcc1" presStyleIdx="0" presStyleCnt="3">
        <dgm:presLayoutVars>
          <dgm:bulletEnabled val="1"/>
        </dgm:presLayoutVars>
      </dgm:prSet>
      <dgm:spPr/>
    </dgm:pt>
    <dgm:pt modelId="{E5C53821-35EC-354D-9C70-6676573D3753}" type="pres">
      <dgm:prSet presAssocID="{51396F52-7FB2-7544-AF29-2D98308410A4}" presName="spaceBetweenRectangles" presStyleCnt="0"/>
      <dgm:spPr/>
    </dgm:pt>
    <dgm:pt modelId="{79A41D8A-4DFB-C441-AC2E-7A48E4066B09}" type="pres">
      <dgm:prSet presAssocID="{5BD36DF4-A5E0-3447-B7AF-D81E9501B7B7}" presName="parentLin" presStyleCnt="0"/>
      <dgm:spPr/>
    </dgm:pt>
    <dgm:pt modelId="{DD164F02-A420-A547-BEDF-90D9B3BAA1F9}" type="pres">
      <dgm:prSet presAssocID="{5BD36DF4-A5E0-3447-B7AF-D81E9501B7B7}" presName="parentLeftMargin" presStyleLbl="node1" presStyleIdx="0" presStyleCnt="3"/>
      <dgm:spPr/>
    </dgm:pt>
    <dgm:pt modelId="{7711EEEE-83B8-DF45-9B38-50F18579D74B}" type="pres">
      <dgm:prSet presAssocID="{5BD36DF4-A5E0-3447-B7AF-D81E9501B7B7}" presName="parentText" presStyleLbl="node1" presStyleIdx="1" presStyleCnt="3">
        <dgm:presLayoutVars>
          <dgm:chMax val="0"/>
          <dgm:bulletEnabled val="1"/>
        </dgm:presLayoutVars>
      </dgm:prSet>
      <dgm:spPr/>
    </dgm:pt>
    <dgm:pt modelId="{CC8BFEB4-017D-FF4F-ABDE-C3B5FF679A40}" type="pres">
      <dgm:prSet presAssocID="{5BD36DF4-A5E0-3447-B7AF-D81E9501B7B7}" presName="negativeSpace" presStyleCnt="0"/>
      <dgm:spPr/>
    </dgm:pt>
    <dgm:pt modelId="{FD39CD75-07E7-AD41-AD51-648ADCA30E4C}" type="pres">
      <dgm:prSet presAssocID="{5BD36DF4-A5E0-3447-B7AF-D81E9501B7B7}" presName="childText" presStyleLbl="conFgAcc1" presStyleIdx="1" presStyleCnt="3">
        <dgm:presLayoutVars>
          <dgm:bulletEnabled val="1"/>
        </dgm:presLayoutVars>
      </dgm:prSet>
      <dgm:spPr/>
    </dgm:pt>
    <dgm:pt modelId="{08E08D09-6D21-4941-B138-4A8EF44E93CC}" type="pres">
      <dgm:prSet presAssocID="{4E63A3BA-D551-F446-9E55-5C97C4C7DC14}" presName="spaceBetweenRectangles" presStyleCnt="0"/>
      <dgm:spPr/>
    </dgm:pt>
    <dgm:pt modelId="{980B2EE5-45C5-564E-B04A-2AF7A65CBF59}" type="pres">
      <dgm:prSet presAssocID="{FDC6BE53-3EB2-4C4C-A114-DC9B91619034}" presName="parentLin" presStyleCnt="0"/>
      <dgm:spPr/>
    </dgm:pt>
    <dgm:pt modelId="{158AF07A-549B-8849-BA6A-49C5597DBF9C}" type="pres">
      <dgm:prSet presAssocID="{FDC6BE53-3EB2-4C4C-A114-DC9B91619034}" presName="parentLeftMargin" presStyleLbl="node1" presStyleIdx="1" presStyleCnt="3"/>
      <dgm:spPr/>
    </dgm:pt>
    <dgm:pt modelId="{28FFAB14-3F0B-6E41-9389-7C929E7EC62E}" type="pres">
      <dgm:prSet presAssocID="{FDC6BE53-3EB2-4C4C-A114-DC9B91619034}" presName="parentText" presStyleLbl="node1" presStyleIdx="2" presStyleCnt="3">
        <dgm:presLayoutVars>
          <dgm:chMax val="0"/>
          <dgm:bulletEnabled val="1"/>
        </dgm:presLayoutVars>
      </dgm:prSet>
      <dgm:spPr/>
    </dgm:pt>
    <dgm:pt modelId="{F6995CAC-2710-8F44-ADC4-447D6FC20AF8}" type="pres">
      <dgm:prSet presAssocID="{FDC6BE53-3EB2-4C4C-A114-DC9B91619034}" presName="negativeSpace" presStyleCnt="0"/>
      <dgm:spPr/>
    </dgm:pt>
    <dgm:pt modelId="{823CD466-489B-9E49-A5AC-E5E773E5DF7D}" type="pres">
      <dgm:prSet presAssocID="{FDC6BE53-3EB2-4C4C-A114-DC9B91619034}" presName="childText" presStyleLbl="conFgAcc1" presStyleIdx="2" presStyleCnt="3">
        <dgm:presLayoutVars>
          <dgm:bulletEnabled val="1"/>
        </dgm:presLayoutVars>
      </dgm:prSet>
      <dgm:spPr/>
    </dgm:pt>
  </dgm:ptLst>
  <dgm:cxnLst>
    <dgm:cxn modelId="{EDA18702-08DA-E547-88DE-4CC528BDE9DB}" srcId="{5BD36DF4-A5E0-3447-B7AF-D81E9501B7B7}" destId="{8AFF89BA-5752-F443-940C-7A82B8161A1E}" srcOrd="0" destOrd="0" parTransId="{C73D4589-502B-7246-BE9D-66B154639F0B}" sibTransId="{2041EF25-77B1-D349-A064-FA0001E5FDBF}"/>
    <dgm:cxn modelId="{79E2FB23-F349-3B49-B8BE-52DE27617CEA}" srcId="{78ACC80A-00FF-5946-8D1C-462917C9E7B6}" destId="{166B23C9-5AFB-894C-A7F1-6421A46D69E0}" srcOrd="0" destOrd="0" parTransId="{B94D93B4-1D73-F245-9BD3-D45B9DC9DBFB}" sibTransId="{51396F52-7FB2-7544-AF29-2D98308410A4}"/>
    <dgm:cxn modelId="{89803834-FBB6-1A4E-8048-6839362AF417}" type="presOf" srcId="{5BD36DF4-A5E0-3447-B7AF-D81E9501B7B7}" destId="{DD164F02-A420-A547-BEDF-90D9B3BAA1F9}" srcOrd="0" destOrd="0" presId="urn:microsoft.com/office/officeart/2005/8/layout/list1"/>
    <dgm:cxn modelId="{C1628A37-6E79-5E45-A6A2-B6F8391A4407}" type="presOf" srcId="{FDC6BE53-3EB2-4C4C-A114-DC9B91619034}" destId="{158AF07A-549B-8849-BA6A-49C5597DBF9C}" srcOrd="0" destOrd="0" presId="urn:microsoft.com/office/officeart/2005/8/layout/list1"/>
    <dgm:cxn modelId="{66FC6B39-16E6-7547-BEBD-64C039748F0E}" type="presOf" srcId="{78ACC80A-00FF-5946-8D1C-462917C9E7B6}" destId="{BE74E9F9-E2BB-9549-8601-5A22B3A53AD3}" srcOrd="0" destOrd="0" presId="urn:microsoft.com/office/officeart/2005/8/layout/list1"/>
    <dgm:cxn modelId="{F8645F3B-1C09-7544-9AD5-167932093D3B}" type="presOf" srcId="{951BAD8F-95EE-2243-8577-B8405964A8AE}" destId="{74ABE3EE-9455-A34A-8E9E-05FD4F20CBAA}" srcOrd="0" destOrd="1" presId="urn:microsoft.com/office/officeart/2005/8/layout/list1"/>
    <dgm:cxn modelId="{1AAFDC40-C087-4C49-A823-F8722CDEB05E}" type="presOf" srcId="{FDC6BE53-3EB2-4C4C-A114-DC9B91619034}" destId="{28FFAB14-3F0B-6E41-9389-7C929E7EC62E}" srcOrd="1" destOrd="0" presId="urn:microsoft.com/office/officeart/2005/8/layout/list1"/>
    <dgm:cxn modelId="{93DA3247-29F9-884D-AABA-7580E3A8A558}" type="presOf" srcId="{503ADF34-A049-C943-8363-55F07630F86A}" destId="{74ABE3EE-9455-A34A-8E9E-05FD4F20CBAA}" srcOrd="0" destOrd="0" presId="urn:microsoft.com/office/officeart/2005/8/layout/list1"/>
    <dgm:cxn modelId="{5899984F-B4F1-A945-962F-3FBCDE6108BE}" type="presOf" srcId="{166B23C9-5AFB-894C-A7F1-6421A46D69E0}" destId="{F48105E9-A820-8D4E-8B36-DD50ACCB9F9C}" srcOrd="1" destOrd="0" presId="urn:microsoft.com/office/officeart/2005/8/layout/list1"/>
    <dgm:cxn modelId="{A7340652-5B16-184B-92B1-1C82DCCCE1BF}" type="presOf" srcId="{5BD36DF4-A5E0-3447-B7AF-D81E9501B7B7}" destId="{7711EEEE-83B8-DF45-9B38-50F18579D74B}" srcOrd="1" destOrd="0" presId="urn:microsoft.com/office/officeart/2005/8/layout/list1"/>
    <dgm:cxn modelId="{53346558-A2E2-D94C-A23A-5AD03D433457}" srcId="{5BD36DF4-A5E0-3447-B7AF-D81E9501B7B7}" destId="{A90349AC-99E4-5E4D-9B6F-E254B378CFD0}" srcOrd="1" destOrd="0" parTransId="{41EF0CDE-93CE-124E-9791-37F02F294C38}" sibTransId="{49951ED1-648E-3449-A724-902E052D00E9}"/>
    <dgm:cxn modelId="{81D4CB73-6ADF-FF4D-8F51-85CB365A559D}" srcId="{78ACC80A-00FF-5946-8D1C-462917C9E7B6}" destId="{FDC6BE53-3EB2-4C4C-A114-DC9B91619034}" srcOrd="2" destOrd="0" parTransId="{256403AB-ED2A-C14B-A452-8D97993A7AC4}" sibTransId="{BF045F37-E885-6240-B3DE-BCB04C442EC0}"/>
    <dgm:cxn modelId="{E5DC9B87-4308-8949-9D6A-32F7540FE2A9}" type="presOf" srcId="{9954038D-C3C2-224B-885B-B97DB83618CE}" destId="{FD39CD75-07E7-AD41-AD51-648ADCA30E4C}" srcOrd="0" destOrd="2" presId="urn:microsoft.com/office/officeart/2005/8/layout/list1"/>
    <dgm:cxn modelId="{8486E38F-02B2-4E43-8FD4-19879BE18C7A}" srcId="{166B23C9-5AFB-894C-A7F1-6421A46D69E0}" destId="{503ADF34-A049-C943-8363-55F07630F86A}" srcOrd="0" destOrd="0" parTransId="{8255366D-5F25-8942-B6C9-36187E42DE74}" sibTransId="{A7F3B1AC-D7A5-984D-A621-AAA5C1A5D5E1}"/>
    <dgm:cxn modelId="{F99DDEA2-1A7E-B649-8AEC-CC5E23DB6DF1}" type="presOf" srcId="{166B23C9-5AFB-894C-A7F1-6421A46D69E0}" destId="{D403271D-F75D-3D4F-B351-6AB75823A8A2}" srcOrd="0" destOrd="0" presId="urn:microsoft.com/office/officeart/2005/8/layout/list1"/>
    <dgm:cxn modelId="{3098CBA3-0CBA-634F-B4CC-CDCA5A1F0FA0}" srcId="{78ACC80A-00FF-5946-8D1C-462917C9E7B6}" destId="{5BD36DF4-A5E0-3447-B7AF-D81E9501B7B7}" srcOrd="1" destOrd="0" parTransId="{6B6A6F63-0C1A-C848-A820-ABA7D7AEA278}" sibTransId="{4E63A3BA-D551-F446-9E55-5C97C4C7DC14}"/>
    <dgm:cxn modelId="{6B0898AA-1609-5747-8F57-88571B50692E}" type="presOf" srcId="{A90349AC-99E4-5E4D-9B6F-E254B378CFD0}" destId="{FD39CD75-07E7-AD41-AD51-648ADCA30E4C}" srcOrd="0" destOrd="1" presId="urn:microsoft.com/office/officeart/2005/8/layout/list1"/>
    <dgm:cxn modelId="{90745EAC-DD76-E547-A603-4E7420778904}" srcId="{166B23C9-5AFB-894C-A7F1-6421A46D69E0}" destId="{951BAD8F-95EE-2243-8577-B8405964A8AE}" srcOrd="1" destOrd="0" parTransId="{FD2EC9DF-AE66-4B4D-A905-21E5667B6E28}" sibTransId="{45D987E0-53E5-9341-857A-123BE6EDA5B6}"/>
    <dgm:cxn modelId="{A06A07D6-3A56-0F43-87EA-7D51813374C8}" srcId="{5BD36DF4-A5E0-3447-B7AF-D81E9501B7B7}" destId="{9954038D-C3C2-224B-885B-B97DB83618CE}" srcOrd="2" destOrd="0" parTransId="{F020E84C-83A2-024A-A4DB-AD393AA885C4}" sibTransId="{ADFF6995-D02C-FC47-AEDA-2EF636401A35}"/>
    <dgm:cxn modelId="{2DC93CE6-D3B6-AD40-9B11-BE586C99BFAF}" type="presOf" srcId="{0F4F1345-D555-C84E-828B-EA3DE467D7A4}" destId="{74ABE3EE-9455-A34A-8E9E-05FD4F20CBAA}" srcOrd="0" destOrd="2" presId="urn:microsoft.com/office/officeart/2005/8/layout/list1"/>
    <dgm:cxn modelId="{31C651F1-8ED0-424F-A1D8-61235F222F0B}" srcId="{166B23C9-5AFB-894C-A7F1-6421A46D69E0}" destId="{0F4F1345-D555-C84E-828B-EA3DE467D7A4}" srcOrd="2" destOrd="0" parTransId="{560CCEA0-9A52-C54A-A2B3-1127FE069DDF}" sibTransId="{2B140A0F-FC17-6B41-B1FB-6FA48539B2B2}"/>
    <dgm:cxn modelId="{339200F3-AA3E-DA44-B250-EBBE7A66BB47}" type="presOf" srcId="{8AFF89BA-5752-F443-940C-7A82B8161A1E}" destId="{FD39CD75-07E7-AD41-AD51-648ADCA30E4C}" srcOrd="0" destOrd="0" presId="urn:microsoft.com/office/officeart/2005/8/layout/list1"/>
    <dgm:cxn modelId="{B283EAC6-21D9-E141-8FF2-BA3C12032A0D}" type="presParOf" srcId="{BE74E9F9-E2BB-9549-8601-5A22B3A53AD3}" destId="{1D6DC6E7-C97D-A142-8ADE-BDAD7337E3D8}" srcOrd="0" destOrd="0" presId="urn:microsoft.com/office/officeart/2005/8/layout/list1"/>
    <dgm:cxn modelId="{10E42507-06D0-9441-BFBC-9589CFD0C2B2}" type="presParOf" srcId="{1D6DC6E7-C97D-A142-8ADE-BDAD7337E3D8}" destId="{D403271D-F75D-3D4F-B351-6AB75823A8A2}" srcOrd="0" destOrd="0" presId="urn:microsoft.com/office/officeart/2005/8/layout/list1"/>
    <dgm:cxn modelId="{3255AAA6-AA02-CF44-8E70-0A67049489A6}" type="presParOf" srcId="{1D6DC6E7-C97D-A142-8ADE-BDAD7337E3D8}" destId="{F48105E9-A820-8D4E-8B36-DD50ACCB9F9C}" srcOrd="1" destOrd="0" presId="urn:microsoft.com/office/officeart/2005/8/layout/list1"/>
    <dgm:cxn modelId="{D3B89802-B80E-9445-A26E-27B432CC1A8B}" type="presParOf" srcId="{BE74E9F9-E2BB-9549-8601-5A22B3A53AD3}" destId="{5CE6DFC4-D2FA-BA49-BB4C-136D4DEB8122}" srcOrd="1" destOrd="0" presId="urn:microsoft.com/office/officeart/2005/8/layout/list1"/>
    <dgm:cxn modelId="{F7A2F1BB-1768-7B44-B6AA-328870F86F3B}" type="presParOf" srcId="{BE74E9F9-E2BB-9549-8601-5A22B3A53AD3}" destId="{74ABE3EE-9455-A34A-8E9E-05FD4F20CBAA}" srcOrd="2" destOrd="0" presId="urn:microsoft.com/office/officeart/2005/8/layout/list1"/>
    <dgm:cxn modelId="{D2617F31-6B7D-6749-B02B-0F37713C3471}" type="presParOf" srcId="{BE74E9F9-E2BB-9549-8601-5A22B3A53AD3}" destId="{E5C53821-35EC-354D-9C70-6676573D3753}" srcOrd="3" destOrd="0" presId="urn:microsoft.com/office/officeart/2005/8/layout/list1"/>
    <dgm:cxn modelId="{115DE62C-EBBF-4141-A29D-D6D64C89F9DB}" type="presParOf" srcId="{BE74E9F9-E2BB-9549-8601-5A22B3A53AD3}" destId="{79A41D8A-4DFB-C441-AC2E-7A48E4066B09}" srcOrd="4" destOrd="0" presId="urn:microsoft.com/office/officeart/2005/8/layout/list1"/>
    <dgm:cxn modelId="{D4217F27-0C9D-714D-9FA7-9EDE8EDEF957}" type="presParOf" srcId="{79A41D8A-4DFB-C441-AC2E-7A48E4066B09}" destId="{DD164F02-A420-A547-BEDF-90D9B3BAA1F9}" srcOrd="0" destOrd="0" presId="urn:microsoft.com/office/officeart/2005/8/layout/list1"/>
    <dgm:cxn modelId="{628FE7D0-0525-3D42-8BF7-4BC87CA2B30C}" type="presParOf" srcId="{79A41D8A-4DFB-C441-AC2E-7A48E4066B09}" destId="{7711EEEE-83B8-DF45-9B38-50F18579D74B}" srcOrd="1" destOrd="0" presId="urn:microsoft.com/office/officeart/2005/8/layout/list1"/>
    <dgm:cxn modelId="{7552284D-9ACE-7F4B-B2B9-328321EE9FB0}" type="presParOf" srcId="{BE74E9F9-E2BB-9549-8601-5A22B3A53AD3}" destId="{CC8BFEB4-017D-FF4F-ABDE-C3B5FF679A40}" srcOrd="5" destOrd="0" presId="urn:microsoft.com/office/officeart/2005/8/layout/list1"/>
    <dgm:cxn modelId="{74AA9136-73DD-2442-A079-F808699373F7}" type="presParOf" srcId="{BE74E9F9-E2BB-9549-8601-5A22B3A53AD3}" destId="{FD39CD75-07E7-AD41-AD51-648ADCA30E4C}" srcOrd="6" destOrd="0" presId="urn:microsoft.com/office/officeart/2005/8/layout/list1"/>
    <dgm:cxn modelId="{1552FF62-BF7D-1847-90A1-DEE8BDAAD3C4}" type="presParOf" srcId="{BE74E9F9-E2BB-9549-8601-5A22B3A53AD3}" destId="{08E08D09-6D21-4941-B138-4A8EF44E93CC}" srcOrd="7" destOrd="0" presId="urn:microsoft.com/office/officeart/2005/8/layout/list1"/>
    <dgm:cxn modelId="{6D3D6647-1A23-FF49-B246-4A5652E951B7}" type="presParOf" srcId="{BE74E9F9-E2BB-9549-8601-5A22B3A53AD3}" destId="{980B2EE5-45C5-564E-B04A-2AF7A65CBF59}" srcOrd="8" destOrd="0" presId="urn:microsoft.com/office/officeart/2005/8/layout/list1"/>
    <dgm:cxn modelId="{108D8D33-F079-DF4D-998D-585F6A382104}" type="presParOf" srcId="{980B2EE5-45C5-564E-B04A-2AF7A65CBF59}" destId="{158AF07A-549B-8849-BA6A-49C5597DBF9C}" srcOrd="0" destOrd="0" presId="urn:microsoft.com/office/officeart/2005/8/layout/list1"/>
    <dgm:cxn modelId="{D3BB0BD3-D78E-5145-99D3-9FE306D6E8AB}" type="presParOf" srcId="{980B2EE5-45C5-564E-B04A-2AF7A65CBF59}" destId="{28FFAB14-3F0B-6E41-9389-7C929E7EC62E}" srcOrd="1" destOrd="0" presId="urn:microsoft.com/office/officeart/2005/8/layout/list1"/>
    <dgm:cxn modelId="{CC2BA366-944F-9B4B-9469-365512EA7BFE}" type="presParOf" srcId="{BE74E9F9-E2BB-9549-8601-5A22B3A53AD3}" destId="{F6995CAC-2710-8F44-ADC4-447D6FC20AF8}" srcOrd="9" destOrd="0" presId="urn:microsoft.com/office/officeart/2005/8/layout/list1"/>
    <dgm:cxn modelId="{1D9FF327-C13B-2749-BFFF-3BC72C4A72FB}" type="presParOf" srcId="{BE74E9F9-E2BB-9549-8601-5A22B3A53AD3}" destId="{823CD466-489B-9E49-A5AC-E5E773E5DF7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E2BDC-3BA4-954A-97F4-15A40948B335}">
      <dsp:nvSpPr>
        <dsp:cNvPr id="0" name=""/>
        <dsp:cNvSpPr/>
      </dsp:nvSpPr>
      <dsp:spPr>
        <a:xfrm>
          <a:off x="0" y="950"/>
          <a:ext cx="7433732" cy="125819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Procedure and Participants</a:t>
          </a:r>
        </a:p>
        <a:p>
          <a:pPr marL="114300" lvl="1" indent="-114300" algn="l" defTabSz="622300">
            <a:lnSpc>
              <a:spcPct val="90000"/>
            </a:lnSpc>
            <a:spcBef>
              <a:spcPct val="0"/>
            </a:spcBef>
            <a:spcAft>
              <a:spcPct val="15000"/>
            </a:spcAft>
            <a:buChar char="•"/>
          </a:pPr>
          <a:r>
            <a:rPr lang="en-US" sz="1400" kern="1200"/>
            <a:t>13 trainings</a:t>
          </a:r>
        </a:p>
        <a:p>
          <a:pPr marL="114300" lvl="1" indent="-114300" algn="l" defTabSz="622300">
            <a:lnSpc>
              <a:spcPct val="90000"/>
            </a:lnSpc>
            <a:spcBef>
              <a:spcPct val="0"/>
            </a:spcBef>
            <a:spcAft>
              <a:spcPct val="15000"/>
            </a:spcAft>
            <a:buChar char="•"/>
          </a:pPr>
          <a:r>
            <a:rPr lang="en-US" sz="1400" i="1" kern="1200"/>
            <a:t>N</a:t>
          </a:r>
          <a:r>
            <a:rPr lang="en-US" sz="1400" i="0" kern="1200"/>
            <a:t> = 502</a:t>
          </a:r>
          <a:endParaRPr lang="en-US" sz="1400" i="1" kern="1200"/>
        </a:p>
        <a:p>
          <a:pPr marL="228600" lvl="2" indent="-114300" algn="l" defTabSz="622300">
            <a:lnSpc>
              <a:spcPct val="90000"/>
            </a:lnSpc>
            <a:spcBef>
              <a:spcPct val="0"/>
            </a:spcBef>
            <a:spcAft>
              <a:spcPct val="15000"/>
            </a:spcAft>
            <a:buChar char="•"/>
          </a:pPr>
          <a:r>
            <a:rPr lang="en-US" sz="1400" kern="1200"/>
            <a:t>Pre-training: </a:t>
          </a:r>
          <a:r>
            <a:rPr lang="en-US" sz="1400" i="1" kern="1200"/>
            <a:t>n</a:t>
          </a:r>
          <a:r>
            <a:rPr lang="en-US" sz="1400" kern="1200"/>
            <a:t> = 361, Post-training: </a:t>
          </a:r>
          <a:r>
            <a:rPr lang="en-US" sz="1400" i="1" kern="1200"/>
            <a:t>n</a:t>
          </a:r>
          <a:r>
            <a:rPr lang="en-US" sz="1400" i="0" kern="1200"/>
            <a:t> = 141</a:t>
          </a:r>
          <a:endParaRPr lang="en-US" sz="1050" kern="1200"/>
        </a:p>
      </dsp:txBody>
      <dsp:txXfrm>
        <a:off x="1676817" y="950"/>
        <a:ext cx="5756914" cy="1258191"/>
      </dsp:txXfrm>
    </dsp:sp>
    <dsp:sp modelId="{CCCB5C26-76A0-8B4A-9D89-346BD7D3A5AF}">
      <dsp:nvSpPr>
        <dsp:cNvPr id="0" name=""/>
        <dsp:cNvSpPr/>
      </dsp:nvSpPr>
      <dsp:spPr>
        <a:xfrm>
          <a:off x="260044" y="275412"/>
          <a:ext cx="1346798" cy="707366"/>
        </a:xfrm>
        <a:prstGeom prst="roundRect">
          <a:avLst>
            <a:gd name="adj" fmla="val 1000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03BA84-F815-7242-9659-8DD91AF2F62B}">
      <dsp:nvSpPr>
        <dsp:cNvPr id="0" name=""/>
        <dsp:cNvSpPr/>
      </dsp:nvSpPr>
      <dsp:spPr>
        <a:xfrm>
          <a:off x="0" y="1448262"/>
          <a:ext cx="7433732" cy="214065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Materials</a:t>
          </a:r>
          <a:endParaRPr lang="en-US" sz="1400" b="1" kern="1200"/>
        </a:p>
        <a:p>
          <a:pPr marL="57150" lvl="1" indent="-57150" algn="l" defTabSz="466725">
            <a:lnSpc>
              <a:spcPct val="90000"/>
            </a:lnSpc>
            <a:spcBef>
              <a:spcPct val="0"/>
            </a:spcBef>
            <a:spcAft>
              <a:spcPct val="15000"/>
            </a:spcAft>
            <a:buChar char="•"/>
          </a:pPr>
          <a:r>
            <a:rPr lang="en-US" sz="1050" kern="1200"/>
            <a:t>Knowledge of the SDOH (4 items)</a:t>
          </a:r>
        </a:p>
        <a:p>
          <a:pPr marL="114300" lvl="2" indent="-57150" algn="l" defTabSz="466725">
            <a:lnSpc>
              <a:spcPct val="90000"/>
            </a:lnSpc>
            <a:spcBef>
              <a:spcPct val="0"/>
            </a:spcBef>
            <a:spcAft>
              <a:spcPct val="15000"/>
            </a:spcAft>
            <a:buChar char="•"/>
          </a:pPr>
          <a:r>
            <a:rPr lang="en-US" sz="1050" kern="1200"/>
            <a:t>“I can describe the concept of SDOH”</a:t>
          </a:r>
        </a:p>
        <a:p>
          <a:pPr marL="57150" lvl="1" indent="-57150" algn="l" defTabSz="466725">
            <a:lnSpc>
              <a:spcPct val="90000"/>
            </a:lnSpc>
            <a:spcBef>
              <a:spcPct val="0"/>
            </a:spcBef>
            <a:spcAft>
              <a:spcPct val="15000"/>
            </a:spcAft>
            <a:buChar char="•"/>
          </a:pPr>
          <a:r>
            <a:rPr lang="en-US" sz="1050" kern="1200"/>
            <a:t>Knowledge of  Research Methods (2 items)</a:t>
          </a:r>
        </a:p>
        <a:p>
          <a:pPr marL="114300" lvl="2" indent="-57150" algn="l" defTabSz="466725">
            <a:lnSpc>
              <a:spcPct val="90000"/>
            </a:lnSpc>
            <a:spcBef>
              <a:spcPct val="0"/>
            </a:spcBef>
            <a:spcAft>
              <a:spcPct val="15000"/>
            </a:spcAft>
            <a:buChar char="•"/>
          </a:pPr>
          <a:r>
            <a:rPr lang="en-US" sz="1050" kern="1200"/>
            <a:t>“I understand the strengths of research methods used in SDOH research”</a:t>
          </a:r>
        </a:p>
        <a:p>
          <a:pPr marL="57150" lvl="1" indent="-57150" algn="l" defTabSz="466725">
            <a:lnSpc>
              <a:spcPct val="90000"/>
            </a:lnSpc>
            <a:spcBef>
              <a:spcPct val="0"/>
            </a:spcBef>
            <a:spcAft>
              <a:spcPct val="15000"/>
            </a:spcAft>
            <a:buChar char="•"/>
          </a:pPr>
          <a:r>
            <a:rPr lang="en-US" sz="1050" kern="1200"/>
            <a:t>Understanding relationship SDOH-JDM (6 items)</a:t>
          </a:r>
        </a:p>
        <a:p>
          <a:pPr marL="114300" lvl="2" indent="-57150" algn="l" defTabSz="466725">
            <a:lnSpc>
              <a:spcPct val="90000"/>
            </a:lnSpc>
            <a:spcBef>
              <a:spcPct val="0"/>
            </a:spcBef>
            <a:spcAft>
              <a:spcPct val="15000"/>
            </a:spcAft>
            <a:buChar char="•"/>
          </a:pPr>
          <a:r>
            <a:rPr lang="en-US" sz="1050" kern="1200"/>
            <a:t>“I understand how judicial decision-making impacts SDOH”</a:t>
          </a:r>
        </a:p>
        <a:p>
          <a:pPr marL="57150" lvl="1" indent="-57150" algn="l" defTabSz="466725">
            <a:lnSpc>
              <a:spcPct val="90000"/>
            </a:lnSpc>
            <a:spcBef>
              <a:spcPct val="0"/>
            </a:spcBef>
            <a:spcAft>
              <a:spcPct val="15000"/>
            </a:spcAft>
            <a:buChar char="•"/>
          </a:pPr>
          <a:r>
            <a:rPr lang="en-US" sz="1050" kern="1200"/>
            <a:t>Applicability of knowledge (3 items)</a:t>
          </a:r>
        </a:p>
        <a:p>
          <a:pPr marL="114300" lvl="2" indent="-57150" algn="l" defTabSz="466725">
            <a:lnSpc>
              <a:spcPct val="90000"/>
            </a:lnSpc>
            <a:spcBef>
              <a:spcPct val="0"/>
            </a:spcBef>
            <a:spcAft>
              <a:spcPct val="15000"/>
            </a:spcAft>
            <a:buChar char="•"/>
          </a:pPr>
          <a:r>
            <a:rPr lang="en-US" sz="1050" kern="1200"/>
            <a:t>“When making judicial decisions I feel that I can use the SDOH to make decisions”</a:t>
          </a:r>
        </a:p>
        <a:p>
          <a:pPr marL="57150" lvl="1" indent="-57150" algn="l" defTabSz="466725">
            <a:lnSpc>
              <a:spcPct val="90000"/>
            </a:lnSpc>
            <a:spcBef>
              <a:spcPct val="0"/>
            </a:spcBef>
            <a:spcAft>
              <a:spcPct val="15000"/>
            </a:spcAft>
            <a:buChar char="•"/>
          </a:pPr>
          <a:r>
            <a:rPr lang="en-US" sz="1050" kern="1200"/>
            <a:t>Applicability of research methods (3 items)</a:t>
          </a:r>
        </a:p>
        <a:p>
          <a:pPr marL="114300" lvl="2" indent="-57150" algn="l" defTabSz="466725">
            <a:lnSpc>
              <a:spcPct val="90000"/>
            </a:lnSpc>
            <a:spcBef>
              <a:spcPct val="0"/>
            </a:spcBef>
            <a:spcAft>
              <a:spcPct val="15000"/>
            </a:spcAft>
            <a:buChar char="•"/>
          </a:pPr>
          <a:r>
            <a:rPr lang="en-US" sz="1050" kern="1200"/>
            <a:t>“I know how to use evidence-based research on the SDOH in my work as a judge”</a:t>
          </a:r>
        </a:p>
      </dsp:txBody>
      <dsp:txXfrm>
        <a:off x="1676817" y="1448262"/>
        <a:ext cx="5756914" cy="2140651"/>
      </dsp:txXfrm>
    </dsp:sp>
    <dsp:sp modelId="{D3CF8784-F025-424A-BD31-FF247DC87D4F}">
      <dsp:nvSpPr>
        <dsp:cNvPr id="0" name=""/>
        <dsp:cNvSpPr/>
      </dsp:nvSpPr>
      <dsp:spPr>
        <a:xfrm>
          <a:off x="190070" y="1758305"/>
          <a:ext cx="1486746" cy="1520564"/>
        </a:xfrm>
        <a:prstGeom prst="roundRect">
          <a:avLst>
            <a:gd name="adj" fmla="val 1000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BE3EE-9455-A34A-8E9E-05FD4F20CBAA}">
      <dsp:nvSpPr>
        <dsp:cNvPr id="0" name=""/>
        <dsp:cNvSpPr/>
      </dsp:nvSpPr>
      <dsp:spPr>
        <a:xfrm>
          <a:off x="0" y="278234"/>
          <a:ext cx="6973957" cy="907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1257" tIns="249936" rIns="541257"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New Lens</a:t>
          </a:r>
        </a:p>
        <a:p>
          <a:pPr marL="114300" lvl="1" indent="-114300" algn="l" defTabSz="533400">
            <a:lnSpc>
              <a:spcPct val="90000"/>
            </a:lnSpc>
            <a:spcBef>
              <a:spcPct val="0"/>
            </a:spcBef>
            <a:spcAft>
              <a:spcPct val="15000"/>
            </a:spcAft>
            <a:buChar char="•"/>
          </a:pPr>
          <a:r>
            <a:rPr lang="en-US" sz="1200" kern="1200"/>
            <a:t>Understanding parties and litigant</a:t>
          </a:r>
        </a:p>
        <a:p>
          <a:pPr marL="114300" lvl="1" indent="-114300" algn="l" defTabSz="533400">
            <a:lnSpc>
              <a:spcPct val="90000"/>
            </a:lnSpc>
            <a:spcBef>
              <a:spcPct val="0"/>
            </a:spcBef>
            <a:spcAft>
              <a:spcPct val="15000"/>
            </a:spcAft>
            <a:buChar char="•"/>
          </a:pPr>
          <a:r>
            <a:rPr lang="en-US" sz="1200" kern="1200"/>
            <a:t>Population mindset</a:t>
          </a:r>
        </a:p>
      </dsp:txBody>
      <dsp:txXfrm>
        <a:off x="0" y="278234"/>
        <a:ext cx="6973957" cy="907200"/>
      </dsp:txXfrm>
    </dsp:sp>
    <dsp:sp modelId="{F48105E9-A820-8D4E-8B36-DD50ACCB9F9C}">
      <dsp:nvSpPr>
        <dsp:cNvPr id="0" name=""/>
        <dsp:cNvSpPr/>
      </dsp:nvSpPr>
      <dsp:spPr>
        <a:xfrm>
          <a:off x="348697" y="101114"/>
          <a:ext cx="4881769" cy="35424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Shifting mindsets</a:t>
          </a:r>
        </a:p>
      </dsp:txBody>
      <dsp:txXfrm>
        <a:off x="365990" y="118407"/>
        <a:ext cx="4847183" cy="319654"/>
      </dsp:txXfrm>
    </dsp:sp>
    <dsp:sp modelId="{FD39CD75-07E7-AD41-AD51-648ADCA30E4C}">
      <dsp:nvSpPr>
        <dsp:cNvPr id="0" name=""/>
        <dsp:cNvSpPr/>
      </dsp:nvSpPr>
      <dsp:spPr>
        <a:xfrm>
          <a:off x="0" y="1427354"/>
          <a:ext cx="6973957" cy="907200"/>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1257" tIns="249936" rIns="541257"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Population mindset</a:t>
          </a:r>
        </a:p>
        <a:p>
          <a:pPr marL="114300" lvl="1" indent="-114300" algn="l" defTabSz="533400">
            <a:lnSpc>
              <a:spcPct val="90000"/>
            </a:lnSpc>
            <a:spcBef>
              <a:spcPct val="0"/>
            </a:spcBef>
            <a:spcAft>
              <a:spcPct val="15000"/>
            </a:spcAft>
            <a:buChar char="•"/>
          </a:pPr>
          <a:r>
            <a:rPr lang="en-US" sz="1200" kern="1200"/>
            <a:t>Specific Decisions</a:t>
          </a:r>
        </a:p>
        <a:p>
          <a:pPr marL="114300" lvl="1" indent="-114300" algn="l" defTabSz="533400">
            <a:lnSpc>
              <a:spcPct val="90000"/>
            </a:lnSpc>
            <a:spcBef>
              <a:spcPct val="0"/>
            </a:spcBef>
            <a:spcAft>
              <a:spcPct val="15000"/>
            </a:spcAft>
            <a:buChar char="•"/>
          </a:pPr>
          <a:r>
            <a:rPr lang="en-US" sz="1200" kern="1200"/>
            <a:t>System change</a:t>
          </a:r>
        </a:p>
      </dsp:txBody>
      <dsp:txXfrm>
        <a:off x="0" y="1427354"/>
        <a:ext cx="6973957" cy="907200"/>
      </dsp:txXfrm>
    </dsp:sp>
    <dsp:sp modelId="{7711EEEE-83B8-DF45-9B38-50F18579D74B}">
      <dsp:nvSpPr>
        <dsp:cNvPr id="0" name=""/>
        <dsp:cNvSpPr/>
      </dsp:nvSpPr>
      <dsp:spPr>
        <a:xfrm>
          <a:off x="348697" y="1250234"/>
          <a:ext cx="4881769" cy="35424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Impact on judging</a:t>
          </a:r>
        </a:p>
      </dsp:txBody>
      <dsp:txXfrm>
        <a:off x="365990" y="1267527"/>
        <a:ext cx="4847183" cy="319654"/>
      </dsp:txXfrm>
    </dsp:sp>
    <dsp:sp modelId="{823CD466-489B-9E49-A5AC-E5E773E5DF7D}">
      <dsp:nvSpPr>
        <dsp:cNvPr id="0" name=""/>
        <dsp:cNvSpPr/>
      </dsp:nvSpPr>
      <dsp:spPr>
        <a:xfrm>
          <a:off x="0" y="2576474"/>
          <a:ext cx="6973957" cy="302400"/>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FFAB14-3F0B-6E41-9389-7C929E7EC62E}">
      <dsp:nvSpPr>
        <dsp:cNvPr id="0" name=""/>
        <dsp:cNvSpPr/>
      </dsp:nvSpPr>
      <dsp:spPr>
        <a:xfrm>
          <a:off x="348697" y="2399354"/>
          <a:ext cx="4881769" cy="35424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Challenges to application</a:t>
          </a:r>
        </a:p>
      </dsp:txBody>
      <dsp:txXfrm>
        <a:off x="365990" y="2416647"/>
        <a:ext cx="4847183" cy="3196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BE3EE-9455-A34A-8E9E-05FD4F20CBAA}">
      <dsp:nvSpPr>
        <dsp:cNvPr id="0" name=""/>
        <dsp:cNvSpPr/>
      </dsp:nvSpPr>
      <dsp:spPr>
        <a:xfrm>
          <a:off x="0" y="278234"/>
          <a:ext cx="6973957" cy="907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1257" tIns="249936" rIns="541257"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New Lens</a:t>
          </a:r>
        </a:p>
        <a:p>
          <a:pPr marL="114300" lvl="1" indent="-114300" algn="l" defTabSz="533400">
            <a:lnSpc>
              <a:spcPct val="90000"/>
            </a:lnSpc>
            <a:spcBef>
              <a:spcPct val="0"/>
            </a:spcBef>
            <a:spcAft>
              <a:spcPct val="15000"/>
            </a:spcAft>
            <a:buChar char="•"/>
          </a:pPr>
          <a:r>
            <a:rPr lang="en-US" sz="1200" kern="1200"/>
            <a:t>Understanding parties and litigant</a:t>
          </a:r>
        </a:p>
        <a:p>
          <a:pPr marL="114300" lvl="1" indent="-114300" algn="l" defTabSz="533400">
            <a:lnSpc>
              <a:spcPct val="90000"/>
            </a:lnSpc>
            <a:spcBef>
              <a:spcPct val="0"/>
            </a:spcBef>
            <a:spcAft>
              <a:spcPct val="15000"/>
            </a:spcAft>
            <a:buChar char="•"/>
          </a:pPr>
          <a:r>
            <a:rPr lang="en-US" sz="1200" kern="1200"/>
            <a:t>Population mindset</a:t>
          </a:r>
        </a:p>
      </dsp:txBody>
      <dsp:txXfrm>
        <a:off x="0" y="278234"/>
        <a:ext cx="6973957" cy="907200"/>
      </dsp:txXfrm>
    </dsp:sp>
    <dsp:sp modelId="{F48105E9-A820-8D4E-8B36-DD50ACCB9F9C}">
      <dsp:nvSpPr>
        <dsp:cNvPr id="0" name=""/>
        <dsp:cNvSpPr/>
      </dsp:nvSpPr>
      <dsp:spPr>
        <a:xfrm>
          <a:off x="348697" y="101114"/>
          <a:ext cx="4881769" cy="35424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Shifting mindsets</a:t>
          </a:r>
        </a:p>
      </dsp:txBody>
      <dsp:txXfrm>
        <a:off x="365990" y="118407"/>
        <a:ext cx="4847183" cy="319654"/>
      </dsp:txXfrm>
    </dsp:sp>
    <dsp:sp modelId="{FD39CD75-07E7-AD41-AD51-648ADCA30E4C}">
      <dsp:nvSpPr>
        <dsp:cNvPr id="0" name=""/>
        <dsp:cNvSpPr/>
      </dsp:nvSpPr>
      <dsp:spPr>
        <a:xfrm>
          <a:off x="0" y="1427354"/>
          <a:ext cx="6973957" cy="907200"/>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1257" tIns="249936" rIns="541257"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Population mindset</a:t>
          </a:r>
        </a:p>
        <a:p>
          <a:pPr marL="114300" lvl="1" indent="-114300" algn="l" defTabSz="533400">
            <a:lnSpc>
              <a:spcPct val="90000"/>
            </a:lnSpc>
            <a:spcBef>
              <a:spcPct val="0"/>
            </a:spcBef>
            <a:spcAft>
              <a:spcPct val="15000"/>
            </a:spcAft>
            <a:buChar char="•"/>
          </a:pPr>
          <a:r>
            <a:rPr lang="en-US" sz="1200" kern="1200"/>
            <a:t>Specific Decisions</a:t>
          </a:r>
        </a:p>
        <a:p>
          <a:pPr marL="114300" lvl="1" indent="-114300" algn="l" defTabSz="533400">
            <a:lnSpc>
              <a:spcPct val="90000"/>
            </a:lnSpc>
            <a:spcBef>
              <a:spcPct val="0"/>
            </a:spcBef>
            <a:spcAft>
              <a:spcPct val="15000"/>
            </a:spcAft>
            <a:buChar char="•"/>
          </a:pPr>
          <a:r>
            <a:rPr lang="en-US" sz="1200" kern="1200"/>
            <a:t>System change</a:t>
          </a:r>
        </a:p>
      </dsp:txBody>
      <dsp:txXfrm>
        <a:off x="0" y="1427354"/>
        <a:ext cx="6973957" cy="907200"/>
      </dsp:txXfrm>
    </dsp:sp>
    <dsp:sp modelId="{7711EEEE-83B8-DF45-9B38-50F18579D74B}">
      <dsp:nvSpPr>
        <dsp:cNvPr id="0" name=""/>
        <dsp:cNvSpPr/>
      </dsp:nvSpPr>
      <dsp:spPr>
        <a:xfrm>
          <a:off x="348697" y="1250234"/>
          <a:ext cx="4881769" cy="35424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Impact on judging</a:t>
          </a:r>
        </a:p>
      </dsp:txBody>
      <dsp:txXfrm>
        <a:off x="365990" y="1267527"/>
        <a:ext cx="4847183" cy="319654"/>
      </dsp:txXfrm>
    </dsp:sp>
    <dsp:sp modelId="{823CD466-489B-9E49-A5AC-E5E773E5DF7D}">
      <dsp:nvSpPr>
        <dsp:cNvPr id="0" name=""/>
        <dsp:cNvSpPr/>
      </dsp:nvSpPr>
      <dsp:spPr>
        <a:xfrm>
          <a:off x="0" y="2576474"/>
          <a:ext cx="6973957" cy="302400"/>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FFAB14-3F0B-6E41-9389-7C929E7EC62E}">
      <dsp:nvSpPr>
        <dsp:cNvPr id="0" name=""/>
        <dsp:cNvSpPr/>
      </dsp:nvSpPr>
      <dsp:spPr>
        <a:xfrm>
          <a:off x="348697" y="2399354"/>
          <a:ext cx="4881769" cy="35424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Challenges to application</a:t>
          </a:r>
        </a:p>
      </dsp:txBody>
      <dsp:txXfrm>
        <a:off x="365990" y="2416647"/>
        <a:ext cx="4847183" cy="3196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BE3EE-9455-A34A-8E9E-05FD4F20CBAA}">
      <dsp:nvSpPr>
        <dsp:cNvPr id="0" name=""/>
        <dsp:cNvSpPr/>
      </dsp:nvSpPr>
      <dsp:spPr>
        <a:xfrm>
          <a:off x="0" y="278234"/>
          <a:ext cx="6973957" cy="9072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1257" tIns="249936" rIns="541257"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New Lens</a:t>
          </a:r>
        </a:p>
        <a:p>
          <a:pPr marL="114300" lvl="1" indent="-114300" algn="l" defTabSz="533400">
            <a:lnSpc>
              <a:spcPct val="90000"/>
            </a:lnSpc>
            <a:spcBef>
              <a:spcPct val="0"/>
            </a:spcBef>
            <a:spcAft>
              <a:spcPct val="15000"/>
            </a:spcAft>
            <a:buChar char="•"/>
          </a:pPr>
          <a:r>
            <a:rPr lang="en-US" sz="1200" kern="1200"/>
            <a:t>Understanding parties and litigant</a:t>
          </a:r>
        </a:p>
        <a:p>
          <a:pPr marL="114300" lvl="1" indent="-114300" algn="l" defTabSz="533400">
            <a:lnSpc>
              <a:spcPct val="90000"/>
            </a:lnSpc>
            <a:spcBef>
              <a:spcPct val="0"/>
            </a:spcBef>
            <a:spcAft>
              <a:spcPct val="15000"/>
            </a:spcAft>
            <a:buChar char="•"/>
          </a:pPr>
          <a:r>
            <a:rPr lang="en-US" sz="1200" kern="1200"/>
            <a:t>Population mindset</a:t>
          </a:r>
        </a:p>
      </dsp:txBody>
      <dsp:txXfrm>
        <a:off x="0" y="278234"/>
        <a:ext cx="6973957" cy="907200"/>
      </dsp:txXfrm>
    </dsp:sp>
    <dsp:sp modelId="{F48105E9-A820-8D4E-8B36-DD50ACCB9F9C}">
      <dsp:nvSpPr>
        <dsp:cNvPr id="0" name=""/>
        <dsp:cNvSpPr/>
      </dsp:nvSpPr>
      <dsp:spPr>
        <a:xfrm>
          <a:off x="348697" y="101114"/>
          <a:ext cx="4881769" cy="35424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Shifting mindsets</a:t>
          </a:r>
        </a:p>
      </dsp:txBody>
      <dsp:txXfrm>
        <a:off x="365990" y="118407"/>
        <a:ext cx="4847183" cy="319654"/>
      </dsp:txXfrm>
    </dsp:sp>
    <dsp:sp modelId="{FD39CD75-07E7-AD41-AD51-648ADCA30E4C}">
      <dsp:nvSpPr>
        <dsp:cNvPr id="0" name=""/>
        <dsp:cNvSpPr/>
      </dsp:nvSpPr>
      <dsp:spPr>
        <a:xfrm>
          <a:off x="0" y="1427354"/>
          <a:ext cx="6973957" cy="907200"/>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1257" tIns="249936" rIns="541257"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Population mindset</a:t>
          </a:r>
        </a:p>
        <a:p>
          <a:pPr marL="114300" lvl="1" indent="-114300" algn="l" defTabSz="533400">
            <a:lnSpc>
              <a:spcPct val="90000"/>
            </a:lnSpc>
            <a:spcBef>
              <a:spcPct val="0"/>
            </a:spcBef>
            <a:spcAft>
              <a:spcPct val="15000"/>
            </a:spcAft>
            <a:buChar char="•"/>
          </a:pPr>
          <a:r>
            <a:rPr lang="en-US" sz="1200" kern="1200"/>
            <a:t>Specific Decisions</a:t>
          </a:r>
        </a:p>
        <a:p>
          <a:pPr marL="114300" lvl="1" indent="-114300" algn="l" defTabSz="533400">
            <a:lnSpc>
              <a:spcPct val="90000"/>
            </a:lnSpc>
            <a:spcBef>
              <a:spcPct val="0"/>
            </a:spcBef>
            <a:spcAft>
              <a:spcPct val="15000"/>
            </a:spcAft>
            <a:buChar char="•"/>
          </a:pPr>
          <a:r>
            <a:rPr lang="en-US" sz="1200" kern="1200"/>
            <a:t>System change</a:t>
          </a:r>
        </a:p>
      </dsp:txBody>
      <dsp:txXfrm>
        <a:off x="0" y="1427354"/>
        <a:ext cx="6973957" cy="907200"/>
      </dsp:txXfrm>
    </dsp:sp>
    <dsp:sp modelId="{7711EEEE-83B8-DF45-9B38-50F18579D74B}">
      <dsp:nvSpPr>
        <dsp:cNvPr id="0" name=""/>
        <dsp:cNvSpPr/>
      </dsp:nvSpPr>
      <dsp:spPr>
        <a:xfrm>
          <a:off x="348697" y="1250234"/>
          <a:ext cx="4881769" cy="35424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Impact on judging</a:t>
          </a:r>
        </a:p>
      </dsp:txBody>
      <dsp:txXfrm>
        <a:off x="365990" y="1267527"/>
        <a:ext cx="4847183" cy="319654"/>
      </dsp:txXfrm>
    </dsp:sp>
    <dsp:sp modelId="{823CD466-489B-9E49-A5AC-E5E773E5DF7D}">
      <dsp:nvSpPr>
        <dsp:cNvPr id="0" name=""/>
        <dsp:cNvSpPr/>
      </dsp:nvSpPr>
      <dsp:spPr>
        <a:xfrm>
          <a:off x="0" y="2576474"/>
          <a:ext cx="6973957" cy="302400"/>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FFAB14-3F0B-6E41-9389-7C929E7EC62E}">
      <dsp:nvSpPr>
        <dsp:cNvPr id="0" name=""/>
        <dsp:cNvSpPr/>
      </dsp:nvSpPr>
      <dsp:spPr>
        <a:xfrm>
          <a:off x="348697" y="2399354"/>
          <a:ext cx="4881769" cy="35424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519" tIns="0" rIns="184519" bIns="0" numCol="1" spcCol="1270" anchor="ctr" anchorCtr="0">
          <a:noAutofit/>
        </a:bodyPr>
        <a:lstStyle/>
        <a:p>
          <a:pPr marL="0" lvl="0" indent="0" algn="l" defTabSz="533400">
            <a:lnSpc>
              <a:spcPct val="90000"/>
            </a:lnSpc>
            <a:spcBef>
              <a:spcPct val="0"/>
            </a:spcBef>
            <a:spcAft>
              <a:spcPct val="35000"/>
            </a:spcAft>
            <a:buNone/>
          </a:pPr>
          <a:r>
            <a:rPr lang="en-US" sz="1200" kern="1200"/>
            <a:t>Challenges to application</a:t>
          </a:r>
        </a:p>
      </dsp:txBody>
      <dsp:txXfrm>
        <a:off x="365990" y="2416647"/>
        <a:ext cx="4847183"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Hello – my name is Katherine Hazen and I am the Director of Evaluation for Salus Populi and will be presenting on some of our findings demonstrating the impact of Salus Populi.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D3988C61-31B0-2AA8-7065-F815E18E31E7}"/>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BFE41F91-1AE5-4D65-1772-5EB77AC7D4D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DF9681C4-FCFB-FB36-4194-122AE4A7AE5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Responses were coded with new lens when their responses revealed their fundamental view or understanding of their work was impacted attending </a:t>
            </a:r>
            <a:r>
              <a:rPr lang="en-US" b="0" err="1"/>
              <a:t>salus</a:t>
            </a:r>
            <a:r>
              <a:rPr lang="en-US" b="0"/>
              <a:t> populi due to providing new information or applying known information in a novel way. </a:t>
            </a:r>
          </a:p>
          <a:p>
            <a:pPr marL="158750" indent="0">
              <a:buNone/>
            </a:pPr>
            <a:endParaRPr lang="en-US" b="0"/>
          </a:p>
          <a:p>
            <a:pPr marL="158750" indent="0">
              <a:buNone/>
            </a:pPr>
            <a:r>
              <a:rPr lang="en-US" b="0"/>
              <a:t>Two themes within the responses coded as new lens that revealed changes to judicial thinking were validation or justification and adding new factors. </a:t>
            </a:r>
          </a:p>
        </p:txBody>
      </p:sp>
    </p:spTree>
    <p:extLst>
      <p:ext uri="{BB962C8B-B14F-4D97-AF65-F5344CB8AC3E}">
        <p14:creationId xmlns:p14="http://schemas.microsoft.com/office/powerpoint/2010/main" val="564060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B3D53404-4381-9CF8-B16B-AFFB361F8E34}"/>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C00425B2-E3EA-B33F-875E-004C310F5E6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8227E867-EAB4-2017-F779-6AA90E66EF8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Validation and justification revealed that the training confirmed for some participants that they understood population health and that were right to consider it in the context of their work. One participant even noted that the training gave them more confidence to consider and rely on their knowledge of population and SDOH in their work. Another even felt the training was giving them permission to incorporate it into their thinking and justifications. Additionally, participants reflected that the training provided them with a basis in science and law to consider SDOH. By integrating the public health and social science evidence with specific case examples and hypotheticals, the training provided this analytical analysis to see the connections and be able to justify considering this new information in their work. </a:t>
            </a:r>
          </a:p>
          <a:p>
            <a:endParaRPr lang="en-US"/>
          </a:p>
          <a:p>
            <a:r>
              <a:rPr lang="en-US"/>
              <a:t>Here we are seeing judges thinking shift about what is appropriate for their role and in how they analyze cases. </a:t>
            </a:r>
          </a:p>
          <a:p>
            <a:pPr marL="158750" indent="0">
              <a:buNone/>
            </a:pPr>
            <a:endParaRPr lang="en-US" b="0"/>
          </a:p>
        </p:txBody>
      </p:sp>
    </p:spTree>
    <p:extLst>
      <p:ext uri="{BB962C8B-B14F-4D97-AF65-F5344CB8AC3E}">
        <p14:creationId xmlns:p14="http://schemas.microsoft.com/office/powerpoint/2010/main" val="2226562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DFFED784-EFDF-D6EC-01A7-50B00FD96618}"/>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2271786D-E1BF-5338-6995-7E149A01580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F11230CA-EBAE-F40E-25E9-49CC0B6F377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Building on that pattern, adding new factors revealed that after Salus Populi judges recognized facts and information as providing essential insights into cases. So, this participant noted that the learnings helped with issue spotting – suggesting new recognition of factors in the law. Another is thinking about those legal issue through a different lens and broadening their perspective about what they can do to address the core issues rather than the symptoms of those issues. And finally, this last quote is a nice summary that the new lens provided by Salus populi is broadening their definition of what facts can be considered under the law, what might be included as part of, lets say a factor-based analysis, to make their decisions about responsibility and remedy. </a:t>
            </a:r>
          </a:p>
        </p:txBody>
      </p:sp>
    </p:spTree>
    <p:extLst>
      <p:ext uri="{BB962C8B-B14F-4D97-AF65-F5344CB8AC3E}">
        <p14:creationId xmlns:p14="http://schemas.microsoft.com/office/powerpoint/2010/main" val="995741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0CCC3742-62F4-B04D-E98E-416EF24EBE70}"/>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739D3671-C819-0506-6B64-4D739440D0C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7AF5D1FD-50AF-833D-88AD-5FA2EF8DA52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dirty="0"/>
              <a:t>The health disparities theme emerged when participants mentioned specific examples that impacted how they considered an issue before them. As well as often how those disparities informed their understanding of the constraints that people live under. </a:t>
            </a:r>
          </a:p>
          <a:p>
            <a:pPr marL="158750" indent="0">
              <a:buNone/>
            </a:pPr>
            <a:endParaRPr lang="en-US" b="0" dirty="0"/>
          </a:p>
          <a:p>
            <a:pPr marL="158750" indent="0">
              <a:buNone/>
            </a:pPr>
            <a:r>
              <a:rPr lang="en-US" b="0" dirty="0"/>
              <a:t>This first quote highlights how unpacking the relationship between racism and health is persuasive – particularly for people who are skeptical. </a:t>
            </a:r>
          </a:p>
          <a:p>
            <a:pPr marL="158750" indent="0">
              <a:buNone/>
            </a:pPr>
            <a:endParaRPr lang="en-US" b="0" dirty="0"/>
          </a:p>
          <a:p>
            <a:pPr marL="158750" indent="0">
              <a:buNone/>
            </a:pPr>
            <a:r>
              <a:rPr lang="en-US" b="0" dirty="0"/>
              <a:t>The second quote demonstrates how these ideas fit into judges thinking about cases – they mentioned a study we use about the effect of moving people out of disadvantaged neighborhoods to advantaged neighborhoods. This study raised several questions for the population they serve and what they can do – highlighting how the study impacts the way they think about their cases. </a:t>
            </a:r>
          </a:p>
        </p:txBody>
      </p:sp>
    </p:spTree>
    <p:extLst>
      <p:ext uri="{BB962C8B-B14F-4D97-AF65-F5344CB8AC3E}">
        <p14:creationId xmlns:p14="http://schemas.microsoft.com/office/powerpoint/2010/main" val="48549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09D95257-1948-353B-547D-45DEF0E5294C}"/>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32B1A9C2-7328-BF8B-9C8A-049FEE183F7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A1F608AF-3EEE-C5D7-D446-D5DD2298331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Responses were coded with understanding litigants and parties when they mentioned how the training helped them to understand the people and the lives of the people who appear before them, especially as it relates to access to justice issues, broadly defined. </a:t>
            </a:r>
          </a:p>
          <a:p>
            <a:pPr marL="158750" indent="0">
              <a:buNone/>
            </a:pPr>
            <a:endParaRPr lang="en-US" b="0"/>
          </a:p>
          <a:p>
            <a:pPr marL="158750" indent="0">
              <a:buNone/>
            </a:pPr>
            <a:r>
              <a:rPr lang="en-US" b="0"/>
              <a:t>Two themes that emerged included the lived experiences of parties and the role of the legal system in shaping people lives. </a:t>
            </a:r>
          </a:p>
        </p:txBody>
      </p:sp>
    </p:spTree>
    <p:extLst>
      <p:ext uri="{BB962C8B-B14F-4D97-AF65-F5344CB8AC3E}">
        <p14:creationId xmlns:p14="http://schemas.microsoft.com/office/powerpoint/2010/main" val="984129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410892E5-AF10-11E5-1616-095CF875FE41}"/>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507C6628-1356-6993-E380-5DEF2702512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5AAB97E3-4392-E98A-8BF1-02156363A83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a:t>Lived experiences of parties revealed that after </a:t>
            </a:r>
            <a:r>
              <a:rPr lang="en-US" dirty="0" err="1"/>
              <a:t>salus</a:t>
            </a:r>
            <a:r>
              <a:rPr lang="en-US" dirty="0"/>
              <a:t> populi judges are newly equipped to situate their cases within the context of peoples’ lived experiences. They are more likely to consider intersecting characteristics and understand their own situation has informed their perspective. They are move likely to dig deeper to see the situation from the parties’ perspective and then consider how contextual factors influence their choices or ability to make choices as well as their health. </a:t>
            </a:r>
          </a:p>
          <a:p>
            <a:endParaRPr lang="en-US" dirty="0"/>
          </a:p>
          <a:p>
            <a:r>
              <a:rPr lang="en-US" dirty="0"/>
              <a:t>This quote shows that this judge is thinking about the realities of a defendant’s life – they are working to think about how the person will be impacted by the decision and how to best set them up for success. </a:t>
            </a:r>
          </a:p>
          <a:p>
            <a:endParaRPr lang="en-US" b="0" dirty="0"/>
          </a:p>
          <a:p>
            <a:endParaRPr lang="en-US" b="0" dirty="0"/>
          </a:p>
        </p:txBody>
      </p:sp>
    </p:spTree>
    <p:extLst>
      <p:ext uri="{BB962C8B-B14F-4D97-AF65-F5344CB8AC3E}">
        <p14:creationId xmlns:p14="http://schemas.microsoft.com/office/powerpoint/2010/main" val="2212378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72F518E7-38F1-67D3-F729-0C0991596A46}"/>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0AB4FA75-714B-B26A-8B30-C0DAF6DDA2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572F78C3-8B86-43E5-2158-4A7B979990D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Closely related, some judges also reflected on how they think about the impacts of their decisions within that context of parties’ lives. They are understanding and thinking about the long term and population level impacts of the legal system. This theme also revealed that judges evaluate the evidence before them differently and ask questions from a different perspective. For example, another participant shared how they might probe a probation officer or case worker for more information about why someone violated a condition of their court agreement to get at the core of why the violation occurred. In this way, the training impacted how the judges are evaluating the evidence they see. </a:t>
            </a:r>
          </a:p>
          <a:p>
            <a:endParaRPr lang="en-US"/>
          </a:p>
          <a:p>
            <a:r>
              <a:rPr lang="en-US"/>
              <a:t>Role of legal system in shaping lives – how they evaluate evidence, </a:t>
            </a:r>
          </a:p>
          <a:p>
            <a:pPr marL="158750" indent="0">
              <a:buNone/>
            </a:pPr>
            <a:endParaRPr lang="en-US" b="0"/>
          </a:p>
        </p:txBody>
      </p:sp>
    </p:spTree>
    <p:extLst>
      <p:ext uri="{BB962C8B-B14F-4D97-AF65-F5344CB8AC3E}">
        <p14:creationId xmlns:p14="http://schemas.microsoft.com/office/powerpoint/2010/main" val="3547102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051BEE62-539D-C845-B9BD-50AAF7579E62}"/>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5E91C44A-675E-5836-157A-CA9074A4FE8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5DF7E7B8-2F20-69A6-BE93-A60F33FF20F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marR="0" lvl="0" indent="0" algn="l" defTabSz="914400" rtl="0" eaLnBrk="1" fontAlgn="auto" latinLnBrk="0" hangingPunct="1">
              <a:lnSpc>
                <a:spcPct val="100000"/>
              </a:lnSpc>
              <a:spcBef>
                <a:spcPts val="0"/>
              </a:spcBef>
              <a:spcAft>
                <a:spcPts val="0"/>
              </a:spcAft>
              <a:buClrTx/>
              <a:buSzTx/>
              <a:buFontTx/>
              <a:buNone/>
              <a:tabLst/>
              <a:defRPr/>
            </a:pPr>
            <a:r>
              <a:rPr lang="en-US"/>
              <a:t>Finally, population mindset was coded when </a:t>
            </a:r>
            <a:r>
              <a:rPr lang="en-US" err="1"/>
              <a:t>particpants</a:t>
            </a:r>
            <a:r>
              <a:rPr lang="en-US"/>
              <a:t> mention community-level or population-level factors that could be part of a new perspective. </a:t>
            </a:r>
          </a:p>
          <a:p>
            <a:pPr marL="158750" marR="0" lvl="0" indent="0" algn="l" defTabSz="914400" rtl="0" eaLnBrk="1" fontAlgn="auto" latinLnBrk="0" hangingPunct="1">
              <a:lnSpc>
                <a:spcPct val="100000"/>
              </a:lnSpc>
              <a:spcBef>
                <a:spcPts val="0"/>
              </a:spcBef>
              <a:spcAft>
                <a:spcPts val="0"/>
              </a:spcAft>
              <a:buClrTx/>
              <a:buSzTx/>
              <a:buFontTx/>
              <a:buNone/>
              <a:tabLst/>
              <a:defRPr/>
            </a:pPr>
            <a:endParaRPr lang="en-US"/>
          </a:p>
          <a:p>
            <a:pPr marL="158750" marR="0" lvl="0" indent="0" algn="l" defTabSz="914400" rtl="0" eaLnBrk="1" fontAlgn="auto" latinLnBrk="0" hangingPunct="1">
              <a:lnSpc>
                <a:spcPct val="100000"/>
              </a:lnSpc>
              <a:spcBef>
                <a:spcPts val="0"/>
              </a:spcBef>
              <a:spcAft>
                <a:spcPts val="0"/>
              </a:spcAft>
              <a:buClrTx/>
              <a:buSzTx/>
              <a:buFontTx/>
              <a:buNone/>
              <a:tabLst/>
              <a:defRPr/>
            </a:pPr>
            <a:r>
              <a:rPr lang="en-US"/>
              <a:t>One of the themes that emerged from this code was applying societal context. Here, participants recognized the tensions between court expectations and peoples lives. Here the participant talks about having a more well-rounded perspective on their community and how thinking about the case from a broader perspective provides addition insights. </a:t>
            </a:r>
          </a:p>
          <a:p>
            <a:pPr marL="158750" marR="0" lvl="0" indent="0" algn="l" defTabSz="914400" rtl="0" eaLnBrk="1" fontAlgn="auto" latinLnBrk="0" hangingPunct="1">
              <a:lnSpc>
                <a:spcPct val="100000"/>
              </a:lnSpc>
              <a:spcBef>
                <a:spcPts val="0"/>
              </a:spcBef>
              <a:spcAft>
                <a:spcPts val="0"/>
              </a:spcAft>
              <a:buClrTx/>
              <a:buSzTx/>
              <a:buFontTx/>
              <a:buNone/>
              <a:tabLst/>
              <a:defRPr/>
            </a:pPr>
            <a:endParaRPr lang="en-US"/>
          </a:p>
          <a:p>
            <a:pPr marL="158750" marR="0" lvl="0" indent="0" algn="l" defTabSz="914400" rtl="0" eaLnBrk="1" fontAlgn="auto" latinLnBrk="0" hangingPunct="1">
              <a:lnSpc>
                <a:spcPct val="100000"/>
              </a:lnSpc>
              <a:spcBef>
                <a:spcPts val="0"/>
              </a:spcBef>
              <a:spcAft>
                <a:spcPts val="0"/>
              </a:spcAft>
              <a:buClrTx/>
              <a:buSzTx/>
              <a:buFontTx/>
              <a:buNone/>
              <a:tabLst/>
              <a:defRPr/>
            </a:pPr>
            <a:r>
              <a:rPr lang="en-US"/>
              <a:t>Similar to what we saw in understanding parties and litigants, population mindset also revealed thinking about the tensions between court expectations and real life to understand how people get entangled in the court system, resulting in them thinking about both individual and population level impacts of their work and how to incorporate population-level thinking. This is something judges struggle with – as we see in this quote – they are cognizant that the legal system is inherently individualistic but want to think about the population impacts. </a:t>
            </a:r>
          </a:p>
          <a:p>
            <a:pPr marL="158750" marR="0" lvl="0" indent="0" algn="l" defTabSz="914400" rtl="0" eaLnBrk="1" fontAlgn="auto" latinLnBrk="0" hangingPunct="1">
              <a:lnSpc>
                <a:spcPct val="100000"/>
              </a:lnSpc>
              <a:spcBef>
                <a:spcPts val="0"/>
              </a:spcBef>
              <a:spcAft>
                <a:spcPts val="0"/>
              </a:spcAft>
              <a:buClrTx/>
              <a:buSzTx/>
              <a:buFontTx/>
              <a:buNone/>
              <a:tabLst/>
              <a:defRPr/>
            </a:pPr>
            <a:endParaRPr lang="en-US"/>
          </a:p>
          <a:p>
            <a:pPr marL="158750" indent="0">
              <a:buNone/>
            </a:pPr>
            <a:endParaRPr lang="en-US" b="0"/>
          </a:p>
        </p:txBody>
      </p:sp>
    </p:spTree>
    <p:extLst>
      <p:ext uri="{BB962C8B-B14F-4D97-AF65-F5344CB8AC3E}">
        <p14:creationId xmlns:p14="http://schemas.microsoft.com/office/powerpoint/2010/main" val="3444515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0A4C1D02-9D32-679D-1106-09D73D03263A}"/>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A5C9083F-8240-7314-5839-2ACFACEB5C0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AD7A26DF-3165-434B-2439-9C2CD4188A5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Across new lens, understanding parties and litigants, and population mind set, we start to see that judges who are trained on population </a:t>
            </a:r>
            <a:r>
              <a:rPr lang="en-US" b="0" err="1"/>
              <a:t>heatlh</a:t>
            </a:r>
            <a:r>
              <a:rPr lang="en-US" b="0"/>
              <a:t> and the SDOH think about their cases differently – they consider information to be relevant facts they might not have previously and they feel confident that law provides space to consider those factors that help align the work of judging with the lived experiences of the individuals and communities they serve. </a:t>
            </a:r>
          </a:p>
          <a:p>
            <a:pPr marL="158750" indent="0">
              <a:buNone/>
            </a:pPr>
            <a:endParaRPr lang="en-US" b="0"/>
          </a:p>
          <a:p>
            <a:pPr marL="158750" indent="0">
              <a:buNone/>
            </a:pPr>
            <a:r>
              <a:rPr lang="en-US" b="0"/>
              <a:t>So, we also wonder what this shifted mindset means for their work as a judge. So we will consider three codes that reveal insights into decisions. </a:t>
            </a:r>
          </a:p>
        </p:txBody>
      </p:sp>
    </p:spTree>
    <p:extLst>
      <p:ext uri="{BB962C8B-B14F-4D97-AF65-F5344CB8AC3E}">
        <p14:creationId xmlns:p14="http://schemas.microsoft.com/office/powerpoint/2010/main" val="2565494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10D919F5-62CC-591E-681F-039983443D42}"/>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6F99D335-FE52-6FDA-DB55-BAE724FEB65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3D8EA0DD-F6E8-0CEE-C718-AF92F3532D5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Again looking at the population mindset code, responses revealed that judges not only were thinking at the population level but also acting with the population level impacts in mind – a theme we called do something different. </a:t>
            </a:r>
          </a:p>
          <a:p>
            <a:pPr marL="158750" indent="0">
              <a:buNone/>
            </a:pPr>
            <a:endParaRPr lang="en-US" b="0"/>
          </a:p>
          <a:p>
            <a:pPr marL="158750" indent="0">
              <a:buNone/>
            </a:pPr>
            <a:r>
              <a:rPr lang="en-US" b="0"/>
              <a:t>Doing something different – beyond thinking about their work at the population-level, judges also considered how it meant they could do something different. The population mindset helped judges see their resolutions as contributing to the population-level health and therefore imagine how they would function differently. Judges moved toward wanting to ensure remedies could help support individual and population healing. </a:t>
            </a:r>
          </a:p>
        </p:txBody>
      </p:sp>
    </p:spTree>
    <p:extLst>
      <p:ext uri="{BB962C8B-B14F-4D97-AF65-F5344CB8AC3E}">
        <p14:creationId xmlns:p14="http://schemas.microsoft.com/office/powerpoint/2010/main" val="158788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Our evaluation is guided by four research questions:</a:t>
            </a:r>
          </a:p>
          <a:p>
            <a:pPr marL="0" lvl="0" indent="0" algn="l" rtl="0">
              <a:spcBef>
                <a:spcPts val="0"/>
              </a:spcBef>
              <a:spcAft>
                <a:spcPts val="0"/>
              </a:spcAft>
              <a:buNone/>
            </a:pPr>
            <a:endParaRPr lang="en-US"/>
          </a:p>
          <a:p>
            <a:pPr marL="228600" lvl="0" indent="-228600" algn="l" rtl="0">
              <a:spcBef>
                <a:spcPts val="0"/>
              </a:spcBef>
              <a:spcAft>
                <a:spcPts val="0"/>
              </a:spcAft>
              <a:buAutoNum type="arabicPeriod"/>
            </a:pPr>
            <a:r>
              <a:rPr lang="en-US"/>
              <a:t>Who attends the Salus Populi trainings?</a:t>
            </a:r>
          </a:p>
          <a:p>
            <a:pPr marL="228600" lvl="0" indent="-228600" algn="l" rtl="0">
              <a:spcBef>
                <a:spcPts val="0"/>
              </a:spcBef>
              <a:spcAft>
                <a:spcPts val="0"/>
              </a:spcAft>
              <a:buAutoNum type="arabicPeriod"/>
            </a:pPr>
            <a:r>
              <a:rPr lang="en-US"/>
              <a:t>Does the Salus Populi training increase participants’ knowledge about the SDOH and their relationship to the law?</a:t>
            </a:r>
          </a:p>
          <a:p>
            <a:pPr marL="228600" lvl="0" indent="-228600" algn="l" rtl="0">
              <a:spcBef>
                <a:spcPts val="0"/>
              </a:spcBef>
              <a:spcAft>
                <a:spcPts val="0"/>
              </a:spcAft>
              <a:buAutoNum type="arabicPeriod"/>
            </a:pPr>
            <a:r>
              <a:rPr lang="en-US"/>
              <a:t>How do the attendees use what they learn in their work?</a:t>
            </a:r>
          </a:p>
          <a:p>
            <a:pPr marL="228600" lvl="0" indent="-228600" algn="l" rtl="0">
              <a:spcBef>
                <a:spcPts val="0"/>
              </a:spcBef>
              <a:spcAft>
                <a:spcPts val="0"/>
              </a:spcAft>
              <a:buAutoNum type="arabicPeriod"/>
            </a:pPr>
            <a:r>
              <a:rPr lang="en-US"/>
              <a:t>Are attendees satisfied with their experience – and why?</a:t>
            </a:r>
            <a:endParaRPr/>
          </a:p>
        </p:txBody>
      </p:sp>
    </p:spTree>
    <p:extLst>
      <p:ext uri="{BB962C8B-B14F-4D97-AF65-F5344CB8AC3E}">
        <p14:creationId xmlns:p14="http://schemas.microsoft.com/office/powerpoint/2010/main" val="550312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54C7D6B8-9862-D1DF-5436-8D5D225ABED8}"/>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EA93B315-3298-1CD4-95F5-5346F232C00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6197487C-7401-067D-7ABA-350A17D1DEF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Responses were coded as informed specific decisions when they talked about using the information or insight in specific decisions or processes of their work. Two themes emerged – communication and against punitive measures. </a:t>
            </a:r>
          </a:p>
        </p:txBody>
      </p:sp>
    </p:spTree>
    <p:extLst>
      <p:ext uri="{BB962C8B-B14F-4D97-AF65-F5344CB8AC3E}">
        <p14:creationId xmlns:p14="http://schemas.microsoft.com/office/powerpoint/2010/main" val="3856296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5F747A93-B7DF-96F5-790B-EAC115C7815C}"/>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37D2BEFD-DB9C-0385-8969-CF8133A0050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A5A7B7EF-260C-CE84-826B-872E7563966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The communication theme included the ways participants communicate with parties in court, with legal professionals. This included being aware of what parties were communicating with their body language or other signs of distress or understanding and how they framed their orders and decisions. They also emphasized here that they cannot use the science unless it is properly before the court and so they think about how they are gathering evidence. For example, judges talked about how they gather information from parties and legal professionals, including case managers and probation officers. They describe digging deeper into the circumstances of people lives – building on the expanded thinking about the contexts in which people live. Additionally, participants talked about how they write their orders and opinions in ways that recognizes the potential biases in their language and considering the impact of their language on the parties. One participants, partially quoted here talked at length about being intentional about the language they use to not promote stigmatizing believes and framing facts conscientiously of who might read the decision in the future. </a:t>
            </a:r>
          </a:p>
          <a:p>
            <a:endParaRPr lang="en-US"/>
          </a:p>
          <a:p>
            <a:pPr marL="158750" indent="0">
              <a:buNone/>
            </a:pPr>
            <a:endParaRPr lang="en-US" b="0"/>
          </a:p>
        </p:txBody>
      </p:sp>
    </p:spTree>
    <p:extLst>
      <p:ext uri="{BB962C8B-B14F-4D97-AF65-F5344CB8AC3E}">
        <p14:creationId xmlns:p14="http://schemas.microsoft.com/office/powerpoint/2010/main" val="16312161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630D6477-6F40-DDEA-03DD-1FFB02500D7F}"/>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462488B6-01FF-0CB8-6A06-525CE7ACFCA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6652B46A-2FBB-A831-2EF9-AFFF805271E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Participants talked about moving away from punitive measures and instead trying to implement problem solving to set parties up for success, even before adjudication. Inherent within this theme was a recognition that traditional legal responses can be harmful to the health and well being of the people before them. For example, participants talked about gathering information that can help craft a remedy that is more responsive to the reality of people’s lives. Or even recognizing that the traditional adversarial process will not lead to the most effective solution and referring parties to mediation. </a:t>
            </a:r>
          </a:p>
          <a:p>
            <a:endParaRPr lang="en-US"/>
          </a:p>
          <a:p>
            <a:pPr marL="158750" indent="0">
              <a:buNone/>
            </a:pPr>
            <a:endParaRPr lang="en-US" b="0"/>
          </a:p>
        </p:txBody>
      </p:sp>
    </p:spTree>
    <p:extLst>
      <p:ext uri="{BB962C8B-B14F-4D97-AF65-F5344CB8AC3E}">
        <p14:creationId xmlns:p14="http://schemas.microsoft.com/office/powerpoint/2010/main" val="1515284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689B484B-DEF0-5D10-5061-729AC66EAFAC}"/>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8549350C-58BC-AE92-3312-49C1B13DAB1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E6F00B8F-3DC9-C33B-7AD9-0B29304FFA0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Responses were coded under system change when participants discussed ways the legal system as a whole could change or be reformed to better serve people’s health and well being. Two themes that emerged included holistic and tailored justice and interdisciplinary collaboration. </a:t>
            </a:r>
          </a:p>
        </p:txBody>
      </p:sp>
    </p:spTree>
    <p:extLst>
      <p:ext uri="{BB962C8B-B14F-4D97-AF65-F5344CB8AC3E}">
        <p14:creationId xmlns:p14="http://schemas.microsoft.com/office/powerpoint/2010/main" val="3588086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9AA4CF96-55A1-3B82-0F36-C272F07B3B6C}"/>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49E35717-BB6F-80C3-7DDD-4124FA33883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43194374-6878-B8E6-1D73-B9E2048BA00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Holistic and tailored justice emerged through responses that emphasized ways the legal system can support health by adopting wrap around approaches and broadening their perspective to bring the community together and hold the legal system accountable. Some participants discussed collaborative or problem solving courts as an approach to accomplish this goal but also that there is space for more thinking intentionally about how to infuse health considerations into the legal system as the precedent for doing so is sparse. Which leads participants to then advocate for education on the topic. </a:t>
            </a:r>
          </a:p>
          <a:p>
            <a:endParaRPr lang="en-US"/>
          </a:p>
          <a:p>
            <a:pPr marL="158750" indent="0">
              <a:buNone/>
            </a:pPr>
            <a:endParaRPr lang="en-US" b="0"/>
          </a:p>
        </p:txBody>
      </p:sp>
    </p:spTree>
    <p:extLst>
      <p:ext uri="{BB962C8B-B14F-4D97-AF65-F5344CB8AC3E}">
        <p14:creationId xmlns:p14="http://schemas.microsoft.com/office/powerpoint/2010/main" val="9533849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D15A7199-B244-4372-4F30-57F06118152B}"/>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00DF4151-933F-5D41-039B-D0C8D3099E8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AC842E2B-ED37-B668-C921-C43A8419C2C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Interdisciplinary collaboration is exactly what is sounds like – participants talked about how they could develop relationships with social and health services to develop interventions and responses that aid health and well being. Often this was within the context of thinking about one of our speakers who is a physician at a local hospital and has extensive connections within the community to promote population health – including making investments, creating clinics, and collaborating with social services to design programs to address the most impacted populations. Participants imaged how they too could create collaborations outside the court to expand their impact on health and well being. </a:t>
            </a:r>
          </a:p>
        </p:txBody>
      </p:sp>
    </p:spTree>
    <p:extLst>
      <p:ext uri="{BB962C8B-B14F-4D97-AF65-F5344CB8AC3E}">
        <p14:creationId xmlns:p14="http://schemas.microsoft.com/office/powerpoint/2010/main" val="1671006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D0EF19A3-DA6D-B3F7-545F-028A1DE58BEB}"/>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4D244BDC-9514-A7B0-41E8-89DA0F45BFA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C98F4DF7-A741-1841-07D1-5ADDD4736FD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So, our interview participants really thought outside the box about how to do their work after attending Salus Populi – some making explicit changes to their approach and others still imagining what that might look like – including considering the population impact of their remedies, changing their language, and imaging partnerships beyond the court room. </a:t>
            </a:r>
          </a:p>
          <a:p>
            <a:pPr marL="158750" indent="0">
              <a:buNone/>
            </a:pPr>
            <a:endParaRPr lang="en-US" b="0"/>
          </a:p>
          <a:p>
            <a:pPr marL="158750" indent="0">
              <a:buNone/>
            </a:pPr>
            <a:r>
              <a:rPr lang="en-US" b="0"/>
              <a:t>Finally, we think it is important to acknowledge that participants talked about some challenges to applying the training content to their work. </a:t>
            </a:r>
          </a:p>
        </p:txBody>
      </p:sp>
    </p:spTree>
    <p:extLst>
      <p:ext uri="{BB962C8B-B14F-4D97-AF65-F5344CB8AC3E}">
        <p14:creationId xmlns:p14="http://schemas.microsoft.com/office/powerpoint/2010/main" val="1485836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D7A26861-44D4-C223-E037-7F5C2F066A6A}"/>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899DC06F-235B-A558-3ED8-A6BAC63D2AB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32C2713B-8AAC-B46F-A27E-1F53CE4F0EE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Responses were coded as challenges to application when participants mentioned thinks that could make it difficult for judges to apply the training content to their work – and the responses mentioned individual characteristics, resources, and legal system constraints. </a:t>
            </a:r>
          </a:p>
          <a:p>
            <a:endParaRPr lang="en-US"/>
          </a:p>
          <a:p>
            <a:pPr marL="158750" indent="0">
              <a:buNone/>
            </a:pPr>
            <a:endParaRPr lang="en-US" b="0"/>
          </a:p>
        </p:txBody>
      </p:sp>
    </p:spTree>
    <p:extLst>
      <p:ext uri="{BB962C8B-B14F-4D97-AF65-F5344CB8AC3E}">
        <p14:creationId xmlns:p14="http://schemas.microsoft.com/office/powerpoint/2010/main" val="18285948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547FDBF9-42C1-9426-5AFA-A41D30F7F0A9}"/>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BB6370C3-F289-1A2B-9B5A-69954E97011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EFA70BFA-21D1-2D78-F60F-F01B100388C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Individual characteristics – were things about the judges themselves that made application unlikely. </a:t>
            </a:r>
          </a:p>
          <a:p>
            <a:r>
              <a:rPr lang="en-US"/>
              <a:t>Lack of awareness about issues or interest in learning about new things</a:t>
            </a:r>
          </a:p>
          <a:p>
            <a:r>
              <a:rPr lang="en-US"/>
              <a:t>Mindset about their work - Their understanding of the role of a judge and justice</a:t>
            </a:r>
          </a:p>
          <a:p>
            <a:r>
              <a:rPr lang="en-US"/>
              <a:t>A willingness to do something slightly different</a:t>
            </a:r>
          </a:p>
          <a:p>
            <a:endParaRPr lang="en-US"/>
          </a:p>
        </p:txBody>
      </p:sp>
    </p:spTree>
    <p:extLst>
      <p:ext uri="{BB962C8B-B14F-4D97-AF65-F5344CB8AC3E}">
        <p14:creationId xmlns:p14="http://schemas.microsoft.com/office/powerpoint/2010/main" val="30434963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888C40D2-2B96-5B10-6BFE-8BF17CB8ACDD}"/>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7F362385-32E1-6089-E4CB-F9AD4F00FE1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462D4C7B-6E76-6180-58AD-AD5D93E3D76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Resources – time, staffing, and money</a:t>
            </a:r>
          </a:p>
          <a:p>
            <a:endParaRPr lang="en-US"/>
          </a:p>
          <a:p>
            <a:r>
              <a:rPr lang="en-US"/>
              <a:t>Not only is it beyond the scope of what judges do, but the courts do not have the time or money to address the problems – resources need to be allocated elsewhere – like funding for treatment options and wraparound services. </a:t>
            </a:r>
          </a:p>
        </p:txBody>
      </p:sp>
    </p:spTree>
    <p:extLst>
      <p:ext uri="{BB962C8B-B14F-4D97-AF65-F5344CB8AC3E}">
        <p14:creationId xmlns:p14="http://schemas.microsoft.com/office/powerpoint/2010/main" val="2625227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t>To answer these questions, we collect data from three sources. First, we rely on archival records of training registrations to describe who has attended our trainings.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t>Next, we use a pre- and post-training survey to measure knowledge of the SDOH, understanding of the relationship between the </a:t>
            </a:r>
            <a:r>
              <a:rPr lang="en-US" err="1"/>
              <a:t>SDoH</a:t>
            </a:r>
            <a:r>
              <a:rPr lang="en-US"/>
              <a:t> and the law, and their applicability to the attendees work.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t>Finally, we conduct qualitative, semi-structured interviews to explore attendees satisfaction with their work and the impact of the training on attendees work</a:t>
            </a:r>
          </a:p>
        </p:txBody>
      </p:sp>
    </p:spTree>
    <p:extLst>
      <p:ext uri="{BB962C8B-B14F-4D97-AF65-F5344CB8AC3E}">
        <p14:creationId xmlns:p14="http://schemas.microsoft.com/office/powerpoint/2010/main" val="34641354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a:extLst>
            <a:ext uri="{FF2B5EF4-FFF2-40B4-BE49-F238E27FC236}">
              <a16:creationId xmlns:a16="http://schemas.microsoft.com/office/drawing/2014/main" id="{16787B54-03E7-C16C-D02C-9EE6149F0130}"/>
            </a:ext>
          </a:extLst>
        </p:cNvPr>
        <p:cNvGrpSpPr/>
        <p:nvPr/>
      </p:nvGrpSpPr>
      <p:grpSpPr>
        <a:xfrm>
          <a:off x="0" y="0"/>
          <a:ext cx="0" cy="0"/>
          <a:chOff x="0" y="0"/>
          <a:chExt cx="0" cy="0"/>
        </a:xfrm>
      </p:grpSpPr>
      <p:sp>
        <p:nvSpPr>
          <p:cNvPr id="45" name="Google Shape;45;g2a075367095_0_88:notes">
            <a:extLst>
              <a:ext uri="{FF2B5EF4-FFF2-40B4-BE49-F238E27FC236}">
                <a16:creationId xmlns:a16="http://schemas.microsoft.com/office/drawing/2014/main" id="{6599DF02-66F1-7DEF-3D8B-5C001A3433F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a:extLst>
              <a:ext uri="{FF2B5EF4-FFF2-40B4-BE49-F238E27FC236}">
                <a16:creationId xmlns:a16="http://schemas.microsoft.com/office/drawing/2014/main" id="{A3D4A0B1-9CA7-23B6-2244-973CCAA62F9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Constraints by legal system – rules of evidence and lawful discretion </a:t>
            </a:r>
          </a:p>
          <a:p>
            <a:endParaRPr lang="en-US"/>
          </a:p>
          <a:p>
            <a:r>
              <a:rPr lang="en-US"/>
              <a:t>Legal system is individual-based system – not population-level problem solving </a:t>
            </a:r>
          </a:p>
          <a:p>
            <a:endParaRPr lang="en-US"/>
          </a:p>
          <a:p>
            <a:r>
              <a:rPr lang="en-US"/>
              <a:t>Basic rules and principles of legal system – rules of evidence</a:t>
            </a:r>
          </a:p>
          <a:p>
            <a:pPr marL="158750" indent="0">
              <a:buNone/>
            </a:pPr>
            <a:endParaRPr lang="en-US" b="0"/>
          </a:p>
        </p:txBody>
      </p:sp>
    </p:spTree>
    <p:extLst>
      <p:ext uri="{BB962C8B-B14F-4D97-AF65-F5344CB8AC3E}">
        <p14:creationId xmlns:p14="http://schemas.microsoft.com/office/powerpoint/2010/main" val="13764254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b="0"/>
              <a:t>Our evaluation demonstrates that Salus Populi is achieving its goals of educating judges on the </a:t>
            </a:r>
            <a:r>
              <a:rPr lang="en-US" b="0" err="1"/>
              <a:t>SDoH</a:t>
            </a:r>
            <a:r>
              <a:rPr lang="en-US" b="0"/>
              <a:t> to change their mindset so they can make decisions that improve population heath. </a:t>
            </a:r>
          </a:p>
          <a:p>
            <a:pPr marL="158750" indent="0">
              <a:buNone/>
            </a:pPr>
            <a:endParaRPr lang="en-US" b="0"/>
          </a:p>
          <a:p>
            <a:pPr marL="158750" indent="0">
              <a:buNone/>
            </a:pPr>
            <a:r>
              <a:rPr lang="en-US" b="0"/>
              <a:t>Our archival records demonstrate that we are reaching our target audience, and the surveys show how Salus Populi impacts subjective knowledge and understanding of the SDOH and the law as well as the trainees perceptions of how applicable the information is. </a:t>
            </a:r>
          </a:p>
          <a:p>
            <a:pPr marL="158750" indent="0">
              <a:buNone/>
            </a:pPr>
            <a:endParaRPr lang="en-US" b="0"/>
          </a:p>
          <a:p>
            <a:pPr marL="158750" indent="0">
              <a:buNone/>
            </a:pPr>
            <a:r>
              <a:rPr lang="en-US" b="0"/>
              <a:t>Upon complete analysis, our qualitative interviews will expand on these findings to expand on how attendees’ mindsets are impacted and how that impacts their work. </a:t>
            </a:r>
          </a:p>
          <a:p>
            <a:pPr marL="158750" indent="0">
              <a:buNone/>
            </a:pPr>
            <a:endParaRPr lang="en-US" b="0"/>
          </a:p>
          <a:p>
            <a:pPr marL="158750" indent="0">
              <a:buNone/>
            </a:pPr>
            <a:r>
              <a:rPr lang="en-US" b="0"/>
              <a:t>With this solid evaluation foundation, we are planning to continue conducting and analyzing interviews, working to improve our survey response rate, and developing an impact evaluation that analyzes judicial writings. We will continue disseminating our evaluation findings for program improvement and to share our findings with others developing interventions to improve population health. </a:t>
            </a:r>
          </a:p>
          <a:p>
            <a:pPr marL="158750" indent="0">
              <a:buNone/>
            </a:pPr>
            <a:endParaRPr lang="en-US" b="0"/>
          </a:p>
          <a:p>
            <a:pPr marL="158750" indent="0">
              <a:buNone/>
            </a:pPr>
            <a:endParaRPr lang="en-US" b="0"/>
          </a:p>
        </p:txBody>
      </p:sp>
    </p:spTree>
    <p:extLst>
      <p:ext uri="{BB962C8B-B14F-4D97-AF65-F5344CB8AC3E}">
        <p14:creationId xmlns:p14="http://schemas.microsoft.com/office/powerpoint/2010/main" val="8497592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a:t>Thank you to our funders and the many research assistants and scholars who have contributed to this work. </a:t>
            </a:r>
          </a:p>
        </p:txBody>
      </p:sp>
    </p:spTree>
    <p:extLst>
      <p:ext uri="{BB962C8B-B14F-4D97-AF65-F5344CB8AC3E}">
        <p14:creationId xmlns:p14="http://schemas.microsoft.com/office/powerpoint/2010/main" val="3282803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a:t>Our archival records demonstrate that since 2021 we have trained approximately 740 people across our 17 trainings. Most of those people have been judges working in state courts at the trial court level. </a:t>
            </a:r>
          </a:p>
          <a:p>
            <a:pPr marL="158750" indent="0">
              <a:buNone/>
            </a:pPr>
            <a:endParaRPr lang="en-US"/>
          </a:p>
          <a:p>
            <a:pPr marL="158750" indent="0">
              <a:buNone/>
            </a:pPr>
            <a:r>
              <a:rPr lang="en-US"/>
              <a:t>These records demonstrate that we are meeting our goal of training judges but also reaching other legal and court professionals. </a:t>
            </a:r>
          </a:p>
        </p:txBody>
      </p:sp>
    </p:spTree>
    <p:extLst>
      <p:ext uri="{BB962C8B-B14F-4D97-AF65-F5344CB8AC3E}">
        <p14:creationId xmlns:p14="http://schemas.microsoft.com/office/powerpoint/2010/main" val="543823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a:t>To evaluate the impact of Salus Populi on knowledge and applicability of </a:t>
            </a:r>
            <a:r>
              <a:rPr lang="en-US" err="1"/>
              <a:t>SDoH</a:t>
            </a:r>
            <a:r>
              <a:rPr lang="en-US"/>
              <a:t>, we invited 712 registrants of 13 trainings to complete a survey. We shared a link to the Qualtrics survey to participants before and after the trainings. We received 502 unmatched survey responses, with a larger pre-survey response rate. </a:t>
            </a:r>
          </a:p>
          <a:p>
            <a:endParaRPr lang="en-US"/>
          </a:p>
          <a:p>
            <a:r>
              <a:rPr lang="en-US"/>
              <a:t>Although the survey included questions about their satisfaction with the training, for today we will focus on five constructs we measured on our surveys – including knowledge of SDOH, knowledge of research on the impacts of SDOH, understanding of the relationship between SDOH and judicial decision making, applicability of new knowledge of SDOH, and applicability of research about impacts of SDOH in their work. Participants rated their agreement with the items on a 4-point </a:t>
            </a:r>
            <a:r>
              <a:rPr lang="en-US" err="1"/>
              <a:t>likert</a:t>
            </a:r>
            <a:r>
              <a:rPr lang="en-US"/>
              <a:t>-type scale, higher scores indicate greater agreement. </a:t>
            </a:r>
          </a:p>
          <a:p>
            <a:endParaRPr lang="en-US"/>
          </a:p>
          <a:p>
            <a:endParaRPr lang="en-US"/>
          </a:p>
          <a:p>
            <a:endParaRPr lang="en-US"/>
          </a:p>
          <a:p>
            <a:pPr marL="0" lvl="0" indent="0" algn="l" rtl="0">
              <a:spcBef>
                <a:spcPts val="0"/>
              </a:spcBef>
              <a:spcAft>
                <a:spcPts val="0"/>
              </a:spcAft>
              <a:buNone/>
            </a:pPr>
            <a:r>
              <a:rPr lang="en-US"/>
              <a:t>Methods</a:t>
            </a:r>
          </a:p>
          <a:p>
            <a:pPr marL="285750" indent="-285750">
              <a:buFont typeface="Arial" panose="020B0604020202020204" pitchFamily="34" charset="0"/>
              <a:buChar char="•"/>
            </a:pPr>
            <a:r>
              <a:rPr lang="en-US" sz="2800" b="0" i="0">
                <a:solidFill>
                  <a:srgbClr val="000000"/>
                </a:solidFill>
                <a:effectLst/>
                <a:highlight>
                  <a:srgbClr val="FFFFFF"/>
                </a:highlight>
                <a:latin typeface="Times New Roman"/>
                <a:cs typeface="Times New Roman"/>
              </a:rPr>
              <a:t>The program evaluation plan includes pilot testing a pre-post survey design including several open-ended response questions.</a:t>
            </a:r>
            <a:r>
              <a:rPr lang="en-US" sz="2800">
                <a:solidFill>
                  <a:srgbClr val="000000"/>
                </a:solidFill>
                <a:highlight>
                  <a:srgbClr val="FFFFFF"/>
                </a:highlight>
                <a:latin typeface="Times New Roman"/>
                <a:cs typeface="Times New Roman"/>
              </a:rPr>
              <a:t> </a:t>
            </a:r>
            <a:endParaRPr lang="en-US" sz="1800" b="0" i="0">
              <a:solidFill>
                <a:srgbClr val="000000"/>
              </a:solidFill>
              <a:effectLst/>
              <a:highlight>
                <a:srgbClr val="FFFFFF"/>
              </a:highlight>
              <a:latin typeface="Times New Roman" panose="02020603050405020304" pitchFamily="18" charset="0"/>
            </a:endParaRPr>
          </a:p>
          <a:p>
            <a:pPr marL="285750" indent="-285750">
              <a:buFont typeface="Arial" panose="020B0604020202020204" pitchFamily="34" charset="0"/>
              <a:buChar char="•"/>
            </a:pPr>
            <a:r>
              <a:rPr lang="en-US" sz="1800" b="0" i="0">
                <a:solidFill>
                  <a:srgbClr val="000000"/>
                </a:solidFill>
                <a:effectLst/>
                <a:highlight>
                  <a:srgbClr val="FFFFFF"/>
                </a:highlight>
                <a:latin typeface="Times New Roman"/>
                <a:cs typeface="Times New Roman"/>
              </a:rPr>
              <a:t>The surveys investigated participants’ knowledge, attitudes, and beliefs regarding SDOH to determine whether they changed from before versus after the SP training.</a:t>
            </a:r>
            <a:r>
              <a:rPr lang="en-US" sz="1800">
                <a:solidFill>
                  <a:srgbClr val="000000"/>
                </a:solidFill>
                <a:highlight>
                  <a:srgbClr val="FFFFFF"/>
                </a:highlight>
                <a:latin typeface="Times New Roman"/>
                <a:cs typeface="Times New Roman"/>
              </a:rPr>
              <a:t> </a:t>
            </a:r>
            <a:endParaRPr lang="en-US" sz="1800" b="0" i="0">
              <a:solidFill>
                <a:srgbClr val="000000"/>
              </a:solidFill>
              <a:effectLst/>
              <a:highlight>
                <a:srgbClr val="FFFFFF"/>
              </a:highlight>
              <a:latin typeface="Times New Roman" panose="02020603050405020304" pitchFamily="18" charset="0"/>
              <a:cs typeface="Times New Roman"/>
            </a:endParaRPr>
          </a:p>
          <a:p>
            <a:pPr marL="285750" lvl="0" indent="-285750" algn="l" rtl="0">
              <a:spcBef>
                <a:spcPts val="0"/>
              </a:spcBef>
              <a:spcAft>
                <a:spcPts val="0"/>
              </a:spcAft>
              <a:buFont typeface="Arial" panose="020B0604020202020204" pitchFamily="34" charset="0"/>
              <a:buChar char="•"/>
            </a:pPr>
            <a:r>
              <a:rPr lang="en-US" b="0" i="0">
                <a:solidFill>
                  <a:srgbClr val="000000"/>
                </a:solidFill>
                <a:effectLst/>
                <a:highlight>
                  <a:srgbClr val="FFFFFF"/>
                </a:highlight>
                <a:latin typeface="Times New Roman"/>
                <a:cs typeface="Times New Roman"/>
              </a:rPr>
              <a:t>The surveys were distributed using anonymous links to an online survey, hosted on Qualtrics. When possible, the surveys were emailed to participants before and after the training.</a:t>
            </a:r>
          </a:p>
        </p:txBody>
      </p:sp>
    </p:spTree>
    <p:extLst>
      <p:ext uri="{BB962C8B-B14F-4D97-AF65-F5344CB8AC3E}">
        <p14:creationId xmlns:p14="http://schemas.microsoft.com/office/powerpoint/2010/main" val="3900356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a:t>T-tests revealed significant mean increases in subjective knowledge of the SDOH, research methods used to document the impact of the SDOH, and their self-reported understanding of the relationship between judicial decision making and population health and SDOH. </a:t>
            </a:r>
          </a:p>
          <a:p>
            <a:pPr marL="158750" indent="0">
              <a:buNone/>
            </a:pPr>
            <a:endParaRPr lang="en-US"/>
          </a:p>
          <a:p>
            <a:pPr marL="158750" indent="0">
              <a:buNone/>
            </a:pPr>
            <a:r>
              <a:rPr lang="en-US"/>
              <a:t>These findings demonstrate that Salus Populi is achieving its goal of increasing knowledge about the SDOH and their relationship to the law. </a:t>
            </a:r>
          </a:p>
        </p:txBody>
      </p:sp>
    </p:spTree>
    <p:extLst>
      <p:ext uri="{BB962C8B-B14F-4D97-AF65-F5344CB8AC3E}">
        <p14:creationId xmlns:p14="http://schemas.microsoft.com/office/powerpoint/2010/main" val="3689185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a:t>Similarly, we found an effect of the training on attendees perceptions that the SDOH are applicable to their work and that the research methods used to document their impacts were applicable – after Salus Populi attendees considered the content more applicable to their work than they did before the training. </a:t>
            </a:r>
          </a:p>
          <a:p>
            <a:pPr marL="158750" indent="0">
              <a:buNone/>
            </a:pPr>
            <a:endParaRPr lang="en-US"/>
          </a:p>
          <a:p>
            <a:pPr marL="158750" indent="0">
              <a:buNone/>
            </a:pPr>
            <a:r>
              <a:rPr lang="en-US"/>
              <a:t>However, this does not tell us how the attendees will use the training. To examine this question </a:t>
            </a:r>
          </a:p>
        </p:txBody>
      </p:sp>
    </p:spTree>
    <p:extLst>
      <p:ext uri="{BB962C8B-B14F-4D97-AF65-F5344CB8AC3E}">
        <p14:creationId xmlns:p14="http://schemas.microsoft.com/office/powerpoint/2010/main" val="3332374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a:t>We are conducting qualitative interviews.  </a:t>
            </a:r>
          </a:p>
          <a:p>
            <a:pPr marL="158750" indent="0">
              <a:buNone/>
            </a:pPr>
            <a:endParaRPr lang="en-US"/>
          </a:p>
          <a:p>
            <a:pPr marL="158750" indent="0">
              <a:buNone/>
            </a:pPr>
            <a:r>
              <a:rPr lang="en-US"/>
              <a:t>Three to eight months after the training, we invite all attendees to participate in a 30-60 minute virtual interview. So far, we have analyzed 13 interviews of mostly judges. </a:t>
            </a:r>
          </a:p>
          <a:p>
            <a:pPr marL="158750" indent="0">
              <a:buNone/>
            </a:pPr>
            <a:endParaRPr lang="en-US"/>
          </a:p>
          <a:p>
            <a:pPr marL="158750" indent="0">
              <a:buNone/>
            </a:pPr>
            <a:r>
              <a:rPr lang="en-US"/>
              <a:t>Interviews are semi-structured around 14 questions. For example, we ask whether and how interviewees have been able to use their knowledge of the SDOH in their work and How their understanding of the SDOH can shape the work of judges beyond judicial decisions. </a:t>
            </a:r>
          </a:p>
          <a:p>
            <a:pPr marL="158750" indent="0">
              <a:buNone/>
            </a:pPr>
            <a:endParaRPr lang="en-US"/>
          </a:p>
          <a:p>
            <a:pPr marL="158750" indent="0">
              <a:buNone/>
            </a:pPr>
            <a:r>
              <a:rPr lang="en-US"/>
              <a:t>All interviews are recorded and transcribed by Zoom to be cleaned and analyzed by our team. Our evaluation team is an interdisciplinary team that includes public health, sociology, psychology, and legal experts. We first developed a coding scheme based on three interviews, then two of our team applied that coding scheme to the interviews. The coders overlapped on 20% of the interviews and when necessary, resolved discrepancies through consensus. Once the interviews were coded, the full team of six interdisciplinary scholars thematically analyzed the coded portions of the interviews for derive preliminary themes. </a:t>
            </a:r>
          </a:p>
          <a:p>
            <a:pPr marL="158750" indent="0">
              <a:buNone/>
            </a:pPr>
            <a:endParaRPr lang="en-US"/>
          </a:p>
          <a:p>
            <a:pPr marL="158750" indent="0">
              <a:buNone/>
            </a:pPr>
            <a:r>
              <a:rPr lang="en-US"/>
              <a:t>We are still conducting interviews and have six additional interviews to apply the coding scheme to. Therefore, today we will present some exemplary quotes that demonstrate that our analyses will enable us to answer our research questions.  </a:t>
            </a:r>
          </a:p>
        </p:txBody>
      </p:sp>
    </p:spTree>
    <p:extLst>
      <p:ext uri="{BB962C8B-B14F-4D97-AF65-F5344CB8AC3E}">
        <p14:creationId xmlns:p14="http://schemas.microsoft.com/office/powerpoint/2010/main" val="248640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2a075367095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2a075367095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30200" indent="-171450">
              <a:buFontTx/>
              <a:buChar char="-"/>
            </a:pPr>
            <a:r>
              <a:rPr lang="en-US" b="0"/>
              <a:t>Changes to judicial thinking, the impact those changes have on actual judging, and the challenges participants identify to considering or applying the SDOH to their work. </a:t>
            </a:r>
          </a:p>
          <a:p>
            <a:pPr marL="330200" indent="-171450">
              <a:buFontTx/>
              <a:buChar char="-"/>
            </a:pPr>
            <a:endParaRPr lang="en-US" b="0"/>
          </a:p>
          <a:p>
            <a:pPr marL="330200" indent="-171450">
              <a:buFontTx/>
              <a:buChar char="-"/>
            </a:pPr>
            <a:r>
              <a:rPr lang="en-US" b="0"/>
              <a:t>So, we will start by considering the changes to how judges think about their work and the issues that come before them. Three codes revealed how judges mindset shifted after </a:t>
            </a:r>
            <a:r>
              <a:rPr lang="en-US" b="0" err="1"/>
              <a:t>salus</a:t>
            </a:r>
            <a:r>
              <a:rPr lang="en-US" b="0"/>
              <a:t> populi – new lens, understanding parties and litigants, and population mindset.</a:t>
            </a:r>
          </a:p>
        </p:txBody>
      </p:sp>
    </p:spTree>
    <p:extLst>
      <p:ext uri="{BB962C8B-B14F-4D97-AF65-F5344CB8AC3E}">
        <p14:creationId xmlns:p14="http://schemas.microsoft.com/office/powerpoint/2010/main" val="19584566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452450" y="1370325"/>
            <a:ext cx="8098800" cy="1466100"/>
          </a:xfrm>
          <a:prstGeom prst="rect">
            <a:avLst/>
          </a:prstGeom>
        </p:spPr>
        <p:txBody>
          <a:bodyPr spcFirstLastPara="1" wrap="square" lIns="91425" tIns="91425" rIns="91425" bIns="91425" anchor="b" anchorCtr="0">
            <a:normAutofit/>
          </a:bodyPr>
          <a:lstStyle>
            <a:lvl1pPr lvl="0">
              <a:spcBef>
                <a:spcPts val="0"/>
              </a:spcBef>
              <a:spcAft>
                <a:spcPts val="0"/>
              </a:spcAft>
              <a:buClr>
                <a:srgbClr val="101023"/>
              </a:buClr>
              <a:buSzPts val="4500"/>
              <a:buNone/>
              <a:defRPr sz="4500">
                <a:solidFill>
                  <a:srgbClr val="101023"/>
                </a:solidFill>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endParaRPr/>
          </a:p>
        </p:txBody>
      </p:sp>
      <p:sp>
        <p:nvSpPr>
          <p:cNvPr id="11" name="Google Shape;11;p2"/>
          <p:cNvSpPr txBox="1">
            <a:spLocks noGrp="1"/>
          </p:cNvSpPr>
          <p:nvPr>
            <p:ph type="subTitle" idx="1"/>
          </p:nvPr>
        </p:nvSpPr>
        <p:spPr>
          <a:xfrm>
            <a:off x="452450" y="2836425"/>
            <a:ext cx="8098800" cy="804300"/>
          </a:xfrm>
          <a:prstGeom prst="rect">
            <a:avLst/>
          </a:prstGeom>
        </p:spPr>
        <p:txBody>
          <a:bodyPr spcFirstLastPara="1" wrap="square" lIns="91425" tIns="91425" rIns="91425" bIns="91425" anchor="t" anchorCtr="0">
            <a:normAutofit/>
          </a:bodyPr>
          <a:lstStyle>
            <a:lvl1pPr lvl="0">
              <a:spcBef>
                <a:spcPts val="0"/>
              </a:spcBef>
              <a:spcAft>
                <a:spcPts val="0"/>
              </a:spcAft>
              <a:buClr>
                <a:srgbClr val="101023"/>
              </a:buClr>
              <a:buSzPts val="2300"/>
              <a:buNone/>
              <a:defRPr sz="2300">
                <a:solidFill>
                  <a:srgbClr val="101023"/>
                </a:solidFill>
              </a:defRPr>
            </a:lvl1pPr>
            <a:lvl2pPr lvl="1">
              <a:spcBef>
                <a:spcPts val="0"/>
              </a:spcBef>
              <a:spcAft>
                <a:spcPts val="0"/>
              </a:spcAft>
              <a:buClr>
                <a:srgbClr val="101023"/>
              </a:buClr>
              <a:buSzPts val="1400"/>
              <a:buNone/>
              <a:defRPr>
                <a:solidFill>
                  <a:srgbClr val="101023"/>
                </a:solidFill>
              </a:defRPr>
            </a:lvl2pPr>
            <a:lvl3pPr lvl="2">
              <a:spcBef>
                <a:spcPts val="0"/>
              </a:spcBef>
              <a:spcAft>
                <a:spcPts val="0"/>
              </a:spcAft>
              <a:buClr>
                <a:srgbClr val="101023"/>
              </a:buClr>
              <a:buSzPts val="1400"/>
              <a:buNone/>
              <a:defRPr>
                <a:solidFill>
                  <a:srgbClr val="101023"/>
                </a:solidFill>
              </a:defRPr>
            </a:lvl3pPr>
            <a:lvl4pPr lvl="3">
              <a:spcBef>
                <a:spcPts val="0"/>
              </a:spcBef>
              <a:spcAft>
                <a:spcPts val="0"/>
              </a:spcAft>
              <a:buClr>
                <a:srgbClr val="101023"/>
              </a:buClr>
              <a:buSzPts val="1400"/>
              <a:buNone/>
              <a:defRPr>
                <a:solidFill>
                  <a:srgbClr val="101023"/>
                </a:solidFill>
              </a:defRPr>
            </a:lvl4pPr>
            <a:lvl5pPr lvl="4">
              <a:spcBef>
                <a:spcPts val="0"/>
              </a:spcBef>
              <a:spcAft>
                <a:spcPts val="0"/>
              </a:spcAft>
              <a:buClr>
                <a:srgbClr val="101023"/>
              </a:buClr>
              <a:buSzPts val="1400"/>
              <a:buNone/>
              <a:defRPr>
                <a:solidFill>
                  <a:srgbClr val="101023"/>
                </a:solidFill>
              </a:defRPr>
            </a:lvl5pPr>
            <a:lvl6pPr lvl="5">
              <a:spcBef>
                <a:spcPts val="0"/>
              </a:spcBef>
              <a:spcAft>
                <a:spcPts val="0"/>
              </a:spcAft>
              <a:buClr>
                <a:srgbClr val="101023"/>
              </a:buClr>
              <a:buSzPts val="1400"/>
              <a:buNone/>
              <a:defRPr>
                <a:solidFill>
                  <a:srgbClr val="101023"/>
                </a:solidFill>
              </a:defRPr>
            </a:lvl6pPr>
            <a:lvl7pPr lvl="6">
              <a:spcBef>
                <a:spcPts val="0"/>
              </a:spcBef>
              <a:spcAft>
                <a:spcPts val="0"/>
              </a:spcAft>
              <a:buClr>
                <a:srgbClr val="101023"/>
              </a:buClr>
              <a:buSzPts val="1400"/>
              <a:buNone/>
              <a:defRPr>
                <a:solidFill>
                  <a:srgbClr val="101023"/>
                </a:solidFill>
              </a:defRPr>
            </a:lvl7pPr>
            <a:lvl8pPr lvl="7">
              <a:spcBef>
                <a:spcPts val="0"/>
              </a:spcBef>
              <a:spcAft>
                <a:spcPts val="0"/>
              </a:spcAft>
              <a:buClr>
                <a:srgbClr val="101023"/>
              </a:buClr>
              <a:buSzPts val="1400"/>
              <a:buNone/>
              <a:defRPr>
                <a:solidFill>
                  <a:srgbClr val="101023"/>
                </a:solidFill>
              </a:defRPr>
            </a:lvl8pPr>
            <a:lvl9pPr lvl="8">
              <a:spcBef>
                <a:spcPts val="0"/>
              </a:spcBef>
              <a:spcAft>
                <a:spcPts val="0"/>
              </a:spcAft>
              <a:buClr>
                <a:srgbClr val="101023"/>
              </a:buClr>
              <a:buSzPts val="1400"/>
              <a:buNone/>
              <a:defRPr>
                <a:solidFill>
                  <a:srgbClr val="101023"/>
                </a:solidFill>
              </a:defRPr>
            </a:lvl9pPr>
          </a:lstStyle>
          <a:p>
            <a:endParaRPr/>
          </a:p>
        </p:txBody>
      </p:sp>
      <p:pic>
        <p:nvPicPr>
          <p:cNvPr id="12" name="Google Shape;12;p2" descr="preencoded.png"/>
          <p:cNvPicPr preferRelativeResize="0"/>
          <p:nvPr/>
        </p:nvPicPr>
        <p:blipFill rotWithShape="1">
          <a:blip r:embed="rId2">
            <a:alphaModFix/>
          </a:blip>
          <a:srcRect/>
          <a:stretch/>
        </p:blipFill>
        <p:spPr>
          <a:xfrm>
            <a:off x="7612050" y="3406075"/>
            <a:ext cx="1150950" cy="1125225"/>
          </a:xfrm>
          <a:prstGeom prst="rect">
            <a:avLst/>
          </a:prstGeom>
          <a:noFill/>
          <a:ln>
            <a:noFill/>
          </a:ln>
        </p:spPr>
      </p:pic>
      <p:sp>
        <p:nvSpPr>
          <p:cNvPr id="13" name="Google Shape;13;p2"/>
          <p:cNvSpPr txBox="1">
            <a:spLocks noGrp="1"/>
          </p:cNvSpPr>
          <p:nvPr>
            <p:ph type="subTitle" idx="2"/>
          </p:nvPr>
        </p:nvSpPr>
        <p:spPr>
          <a:xfrm>
            <a:off x="381000" y="208275"/>
            <a:ext cx="2613000" cy="227700"/>
          </a:xfrm>
          <a:prstGeom prst="rect">
            <a:avLst/>
          </a:prstGeom>
        </p:spPr>
        <p:txBody>
          <a:bodyPr spcFirstLastPara="1" wrap="square" lIns="91425" tIns="91425" rIns="91425" bIns="91425" anchor="ctr" anchorCtr="0">
            <a:normAutofit/>
          </a:bodyPr>
          <a:lstStyle>
            <a:lvl1pPr lvl="0">
              <a:spcBef>
                <a:spcPts val="0"/>
              </a:spcBef>
              <a:spcAft>
                <a:spcPts val="0"/>
              </a:spcAft>
              <a:buClr>
                <a:srgbClr val="101023"/>
              </a:buClr>
              <a:buSzPts val="1200"/>
              <a:buNone/>
              <a:defRPr sz="1200">
                <a:solidFill>
                  <a:srgbClr val="101023"/>
                </a:solidFill>
              </a:defRPr>
            </a:lvl1pPr>
            <a:lvl2pPr lvl="1">
              <a:spcBef>
                <a:spcPts val="0"/>
              </a:spcBef>
              <a:spcAft>
                <a:spcPts val="0"/>
              </a:spcAft>
              <a:buClr>
                <a:srgbClr val="101023"/>
              </a:buClr>
              <a:buSzPts val="1400"/>
              <a:buNone/>
              <a:defRPr>
                <a:solidFill>
                  <a:srgbClr val="101023"/>
                </a:solidFill>
              </a:defRPr>
            </a:lvl2pPr>
            <a:lvl3pPr lvl="2">
              <a:spcBef>
                <a:spcPts val="0"/>
              </a:spcBef>
              <a:spcAft>
                <a:spcPts val="0"/>
              </a:spcAft>
              <a:buClr>
                <a:srgbClr val="101023"/>
              </a:buClr>
              <a:buSzPts val="1400"/>
              <a:buNone/>
              <a:defRPr>
                <a:solidFill>
                  <a:srgbClr val="101023"/>
                </a:solidFill>
              </a:defRPr>
            </a:lvl3pPr>
            <a:lvl4pPr lvl="3">
              <a:spcBef>
                <a:spcPts val="0"/>
              </a:spcBef>
              <a:spcAft>
                <a:spcPts val="0"/>
              </a:spcAft>
              <a:buClr>
                <a:srgbClr val="101023"/>
              </a:buClr>
              <a:buSzPts val="1400"/>
              <a:buNone/>
              <a:defRPr>
                <a:solidFill>
                  <a:srgbClr val="101023"/>
                </a:solidFill>
              </a:defRPr>
            </a:lvl4pPr>
            <a:lvl5pPr lvl="4">
              <a:spcBef>
                <a:spcPts val="0"/>
              </a:spcBef>
              <a:spcAft>
                <a:spcPts val="0"/>
              </a:spcAft>
              <a:buClr>
                <a:srgbClr val="101023"/>
              </a:buClr>
              <a:buSzPts val="1400"/>
              <a:buNone/>
              <a:defRPr>
                <a:solidFill>
                  <a:srgbClr val="101023"/>
                </a:solidFill>
              </a:defRPr>
            </a:lvl5pPr>
            <a:lvl6pPr lvl="5">
              <a:spcBef>
                <a:spcPts val="0"/>
              </a:spcBef>
              <a:spcAft>
                <a:spcPts val="0"/>
              </a:spcAft>
              <a:buClr>
                <a:srgbClr val="101023"/>
              </a:buClr>
              <a:buSzPts val="1400"/>
              <a:buNone/>
              <a:defRPr>
                <a:solidFill>
                  <a:srgbClr val="101023"/>
                </a:solidFill>
              </a:defRPr>
            </a:lvl6pPr>
            <a:lvl7pPr lvl="6">
              <a:spcBef>
                <a:spcPts val="0"/>
              </a:spcBef>
              <a:spcAft>
                <a:spcPts val="0"/>
              </a:spcAft>
              <a:buClr>
                <a:srgbClr val="101023"/>
              </a:buClr>
              <a:buSzPts val="1400"/>
              <a:buNone/>
              <a:defRPr>
                <a:solidFill>
                  <a:srgbClr val="101023"/>
                </a:solidFill>
              </a:defRPr>
            </a:lvl7pPr>
            <a:lvl8pPr lvl="7">
              <a:spcBef>
                <a:spcPts val="0"/>
              </a:spcBef>
              <a:spcAft>
                <a:spcPts val="0"/>
              </a:spcAft>
              <a:buClr>
                <a:srgbClr val="101023"/>
              </a:buClr>
              <a:buSzPts val="1400"/>
              <a:buNone/>
              <a:defRPr>
                <a:solidFill>
                  <a:srgbClr val="101023"/>
                </a:solidFill>
              </a:defRPr>
            </a:lvl8pPr>
            <a:lvl9pPr lvl="8">
              <a:spcBef>
                <a:spcPts val="0"/>
              </a:spcBef>
              <a:spcAft>
                <a:spcPts val="0"/>
              </a:spcAft>
              <a:buClr>
                <a:srgbClr val="101023"/>
              </a:buClr>
              <a:buSzPts val="1400"/>
              <a:buNone/>
              <a:defRPr>
                <a:solidFill>
                  <a:srgbClr val="101023"/>
                </a:solidFill>
              </a:defRPr>
            </a:lvl9pPr>
          </a:lstStyle>
          <a:p>
            <a:endParaRPr/>
          </a:p>
        </p:txBody>
      </p:sp>
      <p:pic>
        <p:nvPicPr>
          <p:cNvPr id="14" name="Google Shape;14;p2" descr="preencoded.png"/>
          <p:cNvPicPr preferRelativeResize="0"/>
          <p:nvPr/>
        </p:nvPicPr>
        <p:blipFill rotWithShape="1">
          <a:blip r:embed="rId3">
            <a:alphaModFix/>
          </a:blip>
          <a:srcRect/>
          <a:stretch/>
        </p:blipFill>
        <p:spPr>
          <a:xfrm>
            <a:off x="381000" y="557213"/>
            <a:ext cx="8382001" cy="14288"/>
          </a:xfrm>
          <a:prstGeom prst="rect">
            <a:avLst/>
          </a:prstGeom>
          <a:noFill/>
          <a:ln>
            <a:noFill/>
          </a:ln>
        </p:spPr>
      </p:pic>
      <p:pic>
        <p:nvPicPr>
          <p:cNvPr id="15" name="Google Shape;15;p2" descr="preencoded.png"/>
          <p:cNvPicPr preferRelativeResize="0"/>
          <p:nvPr/>
        </p:nvPicPr>
        <p:blipFill rotWithShape="1">
          <a:blip r:embed="rId3">
            <a:alphaModFix/>
          </a:blip>
          <a:srcRect/>
          <a:stretch/>
        </p:blipFill>
        <p:spPr>
          <a:xfrm>
            <a:off x="381000" y="4757738"/>
            <a:ext cx="8382001" cy="1428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4AEF-6459-9395-45CB-9CEFA0A6227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2F74F70-E4D6-DAE0-C9E4-B8CDCA49E636}"/>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EC3B00C-6A35-5DBB-BCC9-F36DAAF6CF9D}"/>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E4E8AE8-8149-153F-9859-2076B3B857C7}"/>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6" name="Footer Placeholder 5">
            <a:extLst>
              <a:ext uri="{FF2B5EF4-FFF2-40B4-BE49-F238E27FC236}">
                <a16:creationId xmlns:a16="http://schemas.microsoft.com/office/drawing/2014/main" id="{F473FBC7-2AAA-D6DC-F1A4-175FC26186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9CFEF0-0866-C5B1-D98E-58380BE974AD}"/>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3933188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9B493-5D0C-3BA8-F3B8-932796AEA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9A2A05-6FA8-590F-0398-17F3CA50BD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E90BF-C956-FB6B-AE6B-F9281341BA2C}"/>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5" name="Footer Placeholder 4">
            <a:extLst>
              <a:ext uri="{FF2B5EF4-FFF2-40B4-BE49-F238E27FC236}">
                <a16:creationId xmlns:a16="http://schemas.microsoft.com/office/drawing/2014/main" id="{BA7F950A-9880-475E-A9D8-6DB795E38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566807-BCAB-5BA2-9D3E-54D446DC3763}"/>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2332516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19929B-9376-7141-203C-0859CCF3D486}"/>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F1DE9D-122B-F8CF-89CA-C71DC9055B33}"/>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BBEDF6-BD11-DCF5-CBD3-90E5C0F0772D}"/>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5" name="Footer Placeholder 4">
            <a:extLst>
              <a:ext uri="{FF2B5EF4-FFF2-40B4-BE49-F238E27FC236}">
                <a16:creationId xmlns:a16="http://schemas.microsoft.com/office/drawing/2014/main" id="{0AEBACD9-E5B5-DE17-9026-45D75A8DDA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C86DE6-4D33-151F-58A1-EA8BB0C9A241}"/>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3264133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1_Title slide">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452450" y="1370325"/>
            <a:ext cx="8098800" cy="1466100"/>
          </a:xfrm>
          <a:prstGeom prst="rect">
            <a:avLst/>
          </a:prstGeom>
        </p:spPr>
        <p:txBody>
          <a:bodyPr spcFirstLastPara="1" wrap="square" lIns="91425" tIns="91425" rIns="91425" bIns="91425" anchor="b" anchorCtr="0">
            <a:normAutofit/>
          </a:bodyPr>
          <a:lstStyle>
            <a:lvl1pPr lvl="0">
              <a:spcBef>
                <a:spcPts val="0"/>
              </a:spcBef>
              <a:spcAft>
                <a:spcPts val="0"/>
              </a:spcAft>
              <a:buClr>
                <a:srgbClr val="101023"/>
              </a:buClr>
              <a:buSzPts val="4500"/>
              <a:buNone/>
              <a:defRPr sz="4500">
                <a:solidFill>
                  <a:srgbClr val="101023"/>
                </a:solidFill>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endParaRPr/>
          </a:p>
        </p:txBody>
      </p:sp>
      <p:sp>
        <p:nvSpPr>
          <p:cNvPr id="11" name="Google Shape;11;p2"/>
          <p:cNvSpPr txBox="1">
            <a:spLocks noGrp="1"/>
          </p:cNvSpPr>
          <p:nvPr>
            <p:ph type="subTitle" idx="1"/>
          </p:nvPr>
        </p:nvSpPr>
        <p:spPr>
          <a:xfrm>
            <a:off x="452450" y="2836425"/>
            <a:ext cx="8098800" cy="804300"/>
          </a:xfrm>
          <a:prstGeom prst="rect">
            <a:avLst/>
          </a:prstGeom>
        </p:spPr>
        <p:txBody>
          <a:bodyPr spcFirstLastPara="1" wrap="square" lIns="91425" tIns="91425" rIns="91425" bIns="91425" anchor="t" anchorCtr="0">
            <a:normAutofit/>
          </a:bodyPr>
          <a:lstStyle>
            <a:lvl1pPr lvl="0">
              <a:spcBef>
                <a:spcPts val="0"/>
              </a:spcBef>
              <a:spcAft>
                <a:spcPts val="0"/>
              </a:spcAft>
              <a:buClr>
                <a:srgbClr val="101023"/>
              </a:buClr>
              <a:buSzPts val="2300"/>
              <a:buNone/>
              <a:defRPr sz="2300">
                <a:solidFill>
                  <a:srgbClr val="101023"/>
                </a:solidFill>
              </a:defRPr>
            </a:lvl1pPr>
            <a:lvl2pPr lvl="1">
              <a:spcBef>
                <a:spcPts val="0"/>
              </a:spcBef>
              <a:spcAft>
                <a:spcPts val="0"/>
              </a:spcAft>
              <a:buClr>
                <a:srgbClr val="101023"/>
              </a:buClr>
              <a:buSzPts val="1400"/>
              <a:buNone/>
              <a:defRPr>
                <a:solidFill>
                  <a:srgbClr val="101023"/>
                </a:solidFill>
              </a:defRPr>
            </a:lvl2pPr>
            <a:lvl3pPr lvl="2">
              <a:spcBef>
                <a:spcPts val="0"/>
              </a:spcBef>
              <a:spcAft>
                <a:spcPts val="0"/>
              </a:spcAft>
              <a:buClr>
                <a:srgbClr val="101023"/>
              </a:buClr>
              <a:buSzPts val="1400"/>
              <a:buNone/>
              <a:defRPr>
                <a:solidFill>
                  <a:srgbClr val="101023"/>
                </a:solidFill>
              </a:defRPr>
            </a:lvl3pPr>
            <a:lvl4pPr lvl="3">
              <a:spcBef>
                <a:spcPts val="0"/>
              </a:spcBef>
              <a:spcAft>
                <a:spcPts val="0"/>
              </a:spcAft>
              <a:buClr>
                <a:srgbClr val="101023"/>
              </a:buClr>
              <a:buSzPts val="1400"/>
              <a:buNone/>
              <a:defRPr>
                <a:solidFill>
                  <a:srgbClr val="101023"/>
                </a:solidFill>
              </a:defRPr>
            </a:lvl4pPr>
            <a:lvl5pPr lvl="4">
              <a:spcBef>
                <a:spcPts val="0"/>
              </a:spcBef>
              <a:spcAft>
                <a:spcPts val="0"/>
              </a:spcAft>
              <a:buClr>
                <a:srgbClr val="101023"/>
              </a:buClr>
              <a:buSzPts val="1400"/>
              <a:buNone/>
              <a:defRPr>
                <a:solidFill>
                  <a:srgbClr val="101023"/>
                </a:solidFill>
              </a:defRPr>
            </a:lvl5pPr>
            <a:lvl6pPr lvl="5">
              <a:spcBef>
                <a:spcPts val="0"/>
              </a:spcBef>
              <a:spcAft>
                <a:spcPts val="0"/>
              </a:spcAft>
              <a:buClr>
                <a:srgbClr val="101023"/>
              </a:buClr>
              <a:buSzPts val="1400"/>
              <a:buNone/>
              <a:defRPr>
                <a:solidFill>
                  <a:srgbClr val="101023"/>
                </a:solidFill>
              </a:defRPr>
            </a:lvl6pPr>
            <a:lvl7pPr lvl="6">
              <a:spcBef>
                <a:spcPts val="0"/>
              </a:spcBef>
              <a:spcAft>
                <a:spcPts val="0"/>
              </a:spcAft>
              <a:buClr>
                <a:srgbClr val="101023"/>
              </a:buClr>
              <a:buSzPts val="1400"/>
              <a:buNone/>
              <a:defRPr>
                <a:solidFill>
                  <a:srgbClr val="101023"/>
                </a:solidFill>
              </a:defRPr>
            </a:lvl7pPr>
            <a:lvl8pPr lvl="7">
              <a:spcBef>
                <a:spcPts val="0"/>
              </a:spcBef>
              <a:spcAft>
                <a:spcPts val="0"/>
              </a:spcAft>
              <a:buClr>
                <a:srgbClr val="101023"/>
              </a:buClr>
              <a:buSzPts val="1400"/>
              <a:buNone/>
              <a:defRPr>
                <a:solidFill>
                  <a:srgbClr val="101023"/>
                </a:solidFill>
              </a:defRPr>
            </a:lvl8pPr>
            <a:lvl9pPr lvl="8">
              <a:spcBef>
                <a:spcPts val="0"/>
              </a:spcBef>
              <a:spcAft>
                <a:spcPts val="0"/>
              </a:spcAft>
              <a:buClr>
                <a:srgbClr val="101023"/>
              </a:buClr>
              <a:buSzPts val="1400"/>
              <a:buNone/>
              <a:defRPr>
                <a:solidFill>
                  <a:srgbClr val="101023"/>
                </a:solidFill>
              </a:defRPr>
            </a:lvl9pPr>
          </a:lstStyle>
          <a:p>
            <a:endParaRPr/>
          </a:p>
        </p:txBody>
      </p:sp>
      <p:pic>
        <p:nvPicPr>
          <p:cNvPr id="12" name="Google Shape;12;p2" descr="preencoded.png"/>
          <p:cNvPicPr preferRelativeResize="0"/>
          <p:nvPr/>
        </p:nvPicPr>
        <p:blipFill rotWithShape="1">
          <a:blip r:embed="rId2">
            <a:alphaModFix/>
          </a:blip>
          <a:srcRect/>
          <a:stretch/>
        </p:blipFill>
        <p:spPr>
          <a:xfrm>
            <a:off x="7612050" y="3406076"/>
            <a:ext cx="1150950" cy="1125225"/>
          </a:xfrm>
          <a:prstGeom prst="rect">
            <a:avLst/>
          </a:prstGeom>
          <a:noFill/>
          <a:ln>
            <a:noFill/>
          </a:ln>
        </p:spPr>
      </p:pic>
      <p:sp>
        <p:nvSpPr>
          <p:cNvPr id="13" name="Google Shape;13;p2"/>
          <p:cNvSpPr txBox="1">
            <a:spLocks noGrp="1"/>
          </p:cNvSpPr>
          <p:nvPr>
            <p:ph type="subTitle" idx="2"/>
          </p:nvPr>
        </p:nvSpPr>
        <p:spPr>
          <a:xfrm>
            <a:off x="381000" y="208275"/>
            <a:ext cx="2613000" cy="227700"/>
          </a:xfrm>
          <a:prstGeom prst="rect">
            <a:avLst/>
          </a:prstGeom>
        </p:spPr>
        <p:txBody>
          <a:bodyPr spcFirstLastPara="1" wrap="square" lIns="91425" tIns="91425" rIns="91425" bIns="91425" anchor="ctr" anchorCtr="0">
            <a:normAutofit/>
          </a:bodyPr>
          <a:lstStyle>
            <a:lvl1pPr lvl="0">
              <a:spcBef>
                <a:spcPts val="0"/>
              </a:spcBef>
              <a:spcAft>
                <a:spcPts val="0"/>
              </a:spcAft>
              <a:buClr>
                <a:srgbClr val="101023"/>
              </a:buClr>
              <a:buSzPts val="1200"/>
              <a:buNone/>
              <a:defRPr sz="1200">
                <a:solidFill>
                  <a:srgbClr val="101023"/>
                </a:solidFill>
              </a:defRPr>
            </a:lvl1pPr>
            <a:lvl2pPr lvl="1">
              <a:spcBef>
                <a:spcPts val="0"/>
              </a:spcBef>
              <a:spcAft>
                <a:spcPts val="0"/>
              </a:spcAft>
              <a:buClr>
                <a:srgbClr val="101023"/>
              </a:buClr>
              <a:buSzPts val="1400"/>
              <a:buNone/>
              <a:defRPr>
                <a:solidFill>
                  <a:srgbClr val="101023"/>
                </a:solidFill>
              </a:defRPr>
            </a:lvl2pPr>
            <a:lvl3pPr lvl="2">
              <a:spcBef>
                <a:spcPts val="0"/>
              </a:spcBef>
              <a:spcAft>
                <a:spcPts val="0"/>
              </a:spcAft>
              <a:buClr>
                <a:srgbClr val="101023"/>
              </a:buClr>
              <a:buSzPts val="1400"/>
              <a:buNone/>
              <a:defRPr>
                <a:solidFill>
                  <a:srgbClr val="101023"/>
                </a:solidFill>
              </a:defRPr>
            </a:lvl3pPr>
            <a:lvl4pPr lvl="3">
              <a:spcBef>
                <a:spcPts val="0"/>
              </a:spcBef>
              <a:spcAft>
                <a:spcPts val="0"/>
              </a:spcAft>
              <a:buClr>
                <a:srgbClr val="101023"/>
              </a:buClr>
              <a:buSzPts val="1400"/>
              <a:buNone/>
              <a:defRPr>
                <a:solidFill>
                  <a:srgbClr val="101023"/>
                </a:solidFill>
              </a:defRPr>
            </a:lvl4pPr>
            <a:lvl5pPr lvl="4">
              <a:spcBef>
                <a:spcPts val="0"/>
              </a:spcBef>
              <a:spcAft>
                <a:spcPts val="0"/>
              </a:spcAft>
              <a:buClr>
                <a:srgbClr val="101023"/>
              </a:buClr>
              <a:buSzPts val="1400"/>
              <a:buNone/>
              <a:defRPr>
                <a:solidFill>
                  <a:srgbClr val="101023"/>
                </a:solidFill>
              </a:defRPr>
            </a:lvl5pPr>
            <a:lvl6pPr lvl="5">
              <a:spcBef>
                <a:spcPts val="0"/>
              </a:spcBef>
              <a:spcAft>
                <a:spcPts val="0"/>
              </a:spcAft>
              <a:buClr>
                <a:srgbClr val="101023"/>
              </a:buClr>
              <a:buSzPts val="1400"/>
              <a:buNone/>
              <a:defRPr>
                <a:solidFill>
                  <a:srgbClr val="101023"/>
                </a:solidFill>
              </a:defRPr>
            </a:lvl6pPr>
            <a:lvl7pPr lvl="6">
              <a:spcBef>
                <a:spcPts val="0"/>
              </a:spcBef>
              <a:spcAft>
                <a:spcPts val="0"/>
              </a:spcAft>
              <a:buClr>
                <a:srgbClr val="101023"/>
              </a:buClr>
              <a:buSzPts val="1400"/>
              <a:buNone/>
              <a:defRPr>
                <a:solidFill>
                  <a:srgbClr val="101023"/>
                </a:solidFill>
              </a:defRPr>
            </a:lvl7pPr>
            <a:lvl8pPr lvl="7">
              <a:spcBef>
                <a:spcPts val="0"/>
              </a:spcBef>
              <a:spcAft>
                <a:spcPts val="0"/>
              </a:spcAft>
              <a:buClr>
                <a:srgbClr val="101023"/>
              </a:buClr>
              <a:buSzPts val="1400"/>
              <a:buNone/>
              <a:defRPr>
                <a:solidFill>
                  <a:srgbClr val="101023"/>
                </a:solidFill>
              </a:defRPr>
            </a:lvl8pPr>
            <a:lvl9pPr lvl="8">
              <a:spcBef>
                <a:spcPts val="0"/>
              </a:spcBef>
              <a:spcAft>
                <a:spcPts val="0"/>
              </a:spcAft>
              <a:buClr>
                <a:srgbClr val="101023"/>
              </a:buClr>
              <a:buSzPts val="1400"/>
              <a:buNone/>
              <a:defRPr>
                <a:solidFill>
                  <a:srgbClr val="101023"/>
                </a:solidFill>
              </a:defRPr>
            </a:lvl9pPr>
          </a:lstStyle>
          <a:p>
            <a:endParaRPr/>
          </a:p>
        </p:txBody>
      </p:sp>
      <p:pic>
        <p:nvPicPr>
          <p:cNvPr id="14" name="Google Shape;14;p2" descr="preencoded.png"/>
          <p:cNvPicPr preferRelativeResize="0"/>
          <p:nvPr/>
        </p:nvPicPr>
        <p:blipFill rotWithShape="1">
          <a:blip r:embed="rId3">
            <a:alphaModFix/>
          </a:blip>
          <a:srcRect/>
          <a:stretch/>
        </p:blipFill>
        <p:spPr>
          <a:xfrm>
            <a:off x="381001" y="557214"/>
            <a:ext cx="8382001" cy="14288"/>
          </a:xfrm>
          <a:prstGeom prst="rect">
            <a:avLst/>
          </a:prstGeom>
          <a:noFill/>
          <a:ln>
            <a:noFill/>
          </a:ln>
        </p:spPr>
      </p:pic>
      <p:pic>
        <p:nvPicPr>
          <p:cNvPr id="15" name="Google Shape;15;p2" descr="preencoded.png"/>
          <p:cNvPicPr preferRelativeResize="0"/>
          <p:nvPr/>
        </p:nvPicPr>
        <p:blipFill rotWithShape="1">
          <a:blip r:embed="rId3">
            <a:alphaModFix/>
          </a:blip>
          <a:srcRect/>
          <a:stretch/>
        </p:blipFill>
        <p:spPr>
          <a:xfrm>
            <a:off x="381001" y="4757739"/>
            <a:ext cx="8382001" cy="14288"/>
          </a:xfrm>
          <a:prstGeom prst="rect">
            <a:avLst/>
          </a:prstGeom>
          <a:noFill/>
          <a:ln>
            <a:noFill/>
          </a:ln>
        </p:spPr>
      </p:pic>
    </p:spTree>
    <p:extLst>
      <p:ext uri="{BB962C8B-B14F-4D97-AF65-F5344CB8AC3E}">
        <p14:creationId xmlns:p14="http://schemas.microsoft.com/office/powerpoint/2010/main" val="1145701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p:cSld name="1_BLANK">
    <p:spTree>
      <p:nvGrpSpPr>
        <p:cNvPr id="1" name="Shape 41"/>
        <p:cNvGrpSpPr/>
        <p:nvPr/>
      </p:nvGrpSpPr>
      <p:grpSpPr>
        <a:xfrm>
          <a:off x="0" y="0"/>
          <a:ext cx="0" cy="0"/>
          <a:chOff x="0" y="0"/>
          <a:chExt cx="0" cy="0"/>
        </a:xfrm>
      </p:grpSpPr>
    </p:spTree>
    <p:extLst>
      <p:ext uri="{BB962C8B-B14F-4D97-AF65-F5344CB8AC3E}">
        <p14:creationId xmlns:p14="http://schemas.microsoft.com/office/powerpoint/2010/main" val="135867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FDCF8-E55A-002F-52C8-3D5A23CE7A74}"/>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FB45A24-1442-87BE-AA16-B0EFBA508B91}"/>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76F7D4A-D2E7-D42C-0677-2C5C30774C92}"/>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5" name="Footer Placeholder 4">
            <a:extLst>
              <a:ext uri="{FF2B5EF4-FFF2-40B4-BE49-F238E27FC236}">
                <a16:creationId xmlns:a16="http://schemas.microsoft.com/office/drawing/2014/main" id="{5F7F2F28-49D1-B4F4-C221-CE29D18D5C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2DCA7-AD60-E027-AC2B-181D26A44C21}"/>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1215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52D00-80F8-BD7A-62BA-B2E83FCF14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55D78C-8DBA-678E-89D7-7690B838B8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5F1116-1042-0CE1-41CF-FAE8A7112A0F}"/>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5" name="Footer Placeholder 4">
            <a:extLst>
              <a:ext uri="{FF2B5EF4-FFF2-40B4-BE49-F238E27FC236}">
                <a16:creationId xmlns:a16="http://schemas.microsoft.com/office/drawing/2014/main" id="{BB50D464-DB17-64BA-2644-003FF5C8A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175032-BEEF-63B7-B6C3-C90C9EC65F71}"/>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389233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D2A47-F021-26DC-A1A7-83132B14B5D9}"/>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9B19674-C19D-32FE-529C-5A6F039677AA}"/>
              </a:ext>
            </a:extLst>
          </p:cNvPr>
          <p:cNvSpPr>
            <a:spLocks noGrp="1"/>
          </p:cNvSpPr>
          <p:nvPr>
            <p:ph type="body" idx="1"/>
          </p:nvPr>
        </p:nvSpPr>
        <p:spPr>
          <a:xfrm>
            <a:off x="623888"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F852EB-92AE-ECB5-3E85-32B2E9DDFA14}"/>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5" name="Footer Placeholder 4">
            <a:extLst>
              <a:ext uri="{FF2B5EF4-FFF2-40B4-BE49-F238E27FC236}">
                <a16:creationId xmlns:a16="http://schemas.microsoft.com/office/drawing/2014/main" id="{D28B5638-353D-5A8B-2709-1BFB0F14CC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FEEFB-377D-5D51-75D2-C32DDF2F827C}"/>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403680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BF16B-1EB4-6797-3519-342FAE399A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D7B85B-7D4A-B38D-A2ED-DC3E45F9C1DB}"/>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B51BA2-DBA7-264F-69F2-BE8302F8918D}"/>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CC9C58-11FE-A54B-814D-C5A67E82563C}"/>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6" name="Footer Placeholder 5">
            <a:extLst>
              <a:ext uri="{FF2B5EF4-FFF2-40B4-BE49-F238E27FC236}">
                <a16:creationId xmlns:a16="http://schemas.microsoft.com/office/drawing/2014/main" id="{9F74C641-D3E5-358C-FEA2-70A4576DAB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1024D3-884B-CD69-8C53-4BBAE9ADFD49}"/>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3386877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E917B-DCF0-3DF4-EB12-B9A3FAEEE299}"/>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180333-C560-A549-6450-CF8A29239DF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E3D6484-7903-4917-9B6E-2B05E8596F1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8E0E68-3352-C1D4-11AB-A1D79A65942E}"/>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17807BF-F576-54A9-93E9-B533FAF67287}"/>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6C215C-391E-D9CB-D5A9-24B32F2FBAAC}"/>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8" name="Footer Placeholder 7">
            <a:extLst>
              <a:ext uri="{FF2B5EF4-FFF2-40B4-BE49-F238E27FC236}">
                <a16:creationId xmlns:a16="http://schemas.microsoft.com/office/drawing/2014/main" id="{71231D5E-25B3-7806-FC46-9A869905E0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E7DB84-6A48-D900-CCEA-C6AC83DAAFC8}"/>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116745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9B1DE-4866-F4C9-7836-63FFC00149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EE5C56-BEBF-1BE2-023F-E5A90C8A3F8B}"/>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4" name="Footer Placeholder 3">
            <a:extLst>
              <a:ext uri="{FF2B5EF4-FFF2-40B4-BE49-F238E27FC236}">
                <a16:creationId xmlns:a16="http://schemas.microsoft.com/office/drawing/2014/main" id="{ECF4E5BF-BFA2-E581-D8D5-87F8B18046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6CAE23-06E4-5AC1-8F8C-E6F88EC161B4}"/>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3130577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2BDACF-037C-0671-0614-1CB4B3953DBB}"/>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3" name="Footer Placeholder 2">
            <a:extLst>
              <a:ext uri="{FF2B5EF4-FFF2-40B4-BE49-F238E27FC236}">
                <a16:creationId xmlns:a16="http://schemas.microsoft.com/office/drawing/2014/main" id="{198E92EB-02B5-3FD7-5E31-C05BBBE325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68859D-E3DA-E83A-13F3-C74C8F9754AB}"/>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59650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222D-D916-4723-ED5D-BA78B13C4F54}"/>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66BC308-72C6-FBF7-96C2-BA9D31299D5A}"/>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ABB6B7-0740-6159-A2A4-AA10EA4F72C7}"/>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49A8CFE-1CAB-2BF8-C340-EA7DBCF4974B}"/>
              </a:ext>
            </a:extLst>
          </p:cNvPr>
          <p:cNvSpPr>
            <a:spLocks noGrp="1"/>
          </p:cNvSpPr>
          <p:nvPr>
            <p:ph type="dt" sz="half" idx="10"/>
          </p:nvPr>
        </p:nvSpPr>
        <p:spPr/>
        <p:txBody>
          <a:bodyPr/>
          <a:lstStyle/>
          <a:p>
            <a:fld id="{713B7327-5B17-624C-BDD9-5379614770B3}" type="datetimeFigureOut">
              <a:rPr lang="en-US" smtClean="0"/>
              <a:t>6/2/25</a:t>
            </a:fld>
            <a:endParaRPr lang="en-US"/>
          </a:p>
        </p:txBody>
      </p:sp>
      <p:sp>
        <p:nvSpPr>
          <p:cNvPr id="6" name="Footer Placeholder 5">
            <a:extLst>
              <a:ext uri="{FF2B5EF4-FFF2-40B4-BE49-F238E27FC236}">
                <a16:creationId xmlns:a16="http://schemas.microsoft.com/office/drawing/2014/main" id="{B2F7CCA3-F0B4-AB1A-71B4-6DDDF111F0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30326C-964D-2D05-684E-07160A80A37C}"/>
              </a:ext>
            </a:extLst>
          </p:cNvPr>
          <p:cNvSpPr>
            <a:spLocks noGrp="1"/>
          </p:cNvSpPr>
          <p:nvPr>
            <p:ph type="sldNum" sz="quarter" idx="12"/>
          </p:nvPr>
        </p:nvSpPr>
        <p:spPr/>
        <p:txBody>
          <a:bodyPr/>
          <a:lstStyle/>
          <a:p>
            <a:fld id="{8047F183-886B-5440-98C6-D07D3E37F898}" type="slidenum">
              <a:rPr lang="en-US" smtClean="0"/>
              <a:t>‹#›</a:t>
            </a:fld>
            <a:endParaRPr lang="en-US"/>
          </a:p>
        </p:txBody>
      </p:sp>
    </p:spTree>
    <p:extLst>
      <p:ext uri="{BB962C8B-B14F-4D97-AF65-F5344CB8AC3E}">
        <p14:creationId xmlns:p14="http://schemas.microsoft.com/office/powerpoint/2010/main" val="325585472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Inter"/>
              <a:buNone/>
              <a:defRPr sz="2800">
                <a:solidFill>
                  <a:schemeClr val="dk1"/>
                </a:solidFill>
                <a:latin typeface="Inter"/>
                <a:ea typeface="Inter"/>
                <a:cs typeface="Inter"/>
                <a:sym typeface="Inter"/>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Inter"/>
              <a:buChar char="●"/>
              <a:defRPr sz="1800">
                <a:solidFill>
                  <a:schemeClr val="dk2"/>
                </a:solidFill>
                <a:latin typeface="Inter"/>
                <a:ea typeface="Inter"/>
                <a:cs typeface="Inter"/>
                <a:sym typeface="Inter"/>
              </a:defRPr>
            </a:lvl1pPr>
            <a:lvl2pPr marL="914400" lvl="1"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2pPr>
            <a:lvl3pPr marL="1371600" lvl="2"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3pPr>
            <a:lvl4pPr marL="1828800" lvl="3"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4pPr>
            <a:lvl5pPr marL="2286000" lvl="4"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5pPr>
            <a:lvl6pPr marL="2743200" lvl="5"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6pPr>
            <a:lvl7pPr marL="3200400" lvl="6"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7pPr>
            <a:lvl8pPr marL="3657600" lvl="7"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8pPr>
            <a:lvl9pPr marL="4114800" lvl="8" indent="-317500">
              <a:lnSpc>
                <a:spcPct val="115000"/>
              </a:lnSpc>
              <a:spcBef>
                <a:spcPts val="0"/>
              </a:spcBef>
              <a:spcAft>
                <a:spcPts val="0"/>
              </a:spcAft>
              <a:buClr>
                <a:schemeClr val="dk2"/>
              </a:buClr>
              <a:buSzPts val="1400"/>
              <a:buFont typeface="Inter"/>
              <a:buChar char="■"/>
              <a:defRPr>
                <a:solidFill>
                  <a:schemeClr val="dk2"/>
                </a:solidFill>
                <a:latin typeface="Inter"/>
                <a:ea typeface="Inter"/>
                <a:cs typeface="Inter"/>
                <a:sym typeface="Inter"/>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FA576D-CB33-291C-25CC-2E457B1E4B94}"/>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8CFCD7-DABB-158D-DEA0-3A5FE7F11F6E}"/>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B0C09-1F41-EB40-BA57-901952BAF396}"/>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fld id="{713B7327-5B17-624C-BDD9-5379614770B3}" type="datetimeFigureOut">
              <a:rPr lang="en-US" smtClean="0"/>
              <a:t>6/2/25</a:t>
            </a:fld>
            <a:endParaRPr lang="en-US"/>
          </a:p>
        </p:txBody>
      </p:sp>
      <p:sp>
        <p:nvSpPr>
          <p:cNvPr id="5" name="Footer Placeholder 4">
            <a:extLst>
              <a:ext uri="{FF2B5EF4-FFF2-40B4-BE49-F238E27FC236}">
                <a16:creationId xmlns:a16="http://schemas.microsoft.com/office/drawing/2014/main" id="{910A810A-217F-80C8-69A6-BFB578EDAAE1}"/>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F0E830F-EE21-1BB7-13F8-850E0D579FD5}"/>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8047F183-886B-5440-98C6-D07D3E37F898}" type="slidenum">
              <a:rPr lang="en-US" smtClean="0"/>
              <a:t>‹#›</a:t>
            </a:fld>
            <a:endParaRPr lang="en-US"/>
          </a:p>
        </p:txBody>
      </p:sp>
    </p:spTree>
    <p:extLst>
      <p:ext uri="{BB962C8B-B14F-4D97-AF65-F5344CB8AC3E}">
        <p14:creationId xmlns:p14="http://schemas.microsoft.com/office/powerpoint/2010/main" val="3854343966"/>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6.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1.xml"/><Relationship Id="rId11" Type="http://schemas.openxmlformats.org/officeDocument/2006/relationships/image" Target="../media/image18.svg"/><Relationship Id="rId5" Type="http://schemas.openxmlformats.org/officeDocument/2006/relationships/diagramQuickStyle" Target="../diagrams/quickStyle1.xml"/><Relationship Id="rId10" Type="http://schemas.openxmlformats.org/officeDocument/2006/relationships/image" Target="../media/image17.png"/><Relationship Id="rId4" Type="http://schemas.openxmlformats.org/officeDocument/2006/relationships/diagramLayout" Target="../diagrams/layout1.xml"/><Relationship Id="rId9" Type="http://schemas.openxmlformats.org/officeDocument/2006/relationships/image" Target="../media/image16.svg"/></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441604" y="954708"/>
            <a:ext cx="8098800" cy="1641263"/>
          </a:xfrm>
          <a:prstGeom prst="rect">
            <a:avLst/>
          </a:prstGeom>
        </p:spPr>
        <p:txBody>
          <a:bodyPr spcFirstLastPara="1" vert="horz" wrap="square" lIns="91425" tIns="91425" rIns="91425" bIns="91425" rtlCol="0" anchor="b" anchorCtr="0">
            <a:normAutofit/>
          </a:bodyPr>
          <a:lstStyle/>
          <a:p>
            <a:pPr>
              <a:lnSpc>
                <a:spcPct val="100000"/>
              </a:lnSpc>
            </a:pPr>
            <a:r>
              <a:rPr lang="en-US" sz="4400" b="1">
                <a:solidFill>
                  <a:srgbClr val="102310"/>
                </a:solidFill>
                <a:latin typeface="Aptos" panose="020B0004020202020204" pitchFamily="34" charset="0"/>
                <a:ea typeface="Inter Medium"/>
                <a:cs typeface="Inter Medium"/>
                <a:sym typeface="Inter Medium"/>
              </a:rPr>
              <a:t>“A lot of what we see are symptoms”:</a:t>
            </a:r>
            <a:endParaRPr lang="en" sz="4400" b="1">
              <a:solidFill>
                <a:srgbClr val="102310"/>
              </a:solidFill>
              <a:latin typeface="Aptos" panose="020B0004020202020204" pitchFamily="34" charset="0"/>
              <a:ea typeface="Inter Medium"/>
              <a:cs typeface="Inter Medium"/>
            </a:endParaRPr>
          </a:p>
        </p:txBody>
      </p:sp>
      <p:sp>
        <p:nvSpPr>
          <p:cNvPr id="49" name="Google Shape;49;p10"/>
          <p:cNvSpPr txBox="1">
            <a:spLocks noGrp="1"/>
          </p:cNvSpPr>
          <p:nvPr>
            <p:ph type="subTitle" idx="1"/>
          </p:nvPr>
        </p:nvSpPr>
        <p:spPr>
          <a:xfrm>
            <a:off x="441604" y="2595972"/>
            <a:ext cx="8239100" cy="804300"/>
          </a:xfrm>
          <a:prstGeom prst="rect">
            <a:avLst/>
          </a:prstGeom>
        </p:spPr>
        <p:txBody>
          <a:bodyPr spcFirstLastPara="1" vert="horz" wrap="square" lIns="91425" tIns="91425" rIns="91425" bIns="91425" rtlCol="0" anchor="t" anchorCtr="0">
            <a:noAutofit/>
          </a:bodyPr>
          <a:lstStyle/>
          <a:p>
            <a:pPr marL="0" indent="0">
              <a:lnSpc>
                <a:spcPct val="100000"/>
              </a:lnSpc>
            </a:pPr>
            <a:r>
              <a:rPr lang="en-US" sz="2400">
                <a:solidFill>
                  <a:srgbClr val="102310"/>
                </a:solidFill>
                <a:latin typeface="Aptos" panose="020B0004020202020204" pitchFamily="34" charset="0"/>
                <a:ea typeface="DM Sans"/>
                <a:cs typeface="DM Sans"/>
                <a:sym typeface="DM Sans"/>
              </a:rPr>
              <a:t>An evaluation of a public health judicial education program.</a:t>
            </a:r>
            <a:endParaRPr sz="2400">
              <a:solidFill>
                <a:schemeClr val="dk1"/>
              </a:solidFill>
              <a:latin typeface="Aptos" panose="020B0004020202020204" pitchFamily="34" charset="0"/>
              <a:ea typeface="Calibri"/>
              <a:cs typeface="Calibri"/>
              <a:sym typeface="Calibri"/>
            </a:endParaRPr>
          </a:p>
          <a:p>
            <a:pPr marL="0" indent="0">
              <a:spcAft>
                <a:spcPts val="1200"/>
              </a:spcAft>
            </a:pPr>
            <a:endParaRPr sz="2000"/>
          </a:p>
        </p:txBody>
      </p:sp>
      <p:sp>
        <p:nvSpPr>
          <p:cNvPr id="50" name="Google Shape;50;p10"/>
          <p:cNvSpPr txBox="1">
            <a:spLocks noGrp="1"/>
          </p:cNvSpPr>
          <p:nvPr>
            <p:ph type="subTitle" idx="2"/>
          </p:nvPr>
        </p:nvSpPr>
        <p:spPr>
          <a:xfrm>
            <a:off x="380999" y="229969"/>
            <a:ext cx="7433734" cy="310043"/>
          </a:xfrm>
          <a:prstGeom prst="rect">
            <a:avLst/>
          </a:prstGeom>
        </p:spPr>
        <p:txBody>
          <a:bodyPr spcFirstLastPara="1" vert="horz" wrap="square" lIns="91425" tIns="91425" rIns="91425" bIns="91425" rtlCol="0" anchor="ctr" anchorCtr="0">
            <a:noAutofit/>
          </a:bodyPr>
          <a:lstStyle/>
          <a:p>
            <a:pPr marL="0" indent="0">
              <a:spcAft>
                <a:spcPts val="1200"/>
              </a:spcAft>
            </a:pPr>
            <a:r>
              <a:rPr lang="en">
                <a:latin typeface="Aptos" panose="020B0004020202020204" pitchFamily="34" charset="0"/>
              </a:rPr>
              <a:t>Health Law Professors Conference, Boston, MA, June 2025</a:t>
            </a:r>
            <a:endParaRPr>
              <a:latin typeface="Aptos" panose="020B0004020202020204" pitchFamily="34" charset="0"/>
            </a:endParaRPr>
          </a:p>
        </p:txBody>
      </p:sp>
      <p:sp>
        <p:nvSpPr>
          <p:cNvPr id="2" name="TextBox 1">
            <a:extLst>
              <a:ext uri="{FF2B5EF4-FFF2-40B4-BE49-F238E27FC236}">
                <a16:creationId xmlns:a16="http://schemas.microsoft.com/office/drawing/2014/main" id="{1E3E5D25-8C59-A587-60D6-B02031713E73}"/>
              </a:ext>
            </a:extLst>
          </p:cNvPr>
          <p:cNvSpPr txBox="1"/>
          <p:nvPr/>
        </p:nvSpPr>
        <p:spPr>
          <a:xfrm>
            <a:off x="380999" y="3542112"/>
            <a:ext cx="7433734" cy="561692"/>
          </a:xfrm>
          <a:prstGeom prst="rect">
            <a:avLst/>
          </a:prstGeom>
          <a:noFill/>
        </p:spPr>
        <p:txBody>
          <a:bodyPr wrap="square" lIns="68580" tIns="34290" rIns="68580" bIns="34290" rtlCol="0" anchor="t">
            <a:spAutoFit/>
          </a:bodyPr>
          <a:lstStyle/>
          <a:p>
            <a:r>
              <a:rPr lang="en-US" sz="1600" b="1">
                <a:latin typeface="Aptos" panose="020B0004020202020204" pitchFamily="34" charset="0"/>
              </a:rPr>
              <a:t>Katherine P. Hazen, JD, PhD, Francesca M. Korte, Marjani Green, JD, Wendy E. Parmet*, JD, and Alisa K. Lincoln*, PhD, MPH</a:t>
            </a:r>
          </a:p>
        </p:txBody>
      </p:sp>
      <p:pic>
        <p:nvPicPr>
          <p:cNvPr id="1026" name="Picture 2">
            <a:extLst>
              <a:ext uri="{FF2B5EF4-FFF2-40B4-BE49-F238E27FC236}">
                <a16:creationId xmlns:a16="http://schemas.microsoft.com/office/drawing/2014/main" id="{0DD979A2-0BBB-2A23-EBCD-F81938B33F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693011"/>
            <a:ext cx="1063514" cy="4844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lose-up of a sign&#10;&#10;Description automatically generated">
            <a:extLst>
              <a:ext uri="{FF2B5EF4-FFF2-40B4-BE49-F238E27FC236}">
                <a16:creationId xmlns:a16="http://schemas.microsoft.com/office/drawing/2014/main" id="{82A9933A-9FA6-90E2-BAC0-47ADDFDC6A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0747" y="4825050"/>
            <a:ext cx="988295" cy="26389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black background with white text&#10;&#10;Description automatically generated">
            <a:extLst>
              <a:ext uri="{FF2B5EF4-FFF2-40B4-BE49-F238E27FC236}">
                <a16:creationId xmlns:a16="http://schemas.microsoft.com/office/drawing/2014/main" id="{A319D1E9-1193-5DA0-48A6-640754C198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5276" y="4704754"/>
            <a:ext cx="1255436" cy="43874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49E68D4E-F59D-285B-03BE-83F92677F7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6945" y="4797049"/>
            <a:ext cx="2022021" cy="31989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0BACE39-00FB-1F1A-1E52-BE5CBF538FD8}"/>
              </a:ext>
            </a:extLst>
          </p:cNvPr>
          <p:cNvSpPr txBox="1"/>
          <p:nvPr/>
        </p:nvSpPr>
        <p:spPr>
          <a:xfrm>
            <a:off x="380999" y="4517848"/>
            <a:ext cx="1644575" cy="253916"/>
          </a:xfrm>
          <a:prstGeom prst="rect">
            <a:avLst/>
          </a:prstGeom>
          <a:noFill/>
        </p:spPr>
        <p:txBody>
          <a:bodyPr wrap="square" lIns="68580" tIns="34290" rIns="68580" bIns="34290" rtlCol="0" anchor="t">
            <a:spAutoFit/>
          </a:bodyPr>
          <a:lstStyle/>
          <a:p>
            <a:r>
              <a:rPr lang="en-US" sz="1200">
                <a:latin typeface="Aptos" panose="020B0004020202020204" pitchFamily="34" charset="0"/>
              </a:rPr>
              <a:t>* Principal investigator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F67CD71E-D974-608D-2023-C274F15EDD62}"/>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F950D047-9A6D-72F3-C027-3810D1CA0439}"/>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924E0AFF-AA6F-C6F4-3DEE-B8EEAF97FF1C}"/>
              </a:ext>
            </a:extLst>
          </p:cNvPr>
          <p:cNvSpPr txBox="1">
            <a:spLocks/>
          </p:cNvSpPr>
          <p:nvPr/>
        </p:nvSpPr>
        <p:spPr>
          <a:xfrm>
            <a:off x="380999" y="1328554"/>
            <a:ext cx="1393136" cy="65532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New Lens</a:t>
            </a:r>
          </a:p>
        </p:txBody>
      </p:sp>
      <p:sp>
        <p:nvSpPr>
          <p:cNvPr id="5" name="TextBox 4">
            <a:extLst>
              <a:ext uri="{FF2B5EF4-FFF2-40B4-BE49-F238E27FC236}">
                <a16:creationId xmlns:a16="http://schemas.microsoft.com/office/drawing/2014/main" id="{E92C13A1-780D-5878-2AD1-9DB194048BAF}"/>
              </a:ext>
            </a:extLst>
          </p:cNvPr>
          <p:cNvSpPr txBox="1"/>
          <p:nvPr/>
        </p:nvSpPr>
        <p:spPr>
          <a:xfrm>
            <a:off x="655982" y="2139417"/>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Validation and justification</a:t>
            </a:r>
          </a:p>
        </p:txBody>
      </p:sp>
      <p:sp>
        <p:nvSpPr>
          <p:cNvPr id="7" name="TextBox 6">
            <a:extLst>
              <a:ext uri="{FF2B5EF4-FFF2-40B4-BE49-F238E27FC236}">
                <a16:creationId xmlns:a16="http://schemas.microsoft.com/office/drawing/2014/main" id="{D8DB7808-00C1-CE1E-8DBB-9C282A2F261A}"/>
              </a:ext>
            </a:extLst>
          </p:cNvPr>
          <p:cNvSpPr txBox="1"/>
          <p:nvPr/>
        </p:nvSpPr>
        <p:spPr>
          <a:xfrm>
            <a:off x="655981" y="2995846"/>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Adding new factors</a:t>
            </a:r>
          </a:p>
        </p:txBody>
      </p:sp>
      <p:sp>
        <p:nvSpPr>
          <p:cNvPr id="3" name="Google Shape;50;p10">
            <a:extLst>
              <a:ext uri="{FF2B5EF4-FFF2-40B4-BE49-F238E27FC236}">
                <a16:creationId xmlns:a16="http://schemas.microsoft.com/office/drawing/2014/main" id="{C3B73E4C-8933-1B34-35C9-4D8EC9AEC04B}"/>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
        <p:nvSpPr>
          <p:cNvPr id="2" name="TextBox 1">
            <a:extLst>
              <a:ext uri="{FF2B5EF4-FFF2-40B4-BE49-F238E27FC236}">
                <a16:creationId xmlns:a16="http://schemas.microsoft.com/office/drawing/2014/main" id="{6FA034FE-42FB-00B7-6045-1BBCA3EBE206}"/>
              </a:ext>
            </a:extLst>
          </p:cNvPr>
          <p:cNvSpPr txBox="1"/>
          <p:nvPr/>
        </p:nvSpPr>
        <p:spPr>
          <a:xfrm>
            <a:off x="655981" y="3852275"/>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dirty="0"/>
              <a:t>Health Disparities</a:t>
            </a:r>
          </a:p>
        </p:txBody>
      </p:sp>
    </p:spTree>
    <p:extLst>
      <p:ext uri="{BB962C8B-B14F-4D97-AF65-F5344CB8AC3E}">
        <p14:creationId xmlns:p14="http://schemas.microsoft.com/office/powerpoint/2010/main" val="122444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0110F408-89A5-757A-A700-C3AF5BB3F337}"/>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553D7D32-16C0-A16D-31D9-2A1B1D226C47}"/>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96A69360-8D65-017E-62FD-893AC3927B7C}"/>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682D145E-F966-9F25-ABA8-B82C166FC12D}"/>
              </a:ext>
            </a:extLst>
          </p:cNvPr>
          <p:cNvSpPr txBox="1">
            <a:spLocks/>
          </p:cNvSpPr>
          <p:nvPr/>
        </p:nvSpPr>
        <p:spPr>
          <a:xfrm>
            <a:off x="380999" y="1328554"/>
            <a:ext cx="1393136" cy="65532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New Lens</a:t>
            </a:r>
          </a:p>
        </p:txBody>
      </p:sp>
      <p:sp>
        <p:nvSpPr>
          <p:cNvPr id="5" name="TextBox 4">
            <a:extLst>
              <a:ext uri="{FF2B5EF4-FFF2-40B4-BE49-F238E27FC236}">
                <a16:creationId xmlns:a16="http://schemas.microsoft.com/office/drawing/2014/main" id="{0BFF8E7A-6868-AE98-7937-4321F80FEBFF}"/>
              </a:ext>
            </a:extLst>
          </p:cNvPr>
          <p:cNvSpPr txBox="1"/>
          <p:nvPr/>
        </p:nvSpPr>
        <p:spPr>
          <a:xfrm>
            <a:off x="655981" y="2190375"/>
            <a:ext cx="2027582" cy="738664"/>
          </a:xfrm>
          <a:prstGeom prst="rect">
            <a:avLst/>
          </a:prstGeom>
          <a:ln w="7620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Validation and justification</a:t>
            </a:r>
          </a:p>
        </p:txBody>
      </p:sp>
      <p:sp>
        <p:nvSpPr>
          <p:cNvPr id="7" name="TextBox 6">
            <a:extLst>
              <a:ext uri="{FF2B5EF4-FFF2-40B4-BE49-F238E27FC236}">
                <a16:creationId xmlns:a16="http://schemas.microsoft.com/office/drawing/2014/main" id="{26AE4C2C-3DEA-B9F6-53D9-7558C9F8A9AE}"/>
              </a:ext>
            </a:extLst>
          </p:cNvPr>
          <p:cNvSpPr txBox="1"/>
          <p:nvPr/>
        </p:nvSpPr>
        <p:spPr>
          <a:xfrm>
            <a:off x="655981" y="3022789"/>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Adding new factors</a:t>
            </a:r>
          </a:p>
        </p:txBody>
      </p:sp>
      <p:sp>
        <p:nvSpPr>
          <p:cNvPr id="9" name="TextBox 8">
            <a:extLst>
              <a:ext uri="{FF2B5EF4-FFF2-40B4-BE49-F238E27FC236}">
                <a16:creationId xmlns:a16="http://schemas.microsoft.com/office/drawing/2014/main" id="{8D6CEB5E-3C90-600B-610F-E9CC5268EF85}"/>
              </a:ext>
            </a:extLst>
          </p:cNvPr>
          <p:cNvSpPr txBox="1"/>
          <p:nvPr/>
        </p:nvSpPr>
        <p:spPr>
          <a:xfrm>
            <a:off x="3065712" y="1999031"/>
            <a:ext cx="5960618" cy="1015663"/>
          </a:xfrm>
          <a:prstGeom prst="rect">
            <a:avLst/>
          </a:prstGeom>
          <a:noFill/>
        </p:spPr>
        <p:txBody>
          <a:bodyPr wrap="square" rtlCol="0">
            <a:spAutoFit/>
          </a:bodyPr>
          <a:lstStyle/>
          <a:p>
            <a:r>
              <a:rPr lang="en-US" sz="1500">
                <a:latin typeface="Arial" panose="020B0604020202020204" pitchFamily="34" charset="0"/>
              </a:rPr>
              <a:t>“it's </a:t>
            </a:r>
            <a:r>
              <a:rPr lang="en-US" sz="1500" b="1">
                <a:latin typeface="Arial" panose="020B0604020202020204" pitchFamily="34" charset="0"/>
              </a:rPr>
              <a:t>simply confirmed what I knew to be true and has given me a little more confidence</a:t>
            </a:r>
            <a:r>
              <a:rPr lang="en-US" sz="1500">
                <a:latin typeface="Arial" panose="020B0604020202020204" pitchFamily="34" charset="0"/>
              </a:rPr>
              <a:t> to express what I know and why I believe it is important and believe that it should factor into the ultimate decision making..” – P8</a:t>
            </a:r>
            <a:endParaRPr lang="en-US" sz="1500"/>
          </a:p>
        </p:txBody>
      </p:sp>
      <p:sp>
        <p:nvSpPr>
          <p:cNvPr id="10" name="TextBox 9">
            <a:extLst>
              <a:ext uri="{FF2B5EF4-FFF2-40B4-BE49-F238E27FC236}">
                <a16:creationId xmlns:a16="http://schemas.microsoft.com/office/drawing/2014/main" id="{39889EE2-E4AC-3224-144A-E278DDB9AE8F}"/>
              </a:ext>
            </a:extLst>
          </p:cNvPr>
          <p:cNvSpPr txBox="1"/>
          <p:nvPr/>
        </p:nvSpPr>
        <p:spPr>
          <a:xfrm>
            <a:off x="3065712" y="3306298"/>
            <a:ext cx="5683342" cy="1015663"/>
          </a:xfrm>
          <a:prstGeom prst="rect">
            <a:avLst/>
          </a:prstGeom>
          <a:noFill/>
        </p:spPr>
        <p:txBody>
          <a:bodyPr wrap="square" rtlCol="0">
            <a:spAutoFit/>
          </a:bodyPr>
          <a:lstStyle/>
          <a:p>
            <a:r>
              <a:rPr lang="en-US" sz="1500">
                <a:latin typeface="Arial" panose="020B0604020202020204" pitchFamily="34" charset="0"/>
              </a:rPr>
              <a:t>“there was </a:t>
            </a:r>
            <a:r>
              <a:rPr lang="en-US" sz="1500" b="1">
                <a:latin typeface="Arial" panose="020B0604020202020204" pitchFamily="34" charset="0"/>
              </a:rPr>
              <a:t>not only a legal justification for it, but it was a medical justification</a:t>
            </a:r>
            <a:r>
              <a:rPr lang="en-US" sz="1500">
                <a:latin typeface="Arial" panose="020B0604020202020204" pitchFamily="34" charset="0"/>
              </a:rPr>
              <a:t>. There was adherence to both federal laws that required consideration and I just enjoyed understanding more about it.” – P3</a:t>
            </a:r>
            <a:endParaRPr lang="en-US" sz="1500"/>
          </a:p>
        </p:txBody>
      </p:sp>
      <p:sp>
        <p:nvSpPr>
          <p:cNvPr id="6" name="Google Shape;50;p10">
            <a:extLst>
              <a:ext uri="{FF2B5EF4-FFF2-40B4-BE49-F238E27FC236}">
                <a16:creationId xmlns:a16="http://schemas.microsoft.com/office/drawing/2014/main" id="{AD818295-B658-C5F2-D8B5-76AFC736FBED}"/>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
        <p:nvSpPr>
          <p:cNvPr id="2" name="TextBox 1">
            <a:extLst>
              <a:ext uri="{FF2B5EF4-FFF2-40B4-BE49-F238E27FC236}">
                <a16:creationId xmlns:a16="http://schemas.microsoft.com/office/drawing/2014/main" id="{CCC2A84F-7D45-F9E0-08B3-F32F18C5E28A}"/>
              </a:ext>
            </a:extLst>
          </p:cNvPr>
          <p:cNvSpPr txBox="1"/>
          <p:nvPr/>
        </p:nvSpPr>
        <p:spPr>
          <a:xfrm>
            <a:off x="655981" y="3852275"/>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dirty="0"/>
              <a:t>Health Disparities</a:t>
            </a:r>
          </a:p>
        </p:txBody>
      </p:sp>
    </p:spTree>
    <p:extLst>
      <p:ext uri="{BB962C8B-B14F-4D97-AF65-F5344CB8AC3E}">
        <p14:creationId xmlns:p14="http://schemas.microsoft.com/office/powerpoint/2010/main" val="202658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59046733-E651-20A5-5DA3-1895D12B11DB}"/>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1A3DB024-B81D-CE71-A1F5-C5FB0F30E9BB}"/>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01528073-49D0-0919-9C6E-1B7A2D21AAD8}"/>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1C45EB53-F444-BC44-4792-2CAED0C89FA0}"/>
              </a:ext>
            </a:extLst>
          </p:cNvPr>
          <p:cNvSpPr txBox="1">
            <a:spLocks/>
          </p:cNvSpPr>
          <p:nvPr/>
        </p:nvSpPr>
        <p:spPr>
          <a:xfrm>
            <a:off x="380999" y="1328554"/>
            <a:ext cx="1393136" cy="65532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New Lens</a:t>
            </a:r>
          </a:p>
        </p:txBody>
      </p:sp>
      <p:sp>
        <p:nvSpPr>
          <p:cNvPr id="5" name="TextBox 4">
            <a:extLst>
              <a:ext uri="{FF2B5EF4-FFF2-40B4-BE49-F238E27FC236}">
                <a16:creationId xmlns:a16="http://schemas.microsoft.com/office/drawing/2014/main" id="{F2506954-A0B0-572C-6986-6B0591E33EB2}"/>
              </a:ext>
            </a:extLst>
          </p:cNvPr>
          <p:cNvSpPr txBox="1"/>
          <p:nvPr/>
        </p:nvSpPr>
        <p:spPr>
          <a:xfrm>
            <a:off x="655981" y="2158936"/>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Validation and justification</a:t>
            </a:r>
          </a:p>
        </p:txBody>
      </p:sp>
      <p:sp>
        <p:nvSpPr>
          <p:cNvPr id="7" name="TextBox 6">
            <a:extLst>
              <a:ext uri="{FF2B5EF4-FFF2-40B4-BE49-F238E27FC236}">
                <a16:creationId xmlns:a16="http://schemas.microsoft.com/office/drawing/2014/main" id="{FBE03228-3CC3-497A-ED47-CDC14EED05D5}"/>
              </a:ext>
            </a:extLst>
          </p:cNvPr>
          <p:cNvSpPr txBox="1"/>
          <p:nvPr/>
        </p:nvSpPr>
        <p:spPr>
          <a:xfrm>
            <a:off x="655981" y="3049573"/>
            <a:ext cx="2027582" cy="738664"/>
          </a:xfrm>
          <a:prstGeom prst="rect">
            <a:avLst/>
          </a:prstGeom>
          <a:ln w="7620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Adding new factors</a:t>
            </a:r>
          </a:p>
        </p:txBody>
      </p:sp>
      <p:sp>
        <p:nvSpPr>
          <p:cNvPr id="6" name="TextBox 5">
            <a:extLst>
              <a:ext uri="{FF2B5EF4-FFF2-40B4-BE49-F238E27FC236}">
                <a16:creationId xmlns:a16="http://schemas.microsoft.com/office/drawing/2014/main" id="{7945A62C-9DC8-1216-4BC1-0DBC99C487BB}"/>
              </a:ext>
            </a:extLst>
          </p:cNvPr>
          <p:cNvSpPr txBox="1"/>
          <p:nvPr/>
        </p:nvSpPr>
        <p:spPr>
          <a:xfrm flipH="1">
            <a:off x="2923612" y="1532449"/>
            <a:ext cx="5964080" cy="784830"/>
          </a:xfrm>
          <a:prstGeom prst="rect">
            <a:avLst/>
          </a:prstGeom>
          <a:noFill/>
        </p:spPr>
        <p:txBody>
          <a:bodyPr wrap="square" rtlCol="0">
            <a:spAutoFit/>
          </a:bodyPr>
          <a:lstStyle/>
          <a:p>
            <a:r>
              <a:rPr lang="en-US" sz="1500" dirty="0">
                <a:latin typeface="WordVisi_MSFontService"/>
              </a:rPr>
              <a:t>“This information is just not available on a day to day basis. And so </a:t>
            </a:r>
            <a:r>
              <a:rPr lang="en-US" sz="1500" b="1" dirty="0">
                <a:latin typeface="WordVisi_MSFontService"/>
              </a:rPr>
              <a:t>be able to recognize those things and and be able to spot them going forward</a:t>
            </a:r>
            <a:r>
              <a:rPr lang="en-US" sz="1500" dirty="0">
                <a:latin typeface="WordVisi_MSFontService"/>
              </a:rPr>
              <a:t>. Is this the most valuable part of . . . the training, I think.” – P9</a:t>
            </a:r>
            <a:endParaRPr lang="en-US" sz="1500" dirty="0"/>
          </a:p>
        </p:txBody>
      </p:sp>
      <p:sp>
        <p:nvSpPr>
          <p:cNvPr id="11" name="TextBox 10">
            <a:extLst>
              <a:ext uri="{FF2B5EF4-FFF2-40B4-BE49-F238E27FC236}">
                <a16:creationId xmlns:a16="http://schemas.microsoft.com/office/drawing/2014/main" id="{6DA1CF02-F037-7BB8-6D86-5E81E90CF7B2}"/>
              </a:ext>
            </a:extLst>
          </p:cNvPr>
          <p:cNvSpPr txBox="1"/>
          <p:nvPr/>
        </p:nvSpPr>
        <p:spPr>
          <a:xfrm>
            <a:off x="2923612" y="2474432"/>
            <a:ext cx="5964080" cy="1246495"/>
          </a:xfrm>
          <a:prstGeom prst="rect">
            <a:avLst/>
          </a:prstGeom>
          <a:noFill/>
        </p:spPr>
        <p:txBody>
          <a:bodyPr wrap="square" rtlCol="0">
            <a:spAutoFit/>
          </a:bodyPr>
          <a:lstStyle/>
          <a:p>
            <a:r>
              <a:rPr lang="en-US" sz="1500">
                <a:latin typeface="WordVisi_MSFontService"/>
              </a:rPr>
              <a:t>“</a:t>
            </a:r>
            <a:r>
              <a:rPr lang="en-US" sz="1500" b="1">
                <a:latin typeface="WordVisi_MSFontService"/>
              </a:rPr>
              <a:t>a lot of what we see are the symptoms and then the social determinants for the causes of those symptoms</a:t>
            </a:r>
            <a:r>
              <a:rPr lang="en-US" sz="1500">
                <a:latin typeface="WordVisi_MSFontService"/>
              </a:rPr>
              <a:t>. And rather than just focusing on the symptoms, hopefully if judges got the training, </a:t>
            </a:r>
            <a:r>
              <a:rPr lang="en-US" sz="1500" b="1">
                <a:latin typeface="WordVisi_MSFontService"/>
              </a:rPr>
              <a:t>they would consider getting deeper into the situation and addressing those causes</a:t>
            </a:r>
            <a:r>
              <a:rPr lang="en-US" sz="1500">
                <a:latin typeface="WordVisi_MSFontService"/>
              </a:rPr>
              <a:t>.” – P1</a:t>
            </a:r>
            <a:endParaRPr lang="en-US" sz="1500"/>
          </a:p>
        </p:txBody>
      </p:sp>
      <p:sp>
        <p:nvSpPr>
          <p:cNvPr id="12" name="TextBox 11">
            <a:extLst>
              <a:ext uri="{FF2B5EF4-FFF2-40B4-BE49-F238E27FC236}">
                <a16:creationId xmlns:a16="http://schemas.microsoft.com/office/drawing/2014/main" id="{A1E6C236-CB8D-FDD7-8748-B86B29EE6156}"/>
              </a:ext>
            </a:extLst>
          </p:cNvPr>
          <p:cNvSpPr txBox="1"/>
          <p:nvPr/>
        </p:nvSpPr>
        <p:spPr>
          <a:xfrm>
            <a:off x="2923612" y="3671581"/>
            <a:ext cx="5964080" cy="784830"/>
          </a:xfrm>
          <a:prstGeom prst="rect">
            <a:avLst/>
          </a:prstGeom>
          <a:noFill/>
        </p:spPr>
        <p:txBody>
          <a:bodyPr wrap="square" rtlCol="0">
            <a:spAutoFit/>
          </a:bodyPr>
          <a:lstStyle/>
          <a:p>
            <a:r>
              <a:rPr lang="en-US" sz="1500">
                <a:latin typeface="WordVisi_MSFontService"/>
              </a:rPr>
              <a:t>“It's made me </a:t>
            </a:r>
            <a:r>
              <a:rPr lang="en-US" sz="1500" b="1">
                <a:latin typeface="WordVisi_MSFontService"/>
              </a:rPr>
              <a:t>more aware of factors </a:t>
            </a:r>
            <a:r>
              <a:rPr lang="en-US" sz="1500">
                <a:latin typeface="WordVisi_MSFontService"/>
              </a:rPr>
              <a:t>that I maybe kind of pushed to the side, and things I hadn't really thought of . .  . </a:t>
            </a:r>
            <a:r>
              <a:rPr lang="en-US" sz="1500" b="1">
                <a:latin typeface="WordVisi_MSFontService"/>
              </a:rPr>
              <a:t>It's just giving me more tools</a:t>
            </a:r>
            <a:r>
              <a:rPr lang="en-US" sz="1500">
                <a:latin typeface="WordVisi_MSFontService"/>
              </a:rPr>
              <a:t>.” – P14</a:t>
            </a:r>
            <a:endParaRPr lang="en-US" sz="1500"/>
          </a:p>
        </p:txBody>
      </p:sp>
      <p:sp>
        <p:nvSpPr>
          <p:cNvPr id="8" name="Google Shape;50;p10">
            <a:extLst>
              <a:ext uri="{FF2B5EF4-FFF2-40B4-BE49-F238E27FC236}">
                <a16:creationId xmlns:a16="http://schemas.microsoft.com/office/drawing/2014/main" id="{5D507358-F3DA-AA51-6E0C-57A8746BF789}"/>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
        <p:nvSpPr>
          <p:cNvPr id="2" name="TextBox 1">
            <a:extLst>
              <a:ext uri="{FF2B5EF4-FFF2-40B4-BE49-F238E27FC236}">
                <a16:creationId xmlns:a16="http://schemas.microsoft.com/office/drawing/2014/main" id="{DB5A3C23-3855-9CD6-FE8D-98AA79BA1B89}"/>
              </a:ext>
            </a:extLst>
          </p:cNvPr>
          <p:cNvSpPr txBox="1"/>
          <p:nvPr/>
        </p:nvSpPr>
        <p:spPr>
          <a:xfrm>
            <a:off x="655981" y="3897431"/>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dirty="0"/>
              <a:t>Health Disparities</a:t>
            </a:r>
          </a:p>
        </p:txBody>
      </p:sp>
    </p:spTree>
    <p:extLst>
      <p:ext uri="{BB962C8B-B14F-4D97-AF65-F5344CB8AC3E}">
        <p14:creationId xmlns:p14="http://schemas.microsoft.com/office/powerpoint/2010/main" val="118190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CE554209-064D-04BE-1130-357E2C38F911}"/>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2FBACCD5-A24F-3C5C-4143-FF9DA81DEA47}"/>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8A47AB48-15E1-1A98-2113-41B2912E3B10}"/>
              </a:ext>
            </a:extLst>
          </p:cNvPr>
          <p:cNvSpPr txBox="1">
            <a:spLocks/>
          </p:cNvSpPr>
          <p:nvPr/>
        </p:nvSpPr>
        <p:spPr>
          <a:xfrm>
            <a:off x="380999" y="1328554"/>
            <a:ext cx="1393136" cy="65532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New Lens</a:t>
            </a:r>
          </a:p>
        </p:txBody>
      </p:sp>
      <p:sp>
        <p:nvSpPr>
          <p:cNvPr id="5" name="TextBox 4">
            <a:extLst>
              <a:ext uri="{FF2B5EF4-FFF2-40B4-BE49-F238E27FC236}">
                <a16:creationId xmlns:a16="http://schemas.microsoft.com/office/drawing/2014/main" id="{FC6438FC-2339-B366-C575-D54DA292C1AF}"/>
              </a:ext>
            </a:extLst>
          </p:cNvPr>
          <p:cNvSpPr txBox="1"/>
          <p:nvPr/>
        </p:nvSpPr>
        <p:spPr>
          <a:xfrm>
            <a:off x="655982" y="2139417"/>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Validation and justification</a:t>
            </a:r>
          </a:p>
        </p:txBody>
      </p:sp>
      <p:sp>
        <p:nvSpPr>
          <p:cNvPr id="7" name="TextBox 6">
            <a:extLst>
              <a:ext uri="{FF2B5EF4-FFF2-40B4-BE49-F238E27FC236}">
                <a16:creationId xmlns:a16="http://schemas.microsoft.com/office/drawing/2014/main" id="{EC732221-E81F-B747-4716-A32736733CC9}"/>
              </a:ext>
            </a:extLst>
          </p:cNvPr>
          <p:cNvSpPr txBox="1"/>
          <p:nvPr/>
        </p:nvSpPr>
        <p:spPr>
          <a:xfrm>
            <a:off x="655981" y="2995846"/>
            <a:ext cx="2027582"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a:t>Adding new factors</a:t>
            </a:r>
          </a:p>
        </p:txBody>
      </p:sp>
      <p:sp>
        <p:nvSpPr>
          <p:cNvPr id="3" name="Google Shape;50;p10">
            <a:extLst>
              <a:ext uri="{FF2B5EF4-FFF2-40B4-BE49-F238E27FC236}">
                <a16:creationId xmlns:a16="http://schemas.microsoft.com/office/drawing/2014/main" id="{2E2C1224-7B18-A23E-2D6E-B6145999255E}"/>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
        <p:nvSpPr>
          <p:cNvPr id="2" name="TextBox 1">
            <a:extLst>
              <a:ext uri="{FF2B5EF4-FFF2-40B4-BE49-F238E27FC236}">
                <a16:creationId xmlns:a16="http://schemas.microsoft.com/office/drawing/2014/main" id="{AD097E11-4526-6685-1248-F03FA1F7ED74}"/>
              </a:ext>
            </a:extLst>
          </p:cNvPr>
          <p:cNvSpPr txBox="1"/>
          <p:nvPr/>
        </p:nvSpPr>
        <p:spPr>
          <a:xfrm>
            <a:off x="655981" y="3852275"/>
            <a:ext cx="2027582" cy="738664"/>
          </a:xfrm>
          <a:prstGeom prst="rect">
            <a:avLst/>
          </a:prstGeom>
          <a:ln w="76200"/>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100" dirty="0"/>
              <a:t>Health Disparities</a:t>
            </a:r>
          </a:p>
        </p:txBody>
      </p:sp>
      <p:sp>
        <p:nvSpPr>
          <p:cNvPr id="6" name="TextBox 5">
            <a:extLst>
              <a:ext uri="{FF2B5EF4-FFF2-40B4-BE49-F238E27FC236}">
                <a16:creationId xmlns:a16="http://schemas.microsoft.com/office/drawing/2014/main" id="{78C469F3-1442-ED14-3AA4-BFC99DC30647}"/>
              </a:ext>
            </a:extLst>
          </p:cNvPr>
          <p:cNvSpPr txBox="1"/>
          <p:nvPr/>
        </p:nvSpPr>
        <p:spPr>
          <a:xfrm>
            <a:off x="2967751" y="1399103"/>
            <a:ext cx="5786781" cy="1169551"/>
          </a:xfrm>
          <a:prstGeom prst="rect">
            <a:avLst/>
          </a:prstGeom>
          <a:noFill/>
        </p:spPr>
        <p:txBody>
          <a:bodyPr wrap="square" rtlCol="0">
            <a:spAutoFit/>
          </a:bodyPr>
          <a:lstStyle/>
          <a:p>
            <a:r>
              <a:rPr lang="en-US" dirty="0"/>
              <a:t>“I think a lot of people </a:t>
            </a:r>
            <a:r>
              <a:rPr lang="en-US" b="1" dirty="0"/>
              <a:t>don't even think about racism as something that can affect health.</a:t>
            </a:r>
            <a:r>
              <a:rPr lang="en-US" dirty="0"/>
              <a:t> I certainly have seen enough of that to know that it's absolutely true, but </a:t>
            </a:r>
            <a:r>
              <a:rPr lang="en-US" b="1" dirty="0"/>
              <a:t>I think fleshing that out and convincing people that yes, racism with all its tentacles, also has this effect on the population</a:t>
            </a:r>
            <a:r>
              <a:rPr lang="en-US" dirty="0"/>
              <a:t>.” – P8</a:t>
            </a:r>
          </a:p>
        </p:txBody>
      </p:sp>
      <p:sp>
        <p:nvSpPr>
          <p:cNvPr id="9" name="Rectangle 8">
            <a:extLst>
              <a:ext uri="{FF2B5EF4-FFF2-40B4-BE49-F238E27FC236}">
                <a16:creationId xmlns:a16="http://schemas.microsoft.com/office/drawing/2014/main" id="{8EE6FB1A-BCC2-AB47-3964-D8E484339D81}"/>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a:extLst>
              <a:ext uri="{FF2B5EF4-FFF2-40B4-BE49-F238E27FC236}">
                <a16:creationId xmlns:a16="http://schemas.microsoft.com/office/drawing/2014/main" id="{2C49C7D4-B6AF-F321-41E4-70F3729274AB}"/>
              </a:ext>
            </a:extLst>
          </p:cNvPr>
          <p:cNvSpPr txBox="1"/>
          <p:nvPr/>
        </p:nvSpPr>
        <p:spPr>
          <a:xfrm>
            <a:off x="2967750" y="2745813"/>
            <a:ext cx="5677485" cy="1815882"/>
          </a:xfrm>
          <a:prstGeom prst="rect">
            <a:avLst/>
          </a:prstGeom>
          <a:noFill/>
        </p:spPr>
        <p:txBody>
          <a:bodyPr wrap="square" rtlCol="0">
            <a:spAutoFit/>
          </a:bodyPr>
          <a:lstStyle/>
          <a:p>
            <a:r>
              <a:rPr lang="en-US" dirty="0"/>
              <a:t>I really liked the study about if it is sufficient to simply move people and place them in a different area . . . a lot of the time the goal is to get out of that neighborhood. </a:t>
            </a:r>
            <a:r>
              <a:rPr lang="en-US" b="1" dirty="0"/>
              <a:t>What happens when that happens? Is that helpful? Is it better to concentrate on improving that neighborhood and giving more opportunity, and having better health?</a:t>
            </a:r>
            <a:r>
              <a:rPr lang="en-US" dirty="0"/>
              <a:t> Or is that sort of escape, actually, an escape and does it improve anything? </a:t>
            </a:r>
            <a:r>
              <a:rPr lang="en-US" b="1" dirty="0"/>
              <a:t>I thought those were really interesting issues.” </a:t>
            </a:r>
            <a:r>
              <a:rPr lang="en-US" dirty="0"/>
              <a:t>– P7</a:t>
            </a:r>
            <a:endParaRPr lang="en-US" b="1" dirty="0"/>
          </a:p>
        </p:txBody>
      </p:sp>
    </p:spTree>
    <p:extLst>
      <p:ext uri="{BB962C8B-B14F-4D97-AF65-F5344CB8AC3E}">
        <p14:creationId xmlns:p14="http://schemas.microsoft.com/office/powerpoint/2010/main" val="268292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9E3BF2DA-73B9-98D5-75F2-A8D9FF9A660C}"/>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5541B274-8E55-C978-30F4-115D60F3D891}"/>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C8488F3D-E39A-EB73-C59D-96BF414E64DF}"/>
              </a:ext>
            </a:extLst>
          </p:cNvPr>
          <p:cNvSpPr txBox="1">
            <a:spLocks/>
          </p:cNvSpPr>
          <p:nvPr/>
        </p:nvSpPr>
        <p:spPr>
          <a:xfrm>
            <a:off x="380997" y="1317076"/>
            <a:ext cx="4191003" cy="54651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Understanding litigants and parties</a:t>
            </a:r>
          </a:p>
        </p:txBody>
      </p:sp>
      <p:sp>
        <p:nvSpPr>
          <p:cNvPr id="5" name="TextBox 4">
            <a:extLst>
              <a:ext uri="{FF2B5EF4-FFF2-40B4-BE49-F238E27FC236}">
                <a16:creationId xmlns:a16="http://schemas.microsoft.com/office/drawing/2014/main" id="{6F651457-A136-0DD0-AEE1-64CC751BA2FF}"/>
              </a:ext>
            </a:extLst>
          </p:cNvPr>
          <p:cNvSpPr txBox="1"/>
          <p:nvPr/>
        </p:nvSpPr>
        <p:spPr>
          <a:xfrm>
            <a:off x="571168" y="2202417"/>
            <a:ext cx="2310848"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Lived experiences of parties</a:t>
            </a:r>
          </a:p>
        </p:txBody>
      </p:sp>
      <p:sp>
        <p:nvSpPr>
          <p:cNvPr id="10" name="TextBox 9">
            <a:extLst>
              <a:ext uri="{FF2B5EF4-FFF2-40B4-BE49-F238E27FC236}">
                <a16:creationId xmlns:a16="http://schemas.microsoft.com/office/drawing/2014/main" id="{7BD040DF-9B9E-A5EE-D3DD-115BDE5991D4}"/>
              </a:ext>
            </a:extLst>
          </p:cNvPr>
          <p:cNvSpPr txBox="1"/>
          <p:nvPr/>
        </p:nvSpPr>
        <p:spPr>
          <a:xfrm>
            <a:off x="571168" y="3134496"/>
            <a:ext cx="2310848" cy="1061829"/>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Role of legal system in shaping lives</a:t>
            </a:r>
          </a:p>
        </p:txBody>
      </p:sp>
      <p:sp>
        <p:nvSpPr>
          <p:cNvPr id="3" name="Google Shape;50;p10">
            <a:extLst>
              <a:ext uri="{FF2B5EF4-FFF2-40B4-BE49-F238E27FC236}">
                <a16:creationId xmlns:a16="http://schemas.microsoft.com/office/drawing/2014/main" id="{B0B3E2CD-D44C-E375-6496-BF024D34E755}"/>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196022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6DC4887B-614A-4BEB-B02C-B547E7AF72F3}"/>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7B919F8E-37FC-F5FB-FDC2-D6AFCD5F9091}"/>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421A9C12-5113-F1D0-C975-99E83D895E54}"/>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030DEE17-36AB-047B-C96B-A1D50F535740}"/>
              </a:ext>
            </a:extLst>
          </p:cNvPr>
          <p:cNvSpPr txBox="1">
            <a:spLocks/>
          </p:cNvSpPr>
          <p:nvPr/>
        </p:nvSpPr>
        <p:spPr>
          <a:xfrm>
            <a:off x="380997" y="1317076"/>
            <a:ext cx="4191003" cy="54651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Understanding litigants and parties</a:t>
            </a:r>
          </a:p>
        </p:txBody>
      </p:sp>
      <p:sp>
        <p:nvSpPr>
          <p:cNvPr id="5" name="TextBox 4">
            <a:extLst>
              <a:ext uri="{FF2B5EF4-FFF2-40B4-BE49-F238E27FC236}">
                <a16:creationId xmlns:a16="http://schemas.microsoft.com/office/drawing/2014/main" id="{EE54329A-650F-2D27-3F1C-5C4301B8C7FE}"/>
              </a:ext>
            </a:extLst>
          </p:cNvPr>
          <p:cNvSpPr txBox="1"/>
          <p:nvPr/>
        </p:nvSpPr>
        <p:spPr>
          <a:xfrm>
            <a:off x="571168" y="2202417"/>
            <a:ext cx="2310848" cy="738664"/>
          </a:xfrm>
          <a:prstGeom prst="rect">
            <a:avLst/>
          </a:prstGeom>
          <a:ln w="76200"/>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Lived experiences of parties</a:t>
            </a:r>
          </a:p>
        </p:txBody>
      </p:sp>
      <p:sp>
        <p:nvSpPr>
          <p:cNvPr id="9" name="TextBox 8">
            <a:extLst>
              <a:ext uri="{FF2B5EF4-FFF2-40B4-BE49-F238E27FC236}">
                <a16:creationId xmlns:a16="http://schemas.microsoft.com/office/drawing/2014/main" id="{24AD1939-E7F0-DEBA-AFC8-F2B40E22BC44}"/>
              </a:ext>
            </a:extLst>
          </p:cNvPr>
          <p:cNvSpPr txBox="1"/>
          <p:nvPr/>
        </p:nvSpPr>
        <p:spPr>
          <a:xfrm>
            <a:off x="3072186" y="2303499"/>
            <a:ext cx="5815506" cy="1708160"/>
          </a:xfrm>
          <a:prstGeom prst="rect">
            <a:avLst/>
          </a:prstGeom>
          <a:noFill/>
        </p:spPr>
        <p:txBody>
          <a:bodyPr wrap="square" rtlCol="0">
            <a:spAutoFit/>
          </a:bodyPr>
          <a:lstStyle/>
          <a:p>
            <a:r>
              <a:rPr lang="en-US" sz="1500">
                <a:latin typeface="Calibri" panose="020F0502020204030204" pitchFamily="34" charset="0"/>
              </a:rPr>
              <a:t>“I would be </a:t>
            </a:r>
            <a:r>
              <a:rPr lang="en-US" sz="1500" b="1">
                <a:latin typeface="Calibri" panose="020F0502020204030204" pitchFamily="34" charset="0"/>
              </a:rPr>
              <a:t>digging deeper into a person's ability to perform certain functions.</a:t>
            </a:r>
            <a:r>
              <a:rPr lang="en-US" sz="1500">
                <a:latin typeface="Calibri" panose="020F0502020204030204" pitchFamily="34" charset="0"/>
              </a:rPr>
              <a:t> If it's about how are they able to get to and from the drug testing or do they even live in a city that provides it? Do you have to go to another community? Do you have transportation? In other words, </a:t>
            </a:r>
            <a:r>
              <a:rPr lang="en-US" sz="1500" b="1">
                <a:latin typeface="Calibri" panose="020F0502020204030204" pitchFamily="34" charset="0"/>
              </a:rPr>
              <a:t>making sure that whatever the judge is doing, that person can perform so that they are successful </a:t>
            </a:r>
            <a:r>
              <a:rPr lang="en-US" sz="1500">
                <a:latin typeface="Calibri" panose="020F0502020204030204" pitchFamily="34" charset="0"/>
              </a:rPr>
              <a:t>in what the court's ordering, the conditions that the court puts down.” – P2 </a:t>
            </a:r>
            <a:endParaRPr lang="en-US" sz="1500"/>
          </a:p>
        </p:txBody>
      </p:sp>
      <p:sp>
        <p:nvSpPr>
          <p:cNvPr id="10" name="TextBox 9">
            <a:extLst>
              <a:ext uri="{FF2B5EF4-FFF2-40B4-BE49-F238E27FC236}">
                <a16:creationId xmlns:a16="http://schemas.microsoft.com/office/drawing/2014/main" id="{BF0EA25D-4E3A-B4E2-C2EA-1D28979230EE}"/>
              </a:ext>
            </a:extLst>
          </p:cNvPr>
          <p:cNvSpPr txBox="1"/>
          <p:nvPr/>
        </p:nvSpPr>
        <p:spPr>
          <a:xfrm>
            <a:off x="571168" y="3134496"/>
            <a:ext cx="2310848" cy="1061829"/>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Role of legal system in shaping lives</a:t>
            </a:r>
          </a:p>
        </p:txBody>
      </p:sp>
      <p:sp>
        <p:nvSpPr>
          <p:cNvPr id="6" name="Google Shape;50;p10">
            <a:extLst>
              <a:ext uri="{FF2B5EF4-FFF2-40B4-BE49-F238E27FC236}">
                <a16:creationId xmlns:a16="http://schemas.microsoft.com/office/drawing/2014/main" id="{99CF6595-592D-45F1-2499-81CBD4C345AD}"/>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388345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4487661A-7133-833B-7841-B7B717EF8BD0}"/>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D5709A57-DECA-9082-D2D2-5CDB55EF41CD}"/>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CCFA7CB0-0F8B-B3A6-E537-02104E9FBA55}"/>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D871C280-8462-8614-B817-2344AC6BE048}"/>
              </a:ext>
            </a:extLst>
          </p:cNvPr>
          <p:cNvSpPr txBox="1">
            <a:spLocks/>
          </p:cNvSpPr>
          <p:nvPr/>
        </p:nvSpPr>
        <p:spPr>
          <a:xfrm>
            <a:off x="380997" y="1317076"/>
            <a:ext cx="4191003" cy="54651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Understanding litigants and parties</a:t>
            </a:r>
          </a:p>
        </p:txBody>
      </p:sp>
      <p:sp>
        <p:nvSpPr>
          <p:cNvPr id="5" name="TextBox 4">
            <a:extLst>
              <a:ext uri="{FF2B5EF4-FFF2-40B4-BE49-F238E27FC236}">
                <a16:creationId xmlns:a16="http://schemas.microsoft.com/office/drawing/2014/main" id="{9CA4883B-3E6E-6869-5AB3-417D56B816C2}"/>
              </a:ext>
            </a:extLst>
          </p:cNvPr>
          <p:cNvSpPr txBox="1"/>
          <p:nvPr/>
        </p:nvSpPr>
        <p:spPr>
          <a:xfrm>
            <a:off x="571168" y="2202417"/>
            <a:ext cx="2310848" cy="738664"/>
          </a:xfrm>
          <a:prstGeom prst="rect">
            <a:avLst/>
          </a:prstGeom>
          <a:ln w="19050"/>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Lived experiences of parties</a:t>
            </a:r>
          </a:p>
        </p:txBody>
      </p:sp>
      <p:sp>
        <p:nvSpPr>
          <p:cNvPr id="10" name="TextBox 9">
            <a:extLst>
              <a:ext uri="{FF2B5EF4-FFF2-40B4-BE49-F238E27FC236}">
                <a16:creationId xmlns:a16="http://schemas.microsoft.com/office/drawing/2014/main" id="{2E26F1E9-22B2-D5C4-B5A3-1AD1B5176135}"/>
              </a:ext>
            </a:extLst>
          </p:cNvPr>
          <p:cNvSpPr txBox="1"/>
          <p:nvPr/>
        </p:nvSpPr>
        <p:spPr>
          <a:xfrm>
            <a:off x="571168" y="3134496"/>
            <a:ext cx="2310848" cy="1061829"/>
          </a:xfrm>
          <a:prstGeom prst="rect">
            <a:avLst/>
          </a:prstGeom>
          <a:ln w="76200"/>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Role of legal system in shaping lives</a:t>
            </a:r>
          </a:p>
        </p:txBody>
      </p:sp>
      <p:sp>
        <p:nvSpPr>
          <p:cNvPr id="6" name="TextBox 5">
            <a:extLst>
              <a:ext uri="{FF2B5EF4-FFF2-40B4-BE49-F238E27FC236}">
                <a16:creationId xmlns:a16="http://schemas.microsoft.com/office/drawing/2014/main" id="{5A398A71-60E8-C766-3F90-93D7BA62489E}"/>
              </a:ext>
            </a:extLst>
          </p:cNvPr>
          <p:cNvSpPr txBox="1"/>
          <p:nvPr/>
        </p:nvSpPr>
        <p:spPr>
          <a:xfrm>
            <a:off x="3357638" y="2146384"/>
            <a:ext cx="5138496" cy="2400657"/>
          </a:xfrm>
          <a:prstGeom prst="rect">
            <a:avLst/>
          </a:prstGeom>
          <a:noFill/>
        </p:spPr>
        <p:txBody>
          <a:bodyPr wrap="square" rtlCol="0">
            <a:spAutoFit/>
          </a:bodyPr>
          <a:lstStyle/>
          <a:p>
            <a:r>
              <a:rPr lang="en-US" sz="1500">
                <a:latin typeface="Calibri" panose="020F0502020204030204" pitchFamily="34" charset="0"/>
              </a:rPr>
              <a:t>“I look at my sentencing guidelines, and you have these criteria, and this is where it lands, and then I'm crossing it here, and this is the offense, and here's my sentence, and that's it</a:t>
            </a:r>
            <a:r>
              <a:rPr lang="en-US" sz="1500" b="1">
                <a:latin typeface="Calibri" panose="020F0502020204030204" pitchFamily="34" charset="0"/>
              </a:rPr>
              <a:t>. I think the social determinants help shift the entire conversation. </a:t>
            </a:r>
            <a:r>
              <a:rPr lang="en-US" sz="1500">
                <a:latin typeface="Calibri" panose="020F0502020204030204" pitchFamily="34" charset="0"/>
              </a:rPr>
              <a:t>I always tell someone that I don't want to have power over you, what I want to do is for you to power over yourself. </a:t>
            </a:r>
            <a:r>
              <a:rPr lang="en-US" sz="1500" b="1">
                <a:latin typeface="Calibri" panose="020F0502020204030204" pitchFamily="34" charset="0"/>
              </a:rPr>
              <a:t>How can I craft a sentence that meets that and pulls you in as much as it's accountability. </a:t>
            </a:r>
            <a:r>
              <a:rPr lang="en-US" sz="1500">
                <a:latin typeface="Calibri" panose="020F0502020204030204" pitchFamily="34" charset="0"/>
              </a:rPr>
              <a:t>I think the social determinants of health helps us to more not just logically, but </a:t>
            </a:r>
            <a:r>
              <a:rPr lang="en-US" sz="1500" b="1">
                <a:latin typeface="Calibri" panose="020F0502020204030204" pitchFamily="34" charset="0"/>
              </a:rPr>
              <a:t>practically participate in sentencing</a:t>
            </a:r>
            <a:r>
              <a:rPr lang="en-US" sz="1500">
                <a:latin typeface="Calibri" panose="020F0502020204030204" pitchFamily="34" charset="0"/>
              </a:rPr>
              <a:t>.” – P6</a:t>
            </a:r>
            <a:endParaRPr lang="en-US" sz="1500"/>
          </a:p>
        </p:txBody>
      </p:sp>
      <p:sp>
        <p:nvSpPr>
          <p:cNvPr id="7" name="Google Shape;50;p10">
            <a:extLst>
              <a:ext uri="{FF2B5EF4-FFF2-40B4-BE49-F238E27FC236}">
                <a16:creationId xmlns:a16="http://schemas.microsoft.com/office/drawing/2014/main" id="{1F32F513-79FC-9366-462B-16578C9E2881}"/>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3074497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45896178-487A-4F2A-1443-6DE073DFB4AC}"/>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07C321FA-A73E-A582-18C2-3A5DE03A0CE9}"/>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Shifting mindsets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23F3150F-C1A4-BB2F-9601-AC0115D671DF}"/>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96A040A0-99B9-2F8F-06B2-E41265BA9754}"/>
              </a:ext>
            </a:extLst>
          </p:cNvPr>
          <p:cNvSpPr txBox="1">
            <a:spLocks/>
          </p:cNvSpPr>
          <p:nvPr/>
        </p:nvSpPr>
        <p:spPr>
          <a:xfrm>
            <a:off x="380997" y="1317076"/>
            <a:ext cx="2268685" cy="546512"/>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Population mindset</a:t>
            </a:r>
          </a:p>
        </p:txBody>
      </p:sp>
      <p:sp>
        <p:nvSpPr>
          <p:cNvPr id="5" name="TextBox 4">
            <a:extLst>
              <a:ext uri="{FF2B5EF4-FFF2-40B4-BE49-F238E27FC236}">
                <a16:creationId xmlns:a16="http://schemas.microsoft.com/office/drawing/2014/main" id="{1FF2BC68-9675-0955-81CE-46009B5DCCE5}"/>
              </a:ext>
            </a:extLst>
          </p:cNvPr>
          <p:cNvSpPr txBox="1"/>
          <p:nvPr/>
        </p:nvSpPr>
        <p:spPr>
          <a:xfrm>
            <a:off x="571500" y="2148651"/>
            <a:ext cx="2078182" cy="738664"/>
          </a:xfrm>
          <a:prstGeom prst="rect">
            <a:avLst/>
          </a:prstGeom>
          <a:ln w="76200"/>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en-US" sz="2100"/>
              <a:t>Applying societal context</a:t>
            </a:r>
          </a:p>
        </p:txBody>
      </p:sp>
      <p:sp>
        <p:nvSpPr>
          <p:cNvPr id="7" name="TextBox 6">
            <a:extLst>
              <a:ext uri="{FF2B5EF4-FFF2-40B4-BE49-F238E27FC236}">
                <a16:creationId xmlns:a16="http://schemas.microsoft.com/office/drawing/2014/main" id="{371D6D1F-FD21-C4AF-931A-FC68C4102C74}"/>
              </a:ext>
            </a:extLst>
          </p:cNvPr>
          <p:cNvSpPr txBox="1"/>
          <p:nvPr/>
        </p:nvSpPr>
        <p:spPr>
          <a:xfrm>
            <a:off x="732559" y="3301041"/>
            <a:ext cx="7445087" cy="1246495"/>
          </a:xfrm>
          <a:prstGeom prst="rect">
            <a:avLst/>
          </a:prstGeom>
          <a:noFill/>
        </p:spPr>
        <p:txBody>
          <a:bodyPr wrap="square" rtlCol="0">
            <a:spAutoFit/>
          </a:bodyPr>
          <a:lstStyle/>
          <a:p>
            <a:r>
              <a:rPr lang="en-US" sz="1500">
                <a:latin typeface="Calibri" panose="020F0502020204030204" pitchFamily="34" charset="0"/>
              </a:rPr>
              <a:t>“</a:t>
            </a:r>
            <a:r>
              <a:rPr lang="en-US" sz="1500" b="1">
                <a:latin typeface="Calibri" panose="020F0502020204030204" pitchFamily="34" charset="0"/>
              </a:rPr>
              <a:t>the system . . . we have in place </a:t>
            </a:r>
            <a:r>
              <a:rPr lang="en-US" sz="1500">
                <a:latin typeface="Calibri" panose="020F0502020204030204" pitchFamily="34" charset="0"/>
              </a:rPr>
              <a:t>to deal with individuals who are suffering from severe mental illness </a:t>
            </a:r>
            <a:r>
              <a:rPr lang="en-US" sz="1500" b="1">
                <a:latin typeface="Calibri" panose="020F0502020204030204" pitchFamily="34" charset="0"/>
              </a:rPr>
              <a:t>is just not working </a:t>
            </a:r>
            <a:r>
              <a:rPr lang="en-US" sz="1500">
                <a:latin typeface="Calibri" panose="020F0502020204030204" pitchFamily="34" charset="0"/>
              </a:rPr>
              <a:t>. . . Someone would be charged with…I don't know trespassing, because they're chronically unhoused, or maybe it's because they're in crisis, and they would go to jail, and I would release them. And then, </a:t>
            </a:r>
            <a:r>
              <a:rPr lang="en-US" sz="1500" b="1">
                <a:latin typeface="Calibri" panose="020F0502020204030204" pitchFamily="34" charset="0"/>
              </a:rPr>
              <a:t>you know, two, three weeks later, I'd see the same person charged with the same charge</a:t>
            </a:r>
            <a:r>
              <a:rPr lang="en-US" sz="1500">
                <a:latin typeface="Calibri" panose="020F0502020204030204" pitchFamily="34" charset="0"/>
              </a:rPr>
              <a:t>.” – P12</a:t>
            </a:r>
            <a:endParaRPr lang="en-US" sz="1500"/>
          </a:p>
        </p:txBody>
      </p:sp>
      <p:sp>
        <p:nvSpPr>
          <p:cNvPr id="8" name="TextBox 7">
            <a:extLst>
              <a:ext uri="{FF2B5EF4-FFF2-40B4-BE49-F238E27FC236}">
                <a16:creationId xmlns:a16="http://schemas.microsoft.com/office/drawing/2014/main" id="{084EA4B0-8770-412A-87D8-91A8D515D0CC}"/>
              </a:ext>
            </a:extLst>
          </p:cNvPr>
          <p:cNvSpPr txBox="1"/>
          <p:nvPr/>
        </p:nvSpPr>
        <p:spPr>
          <a:xfrm>
            <a:off x="3041374" y="1958084"/>
            <a:ext cx="5531126" cy="1246495"/>
          </a:xfrm>
          <a:prstGeom prst="rect">
            <a:avLst/>
          </a:prstGeom>
          <a:noFill/>
        </p:spPr>
        <p:txBody>
          <a:bodyPr wrap="square" rtlCol="0">
            <a:spAutoFit/>
          </a:bodyPr>
          <a:lstStyle/>
          <a:p>
            <a:r>
              <a:rPr lang="en-US" sz="1500">
                <a:latin typeface="Calibri" panose="020F0502020204030204" pitchFamily="34" charset="0"/>
              </a:rPr>
              <a:t>“I think when you understand people's entire plight and where they're coming from the issues that they're having, the issues that their families may be having, </a:t>
            </a:r>
            <a:r>
              <a:rPr lang="en-US" sz="1500" b="1">
                <a:latin typeface="Calibri" panose="020F0502020204030204" pitchFamily="34" charset="0"/>
              </a:rPr>
              <a:t>I just think it makes you a more well-rounded person when you are interacting with people every day who are very different from you</a:t>
            </a:r>
            <a:r>
              <a:rPr lang="en-US" sz="1500">
                <a:latin typeface="Calibri" panose="020F0502020204030204" pitchFamily="34" charset="0"/>
              </a:rPr>
              <a:t>.” - P5</a:t>
            </a:r>
            <a:endParaRPr lang="en-US" sz="1500"/>
          </a:p>
        </p:txBody>
      </p:sp>
      <p:sp>
        <p:nvSpPr>
          <p:cNvPr id="6" name="Google Shape;50;p10">
            <a:extLst>
              <a:ext uri="{FF2B5EF4-FFF2-40B4-BE49-F238E27FC236}">
                <a16:creationId xmlns:a16="http://schemas.microsoft.com/office/drawing/2014/main" id="{F31EF910-21C3-A560-387A-EEE8B1EC2293}"/>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151541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5DCED11B-0A4B-CDA1-E0E5-EA5CCB91FF55}"/>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8F5C9A98-C05A-838A-900A-92CBA2C7D86B}"/>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Major Themes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C347B363-B469-077C-4A21-95BDBC67F6E7}"/>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graphicFrame>
        <p:nvGraphicFramePr>
          <p:cNvPr id="8" name="Diagram 7">
            <a:extLst>
              <a:ext uri="{FF2B5EF4-FFF2-40B4-BE49-F238E27FC236}">
                <a16:creationId xmlns:a16="http://schemas.microsoft.com/office/drawing/2014/main" id="{7EBAA5B2-A643-392E-F086-CEEDB55A8AE6}"/>
              </a:ext>
            </a:extLst>
          </p:cNvPr>
          <p:cNvGraphicFramePr/>
          <p:nvPr>
            <p:extLst>
              <p:ext uri="{D42A27DB-BD31-4B8C-83A1-F6EECF244321}">
                <p14:modId xmlns:p14="http://schemas.microsoft.com/office/powerpoint/2010/main" val="422389751"/>
              </p:ext>
            </p:extLst>
          </p:nvPr>
        </p:nvGraphicFramePr>
        <p:xfrm>
          <a:off x="1080788" y="1461306"/>
          <a:ext cx="6973957" cy="2979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Google Shape;50;p10">
            <a:extLst>
              <a:ext uri="{FF2B5EF4-FFF2-40B4-BE49-F238E27FC236}">
                <a16:creationId xmlns:a16="http://schemas.microsoft.com/office/drawing/2014/main" id="{F755C120-77DE-F808-A0FB-F95509402F37}"/>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592533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2D64AB55-7CA5-B896-B28B-E2CC3076C9E9}"/>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64D2F146-90DF-0008-B469-6D6E56652BC9}"/>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F256DC58-FF4F-E331-FA17-8EB6AE1B1E04}"/>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6B95B168-1561-4265-8F30-64457550AEE2}"/>
              </a:ext>
            </a:extLst>
          </p:cNvPr>
          <p:cNvSpPr txBox="1">
            <a:spLocks/>
          </p:cNvSpPr>
          <p:nvPr/>
        </p:nvSpPr>
        <p:spPr>
          <a:xfrm>
            <a:off x="381000" y="1328554"/>
            <a:ext cx="2496379" cy="430673"/>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b"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nSpc>
                <a:spcPct val="100000"/>
              </a:lnSpc>
              <a:buFontTx/>
            </a:pPr>
            <a:r>
              <a:rPr lang="en" sz="1800" b="1">
                <a:solidFill>
                  <a:schemeClr val="bg1"/>
                </a:solidFill>
                <a:latin typeface="Aptos" panose="020B0004020202020204" pitchFamily="34" charset="0"/>
                <a:ea typeface="Inter Medium"/>
                <a:cs typeface="Inter Medium"/>
              </a:rPr>
              <a:t>Population Mindset</a:t>
            </a:r>
          </a:p>
        </p:txBody>
      </p:sp>
      <p:sp>
        <p:nvSpPr>
          <p:cNvPr id="5" name="TextBox 4">
            <a:extLst>
              <a:ext uri="{FF2B5EF4-FFF2-40B4-BE49-F238E27FC236}">
                <a16:creationId xmlns:a16="http://schemas.microsoft.com/office/drawing/2014/main" id="{1E5A4B6C-CF86-CB0B-F709-1E6F90E6B74B}"/>
              </a:ext>
            </a:extLst>
          </p:cNvPr>
          <p:cNvSpPr txBox="1"/>
          <p:nvPr/>
        </p:nvSpPr>
        <p:spPr>
          <a:xfrm>
            <a:off x="894522" y="2202417"/>
            <a:ext cx="1982856" cy="738664"/>
          </a:xfrm>
          <a:prstGeom prst="rect">
            <a:avLst/>
          </a:prstGeom>
          <a:ln w="7620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Do something different</a:t>
            </a:r>
          </a:p>
        </p:txBody>
      </p:sp>
      <p:sp>
        <p:nvSpPr>
          <p:cNvPr id="7" name="TextBox 6">
            <a:extLst>
              <a:ext uri="{FF2B5EF4-FFF2-40B4-BE49-F238E27FC236}">
                <a16:creationId xmlns:a16="http://schemas.microsoft.com/office/drawing/2014/main" id="{A4F0DD74-136F-C33C-23CA-2A25B30F3EEC}"/>
              </a:ext>
            </a:extLst>
          </p:cNvPr>
          <p:cNvSpPr txBox="1"/>
          <p:nvPr/>
        </p:nvSpPr>
        <p:spPr>
          <a:xfrm>
            <a:off x="3503544" y="1587335"/>
            <a:ext cx="5384149" cy="1938992"/>
          </a:xfrm>
          <a:prstGeom prst="rect">
            <a:avLst/>
          </a:prstGeom>
          <a:noFill/>
        </p:spPr>
        <p:txBody>
          <a:bodyPr wrap="square" rtlCol="0">
            <a:spAutoFit/>
          </a:bodyPr>
          <a:lstStyle/>
          <a:p>
            <a:r>
              <a:rPr lang="en-US" sz="1500">
                <a:latin typeface="Arial" panose="020B0604020202020204" pitchFamily="34" charset="0"/>
              </a:rPr>
              <a:t>“</a:t>
            </a:r>
            <a:r>
              <a:rPr lang="en-US" sz="1500">
                <a:latin typeface="Calibri" panose="020F0502020204030204" pitchFamily="34" charset="0"/>
              </a:rPr>
              <a:t>even though in court, you're dealing definitionally with individuals and individual rights and individual cases, </a:t>
            </a:r>
            <a:r>
              <a:rPr lang="en-US" sz="1500" b="1">
                <a:latin typeface="Calibri" panose="020F0502020204030204" pitchFamily="34" charset="0"/>
              </a:rPr>
              <a:t>that it's important to remember societal impacts</a:t>
            </a:r>
            <a:r>
              <a:rPr lang="en-US" sz="1500">
                <a:latin typeface="Calibri" panose="020F0502020204030204" pitchFamily="34" charset="0"/>
              </a:rPr>
              <a:t>. In some ways, it's really an apples to oranges we're dealing with. What are the societal determinants that are going to be impacting? Whereas what I'm seeing is that individual person. </a:t>
            </a:r>
            <a:r>
              <a:rPr lang="en-US" sz="1500" b="1">
                <a:latin typeface="Calibri" panose="020F0502020204030204" pitchFamily="34" charset="0"/>
              </a:rPr>
              <a:t>How do I dictate the knowledge of societal information on a population base when I'm dealing with one person</a:t>
            </a:r>
            <a:r>
              <a:rPr lang="en-US" sz="1500">
                <a:latin typeface="Calibri" panose="020F0502020204030204" pitchFamily="34" charset="0"/>
              </a:rPr>
              <a:t>.” – P7</a:t>
            </a:r>
          </a:p>
        </p:txBody>
      </p:sp>
      <p:sp>
        <p:nvSpPr>
          <p:cNvPr id="8" name="TextBox 7">
            <a:extLst>
              <a:ext uri="{FF2B5EF4-FFF2-40B4-BE49-F238E27FC236}">
                <a16:creationId xmlns:a16="http://schemas.microsoft.com/office/drawing/2014/main" id="{0883934B-52BA-0C2C-5B4D-FC54BDDC68A6}"/>
              </a:ext>
            </a:extLst>
          </p:cNvPr>
          <p:cNvSpPr txBox="1"/>
          <p:nvPr/>
        </p:nvSpPr>
        <p:spPr>
          <a:xfrm>
            <a:off x="1147970" y="3556165"/>
            <a:ext cx="7174211" cy="1015663"/>
          </a:xfrm>
          <a:prstGeom prst="rect">
            <a:avLst/>
          </a:prstGeom>
          <a:noFill/>
        </p:spPr>
        <p:txBody>
          <a:bodyPr wrap="square" rtlCol="0">
            <a:spAutoFit/>
          </a:bodyPr>
          <a:lstStyle/>
          <a:p>
            <a:r>
              <a:rPr lang="en-US" sz="1500">
                <a:latin typeface="Calibri" panose="020F0502020204030204" pitchFamily="34" charset="0"/>
              </a:rPr>
              <a:t>“caused me to think about </a:t>
            </a:r>
            <a:r>
              <a:rPr lang="en-US" sz="1500" b="1">
                <a:latin typeface="Calibri" panose="020F0502020204030204" pitchFamily="34" charset="0"/>
              </a:rPr>
              <a:t>what I can do to hopefully help people </a:t>
            </a:r>
            <a:r>
              <a:rPr lang="en-US" sz="1500">
                <a:latin typeface="Calibri" panose="020F0502020204030204" pitchFamily="34" charset="0"/>
              </a:rPr>
              <a:t>who are before me try to move past that. And then as to racism. I think that's just, if I recall correctly, just the ongoing systemic trauma inflicted upon minorities in our society and, </a:t>
            </a:r>
            <a:r>
              <a:rPr lang="en-US" sz="1500" b="1">
                <a:latin typeface="Calibri" panose="020F0502020204030204" pitchFamily="34" charset="0"/>
              </a:rPr>
              <a:t>how that impacts people long term.</a:t>
            </a:r>
            <a:r>
              <a:rPr lang="en-US" sz="1500">
                <a:latin typeface="Calibri" panose="020F0502020204030204" pitchFamily="34" charset="0"/>
              </a:rPr>
              <a:t>” - P1</a:t>
            </a:r>
            <a:endParaRPr lang="en-US" sz="1500"/>
          </a:p>
        </p:txBody>
      </p:sp>
      <p:sp>
        <p:nvSpPr>
          <p:cNvPr id="6" name="Google Shape;50;p10">
            <a:extLst>
              <a:ext uri="{FF2B5EF4-FFF2-40B4-BE49-F238E27FC236}">
                <a16:creationId xmlns:a16="http://schemas.microsoft.com/office/drawing/2014/main" id="{EFBCC4E5-244B-733D-E5A1-718AD385FAA8}"/>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90772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50" name="Google Shape;50;p10"/>
          <p:cNvSpPr txBox="1">
            <a:spLocks noGrp="1"/>
          </p:cNvSpPr>
          <p:nvPr>
            <p:ph type="subTitle" idx="2"/>
          </p:nvPr>
        </p:nvSpPr>
        <p:spPr>
          <a:xfrm>
            <a:off x="380999" y="208274"/>
            <a:ext cx="5324857" cy="300829"/>
          </a:xfrm>
          <a:prstGeom prst="rect">
            <a:avLst/>
          </a:prstGeom>
        </p:spPr>
        <p:txBody>
          <a:bodyPr spcFirstLastPara="1" vert="horz" wrap="square" lIns="91425" tIns="91425" rIns="91425" bIns="91425" rtlCol="0" anchor="ctr" anchorCtr="0">
            <a:noAutofit/>
          </a:bodyPr>
          <a:lstStyle/>
          <a:p>
            <a:pPr marL="0" indent="0">
              <a:spcAft>
                <a:spcPts val="1200"/>
              </a:spcAft>
            </a:pPr>
            <a:r>
              <a:rPr lang="en-US">
                <a:latin typeface="Aptos" panose="020B0004020202020204" pitchFamily="34" charset="0"/>
              </a:rPr>
              <a:t>Health Law Professors Conference, Boston, MA, June 2025</a:t>
            </a:r>
          </a:p>
        </p:txBody>
      </p:sp>
      <p:sp>
        <p:nvSpPr>
          <p:cNvPr id="2" name="Google Shape;48;p10">
            <a:extLst>
              <a:ext uri="{FF2B5EF4-FFF2-40B4-BE49-F238E27FC236}">
                <a16:creationId xmlns:a16="http://schemas.microsoft.com/office/drawing/2014/main" id="{1D585D0D-E5B5-0EAF-79FD-FE08C790CCA6}"/>
              </a:ext>
            </a:extLst>
          </p:cNvPr>
          <p:cNvSpPr txBox="1">
            <a:spLocks/>
          </p:cNvSpPr>
          <p:nvPr/>
        </p:nvSpPr>
        <p:spPr>
          <a:xfrm>
            <a:off x="380999" y="669153"/>
            <a:ext cx="8098800" cy="652334"/>
          </a:xfrm>
          <a:prstGeom prst="rect">
            <a:avLst/>
          </a:prstGeom>
        </p:spPr>
        <p:txBody>
          <a:bodyPr spcFirstLastPara="1" vert="horz" wrap="square" lIns="91425" tIns="91425" rIns="91425" bIns="91425" rtlCol="0" anchor="b" anchorCtr="0">
            <a:noAutofit/>
          </a:bodyPr>
          <a:lstStyle>
            <a:lvl1pPr lvl="0" algn="l" defTabSz="914400" rtl="0" eaLnBrk="1" latinLnBrk="0" hangingPunct="1">
              <a:lnSpc>
                <a:spcPct val="90000"/>
              </a:lnSpc>
              <a:spcBef>
                <a:spcPts val="0"/>
              </a:spcBef>
              <a:spcAft>
                <a:spcPts val="0"/>
              </a:spcAft>
              <a:buClr>
                <a:srgbClr val="101023"/>
              </a:buClr>
              <a:buSzPts val="4500"/>
              <a:buNone/>
              <a:defRPr sz="60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nSpc>
                <a:spcPct val="100000"/>
              </a:lnSpc>
            </a:pPr>
            <a:r>
              <a:rPr lang="en" sz="3450">
                <a:solidFill>
                  <a:srgbClr val="102310"/>
                </a:solidFill>
                <a:latin typeface="Inter Medium"/>
                <a:ea typeface="Inter Medium"/>
                <a:cs typeface="Inter Medium"/>
                <a:sym typeface="Inter Medium"/>
              </a:rPr>
              <a:t>Evaluation Questions</a:t>
            </a:r>
            <a:endParaRPr lang="en" sz="2400">
              <a:solidFill>
                <a:srgbClr val="102310"/>
              </a:solidFill>
              <a:latin typeface="Inter Medium"/>
              <a:ea typeface="Inter Medium"/>
              <a:cs typeface="Inter Medium"/>
            </a:endParaRPr>
          </a:p>
        </p:txBody>
      </p:sp>
      <p:sp>
        <p:nvSpPr>
          <p:cNvPr id="5" name="TextBox 4">
            <a:extLst>
              <a:ext uri="{FF2B5EF4-FFF2-40B4-BE49-F238E27FC236}">
                <a16:creationId xmlns:a16="http://schemas.microsoft.com/office/drawing/2014/main" id="{E1C2FF6C-A042-2D68-A9D6-EEE587E866D9}"/>
              </a:ext>
            </a:extLst>
          </p:cNvPr>
          <p:cNvSpPr txBox="1"/>
          <p:nvPr/>
        </p:nvSpPr>
        <p:spPr>
          <a:xfrm>
            <a:off x="585128" y="1430592"/>
            <a:ext cx="6849568" cy="392415"/>
          </a:xfrm>
          <a:prstGeom prst="rect">
            <a:avLst/>
          </a:prstGeom>
          <a:noFill/>
        </p:spPr>
        <p:txBody>
          <a:bodyPr wrap="square" rtlCol="0">
            <a:spAutoFit/>
          </a:bodyPr>
          <a:lstStyle/>
          <a:p>
            <a:pPr marL="257175" indent="-257175">
              <a:buFont typeface="+mj-lt"/>
              <a:buAutoNum type="arabicParenR"/>
            </a:pPr>
            <a:r>
              <a:rPr lang="en-US" sz="1950"/>
              <a:t>Who attends Salus Populi trainings?</a:t>
            </a:r>
          </a:p>
        </p:txBody>
      </p:sp>
      <p:sp>
        <p:nvSpPr>
          <p:cNvPr id="11" name="TextBox 10">
            <a:extLst>
              <a:ext uri="{FF2B5EF4-FFF2-40B4-BE49-F238E27FC236}">
                <a16:creationId xmlns:a16="http://schemas.microsoft.com/office/drawing/2014/main" id="{843987E1-7758-4708-2A4A-E0FEE0244E2E}"/>
              </a:ext>
            </a:extLst>
          </p:cNvPr>
          <p:cNvSpPr txBox="1"/>
          <p:nvPr/>
        </p:nvSpPr>
        <p:spPr>
          <a:xfrm>
            <a:off x="585128" y="3010713"/>
            <a:ext cx="7210418" cy="392415"/>
          </a:xfrm>
          <a:prstGeom prst="rect">
            <a:avLst/>
          </a:prstGeom>
          <a:noFill/>
        </p:spPr>
        <p:txBody>
          <a:bodyPr wrap="square">
            <a:spAutoFit/>
          </a:bodyPr>
          <a:lstStyle/>
          <a:p>
            <a:pPr marL="260747" indent="-260747"/>
            <a:r>
              <a:rPr lang="en-US" sz="1950"/>
              <a:t>3) How do attendees use what they learn?</a:t>
            </a:r>
          </a:p>
        </p:txBody>
      </p:sp>
      <p:pic>
        <p:nvPicPr>
          <p:cNvPr id="15" name="Graphic 14" descr="Judge female with solid fill">
            <a:extLst>
              <a:ext uri="{FF2B5EF4-FFF2-40B4-BE49-F238E27FC236}">
                <a16:creationId xmlns:a16="http://schemas.microsoft.com/office/drawing/2014/main" id="{33565050-0455-38B6-CB0E-22F23E9DD7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77960" y="676689"/>
            <a:ext cx="1201839" cy="1201839"/>
          </a:xfrm>
          <a:prstGeom prst="rect">
            <a:avLst/>
          </a:prstGeom>
        </p:spPr>
      </p:pic>
      <p:sp>
        <p:nvSpPr>
          <p:cNvPr id="3" name="TextBox 2">
            <a:extLst>
              <a:ext uri="{FF2B5EF4-FFF2-40B4-BE49-F238E27FC236}">
                <a16:creationId xmlns:a16="http://schemas.microsoft.com/office/drawing/2014/main" id="{93EBB9F6-AFBA-E657-23A6-803131DE9B08}"/>
              </a:ext>
            </a:extLst>
          </p:cNvPr>
          <p:cNvSpPr txBox="1"/>
          <p:nvPr/>
        </p:nvSpPr>
        <p:spPr>
          <a:xfrm>
            <a:off x="585128" y="1932112"/>
            <a:ext cx="6860719" cy="969496"/>
          </a:xfrm>
          <a:prstGeom prst="rect">
            <a:avLst/>
          </a:prstGeom>
          <a:noFill/>
        </p:spPr>
        <p:txBody>
          <a:bodyPr wrap="square" lIns="68580" tIns="34290" rIns="68580" bIns="34290" anchor="t">
            <a:spAutoFit/>
          </a:bodyPr>
          <a:lstStyle/>
          <a:p>
            <a:pPr marL="260509" indent="-260509"/>
            <a:r>
              <a:rPr lang="en-US" sz="1950"/>
              <a:t>2) Does the Salus Populi training increase participants’ knowledge about the SDOH and the relationship to their work?</a:t>
            </a:r>
            <a:endParaRPr lang="en-US" sz="1050"/>
          </a:p>
        </p:txBody>
      </p:sp>
      <p:sp>
        <p:nvSpPr>
          <p:cNvPr id="4" name="TextBox 3">
            <a:extLst>
              <a:ext uri="{FF2B5EF4-FFF2-40B4-BE49-F238E27FC236}">
                <a16:creationId xmlns:a16="http://schemas.microsoft.com/office/drawing/2014/main" id="{C5ED4D3C-182B-8B69-5E84-A8A9A83E994E}"/>
              </a:ext>
            </a:extLst>
          </p:cNvPr>
          <p:cNvSpPr txBox="1"/>
          <p:nvPr/>
        </p:nvSpPr>
        <p:spPr>
          <a:xfrm>
            <a:off x="585128" y="3512233"/>
            <a:ext cx="7210418" cy="392415"/>
          </a:xfrm>
          <a:prstGeom prst="rect">
            <a:avLst/>
          </a:prstGeom>
          <a:noFill/>
        </p:spPr>
        <p:txBody>
          <a:bodyPr wrap="square">
            <a:spAutoFit/>
          </a:bodyPr>
          <a:lstStyle/>
          <a:p>
            <a:pPr marL="260747" indent="-260747"/>
            <a:r>
              <a:rPr lang="en-US" sz="1950"/>
              <a:t>4) What do attendees like and dislike about the training?</a:t>
            </a:r>
          </a:p>
        </p:txBody>
      </p:sp>
    </p:spTree>
    <p:extLst>
      <p:ext uri="{BB962C8B-B14F-4D97-AF65-F5344CB8AC3E}">
        <p14:creationId xmlns:p14="http://schemas.microsoft.com/office/powerpoint/2010/main" val="157262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B00EEC4F-A23B-8C02-3E21-465C39964843}"/>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68F9143B-82AB-759C-315D-B7561D016D8E}"/>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22F418B5-3C97-AB36-F4A8-1B2160B57D1E}"/>
              </a:ext>
            </a:extLst>
          </p:cNvPr>
          <p:cNvSpPr txBox="1">
            <a:spLocks/>
          </p:cNvSpPr>
          <p:nvPr/>
        </p:nvSpPr>
        <p:spPr>
          <a:xfrm>
            <a:off x="380999" y="1357531"/>
            <a:ext cx="3271631" cy="50605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Informed Specific Decisions</a:t>
            </a:r>
          </a:p>
        </p:txBody>
      </p:sp>
      <p:sp>
        <p:nvSpPr>
          <p:cNvPr id="5" name="TextBox 4">
            <a:extLst>
              <a:ext uri="{FF2B5EF4-FFF2-40B4-BE49-F238E27FC236}">
                <a16:creationId xmlns:a16="http://schemas.microsoft.com/office/drawing/2014/main" id="{35A4BCF5-243B-F539-CE68-8AC32DC5678F}"/>
              </a:ext>
            </a:extLst>
          </p:cNvPr>
          <p:cNvSpPr txBox="1"/>
          <p:nvPr/>
        </p:nvSpPr>
        <p:spPr>
          <a:xfrm>
            <a:off x="730525" y="2088650"/>
            <a:ext cx="2117035" cy="415498"/>
          </a:xfrm>
          <a:prstGeom prst="rect">
            <a:avLst/>
          </a:prstGeom>
          <a:ln w="1905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Communication</a:t>
            </a:r>
          </a:p>
        </p:txBody>
      </p:sp>
      <p:sp>
        <p:nvSpPr>
          <p:cNvPr id="7" name="TextBox 6">
            <a:extLst>
              <a:ext uri="{FF2B5EF4-FFF2-40B4-BE49-F238E27FC236}">
                <a16:creationId xmlns:a16="http://schemas.microsoft.com/office/drawing/2014/main" id="{FD6EFE04-7BB3-03BA-73D0-2B98475A466C}"/>
              </a:ext>
            </a:extLst>
          </p:cNvPr>
          <p:cNvSpPr txBox="1"/>
          <p:nvPr/>
        </p:nvSpPr>
        <p:spPr>
          <a:xfrm>
            <a:off x="730524" y="2674388"/>
            <a:ext cx="2117035" cy="738664"/>
          </a:xfrm>
          <a:prstGeom prst="rect">
            <a:avLst/>
          </a:prstGeom>
          <a:ln w="1905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Against punitive measures</a:t>
            </a:r>
          </a:p>
        </p:txBody>
      </p:sp>
      <p:sp>
        <p:nvSpPr>
          <p:cNvPr id="3" name="Google Shape;50;p10">
            <a:extLst>
              <a:ext uri="{FF2B5EF4-FFF2-40B4-BE49-F238E27FC236}">
                <a16:creationId xmlns:a16="http://schemas.microsoft.com/office/drawing/2014/main" id="{D3EEF1E5-95AC-C215-DCBD-5D87D86768B0}"/>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424656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39C24E44-2DA3-E863-9EB6-CAB5D38E53E0}"/>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BD0920D3-3C7A-5678-4339-1DA8C45CD1D9}"/>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91999D8F-EF5B-D391-8EF4-465DB662ECA6}"/>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889C0489-E6F2-9D96-26C0-E1203DA80524}"/>
              </a:ext>
            </a:extLst>
          </p:cNvPr>
          <p:cNvSpPr txBox="1">
            <a:spLocks/>
          </p:cNvSpPr>
          <p:nvPr/>
        </p:nvSpPr>
        <p:spPr>
          <a:xfrm>
            <a:off x="380999" y="1357531"/>
            <a:ext cx="3271631" cy="50605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Informed Specific Decisions</a:t>
            </a:r>
          </a:p>
        </p:txBody>
      </p:sp>
      <p:sp>
        <p:nvSpPr>
          <p:cNvPr id="5" name="TextBox 4">
            <a:extLst>
              <a:ext uri="{FF2B5EF4-FFF2-40B4-BE49-F238E27FC236}">
                <a16:creationId xmlns:a16="http://schemas.microsoft.com/office/drawing/2014/main" id="{61F74CA1-0A35-3E61-FD8F-4AC91C0C848D}"/>
              </a:ext>
            </a:extLst>
          </p:cNvPr>
          <p:cNvSpPr txBox="1"/>
          <p:nvPr/>
        </p:nvSpPr>
        <p:spPr>
          <a:xfrm>
            <a:off x="730525" y="2088650"/>
            <a:ext cx="2117035" cy="415498"/>
          </a:xfrm>
          <a:prstGeom prst="rect">
            <a:avLst/>
          </a:prstGeom>
          <a:ln w="7620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Communication</a:t>
            </a:r>
          </a:p>
        </p:txBody>
      </p:sp>
      <p:sp>
        <p:nvSpPr>
          <p:cNvPr id="7" name="TextBox 6">
            <a:extLst>
              <a:ext uri="{FF2B5EF4-FFF2-40B4-BE49-F238E27FC236}">
                <a16:creationId xmlns:a16="http://schemas.microsoft.com/office/drawing/2014/main" id="{F2E89488-8686-FC75-1A99-C8EE6355AF1C}"/>
              </a:ext>
            </a:extLst>
          </p:cNvPr>
          <p:cNvSpPr txBox="1"/>
          <p:nvPr/>
        </p:nvSpPr>
        <p:spPr>
          <a:xfrm>
            <a:off x="730524" y="2674388"/>
            <a:ext cx="2117035" cy="738664"/>
          </a:xfrm>
          <a:prstGeom prst="rect">
            <a:avLst/>
          </a:prstGeom>
          <a:ln w="1905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Against punitive measures</a:t>
            </a:r>
          </a:p>
        </p:txBody>
      </p:sp>
      <p:sp>
        <p:nvSpPr>
          <p:cNvPr id="6" name="TextBox 5">
            <a:extLst>
              <a:ext uri="{FF2B5EF4-FFF2-40B4-BE49-F238E27FC236}">
                <a16:creationId xmlns:a16="http://schemas.microsoft.com/office/drawing/2014/main" id="{A9B9C261-1D8E-CC4F-7178-52A0ED1C735F}"/>
              </a:ext>
            </a:extLst>
          </p:cNvPr>
          <p:cNvSpPr txBox="1"/>
          <p:nvPr/>
        </p:nvSpPr>
        <p:spPr>
          <a:xfrm>
            <a:off x="3384274" y="2189640"/>
            <a:ext cx="5500556" cy="1015663"/>
          </a:xfrm>
          <a:prstGeom prst="rect">
            <a:avLst/>
          </a:prstGeom>
          <a:noFill/>
        </p:spPr>
        <p:txBody>
          <a:bodyPr wrap="square" rtlCol="0">
            <a:spAutoFit/>
          </a:bodyPr>
          <a:lstStyle/>
          <a:p>
            <a:r>
              <a:rPr lang="en-US" sz="1500">
                <a:latin typeface="Calibri" panose="020F0502020204030204" pitchFamily="34" charset="0"/>
              </a:rPr>
              <a:t>“When I'm telling somebody, they have to go do an intake at a mental health place </a:t>
            </a:r>
            <a:r>
              <a:rPr lang="en-US" sz="1500" b="1">
                <a:latin typeface="Calibri" panose="020F0502020204030204" pitchFamily="34" charset="0"/>
              </a:rPr>
              <a:t>I now ask, do you know how to get there? </a:t>
            </a:r>
            <a:r>
              <a:rPr lang="en-US" sz="1500">
                <a:latin typeface="Calibri" panose="020F0502020204030204" pitchFamily="34" charset="0"/>
              </a:rPr>
              <a:t>Do you have a means to get there? What's going to be a reasonable time period for you to do that” – P7</a:t>
            </a:r>
            <a:endParaRPr lang="en-US" sz="1500"/>
          </a:p>
        </p:txBody>
      </p:sp>
      <p:sp>
        <p:nvSpPr>
          <p:cNvPr id="9" name="TextBox 8">
            <a:extLst>
              <a:ext uri="{FF2B5EF4-FFF2-40B4-BE49-F238E27FC236}">
                <a16:creationId xmlns:a16="http://schemas.microsoft.com/office/drawing/2014/main" id="{707C4BA8-4FA3-9D98-ED49-B31550BD6AFC}"/>
              </a:ext>
            </a:extLst>
          </p:cNvPr>
          <p:cNvSpPr txBox="1"/>
          <p:nvPr/>
        </p:nvSpPr>
        <p:spPr>
          <a:xfrm>
            <a:off x="3384274" y="3362285"/>
            <a:ext cx="5367397" cy="784830"/>
          </a:xfrm>
          <a:prstGeom prst="rect">
            <a:avLst/>
          </a:prstGeom>
          <a:noFill/>
        </p:spPr>
        <p:txBody>
          <a:bodyPr wrap="square" rtlCol="0">
            <a:spAutoFit/>
          </a:bodyPr>
          <a:lstStyle/>
          <a:p>
            <a:r>
              <a:rPr lang="en-US" sz="1500">
                <a:latin typeface="Calibri" panose="020F0502020204030204" pitchFamily="34" charset="0"/>
              </a:rPr>
              <a:t>“it would be to make sure that we're learning to write in a way that that recognizes those social determinants and </a:t>
            </a:r>
            <a:r>
              <a:rPr lang="en-US" sz="1500" b="1">
                <a:latin typeface="Calibri" panose="020F0502020204030204" pitchFamily="34" charset="0"/>
              </a:rPr>
              <a:t>so that we don't write in a biased way</a:t>
            </a:r>
            <a:r>
              <a:rPr lang="en-US" sz="1500">
                <a:latin typeface="Calibri" panose="020F0502020204030204" pitchFamily="34" charset="0"/>
              </a:rPr>
              <a:t>” - P11</a:t>
            </a:r>
            <a:endParaRPr lang="en-US" sz="1500"/>
          </a:p>
        </p:txBody>
      </p:sp>
      <p:sp>
        <p:nvSpPr>
          <p:cNvPr id="8" name="Google Shape;50;p10">
            <a:extLst>
              <a:ext uri="{FF2B5EF4-FFF2-40B4-BE49-F238E27FC236}">
                <a16:creationId xmlns:a16="http://schemas.microsoft.com/office/drawing/2014/main" id="{17DEED63-0ECA-F71D-0F95-50AEFD056D57}"/>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235962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30F4841E-E949-7DF2-BACE-9951E37961C4}"/>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B7512474-80B5-CBE7-D115-57456A570B22}"/>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BA43C9E4-5250-24CA-1E83-94CD93D59360}"/>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DEF3FAAD-57EB-BEEE-AD5D-99829CCE10BE}"/>
              </a:ext>
            </a:extLst>
          </p:cNvPr>
          <p:cNvSpPr txBox="1">
            <a:spLocks/>
          </p:cNvSpPr>
          <p:nvPr/>
        </p:nvSpPr>
        <p:spPr>
          <a:xfrm>
            <a:off x="380999" y="1357531"/>
            <a:ext cx="3271631" cy="50605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Informed Specific Decisions</a:t>
            </a:r>
          </a:p>
        </p:txBody>
      </p:sp>
      <p:sp>
        <p:nvSpPr>
          <p:cNvPr id="5" name="TextBox 4">
            <a:extLst>
              <a:ext uri="{FF2B5EF4-FFF2-40B4-BE49-F238E27FC236}">
                <a16:creationId xmlns:a16="http://schemas.microsoft.com/office/drawing/2014/main" id="{3063D023-7C3A-EFBC-E4DA-AD3588017AFC}"/>
              </a:ext>
            </a:extLst>
          </p:cNvPr>
          <p:cNvSpPr txBox="1"/>
          <p:nvPr/>
        </p:nvSpPr>
        <p:spPr>
          <a:xfrm>
            <a:off x="730525" y="2088650"/>
            <a:ext cx="2117035" cy="415498"/>
          </a:xfrm>
          <a:prstGeom prst="rect">
            <a:avLst/>
          </a:prstGeom>
          <a:ln w="1905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Communication</a:t>
            </a:r>
          </a:p>
        </p:txBody>
      </p:sp>
      <p:sp>
        <p:nvSpPr>
          <p:cNvPr id="7" name="TextBox 6">
            <a:extLst>
              <a:ext uri="{FF2B5EF4-FFF2-40B4-BE49-F238E27FC236}">
                <a16:creationId xmlns:a16="http://schemas.microsoft.com/office/drawing/2014/main" id="{26A30AD6-A733-2A13-99C7-A4D869DE95E5}"/>
              </a:ext>
            </a:extLst>
          </p:cNvPr>
          <p:cNvSpPr txBox="1"/>
          <p:nvPr/>
        </p:nvSpPr>
        <p:spPr>
          <a:xfrm>
            <a:off x="730524" y="2674388"/>
            <a:ext cx="2117035" cy="738664"/>
          </a:xfrm>
          <a:prstGeom prst="rect">
            <a:avLst/>
          </a:prstGeom>
          <a:ln w="76200"/>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gn="ctr"/>
            <a:r>
              <a:rPr lang="en-US" sz="2100"/>
              <a:t>Against punitive measures</a:t>
            </a:r>
          </a:p>
        </p:txBody>
      </p:sp>
      <p:sp>
        <p:nvSpPr>
          <p:cNvPr id="6" name="TextBox 5">
            <a:extLst>
              <a:ext uri="{FF2B5EF4-FFF2-40B4-BE49-F238E27FC236}">
                <a16:creationId xmlns:a16="http://schemas.microsoft.com/office/drawing/2014/main" id="{A02F91CC-DBA0-6481-7877-AD7BB2A5815C}"/>
              </a:ext>
            </a:extLst>
          </p:cNvPr>
          <p:cNvSpPr txBox="1"/>
          <p:nvPr/>
        </p:nvSpPr>
        <p:spPr>
          <a:xfrm>
            <a:off x="3385293" y="2177589"/>
            <a:ext cx="5502400" cy="1015663"/>
          </a:xfrm>
          <a:prstGeom prst="rect">
            <a:avLst/>
          </a:prstGeom>
          <a:noFill/>
        </p:spPr>
        <p:txBody>
          <a:bodyPr wrap="square" rtlCol="0">
            <a:spAutoFit/>
          </a:bodyPr>
          <a:lstStyle/>
          <a:p>
            <a:r>
              <a:rPr lang="en-US" sz="1500">
                <a:latin typeface="Calibri" panose="020F0502020204030204" pitchFamily="34" charset="0"/>
              </a:rPr>
              <a:t>“might yield a judge who is more likely to ask follow-up questions and get like a fuller story about what's really going on in someone's life, and then hopefully </a:t>
            </a:r>
            <a:r>
              <a:rPr lang="en-US" sz="1500" b="1">
                <a:latin typeface="Calibri" panose="020F0502020204030204" pitchFamily="34" charset="0"/>
              </a:rPr>
              <a:t>craft an order that is more responsive to that reality</a:t>
            </a:r>
            <a:r>
              <a:rPr lang="en-US" sz="1500">
                <a:latin typeface="Calibri" panose="020F0502020204030204" pitchFamily="34" charset="0"/>
              </a:rPr>
              <a:t>.” – P13</a:t>
            </a:r>
            <a:endParaRPr lang="en-US" sz="1500"/>
          </a:p>
        </p:txBody>
      </p:sp>
      <p:sp>
        <p:nvSpPr>
          <p:cNvPr id="9" name="TextBox 8">
            <a:extLst>
              <a:ext uri="{FF2B5EF4-FFF2-40B4-BE49-F238E27FC236}">
                <a16:creationId xmlns:a16="http://schemas.microsoft.com/office/drawing/2014/main" id="{F77ED899-7923-E4A8-E844-5B48768A711E}"/>
              </a:ext>
            </a:extLst>
          </p:cNvPr>
          <p:cNvSpPr txBox="1"/>
          <p:nvPr/>
        </p:nvSpPr>
        <p:spPr>
          <a:xfrm>
            <a:off x="3385293" y="3381126"/>
            <a:ext cx="5502400" cy="784830"/>
          </a:xfrm>
          <a:prstGeom prst="rect">
            <a:avLst/>
          </a:prstGeom>
          <a:noFill/>
        </p:spPr>
        <p:txBody>
          <a:bodyPr wrap="square" rtlCol="0">
            <a:spAutoFit/>
          </a:bodyPr>
          <a:lstStyle/>
          <a:p>
            <a:r>
              <a:rPr lang="en-US" sz="1500">
                <a:latin typeface="Calibri" panose="020F0502020204030204" pitchFamily="34" charset="0"/>
              </a:rPr>
              <a:t>“And I took the perspective after that course that, </a:t>
            </a:r>
            <a:r>
              <a:rPr lang="en-US" sz="1500" b="1">
                <a:latin typeface="Calibri" panose="020F0502020204030204" pitchFamily="34" charset="0"/>
              </a:rPr>
              <a:t>let's order them to mediation on the front end before they even see a judge</a:t>
            </a:r>
            <a:r>
              <a:rPr lang="en-US" sz="1500">
                <a:latin typeface="Calibri" panose="020F0502020204030204" pitchFamily="34" charset="0"/>
              </a:rPr>
              <a:t>, and see if they can work it out before they even come to court.”  - P12</a:t>
            </a:r>
            <a:endParaRPr lang="en-US" sz="1500"/>
          </a:p>
        </p:txBody>
      </p:sp>
      <p:sp>
        <p:nvSpPr>
          <p:cNvPr id="8" name="Google Shape;50;p10">
            <a:extLst>
              <a:ext uri="{FF2B5EF4-FFF2-40B4-BE49-F238E27FC236}">
                <a16:creationId xmlns:a16="http://schemas.microsoft.com/office/drawing/2014/main" id="{C1B2167A-E856-A482-5ABF-89F27FC8013A}"/>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108655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2B40F171-6633-8C00-AEFF-F4B80A5FE346}"/>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25D73783-EC84-E59C-0C90-CF810A36B990}"/>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C3FC8C41-3C8B-733F-0DCE-8B132A5A74D6}"/>
              </a:ext>
            </a:extLst>
          </p:cNvPr>
          <p:cNvSpPr txBox="1">
            <a:spLocks/>
          </p:cNvSpPr>
          <p:nvPr/>
        </p:nvSpPr>
        <p:spPr>
          <a:xfrm>
            <a:off x="380997" y="1317076"/>
            <a:ext cx="2108756" cy="44215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System change</a:t>
            </a:r>
          </a:p>
        </p:txBody>
      </p:sp>
      <p:sp>
        <p:nvSpPr>
          <p:cNvPr id="5" name="TextBox 4">
            <a:extLst>
              <a:ext uri="{FF2B5EF4-FFF2-40B4-BE49-F238E27FC236}">
                <a16:creationId xmlns:a16="http://schemas.microsoft.com/office/drawing/2014/main" id="{E6AABA86-2626-2EEB-3568-BE980DE8ACCF}"/>
              </a:ext>
            </a:extLst>
          </p:cNvPr>
          <p:cNvSpPr txBox="1"/>
          <p:nvPr/>
        </p:nvSpPr>
        <p:spPr>
          <a:xfrm>
            <a:off x="819978" y="2066648"/>
            <a:ext cx="2108755" cy="73866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100"/>
              <a:t>Holistic and tailored justice</a:t>
            </a:r>
          </a:p>
        </p:txBody>
      </p:sp>
      <p:sp>
        <p:nvSpPr>
          <p:cNvPr id="7" name="TextBox 6">
            <a:extLst>
              <a:ext uri="{FF2B5EF4-FFF2-40B4-BE49-F238E27FC236}">
                <a16:creationId xmlns:a16="http://schemas.microsoft.com/office/drawing/2014/main" id="{A19EED68-7D92-3400-7E16-1C7976A3C035}"/>
              </a:ext>
            </a:extLst>
          </p:cNvPr>
          <p:cNvSpPr txBox="1"/>
          <p:nvPr/>
        </p:nvSpPr>
        <p:spPr>
          <a:xfrm>
            <a:off x="819977" y="2937032"/>
            <a:ext cx="2108755" cy="73866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100"/>
              <a:t>Interdisciplinary collaboration</a:t>
            </a:r>
          </a:p>
        </p:txBody>
      </p:sp>
      <p:sp>
        <p:nvSpPr>
          <p:cNvPr id="3" name="Google Shape;50;p10">
            <a:extLst>
              <a:ext uri="{FF2B5EF4-FFF2-40B4-BE49-F238E27FC236}">
                <a16:creationId xmlns:a16="http://schemas.microsoft.com/office/drawing/2014/main" id="{6D1793D5-A1A2-A192-CFA4-20C5AA7B3C70}"/>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205372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C9BF9D0F-CFB3-003A-377B-FE3668006F34}"/>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5FF3D45B-ED2B-907E-816B-6DBE36A66599}"/>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06B1CE7A-5101-C47E-15AD-B5D211E1947C}"/>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71357782-C9B5-D05D-6DA8-15C3791BD5CB}"/>
              </a:ext>
            </a:extLst>
          </p:cNvPr>
          <p:cNvSpPr txBox="1">
            <a:spLocks/>
          </p:cNvSpPr>
          <p:nvPr/>
        </p:nvSpPr>
        <p:spPr>
          <a:xfrm>
            <a:off x="380997" y="1317076"/>
            <a:ext cx="2108756" cy="44215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System change</a:t>
            </a:r>
          </a:p>
        </p:txBody>
      </p:sp>
      <p:sp>
        <p:nvSpPr>
          <p:cNvPr id="5" name="TextBox 4">
            <a:extLst>
              <a:ext uri="{FF2B5EF4-FFF2-40B4-BE49-F238E27FC236}">
                <a16:creationId xmlns:a16="http://schemas.microsoft.com/office/drawing/2014/main" id="{F45D6B34-5A1E-8F32-5A54-373CAF9DB864}"/>
              </a:ext>
            </a:extLst>
          </p:cNvPr>
          <p:cNvSpPr txBox="1"/>
          <p:nvPr/>
        </p:nvSpPr>
        <p:spPr>
          <a:xfrm>
            <a:off x="819978" y="2066648"/>
            <a:ext cx="2108755" cy="738664"/>
          </a:xfrm>
          <a:prstGeom prst="rect">
            <a:avLst/>
          </a:prstGeom>
          <a:ln w="76200"/>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100"/>
              <a:t>Holistic and tailored justice</a:t>
            </a:r>
          </a:p>
        </p:txBody>
      </p:sp>
      <p:sp>
        <p:nvSpPr>
          <p:cNvPr id="7" name="TextBox 6">
            <a:extLst>
              <a:ext uri="{FF2B5EF4-FFF2-40B4-BE49-F238E27FC236}">
                <a16:creationId xmlns:a16="http://schemas.microsoft.com/office/drawing/2014/main" id="{ED3734E6-47FC-5361-E496-4AB4BA442BA2}"/>
              </a:ext>
            </a:extLst>
          </p:cNvPr>
          <p:cNvSpPr txBox="1"/>
          <p:nvPr/>
        </p:nvSpPr>
        <p:spPr>
          <a:xfrm>
            <a:off x="819977" y="2937032"/>
            <a:ext cx="2108755" cy="73866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100"/>
              <a:t>Interdisciplinary collaboration</a:t>
            </a:r>
          </a:p>
        </p:txBody>
      </p:sp>
      <p:sp>
        <p:nvSpPr>
          <p:cNvPr id="6" name="TextBox 5">
            <a:extLst>
              <a:ext uri="{FF2B5EF4-FFF2-40B4-BE49-F238E27FC236}">
                <a16:creationId xmlns:a16="http://schemas.microsoft.com/office/drawing/2014/main" id="{45C93657-D271-C13B-149C-8174F8126787}"/>
              </a:ext>
            </a:extLst>
          </p:cNvPr>
          <p:cNvSpPr txBox="1"/>
          <p:nvPr/>
        </p:nvSpPr>
        <p:spPr>
          <a:xfrm>
            <a:off x="3335668" y="1650991"/>
            <a:ext cx="5162290" cy="1015663"/>
          </a:xfrm>
          <a:prstGeom prst="rect">
            <a:avLst/>
          </a:prstGeom>
          <a:noFill/>
        </p:spPr>
        <p:txBody>
          <a:bodyPr wrap="square" rtlCol="0">
            <a:spAutoFit/>
          </a:bodyPr>
          <a:lstStyle/>
          <a:p>
            <a:r>
              <a:rPr lang="en-US" sz="1500">
                <a:latin typeface="Calibri" panose="020F0502020204030204" pitchFamily="34" charset="0"/>
                <a:cs typeface="Calibri" panose="020F0502020204030204" pitchFamily="34" charset="0"/>
              </a:rPr>
              <a:t>"It might push certain areas to be </a:t>
            </a:r>
            <a:r>
              <a:rPr lang="en-US" sz="1500" b="1">
                <a:latin typeface="Calibri" panose="020F0502020204030204" pitchFamily="34" charset="0"/>
                <a:cs typeface="Calibri" panose="020F0502020204030204" pitchFamily="34" charset="0"/>
              </a:rPr>
              <a:t>more inclined to do either collaborative court or restorative justice type courts</a:t>
            </a:r>
            <a:r>
              <a:rPr lang="en-US" sz="1500">
                <a:latin typeface="Calibri" panose="020F0502020204030204" pitchFamily="34" charset="0"/>
                <a:cs typeface="Calibri" panose="020F0502020204030204" pitchFamily="34" charset="0"/>
              </a:rPr>
              <a:t>… if you can start </a:t>
            </a:r>
            <a:r>
              <a:rPr lang="en-US" sz="1500" b="1">
                <a:latin typeface="Calibri" panose="020F0502020204030204" pitchFamily="34" charset="0"/>
                <a:cs typeface="Calibri" panose="020F0502020204030204" pitchFamily="34" charset="0"/>
              </a:rPr>
              <a:t>thinking beyond just the one person </a:t>
            </a:r>
            <a:r>
              <a:rPr lang="en-US" sz="1500">
                <a:latin typeface="Calibri" panose="020F0502020204030204" pitchFamily="34" charset="0"/>
                <a:cs typeface="Calibri" panose="020F0502020204030204" pitchFamily="34" charset="0"/>
              </a:rPr>
              <a:t>and how do we help this area that that could be very beneficial</a:t>
            </a:r>
            <a:r>
              <a:rPr lang="en-US" sz="1500" i="1">
                <a:latin typeface="Calibri" panose="020F0502020204030204" pitchFamily="34" charset="0"/>
                <a:cs typeface="Calibri" panose="020F0502020204030204" pitchFamily="34" charset="0"/>
              </a:rPr>
              <a:t>.</a:t>
            </a:r>
            <a:r>
              <a:rPr lang="en-US" sz="1500">
                <a:latin typeface="Calibri" panose="020F0502020204030204" pitchFamily="34" charset="0"/>
                <a:cs typeface="Calibri" panose="020F0502020204030204" pitchFamily="34" charset="0"/>
              </a:rPr>
              <a:t>” – P5</a:t>
            </a:r>
          </a:p>
        </p:txBody>
      </p:sp>
      <p:sp>
        <p:nvSpPr>
          <p:cNvPr id="8" name="TextBox 7">
            <a:extLst>
              <a:ext uri="{FF2B5EF4-FFF2-40B4-BE49-F238E27FC236}">
                <a16:creationId xmlns:a16="http://schemas.microsoft.com/office/drawing/2014/main" id="{5BC1D294-6B32-E9E7-F8DC-169AEF842298}"/>
              </a:ext>
            </a:extLst>
          </p:cNvPr>
          <p:cNvSpPr txBox="1"/>
          <p:nvPr/>
        </p:nvSpPr>
        <p:spPr>
          <a:xfrm>
            <a:off x="3335669" y="2937032"/>
            <a:ext cx="5162289" cy="1246495"/>
          </a:xfrm>
          <a:prstGeom prst="rect">
            <a:avLst/>
          </a:prstGeom>
          <a:noFill/>
        </p:spPr>
        <p:txBody>
          <a:bodyPr wrap="square" rtlCol="0">
            <a:spAutoFit/>
          </a:bodyPr>
          <a:lstStyle/>
          <a:p>
            <a:r>
              <a:rPr lang="en-US" sz="1500">
                <a:latin typeface="Calibri" panose="020F0502020204030204" pitchFamily="34" charset="0"/>
                <a:cs typeface="Calibri" panose="020F0502020204030204" pitchFamily="34" charset="0"/>
              </a:rPr>
              <a:t>“I think that it's not always clear how social determinants of health, how health just can infuse a lot of what we do… We're not just doing criminal cases; we're doing civil cases as well. </a:t>
            </a:r>
            <a:r>
              <a:rPr lang="en-US" sz="1500" b="1">
                <a:latin typeface="Calibri" panose="020F0502020204030204" pitchFamily="34" charset="0"/>
                <a:cs typeface="Calibri" panose="020F0502020204030204" pitchFamily="34" charset="0"/>
              </a:rPr>
              <a:t>[We must explore] how…these factors come into play in the civil arena also.</a:t>
            </a:r>
            <a:r>
              <a:rPr lang="en-US" sz="1500">
                <a:latin typeface="Calibri" panose="020F0502020204030204" pitchFamily="34" charset="0"/>
                <a:cs typeface="Calibri" panose="020F0502020204030204" pitchFamily="34" charset="0"/>
              </a:rPr>
              <a:t>” – P6</a:t>
            </a:r>
          </a:p>
        </p:txBody>
      </p:sp>
      <p:sp>
        <p:nvSpPr>
          <p:cNvPr id="9" name="Google Shape;50;p10">
            <a:extLst>
              <a:ext uri="{FF2B5EF4-FFF2-40B4-BE49-F238E27FC236}">
                <a16:creationId xmlns:a16="http://schemas.microsoft.com/office/drawing/2014/main" id="{79088C17-9D73-4FDC-0128-23A7D6E501D4}"/>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251240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9008A3A1-192E-9720-AFF1-43239CC89749}"/>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D4166DCF-94D7-B56C-2300-43032D3156C1}"/>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Impact on judging</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041453D7-6E80-895E-C21B-B231225E5AA7}"/>
              </a:ext>
            </a:extLst>
          </p:cNvPr>
          <p:cNvSpPr txBox="1">
            <a:spLocks/>
          </p:cNvSpPr>
          <p:nvPr/>
        </p:nvSpPr>
        <p:spPr>
          <a:xfrm>
            <a:off x="380997" y="1317076"/>
            <a:ext cx="2108756" cy="44215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System change</a:t>
            </a:r>
          </a:p>
        </p:txBody>
      </p:sp>
      <p:sp>
        <p:nvSpPr>
          <p:cNvPr id="5" name="TextBox 4">
            <a:extLst>
              <a:ext uri="{FF2B5EF4-FFF2-40B4-BE49-F238E27FC236}">
                <a16:creationId xmlns:a16="http://schemas.microsoft.com/office/drawing/2014/main" id="{15C001C1-D0B7-47EC-18BC-3C3BA336C97D}"/>
              </a:ext>
            </a:extLst>
          </p:cNvPr>
          <p:cNvSpPr txBox="1"/>
          <p:nvPr/>
        </p:nvSpPr>
        <p:spPr>
          <a:xfrm>
            <a:off x="819978" y="2066648"/>
            <a:ext cx="2108755" cy="738664"/>
          </a:xfrm>
          <a:prstGeom prst="rect">
            <a:avLst/>
          </a:prstGeom>
          <a:ln w="19050"/>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100"/>
              <a:t>Holistic and tailored justice</a:t>
            </a:r>
          </a:p>
        </p:txBody>
      </p:sp>
      <p:sp>
        <p:nvSpPr>
          <p:cNvPr id="7" name="TextBox 6">
            <a:extLst>
              <a:ext uri="{FF2B5EF4-FFF2-40B4-BE49-F238E27FC236}">
                <a16:creationId xmlns:a16="http://schemas.microsoft.com/office/drawing/2014/main" id="{C6B099DA-BE4B-C636-C84E-FEF2E0786EAD}"/>
              </a:ext>
            </a:extLst>
          </p:cNvPr>
          <p:cNvSpPr txBox="1"/>
          <p:nvPr/>
        </p:nvSpPr>
        <p:spPr>
          <a:xfrm>
            <a:off x="819977" y="2937032"/>
            <a:ext cx="2108755" cy="738664"/>
          </a:xfrm>
          <a:prstGeom prst="rect">
            <a:avLst/>
          </a:prstGeom>
          <a:ln w="76200"/>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100"/>
              <a:t>Interdisciplinary collaboration</a:t>
            </a:r>
          </a:p>
        </p:txBody>
      </p:sp>
      <p:sp>
        <p:nvSpPr>
          <p:cNvPr id="9" name="TextBox 8">
            <a:extLst>
              <a:ext uri="{FF2B5EF4-FFF2-40B4-BE49-F238E27FC236}">
                <a16:creationId xmlns:a16="http://schemas.microsoft.com/office/drawing/2014/main" id="{DF421666-6D7B-D972-4143-05A6B3D68C3D}"/>
              </a:ext>
            </a:extLst>
          </p:cNvPr>
          <p:cNvSpPr txBox="1"/>
          <p:nvPr/>
        </p:nvSpPr>
        <p:spPr>
          <a:xfrm>
            <a:off x="3218438" y="2302242"/>
            <a:ext cx="5536095" cy="1015663"/>
          </a:xfrm>
          <a:prstGeom prst="rect">
            <a:avLst/>
          </a:prstGeom>
          <a:noFill/>
        </p:spPr>
        <p:txBody>
          <a:bodyPr wrap="square" rtlCol="0">
            <a:spAutoFit/>
          </a:bodyPr>
          <a:lstStyle/>
          <a:p>
            <a:r>
              <a:rPr lang="en-US" sz="1500">
                <a:latin typeface="Calibri" panose="020F0502020204030204" pitchFamily="34" charset="0"/>
                <a:cs typeface="Calibri" panose="020F0502020204030204" pitchFamily="34" charset="0"/>
              </a:rPr>
              <a:t>"I think being able to </a:t>
            </a:r>
            <a:r>
              <a:rPr lang="en-US" sz="1500" b="1">
                <a:latin typeface="Calibri" panose="020F0502020204030204" pitchFamily="34" charset="0"/>
                <a:cs typeface="Calibri" panose="020F0502020204030204" pitchFamily="34" charset="0"/>
              </a:rPr>
              <a:t>partner outside of the judicial system</a:t>
            </a:r>
            <a:r>
              <a:rPr lang="en-US" sz="1500">
                <a:latin typeface="Calibri" panose="020F0502020204030204" pitchFamily="34" charset="0"/>
                <a:cs typeface="Calibri" panose="020F0502020204030204" pitchFamily="34" charset="0"/>
              </a:rPr>
              <a:t>... people that take these kinds of seminars and learn about the impact of the social determinants will be more inclined to come up with ideas outside of like, imposing sentences.” – P8 </a:t>
            </a:r>
          </a:p>
        </p:txBody>
      </p:sp>
      <p:sp>
        <p:nvSpPr>
          <p:cNvPr id="3" name="Google Shape;50;p10">
            <a:extLst>
              <a:ext uri="{FF2B5EF4-FFF2-40B4-BE49-F238E27FC236}">
                <a16:creationId xmlns:a16="http://schemas.microsoft.com/office/drawing/2014/main" id="{CE87270F-A436-287D-F120-DB41CF9FB676}"/>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388430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E1EACBFA-E435-8BE4-7F35-B495F4CE9C00}"/>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66403D69-4704-97FC-B5A9-ACDF26AFF13E}"/>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Major Themes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94D6E9C1-5196-4907-9E11-D835FF97F86F}"/>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graphicFrame>
        <p:nvGraphicFramePr>
          <p:cNvPr id="8" name="Diagram 7">
            <a:extLst>
              <a:ext uri="{FF2B5EF4-FFF2-40B4-BE49-F238E27FC236}">
                <a16:creationId xmlns:a16="http://schemas.microsoft.com/office/drawing/2014/main" id="{88FE960A-60A6-C1A5-44C3-8AA953DCB4AC}"/>
              </a:ext>
            </a:extLst>
          </p:cNvPr>
          <p:cNvGraphicFramePr/>
          <p:nvPr>
            <p:extLst>
              <p:ext uri="{D42A27DB-BD31-4B8C-83A1-F6EECF244321}">
                <p14:modId xmlns:p14="http://schemas.microsoft.com/office/powerpoint/2010/main" val="3945099746"/>
              </p:ext>
            </p:extLst>
          </p:nvPr>
        </p:nvGraphicFramePr>
        <p:xfrm>
          <a:off x="1080788" y="1461306"/>
          <a:ext cx="6973957" cy="2979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Google Shape;50;p10">
            <a:extLst>
              <a:ext uri="{FF2B5EF4-FFF2-40B4-BE49-F238E27FC236}">
                <a16:creationId xmlns:a16="http://schemas.microsoft.com/office/drawing/2014/main" id="{5E7E59FB-CFA2-23CB-F6CF-D7178A2602E2}"/>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4214272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129002E6-E787-19CB-1CBC-B0737BB52C9B}"/>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33313A0C-F460-4CD4-F163-D813308D7365}"/>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Challenges to application</a:t>
            </a:r>
            <a:endParaRPr lang="en" sz="2800" b="1">
              <a:solidFill>
                <a:srgbClr val="102310"/>
              </a:solidFill>
              <a:latin typeface="Aptos" panose="020B0004020202020204" pitchFamily="34" charset="0"/>
              <a:ea typeface="Inter Medium"/>
              <a:cs typeface="Inter Medium"/>
            </a:endParaRPr>
          </a:p>
        </p:txBody>
      </p:sp>
      <p:sp>
        <p:nvSpPr>
          <p:cNvPr id="4" name="Google Shape;48;p10">
            <a:extLst>
              <a:ext uri="{FF2B5EF4-FFF2-40B4-BE49-F238E27FC236}">
                <a16:creationId xmlns:a16="http://schemas.microsoft.com/office/drawing/2014/main" id="{BB527C92-03BA-C684-88D4-5F9159CAF32D}"/>
              </a:ext>
            </a:extLst>
          </p:cNvPr>
          <p:cNvSpPr txBox="1">
            <a:spLocks/>
          </p:cNvSpPr>
          <p:nvPr/>
        </p:nvSpPr>
        <p:spPr>
          <a:xfrm>
            <a:off x="380997" y="1317076"/>
            <a:ext cx="3107638" cy="51669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Challenges to Application</a:t>
            </a:r>
          </a:p>
        </p:txBody>
      </p:sp>
      <p:sp>
        <p:nvSpPr>
          <p:cNvPr id="7" name="TextBox 6">
            <a:extLst>
              <a:ext uri="{FF2B5EF4-FFF2-40B4-BE49-F238E27FC236}">
                <a16:creationId xmlns:a16="http://schemas.microsoft.com/office/drawing/2014/main" id="{77B99842-6D87-A2C4-9EB4-DE63EC262B51}"/>
              </a:ext>
            </a:extLst>
          </p:cNvPr>
          <p:cNvSpPr txBox="1"/>
          <p:nvPr/>
        </p:nvSpPr>
        <p:spPr>
          <a:xfrm>
            <a:off x="954155" y="2014162"/>
            <a:ext cx="1933493"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Individual characteristics</a:t>
            </a:r>
          </a:p>
        </p:txBody>
      </p:sp>
      <p:sp>
        <p:nvSpPr>
          <p:cNvPr id="8" name="TextBox 7">
            <a:extLst>
              <a:ext uri="{FF2B5EF4-FFF2-40B4-BE49-F238E27FC236}">
                <a16:creationId xmlns:a16="http://schemas.microsoft.com/office/drawing/2014/main" id="{42D42565-A4BD-67DF-80F9-87A892D48BA4}"/>
              </a:ext>
            </a:extLst>
          </p:cNvPr>
          <p:cNvSpPr txBox="1"/>
          <p:nvPr/>
        </p:nvSpPr>
        <p:spPr>
          <a:xfrm>
            <a:off x="954154" y="2917316"/>
            <a:ext cx="1933493" cy="41549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Resources</a:t>
            </a:r>
          </a:p>
        </p:txBody>
      </p:sp>
      <p:sp>
        <p:nvSpPr>
          <p:cNvPr id="9" name="TextBox 8">
            <a:extLst>
              <a:ext uri="{FF2B5EF4-FFF2-40B4-BE49-F238E27FC236}">
                <a16:creationId xmlns:a16="http://schemas.microsoft.com/office/drawing/2014/main" id="{F07DE0C5-2C1E-702D-5949-419DB9850754}"/>
              </a:ext>
            </a:extLst>
          </p:cNvPr>
          <p:cNvSpPr txBox="1"/>
          <p:nvPr/>
        </p:nvSpPr>
        <p:spPr>
          <a:xfrm>
            <a:off x="954154" y="3497306"/>
            <a:ext cx="1933493"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Constraints by legal system</a:t>
            </a:r>
          </a:p>
        </p:txBody>
      </p:sp>
      <p:sp>
        <p:nvSpPr>
          <p:cNvPr id="3" name="Google Shape;50;p10">
            <a:extLst>
              <a:ext uri="{FF2B5EF4-FFF2-40B4-BE49-F238E27FC236}">
                <a16:creationId xmlns:a16="http://schemas.microsoft.com/office/drawing/2014/main" id="{911A2820-65DC-EA8A-AF8E-8181D6686D0D}"/>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344838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DE9B5985-F0ED-2413-2141-E778DC4AC040}"/>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33076973-7514-99F9-D16D-711F6A81A778}"/>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Challenges to application</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92687145-D45F-7D56-9784-B7C8BEAB680B}"/>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2DBE3D20-0FF1-EC8A-4C1A-B78A5972946F}"/>
              </a:ext>
            </a:extLst>
          </p:cNvPr>
          <p:cNvSpPr txBox="1">
            <a:spLocks/>
          </p:cNvSpPr>
          <p:nvPr/>
        </p:nvSpPr>
        <p:spPr>
          <a:xfrm>
            <a:off x="380997" y="1317076"/>
            <a:ext cx="3107638" cy="51669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Challenges to Application</a:t>
            </a:r>
          </a:p>
        </p:txBody>
      </p:sp>
      <p:sp>
        <p:nvSpPr>
          <p:cNvPr id="7" name="TextBox 6">
            <a:extLst>
              <a:ext uri="{FF2B5EF4-FFF2-40B4-BE49-F238E27FC236}">
                <a16:creationId xmlns:a16="http://schemas.microsoft.com/office/drawing/2014/main" id="{FFE771F4-995B-AF50-F1B8-FEB8B24F5074}"/>
              </a:ext>
            </a:extLst>
          </p:cNvPr>
          <p:cNvSpPr txBox="1"/>
          <p:nvPr/>
        </p:nvSpPr>
        <p:spPr>
          <a:xfrm>
            <a:off x="954155" y="2014162"/>
            <a:ext cx="1933493" cy="738664"/>
          </a:xfrm>
          <a:prstGeom prst="rect">
            <a:avLst/>
          </a:prstGeom>
          <a:ln w="762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Individual characteristics</a:t>
            </a:r>
          </a:p>
        </p:txBody>
      </p:sp>
      <p:sp>
        <p:nvSpPr>
          <p:cNvPr id="8" name="TextBox 7">
            <a:extLst>
              <a:ext uri="{FF2B5EF4-FFF2-40B4-BE49-F238E27FC236}">
                <a16:creationId xmlns:a16="http://schemas.microsoft.com/office/drawing/2014/main" id="{04BA3771-E464-E434-0876-5336CDAE2E45}"/>
              </a:ext>
            </a:extLst>
          </p:cNvPr>
          <p:cNvSpPr txBox="1"/>
          <p:nvPr/>
        </p:nvSpPr>
        <p:spPr>
          <a:xfrm>
            <a:off x="954154" y="2917316"/>
            <a:ext cx="1933493" cy="41549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Resources</a:t>
            </a:r>
          </a:p>
        </p:txBody>
      </p:sp>
      <p:sp>
        <p:nvSpPr>
          <p:cNvPr id="9" name="TextBox 8">
            <a:extLst>
              <a:ext uri="{FF2B5EF4-FFF2-40B4-BE49-F238E27FC236}">
                <a16:creationId xmlns:a16="http://schemas.microsoft.com/office/drawing/2014/main" id="{8A7BBED5-59BD-AD21-3FAD-987AE4512247}"/>
              </a:ext>
            </a:extLst>
          </p:cNvPr>
          <p:cNvSpPr txBox="1"/>
          <p:nvPr/>
        </p:nvSpPr>
        <p:spPr>
          <a:xfrm>
            <a:off x="954154" y="3497306"/>
            <a:ext cx="1933493"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Constraints by legal system</a:t>
            </a:r>
          </a:p>
        </p:txBody>
      </p:sp>
      <p:sp>
        <p:nvSpPr>
          <p:cNvPr id="5" name="TextBox 4">
            <a:extLst>
              <a:ext uri="{FF2B5EF4-FFF2-40B4-BE49-F238E27FC236}">
                <a16:creationId xmlns:a16="http://schemas.microsoft.com/office/drawing/2014/main" id="{C246B7B0-998C-54F8-2DBB-5F9EB863E6AD}"/>
              </a:ext>
            </a:extLst>
          </p:cNvPr>
          <p:cNvSpPr txBox="1"/>
          <p:nvPr/>
        </p:nvSpPr>
        <p:spPr>
          <a:xfrm>
            <a:off x="3623404" y="1520008"/>
            <a:ext cx="5265899" cy="784830"/>
          </a:xfrm>
          <a:prstGeom prst="rect">
            <a:avLst/>
          </a:prstGeom>
          <a:noFill/>
        </p:spPr>
        <p:txBody>
          <a:bodyPr wrap="square" rtlCol="0">
            <a:spAutoFit/>
          </a:bodyPr>
          <a:lstStyle/>
          <a:p>
            <a:r>
              <a:rPr lang="en-US" sz="1500">
                <a:latin typeface="Arial" panose="020B0604020202020204" pitchFamily="34" charset="0"/>
              </a:rPr>
              <a:t>“</a:t>
            </a:r>
            <a:r>
              <a:rPr lang="en-US" sz="1500" b="1">
                <a:latin typeface="Arial" panose="020B0604020202020204" pitchFamily="34" charset="0"/>
              </a:rPr>
              <a:t>Lack of exposure </a:t>
            </a:r>
            <a:r>
              <a:rPr lang="en-US" sz="1500">
                <a:latin typeface="Arial" panose="020B0604020202020204" pitchFamily="34" charset="0"/>
              </a:rPr>
              <a:t>themselves to representing or dealing with people who are themselves, never having represented persons who are indigent.”  - P2</a:t>
            </a:r>
            <a:endParaRPr lang="en-US" sz="1500"/>
          </a:p>
        </p:txBody>
      </p:sp>
      <p:sp>
        <p:nvSpPr>
          <p:cNvPr id="10" name="TextBox 9">
            <a:extLst>
              <a:ext uri="{FF2B5EF4-FFF2-40B4-BE49-F238E27FC236}">
                <a16:creationId xmlns:a16="http://schemas.microsoft.com/office/drawing/2014/main" id="{C2EC6AF3-281D-FC81-33F0-9F673A413012}"/>
              </a:ext>
            </a:extLst>
          </p:cNvPr>
          <p:cNvSpPr txBox="1"/>
          <p:nvPr/>
        </p:nvSpPr>
        <p:spPr>
          <a:xfrm>
            <a:off x="3549801" y="2483183"/>
            <a:ext cx="5337891" cy="2169825"/>
          </a:xfrm>
          <a:prstGeom prst="rect">
            <a:avLst/>
          </a:prstGeom>
          <a:noFill/>
        </p:spPr>
        <p:txBody>
          <a:bodyPr wrap="square" rtlCol="0">
            <a:spAutoFit/>
          </a:bodyPr>
          <a:lstStyle/>
          <a:p>
            <a:r>
              <a:rPr lang="en-US" sz="1500">
                <a:latin typeface="Arial" panose="020B0604020202020204" pitchFamily="34" charset="0"/>
              </a:rPr>
              <a:t>“</a:t>
            </a:r>
            <a:r>
              <a:rPr lang="en-US" sz="1500" b="1">
                <a:latin typeface="Arial" panose="020B0604020202020204" pitchFamily="34" charset="0"/>
              </a:rPr>
              <a:t>People who view their job on the bench as being make a decision based what's strictly in front of them </a:t>
            </a:r>
            <a:r>
              <a:rPr lang="en-US" sz="1500">
                <a:latin typeface="Arial" panose="020B0604020202020204" pitchFamily="34" charset="0"/>
              </a:rPr>
              <a:t>at that point in time. ‘Don't bother me with all this other superfluous crap,’ they would call it. ‘I don't want this, I don't care about the background. I don't care about how people got here. Where they are, you know. I want to deal with what’s in front of me right now. I don't have time for all this extra stuff. Just let me let me make my decision, and it don't bother me. Let me go my merry way, and and go forward that way.’” – P9</a:t>
            </a:r>
            <a:endParaRPr lang="en-US" sz="1500"/>
          </a:p>
        </p:txBody>
      </p:sp>
      <p:sp>
        <p:nvSpPr>
          <p:cNvPr id="6" name="Google Shape;50;p10">
            <a:extLst>
              <a:ext uri="{FF2B5EF4-FFF2-40B4-BE49-F238E27FC236}">
                <a16:creationId xmlns:a16="http://schemas.microsoft.com/office/drawing/2014/main" id="{CD8E1E93-B9BE-B2F7-1A6A-230F364614A7}"/>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350711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53608094-1A33-9B91-66B9-32A34DDCC1A8}"/>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AD8375F4-3390-5B57-89F3-1837AD70E789}"/>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Challenges to application</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EB744AB4-4684-49C9-0F9D-F070FA3F6300}"/>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524F65CD-21EF-C74A-570F-BD1D1BBAC934}"/>
              </a:ext>
            </a:extLst>
          </p:cNvPr>
          <p:cNvSpPr txBox="1">
            <a:spLocks/>
          </p:cNvSpPr>
          <p:nvPr/>
        </p:nvSpPr>
        <p:spPr>
          <a:xfrm>
            <a:off x="380997" y="1317076"/>
            <a:ext cx="3107638" cy="51669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Challenges to Application</a:t>
            </a:r>
          </a:p>
        </p:txBody>
      </p:sp>
      <p:sp>
        <p:nvSpPr>
          <p:cNvPr id="7" name="TextBox 6">
            <a:extLst>
              <a:ext uri="{FF2B5EF4-FFF2-40B4-BE49-F238E27FC236}">
                <a16:creationId xmlns:a16="http://schemas.microsoft.com/office/drawing/2014/main" id="{2A1DA216-EED4-B529-14D5-3BD2F0F77DBB}"/>
              </a:ext>
            </a:extLst>
          </p:cNvPr>
          <p:cNvSpPr txBox="1"/>
          <p:nvPr/>
        </p:nvSpPr>
        <p:spPr>
          <a:xfrm>
            <a:off x="954155" y="2014162"/>
            <a:ext cx="1933493"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Individual characteristics</a:t>
            </a:r>
          </a:p>
        </p:txBody>
      </p:sp>
      <p:sp>
        <p:nvSpPr>
          <p:cNvPr id="8" name="TextBox 7">
            <a:extLst>
              <a:ext uri="{FF2B5EF4-FFF2-40B4-BE49-F238E27FC236}">
                <a16:creationId xmlns:a16="http://schemas.microsoft.com/office/drawing/2014/main" id="{5C903C10-50DC-E0F3-3AE6-1BA46CB871A4}"/>
              </a:ext>
            </a:extLst>
          </p:cNvPr>
          <p:cNvSpPr txBox="1"/>
          <p:nvPr/>
        </p:nvSpPr>
        <p:spPr>
          <a:xfrm>
            <a:off x="954154" y="2917316"/>
            <a:ext cx="1933493" cy="415498"/>
          </a:xfrm>
          <a:prstGeom prst="rect">
            <a:avLst/>
          </a:prstGeom>
          <a:ln w="762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Resources</a:t>
            </a:r>
          </a:p>
        </p:txBody>
      </p:sp>
      <p:sp>
        <p:nvSpPr>
          <p:cNvPr id="9" name="TextBox 8">
            <a:extLst>
              <a:ext uri="{FF2B5EF4-FFF2-40B4-BE49-F238E27FC236}">
                <a16:creationId xmlns:a16="http://schemas.microsoft.com/office/drawing/2014/main" id="{508EDC10-C5EA-FF35-C517-6C3E1B2528D9}"/>
              </a:ext>
            </a:extLst>
          </p:cNvPr>
          <p:cNvSpPr txBox="1"/>
          <p:nvPr/>
        </p:nvSpPr>
        <p:spPr>
          <a:xfrm>
            <a:off x="954154" y="3497306"/>
            <a:ext cx="1933493"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Constraints by legal system</a:t>
            </a:r>
          </a:p>
        </p:txBody>
      </p:sp>
      <p:sp>
        <p:nvSpPr>
          <p:cNvPr id="5" name="TextBox 4">
            <a:extLst>
              <a:ext uri="{FF2B5EF4-FFF2-40B4-BE49-F238E27FC236}">
                <a16:creationId xmlns:a16="http://schemas.microsoft.com/office/drawing/2014/main" id="{9CE5B4DD-9D1A-6A22-79A3-350313E06595}"/>
              </a:ext>
            </a:extLst>
          </p:cNvPr>
          <p:cNvSpPr txBox="1"/>
          <p:nvPr/>
        </p:nvSpPr>
        <p:spPr>
          <a:xfrm>
            <a:off x="3190462" y="2051434"/>
            <a:ext cx="5829300" cy="1015663"/>
          </a:xfrm>
          <a:prstGeom prst="rect">
            <a:avLst/>
          </a:prstGeom>
          <a:noFill/>
        </p:spPr>
        <p:txBody>
          <a:bodyPr wrap="square" rtlCol="0">
            <a:spAutoFit/>
          </a:bodyPr>
          <a:lstStyle/>
          <a:p>
            <a:r>
              <a:rPr lang="en-US" sz="1500">
                <a:latin typeface="Arial" panose="020B0604020202020204" pitchFamily="34" charset="0"/>
              </a:rPr>
              <a:t>“That would be </a:t>
            </a:r>
            <a:r>
              <a:rPr lang="en-US" sz="1500" b="1">
                <a:latin typeface="Arial" panose="020B0604020202020204" pitchFamily="34" charset="0"/>
              </a:rPr>
              <a:t>way too costly</a:t>
            </a:r>
            <a:r>
              <a:rPr lang="en-US" sz="1500">
                <a:latin typeface="Arial" panose="020B0604020202020204" pitchFamily="34" charset="0"/>
              </a:rPr>
              <a:t>, and and in terms of </a:t>
            </a:r>
            <a:r>
              <a:rPr lang="en-US" sz="1500" b="1">
                <a:latin typeface="Arial" panose="020B0604020202020204" pitchFamily="34" charset="0"/>
              </a:rPr>
              <a:t>money and time</a:t>
            </a:r>
            <a:r>
              <a:rPr lang="en-US" sz="1500">
                <a:latin typeface="Arial" panose="020B0604020202020204" pitchFamily="34" charset="0"/>
              </a:rPr>
              <a:t>, and everything else for every particular case you face so you just would not have...the </a:t>
            </a:r>
            <a:r>
              <a:rPr lang="en-US" sz="1500" b="1">
                <a:latin typeface="Arial" panose="020B0604020202020204" pitchFamily="34" charset="0"/>
              </a:rPr>
              <a:t>judge would not have the opportunity to get that information any other way</a:t>
            </a:r>
            <a:r>
              <a:rPr lang="en-US" sz="1500">
                <a:latin typeface="Arial" panose="020B0604020202020204" pitchFamily="34" charset="0"/>
              </a:rPr>
              <a:t>.” – P9</a:t>
            </a:r>
            <a:endParaRPr lang="en-US" sz="1500"/>
          </a:p>
        </p:txBody>
      </p:sp>
      <p:sp>
        <p:nvSpPr>
          <p:cNvPr id="6" name="TextBox 5">
            <a:extLst>
              <a:ext uri="{FF2B5EF4-FFF2-40B4-BE49-F238E27FC236}">
                <a16:creationId xmlns:a16="http://schemas.microsoft.com/office/drawing/2014/main" id="{77709848-F9EA-45E2-62D4-A106E6628B3D}"/>
              </a:ext>
            </a:extLst>
          </p:cNvPr>
          <p:cNvSpPr txBox="1"/>
          <p:nvPr/>
        </p:nvSpPr>
        <p:spPr>
          <a:xfrm>
            <a:off x="3190462" y="3309732"/>
            <a:ext cx="5697230" cy="1015663"/>
          </a:xfrm>
          <a:prstGeom prst="rect">
            <a:avLst/>
          </a:prstGeom>
          <a:noFill/>
        </p:spPr>
        <p:txBody>
          <a:bodyPr wrap="square" rtlCol="0">
            <a:spAutoFit/>
          </a:bodyPr>
          <a:lstStyle/>
          <a:p>
            <a:r>
              <a:rPr lang="en-US" sz="1500">
                <a:latin typeface="Arial" panose="020B0604020202020204" pitchFamily="34" charset="0"/>
              </a:rPr>
              <a:t>“I mean my ideas about how to address lack of those kinds of resources is </a:t>
            </a:r>
            <a:r>
              <a:rPr lang="en-US" sz="1500" b="1">
                <a:latin typeface="Arial" panose="020B0604020202020204" pitchFamily="34" charset="0"/>
              </a:rPr>
              <a:t>way beyond what a judge could do</a:t>
            </a:r>
            <a:r>
              <a:rPr lang="en-US" sz="1500">
                <a:latin typeface="Arial" panose="020B0604020202020204" pitchFamily="34" charset="0"/>
              </a:rPr>
              <a:t>. It has more to do with allocating tax dollars differently and making these things a priority” – P10</a:t>
            </a:r>
            <a:endParaRPr lang="en-US" sz="1500"/>
          </a:p>
        </p:txBody>
      </p:sp>
      <p:sp>
        <p:nvSpPr>
          <p:cNvPr id="10" name="Google Shape;50;p10">
            <a:extLst>
              <a:ext uri="{FF2B5EF4-FFF2-40B4-BE49-F238E27FC236}">
                <a16:creationId xmlns:a16="http://schemas.microsoft.com/office/drawing/2014/main" id="{AFE3EFFE-BD4C-2025-89B5-644B49FD4DDC}"/>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53307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702205"/>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sym typeface="Inter Medium"/>
              </a:rPr>
              <a:t>A mixed-methods evaluations strategy</a:t>
            </a:r>
            <a:endParaRPr lang="en" sz="3400">
              <a:solidFill>
                <a:srgbClr val="102310"/>
              </a:solidFill>
              <a:latin typeface="Aptos" panose="020B0004020202020204" pitchFamily="34" charset="0"/>
              <a:ea typeface="Inter Medium"/>
              <a:cs typeface="Inter Medium"/>
            </a:endParaRPr>
          </a:p>
        </p:txBody>
      </p:sp>
      <p:sp>
        <p:nvSpPr>
          <p:cNvPr id="11" name="Google Shape;50;p10">
            <a:extLst>
              <a:ext uri="{FF2B5EF4-FFF2-40B4-BE49-F238E27FC236}">
                <a16:creationId xmlns:a16="http://schemas.microsoft.com/office/drawing/2014/main" id="{F5053553-9DC0-7CFE-3175-DC40A6B86185}"/>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pic>
        <p:nvPicPr>
          <p:cNvPr id="26" name="Graphic 25" descr="Boardroom outline">
            <a:extLst>
              <a:ext uri="{FF2B5EF4-FFF2-40B4-BE49-F238E27FC236}">
                <a16:creationId xmlns:a16="http://schemas.microsoft.com/office/drawing/2014/main" id="{13D96BB7-8554-83CB-0F70-A4A2D4EAD49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98388" y="3459353"/>
            <a:ext cx="914400" cy="914400"/>
          </a:xfrm>
          <a:prstGeom prst="rect">
            <a:avLst/>
          </a:prstGeom>
        </p:spPr>
      </p:pic>
      <p:pic>
        <p:nvPicPr>
          <p:cNvPr id="28" name="Graphic 27" descr="Clipboard Partially Crossed outline">
            <a:extLst>
              <a:ext uri="{FF2B5EF4-FFF2-40B4-BE49-F238E27FC236}">
                <a16:creationId xmlns:a16="http://schemas.microsoft.com/office/drawing/2014/main" id="{D8ECF87B-92F4-A3F5-FDBD-46C581CB03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8388" y="2367874"/>
            <a:ext cx="914400" cy="914400"/>
          </a:xfrm>
          <a:prstGeom prst="rect">
            <a:avLst/>
          </a:prstGeom>
        </p:spPr>
      </p:pic>
      <p:sp>
        <p:nvSpPr>
          <p:cNvPr id="29" name="TextBox 28">
            <a:extLst>
              <a:ext uri="{FF2B5EF4-FFF2-40B4-BE49-F238E27FC236}">
                <a16:creationId xmlns:a16="http://schemas.microsoft.com/office/drawing/2014/main" id="{2CA5176F-7CC4-FCD4-DBA5-D7795CE5EF8C}"/>
              </a:ext>
            </a:extLst>
          </p:cNvPr>
          <p:cNvSpPr txBox="1"/>
          <p:nvPr/>
        </p:nvSpPr>
        <p:spPr>
          <a:xfrm>
            <a:off x="1752599" y="2383088"/>
            <a:ext cx="7001934" cy="954107"/>
          </a:xfrm>
          <a:prstGeom prst="rect">
            <a:avLst/>
          </a:prstGeom>
          <a:noFill/>
        </p:spPr>
        <p:txBody>
          <a:bodyPr wrap="square" rtlCol="0">
            <a:spAutoFit/>
          </a:bodyPr>
          <a:lstStyle/>
          <a:p>
            <a:r>
              <a:rPr lang="en-US">
                <a:latin typeface="+mj-lt"/>
              </a:rPr>
              <a:t>Pre- and post-training surveys evaluating…</a:t>
            </a:r>
          </a:p>
          <a:p>
            <a:pPr marL="285750" indent="-285750">
              <a:buFont typeface="Arial" panose="020B0604020202020204" pitchFamily="34" charset="0"/>
              <a:buChar char="•"/>
            </a:pPr>
            <a:r>
              <a:rPr lang="en-US" b="1">
                <a:latin typeface="+mj-lt"/>
              </a:rPr>
              <a:t>Knowledge </a:t>
            </a:r>
            <a:r>
              <a:rPr lang="en-US">
                <a:latin typeface="+mj-lt"/>
              </a:rPr>
              <a:t>of the SDoH</a:t>
            </a:r>
          </a:p>
          <a:p>
            <a:pPr marL="285750" indent="-285750">
              <a:buFont typeface="Arial" panose="020B0604020202020204" pitchFamily="34" charset="0"/>
              <a:buChar char="•"/>
            </a:pPr>
            <a:r>
              <a:rPr lang="en-US" b="1">
                <a:latin typeface="+mj-lt"/>
              </a:rPr>
              <a:t>Understanding</a:t>
            </a:r>
            <a:r>
              <a:rPr lang="en-US">
                <a:latin typeface="+mj-lt"/>
              </a:rPr>
              <a:t> of the relationship between the SDoH and the law</a:t>
            </a:r>
          </a:p>
          <a:p>
            <a:pPr marL="285750" indent="-285750">
              <a:buFont typeface="Arial" panose="020B0604020202020204" pitchFamily="34" charset="0"/>
              <a:buChar char="•"/>
            </a:pPr>
            <a:r>
              <a:rPr lang="en-US" b="1">
                <a:latin typeface="+mj-lt"/>
              </a:rPr>
              <a:t>Applicability </a:t>
            </a:r>
            <a:r>
              <a:rPr lang="en-US">
                <a:latin typeface="+mj-lt"/>
              </a:rPr>
              <a:t>of the SDoH to legal work</a:t>
            </a:r>
          </a:p>
        </p:txBody>
      </p:sp>
      <p:sp>
        <p:nvSpPr>
          <p:cNvPr id="30" name="TextBox 29">
            <a:extLst>
              <a:ext uri="{FF2B5EF4-FFF2-40B4-BE49-F238E27FC236}">
                <a16:creationId xmlns:a16="http://schemas.microsoft.com/office/drawing/2014/main" id="{5ED5E5DA-F8DF-2DD8-808F-0B75C0F14888}"/>
              </a:ext>
            </a:extLst>
          </p:cNvPr>
          <p:cNvSpPr txBox="1"/>
          <p:nvPr/>
        </p:nvSpPr>
        <p:spPr>
          <a:xfrm>
            <a:off x="1752599" y="3491345"/>
            <a:ext cx="7001934" cy="954107"/>
          </a:xfrm>
          <a:prstGeom prst="rect">
            <a:avLst/>
          </a:prstGeom>
          <a:noFill/>
        </p:spPr>
        <p:txBody>
          <a:bodyPr wrap="square" rtlCol="0">
            <a:spAutoFit/>
          </a:bodyPr>
          <a:lstStyle/>
          <a:p>
            <a:r>
              <a:rPr lang="en-US">
                <a:latin typeface="+mj-lt"/>
              </a:rPr>
              <a:t>Qualitative interviews exploring…</a:t>
            </a:r>
          </a:p>
          <a:p>
            <a:pPr marL="285750" indent="-285750">
              <a:buFont typeface="Arial" panose="020B0604020202020204" pitchFamily="34" charset="0"/>
              <a:buChar char="•"/>
            </a:pPr>
            <a:r>
              <a:rPr lang="en-US">
                <a:latin typeface="+mj-lt"/>
              </a:rPr>
              <a:t>How can Salus Populi be </a:t>
            </a:r>
            <a:r>
              <a:rPr lang="en-US" b="1">
                <a:latin typeface="+mj-lt"/>
              </a:rPr>
              <a:t>improved</a:t>
            </a:r>
          </a:p>
          <a:p>
            <a:pPr marL="285750" indent="-285750">
              <a:buFont typeface="Arial" panose="020B0604020202020204" pitchFamily="34" charset="0"/>
              <a:buChar char="•"/>
            </a:pPr>
            <a:r>
              <a:rPr lang="en-US" b="1">
                <a:latin typeface="+mj-lt"/>
              </a:rPr>
              <a:t>Impact </a:t>
            </a:r>
            <a:r>
              <a:rPr lang="en-US">
                <a:latin typeface="+mj-lt"/>
              </a:rPr>
              <a:t>on thinking and perspectives</a:t>
            </a:r>
          </a:p>
          <a:p>
            <a:pPr marL="285750" indent="-285750">
              <a:buFont typeface="Arial" panose="020B0604020202020204" pitchFamily="34" charset="0"/>
              <a:buChar char="•"/>
            </a:pPr>
            <a:r>
              <a:rPr lang="en-US" b="1">
                <a:latin typeface="+mj-lt"/>
              </a:rPr>
              <a:t>Impact</a:t>
            </a:r>
            <a:r>
              <a:rPr lang="en-US">
                <a:latin typeface="+mj-lt"/>
              </a:rPr>
              <a:t> on work</a:t>
            </a:r>
          </a:p>
        </p:txBody>
      </p:sp>
      <p:pic>
        <p:nvPicPr>
          <p:cNvPr id="4" name="Graphic 3" descr="Open folder outline">
            <a:extLst>
              <a:ext uri="{FF2B5EF4-FFF2-40B4-BE49-F238E27FC236}">
                <a16:creationId xmlns:a16="http://schemas.microsoft.com/office/drawing/2014/main" id="{6043A376-17CC-CE4D-4F8C-59D86BD1BEB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20810" y="1298817"/>
            <a:ext cx="914400" cy="914400"/>
          </a:xfrm>
          <a:prstGeom prst="rect">
            <a:avLst/>
          </a:prstGeom>
        </p:spPr>
      </p:pic>
      <p:sp>
        <p:nvSpPr>
          <p:cNvPr id="5" name="TextBox 4">
            <a:extLst>
              <a:ext uri="{FF2B5EF4-FFF2-40B4-BE49-F238E27FC236}">
                <a16:creationId xmlns:a16="http://schemas.microsoft.com/office/drawing/2014/main" id="{B17FFDBA-88AC-B4FF-C13A-F471133E2273}"/>
              </a:ext>
            </a:extLst>
          </p:cNvPr>
          <p:cNvSpPr txBox="1"/>
          <p:nvPr/>
        </p:nvSpPr>
        <p:spPr>
          <a:xfrm>
            <a:off x="1775021" y="1416041"/>
            <a:ext cx="7001934" cy="738664"/>
          </a:xfrm>
          <a:prstGeom prst="rect">
            <a:avLst/>
          </a:prstGeom>
          <a:noFill/>
        </p:spPr>
        <p:txBody>
          <a:bodyPr wrap="square" rtlCol="0">
            <a:spAutoFit/>
          </a:bodyPr>
          <a:lstStyle/>
          <a:p>
            <a:r>
              <a:rPr lang="en-US">
                <a:latin typeface="+mj-lt"/>
              </a:rPr>
              <a:t>Archival records provide …</a:t>
            </a:r>
          </a:p>
          <a:p>
            <a:pPr marL="285750" indent="-285750">
              <a:buFont typeface="Arial" panose="020B0604020202020204" pitchFamily="34" charset="0"/>
              <a:buChar char="•"/>
            </a:pPr>
            <a:r>
              <a:rPr lang="en-US" b="1">
                <a:latin typeface="+mj-lt"/>
              </a:rPr>
              <a:t>Number </a:t>
            </a:r>
            <a:r>
              <a:rPr lang="en-US">
                <a:latin typeface="+mj-lt"/>
              </a:rPr>
              <a:t>of attendees</a:t>
            </a:r>
          </a:p>
          <a:p>
            <a:pPr marL="285750" indent="-285750">
              <a:buFont typeface="Arial" panose="020B0604020202020204" pitchFamily="34" charset="0"/>
              <a:buChar char="•"/>
            </a:pPr>
            <a:r>
              <a:rPr lang="en-US" b="1">
                <a:latin typeface="+mj-lt"/>
              </a:rPr>
              <a:t>Demographic characteristics</a:t>
            </a:r>
            <a:r>
              <a:rPr lang="en-US">
                <a:latin typeface="+mj-lt"/>
              </a:rPr>
              <a:t> of attendees</a:t>
            </a:r>
          </a:p>
        </p:txBody>
      </p:sp>
    </p:spTree>
    <p:extLst>
      <p:ext uri="{BB962C8B-B14F-4D97-AF65-F5344CB8AC3E}">
        <p14:creationId xmlns:p14="http://schemas.microsoft.com/office/powerpoint/2010/main" val="316709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7">
          <a:extLst>
            <a:ext uri="{FF2B5EF4-FFF2-40B4-BE49-F238E27FC236}">
              <a16:creationId xmlns:a16="http://schemas.microsoft.com/office/drawing/2014/main" id="{1C1D806B-7EA5-C372-0F4A-08A1359F2518}"/>
            </a:ext>
          </a:extLst>
        </p:cNvPr>
        <p:cNvGrpSpPr/>
        <p:nvPr/>
      </p:nvGrpSpPr>
      <p:grpSpPr>
        <a:xfrm>
          <a:off x="0" y="0"/>
          <a:ext cx="0" cy="0"/>
          <a:chOff x="0" y="0"/>
          <a:chExt cx="0" cy="0"/>
        </a:xfrm>
      </p:grpSpPr>
      <p:sp>
        <p:nvSpPr>
          <p:cNvPr id="48" name="Google Shape;48;p10">
            <a:extLst>
              <a:ext uri="{FF2B5EF4-FFF2-40B4-BE49-F238E27FC236}">
                <a16:creationId xmlns:a16="http://schemas.microsoft.com/office/drawing/2014/main" id="{E07879D2-567D-235B-E7DB-8D41A78F113A}"/>
              </a:ext>
            </a:extLst>
          </p:cNvPr>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Challenges to application</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9B8F1F0A-AA98-8377-00B7-6D95E2753305}"/>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Google Shape;48;p10">
            <a:extLst>
              <a:ext uri="{FF2B5EF4-FFF2-40B4-BE49-F238E27FC236}">
                <a16:creationId xmlns:a16="http://schemas.microsoft.com/office/drawing/2014/main" id="{FBDCA4F5-EB3A-C849-2719-E430D53DEB93}"/>
              </a:ext>
            </a:extLst>
          </p:cNvPr>
          <p:cNvSpPr txBox="1">
            <a:spLocks/>
          </p:cNvSpPr>
          <p:nvPr/>
        </p:nvSpPr>
        <p:spPr>
          <a:xfrm>
            <a:off x="380997" y="1317076"/>
            <a:ext cx="3107638" cy="51669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Clr>
                <a:srgbClr val="101023"/>
              </a:buClr>
              <a:buSzPts val="4500"/>
              <a:buNone/>
              <a:defRPr sz="4500" kern="1200">
                <a:solidFill>
                  <a:srgbClr val="101023"/>
                </a:solidFill>
                <a:latin typeface="+mj-lt"/>
                <a:ea typeface="+mj-ea"/>
                <a:cs typeface="+mj-cs"/>
              </a:defRPr>
            </a:lvl1pPr>
            <a:lvl2pPr lvl="1">
              <a:spcBef>
                <a:spcPts val="0"/>
              </a:spcBef>
              <a:spcAft>
                <a:spcPts val="0"/>
              </a:spcAft>
              <a:buClr>
                <a:srgbClr val="101023"/>
              </a:buClr>
              <a:buSzPts val="2800"/>
              <a:buNone/>
              <a:defRPr>
                <a:solidFill>
                  <a:srgbClr val="101023"/>
                </a:solidFill>
              </a:defRPr>
            </a:lvl2pPr>
            <a:lvl3pPr lvl="2">
              <a:spcBef>
                <a:spcPts val="0"/>
              </a:spcBef>
              <a:spcAft>
                <a:spcPts val="0"/>
              </a:spcAft>
              <a:buClr>
                <a:srgbClr val="101023"/>
              </a:buClr>
              <a:buSzPts val="2800"/>
              <a:buNone/>
              <a:defRPr>
                <a:solidFill>
                  <a:srgbClr val="101023"/>
                </a:solidFill>
              </a:defRPr>
            </a:lvl3pPr>
            <a:lvl4pPr lvl="3">
              <a:spcBef>
                <a:spcPts val="0"/>
              </a:spcBef>
              <a:spcAft>
                <a:spcPts val="0"/>
              </a:spcAft>
              <a:buClr>
                <a:srgbClr val="101023"/>
              </a:buClr>
              <a:buSzPts val="2800"/>
              <a:buNone/>
              <a:defRPr>
                <a:solidFill>
                  <a:srgbClr val="101023"/>
                </a:solidFill>
              </a:defRPr>
            </a:lvl4pPr>
            <a:lvl5pPr lvl="4">
              <a:spcBef>
                <a:spcPts val="0"/>
              </a:spcBef>
              <a:spcAft>
                <a:spcPts val="0"/>
              </a:spcAft>
              <a:buClr>
                <a:srgbClr val="101023"/>
              </a:buClr>
              <a:buSzPts val="2800"/>
              <a:buNone/>
              <a:defRPr>
                <a:solidFill>
                  <a:srgbClr val="101023"/>
                </a:solidFill>
              </a:defRPr>
            </a:lvl5pPr>
            <a:lvl6pPr lvl="5">
              <a:spcBef>
                <a:spcPts val="0"/>
              </a:spcBef>
              <a:spcAft>
                <a:spcPts val="0"/>
              </a:spcAft>
              <a:buClr>
                <a:srgbClr val="101023"/>
              </a:buClr>
              <a:buSzPts val="2800"/>
              <a:buNone/>
              <a:defRPr>
                <a:solidFill>
                  <a:srgbClr val="101023"/>
                </a:solidFill>
              </a:defRPr>
            </a:lvl6pPr>
            <a:lvl7pPr lvl="6">
              <a:spcBef>
                <a:spcPts val="0"/>
              </a:spcBef>
              <a:spcAft>
                <a:spcPts val="0"/>
              </a:spcAft>
              <a:buClr>
                <a:srgbClr val="101023"/>
              </a:buClr>
              <a:buSzPts val="2800"/>
              <a:buNone/>
              <a:defRPr>
                <a:solidFill>
                  <a:srgbClr val="101023"/>
                </a:solidFill>
              </a:defRPr>
            </a:lvl7pPr>
            <a:lvl8pPr lvl="7">
              <a:spcBef>
                <a:spcPts val="0"/>
              </a:spcBef>
              <a:spcAft>
                <a:spcPts val="0"/>
              </a:spcAft>
              <a:buClr>
                <a:srgbClr val="101023"/>
              </a:buClr>
              <a:buSzPts val="2800"/>
              <a:buNone/>
              <a:defRPr>
                <a:solidFill>
                  <a:srgbClr val="101023"/>
                </a:solidFill>
              </a:defRPr>
            </a:lvl8pPr>
            <a:lvl9pPr lvl="8">
              <a:spcBef>
                <a:spcPts val="0"/>
              </a:spcBef>
              <a:spcAft>
                <a:spcPts val="0"/>
              </a:spcAft>
              <a:buClr>
                <a:srgbClr val="101023"/>
              </a:buClr>
              <a:buSzPts val="2800"/>
              <a:buNone/>
              <a:defRPr>
                <a:solidFill>
                  <a:srgbClr val="101023"/>
                </a:solidFill>
              </a:defRPr>
            </a:lvl9pPr>
          </a:lstStyle>
          <a:p>
            <a:pPr algn="ctr">
              <a:lnSpc>
                <a:spcPct val="100000"/>
              </a:lnSpc>
              <a:buFontTx/>
            </a:pPr>
            <a:r>
              <a:rPr lang="en" sz="1800" b="1">
                <a:solidFill>
                  <a:schemeClr val="bg1"/>
                </a:solidFill>
                <a:latin typeface="Aptos" panose="020B0004020202020204" pitchFamily="34" charset="0"/>
                <a:ea typeface="Inter Medium"/>
                <a:cs typeface="Inter Medium"/>
              </a:rPr>
              <a:t>Challenges to Application</a:t>
            </a:r>
          </a:p>
        </p:txBody>
      </p:sp>
      <p:sp>
        <p:nvSpPr>
          <p:cNvPr id="7" name="TextBox 6">
            <a:extLst>
              <a:ext uri="{FF2B5EF4-FFF2-40B4-BE49-F238E27FC236}">
                <a16:creationId xmlns:a16="http://schemas.microsoft.com/office/drawing/2014/main" id="{7B4AD2A8-AAF1-AC8D-41EF-5CE809706E3B}"/>
              </a:ext>
            </a:extLst>
          </p:cNvPr>
          <p:cNvSpPr txBox="1"/>
          <p:nvPr/>
        </p:nvSpPr>
        <p:spPr>
          <a:xfrm>
            <a:off x="954155" y="2014162"/>
            <a:ext cx="1933493" cy="73866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Individual characteristics</a:t>
            </a:r>
          </a:p>
        </p:txBody>
      </p:sp>
      <p:sp>
        <p:nvSpPr>
          <p:cNvPr id="8" name="TextBox 7">
            <a:extLst>
              <a:ext uri="{FF2B5EF4-FFF2-40B4-BE49-F238E27FC236}">
                <a16:creationId xmlns:a16="http://schemas.microsoft.com/office/drawing/2014/main" id="{3BE12978-6FE1-9BCA-9A2D-9A7C77A238AE}"/>
              </a:ext>
            </a:extLst>
          </p:cNvPr>
          <p:cNvSpPr txBox="1"/>
          <p:nvPr/>
        </p:nvSpPr>
        <p:spPr>
          <a:xfrm>
            <a:off x="954154" y="2917316"/>
            <a:ext cx="1933493" cy="41549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Resources</a:t>
            </a:r>
          </a:p>
        </p:txBody>
      </p:sp>
      <p:sp>
        <p:nvSpPr>
          <p:cNvPr id="9" name="TextBox 8">
            <a:extLst>
              <a:ext uri="{FF2B5EF4-FFF2-40B4-BE49-F238E27FC236}">
                <a16:creationId xmlns:a16="http://schemas.microsoft.com/office/drawing/2014/main" id="{2913E306-9FDC-5C58-DD70-1309391C1B9D}"/>
              </a:ext>
            </a:extLst>
          </p:cNvPr>
          <p:cNvSpPr txBox="1"/>
          <p:nvPr/>
        </p:nvSpPr>
        <p:spPr>
          <a:xfrm>
            <a:off x="954154" y="3497306"/>
            <a:ext cx="1933493" cy="738664"/>
          </a:xfrm>
          <a:prstGeom prst="rect">
            <a:avLst/>
          </a:prstGeom>
          <a:ln w="762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2100"/>
              <a:t>Constraints by legal system</a:t>
            </a:r>
          </a:p>
        </p:txBody>
      </p:sp>
      <p:sp>
        <p:nvSpPr>
          <p:cNvPr id="5" name="TextBox 4">
            <a:extLst>
              <a:ext uri="{FF2B5EF4-FFF2-40B4-BE49-F238E27FC236}">
                <a16:creationId xmlns:a16="http://schemas.microsoft.com/office/drawing/2014/main" id="{EEB1FEC6-3C14-5D9A-3843-C69FF704050D}"/>
              </a:ext>
            </a:extLst>
          </p:cNvPr>
          <p:cNvSpPr txBox="1"/>
          <p:nvPr/>
        </p:nvSpPr>
        <p:spPr>
          <a:xfrm>
            <a:off x="3616459" y="1416530"/>
            <a:ext cx="5399057" cy="1938992"/>
          </a:xfrm>
          <a:prstGeom prst="rect">
            <a:avLst/>
          </a:prstGeom>
          <a:noFill/>
        </p:spPr>
        <p:txBody>
          <a:bodyPr wrap="square" rtlCol="0">
            <a:spAutoFit/>
          </a:bodyPr>
          <a:lstStyle/>
          <a:p>
            <a:r>
              <a:rPr lang="en-US" sz="1500">
                <a:latin typeface="Arial" panose="020B0604020202020204" pitchFamily="34" charset="0"/>
              </a:rPr>
              <a:t>“The </a:t>
            </a:r>
            <a:r>
              <a:rPr lang="en-US" sz="1500" b="1">
                <a:latin typeface="Arial" panose="020B0604020202020204" pitchFamily="34" charset="0"/>
              </a:rPr>
              <a:t>law doesn't look at group </a:t>
            </a:r>
            <a:r>
              <a:rPr lang="en-US" sz="1500">
                <a:latin typeface="Arial" panose="020B0604020202020204" pitchFamily="34" charset="0"/>
              </a:rPr>
              <a:t>and there are very few situations where you're allowed to look at group in sentencing. You can look on whether you give a low term because of issues they face, but that's kind of it. With guilt and not guilt, with a lot of punishment, that's not group based in our system of law [. . .] </a:t>
            </a:r>
            <a:r>
              <a:rPr lang="en-US" sz="1500" b="1">
                <a:latin typeface="Arial" panose="020B0604020202020204" pitchFamily="34" charset="0"/>
              </a:rPr>
              <a:t>I can use it in crafting solutions</a:t>
            </a:r>
            <a:r>
              <a:rPr lang="en-US" sz="1500">
                <a:latin typeface="Arial" panose="020B0604020202020204" pitchFamily="34" charset="0"/>
              </a:rPr>
              <a:t>, but for a lot of things before I get there, </a:t>
            </a:r>
            <a:r>
              <a:rPr lang="en-US" sz="1500" b="1">
                <a:latin typeface="Arial" panose="020B0604020202020204" pitchFamily="34" charset="0"/>
              </a:rPr>
              <a:t>that's not something I'm even allowed to look at</a:t>
            </a:r>
            <a:r>
              <a:rPr lang="en-US" sz="1500">
                <a:latin typeface="Arial" panose="020B0604020202020204" pitchFamily="34" charset="0"/>
              </a:rPr>
              <a:t>.” – P7</a:t>
            </a:r>
            <a:endParaRPr lang="en-US" sz="1500"/>
          </a:p>
        </p:txBody>
      </p:sp>
      <p:sp>
        <p:nvSpPr>
          <p:cNvPr id="6" name="TextBox 5">
            <a:extLst>
              <a:ext uri="{FF2B5EF4-FFF2-40B4-BE49-F238E27FC236}">
                <a16:creationId xmlns:a16="http://schemas.microsoft.com/office/drawing/2014/main" id="{3671C120-66B0-B1CB-0A4F-CB680CCF9AC8}"/>
              </a:ext>
            </a:extLst>
          </p:cNvPr>
          <p:cNvSpPr txBox="1"/>
          <p:nvPr/>
        </p:nvSpPr>
        <p:spPr>
          <a:xfrm>
            <a:off x="3631368" y="3437672"/>
            <a:ext cx="5197708" cy="1246495"/>
          </a:xfrm>
          <a:prstGeom prst="rect">
            <a:avLst/>
          </a:prstGeom>
          <a:noFill/>
        </p:spPr>
        <p:txBody>
          <a:bodyPr wrap="square" rtlCol="0">
            <a:spAutoFit/>
          </a:bodyPr>
          <a:lstStyle/>
          <a:p>
            <a:r>
              <a:rPr lang="en-US" sz="1500">
                <a:latin typeface="Arial" panose="020B0604020202020204" pitchFamily="34" charset="0"/>
                <a:cs typeface="Arial" panose="020B0604020202020204" pitchFamily="34" charset="0"/>
              </a:rPr>
              <a:t>“I think that part of the value of what Salus Populi does and can do is to educate not only judges because we, for the most part, are </a:t>
            </a:r>
            <a:r>
              <a:rPr lang="en-US" sz="1500" b="1">
                <a:latin typeface="Arial" panose="020B0604020202020204" pitchFamily="34" charset="0"/>
                <a:cs typeface="Arial" panose="020B0604020202020204" pitchFamily="34" charset="0"/>
              </a:rPr>
              <a:t>confined to the record that is in front of us</a:t>
            </a:r>
            <a:r>
              <a:rPr lang="en-US" sz="1500">
                <a:latin typeface="Arial" panose="020B0604020202020204" pitchFamily="34" charset="0"/>
                <a:cs typeface="Arial" panose="020B0604020202020204" pitchFamily="34" charset="0"/>
              </a:rPr>
              <a:t>, and we can't go outside, </a:t>
            </a:r>
            <a:r>
              <a:rPr lang="en-US" sz="1500" b="1">
                <a:latin typeface="Arial" panose="020B0604020202020204" pitchFamily="34" charset="0"/>
                <a:cs typeface="Arial" panose="020B0604020202020204" pitchFamily="34" charset="0"/>
              </a:rPr>
              <a:t>we're not supposed to be doing independent research</a:t>
            </a:r>
            <a:r>
              <a:rPr lang="en-US" sz="1500">
                <a:latin typeface="Arial" panose="020B0604020202020204" pitchFamily="34" charset="0"/>
                <a:cs typeface="Arial" panose="020B0604020202020204" pitchFamily="34" charset="0"/>
              </a:rPr>
              <a:t>, all of that stuff.” – P8</a:t>
            </a:r>
          </a:p>
        </p:txBody>
      </p:sp>
      <p:sp>
        <p:nvSpPr>
          <p:cNvPr id="10" name="Google Shape;50;p10">
            <a:extLst>
              <a:ext uri="{FF2B5EF4-FFF2-40B4-BE49-F238E27FC236}">
                <a16:creationId xmlns:a16="http://schemas.microsoft.com/office/drawing/2014/main" id="{93682CD1-1960-51BD-EC7F-370365ACA7C8}"/>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306754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2" name="Rectangle 1">
            <a:extLst>
              <a:ext uri="{FF2B5EF4-FFF2-40B4-BE49-F238E27FC236}">
                <a16:creationId xmlns:a16="http://schemas.microsoft.com/office/drawing/2014/main" id="{54CCAF5C-0572-5960-B344-91F24CCE47E9}"/>
              </a:ext>
            </a:extLst>
          </p:cNvPr>
          <p:cNvSpPr/>
          <p:nvPr/>
        </p:nvSpPr>
        <p:spPr>
          <a:xfrm>
            <a:off x="7467600"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B49DCB1-1A39-EB82-F68D-99B040DAD077}"/>
              </a:ext>
            </a:extLst>
          </p:cNvPr>
          <p:cNvSpPr txBox="1"/>
          <p:nvPr/>
        </p:nvSpPr>
        <p:spPr>
          <a:xfrm>
            <a:off x="380999" y="2299019"/>
            <a:ext cx="8373534" cy="2406877"/>
          </a:xfrm>
          <a:prstGeom prst="rect">
            <a:avLst/>
          </a:prstGeom>
          <a:noFill/>
        </p:spPr>
        <p:txBody>
          <a:bodyPr wrap="square">
            <a:spAutoFit/>
          </a:bodyPr>
          <a:lstStyle/>
          <a:p>
            <a:r>
              <a:rPr lang="en-US" sz="1800">
                <a:latin typeface="+mj-lt"/>
              </a:rPr>
              <a:t>We will continue to:</a:t>
            </a:r>
          </a:p>
          <a:p>
            <a:pPr marL="285750" indent="-285750">
              <a:lnSpc>
                <a:spcPct val="150000"/>
              </a:lnSpc>
              <a:buFont typeface="Arial" panose="020B0604020202020204" pitchFamily="34" charset="0"/>
              <a:buChar char="•"/>
            </a:pPr>
            <a:r>
              <a:rPr lang="en-US" sz="1800">
                <a:latin typeface="+mj-lt"/>
              </a:rPr>
              <a:t>Conduct and analyze interviews</a:t>
            </a:r>
          </a:p>
          <a:p>
            <a:pPr marL="285750" indent="-285750">
              <a:lnSpc>
                <a:spcPct val="150000"/>
              </a:lnSpc>
              <a:buFont typeface="Arial" panose="020B0604020202020204" pitchFamily="34" charset="0"/>
              <a:buChar char="•"/>
            </a:pPr>
            <a:r>
              <a:rPr lang="en-US" sz="1800">
                <a:latin typeface="+mj-lt"/>
              </a:rPr>
              <a:t>Improve survey response rate</a:t>
            </a:r>
          </a:p>
          <a:p>
            <a:pPr marL="285750" indent="-285750">
              <a:lnSpc>
                <a:spcPct val="150000"/>
              </a:lnSpc>
              <a:buFont typeface="Arial" panose="020B0604020202020204" pitchFamily="34" charset="0"/>
              <a:buChar char="•"/>
            </a:pPr>
            <a:r>
              <a:rPr lang="en-US" sz="1800">
                <a:latin typeface="+mj-lt"/>
              </a:rPr>
              <a:t>Develop impact evaluation using judicial writings</a:t>
            </a:r>
          </a:p>
          <a:p>
            <a:pPr marL="285750" indent="-285750">
              <a:lnSpc>
                <a:spcPct val="150000"/>
              </a:lnSpc>
              <a:buFont typeface="Arial" panose="020B0604020202020204" pitchFamily="34" charset="0"/>
              <a:buChar char="•"/>
            </a:pPr>
            <a:r>
              <a:rPr lang="en-US" sz="1800">
                <a:latin typeface="+mj-lt"/>
              </a:rPr>
              <a:t>Disseminate lessons learned and findings to diverse, interdisciplinary audiences</a:t>
            </a:r>
          </a:p>
          <a:p>
            <a:pPr marL="285750" indent="-285750">
              <a:lnSpc>
                <a:spcPct val="150000"/>
              </a:lnSpc>
              <a:buFont typeface="Arial" panose="020B0604020202020204" pitchFamily="34" charset="0"/>
              <a:buChar char="•"/>
            </a:pPr>
            <a:r>
              <a:rPr lang="en-US" sz="1800">
                <a:latin typeface="+mj-lt"/>
              </a:rPr>
              <a:t>Improve the Salus Populi program</a:t>
            </a:r>
          </a:p>
        </p:txBody>
      </p:sp>
      <p:sp>
        <p:nvSpPr>
          <p:cNvPr id="51" name="TextBox 50">
            <a:extLst>
              <a:ext uri="{FF2B5EF4-FFF2-40B4-BE49-F238E27FC236}">
                <a16:creationId xmlns:a16="http://schemas.microsoft.com/office/drawing/2014/main" id="{13922F65-F42C-7BA4-FE54-27D715388682}"/>
              </a:ext>
            </a:extLst>
          </p:cNvPr>
          <p:cNvSpPr txBox="1"/>
          <p:nvPr/>
        </p:nvSpPr>
        <p:spPr>
          <a:xfrm>
            <a:off x="380999" y="2299019"/>
            <a:ext cx="8373534" cy="646331"/>
          </a:xfrm>
          <a:prstGeom prst="rect">
            <a:avLst/>
          </a:prstGeom>
          <a:noFill/>
        </p:spPr>
        <p:txBody>
          <a:bodyPr wrap="square" rtlCol="0">
            <a:spAutoFit/>
          </a:bodyPr>
          <a:lstStyle/>
          <a:p>
            <a:pPr algn="ctr"/>
            <a:r>
              <a:rPr lang="en-US" sz="1800" i="1">
                <a:latin typeface="+mj-lt"/>
              </a:rPr>
              <a:t>Providing education on the SDoH to upstream actors who shape the SDoH is an innovative way to address population health.</a:t>
            </a:r>
          </a:p>
        </p:txBody>
      </p:sp>
      <p:sp>
        <p:nvSpPr>
          <p:cNvPr id="48" name="Google Shape;48;p10"/>
          <p:cNvSpPr txBox="1">
            <a:spLocks noGrp="1"/>
          </p:cNvSpPr>
          <p:nvPr>
            <p:ph type="title"/>
          </p:nvPr>
        </p:nvSpPr>
        <p:spPr>
          <a:xfrm>
            <a:off x="380999" y="702205"/>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Discussion and future directions</a:t>
            </a:r>
            <a:endParaRPr lang="en" sz="2800" b="1">
              <a:solidFill>
                <a:srgbClr val="102310"/>
              </a:solidFill>
              <a:latin typeface="Aptos" panose="020B0004020202020204" pitchFamily="34" charset="0"/>
              <a:ea typeface="Inter Medium"/>
              <a:cs typeface="Inter Medium"/>
            </a:endParaRPr>
          </a:p>
        </p:txBody>
      </p:sp>
      <p:sp>
        <p:nvSpPr>
          <p:cNvPr id="11" name="Google Shape;50;p10">
            <a:extLst>
              <a:ext uri="{FF2B5EF4-FFF2-40B4-BE49-F238E27FC236}">
                <a16:creationId xmlns:a16="http://schemas.microsoft.com/office/drawing/2014/main" id="{F5053553-9DC0-7CFE-3175-DC40A6B86185}"/>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108090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8.33333E-7 2.09877E-6 L 0.00052 -0.18087 " pathEditMode="relative" rAng="0" ptsTypes="AA">
                                      <p:cBhvr>
                                        <p:cTn id="6" dur="2000" fill="hold"/>
                                        <p:tgtEl>
                                          <p:spTgt spid="51"/>
                                        </p:tgtEl>
                                        <p:attrNameLst>
                                          <p:attrName>ppt_x</p:attrName>
                                          <p:attrName>ppt_y</p:attrName>
                                        </p:attrNameLst>
                                      </p:cBhvr>
                                      <p:rCtr x="17" y="-9043"/>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664201" y="2245583"/>
            <a:ext cx="2575940" cy="652334"/>
          </a:xfrm>
          <a:prstGeom prst="rect">
            <a:avLst/>
          </a:prstGeom>
        </p:spPr>
        <p:txBody>
          <a:bodyPr spcFirstLastPara="1" vert="horz" wrap="square" lIns="91425" tIns="91425" rIns="91425" bIns="91425" rtlCol="0" anchor="b" anchorCtr="0">
            <a:noAutofit/>
          </a:bodyPr>
          <a:lstStyle/>
          <a:p>
            <a:pPr>
              <a:lnSpc>
                <a:spcPct val="116806"/>
              </a:lnSpc>
            </a:pPr>
            <a:r>
              <a:rPr lang="en" sz="3450">
                <a:solidFill>
                  <a:srgbClr val="102310"/>
                </a:solidFill>
                <a:ea typeface="Inter Medium"/>
                <a:cs typeface="Inter Medium"/>
                <a:sym typeface="Inter Medium"/>
              </a:rPr>
              <a:t>Thank you!</a:t>
            </a:r>
            <a:endParaRPr lang="en" sz="3450">
              <a:solidFill>
                <a:srgbClr val="102310"/>
              </a:solidFill>
              <a:ea typeface="Inter Medium"/>
              <a:cs typeface="Inter Medium"/>
            </a:endParaRPr>
          </a:p>
        </p:txBody>
      </p:sp>
      <p:sp>
        <p:nvSpPr>
          <p:cNvPr id="5" name="TextBox 4">
            <a:extLst>
              <a:ext uri="{FF2B5EF4-FFF2-40B4-BE49-F238E27FC236}">
                <a16:creationId xmlns:a16="http://schemas.microsoft.com/office/drawing/2014/main" id="{0ADE48AB-0829-5089-EC16-27B81AB65243}"/>
              </a:ext>
            </a:extLst>
          </p:cNvPr>
          <p:cNvSpPr txBox="1"/>
          <p:nvPr/>
        </p:nvSpPr>
        <p:spPr>
          <a:xfrm>
            <a:off x="3135504" y="664048"/>
            <a:ext cx="5536714" cy="4162678"/>
          </a:xfrm>
          <a:prstGeom prst="rect">
            <a:avLst/>
          </a:prstGeom>
          <a:noFill/>
        </p:spPr>
        <p:txBody>
          <a:bodyPr wrap="square" lIns="68580" tIns="34290" rIns="68580" bIns="34290" rtlCol="0" anchor="t">
            <a:spAutoFit/>
          </a:bodyPr>
          <a:lstStyle/>
          <a:p>
            <a:r>
              <a:rPr lang="en-US">
                <a:latin typeface="+mj-lt"/>
              </a:rPr>
              <a:t>This work would not have been possible without the contributions of our funders and team:</a:t>
            </a:r>
          </a:p>
          <a:p>
            <a:endParaRPr lang="en-US">
              <a:latin typeface="+mj-lt"/>
            </a:endParaRPr>
          </a:p>
          <a:p>
            <a:pPr marL="557213" lvl="1" indent="-214313">
              <a:buFont typeface="Arial" panose="020B0604020202020204" pitchFamily="34" charset="0"/>
              <a:buChar char="•"/>
            </a:pPr>
            <a:r>
              <a:rPr lang="en-US">
                <a:latin typeface="+mj-lt"/>
              </a:rPr>
              <a:t>Robert Wood Johnson Foundation</a:t>
            </a:r>
          </a:p>
          <a:p>
            <a:pPr marL="557213" lvl="1" indent="-214313">
              <a:buFont typeface="Arial" panose="020B0604020202020204" pitchFamily="34" charset="0"/>
              <a:buChar char="•"/>
            </a:pPr>
            <a:r>
              <a:rPr lang="en-US">
                <a:latin typeface="+mj-lt"/>
              </a:rPr>
              <a:t>W.K. Kellogg Foundation</a:t>
            </a:r>
          </a:p>
          <a:p>
            <a:pPr marL="557213" lvl="1" indent="-214313">
              <a:buFont typeface="Arial" panose="020B0604020202020204" pitchFamily="34" charset="0"/>
              <a:buChar char="•"/>
            </a:pPr>
            <a:r>
              <a:rPr lang="en-US">
                <a:latin typeface="+mj-lt"/>
              </a:rPr>
              <a:t>Jasmine Howard</a:t>
            </a:r>
          </a:p>
          <a:p>
            <a:pPr marL="557213" lvl="1" indent="-214313">
              <a:buFont typeface="Arial" panose="020B0604020202020204" pitchFamily="34" charset="0"/>
              <a:buChar char="•"/>
            </a:pPr>
            <a:r>
              <a:rPr lang="en-US">
                <a:latin typeface="+mj-lt"/>
              </a:rPr>
              <a:t>Mehreen Butt</a:t>
            </a:r>
          </a:p>
          <a:p>
            <a:pPr marL="557213" lvl="1" indent="-214313">
              <a:buFont typeface="Arial" panose="020B0604020202020204" pitchFamily="34" charset="0"/>
              <a:buChar char="•"/>
            </a:pPr>
            <a:r>
              <a:rPr lang="en-US">
                <a:latin typeface="+mj-lt"/>
              </a:rPr>
              <a:t>L. Virginia Martinez </a:t>
            </a:r>
          </a:p>
          <a:p>
            <a:pPr marL="557213" lvl="1" indent="-214313">
              <a:buFont typeface="Arial" panose="020B0604020202020204" pitchFamily="34" charset="0"/>
              <a:buChar char="•"/>
            </a:pPr>
            <a:r>
              <a:rPr lang="en-US" err="1">
                <a:latin typeface="+mj-lt"/>
              </a:rPr>
              <a:t>Tibrine</a:t>
            </a:r>
            <a:r>
              <a:rPr lang="en-US">
                <a:latin typeface="+mj-lt"/>
              </a:rPr>
              <a:t> da </a:t>
            </a:r>
            <a:r>
              <a:rPr lang="en-US" err="1">
                <a:latin typeface="+mj-lt"/>
              </a:rPr>
              <a:t>Fonesca</a:t>
            </a:r>
            <a:endParaRPr lang="en-US">
              <a:latin typeface="+mj-lt"/>
            </a:endParaRPr>
          </a:p>
          <a:p>
            <a:pPr marL="557213" lvl="1" indent="-214313">
              <a:buFont typeface="Arial" panose="020B0604020202020204" pitchFamily="34" charset="0"/>
              <a:buChar char="•"/>
            </a:pPr>
            <a:r>
              <a:rPr lang="en-US">
                <a:latin typeface="+mj-lt"/>
              </a:rPr>
              <a:t>Faith </a:t>
            </a:r>
            <a:r>
              <a:rPr lang="en-US" err="1">
                <a:latin typeface="+mj-lt"/>
              </a:rPr>
              <a:t>Khalik</a:t>
            </a:r>
            <a:r>
              <a:rPr lang="en-US">
                <a:latin typeface="+mj-lt"/>
              </a:rPr>
              <a:t> </a:t>
            </a:r>
          </a:p>
          <a:p>
            <a:pPr marL="557213" lvl="1" indent="-214313">
              <a:buFont typeface="Arial" panose="020B0604020202020204" pitchFamily="34" charset="0"/>
              <a:buChar char="•"/>
            </a:pPr>
            <a:r>
              <a:rPr lang="en-US">
                <a:latin typeface="+mj-lt"/>
              </a:rPr>
              <a:t>Madison Haywood</a:t>
            </a:r>
          </a:p>
          <a:p>
            <a:pPr marL="557213" lvl="1" indent="-214313">
              <a:buFont typeface="Arial" panose="020B0604020202020204" pitchFamily="34" charset="0"/>
              <a:buChar char="•"/>
            </a:pPr>
            <a:r>
              <a:rPr lang="en-US">
                <a:latin typeface="+mj-lt"/>
              </a:rPr>
              <a:t>Kayon Morgan</a:t>
            </a:r>
          </a:p>
          <a:p>
            <a:pPr marL="557213" lvl="1" indent="-214313">
              <a:buFont typeface="Arial" panose="020B0604020202020204" pitchFamily="34" charset="0"/>
              <a:buChar char="•"/>
            </a:pPr>
            <a:r>
              <a:rPr lang="en-US">
                <a:latin typeface="+mj-lt"/>
              </a:rPr>
              <a:t>Anna Kane</a:t>
            </a:r>
          </a:p>
          <a:p>
            <a:pPr marL="557213" lvl="1" indent="-214313">
              <a:buFont typeface="Arial" panose="020B0604020202020204" pitchFamily="34" charset="0"/>
              <a:buChar char="•"/>
            </a:pPr>
            <a:r>
              <a:rPr lang="en-US">
                <a:latin typeface="+mj-lt"/>
              </a:rPr>
              <a:t>Krystal Abbott</a:t>
            </a:r>
          </a:p>
          <a:p>
            <a:pPr marL="557213" lvl="1" indent="-214313">
              <a:buFont typeface="Arial" panose="020B0604020202020204" pitchFamily="34" charset="0"/>
              <a:buChar char="•"/>
            </a:pPr>
            <a:r>
              <a:rPr lang="en-US">
                <a:latin typeface="+mj-lt"/>
              </a:rPr>
              <a:t>Joud Rai</a:t>
            </a:r>
          </a:p>
          <a:p>
            <a:pPr marL="557213" lvl="1" indent="-214313">
              <a:buFont typeface="Arial" panose="020B0604020202020204" pitchFamily="34" charset="0"/>
              <a:buChar char="•"/>
            </a:pPr>
            <a:r>
              <a:rPr lang="en-US">
                <a:latin typeface="+mj-lt"/>
              </a:rPr>
              <a:t>Alexandra Alden</a:t>
            </a:r>
          </a:p>
          <a:p>
            <a:pPr marL="557213" lvl="1" indent="-214313">
              <a:buFont typeface="Arial" panose="020B0604020202020204" pitchFamily="34" charset="0"/>
              <a:buChar char="•"/>
            </a:pPr>
            <a:r>
              <a:rPr lang="en-US">
                <a:latin typeface="+mj-lt"/>
              </a:rPr>
              <a:t>Linda </a:t>
            </a:r>
            <a:r>
              <a:rPr lang="en-US" err="1">
                <a:latin typeface="+mj-lt"/>
              </a:rPr>
              <a:t>Tvrdy</a:t>
            </a:r>
            <a:endParaRPr lang="en-US">
              <a:latin typeface="+mj-lt"/>
            </a:endParaRPr>
          </a:p>
          <a:p>
            <a:pPr marL="557213" lvl="1" indent="-214313">
              <a:buFont typeface="Arial" panose="020B0604020202020204" pitchFamily="34" charset="0"/>
              <a:buChar char="•"/>
            </a:pPr>
            <a:r>
              <a:rPr lang="en-US">
                <a:latin typeface="+mj-lt"/>
              </a:rPr>
              <a:t>Tiana Yom</a:t>
            </a:r>
          </a:p>
          <a:p>
            <a:pPr marL="557213" lvl="1" indent="-214313">
              <a:buFont typeface="Arial" panose="020B0604020202020204" pitchFamily="34" charset="0"/>
              <a:buChar char="•"/>
            </a:pPr>
            <a:r>
              <a:rPr lang="en-US">
                <a:latin typeface="+mj-lt"/>
              </a:rPr>
              <a:t>Suzanne </a:t>
            </a:r>
            <a:r>
              <a:rPr lang="en-US" err="1">
                <a:latin typeface="+mj-lt"/>
              </a:rPr>
              <a:t>Garverich</a:t>
            </a:r>
            <a:endParaRPr lang="en-US">
              <a:latin typeface="+mj-lt"/>
            </a:endParaRPr>
          </a:p>
        </p:txBody>
      </p:sp>
      <p:sp>
        <p:nvSpPr>
          <p:cNvPr id="6" name="Google Shape;50;p10">
            <a:extLst>
              <a:ext uri="{FF2B5EF4-FFF2-40B4-BE49-F238E27FC236}">
                <a16:creationId xmlns:a16="http://schemas.microsoft.com/office/drawing/2014/main" id="{6D913FAF-FB59-C742-60EC-6D471363CD97}"/>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sp>
        <p:nvSpPr>
          <p:cNvPr id="2" name="Rectangle 1">
            <a:extLst>
              <a:ext uri="{FF2B5EF4-FFF2-40B4-BE49-F238E27FC236}">
                <a16:creationId xmlns:a16="http://schemas.microsoft.com/office/drawing/2014/main" id="{E42CFE77-3D19-CB48-9B84-B7B9E7709951}"/>
              </a:ext>
            </a:extLst>
          </p:cNvPr>
          <p:cNvSpPr/>
          <p:nvPr/>
        </p:nvSpPr>
        <p:spPr>
          <a:xfrm>
            <a:off x="7418832" y="3357233"/>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6533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Who attends Salus Populi?</a:t>
            </a:r>
          </a:p>
        </p:txBody>
      </p:sp>
      <p:sp>
        <p:nvSpPr>
          <p:cNvPr id="10" name="TextBox 9">
            <a:extLst>
              <a:ext uri="{FF2B5EF4-FFF2-40B4-BE49-F238E27FC236}">
                <a16:creationId xmlns:a16="http://schemas.microsoft.com/office/drawing/2014/main" id="{A73FABAA-CDFA-A223-27CF-5055070DBE8A}"/>
              </a:ext>
            </a:extLst>
          </p:cNvPr>
          <p:cNvSpPr txBox="1"/>
          <p:nvPr/>
        </p:nvSpPr>
        <p:spPr>
          <a:xfrm>
            <a:off x="1463380" y="1438855"/>
            <a:ext cx="7546509" cy="646331"/>
          </a:xfrm>
          <a:prstGeom prst="rect">
            <a:avLst/>
          </a:prstGeom>
          <a:noFill/>
        </p:spPr>
        <p:txBody>
          <a:bodyPr wrap="square" rtlCol="0">
            <a:spAutoFit/>
          </a:bodyPr>
          <a:lstStyle/>
          <a:p>
            <a:endParaRPr lang="en-US" sz="1800"/>
          </a:p>
          <a:p>
            <a:endParaRPr lang="en-US" sz="1800"/>
          </a:p>
        </p:txBody>
      </p:sp>
      <p:sp>
        <p:nvSpPr>
          <p:cNvPr id="2" name="Rectangle 1">
            <a:extLst>
              <a:ext uri="{FF2B5EF4-FFF2-40B4-BE49-F238E27FC236}">
                <a16:creationId xmlns:a16="http://schemas.microsoft.com/office/drawing/2014/main" id="{E2D14E69-4F39-30A8-EA63-9C859748341B}"/>
              </a:ext>
            </a:extLst>
          </p:cNvPr>
          <p:cNvSpPr/>
          <p:nvPr/>
        </p:nvSpPr>
        <p:spPr>
          <a:xfrm>
            <a:off x="7467600" y="3401590"/>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Box 3">
            <a:extLst>
              <a:ext uri="{FF2B5EF4-FFF2-40B4-BE49-F238E27FC236}">
                <a16:creationId xmlns:a16="http://schemas.microsoft.com/office/drawing/2014/main" id="{85C347B7-936A-909A-A67A-9F52E201A4FE}"/>
              </a:ext>
            </a:extLst>
          </p:cNvPr>
          <p:cNvSpPr txBox="1"/>
          <p:nvPr/>
        </p:nvSpPr>
        <p:spPr>
          <a:xfrm>
            <a:off x="2328576" y="1617765"/>
            <a:ext cx="6644154" cy="369332"/>
          </a:xfrm>
          <a:prstGeom prst="rect">
            <a:avLst/>
          </a:prstGeom>
          <a:noFill/>
        </p:spPr>
        <p:txBody>
          <a:bodyPr wrap="square" rtlCol="0">
            <a:spAutoFit/>
          </a:bodyPr>
          <a:lstStyle/>
          <a:p>
            <a:r>
              <a:rPr lang="en-US" sz="1800"/>
              <a:t>. . . are mostly judges and some are lawyers. </a:t>
            </a:r>
          </a:p>
        </p:txBody>
      </p:sp>
      <p:sp>
        <p:nvSpPr>
          <p:cNvPr id="5" name="TextBox 4">
            <a:extLst>
              <a:ext uri="{FF2B5EF4-FFF2-40B4-BE49-F238E27FC236}">
                <a16:creationId xmlns:a16="http://schemas.microsoft.com/office/drawing/2014/main" id="{936CD8D4-6E95-F540-17DA-17889EAD3299}"/>
              </a:ext>
            </a:extLst>
          </p:cNvPr>
          <p:cNvSpPr txBox="1"/>
          <p:nvPr/>
        </p:nvSpPr>
        <p:spPr>
          <a:xfrm>
            <a:off x="2637457" y="2727052"/>
            <a:ext cx="5540189" cy="369332"/>
          </a:xfrm>
          <a:prstGeom prst="rect">
            <a:avLst/>
          </a:prstGeom>
          <a:noFill/>
        </p:spPr>
        <p:txBody>
          <a:bodyPr wrap="square" rtlCol="0">
            <a:spAutoFit/>
          </a:bodyPr>
          <a:lstStyle/>
          <a:p>
            <a:r>
              <a:rPr lang="en-US" sz="1800"/>
              <a:t>. . . mostly work in state or tribal courts. </a:t>
            </a:r>
          </a:p>
        </p:txBody>
      </p:sp>
      <p:sp>
        <p:nvSpPr>
          <p:cNvPr id="6" name="TextBox 5">
            <a:extLst>
              <a:ext uri="{FF2B5EF4-FFF2-40B4-BE49-F238E27FC236}">
                <a16:creationId xmlns:a16="http://schemas.microsoft.com/office/drawing/2014/main" id="{E354CA74-6508-1F79-674B-0A7126D37150}"/>
              </a:ext>
            </a:extLst>
          </p:cNvPr>
          <p:cNvSpPr txBox="1"/>
          <p:nvPr/>
        </p:nvSpPr>
        <p:spPr>
          <a:xfrm>
            <a:off x="2266033" y="3778034"/>
            <a:ext cx="5540189" cy="369332"/>
          </a:xfrm>
          <a:prstGeom prst="rect">
            <a:avLst/>
          </a:prstGeom>
          <a:noFill/>
        </p:spPr>
        <p:txBody>
          <a:bodyPr wrap="square" rtlCol="0">
            <a:spAutoFit/>
          </a:bodyPr>
          <a:lstStyle/>
          <a:p>
            <a:r>
              <a:rPr lang="en-US" sz="1800"/>
              <a:t>. . . mostly work in trial courts. </a:t>
            </a:r>
          </a:p>
        </p:txBody>
      </p:sp>
      <p:sp>
        <p:nvSpPr>
          <p:cNvPr id="7" name="TextBox 6">
            <a:extLst>
              <a:ext uri="{FF2B5EF4-FFF2-40B4-BE49-F238E27FC236}">
                <a16:creationId xmlns:a16="http://schemas.microsoft.com/office/drawing/2014/main" id="{B4AFDBE5-CE22-3C80-7F1B-117C3B231E35}"/>
              </a:ext>
            </a:extLst>
          </p:cNvPr>
          <p:cNvSpPr txBox="1"/>
          <p:nvPr/>
        </p:nvSpPr>
        <p:spPr>
          <a:xfrm>
            <a:off x="3826180" y="4848274"/>
            <a:ext cx="6349122" cy="253916"/>
          </a:xfrm>
          <a:prstGeom prst="rect">
            <a:avLst/>
          </a:prstGeom>
          <a:noFill/>
        </p:spPr>
        <p:txBody>
          <a:bodyPr wrap="square" rtlCol="0">
            <a:spAutoFit/>
          </a:bodyPr>
          <a:lstStyle/>
          <a:p>
            <a:r>
              <a:rPr lang="en-US" sz="1050"/>
              <a:t>* Indicates that reported data represents only attendees for whom we have known data. </a:t>
            </a:r>
          </a:p>
        </p:txBody>
      </p:sp>
      <p:graphicFrame>
        <p:nvGraphicFramePr>
          <p:cNvPr id="8" name="Chart 7">
            <a:extLst>
              <a:ext uri="{FF2B5EF4-FFF2-40B4-BE49-F238E27FC236}">
                <a16:creationId xmlns:a16="http://schemas.microsoft.com/office/drawing/2014/main" id="{AAD22D5F-D844-FA44-B3D5-78499DC32A8B}"/>
              </a:ext>
            </a:extLst>
          </p:cNvPr>
          <p:cNvGraphicFramePr/>
          <p:nvPr/>
        </p:nvGraphicFramePr>
        <p:xfrm>
          <a:off x="0" y="1219201"/>
          <a:ext cx="2787090" cy="19372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53F23C1E-3331-29C1-742D-52B83578E716}"/>
              </a:ext>
            </a:extLst>
          </p:cNvPr>
          <p:cNvGraphicFramePr/>
          <p:nvPr/>
        </p:nvGraphicFramePr>
        <p:xfrm>
          <a:off x="5930637" y="1681996"/>
          <a:ext cx="3270738" cy="23382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73A35BCD-6CC8-2166-9B0C-2F8014860184}"/>
              </a:ext>
            </a:extLst>
          </p:cNvPr>
          <p:cNvGraphicFramePr/>
          <p:nvPr/>
        </p:nvGraphicFramePr>
        <p:xfrm>
          <a:off x="105935" y="2825544"/>
          <a:ext cx="2681154" cy="2022731"/>
        </p:xfrm>
        <a:graphic>
          <a:graphicData uri="http://schemas.openxmlformats.org/drawingml/2006/chart">
            <c:chart xmlns:c="http://schemas.openxmlformats.org/drawingml/2006/chart" xmlns:r="http://schemas.openxmlformats.org/officeDocument/2006/relationships" r:id="rId5"/>
          </a:graphicData>
        </a:graphic>
      </p:graphicFrame>
      <p:sp>
        <p:nvSpPr>
          <p:cNvPr id="3" name="Google Shape;50;p10">
            <a:extLst>
              <a:ext uri="{FF2B5EF4-FFF2-40B4-BE49-F238E27FC236}">
                <a16:creationId xmlns:a16="http://schemas.microsoft.com/office/drawing/2014/main" id="{A6D11E09-42F1-5AEA-16E1-ADF73B7333C5}"/>
              </a:ext>
            </a:extLst>
          </p:cNvPr>
          <p:cNvSpPr txBox="1">
            <a:spLocks/>
          </p:cNvSpPr>
          <p:nvPr/>
        </p:nvSpPr>
        <p:spPr>
          <a:xfrm>
            <a:off x="380999" y="208275"/>
            <a:ext cx="4191001" cy="270568"/>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spTree>
    <p:extLst>
      <p:ext uri="{BB962C8B-B14F-4D97-AF65-F5344CB8AC3E}">
        <p14:creationId xmlns:p14="http://schemas.microsoft.com/office/powerpoint/2010/main" val="179183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Graphic spid="8" grpId="0">
        <p:bldAsOne/>
      </p:bldGraphic>
      <p:bldGraphic spid="9" grpId="0">
        <p:bldAsOne/>
      </p:bldGraphic>
      <p:bldGraphic spid="1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612955"/>
            <a:ext cx="8098800" cy="652334"/>
          </a:xfrm>
          <a:prstGeom prst="rect">
            <a:avLst/>
          </a:prstGeom>
        </p:spPr>
        <p:txBody>
          <a:bodyPr spcFirstLastPara="1" vert="horz" wrap="square" lIns="91425" tIns="91425" rIns="91425" bIns="91425" rtlCol="0" anchor="b" anchorCtr="0">
            <a:noAutofit/>
          </a:bodyPr>
          <a:lstStyle/>
          <a:p>
            <a:pPr>
              <a:lnSpc>
                <a:spcPct val="100000"/>
              </a:lnSpc>
            </a:pPr>
            <a:r>
              <a:rPr lang="en" sz="3450">
                <a:solidFill>
                  <a:srgbClr val="102310"/>
                </a:solidFill>
                <a:latin typeface="Inter Medium"/>
                <a:ea typeface="Inter Medium"/>
                <a:cs typeface="Inter Medium"/>
                <a:sym typeface="Inter Medium"/>
              </a:rPr>
              <a:t>Survey Methods</a:t>
            </a:r>
            <a:endParaRPr lang="en" sz="2400">
              <a:solidFill>
                <a:srgbClr val="102310"/>
              </a:solidFill>
              <a:latin typeface="Inter Medium"/>
              <a:ea typeface="Inter Medium"/>
              <a:cs typeface="Inter Medium"/>
            </a:endParaRPr>
          </a:p>
        </p:txBody>
      </p:sp>
      <p:graphicFrame>
        <p:nvGraphicFramePr>
          <p:cNvPr id="2" name="Diagram 1">
            <a:extLst>
              <a:ext uri="{FF2B5EF4-FFF2-40B4-BE49-F238E27FC236}">
                <a16:creationId xmlns:a16="http://schemas.microsoft.com/office/drawing/2014/main" id="{258EA777-7CA7-F442-4814-2377216FA2CD}"/>
              </a:ext>
            </a:extLst>
          </p:cNvPr>
          <p:cNvGraphicFramePr/>
          <p:nvPr>
            <p:extLst>
              <p:ext uri="{D42A27DB-BD31-4B8C-83A1-F6EECF244321}">
                <p14:modId xmlns:p14="http://schemas.microsoft.com/office/powerpoint/2010/main" val="2024555612"/>
              </p:ext>
            </p:extLst>
          </p:nvPr>
        </p:nvGraphicFramePr>
        <p:xfrm>
          <a:off x="381001" y="1219123"/>
          <a:ext cx="7433732" cy="35910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Graphic 8" descr="List with solid fill">
            <a:extLst>
              <a:ext uri="{FF2B5EF4-FFF2-40B4-BE49-F238E27FC236}">
                <a16:creationId xmlns:a16="http://schemas.microsoft.com/office/drawing/2014/main" id="{CEF5041C-FA0B-8305-7217-8537486DCFA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01015" y="3159569"/>
            <a:ext cx="1019541" cy="1019541"/>
          </a:xfrm>
          <a:prstGeom prst="rect">
            <a:avLst/>
          </a:prstGeom>
        </p:spPr>
      </p:pic>
      <p:pic>
        <p:nvPicPr>
          <p:cNvPr id="7" name="Graphic 6" descr="Judge female with solid fill">
            <a:extLst>
              <a:ext uri="{FF2B5EF4-FFF2-40B4-BE49-F238E27FC236}">
                <a16:creationId xmlns:a16="http://schemas.microsoft.com/office/drawing/2014/main" id="{5FFE42B5-D330-4A52-C860-A52B168706E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16977" y="1493353"/>
            <a:ext cx="583589" cy="583589"/>
          </a:xfrm>
          <a:prstGeom prst="rect">
            <a:avLst/>
          </a:prstGeom>
        </p:spPr>
      </p:pic>
      <p:sp>
        <p:nvSpPr>
          <p:cNvPr id="3" name="Rectangle 2">
            <a:extLst>
              <a:ext uri="{FF2B5EF4-FFF2-40B4-BE49-F238E27FC236}">
                <a16:creationId xmlns:a16="http://schemas.microsoft.com/office/drawing/2014/main" id="{7AE5A169-E7C3-4FA9-8B8B-52D3AFE06805}"/>
              </a:ext>
            </a:extLst>
          </p:cNvPr>
          <p:cNvSpPr/>
          <p:nvPr/>
        </p:nvSpPr>
        <p:spPr>
          <a:xfrm>
            <a:off x="263234" y="2644345"/>
            <a:ext cx="7551497" cy="236046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Google Shape;50;p10">
            <a:extLst>
              <a:ext uri="{FF2B5EF4-FFF2-40B4-BE49-F238E27FC236}">
                <a16:creationId xmlns:a16="http://schemas.microsoft.com/office/drawing/2014/main" id="{65FB8C59-059F-FEBB-97C4-4D6E808754D0}"/>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cxnSp>
        <p:nvCxnSpPr>
          <p:cNvPr id="13" name="Straight Connector 12">
            <a:extLst>
              <a:ext uri="{FF2B5EF4-FFF2-40B4-BE49-F238E27FC236}">
                <a16:creationId xmlns:a16="http://schemas.microsoft.com/office/drawing/2014/main" id="{EC68DC69-E258-6E10-695E-5651173FF13E}"/>
              </a:ext>
            </a:extLst>
          </p:cNvPr>
          <p:cNvCxnSpPr>
            <a:cxnSpLocks/>
          </p:cNvCxnSpPr>
          <p:nvPr/>
        </p:nvCxnSpPr>
        <p:spPr>
          <a:xfrm flipH="1">
            <a:off x="341171" y="4762500"/>
            <a:ext cx="8373335" cy="0"/>
          </a:xfrm>
          <a:prstGeom prst="line">
            <a:avLst/>
          </a:prstGeom>
        </p:spPr>
        <p:style>
          <a:lnRef idx="2">
            <a:schemeClr val="dk1"/>
          </a:lnRef>
          <a:fillRef idx="0">
            <a:schemeClr val="dk1"/>
          </a:fillRef>
          <a:effectRef idx="1">
            <a:schemeClr val="dk1"/>
          </a:effectRef>
          <a:fontRef idx="minor">
            <a:schemeClr val="tx1"/>
          </a:fontRef>
        </p:style>
      </p:cxnSp>
      <p:sp>
        <p:nvSpPr>
          <p:cNvPr id="6" name="Rectangle 5">
            <a:extLst>
              <a:ext uri="{FF2B5EF4-FFF2-40B4-BE49-F238E27FC236}">
                <a16:creationId xmlns:a16="http://schemas.microsoft.com/office/drawing/2014/main" id="{BAFE5BA7-F9B5-119F-78FC-EA8327E93AB5}"/>
              </a:ext>
            </a:extLst>
          </p:cNvPr>
          <p:cNvSpPr/>
          <p:nvPr/>
        </p:nvSpPr>
        <p:spPr>
          <a:xfrm>
            <a:off x="341171" y="1211436"/>
            <a:ext cx="7551497" cy="144059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3633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702205"/>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Does Salus Populi increase knowledge?</a:t>
            </a:r>
          </a:p>
        </p:txBody>
      </p:sp>
      <p:sp>
        <p:nvSpPr>
          <p:cNvPr id="11" name="Google Shape;50;p10">
            <a:extLst>
              <a:ext uri="{FF2B5EF4-FFF2-40B4-BE49-F238E27FC236}">
                <a16:creationId xmlns:a16="http://schemas.microsoft.com/office/drawing/2014/main" id="{F5053553-9DC0-7CFE-3175-DC40A6B86185}"/>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sp>
        <p:nvSpPr>
          <p:cNvPr id="2" name="Rectangle 1">
            <a:extLst>
              <a:ext uri="{FF2B5EF4-FFF2-40B4-BE49-F238E27FC236}">
                <a16:creationId xmlns:a16="http://schemas.microsoft.com/office/drawing/2014/main" id="{E2D14E69-4F39-30A8-EA63-9C859748341B}"/>
              </a:ext>
            </a:extLst>
          </p:cNvPr>
          <p:cNvSpPr/>
          <p:nvPr/>
        </p:nvSpPr>
        <p:spPr>
          <a:xfrm>
            <a:off x="7467600"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D3A3A36-013C-9D10-FE00-97BF6F6881F7}"/>
              </a:ext>
            </a:extLst>
          </p:cNvPr>
          <p:cNvSpPr txBox="1"/>
          <p:nvPr/>
        </p:nvSpPr>
        <p:spPr>
          <a:xfrm>
            <a:off x="6516154" y="4759642"/>
            <a:ext cx="2715768" cy="307777"/>
          </a:xfrm>
          <a:prstGeom prst="rect">
            <a:avLst/>
          </a:prstGeom>
          <a:noFill/>
        </p:spPr>
        <p:txBody>
          <a:bodyPr wrap="square" rtlCol="0">
            <a:spAutoFit/>
          </a:bodyPr>
          <a:lstStyle/>
          <a:p>
            <a:r>
              <a:rPr lang="en-US"/>
              <a:t>T-tests:</a:t>
            </a:r>
            <a:r>
              <a:rPr lang="en-US" i="1"/>
              <a:t> * p &lt; .05, ***p</a:t>
            </a:r>
            <a:r>
              <a:rPr lang="en-US"/>
              <a:t> &lt; .001</a:t>
            </a:r>
            <a:endParaRPr lang="en-US" i="1"/>
          </a:p>
        </p:txBody>
      </p:sp>
      <p:graphicFrame>
        <p:nvGraphicFramePr>
          <p:cNvPr id="3" name="Chart 2">
            <a:extLst>
              <a:ext uri="{FF2B5EF4-FFF2-40B4-BE49-F238E27FC236}">
                <a16:creationId xmlns:a16="http://schemas.microsoft.com/office/drawing/2014/main" id="{A5A0E5E9-1981-4A63-6BE9-E6ED8313B9F5}"/>
              </a:ext>
            </a:extLst>
          </p:cNvPr>
          <p:cNvGraphicFramePr>
            <a:graphicFrameLocks/>
          </p:cNvGraphicFramePr>
          <p:nvPr>
            <p:extLst>
              <p:ext uri="{D42A27DB-BD31-4B8C-83A1-F6EECF244321}">
                <p14:modId xmlns:p14="http://schemas.microsoft.com/office/powerpoint/2010/main" val="3951703653"/>
              </p:ext>
            </p:extLst>
          </p:nvPr>
        </p:nvGraphicFramePr>
        <p:xfrm>
          <a:off x="380999" y="1519722"/>
          <a:ext cx="2605089" cy="30938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7587E0D4-29C5-4EE7-06CA-06271EFBBD28}"/>
              </a:ext>
            </a:extLst>
          </p:cNvPr>
          <p:cNvGraphicFramePr>
            <a:graphicFrameLocks/>
          </p:cNvGraphicFramePr>
          <p:nvPr>
            <p:extLst>
              <p:ext uri="{D42A27DB-BD31-4B8C-83A1-F6EECF244321}">
                <p14:modId xmlns:p14="http://schemas.microsoft.com/office/powerpoint/2010/main" val="1661177259"/>
              </p:ext>
            </p:extLst>
          </p:nvPr>
        </p:nvGraphicFramePr>
        <p:xfrm>
          <a:off x="3265221" y="1240600"/>
          <a:ext cx="2605090" cy="338483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8C10477D-8211-F0FC-309F-3243E6033DA2}"/>
              </a:ext>
            </a:extLst>
          </p:cNvPr>
          <p:cNvGraphicFramePr>
            <a:graphicFrameLocks/>
          </p:cNvGraphicFramePr>
          <p:nvPr>
            <p:extLst>
              <p:ext uri="{D42A27DB-BD31-4B8C-83A1-F6EECF244321}">
                <p14:modId xmlns:p14="http://schemas.microsoft.com/office/powerpoint/2010/main" val="2617530548"/>
              </p:ext>
            </p:extLst>
          </p:nvPr>
        </p:nvGraphicFramePr>
        <p:xfrm>
          <a:off x="6157911" y="1252400"/>
          <a:ext cx="2605090" cy="338483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1126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7" grpId="0">
        <p:bldAsOne/>
      </p:bldGraphic>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702205"/>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Will attendees use what they learned?</a:t>
            </a:r>
          </a:p>
        </p:txBody>
      </p:sp>
      <p:sp>
        <p:nvSpPr>
          <p:cNvPr id="11" name="Google Shape;50;p10">
            <a:extLst>
              <a:ext uri="{FF2B5EF4-FFF2-40B4-BE49-F238E27FC236}">
                <a16:creationId xmlns:a16="http://schemas.microsoft.com/office/drawing/2014/main" id="{F5053553-9DC0-7CFE-3175-DC40A6B86185}"/>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sp>
        <p:nvSpPr>
          <p:cNvPr id="2" name="Rectangle 1">
            <a:extLst>
              <a:ext uri="{FF2B5EF4-FFF2-40B4-BE49-F238E27FC236}">
                <a16:creationId xmlns:a16="http://schemas.microsoft.com/office/drawing/2014/main" id="{E2D14E69-4F39-30A8-EA63-9C859748341B}"/>
              </a:ext>
            </a:extLst>
          </p:cNvPr>
          <p:cNvSpPr/>
          <p:nvPr/>
        </p:nvSpPr>
        <p:spPr>
          <a:xfrm>
            <a:off x="7467600"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9F5889D-7C26-1617-8306-189E45CF1267}"/>
              </a:ext>
            </a:extLst>
          </p:cNvPr>
          <p:cNvSpPr txBox="1"/>
          <p:nvPr/>
        </p:nvSpPr>
        <p:spPr>
          <a:xfrm>
            <a:off x="6516154" y="4759642"/>
            <a:ext cx="2715768" cy="307777"/>
          </a:xfrm>
          <a:prstGeom prst="rect">
            <a:avLst/>
          </a:prstGeom>
          <a:noFill/>
        </p:spPr>
        <p:txBody>
          <a:bodyPr wrap="square" rtlCol="0">
            <a:spAutoFit/>
          </a:bodyPr>
          <a:lstStyle/>
          <a:p>
            <a:r>
              <a:rPr lang="en-US"/>
              <a:t>T-tests:</a:t>
            </a:r>
            <a:r>
              <a:rPr lang="en-US" i="1"/>
              <a:t> * p &lt; .05, ***p</a:t>
            </a:r>
            <a:r>
              <a:rPr lang="en-US"/>
              <a:t> &lt; .001</a:t>
            </a:r>
            <a:endParaRPr lang="en-US" i="1"/>
          </a:p>
        </p:txBody>
      </p:sp>
      <p:graphicFrame>
        <p:nvGraphicFramePr>
          <p:cNvPr id="5" name="Chart 4">
            <a:extLst>
              <a:ext uri="{FF2B5EF4-FFF2-40B4-BE49-F238E27FC236}">
                <a16:creationId xmlns:a16="http://schemas.microsoft.com/office/drawing/2014/main" id="{F510B3D0-371F-14F0-BB03-CE8144B83C50}"/>
              </a:ext>
            </a:extLst>
          </p:cNvPr>
          <p:cNvGraphicFramePr>
            <a:graphicFrameLocks/>
          </p:cNvGraphicFramePr>
          <p:nvPr>
            <p:extLst>
              <p:ext uri="{D42A27DB-BD31-4B8C-83A1-F6EECF244321}">
                <p14:modId xmlns:p14="http://schemas.microsoft.com/office/powerpoint/2010/main" val="2368683372"/>
              </p:ext>
            </p:extLst>
          </p:nvPr>
        </p:nvGraphicFramePr>
        <p:xfrm>
          <a:off x="389467" y="1519722"/>
          <a:ext cx="4075655" cy="30938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75BCDE5C-4AEE-D68A-9B0B-B1A38F099FB1}"/>
              </a:ext>
            </a:extLst>
          </p:cNvPr>
          <p:cNvGraphicFramePr>
            <a:graphicFrameLocks/>
          </p:cNvGraphicFramePr>
          <p:nvPr>
            <p:extLst>
              <p:ext uri="{D42A27DB-BD31-4B8C-83A1-F6EECF244321}">
                <p14:modId xmlns:p14="http://schemas.microsoft.com/office/powerpoint/2010/main" val="1470126438"/>
              </p:ext>
            </p:extLst>
          </p:nvPr>
        </p:nvGraphicFramePr>
        <p:xfrm>
          <a:off x="4572000" y="1199408"/>
          <a:ext cx="4075655" cy="34141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3076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702205"/>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Interview Methods</a:t>
            </a:r>
          </a:p>
        </p:txBody>
      </p:sp>
      <p:sp>
        <p:nvSpPr>
          <p:cNvPr id="11" name="Google Shape;50;p10">
            <a:extLst>
              <a:ext uri="{FF2B5EF4-FFF2-40B4-BE49-F238E27FC236}">
                <a16:creationId xmlns:a16="http://schemas.microsoft.com/office/drawing/2014/main" id="{F5053553-9DC0-7CFE-3175-DC40A6B86185}"/>
              </a:ext>
            </a:extLst>
          </p:cNvPr>
          <p:cNvSpPr txBox="1">
            <a:spLocks/>
          </p:cNvSpPr>
          <p:nvPr/>
        </p:nvSpPr>
        <p:spPr>
          <a:xfrm>
            <a:off x="380999" y="229969"/>
            <a:ext cx="7433734" cy="310043"/>
          </a:xfrm>
          <a:prstGeom prst="rect">
            <a:avLst/>
          </a:prstGeom>
          <a:noFill/>
          <a:ln>
            <a:noFill/>
          </a:ln>
        </p:spPr>
        <p:txBody>
          <a:bodyPr spcFirstLastPara="1" vert="horz"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101023"/>
              </a:buClr>
              <a:buSzPts val="1200"/>
              <a:buFont typeface="Inter"/>
              <a:buNone/>
              <a:defRPr sz="1200" b="0" i="0" u="none" strike="noStrike" cap="none">
                <a:solidFill>
                  <a:srgbClr val="101023"/>
                </a:solidFill>
                <a:latin typeface="Inter"/>
                <a:ea typeface="Inter"/>
                <a:cs typeface="Inter"/>
                <a:sym typeface="Inter"/>
              </a:defRPr>
            </a:lvl1pPr>
            <a:lvl2pPr marL="914400" marR="0" lvl="1"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2pPr>
            <a:lvl3pPr marL="1371600" marR="0" lvl="2"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3pPr>
            <a:lvl4pPr marL="1828800" marR="0" lvl="3"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4pPr>
            <a:lvl5pPr marL="2286000" marR="0" lvl="4"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5pPr>
            <a:lvl6pPr marL="2743200" marR="0" lvl="5"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6pPr>
            <a:lvl7pPr marL="3200400" marR="0" lvl="6"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7pPr>
            <a:lvl8pPr marL="3657600" marR="0" lvl="7"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8pPr>
            <a:lvl9pPr marL="4114800" marR="0" lvl="8" indent="-317500" algn="l" rtl="0">
              <a:lnSpc>
                <a:spcPct val="115000"/>
              </a:lnSpc>
              <a:spcBef>
                <a:spcPts val="0"/>
              </a:spcBef>
              <a:spcAft>
                <a:spcPts val="0"/>
              </a:spcAft>
              <a:buClr>
                <a:srgbClr val="101023"/>
              </a:buClr>
              <a:buSzPts val="1400"/>
              <a:buFont typeface="Inter"/>
              <a:buNone/>
              <a:defRPr sz="1400" b="0" i="0" u="none" strike="noStrike" cap="none">
                <a:solidFill>
                  <a:srgbClr val="101023"/>
                </a:solidFill>
                <a:latin typeface="Inter"/>
                <a:ea typeface="Inter"/>
                <a:cs typeface="Inter"/>
                <a:sym typeface="Inter"/>
              </a:defRPr>
            </a:lvl9pPr>
          </a:lstStyle>
          <a:p>
            <a:pPr marL="0" indent="0">
              <a:spcAft>
                <a:spcPts val="1200"/>
              </a:spcAft>
            </a:pPr>
            <a:r>
              <a:rPr lang="en-US">
                <a:latin typeface="Aptos" panose="020B0004020202020204" pitchFamily="34" charset="0"/>
              </a:rPr>
              <a:t>Health Law Professors Conference, Boston, MA, June 2025</a:t>
            </a:r>
          </a:p>
        </p:txBody>
      </p:sp>
      <p:sp>
        <p:nvSpPr>
          <p:cNvPr id="10" name="TextBox 9">
            <a:extLst>
              <a:ext uri="{FF2B5EF4-FFF2-40B4-BE49-F238E27FC236}">
                <a16:creationId xmlns:a16="http://schemas.microsoft.com/office/drawing/2014/main" id="{A73FABAA-CDFA-A223-27CF-5055070DBE8A}"/>
              </a:ext>
            </a:extLst>
          </p:cNvPr>
          <p:cNvSpPr txBox="1"/>
          <p:nvPr/>
        </p:nvSpPr>
        <p:spPr>
          <a:xfrm>
            <a:off x="1295399" y="1421605"/>
            <a:ext cx="6004221" cy="523220"/>
          </a:xfrm>
          <a:prstGeom prst="rect">
            <a:avLst/>
          </a:prstGeom>
          <a:noFill/>
        </p:spPr>
        <p:txBody>
          <a:bodyPr wrap="square" rtlCol="0">
            <a:spAutoFit/>
          </a:bodyPr>
          <a:lstStyle/>
          <a:p>
            <a:endParaRPr lang="en-US"/>
          </a:p>
          <a:p>
            <a:endParaRPr lang="en-US"/>
          </a:p>
        </p:txBody>
      </p:sp>
      <p:sp>
        <p:nvSpPr>
          <p:cNvPr id="2" name="Rectangle 1">
            <a:extLst>
              <a:ext uri="{FF2B5EF4-FFF2-40B4-BE49-F238E27FC236}">
                <a16:creationId xmlns:a16="http://schemas.microsoft.com/office/drawing/2014/main" id="{E2D14E69-4F39-30A8-EA63-9C859748341B}"/>
              </a:ext>
            </a:extLst>
          </p:cNvPr>
          <p:cNvSpPr/>
          <p:nvPr/>
        </p:nvSpPr>
        <p:spPr>
          <a:xfrm>
            <a:off x="7467600"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EDD992E-2C8F-508F-7643-59AE97F020F7}"/>
              </a:ext>
            </a:extLst>
          </p:cNvPr>
          <p:cNvSpPr txBox="1"/>
          <p:nvPr/>
        </p:nvSpPr>
        <p:spPr>
          <a:xfrm>
            <a:off x="380999" y="1601573"/>
            <a:ext cx="8373534" cy="3116238"/>
          </a:xfrm>
          <a:prstGeom prst="rect">
            <a:avLst/>
          </a:prstGeom>
          <a:noFill/>
          <a:ln w="28575">
            <a:noFill/>
          </a:ln>
        </p:spPr>
        <p:txBody>
          <a:bodyPr wrap="square" lIns="68580" tIns="34290" rIns="68580" bIns="34290" anchor="t">
            <a:spAutoFit/>
          </a:bodyPr>
          <a:lstStyle/>
          <a:p>
            <a:pPr marL="285750" lvl="1" indent="-285750">
              <a:buFont typeface="Arial" panose="020B0604020202020204" pitchFamily="34" charset="0"/>
              <a:buChar char="•"/>
            </a:pPr>
            <a:r>
              <a:rPr lang="en-US" sz="1800" i="1">
                <a:solidFill>
                  <a:prstClr val="black"/>
                </a:solidFill>
                <a:latin typeface="Aptos" panose="020B0004020202020204" pitchFamily="34" charset="0"/>
                <a:cs typeface="Calibri" panose="020F0502020204030204" pitchFamily="34" charset="0"/>
              </a:rPr>
              <a:t>N</a:t>
            </a:r>
            <a:r>
              <a:rPr lang="en-US" sz="1800">
                <a:solidFill>
                  <a:prstClr val="black"/>
                </a:solidFill>
                <a:latin typeface="Aptos" panose="020B0004020202020204" pitchFamily="34" charset="0"/>
                <a:cs typeface="Calibri" panose="020F0502020204030204" pitchFamily="34" charset="0"/>
              </a:rPr>
              <a:t> = 13 Interviews</a:t>
            </a:r>
          </a:p>
          <a:p>
            <a:pPr marL="747713" lvl="5" indent="-285750">
              <a:buFont typeface="Arial" panose="020B0604020202020204" pitchFamily="34" charset="0"/>
              <a:buChar char="•"/>
            </a:pPr>
            <a:r>
              <a:rPr lang="en-US" sz="1800">
                <a:solidFill>
                  <a:prstClr val="black"/>
                </a:solidFill>
                <a:latin typeface="Aptos" panose="020B0004020202020204" pitchFamily="34" charset="0"/>
                <a:cs typeface="Calibri" panose="020F0502020204030204" pitchFamily="34" charset="0"/>
              </a:rPr>
              <a:t>77% judges, 15% retired judges, 8% judicial educator</a:t>
            </a:r>
          </a:p>
          <a:p>
            <a:pPr marL="285750" lvl="5" indent="-285750">
              <a:buFont typeface="Arial" panose="020B0604020202020204" pitchFamily="34" charset="0"/>
              <a:buChar char="•"/>
            </a:pPr>
            <a:endParaRPr lang="en-US" sz="1800">
              <a:solidFill>
                <a:prstClr val="black"/>
              </a:solidFill>
              <a:latin typeface="Aptos" panose="020B0004020202020204" pitchFamily="34" charset="0"/>
              <a:cs typeface="Calibri" panose="020F0502020204030204" pitchFamily="34" charset="0"/>
            </a:endParaRPr>
          </a:p>
          <a:p>
            <a:pPr marL="285750" lvl="5" indent="-285750">
              <a:buFont typeface="Arial" panose="020B0604020202020204" pitchFamily="34" charset="0"/>
              <a:buChar char="•"/>
            </a:pPr>
            <a:r>
              <a:rPr lang="en-US" sz="1800">
                <a:solidFill>
                  <a:prstClr val="black"/>
                </a:solidFill>
                <a:latin typeface="Aptos" panose="020B0004020202020204" pitchFamily="34" charset="0"/>
                <a:cs typeface="Calibri" panose="020F0502020204030204" pitchFamily="34" charset="0"/>
              </a:rPr>
              <a:t>Semi-structured interviews</a:t>
            </a:r>
          </a:p>
          <a:p>
            <a:pPr marL="747713" lvl="6" indent="-285750">
              <a:buFont typeface="Arial" panose="020B0604020202020204" pitchFamily="34" charset="0"/>
              <a:buChar char="•"/>
            </a:pPr>
            <a:r>
              <a:rPr lang="en-US" sz="1800">
                <a:solidFill>
                  <a:prstClr val="black"/>
                </a:solidFill>
                <a:latin typeface="Aptos" panose="020B0004020202020204" pitchFamily="34" charset="0"/>
                <a:cs typeface="Calibri" panose="020F0502020204030204" pitchFamily="34" charset="0"/>
              </a:rPr>
              <a:t>Have you been able to use your knowledge of the SDOH in your judicial decision making?</a:t>
            </a:r>
          </a:p>
          <a:p>
            <a:pPr marL="747713" lvl="6" indent="-285750">
              <a:buFont typeface="Arial" panose="020B0604020202020204" pitchFamily="34" charset="0"/>
              <a:buChar char="•"/>
            </a:pPr>
            <a:r>
              <a:rPr lang="en-US" sz="1800">
                <a:solidFill>
                  <a:prstClr val="black"/>
                </a:solidFill>
                <a:latin typeface="Aptos" panose="020B0004020202020204" pitchFamily="34" charset="0"/>
                <a:cs typeface="Calibri" panose="020F0502020204030204" pitchFamily="34" charset="0"/>
              </a:rPr>
              <a:t>How might an understanding of the SDOH shape the work of judges beyond judicial rulings? </a:t>
            </a:r>
          </a:p>
          <a:p>
            <a:pPr marL="285750" lvl="5" indent="-285750">
              <a:buFont typeface="Arial" panose="020B0604020202020204" pitchFamily="34" charset="0"/>
              <a:buChar char="•"/>
            </a:pPr>
            <a:endParaRPr lang="en-US" sz="1800">
              <a:solidFill>
                <a:prstClr val="black"/>
              </a:solidFill>
              <a:latin typeface="Aptos" panose="020B0004020202020204" pitchFamily="34" charset="0"/>
              <a:cs typeface="Calibri" panose="020F0502020204030204" pitchFamily="34" charset="0"/>
            </a:endParaRPr>
          </a:p>
          <a:p>
            <a:pPr marL="285750" lvl="5" indent="-285750">
              <a:buFont typeface="Arial" panose="020B0604020202020204" pitchFamily="34" charset="0"/>
              <a:buChar char="•"/>
            </a:pPr>
            <a:r>
              <a:rPr lang="en-US" sz="1800">
                <a:solidFill>
                  <a:prstClr val="black"/>
                </a:solidFill>
                <a:latin typeface="Aptos" panose="020B0004020202020204" pitchFamily="34" charset="0"/>
                <a:cs typeface="Calibri" panose="020F0502020204030204" pitchFamily="34" charset="0"/>
              </a:rPr>
              <a:t>Interdisciplinary thematic analysis </a:t>
            </a:r>
          </a:p>
          <a:p>
            <a:pPr marL="806450" lvl="8" indent="-285750">
              <a:buFont typeface="Arial" panose="020B0604020202020204" pitchFamily="34" charset="0"/>
              <a:buChar char="•"/>
            </a:pPr>
            <a:endParaRPr lang="en-US" sz="1800">
              <a:solidFill>
                <a:prstClr val="black"/>
              </a:solidFill>
              <a:latin typeface="Aptos" panose="020B0004020202020204" pitchFamily="34" charset="0"/>
              <a:cs typeface="Calibri" panose="020F0502020204030204" pitchFamily="34" charset="0"/>
            </a:endParaRPr>
          </a:p>
        </p:txBody>
      </p:sp>
    </p:spTree>
    <p:extLst>
      <p:ext uri="{BB962C8B-B14F-4D97-AF65-F5344CB8AC3E}">
        <p14:creationId xmlns:p14="http://schemas.microsoft.com/office/powerpoint/2010/main" val="358173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380999" y="702206"/>
            <a:ext cx="8373534" cy="655325"/>
          </a:xfrm>
          <a:prstGeom prst="rect">
            <a:avLst/>
          </a:prstGeom>
        </p:spPr>
        <p:txBody>
          <a:bodyPr spcFirstLastPara="1" vert="horz" wrap="square" lIns="91425" tIns="91425" rIns="91425" bIns="91425" rtlCol="0" anchor="b" anchorCtr="0">
            <a:noAutofit/>
          </a:bodyPr>
          <a:lstStyle/>
          <a:p>
            <a:pPr>
              <a:lnSpc>
                <a:spcPct val="100000"/>
              </a:lnSpc>
            </a:pPr>
            <a:r>
              <a:rPr lang="en" sz="3400" b="1">
                <a:solidFill>
                  <a:srgbClr val="102310"/>
                </a:solidFill>
                <a:latin typeface="Aptos" panose="020B0004020202020204" pitchFamily="34" charset="0"/>
                <a:ea typeface="Inter Medium"/>
                <a:cs typeface="Inter Medium"/>
              </a:rPr>
              <a:t>Results: Major Themes</a:t>
            </a:r>
            <a:endParaRPr lang="en" sz="2800" b="1">
              <a:solidFill>
                <a:srgbClr val="102310"/>
              </a:solidFill>
              <a:latin typeface="Aptos" panose="020B0004020202020204" pitchFamily="34" charset="0"/>
              <a:ea typeface="Inter Medium"/>
              <a:cs typeface="Inter Medium"/>
            </a:endParaRPr>
          </a:p>
        </p:txBody>
      </p:sp>
      <p:sp>
        <p:nvSpPr>
          <p:cNvPr id="3" name="Rectangle 2">
            <a:extLst>
              <a:ext uri="{FF2B5EF4-FFF2-40B4-BE49-F238E27FC236}">
                <a16:creationId xmlns:a16="http://schemas.microsoft.com/office/drawing/2014/main" id="{21A89159-A168-88F2-11A5-DA7F5B436F3F}"/>
              </a:ext>
            </a:extLst>
          </p:cNvPr>
          <p:cNvSpPr/>
          <p:nvPr/>
        </p:nvSpPr>
        <p:spPr>
          <a:xfrm>
            <a:off x="7467601" y="3491345"/>
            <a:ext cx="1420091" cy="11222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Google Shape;50;p10">
            <a:extLst>
              <a:ext uri="{FF2B5EF4-FFF2-40B4-BE49-F238E27FC236}">
                <a16:creationId xmlns:a16="http://schemas.microsoft.com/office/drawing/2014/main" id="{2DC9951B-23D8-557A-D480-29E94695DCC8}"/>
              </a:ext>
            </a:extLst>
          </p:cNvPr>
          <p:cNvSpPr txBox="1">
            <a:spLocks/>
          </p:cNvSpPr>
          <p:nvPr/>
        </p:nvSpPr>
        <p:spPr>
          <a:xfrm>
            <a:off x="380999" y="208275"/>
            <a:ext cx="4191001" cy="321662"/>
          </a:xfrm>
          <a:prstGeom prst="rect">
            <a:avLst/>
          </a:prstGeom>
        </p:spPr>
        <p:txBody>
          <a:bodyPr spcFirstLastPara="1" vert="horz" wrap="square" lIns="91425" tIns="91425" rIns="91425" bIns="91425" rtlCol="0" anchor="ctr" anchorCtr="0">
            <a:noAutofit/>
          </a:bodyPr>
          <a:lstStyle>
            <a:lvl1pPr marL="228600" lvl="0" indent="-228600" algn="l" defTabSz="914400" rtl="0" eaLnBrk="1" latinLnBrk="0" hangingPunct="1">
              <a:lnSpc>
                <a:spcPct val="90000"/>
              </a:lnSpc>
              <a:spcBef>
                <a:spcPts val="0"/>
              </a:spcBef>
              <a:spcAft>
                <a:spcPts val="0"/>
              </a:spcAft>
              <a:buClr>
                <a:srgbClr val="101023"/>
              </a:buClr>
              <a:buSzPts val="1200"/>
              <a:buFont typeface="Arial" panose="020B0604020202020204" pitchFamily="34" charset="0"/>
              <a:buNone/>
              <a:defRPr sz="1600" kern="1200">
                <a:solidFill>
                  <a:srgbClr val="101023"/>
                </a:solidFill>
                <a:latin typeface="+mn-lt"/>
                <a:ea typeface="+mn-ea"/>
                <a:cs typeface="+mn-cs"/>
              </a:defRPr>
            </a:lvl1pPr>
            <a:lvl2pPr marL="685800" lvl="1"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400" kern="1200">
                <a:solidFill>
                  <a:srgbClr val="101023"/>
                </a:solidFill>
                <a:latin typeface="+mn-lt"/>
                <a:ea typeface="+mn-ea"/>
                <a:cs typeface="+mn-cs"/>
              </a:defRPr>
            </a:lvl2pPr>
            <a:lvl3pPr marL="1143000" lvl="2"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2000" kern="1200">
                <a:solidFill>
                  <a:srgbClr val="101023"/>
                </a:solidFill>
                <a:latin typeface="+mn-lt"/>
                <a:ea typeface="+mn-ea"/>
                <a:cs typeface="+mn-cs"/>
              </a:defRPr>
            </a:lvl3pPr>
            <a:lvl4pPr marL="1600200" lvl="3"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4pPr>
            <a:lvl5pPr marL="2057400" lvl="4"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5pPr>
            <a:lvl6pPr marL="2514600" lvl="5"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6pPr>
            <a:lvl7pPr marL="2971800" lvl="6"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7pPr>
            <a:lvl8pPr marL="3429000" lvl="7"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8pPr>
            <a:lvl9pPr marL="3886200" lvl="8" indent="-228600" algn="l" defTabSz="914400" rtl="0" eaLnBrk="1" latinLnBrk="0" hangingPunct="1">
              <a:lnSpc>
                <a:spcPct val="90000"/>
              </a:lnSpc>
              <a:spcBef>
                <a:spcPts val="0"/>
              </a:spcBef>
              <a:spcAft>
                <a:spcPts val="0"/>
              </a:spcAft>
              <a:buClr>
                <a:srgbClr val="101023"/>
              </a:buClr>
              <a:buSzPts val="1400"/>
              <a:buFont typeface="Arial" panose="020B0604020202020204" pitchFamily="34" charset="0"/>
              <a:buNone/>
              <a:defRPr sz="1800" kern="1200">
                <a:solidFill>
                  <a:srgbClr val="101023"/>
                </a:solidFill>
                <a:latin typeface="+mn-lt"/>
                <a:ea typeface="+mn-ea"/>
                <a:cs typeface="+mn-cs"/>
              </a:defRPr>
            </a:lvl9pPr>
          </a:lstStyle>
          <a:p>
            <a:pPr marL="0" indent="0">
              <a:spcAft>
                <a:spcPts val="1200"/>
              </a:spcAft>
            </a:pPr>
            <a:r>
              <a:rPr lang="en-US" sz="1200">
                <a:latin typeface="Aptos" panose="020B0004020202020204" pitchFamily="34" charset="0"/>
              </a:rPr>
              <a:t>Health Law Professors Conference, Boston, MA, June 2025</a:t>
            </a:r>
          </a:p>
        </p:txBody>
      </p:sp>
      <p:graphicFrame>
        <p:nvGraphicFramePr>
          <p:cNvPr id="8" name="Diagram 7">
            <a:extLst>
              <a:ext uri="{FF2B5EF4-FFF2-40B4-BE49-F238E27FC236}">
                <a16:creationId xmlns:a16="http://schemas.microsoft.com/office/drawing/2014/main" id="{6B4BB974-4657-6A30-91F3-D8A1410FA5E2}"/>
              </a:ext>
            </a:extLst>
          </p:cNvPr>
          <p:cNvGraphicFramePr/>
          <p:nvPr>
            <p:extLst>
              <p:ext uri="{D42A27DB-BD31-4B8C-83A1-F6EECF244321}">
                <p14:modId xmlns:p14="http://schemas.microsoft.com/office/powerpoint/2010/main" val="2273659434"/>
              </p:ext>
            </p:extLst>
          </p:nvPr>
        </p:nvGraphicFramePr>
        <p:xfrm>
          <a:off x="1080788" y="1461306"/>
          <a:ext cx="6973957" cy="2979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2151626"/>
      </p:ext>
    </p:extLst>
  </p:cSld>
  <p:clrMapOvr>
    <a:masterClrMapping/>
  </p:clrMapOvr>
</p:sld>
</file>

<file path=ppt/theme/theme1.xml><?xml version="1.0" encoding="utf-8"?>
<a:theme xmlns:a="http://schemas.openxmlformats.org/drawingml/2006/main" name="Salus Populi">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C28670E92B1240851AA2A8F3A5E11C" ma:contentTypeVersion="20" ma:contentTypeDescription="Create a new document." ma:contentTypeScope="" ma:versionID="c404514dbcb7b48a19e0838c9f0a26d6">
  <xsd:schema xmlns:xsd="http://www.w3.org/2001/XMLSchema" xmlns:xs="http://www.w3.org/2001/XMLSchema" xmlns:p="http://schemas.microsoft.com/office/2006/metadata/properties" xmlns:ns2="e1fd18ba-5198-4fd1-8f99-dda628d77999" xmlns:ns3="70d0d3cb-868e-4b87-8d1b-de633a41381f" xmlns:ns4="e9952153-5aa5-42e8-8300-ccc6398e6c31" targetNamespace="http://schemas.microsoft.com/office/2006/metadata/properties" ma:root="true" ma:fieldsID="56437c07155822e4668aa0617df3eeca" ns2:_="" ns3:_="" ns4:_="">
    <xsd:import namespace="e1fd18ba-5198-4fd1-8f99-dda628d77999"/>
    <xsd:import namespace="70d0d3cb-868e-4b87-8d1b-de633a41381f"/>
    <xsd:import namespace="e9952153-5aa5-42e8-8300-ccc6398e6c3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4:TaxCatchAll" minOccurs="0"/>
                <xsd:element ref="ns2:MediaServiceLocation" minOccurs="0"/>
                <xsd:element ref="ns2:Note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fd18ba-5198-4fd1-8f99-dda628d779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9a8f194-becd-4f93-a34b-b9b3045b7873"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element name="Notes" ma:index="23" nillable="true" ma:displayName="Notes" ma:description="use this column to list any comments or conerns regarding the case as well as thoughts for its potential use" ma:format="Dropdown" ma:internalName="Notes">
      <xsd:simpleType>
        <xsd:restriction base="dms:Note">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d0d3cb-868e-4b87-8d1b-de633a41381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952153-5aa5-42e8-8300-ccc6398e6c3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d1754b00-7455-4716-a485-7bb00f0336a1}" ma:internalName="TaxCatchAll" ma:showField="CatchAllData" ma:web="70d0d3cb-868e-4b87-8d1b-de633a4138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fd18ba-5198-4fd1-8f99-dda628d77999">
      <Terms xmlns="http://schemas.microsoft.com/office/infopath/2007/PartnerControls"/>
    </lcf76f155ced4ddcb4097134ff3c332f>
    <TaxCatchAll xmlns="e9952153-5aa5-42e8-8300-ccc6398e6c31" xsi:nil="true"/>
    <Notes xmlns="e1fd18ba-5198-4fd1-8f99-dda628d77999" xsi:nil="true"/>
  </documentManagement>
</p:properties>
</file>

<file path=customXml/itemProps1.xml><?xml version="1.0" encoding="utf-8"?>
<ds:datastoreItem xmlns:ds="http://schemas.openxmlformats.org/officeDocument/2006/customXml" ds:itemID="{48B6C910-ACBF-49CF-8162-9D46F4EC2026}">
  <ds:schemaRefs>
    <ds:schemaRef ds:uri="http://schemas.microsoft.com/sharepoint/v3/contenttype/forms"/>
  </ds:schemaRefs>
</ds:datastoreItem>
</file>

<file path=customXml/itemProps2.xml><?xml version="1.0" encoding="utf-8"?>
<ds:datastoreItem xmlns:ds="http://schemas.openxmlformats.org/officeDocument/2006/customXml" ds:itemID="{0759976A-886E-4FC8-AE59-7C99076DB359}">
  <ds:schemaRefs>
    <ds:schemaRef ds:uri="70d0d3cb-868e-4b87-8d1b-de633a41381f"/>
    <ds:schemaRef ds:uri="e1fd18ba-5198-4fd1-8f99-dda628d77999"/>
    <ds:schemaRef ds:uri="e9952153-5aa5-42e8-8300-ccc6398e6c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EEF7AA6-7CBA-4DA3-9151-7D2925E1D502}">
  <ds:schemaRefs>
    <ds:schemaRef ds:uri="70d0d3cb-868e-4b87-8d1b-de633a41381f"/>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e9952153-5aa5-42e8-8300-ccc6398e6c31"/>
    <ds:schemaRef ds:uri="http://purl.org/dc/terms/"/>
    <ds:schemaRef ds:uri="http://schemas.openxmlformats.org/package/2006/metadata/core-properties"/>
    <ds:schemaRef ds:uri="e1fd18ba-5198-4fd1-8f99-dda628d77999"/>
    <ds:schemaRef ds:uri="http://purl.org/dc/elements/1.1/"/>
    <ds:schemaRef ds:uri="http://purl.org/dc/dcmitype/"/>
  </ds:schemaRefs>
</ds:datastoreItem>
</file>

<file path=docMetadata/LabelInfo.xml><?xml version="1.0" encoding="utf-8"?>
<clbl:labelList xmlns:clbl="http://schemas.microsoft.com/office/2020/mipLabelMetadata">
  <clbl:label id="{7893ce20-a697-4fd6-a4da-14011f6a471d}" enabled="1" method="Standard" siteId="{a8eec281-aaa3-4dae-ac9b-9a398b9215e7}" contentBits="0" removed="0"/>
</clbl:labelList>
</file>

<file path=docProps/app.xml><?xml version="1.0" encoding="utf-8"?>
<Properties xmlns="http://schemas.openxmlformats.org/officeDocument/2006/extended-properties" xmlns:vt="http://schemas.openxmlformats.org/officeDocument/2006/docPropsVTypes">
  <TotalTime>0</TotalTime>
  <Words>5981</Words>
  <Application>Microsoft Macintosh PowerPoint</Application>
  <PresentationFormat>On-screen Show (16:9)</PresentationFormat>
  <Paragraphs>365</Paragraphs>
  <Slides>32</Slides>
  <Notes>32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32</vt:i4>
      </vt:variant>
    </vt:vector>
  </HeadingPairs>
  <TitlesOfParts>
    <vt:vector size="42" baseType="lpstr">
      <vt:lpstr>Calibri</vt:lpstr>
      <vt:lpstr>Inter Medium</vt:lpstr>
      <vt:lpstr>Aptos Display</vt:lpstr>
      <vt:lpstr>Aptos</vt:lpstr>
      <vt:lpstr>WordVisi_MSFontService</vt:lpstr>
      <vt:lpstr>Arial</vt:lpstr>
      <vt:lpstr>Times New Roman</vt:lpstr>
      <vt:lpstr>Inter</vt:lpstr>
      <vt:lpstr>Salus Populi</vt:lpstr>
      <vt:lpstr>Office Theme</vt:lpstr>
      <vt:lpstr>“A lot of what we see are symptoms”:</vt:lpstr>
      <vt:lpstr>PowerPoint Presentation</vt:lpstr>
      <vt:lpstr>A mixed-methods evaluations strategy</vt:lpstr>
      <vt:lpstr>Who attends Salus Populi?</vt:lpstr>
      <vt:lpstr>Survey Methods</vt:lpstr>
      <vt:lpstr>Does Salus Populi increase knowledge?</vt:lpstr>
      <vt:lpstr>Will attendees use what they learned?</vt:lpstr>
      <vt:lpstr>Interview Methods</vt:lpstr>
      <vt:lpstr>Results: Major Themes</vt:lpstr>
      <vt:lpstr>Results: Shifting mindsets</vt:lpstr>
      <vt:lpstr>Results: Shifting mindsets</vt:lpstr>
      <vt:lpstr>Results: Shifting mindsets</vt:lpstr>
      <vt:lpstr>Results: Shifting mindsets</vt:lpstr>
      <vt:lpstr>Results: Shifting mindsets</vt:lpstr>
      <vt:lpstr>Results: Shifting mindsets</vt:lpstr>
      <vt:lpstr>Results: Shifting mindsets</vt:lpstr>
      <vt:lpstr>Results: Shifting mindsets</vt:lpstr>
      <vt:lpstr>Results: Major Themes</vt:lpstr>
      <vt:lpstr>Results: Impact on judging</vt:lpstr>
      <vt:lpstr>Results: Impact on judging</vt:lpstr>
      <vt:lpstr>Results: Impact on judging</vt:lpstr>
      <vt:lpstr>Results: Impact on judging</vt:lpstr>
      <vt:lpstr>Results: Impact on judging</vt:lpstr>
      <vt:lpstr>Results: Impact on judging</vt:lpstr>
      <vt:lpstr>Results: Impact on judging</vt:lpstr>
      <vt:lpstr>Results: Major Themes</vt:lpstr>
      <vt:lpstr>Results: Challenges to application</vt:lpstr>
      <vt:lpstr>Results: Challenges to application</vt:lpstr>
      <vt:lpstr>Results: Challenges to application</vt:lpstr>
      <vt:lpstr>Results: Challenges to application</vt:lpstr>
      <vt:lpstr>Discussion and future directions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Determinants of Health &amp; Legal Issues Affecting Children and Families</dc:title>
  <dc:creator>Francesca Korte</dc:creator>
  <cp:lastModifiedBy>Butt, Mehreen</cp:lastModifiedBy>
  <cp:revision>5</cp:revision>
  <dcterms:modified xsi:type="dcterms:W3CDTF">2025-06-02T16:35:56Z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0x010100CAC28670E92B1240851AA2A8F3A5E11C</vt:lpwstr>
  </property>
  <property fmtid="{D5CDD505-2E9C-101B-9397-08002B2CF9AE}" pid="3" name="MediaServiceImageTags">
    <vt:lpwstr/>
  </property>
</Properties>
</file>