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76" r:id="rId5"/>
    <p:sldId id="259" r:id="rId6"/>
    <p:sldId id="272" r:id="rId7"/>
    <p:sldId id="261" r:id="rId8"/>
    <p:sldId id="270" r:id="rId9"/>
    <p:sldId id="278" r:id="rId10"/>
    <p:sldId id="269" r:id="rId11"/>
    <p:sldId id="279" r:id="rId12"/>
    <p:sldId id="281" r:id="rId13"/>
    <p:sldId id="262" r:id="rId14"/>
    <p:sldId id="280" r:id="rId15"/>
    <p:sldId id="263" r:id="rId16"/>
    <p:sldId id="268" r:id="rId17"/>
    <p:sldId id="265" r:id="rId18"/>
    <p:sldId id="28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5EEC3C"/>
    <a:srgbClr val="1D3A00"/>
    <a:srgbClr val="6C1A00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27" d="100"/>
          <a:sy n="127" d="100"/>
        </p:scale>
        <p:origin x="1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EA50-C727-4C21-ADAE-7358BEC0962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C0180-3D1E-4CF8-AEE0-4BEB80CB1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1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9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5" y="433880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245" y="1197405"/>
            <a:ext cx="565008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2FF2FD40-53AF-40E2-A13F-8BABAB36E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1"/>
            <a:ext cx="8246070" cy="381762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335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80822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335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80822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6905C-C2C2-43A4-A6D9-5CA2ED246A5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86585"/>
            <a:ext cx="9143999" cy="725348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Justice through Equality for Older Patients in Meso-Level Healthcare Resource Allocation within the NHS of England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Scales of justice on blue background">
            <a:extLst>
              <a:ext uri="{FF2B5EF4-FFF2-40B4-BE49-F238E27FC236}">
                <a16:creationId xmlns:a16="http://schemas.microsoft.com/office/drawing/2014/main" id="{784C2063-486F-4996-77EE-456B6A516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3377" b="1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FE0F7-34BD-C240-9938-F475AA2A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273843"/>
            <a:ext cx="2866642" cy="1424934"/>
          </a:xfrm>
        </p:spPr>
        <p:txBody>
          <a:bodyPr>
            <a:normAutofit/>
          </a:bodyPr>
          <a:lstStyle/>
          <a:p>
            <a:pPr algn="just"/>
            <a:r>
              <a:rPr lang="en-GB" sz="3000" b="1" dirty="0"/>
              <a:t>The ‘due regard’ standard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5A2EF4-D4E4-366C-66AF-4A343EA5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1808225"/>
            <a:ext cx="3360046" cy="3265187"/>
          </a:xfrm>
        </p:spPr>
        <p:txBody>
          <a:bodyPr>
            <a:normAutofit/>
          </a:bodyPr>
          <a:lstStyle/>
          <a:p>
            <a:r>
              <a:rPr lang="en-US" sz="2000" dirty="0"/>
              <a:t>Non-prescriptive language</a:t>
            </a:r>
          </a:p>
          <a:p>
            <a:r>
              <a:rPr lang="en-US" sz="2000" dirty="0"/>
              <a:t>A consideration of equality in decision-making is enough</a:t>
            </a:r>
          </a:p>
          <a:p>
            <a:r>
              <a:rPr lang="en-US" sz="2000" dirty="0"/>
              <a:t>No need to achieve the equality objectives</a:t>
            </a:r>
          </a:p>
        </p:txBody>
      </p:sp>
    </p:spTree>
    <p:extLst>
      <p:ext uri="{BB962C8B-B14F-4D97-AF65-F5344CB8AC3E}">
        <p14:creationId xmlns:p14="http://schemas.microsoft.com/office/powerpoint/2010/main" val="118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Scales of justice on blue background">
            <a:extLst>
              <a:ext uri="{FF2B5EF4-FFF2-40B4-BE49-F238E27FC236}">
                <a16:creationId xmlns:a16="http://schemas.microsoft.com/office/drawing/2014/main" id="{784C2063-486F-4996-77EE-456B6A516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3377" b="1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FE0F7-34BD-C240-9938-F475AA2A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6" y="273843"/>
            <a:ext cx="3504443" cy="1424934"/>
          </a:xfrm>
        </p:spPr>
        <p:txBody>
          <a:bodyPr>
            <a:noAutofit/>
          </a:bodyPr>
          <a:lstStyle/>
          <a:p>
            <a:pPr algn="just"/>
            <a:r>
              <a:rPr lang="en-GB" sz="2500" b="1" dirty="0"/>
              <a:t>Judicial interpretation of the ‘due regard’ standard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5A2EF4-D4E4-366C-66AF-4A343EA5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1808225"/>
            <a:ext cx="3360046" cy="3265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u="sng" dirty="0"/>
              <a:t>The </a:t>
            </a:r>
            <a:r>
              <a:rPr lang="en-US" sz="2000" i="1" u="sng" dirty="0"/>
              <a:t>Brown</a:t>
            </a:r>
            <a:r>
              <a:rPr lang="en-US" sz="2000" u="sng" dirty="0"/>
              <a:t> Principles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) ‘Due regard’ standard must take place before and during the policy in question</a:t>
            </a:r>
          </a:p>
          <a:p>
            <a:pPr marL="0" indent="0">
              <a:buNone/>
            </a:pPr>
            <a:r>
              <a:rPr lang="en-US" sz="2000" dirty="0"/>
              <a:t>ii) The duty must be exercised in substance – not a box-ticking exercise </a:t>
            </a:r>
          </a:p>
          <a:p>
            <a:pPr marL="0" indent="0">
              <a:buNone/>
            </a:pPr>
            <a:r>
              <a:rPr lang="en-US" sz="2000" dirty="0"/>
              <a:t>iii) Good practice to keep records showing consideration of the equality duty</a:t>
            </a:r>
          </a:p>
          <a:p>
            <a:pPr marL="0" indent="0">
              <a:buNone/>
            </a:pPr>
            <a:r>
              <a:rPr lang="en-US" sz="2000" dirty="0"/>
              <a:t>iv) A continuing duty</a:t>
            </a:r>
          </a:p>
        </p:txBody>
      </p:sp>
    </p:spTree>
    <p:extLst>
      <p:ext uri="{BB962C8B-B14F-4D97-AF65-F5344CB8AC3E}">
        <p14:creationId xmlns:p14="http://schemas.microsoft.com/office/powerpoint/2010/main" val="33360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4EAD-8F51-F9F2-A05A-6C5CF2C8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b="1" dirty="0"/>
              <a:t>Commissioning guide featuring Equality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ABC71-BA84-BC71-1A12-65DD4BA2340C}"/>
              </a:ext>
            </a:extLst>
          </p:cNvPr>
          <p:cNvSpPr txBox="1"/>
          <p:nvPr/>
        </p:nvSpPr>
        <p:spPr>
          <a:xfrm>
            <a:off x="666376" y="1978685"/>
            <a:ext cx="167975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i="1" dirty="0"/>
              <a:t>Brown</a:t>
            </a:r>
            <a:r>
              <a:rPr lang="en-GB" dirty="0"/>
              <a:t> Principles</a:t>
            </a:r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008C602A-8B5A-C057-7B58-0D959242E48D}"/>
              </a:ext>
            </a:extLst>
          </p:cNvPr>
          <p:cNvSpPr/>
          <p:nvPr/>
        </p:nvSpPr>
        <p:spPr>
          <a:xfrm>
            <a:off x="5335525" y="1978683"/>
            <a:ext cx="610820" cy="646331"/>
          </a:xfrm>
          <a:prstGeom prst="mathEqua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55CA7-F77C-F5FC-54CB-774595C66360}"/>
              </a:ext>
            </a:extLst>
          </p:cNvPr>
          <p:cNvSpPr txBox="1"/>
          <p:nvPr/>
        </p:nvSpPr>
        <p:spPr>
          <a:xfrm>
            <a:off x="6485911" y="1563183"/>
            <a:ext cx="2184001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Commissioning Guide to implementing the PSED</a:t>
            </a:r>
          </a:p>
          <a:p>
            <a:endParaRPr lang="en-GB" dirty="0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68AD6F50-83A5-9B75-C819-A7F045F4F80A}"/>
              </a:ext>
            </a:extLst>
          </p:cNvPr>
          <p:cNvSpPr/>
          <p:nvPr/>
        </p:nvSpPr>
        <p:spPr>
          <a:xfrm>
            <a:off x="2892245" y="2072790"/>
            <a:ext cx="458115" cy="458115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Content Placeholder 5" descr="Magnifying glass">
            <a:extLst>
              <a:ext uri="{FF2B5EF4-FFF2-40B4-BE49-F238E27FC236}">
                <a16:creationId xmlns:a16="http://schemas.microsoft.com/office/drawing/2014/main" id="{53FAF6D5-C847-80D9-36E3-A504DD933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57" y="1666191"/>
            <a:ext cx="1819929" cy="1271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062B33-F3D8-37BC-6C75-64990042CBF5}"/>
              </a:ext>
            </a:extLst>
          </p:cNvPr>
          <p:cNvSpPr txBox="1"/>
          <p:nvPr/>
        </p:nvSpPr>
        <p:spPr>
          <a:xfrm>
            <a:off x="3867320" y="1903238"/>
            <a:ext cx="763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Lens of Justice</a:t>
            </a:r>
          </a:p>
        </p:txBody>
      </p:sp>
    </p:spTree>
    <p:extLst>
      <p:ext uri="{BB962C8B-B14F-4D97-AF65-F5344CB8AC3E}">
        <p14:creationId xmlns:p14="http://schemas.microsoft.com/office/powerpoint/2010/main" val="110976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E7EF-3460-EF88-519D-F0F7D6FE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281174"/>
            <a:ext cx="8246070" cy="61082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Q1) Commissioning Guide on the application of the PSED – Action-based vs ‘due regard’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9502-D086-8B32-113C-B36104BE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42" y="1195573"/>
            <a:ext cx="8856890" cy="251780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4 elements: </a:t>
            </a:r>
          </a:p>
          <a:p>
            <a:pPr marL="514350" indent="-514350">
              <a:buAutoNum type="alphaLcParenR"/>
            </a:pPr>
            <a:r>
              <a:rPr lang="en-GB" dirty="0"/>
              <a:t>Proactiveness - evidence</a:t>
            </a:r>
          </a:p>
          <a:p>
            <a:pPr marL="514350" indent="-514350">
              <a:buAutoNum type="alphaLcParenR"/>
            </a:pPr>
            <a:r>
              <a:rPr lang="en-GB" dirty="0"/>
              <a:t>Substance - strategic objectives</a:t>
            </a:r>
          </a:p>
          <a:p>
            <a:pPr marL="514350" indent="-514350">
              <a:buAutoNum type="alphaLcParenR"/>
            </a:pPr>
            <a:r>
              <a:rPr lang="en-GB" dirty="0"/>
              <a:t>Record-keeping - obligation</a:t>
            </a:r>
          </a:p>
          <a:p>
            <a:pPr marL="514350" indent="-514350">
              <a:buAutoNum type="alphaLcParenR"/>
            </a:pPr>
            <a:r>
              <a:rPr lang="en-GB" dirty="0"/>
              <a:t>Continuing Duty - review plans</a:t>
            </a:r>
          </a:p>
        </p:txBody>
      </p:sp>
      <p:pic>
        <p:nvPicPr>
          <p:cNvPr id="5" name="Graphic 4" descr="Aspiration with solid fill">
            <a:extLst>
              <a:ext uri="{FF2B5EF4-FFF2-40B4-BE49-F238E27FC236}">
                <a16:creationId xmlns:a16="http://schemas.microsoft.com/office/drawing/2014/main" id="{B2198277-F938-89F9-E83B-9247E50CA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2614" y="1197403"/>
            <a:ext cx="914400" cy="914400"/>
          </a:xfrm>
          <a:prstGeom prst="rect">
            <a:avLst/>
          </a:prstGeom>
        </p:spPr>
      </p:pic>
      <p:pic>
        <p:nvPicPr>
          <p:cNvPr id="7" name="Picture 6" descr="Paper head with rainbow gears">
            <a:extLst>
              <a:ext uri="{FF2B5EF4-FFF2-40B4-BE49-F238E27FC236}">
                <a16:creationId xmlns:a16="http://schemas.microsoft.com/office/drawing/2014/main" id="{F3BF12A4-E315-0604-725F-2648255D0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0549" y="1195573"/>
            <a:ext cx="1221520" cy="1832460"/>
          </a:xfrm>
          <a:prstGeom prst="rect">
            <a:avLst/>
          </a:prstGeom>
        </p:spPr>
      </p:pic>
      <p:pic>
        <p:nvPicPr>
          <p:cNvPr id="9" name="Picture 8" descr="Stack of file folders">
            <a:extLst>
              <a:ext uri="{FF2B5EF4-FFF2-40B4-BE49-F238E27FC236}">
                <a16:creationId xmlns:a16="http://schemas.microsoft.com/office/drawing/2014/main" id="{E09CA039-1F97-B10E-8AE6-7FB6F26E5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7" y="1195573"/>
            <a:ext cx="1451263" cy="2176895"/>
          </a:xfrm>
          <a:prstGeom prst="rect">
            <a:avLst/>
          </a:prstGeom>
        </p:spPr>
      </p:pic>
      <p:pic>
        <p:nvPicPr>
          <p:cNvPr id="11" name="Graphic 10" descr="Continuous Improvement with solid fill">
            <a:extLst>
              <a:ext uri="{FF2B5EF4-FFF2-40B4-BE49-F238E27FC236}">
                <a16:creationId xmlns:a16="http://schemas.microsoft.com/office/drawing/2014/main" id="{1E4B8555-0A66-FA85-468B-EA8AF9B48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2180" y="3028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1959-B9D4-AFF3-A1C4-F8748541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Q2) Justice in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19C4-1570-582A-B89D-C8827DB4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Selection of 10 Clinical Commissioning Groups (CCGs) from different regions of England</a:t>
            </a:r>
          </a:p>
          <a:p>
            <a:r>
              <a:rPr lang="en-GB" dirty="0"/>
              <a:t>Analysis of general operational plans</a:t>
            </a:r>
          </a:p>
          <a:p>
            <a:r>
              <a:rPr lang="en-GB" dirty="0"/>
              <a:t>Policies between 2016-2019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70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1959-B9D4-AFF3-A1C4-F8748541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Q2) Commissioning Plans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933279D-D31A-8012-E4CB-97D73EED7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93690"/>
              </p:ext>
            </p:extLst>
          </p:nvPr>
        </p:nvGraphicFramePr>
        <p:xfrm>
          <a:off x="2434130" y="853819"/>
          <a:ext cx="6260905" cy="423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>
                  <a:extLst>
                    <a:ext uri="{9D8B030D-6E8A-4147-A177-3AD203B41FA5}">
                      <a16:colId xmlns:a16="http://schemas.microsoft.com/office/drawing/2014/main" val="3550451631"/>
                    </a:ext>
                  </a:extLst>
                </a:gridCol>
                <a:gridCol w="1068935">
                  <a:extLst>
                    <a:ext uri="{9D8B030D-6E8A-4147-A177-3AD203B41FA5}">
                      <a16:colId xmlns:a16="http://schemas.microsoft.com/office/drawing/2014/main" val="930295885"/>
                    </a:ext>
                  </a:extLst>
                </a:gridCol>
                <a:gridCol w="1191099">
                  <a:extLst>
                    <a:ext uri="{9D8B030D-6E8A-4147-A177-3AD203B41FA5}">
                      <a16:colId xmlns:a16="http://schemas.microsoft.com/office/drawing/2014/main" val="3453880158"/>
                    </a:ext>
                  </a:extLst>
                </a:gridCol>
                <a:gridCol w="1099476">
                  <a:extLst>
                    <a:ext uri="{9D8B030D-6E8A-4147-A177-3AD203B41FA5}">
                      <a16:colId xmlns:a16="http://schemas.microsoft.com/office/drawing/2014/main" val="2314348144"/>
                    </a:ext>
                  </a:extLst>
                </a:gridCol>
                <a:gridCol w="1221640">
                  <a:extLst>
                    <a:ext uri="{9D8B030D-6E8A-4147-A177-3AD203B41FA5}">
                      <a16:colId xmlns:a16="http://schemas.microsoft.com/office/drawing/2014/main" val="911997266"/>
                    </a:ext>
                  </a:extLst>
                </a:gridCol>
              </a:tblGrid>
              <a:tr h="586988">
                <a:tc rowSpan="2">
                  <a:txBody>
                    <a:bodyPr/>
                    <a:lstStyle/>
                    <a:p>
                      <a:r>
                        <a:rPr lang="en-GB" dirty="0"/>
                        <a:t>CCGs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Legal Standard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36037"/>
                  </a:ext>
                </a:extLst>
              </a:tr>
              <a:tr h="59513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Proactive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47689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BNSSG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17100"/>
                  </a:ext>
                </a:extLst>
              </a:tr>
              <a:tr h="670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Knowsley</a:t>
                      </a:r>
                    </a:p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966817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NE Lincolnshire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2755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Northumberland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22062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Oxfordshire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93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4771-0B59-2DC9-CD33-73C991C5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Q2) Commissioning Plans (cont.)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21A035-D1C8-C089-6648-77657063E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799848"/>
              </p:ext>
            </p:extLst>
          </p:nvPr>
        </p:nvGraphicFramePr>
        <p:xfrm>
          <a:off x="2434130" y="853819"/>
          <a:ext cx="6566314" cy="411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460">
                  <a:extLst>
                    <a:ext uri="{9D8B030D-6E8A-4147-A177-3AD203B41FA5}">
                      <a16:colId xmlns:a16="http://schemas.microsoft.com/office/drawing/2014/main" val="3998720695"/>
                    </a:ext>
                  </a:extLst>
                </a:gridCol>
                <a:gridCol w="1221640">
                  <a:extLst>
                    <a:ext uri="{9D8B030D-6E8A-4147-A177-3AD203B41FA5}">
                      <a16:colId xmlns:a16="http://schemas.microsoft.com/office/drawing/2014/main" val="2490605185"/>
                    </a:ext>
                  </a:extLst>
                </a:gridCol>
                <a:gridCol w="1221640">
                  <a:extLst>
                    <a:ext uri="{9D8B030D-6E8A-4147-A177-3AD203B41FA5}">
                      <a16:colId xmlns:a16="http://schemas.microsoft.com/office/drawing/2014/main" val="1741118340"/>
                    </a:ext>
                  </a:extLst>
                </a:gridCol>
                <a:gridCol w="1068935">
                  <a:extLst>
                    <a:ext uri="{9D8B030D-6E8A-4147-A177-3AD203B41FA5}">
                      <a16:colId xmlns:a16="http://schemas.microsoft.com/office/drawing/2014/main" val="4073263015"/>
                    </a:ext>
                  </a:extLst>
                </a:gridCol>
                <a:gridCol w="1221639">
                  <a:extLst>
                    <a:ext uri="{9D8B030D-6E8A-4147-A177-3AD203B41FA5}">
                      <a16:colId xmlns:a16="http://schemas.microsoft.com/office/drawing/2014/main" val="1289697777"/>
                    </a:ext>
                  </a:extLst>
                </a:gridCol>
              </a:tblGrid>
              <a:tr h="420674">
                <a:tc rowSpan="2">
                  <a:txBody>
                    <a:bodyPr/>
                    <a:lstStyle/>
                    <a:p>
                      <a:r>
                        <a:rPr lang="en-GB" dirty="0"/>
                        <a:t>CCGs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Legal Standard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31062"/>
                  </a:ext>
                </a:extLst>
              </a:tr>
              <a:tr h="4206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Proactive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014826"/>
                  </a:ext>
                </a:extLst>
              </a:tr>
              <a:tr h="726094">
                <a:tc>
                  <a:txBody>
                    <a:bodyPr/>
                    <a:lstStyle/>
                    <a:p>
                      <a:r>
                        <a:rPr lang="en-GB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682394"/>
                  </a:ext>
                </a:extLst>
              </a:tr>
              <a:tr h="420674">
                <a:tc>
                  <a:txBody>
                    <a:bodyPr/>
                    <a:lstStyle/>
                    <a:p>
                      <a:r>
                        <a:rPr lang="en-GB" dirty="0"/>
                        <a:t>SE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900917"/>
                  </a:ext>
                </a:extLst>
              </a:tr>
              <a:tr h="726623">
                <a:tc>
                  <a:txBody>
                    <a:bodyPr/>
                    <a:lstStyle/>
                    <a:p>
                      <a:r>
                        <a:rPr lang="en-GB" dirty="0"/>
                        <a:t>Stafford and Surrounds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82718"/>
                  </a:ext>
                </a:extLst>
              </a:tr>
              <a:tr h="420674">
                <a:tc>
                  <a:txBody>
                    <a:bodyPr/>
                    <a:lstStyle/>
                    <a:p>
                      <a:r>
                        <a:rPr lang="en-GB" dirty="0"/>
                        <a:t>Sunderland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71428"/>
                  </a:ext>
                </a:extLst>
              </a:tr>
              <a:tr h="726094">
                <a:tc>
                  <a:txBody>
                    <a:bodyPr/>
                    <a:lstStyle/>
                    <a:p>
                      <a:r>
                        <a:rPr lang="en-GB" dirty="0"/>
                        <a:t>West Essex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6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3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04A-2CD9-4B98-C921-799E824E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EBE1-1C94-4BB9-FF01-09FBF830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8551480" cy="290139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u="sng" dirty="0">
                <a:solidFill>
                  <a:schemeClr val="bg1"/>
                </a:solidFill>
              </a:rPr>
              <a:t>Findings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Inconsistency</a:t>
            </a:r>
          </a:p>
          <a:p>
            <a:r>
              <a:rPr lang="en-GB" sz="2400" dirty="0">
                <a:solidFill>
                  <a:schemeClr val="bg1"/>
                </a:solidFill>
              </a:rPr>
              <a:t>Lack of clear factors in decision-making</a:t>
            </a:r>
          </a:p>
          <a:p>
            <a:pPr marL="0" indent="0">
              <a:buNone/>
            </a:pPr>
            <a:r>
              <a:rPr lang="en-GB" sz="2400" u="sng" dirty="0">
                <a:solidFill>
                  <a:schemeClr val="bg1"/>
                </a:solidFill>
              </a:rPr>
              <a:t>Impact</a:t>
            </a:r>
          </a:p>
          <a:p>
            <a:r>
              <a:rPr lang="en-GB" sz="2400" dirty="0">
                <a:solidFill>
                  <a:schemeClr val="bg1"/>
                </a:solidFill>
              </a:rPr>
              <a:t>Creation of commissioning guide promoting justice for older patients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Insight for new commissioning bodies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0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5D7ED3-1A1E-41C8-77B4-104F689CBDCE}"/>
              </a:ext>
            </a:extLst>
          </p:cNvPr>
          <p:cNvSpPr/>
          <p:nvPr/>
        </p:nvSpPr>
        <p:spPr>
          <a:xfrm>
            <a:off x="3767108" y="180822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2FB20-E681-A3F7-76D1-E27A9AB4AED2}"/>
              </a:ext>
            </a:extLst>
          </p:cNvPr>
          <p:cNvSpPr txBox="1"/>
          <p:nvPr/>
        </p:nvSpPr>
        <p:spPr>
          <a:xfrm>
            <a:off x="4572001" y="3487981"/>
            <a:ext cx="3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Email address: y.komodromou@londonmet.ac.uk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2FB65-18AC-90B8-78AC-781C960F0B61}"/>
              </a:ext>
            </a:extLst>
          </p:cNvPr>
          <p:cNvSpPr txBox="1"/>
          <p:nvPr/>
        </p:nvSpPr>
        <p:spPr>
          <a:xfrm>
            <a:off x="2281425" y="4251505"/>
            <a:ext cx="5615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/>
              <a:t>- Komodromou </a:t>
            </a:r>
            <a:r>
              <a:rPr lang="en-GB" sz="1500" dirty="0"/>
              <a:t>Y., </a:t>
            </a:r>
            <a:r>
              <a:rPr lang="en-GB" sz="1500" i="1" dirty="0"/>
              <a:t>Healthcare Resource Allocation, Older Patients and the Law</a:t>
            </a:r>
            <a:r>
              <a:rPr lang="en-GB" sz="1500" dirty="0"/>
              <a:t>, (forthcoming), Abington: Routledge</a:t>
            </a:r>
          </a:p>
        </p:txBody>
      </p:sp>
    </p:spTree>
    <p:extLst>
      <p:ext uri="{BB962C8B-B14F-4D97-AF65-F5344CB8AC3E}">
        <p14:creationId xmlns:p14="http://schemas.microsoft.com/office/powerpoint/2010/main" val="214762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7940660" cy="763525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6"/>
            <a:ext cx="8246071" cy="24432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Context and inquiry</a:t>
            </a:r>
          </a:p>
          <a:p>
            <a:r>
              <a:rPr lang="en-US" dirty="0"/>
              <a:t>Lens of justice</a:t>
            </a:r>
          </a:p>
          <a:p>
            <a:r>
              <a:rPr lang="en-US" dirty="0"/>
              <a:t>The Public Sector Equality Duty (PSED) and its assessment based on the lens of justice</a:t>
            </a:r>
          </a:p>
          <a:p>
            <a:r>
              <a:rPr lang="en-US" dirty="0"/>
              <a:t>Evaluation of commissioning plans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9D4F-DDF0-804C-99C0-C2BD7AE5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6" y="244026"/>
            <a:ext cx="3612956" cy="1397778"/>
          </a:xfrm>
        </p:spPr>
        <p:txBody>
          <a:bodyPr anchor="b">
            <a:normAutofit/>
          </a:bodyPr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4C37595-C4CB-A813-36FE-BF952D50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967677"/>
            <a:ext cx="3328415" cy="3033637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Advancements in medicine</a:t>
            </a:r>
          </a:p>
          <a:p>
            <a:r>
              <a:rPr lang="en-US" sz="1700" dirty="0"/>
              <a:t>Longer life expectancy</a:t>
            </a:r>
          </a:p>
          <a:p>
            <a:r>
              <a:rPr lang="en-US" sz="1700" dirty="0"/>
              <a:t>Increasing older population</a:t>
            </a:r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Imbalance in supply-demand</a:t>
            </a:r>
          </a:p>
          <a:p>
            <a:r>
              <a:rPr lang="en-US" sz="1700" dirty="0"/>
              <a:t>Limited budgets </a:t>
            </a:r>
          </a:p>
          <a:p>
            <a:r>
              <a:rPr lang="en-US" sz="1700" dirty="0"/>
              <a:t>Calls for rationing (including age-based)</a:t>
            </a:r>
          </a:p>
          <a:p>
            <a:r>
              <a:rPr lang="en-US" sz="1700" b="1" dirty="0"/>
              <a:t>How should we allocate resources?</a:t>
            </a:r>
          </a:p>
        </p:txBody>
      </p:sp>
      <p:pic>
        <p:nvPicPr>
          <p:cNvPr id="5" name="Content Placeholder 4" descr="Nurse helping old woman">
            <a:extLst>
              <a:ext uri="{FF2B5EF4-FFF2-40B4-BE49-F238E27FC236}">
                <a16:creationId xmlns:a16="http://schemas.microsoft.com/office/drawing/2014/main" id="{22B7C942-FC2F-ECC3-2EAD-72FC7B907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r="14107" b="1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742FCDF-D580-631A-FA8D-1DB22FC287B8}"/>
              </a:ext>
            </a:extLst>
          </p:cNvPr>
          <p:cNvSpPr/>
          <p:nvPr/>
        </p:nvSpPr>
        <p:spPr>
          <a:xfrm>
            <a:off x="1823310" y="2877160"/>
            <a:ext cx="305410" cy="4581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6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B77B-D3D9-AA09-CC10-9C6F84A8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30" y="281175"/>
            <a:ext cx="6108200" cy="57264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is Commissioning?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2B50-62A8-F8FC-1DBB-F01CD860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300" dirty="0"/>
              <a:t>The process of arranging for the provision of healthcare services for local areas. </a:t>
            </a:r>
          </a:p>
          <a:p>
            <a:r>
              <a:rPr lang="en-GB" sz="2300" dirty="0"/>
              <a:t>Planning, prioritising needs, and purchasing healthcare services for these areas.</a:t>
            </a:r>
          </a:p>
          <a:p>
            <a:r>
              <a:rPr lang="en-GB" sz="2300" dirty="0"/>
              <a:t>State bodies decide on whether to purchase these services on patients’ behalf.</a:t>
            </a:r>
          </a:p>
          <a:p>
            <a:r>
              <a:rPr lang="en-GB" sz="2300"/>
              <a:t>Obligation </a:t>
            </a:r>
            <a:r>
              <a:rPr lang="en-GB" sz="2300" dirty="0"/>
              <a:t>to implement the Public Sector Equality Duty when commissioning </a:t>
            </a:r>
          </a:p>
        </p:txBody>
      </p:sp>
    </p:spTree>
    <p:extLst>
      <p:ext uri="{BB962C8B-B14F-4D97-AF65-F5344CB8AC3E}">
        <p14:creationId xmlns:p14="http://schemas.microsoft.com/office/powerpoint/2010/main" val="117660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28" y="281175"/>
            <a:ext cx="6260907" cy="76352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Inquiry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4130" y="891995"/>
            <a:ext cx="6260906" cy="41230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Is justice being achieved for older people in the NHS through the Public Sector Equality Duty?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Does the legal framework on equality reflect justice towards older patients in healthcare resource allocation?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Do healthcare resource allocation decisions illustrate justice towards age in practice?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Magnifying glass">
            <a:extLst>
              <a:ext uri="{FF2B5EF4-FFF2-40B4-BE49-F238E27FC236}">
                <a16:creationId xmlns:a16="http://schemas.microsoft.com/office/drawing/2014/main" id="{2C6814E3-333F-B7C6-B9A4-725EB4C43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72" y="457395"/>
            <a:ext cx="4612311" cy="417829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41C3F-10A6-7925-86F3-1D5847FD6CC1}"/>
              </a:ext>
            </a:extLst>
          </p:cNvPr>
          <p:cNvSpPr txBox="1"/>
          <p:nvPr/>
        </p:nvSpPr>
        <p:spPr>
          <a:xfrm>
            <a:off x="3044950" y="1655520"/>
            <a:ext cx="19851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/>
              <a:t>Lens of Justice</a:t>
            </a:r>
          </a:p>
        </p:txBody>
      </p:sp>
    </p:spTree>
    <p:extLst>
      <p:ext uri="{BB962C8B-B14F-4D97-AF65-F5344CB8AC3E}">
        <p14:creationId xmlns:p14="http://schemas.microsoft.com/office/powerpoint/2010/main" val="186882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B189-EB5E-59C5-3C22-CA1C84A8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Lens of Justice</a:t>
            </a:r>
          </a:p>
        </p:txBody>
      </p:sp>
      <p:pic>
        <p:nvPicPr>
          <p:cNvPr id="6" name="Content Placeholder 5" descr="Magnifying glass">
            <a:extLst>
              <a:ext uri="{FF2B5EF4-FFF2-40B4-BE49-F238E27FC236}">
                <a16:creationId xmlns:a16="http://schemas.microsoft.com/office/drawing/2014/main" id="{443B4B14-912C-1D86-D358-A86CBE0DB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227684"/>
            <a:ext cx="1388559" cy="10232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FFF35-8294-B321-5C0F-77EA72CAAA63}"/>
              </a:ext>
            </a:extLst>
          </p:cNvPr>
          <p:cNvSpPr txBox="1"/>
          <p:nvPr/>
        </p:nvSpPr>
        <p:spPr>
          <a:xfrm>
            <a:off x="448965" y="984662"/>
            <a:ext cx="412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Assessing commissioning decisions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C3FDD0-F58E-891A-248F-EF986070D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29071"/>
              </p:ext>
            </p:extLst>
          </p:nvPr>
        </p:nvGraphicFramePr>
        <p:xfrm>
          <a:off x="463178" y="1386441"/>
          <a:ext cx="8079153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051">
                  <a:extLst>
                    <a:ext uri="{9D8B030D-6E8A-4147-A177-3AD203B41FA5}">
                      <a16:colId xmlns:a16="http://schemas.microsoft.com/office/drawing/2014/main" val="296583583"/>
                    </a:ext>
                  </a:extLst>
                </a:gridCol>
                <a:gridCol w="2693051">
                  <a:extLst>
                    <a:ext uri="{9D8B030D-6E8A-4147-A177-3AD203B41FA5}">
                      <a16:colId xmlns:a16="http://schemas.microsoft.com/office/drawing/2014/main" val="1174142102"/>
                    </a:ext>
                  </a:extLst>
                </a:gridCol>
                <a:gridCol w="2693051">
                  <a:extLst>
                    <a:ext uri="{9D8B030D-6E8A-4147-A177-3AD203B41FA5}">
                      <a16:colId xmlns:a16="http://schemas.microsoft.com/office/drawing/2014/main" val="2826672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Procedural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0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a) Needs-based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a) Involvement of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a) Active steps mitigating discrimination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b) Ending suffering and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b) Clear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b) Mechanisms assessing individual patients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7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c) Promoting equality of 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c) Publicly available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77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0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33" y="4003983"/>
            <a:ext cx="9151633" cy="1139516"/>
            <a:chOff x="-10176" y="5338644"/>
            <a:chExt cx="12202176" cy="151935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31F67-5999-A5C9-9F4B-637D396E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96710"/>
            <a:ext cx="5137866" cy="6854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Equality through the Public Sector Equality Duty (PSED)</a:t>
            </a:r>
          </a:p>
        </p:txBody>
      </p:sp>
      <p:pic>
        <p:nvPicPr>
          <p:cNvPr id="5" name="Content Placeholder 4" descr="Scales of justice on blue background">
            <a:extLst>
              <a:ext uri="{FF2B5EF4-FFF2-40B4-BE49-F238E27FC236}">
                <a16:creationId xmlns:a16="http://schemas.microsoft.com/office/drawing/2014/main" id="{A5161B79-FBFD-8801-9305-998F09AD9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3377" b="1"/>
          <a:stretch/>
        </p:blipFill>
        <p:spPr>
          <a:xfrm>
            <a:off x="663882" y="681036"/>
            <a:ext cx="3812136" cy="2703680"/>
          </a:xfrm>
          <a:prstGeom prst="rect">
            <a:avLst/>
          </a:prstGeom>
        </p:spPr>
      </p:pic>
      <p:pic>
        <p:nvPicPr>
          <p:cNvPr id="7" name="Content Placeholder 6" descr="Scales of justice on blue background">
            <a:extLst>
              <a:ext uri="{FF2B5EF4-FFF2-40B4-BE49-F238E27FC236}">
                <a16:creationId xmlns:a16="http://schemas.microsoft.com/office/drawing/2014/main" id="{C334DF9F-68DE-53DB-803C-F729866D3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38" y="760909"/>
            <a:ext cx="3811137" cy="25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F98A8-5380-5F44-C0A5-B4313EDA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571500"/>
            <a:ext cx="4275737" cy="625905"/>
          </a:xfrm>
        </p:spPr>
        <p:txBody>
          <a:bodyPr anchor="ctr">
            <a:normAutofit fontScale="90000"/>
          </a:bodyPr>
          <a:lstStyle/>
          <a:p>
            <a:r>
              <a:rPr lang="en-GB" sz="3000" b="1" dirty="0"/>
              <a:t>Public Sector Equality Duty (PSED)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99C829-8A23-20F8-B8FB-856B9691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6" y="1502814"/>
            <a:ext cx="4886560" cy="3512215"/>
          </a:xfrm>
        </p:spPr>
        <p:txBody>
          <a:bodyPr anchor="ctr">
            <a:normAutofit fontScale="92500"/>
          </a:bodyPr>
          <a:lstStyle/>
          <a:p>
            <a:pPr marL="0" indent="0" algn="l">
              <a:buNone/>
            </a:pPr>
            <a:r>
              <a:rPr lang="en-US" sz="1700" b="1" dirty="0">
                <a:latin typeface="arial" panose="020B0604020202020204" pitchFamily="34" charset="0"/>
              </a:rPr>
              <a:t>Equality Act 2010 s.149:</a:t>
            </a:r>
            <a:endParaRPr lang="en-US" sz="1700" b="1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700" b="1" i="1" dirty="0">
                <a:latin typeface="arial" panose="020B0604020202020204" pitchFamily="34" charset="0"/>
              </a:rPr>
              <a:t>“</a:t>
            </a:r>
            <a:r>
              <a:rPr lang="en-US" sz="1700" b="1" i="1" dirty="0">
                <a:effectLst/>
                <a:latin typeface="arial" panose="020B0604020202020204" pitchFamily="34" charset="0"/>
              </a:rPr>
              <a:t>(1) A public authority must, in the exercise of its functions, have due regard to the need to—</a:t>
            </a:r>
          </a:p>
          <a:p>
            <a:pPr marL="0" indent="0" algn="l">
              <a:buNone/>
            </a:pPr>
            <a:r>
              <a:rPr lang="en-US" sz="1700" b="1" i="1" dirty="0">
                <a:effectLst/>
                <a:latin typeface="arial" panose="020B0604020202020204" pitchFamily="34" charset="0"/>
              </a:rPr>
              <a:t>      (a) eliminate discrimination, harassment, </a:t>
            </a:r>
            <a:r>
              <a:rPr lang="en-GB" sz="1700" b="1" i="1" dirty="0">
                <a:effectLst/>
                <a:latin typeface="arial" panose="020B0604020202020204" pitchFamily="34" charset="0"/>
              </a:rPr>
              <a:t>victimisation </a:t>
            </a:r>
            <a:r>
              <a:rPr lang="en-US" sz="1700" b="1" i="1" dirty="0">
                <a:effectLst/>
                <a:latin typeface="arial" panose="020B0604020202020204" pitchFamily="34" charset="0"/>
              </a:rPr>
              <a:t>and any other conduct that is prohibited by or under this Act;</a:t>
            </a:r>
          </a:p>
          <a:p>
            <a:pPr marL="0" indent="0" algn="l">
              <a:buNone/>
            </a:pPr>
            <a:r>
              <a:rPr lang="en-US" sz="1700" b="1" i="1" dirty="0">
                <a:effectLst/>
                <a:latin typeface="arial" panose="020B0604020202020204" pitchFamily="34" charset="0"/>
              </a:rPr>
              <a:t>      (b) advance equality of opportunity between persons who share a relevant protected characteristic and persons who do not share it;</a:t>
            </a:r>
          </a:p>
          <a:p>
            <a:pPr marL="0" indent="0" algn="l">
              <a:buNone/>
            </a:pPr>
            <a:r>
              <a:rPr lang="en-US" sz="1700" b="1" i="1" dirty="0">
                <a:effectLst/>
                <a:latin typeface="arial" panose="020B0604020202020204" pitchFamily="34" charset="0"/>
              </a:rPr>
              <a:t>      (c) foster good relations between persons who share a relevant protected characteristic and persons who do not share it.” 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Content Placeholder 4" descr="Scales of justice on blue background">
            <a:extLst>
              <a:ext uri="{FF2B5EF4-FFF2-40B4-BE49-F238E27FC236}">
                <a16:creationId xmlns:a16="http://schemas.microsoft.com/office/drawing/2014/main" id="{3A53922C-B61A-CA4B-8546-CB69985B5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r="24450" b="2"/>
          <a:stretch/>
        </p:blipFill>
        <p:spPr>
          <a:xfrm>
            <a:off x="5143347" y="-8164"/>
            <a:ext cx="4000653" cy="515166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1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On-screen Show (16:9)</PresentationFormat>
  <Paragraphs>158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</vt:lpstr>
      <vt:lpstr>Calibri</vt:lpstr>
      <vt:lpstr>Office Theme</vt:lpstr>
      <vt:lpstr>Justice through Equality for Older Patients in Meso-Level Healthcare Resource Allocation within the NHS of England</vt:lpstr>
      <vt:lpstr>Overview</vt:lpstr>
      <vt:lpstr>Context</vt:lpstr>
      <vt:lpstr>What is Commissioning? </vt:lpstr>
      <vt:lpstr>Inquiry</vt:lpstr>
      <vt:lpstr>PowerPoint Presentation</vt:lpstr>
      <vt:lpstr>Lens of Justice</vt:lpstr>
      <vt:lpstr>Equality through the Public Sector Equality Duty (PSED)</vt:lpstr>
      <vt:lpstr>Public Sector Equality Duty (PSED)</vt:lpstr>
      <vt:lpstr>The ‘due regard’ standard</vt:lpstr>
      <vt:lpstr>Judicial interpretation of the ‘due regard’ standard</vt:lpstr>
      <vt:lpstr>Commissioning guide featuring Equality </vt:lpstr>
      <vt:lpstr>Q1) Commissioning Guide on the application of the PSED – Action-based vs ‘due regard’</vt:lpstr>
      <vt:lpstr>Q2) Justice in Practice</vt:lpstr>
      <vt:lpstr>Q2) Commissioning Plans</vt:lpstr>
      <vt:lpstr>Q2) Commissioning Plans (cont.)</vt:lpstr>
      <vt:lpstr>Conclusion and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Yvoni Komodromou</dc:creator>
  <cp:lastModifiedBy>Yvoni Komodromou</cp:lastModifiedBy>
  <cp:revision>9</cp:revision>
  <dcterms:created xsi:type="dcterms:W3CDTF">2017-07-17T19:56:08Z</dcterms:created>
  <dcterms:modified xsi:type="dcterms:W3CDTF">2025-06-02T20:24:42Z</dcterms:modified>
</cp:coreProperties>
</file>