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56" r:id="rId2"/>
    <p:sldId id="262" r:id="rId3"/>
    <p:sldId id="258" r:id="rId4"/>
    <p:sldId id="259" r:id="rId5"/>
    <p:sldId id="260" r:id="rId6"/>
    <p:sldId id="266" r:id="rId7"/>
    <p:sldId id="261" r:id="rId8"/>
    <p:sldId id="267" r:id="rId9"/>
    <p:sldId id="268" r:id="rId10"/>
    <p:sldId id="269" r:id="rId11"/>
    <p:sldId id="264" r:id="rId12"/>
    <p:sldId id="265" r:id="rId13"/>
    <p:sldId id="257"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251"/>
    <p:restoredTop sz="94620"/>
  </p:normalViewPr>
  <p:slideViewPr>
    <p:cSldViewPr snapToGrid="0">
      <p:cViewPr varScale="1">
        <p:scale>
          <a:sx n="214" d="100"/>
          <a:sy n="214" d="100"/>
        </p:scale>
        <p:origin x="3328"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5/30/26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5/30/26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5/30/26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5/30/26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1160EA64-D806-43AC-9DF2-F8C432F32B4C}" type="datetimeFigureOut">
              <a:rPr lang="en-US" dirty="0"/>
              <a:t>5/30/26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5/30/26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4F7D4976-E339-4826-83B7-FBD03F55ECF8}" type="datetimeFigureOut">
              <a:rPr lang="en-US" dirty="0"/>
              <a:t>5/30/26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5/30/26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5/30/26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D1BE4249-C0D0-4B06-8692-E8BB871AF643}" type="datetimeFigureOut">
              <a:rPr lang="en-US" dirty="0"/>
              <a:t>5/30/26</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5/30/26</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5/30/26</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https://www.law.cornell.edu/wex/error" TargetMode="External"/><Relationship Id="rId3" Type="http://schemas.openxmlformats.org/officeDocument/2006/relationships/hyperlink" Target="https://www.law.cornell.edu/wex/voluntary" TargetMode="External"/><Relationship Id="rId7" Type="http://schemas.openxmlformats.org/officeDocument/2006/relationships/hyperlink" Target="https://www.law.cornell.edu/wex/fraud" TargetMode="External"/><Relationship Id="rId2" Type="http://schemas.openxmlformats.org/officeDocument/2006/relationships/hyperlink" Target="https://www.law.cornell.edu/wex/person" TargetMode="External"/><Relationship Id="rId1" Type="http://schemas.openxmlformats.org/officeDocument/2006/relationships/slideLayout" Target="../slideLayouts/slideLayout1.xml"/><Relationship Id="rId6" Type="http://schemas.openxmlformats.org/officeDocument/2006/relationships/hyperlink" Target="https://www.law.cornell.edu/definitions/uscode.php?width=840&amp;height=800&amp;iframe=true&amp;def_id=18-USC-826895778-1007944208&amp;term_occur=999&amp;term_src=" TargetMode="External"/><Relationship Id="rId5" Type="http://schemas.openxmlformats.org/officeDocument/2006/relationships/hyperlink" Target="https://www.law.cornell.edu/wex/mental_competence" TargetMode="External"/><Relationship Id="rId10" Type="http://schemas.openxmlformats.org/officeDocument/2006/relationships/hyperlink" Target="https://brooklynworks.brooklaw.edu/blr/vol83/iss1/16" TargetMode="External"/><Relationship Id="rId4" Type="http://schemas.openxmlformats.org/officeDocument/2006/relationships/hyperlink" Target="https://www.law.cornell.edu/wex/willful" TargetMode="External"/><Relationship Id="rId9" Type="http://schemas.openxmlformats.org/officeDocument/2006/relationships/hyperlink" Target="https://www.law.cornell.edu/wex/contract"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sv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58D32A-3B0C-D7D9-0C6B-FC30EC656A2F}"/>
              </a:ext>
            </a:extLst>
          </p:cNvPr>
          <p:cNvSpPr>
            <a:spLocks noGrp="1"/>
          </p:cNvSpPr>
          <p:nvPr>
            <p:ph type="ctrTitle"/>
          </p:nvPr>
        </p:nvSpPr>
        <p:spPr>
          <a:xfrm>
            <a:off x="1600200" y="1870167"/>
            <a:ext cx="8991600" cy="1645920"/>
          </a:xfrm>
        </p:spPr>
        <p:txBody>
          <a:bodyPr>
            <a:normAutofit fontScale="90000"/>
          </a:bodyPr>
          <a:lstStyle/>
          <a:p>
            <a:r>
              <a:rPr lang="en-US" dirty="0"/>
              <a:t>Governance by CONSENT?</a:t>
            </a:r>
            <a:br>
              <a:rPr lang="en-US" dirty="0"/>
            </a:br>
            <a:br>
              <a:rPr lang="en-US" dirty="0"/>
            </a:br>
            <a:r>
              <a:rPr lang="en-US" sz="2400" dirty="0"/>
              <a:t>When Health Policy Is Made Through Agreement Rather Than Regulation</a:t>
            </a:r>
            <a:endParaRPr lang="en-US" dirty="0"/>
          </a:p>
        </p:txBody>
      </p:sp>
      <p:sp>
        <p:nvSpPr>
          <p:cNvPr id="3" name="Subtitle 2">
            <a:extLst>
              <a:ext uri="{FF2B5EF4-FFF2-40B4-BE49-F238E27FC236}">
                <a16:creationId xmlns:a16="http://schemas.microsoft.com/office/drawing/2014/main" id="{7ABCA418-42FF-8715-693D-BDB7254DEB82}"/>
              </a:ext>
            </a:extLst>
          </p:cNvPr>
          <p:cNvSpPr>
            <a:spLocks noGrp="1"/>
          </p:cNvSpPr>
          <p:nvPr>
            <p:ph type="subTitle" idx="1"/>
          </p:nvPr>
        </p:nvSpPr>
        <p:spPr/>
        <p:txBody>
          <a:bodyPr>
            <a:normAutofit lnSpcReduction="10000"/>
          </a:bodyPr>
          <a:lstStyle/>
          <a:p>
            <a:r>
              <a:rPr lang="en-US" dirty="0"/>
              <a:t>Professor Wendy Netter Epstein</a:t>
            </a:r>
          </a:p>
          <a:p>
            <a:r>
              <a:rPr lang="en-US" dirty="0"/>
              <a:t>DePaul University College of Law</a:t>
            </a:r>
          </a:p>
          <a:p>
            <a:r>
              <a:rPr lang="en-US" dirty="0"/>
              <a:t>June 2026</a:t>
            </a:r>
          </a:p>
        </p:txBody>
      </p:sp>
    </p:spTree>
    <p:extLst>
      <p:ext uri="{BB962C8B-B14F-4D97-AF65-F5344CB8AC3E}">
        <p14:creationId xmlns:p14="http://schemas.microsoft.com/office/powerpoint/2010/main" val="42680106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D01C59-1E01-0119-0EB6-5240F7CEF1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199171-55DE-7D19-3FE1-148B61420174}"/>
              </a:ext>
            </a:extLst>
          </p:cNvPr>
          <p:cNvSpPr>
            <a:spLocks noGrp="1"/>
          </p:cNvSpPr>
          <p:nvPr>
            <p:ph type="ctrTitle"/>
          </p:nvPr>
        </p:nvSpPr>
        <p:spPr>
          <a:xfrm>
            <a:off x="3652400" y="480755"/>
            <a:ext cx="4887200" cy="861157"/>
          </a:xfrm>
        </p:spPr>
        <p:txBody>
          <a:bodyPr>
            <a:normAutofit/>
          </a:bodyPr>
          <a:lstStyle/>
          <a:p>
            <a:r>
              <a:rPr lang="en-US" sz="2200" dirty="0"/>
              <a:t>Contract doctrine</a:t>
            </a:r>
          </a:p>
        </p:txBody>
      </p:sp>
      <p:sp>
        <p:nvSpPr>
          <p:cNvPr id="3" name="Subtitle 2">
            <a:extLst>
              <a:ext uri="{FF2B5EF4-FFF2-40B4-BE49-F238E27FC236}">
                <a16:creationId xmlns:a16="http://schemas.microsoft.com/office/drawing/2014/main" id="{D480AC89-463C-C455-EF21-72CB8C39B9EF}"/>
              </a:ext>
            </a:extLst>
          </p:cNvPr>
          <p:cNvSpPr>
            <a:spLocks noGrp="1"/>
          </p:cNvSpPr>
          <p:nvPr>
            <p:ph type="subTitle" idx="1"/>
          </p:nvPr>
        </p:nvSpPr>
        <p:spPr>
          <a:xfrm>
            <a:off x="2647693" y="1793174"/>
            <a:ext cx="6801612" cy="3016332"/>
          </a:xfrm>
        </p:spPr>
        <p:txBody>
          <a:bodyPr>
            <a:normAutofit fontScale="77500" lnSpcReduction="20000"/>
          </a:bodyPr>
          <a:lstStyle/>
          <a:p>
            <a:pPr marL="342900" indent="-342900" algn="l">
              <a:buClr>
                <a:schemeClr val="tx1"/>
              </a:buClr>
              <a:buFont typeface="Wingdings" pitchFamily="2" charset="2"/>
              <a:buChar char="v"/>
            </a:pPr>
            <a:r>
              <a:rPr lang="en-US" dirty="0"/>
              <a:t>According to Legal Information Institute: “Consent means that a </a:t>
            </a:r>
            <a:r>
              <a:rPr lang="en-US" dirty="0">
                <a:hlinkClick r:id="rId2">
                  <a:extLst>
                    <a:ext uri="{A12FA001-AC4F-418D-AE19-62706E023703}">
                      <ahyp:hlinkClr xmlns:ahyp="http://schemas.microsoft.com/office/drawing/2018/hyperlinkcolor" val="tx"/>
                    </a:ext>
                  </a:extLst>
                </a:hlinkClick>
              </a:rPr>
              <a:t>person</a:t>
            </a:r>
            <a:r>
              <a:rPr lang="en-US" dirty="0"/>
              <a:t> </a:t>
            </a:r>
            <a:r>
              <a:rPr lang="en-US" dirty="0">
                <a:hlinkClick r:id="rId3">
                  <a:extLst>
                    <a:ext uri="{A12FA001-AC4F-418D-AE19-62706E023703}">
                      <ahyp:hlinkClr xmlns:ahyp="http://schemas.microsoft.com/office/drawing/2018/hyperlinkcolor" val="tx"/>
                    </a:ext>
                  </a:extLst>
                </a:hlinkClick>
              </a:rPr>
              <a:t>voluntarily</a:t>
            </a:r>
            <a:r>
              <a:rPr lang="en-US" dirty="0"/>
              <a:t> and </a:t>
            </a:r>
            <a:r>
              <a:rPr lang="en-US" dirty="0">
                <a:hlinkClick r:id="rId4">
                  <a:extLst>
                    <a:ext uri="{A12FA001-AC4F-418D-AE19-62706E023703}">
                      <ahyp:hlinkClr xmlns:ahyp="http://schemas.microsoft.com/office/drawing/2018/hyperlinkcolor" val="tx"/>
                    </a:ext>
                  </a:extLst>
                </a:hlinkClick>
              </a:rPr>
              <a:t>willfully</a:t>
            </a:r>
            <a:r>
              <a:rPr lang="en-US" dirty="0"/>
              <a:t> agrees in response to another person's proposition. The person who consents must possess sufficient </a:t>
            </a:r>
            <a:r>
              <a:rPr lang="en-US" dirty="0">
                <a:hlinkClick r:id="rId5">
                  <a:extLst>
                    <a:ext uri="{A12FA001-AC4F-418D-AE19-62706E023703}">
                      <ahyp:hlinkClr xmlns:ahyp="http://schemas.microsoft.com/office/drawing/2018/hyperlinkcolor" val="tx"/>
                    </a:ext>
                  </a:extLst>
                </a:hlinkClick>
              </a:rPr>
              <a:t>mental capacity</a:t>
            </a:r>
            <a:r>
              <a:rPr lang="en-US" dirty="0"/>
              <a:t>. Consent also requires the absence of </a:t>
            </a:r>
            <a:r>
              <a:rPr lang="en-US" dirty="0">
                <a:hlinkClick r:id="rId6">
                  <a:extLst>
                    <a:ext uri="{A12FA001-AC4F-418D-AE19-62706E023703}">
                      <ahyp:hlinkClr xmlns:ahyp="http://schemas.microsoft.com/office/drawing/2018/hyperlinkcolor" val="tx"/>
                    </a:ext>
                  </a:extLst>
                </a:hlinkClick>
              </a:rPr>
              <a:t>coercion</a:t>
            </a:r>
            <a:r>
              <a:rPr lang="en-US" dirty="0"/>
              <a:t>, </a:t>
            </a:r>
            <a:r>
              <a:rPr lang="en-US" dirty="0">
                <a:hlinkClick r:id="rId7">
                  <a:extLst>
                    <a:ext uri="{A12FA001-AC4F-418D-AE19-62706E023703}">
                      <ahyp:hlinkClr xmlns:ahyp="http://schemas.microsoft.com/office/drawing/2018/hyperlinkcolor" val="tx"/>
                    </a:ext>
                  </a:extLst>
                </a:hlinkClick>
              </a:rPr>
              <a:t>fraud</a:t>
            </a:r>
            <a:r>
              <a:rPr lang="en-US" dirty="0"/>
              <a:t> or </a:t>
            </a:r>
            <a:r>
              <a:rPr lang="en-US" dirty="0">
                <a:hlinkClick r:id="rId8">
                  <a:extLst>
                    <a:ext uri="{A12FA001-AC4F-418D-AE19-62706E023703}">
                      <ahyp:hlinkClr xmlns:ahyp="http://schemas.microsoft.com/office/drawing/2018/hyperlinkcolor" val="tx"/>
                    </a:ext>
                  </a:extLst>
                </a:hlinkClick>
              </a:rPr>
              <a:t>error</a:t>
            </a:r>
            <a:r>
              <a:rPr lang="en-US" dirty="0"/>
              <a:t>. Consent is an essential constituent of a </a:t>
            </a:r>
            <a:r>
              <a:rPr lang="en-US" dirty="0">
                <a:hlinkClick r:id="rId9">
                  <a:extLst>
                    <a:ext uri="{A12FA001-AC4F-418D-AE19-62706E023703}">
                      <ahyp:hlinkClr xmlns:ahyp="http://schemas.microsoft.com/office/drawing/2018/hyperlinkcolor" val="tx"/>
                    </a:ext>
                  </a:extLst>
                </a:hlinkClick>
              </a:rPr>
              <a:t>contract</a:t>
            </a:r>
            <a:r>
              <a:rPr lang="en-US" dirty="0"/>
              <a:t>”</a:t>
            </a:r>
          </a:p>
          <a:p>
            <a:pPr marL="342900" indent="-342900" algn="l">
              <a:buClr>
                <a:schemeClr val="tx1"/>
              </a:buClr>
              <a:buFont typeface="Wingdings" pitchFamily="2" charset="2"/>
              <a:buChar char="v"/>
            </a:pPr>
            <a:r>
              <a:rPr lang="en-US" dirty="0"/>
              <a:t>Relevant doctrine: </a:t>
            </a:r>
          </a:p>
          <a:p>
            <a:pPr marL="800100" lvl="1" indent="-342900" algn="l">
              <a:buClr>
                <a:schemeClr val="tx1"/>
              </a:buClr>
              <a:buFont typeface="Wingdings" pitchFamily="2" charset="2"/>
              <a:buChar char="v"/>
            </a:pPr>
            <a:r>
              <a:rPr lang="en-US" b="1" i="1" dirty="0"/>
              <a:t>Duress</a:t>
            </a:r>
            <a:r>
              <a:rPr lang="en-US" dirty="0"/>
              <a:t> (key elements = no reasonable alternative and the threat induced assent)</a:t>
            </a:r>
          </a:p>
          <a:p>
            <a:pPr marL="800100" lvl="1" indent="-342900" algn="l">
              <a:buClr>
                <a:schemeClr val="tx1"/>
              </a:buClr>
              <a:buFont typeface="Wingdings" pitchFamily="2" charset="2"/>
              <a:buChar char="v"/>
            </a:pPr>
            <a:r>
              <a:rPr lang="en-US" b="1" i="1" dirty="0"/>
              <a:t>Undue Influence </a:t>
            </a:r>
            <a:r>
              <a:rPr lang="en-US" dirty="0"/>
              <a:t>(transaction that results from relationship of dependency and excessive pressure or influence)</a:t>
            </a:r>
          </a:p>
          <a:p>
            <a:pPr marL="800100" lvl="1" indent="-342900" algn="l">
              <a:buClr>
                <a:schemeClr val="tx1"/>
              </a:buClr>
              <a:buFont typeface="Wingdings" pitchFamily="2" charset="2"/>
              <a:buChar char="v"/>
            </a:pPr>
            <a:r>
              <a:rPr lang="en-US" b="1" i="1" dirty="0"/>
              <a:t>Unconscionability</a:t>
            </a:r>
            <a:r>
              <a:rPr lang="en-US" dirty="0"/>
              <a:t> (extreme bargaining power disparities and lack of meaningful choice)</a:t>
            </a:r>
          </a:p>
          <a:p>
            <a:pPr marL="342900" indent="-342900" algn="l">
              <a:buClr>
                <a:schemeClr val="tx1"/>
              </a:buClr>
              <a:buFont typeface="Wingdings" pitchFamily="2" charset="2"/>
              <a:buChar char="v"/>
            </a:pPr>
            <a:endParaRPr lang="en-US" dirty="0"/>
          </a:p>
          <a:p>
            <a:pPr marL="342900" indent="-342900" algn="l">
              <a:buFont typeface="Arial" panose="020B0604020202020204" pitchFamily="34" charset="0"/>
              <a:buChar char="•"/>
            </a:pPr>
            <a:endParaRPr lang="en-US" dirty="0"/>
          </a:p>
        </p:txBody>
      </p:sp>
      <p:sp>
        <p:nvSpPr>
          <p:cNvPr id="5" name="TextBox 4">
            <a:extLst>
              <a:ext uri="{FF2B5EF4-FFF2-40B4-BE49-F238E27FC236}">
                <a16:creationId xmlns:a16="http://schemas.microsoft.com/office/drawing/2014/main" id="{E9436468-A40D-688D-976E-B8AFAE6F60AF}"/>
              </a:ext>
            </a:extLst>
          </p:cNvPr>
          <p:cNvSpPr txBox="1"/>
          <p:nvPr/>
        </p:nvSpPr>
        <p:spPr>
          <a:xfrm>
            <a:off x="2647693" y="5132682"/>
            <a:ext cx="6095010" cy="1446550"/>
          </a:xfrm>
          <a:prstGeom prst="rect">
            <a:avLst/>
          </a:prstGeom>
          <a:noFill/>
        </p:spPr>
        <p:txBody>
          <a:bodyPr wrap="square">
            <a:spAutoFit/>
          </a:bodyPr>
          <a:lstStyle/>
          <a:p>
            <a:pPr algn="l">
              <a:buClr>
                <a:schemeClr val="tx1"/>
              </a:buClr>
            </a:pPr>
            <a:r>
              <a:rPr lang="en-US" sz="1100" dirty="0"/>
              <a:t>A lot of contracts literature on meaning and role of consent:</a:t>
            </a:r>
          </a:p>
          <a:p>
            <a:pPr algn="l">
              <a:buClr>
                <a:schemeClr val="tx1"/>
              </a:buClr>
            </a:pPr>
            <a:endParaRPr lang="en-US" sz="1100" dirty="0"/>
          </a:p>
          <a:p>
            <a:pPr marL="342900" indent="-342900" algn="l">
              <a:buClr>
                <a:schemeClr val="tx1"/>
              </a:buClr>
              <a:buFont typeface="Wingdings" pitchFamily="2" charset="2"/>
              <a:buChar char="v"/>
            </a:pPr>
            <a:r>
              <a:rPr lang="en-US" sz="1100" dirty="0"/>
              <a:t>Randy E. Barnett, </a:t>
            </a:r>
            <a:r>
              <a:rPr lang="en-US" sz="1100" i="1" dirty="0"/>
              <a:t>A Consent Theory of Contract</a:t>
            </a:r>
            <a:r>
              <a:rPr lang="en-US" sz="1100" dirty="0"/>
              <a:t>, 86 Colum. L. Rev. 269 (1986) </a:t>
            </a:r>
          </a:p>
          <a:p>
            <a:pPr marL="342900" indent="-342900" algn="l">
              <a:buClr>
                <a:schemeClr val="tx1"/>
              </a:buClr>
              <a:buFont typeface="Wingdings" pitchFamily="2" charset="2"/>
              <a:buChar char="v"/>
            </a:pPr>
            <a:r>
              <a:rPr lang="en-US" sz="1100" dirty="0"/>
              <a:t>Nancy Kim, </a:t>
            </a:r>
            <a:r>
              <a:rPr lang="en-US" sz="1100" i="1" dirty="0"/>
              <a:t>Relative Consent and Contract Law</a:t>
            </a:r>
            <a:r>
              <a:rPr lang="en-US" sz="1100" dirty="0"/>
              <a:t>, 18 Nev. L.J. 165 (2017) (</a:t>
            </a:r>
          </a:p>
          <a:p>
            <a:pPr marL="342900" indent="-342900" algn="l">
              <a:buClr>
                <a:schemeClr val="tx1"/>
              </a:buClr>
              <a:buFont typeface="Wingdings" pitchFamily="2" charset="2"/>
              <a:buChar char="v"/>
            </a:pPr>
            <a:r>
              <a:rPr lang="en-US" sz="1100" dirty="0"/>
              <a:t>Nathan B. Oman, </a:t>
            </a:r>
            <a:r>
              <a:rPr lang="en-US" sz="1100" i="1" dirty="0"/>
              <a:t>ESSAY: Reconsidering Contractual Consent: Why We Shouldn't Worry Too Much About Boilerplate and Other Puzzles</a:t>
            </a:r>
            <a:r>
              <a:rPr lang="en-US" sz="1100" dirty="0"/>
              <a:t>, 83 Brook. L. Rev. (2017).</a:t>
            </a:r>
            <a:br>
              <a:rPr lang="en-US" sz="1100" dirty="0"/>
            </a:br>
            <a:r>
              <a:rPr lang="en-US" sz="1100" dirty="0"/>
              <a:t>Available at: </a:t>
            </a:r>
            <a:r>
              <a:rPr lang="en-US" sz="1100" dirty="0">
                <a:hlinkClick r:id="rId10"/>
              </a:rPr>
              <a:t>https://brooklynworks.brooklaw.edu/blr/vol83/iss1/16</a:t>
            </a:r>
            <a:endParaRPr lang="en-US" sz="1100" dirty="0"/>
          </a:p>
          <a:p>
            <a:pPr marL="342900" indent="-342900" algn="l">
              <a:buClr>
                <a:schemeClr val="tx1"/>
              </a:buClr>
              <a:buFont typeface="Wingdings" pitchFamily="2" charset="2"/>
              <a:buChar char="v"/>
            </a:pPr>
            <a:endParaRPr lang="en-US" sz="1100" dirty="0"/>
          </a:p>
        </p:txBody>
      </p:sp>
    </p:spTree>
    <p:extLst>
      <p:ext uri="{BB962C8B-B14F-4D97-AF65-F5344CB8AC3E}">
        <p14:creationId xmlns:p14="http://schemas.microsoft.com/office/powerpoint/2010/main" val="34162309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F8FFEB-CF26-ACD0-4C8A-EA7F6E51F8E5}"/>
              </a:ext>
            </a:extLst>
          </p:cNvPr>
          <p:cNvSpPr>
            <a:spLocks noGrp="1"/>
          </p:cNvSpPr>
          <p:nvPr>
            <p:ph type="title"/>
          </p:nvPr>
        </p:nvSpPr>
        <p:spPr>
          <a:xfrm>
            <a:off x="891650" y="1876764"/>
            <a:ext cx="4494998" cy="567320"/>
          </a:xfrm>
        </p:spPr>
        <p:txBody>
          <a:bodyPr/>
          <a:lstStyle/>
          <a:p>
            <a:r>
              <a:rPr lang="en-US" dirty="0"/>
              <a:t>Contracts approach</a:t>
            </a:r>
          </a:p>
        </p:txBody>
      </p:sp>
      <p:sp>
        <p:nvSpPr>
          <p:cNvPr id="3" name="Picture Placeholder 2">
            <a:extLst>
              <a:ext uri="{FF2B5EF4-FFF2-40B4-BE49-F238E27FC236}">
                <a16:creationId xmlns:a16="http://schemas.microsoft.com/office/drawing/2014/main" id="{42BB0C64-7309-0DFA-B08A-CE732EBD328D}"/>
              </a:ext>
            </a:extLst>
          </p:cNvPr>
          <p:cNvSpPr>
            <a:spLocks noGrp="1"/>
          </p:cNvSpPr>
          <p:nvPr>
            <p:ph type="pic" idx="1"/>
          </p:nvPr>
        </p:nvSpPr>
        <p:spPr>
          <a:xfrm>
            <a:off x="6096000" y="-5940"/>
            <a:ext cx="6102097" cy="6858000"/>
          </a:xfrm>
        </p:spPr>
        <p:txBody>
          <a:bodyPr/>
          <a:lstStyle/>
          <a:p>
            <a:endParaRPr lang="en-US"/>
          </a:p>
        </p:txBody>
      </p:sp>
      <p:sp>
        <p:nvSpPr>
          <p:cNvPr id="4" name="Text Placeholder 3">
            <a:extLst>
              <a:ext uri="{FF2B5EF4-FFF2-40B4-BE49-F238E27FC236}">
                <a16:creationId xmlns:a16="http://schemas.microsoft.com/office/drawing/2014/main" id="{03E71C8B-9ED5-3893-3121-6CF511F56EF3}"/>
              </a:ext>
            </a:extLst>
          </p:cNvPr>
          <p:cNvSpPr>
            <a:spLocks noGrp="1"/>
          </p:cNvSpPr>
          <p:nvPr>
            <p:ph type="body" sz="half" idx="2"/>
          </p:nvPr>
        </p:nvSpPr>
        <p:spPr>
          <a:xfrm>
            <a:off x="949312" y="2825524"/>
            <a:ext cx="4437335" cy="2613375"/>
          </a:xfrm>
        </p:spPr>
        <p:txBody>
          <a:bodyPr>
            <a:normAutofit/>
          </a:bodyPr>
          <a:lstStyle/>
          <a:p>
            <a:pPr marL="285750" indent="-285750" algn="l">
              <a:buClr>
                <a:schemeClr val="bg1"/>
              </a:buClr>
              <a:buFont typeface="Wingdings" pitchFamily="2" charset="2"/>
              <a:buChar char="v"/>
            </a:pPr>
            <a:r>
              <a:rPr lang="en-US" sz="2000" dirty="0">
                <a:solidFill>
                  <a:schemeClr val="bg1"/>
                </a:solidFill>
              </a:rPr>
              <a:t>Did the parties agree?</a:t>
            </a:r>
          </a:p>
          <a:p>
            <a:pPr marL="285750" indent="-285750" algn="l">
              <a:buClr>
                <a:schemeClr val="bg1"/>
              </a:buClr>
              <a:buFont typeface="Wingdings" pitchFamily="2" charset="2"/>
              <a:buChar char="v"/>
            </a:pPr>
            <a:r>
              <a:rPr lang="en-US" sz="2000" dirty="0">
                <a:solidFill>
                  <a:schemeClr val="bg1"/>
                </a:solidFill>
              </a:rPr>
              <a:t>Was the agreement entered into voluntarily and without undue pressure or dependency?</a:t>
            </a:r>
          </a:p>
          <a:p>
            <a:pPr marL="285750" indent="-285750" algn="l">
              <a:buClr>
                <a:schemeClr val="bg1"/>
              </a:buClr>
              <a:buFont typeface="Wingdings" pitchFamily="2" charset="2"/>
              <a:buChar char="v"/>
            </a:pPr>
            <a:r>
              <a:rPr lang="en-US" sz="2000" dirty="0">
                <a:solidFill>
                  <a:schemeClr val="bg1"/>
                </a:solidFill>
              </a:rPr>
              <a:t>Should the agreement be enforced?</a:t>
            </a:r>
          </a:p>
          <a:p>
            <a:pPr marL="285750" indent="-285750" algn="l">
              <a:buClr>
                <a:schemeClr val="bg1"/>
              </a:buClr>
              <a:buFont typeface="Wingdings" pitchFamily="2" charset="2"/>
              <a:buChar char="v"/>
            </a:pPr>
            <a:endParaRPr lang="en-US" sz="2000" dirty="0">
              <a:solidFill>
                <a:schemeClr val="bg1"/>
              </a:solidFill>
            </a:endParaRPr>
          </a:p>
          <a:p>
            <a:pPr marL="285750" indent="-285750" algn="l">
              <a:buClr>
                <a:schemeClr val="bg1"/>
              </a:buClr>
              <a:buFont typeface="Wingdings" pitchFamily="2" charset="2"/>
              <a:buChar char="v"/>
            </a:pPr>
            <a:endParaRPr lang="en-US" sz="2000" dirty="0">
              <a:solidFill>
                <a:schemeClr val="bg1"/>
              </a:solidFill>
            </a:endParaRPr>
          </a:p>
        </p:txBody>
      </p:sp>
      <p:sp>
        <p:nvSpPr>
          <p:cNvPr id="5" name="Title 1">
            <a:extLst>
              <a:ext uri="{FF2B5EF4-FFF2-40B4-BE49-F238E27FC236}">
                <a16:creationId xmlns:a16="http://schemas.microsoft.com/office/drawing/2014/main" id="{834FAF6B-D3AD-CFA3-0BC1-8F11A2432E98}"/>
              </a:ext>
            </a:extLst>
          </p:cNvPr>
          <p:cNvSpPr txBox="1">
            <a:spLocks/>
          </p:cNvSpPr>
          <p:nvPr/>
        </p:nvSpPr>
        <p:spPr bwMode="blackWhite">
          <a:xfrm>
            <a:off x="6828984" y="1900516"/>
            <a:ext cx="4494998" cy="567320"/>
          </a:xfrm>
          <a:prstGeom prst="rect">
            <a:avLst/>
          </a:prstGeom>
          <a:solidFill>
            <a:srgbClr val="FFFFFF"/>
          </a:solidFill>
          <a:ln w="31750" cap="sq">
            <a:solidFill>
              <a:srgbClr val="404040"/>
            </a:solidFill>
            <a:miter lim="800000"/>
          </a:ln>
        </p:spPr>
        <p:txBody>
          <a:bodyPr vert="horz" lIns="182880" tIns="182880" rIns="182880" bIns="182880" rtlCol="0" anchor="ctr" anchorCtr="1">
            <a:noAutofit/>
          </a:bodyPr>
          <a:lstStyle>
            <a:lvl1pPr algn="ctr" defTabSz="914400" rtl="0" eaLnBrk="1" latinLnBrk="0" hangingPunct="1">
              <a:lnSpc>
                <a:spcPct val="90000"/>
              </a:lnSpc>
              <a:spcBef>
                <a:spcPct val="0"/>
              </a:spcBef>
              <a:buNone/>
              <a:defRPr sz="2200" kern="1200" cap="all" spc="200" baseline="0">
                <a:solidFill>
                  <a:srgbClr val="262626"/>
                </a:solidFill>
                <a:latin typeface="+mj-lt"/>
                <a:ea typeface="+mj-ea"/>
                <a:cs typeface="+mj-cs"/>
              </a:defRPr>
            </a:lvl1pPr>
          </a:lstStyle>
          <a:p>
            <a:r>
              <a:rPr lang="en-US" dirty="0"/>
              <a:t>PUBLIC LAW approach</a:t>
            </a:r>
          </a:p>
        </p:txBody>
      </p:sp>
      <p:sp>
        <p:nvSpPr>
          <p:cNvPr id="6" name="Title 1">
            <a:extLst>
              <a:ext uri="{FF2B5EF4-FFF2-40B4-BE49-F238E27FC236}">
                <a16:creationId xmlns:a16="http://schemas.microsoft.com/office/drawing/2014/main" id="{3217D135-0F22-5455-FEAD-7DAFA10E777B}"/>
              </a:ext>
            </a:extLst>
          </p:cNvPr>
          <p:cNvSpPr txBox="1">
            <a:spLocks/>
          </p:cNvSpPr>
          <p:nvPr/>
        </p:nvSpPr>
        <p:spPr bwMode="blackWhite">
          <a:xfrm>
            <a:off x="3620996" y="633939"/>
            <a:ext cx="4679856" cy="725785"/>
          </a:xfrm>
          <a:prstGeom prst="rect">
            <a:avLst/>
          </a:prstGeom>
          <a:solidFill>
            <a:srgbClr val="FFFFFF"/>
          </a:solidFill>
          <a:ln w="31750" cap="sq">
            <a:solidFill>
              <a:srgbClr val="404040"/>
            </a:solidFill>
            <a:miter lim="800000"/>
          </a:ln>
        </p:spPr>
        <p:txBody>
          <a:bodyPr vert="horz" lIns="182880" tIns="182880" rIns="182880" bIns="182880" rtlCol="0" anchor="ctr" anchorCtr="1">
            <a:noAutofit/>
          </a:bodyPr>
          <a:lstStyle>
            <a:lvl1pPr algn="ctr" defTabSz="914400" rtl="0" eaLnBrk="1" latinLnBrk="0" hangingPunct="1">
              <a:lnSpc>
                <a:spcPct val="90000"/>
              </a:lnSpc>
              <a:spcBef>
                <a:spcPct val="0"/>
              </a:spcBef>
              <a:buNone/>
              <a:defRPr sz="2200" kern="1200" cap="all" spc="200" baseline="0">
                <a:solidFill>
                  <a:srgbClr val="262626"/>
                </a:solidFill>
                <a:latin typeface="+mj-lt"/>
                <a:ea typeface="+mj-ea"/>
                <a:cs typeface="+mj-cs"/>
              </a:defRPr>
            </a:lvl1pPr>
          </a:lstStyle>
          <a:p>
            <a:r>
              <a:rPr lang="en-US" dirty="0"/>
              <a:t>different FOCUS OF DIFFERENT FIELDS</a:t>
            </a:r>
          </a:p>
        </p:txBody>
      </p:sp>
      <p:sp>
        <p:nvSpPr>
          <p:cNvPr id="11" name="Text Placeholder 3">
            <a:extLst>
              <a:ext uri="{FF2B5EF4-FFF2-40B4-BE49-F238E27FC236}">
                <a16:creationId xmlns:a16="http://schemas.microsoft.com/office/drawing/2014/main" id="{3F6696C0-8DD7-0210-9E3D-FADB888FA4FC}"/>
              </a:ext>
            </a:extLst>
          </p:cNvPr>
          <p:cNvSpPr txBox="1">
            <a:spLocks/>
          </p:cNvSpPr>
          <p:nvPr/>
        </p:nvSpPr>
        <p:spPr>
          <a:xfrm>
            <a:off x="6742492" y="2825524"/>
            <a:ext cx="4581489" cy="2678689"/>
          </a:xfrm>
          <a:prstGeom prst="rect">
            <a:avLst/>
          </a:prstGeom>
        </p:spPr>
        <p:txBody>
          <a:bodyPr vert="horz" lIns="91440" tIns="45720" rIns="91440" bIns="45720" rtlCol="0" anchor="t" anchorCtr="1">
            <a:normAutofit/>
          </a:bodyPr>
          <a:lstStyle>
            <a:lvl1pPr marL="0" indent="0" algn="ctr" defTabSz="914400" rtl="0" eaLnBrk="1" latinLnBrk="0" hangingPunct="1">
              <a:lnSpc>
                <a:spcPct val="100000"/>
              </a:lnSpc>
              <a:spcBef>
                <a:spcPts val="1000"/>
              </a:spcBef>
              <a:buClr>
                <a:schemeClr val="accent2"/>
              </a:buClr>
              <a:buFont typeface="Arial" panose="020B0604020202020204" pitchFamily="34" charset="0"/>
              <a:buNone/>
              <a:defRPr sz="1500" kern="1200">
                <a:solidFill>
                  <a:srgbClr val="FFFFFF"/>
                </a:solidFill>
                <a:latin typeface="+mn-lt"/>
                <a:ea typeface="+mn-ea"/>
                <a:cs typeface="+mn-cs"/>
              </a:defRPr>
            </a:lvl1pPr>
            <a:lvl2pPr marL="457200" indent="0" algn="l" defTabSz="914400" rtl="0" eaLnBrk="1" latinLnBrk="0" hangingPunct="1">
              <a:lnSpc>
                <a:spcPct val="100000"/>
              </a:lnSpc>
              <a:spcBef>
                <a:spcPts val="1000"/>
              </a:spcBef>
              <a:buClr>
                <a:schemeClr val="accent2"/>
              </a:buClr>
              <a:buFont typeface="Arial" panose="020B0604020202020204" pitchFamily="34" charset="0"/>
              <a:buNone/>
              <a:defRPr sz="1400" kern="1200">
                <a:solidFill>
                  <a:schemeClr val="tx1">
                    <a:lumMod val="85000"/>
                    <a:lumOff val="15000"/>
                  </a:schemeClr>
                </a:solidFill>
                <a:latin typeface="+mn-lt"/>
                <a:ea typeface="+mn-ea"/>
                <a:cs typeface="+mn-cs"/>
              </a:defRPr>
            </a:lvl2pPr>
            <a:lvl3pPr marL="914400" indent="0" algn="l" defTabSz="914400" rtl="0" eaLnBrk="1" latinLnBrk="0" hangingPunct="1">
              <a:lnSpc>
                <a:spcPct val="100000"/>
              </a:lnSpc>
              <a:spcBef>
                <a:spcPts val="1000"/>
              </a:spcBef>
              <a:buClr>
                <a:schemeClr val="accent2"/>
              </a:buClr>
              <a:buFont typeface="Arial" panose="020B0604020202020204" pitchFamily="34" charset="0"/>
              <a:buNone/>
              <a:defRPr sz="1200" kern="1200">
                <a:solidFill>
                  <a:schemeClr val="tx1">
                    <a:lumMod val="85000"/>
                    <a:lumOff val="15000"/>
                  </a:schemeClr>
                </a:solidFill>
                <a:latin typeface="+mn-lt"/>
                <a:ea typeface="+mn-ea"/>
                <a:cs typeface="+mn-cs"/>
              </a:defRPr>
            </a:lvl3pPr>
            <a:lvl4pPr marL="1371600" indent="0" algn="l" defTabSz="914400" rtl="0" eaLnBrk="1" latinLnBrk="0" hangingPunct="1">
              <a:lnSpc>
                <a:spcPct val="100000"/>
              </a:lnSpc>
              <a:spcBef>
                <a:spcPts val="1000"/>
              </a:spcBef>
              <a:buClr>
                <a:schemeClr val="accent2"/>
              </a:buClr>
              <a:buFont typeface="Arial" panose="020B0604020202020204" pitchFamily="34" charset="0"/>
              <a:buNone/>
              <a:defRPr sz="1000" kern="1200">
                <a:solidFill>
                  <a:schemeClr val="tx1">
                    <a:lumMod val="85000"/>
                    <a:lumOff val="15000"/>
                  </a:schemeClr>
                </a:solidFill>
                <a:latin typeface="+mn-lt"/>
                <a:ea typeface="+mn-ea"/>
                <a:cs typeface="+mn-cs"/>
              </a:defRPr>
            </a:lvl4pPr>
            <a:lvl5pPr marL="1828800" indent="0" algn="l" defTabSz="914400" rtl="0" eaLnBrk="1" latinLnBrk="0" hangingPunct="1">
              <a:lnSpc>
                <a:spcPct val="100000"/>
              </a:lnSpc>
              <a:spcBef>
                <a:spcPts val="1000"/>
              </a:spcBef>
              <a:buClr>
                <a:schemeClr val="accent2"/>
              </a:buClr>
              <a:buFont typeface="Arial" panose="020B0604020202020204" pitchFamily="34" charset="0"/>
              <a:buNone/>
              <a:defRPr sz="1000" kern="1200">
                <a:solidFill>
                  <a:schemeClr val="tx1">
                    <a:lumMod val="85000"/>
                    <a:lumOff val="15000"/>
                  </a:schemeClr>
                </a:solidFill>
                <a:latin typeface="+mn-lt"/>
                <a:ea typeface="+mn-ea"/>
                <a:cs typeface="+mn-cs"/>
              </a:defRPr>
            </a:lvl5pPr>
            <a:lvl6pPr marL="2286000" indent="0" algn="l" defTabSz="914400" rtl="0" eaLnBrk="1" latinLnBrk="0" hangingPunct="1">
              <a:lnSpc>
                <a:spcPct val="100000"/>
              </a:lnSpc>
              <a:spcBef>
                <a:spcPts val="1000"/>
              </a:spcBef>
              <a:buClr>
                <a:schemeClr val="accent2"/>
              </a:buClr>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100000"/>
              </a:lnSpc>
              <a:spcBef>
                <a:spcPts val="1000"/>
              </a:spcBef>
              <a:buClr>
                <a:schemeClr val="accent2"/>
              </a:buClr>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100000"/>
              </a:lnSpc>
              <a:spcBef>
                <a:spcPts val="1000"/>
              </a:spcBef>
              <a:buClr>
                <a:schemeClr val="accent2"/>
              </a:buClr>
              <a:buFont typeface="Arial" panose="020B0604020202020204" pitchFamily="34" charset="0"/>
              <a:buNone/>
              <a:defRPr sz="1000" kern="1200" baseline="0">
                <a:solidFill>
                  <a:schemeClr val="tx1"/>
                </a:solidFill>
                <a:latin typeface="+mn-lt"/>
                <a:ea typeface="+mn-ea"/>
                <a:cs typeface="+mn-cs"/>
              </a:defRPr>
            </a:lvl8pPr>
            <a:lvl9pPr marL="3657600" indent="0" algn="l" defTabSz="914400" rtl="0" eaLnBrk="1" latinLnBrk="0" hangingPunct="1">
              <a:lnSpc>
                <a:spcPct val="100000"/>
              </a:lnSpc>
              <a:spcBef>
                <a:spcPts val="1000"/>
              </a:spcBef>
              <a:buClr>
                <a:schemeClr val="accent2"/>
              </a:buClr>
              <a:buFont typeface="Arial" panose="020B0604020202020204" pitchFamily="34" charset="0"/>
              <a:buNone/>
              <a:defRPr sz="1000" kern="1200" baseline="0">
                <a:solidFill>
                  <a:schemeClr val="tx1"/>
                </a:solidFill>
                <a:latin typeface="+mn-lt"/>
                <a:ea typeface="+mn-ea"/>
                <a:cs typeface="+mn-cs"/>
              </a:defRPr>
            </a:lvl9pPr>
          </a:lstStyle>
          <a:p>
            <a:pPr marL="285750" indent="-285750" algn="l">
              <a:buClr>
                <a:schemeClr val="bg1"/>
              </a:buClr>
              <a:buFont typeface="Wingdings" pitchFamily="2" charset="2"/>
              <a:buChar char="v"/>
            </a:pPr>
            <a:r>
              <a:rPr lang="en-US" sz="2000" dirty="0">
                <a:solidFill>
                  <a:schemeClr val="bg1"/>
                </a:solidFill>
              </a:rPr>
              <a:t>Does the government have authority?</a:t>
            </a:r>
          </a:p>
          <a:p>
            <a:pPr marL="285750" indent="-285750" algn="l">
              <a:buClr>
                <a:schemeClr val="bg1"/>
              </a:buClr>
              <a:buFont typeface="Wingdings" pitchFamily="2" charset="2"/>
              <a:buChar char="v"/>
            </a:pPr>
            <a:r>
              <a:rPr lang="en-US" sz="2000" dirty="0">
                <a:solidFill>
                  <a:schemeClr val="bg1"/>
                </a:solidFill>
              </a:rPr>
              <a:t>Did the government follow proper procedures?</a:t>
            </a:r>
          </a:p>
          <a:p>
            <a:pPr marL="285750" indent="-285750" algn="l">
              <a:buClr>
                <a:schemeClr val="bg1"/>
              </a:buClr>
              <a:buFont typeface="Wingdings" pitchFamily="2" charset="2"/>
              <a:buChar char="v"/>
            </a:pPr>
            <a:r>
              <a:rPr lang="en-US" sz="2000" dirty="0">
                <a:solidFill>
                  <a:schemeClr val="bg1"/>
                </a:solidFill>
              </a:rPr>
              <a:t>Does the Constitution permit the action?</a:t>
            </a:r>
          </a:p>
          <a:p>
            <a:pPr marL="285750" indent="-285750" algn="l">
              <a:buClr>
                <a:schemeClr val="bg1"/>
              </a:buClr>
              <a:buFont typeface="Wingdings" pitchFamily="2" charset="2"/>
              <a:buChar char="v"/>
            </a:pPr>
            <a:endParaRPr lang="en-US" sz="2000" dirty="0">
              <a:solidFill>
                <a:schemeClr val="bg1"/>
              </a:solidFill>
            </a:endParaRPr>
          </a:p>
          <a:p>
            <a:pPr marL="285750" indent="-285750" algn="l">
              <a:buClr>
                <a:schemeClr val="bg1"/>
              </a:buClr>
              <a:buFont typeface="Wingdings" pitchFamily="2" charset="2"/>
              <a:buChar char="v"/>
            </a:pPr>
            <a:endParaRPr lang="en-US" sz="2000" dirty="0">
              <a:solidFill>
                <a:schemeClr val="bg1"/>
              </a:solidFill>
            </a:endParaRPr>
          </a:p>
        </p:txBody>
      </p:sp>
    </p:spTree>
    <p:extLst>
      <p:ext uri="{BB962C8B-B14F-4D97-AF65-F5344CB8AC3E}">
        <p14:creationId xmlns:p14="http://schemas.microsoft.com/office/powerpoint/2010/main" val="28235299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build="p"/>
      <p:bldP spid="5" grpId="0" animBg="1"/>
      <p:bldP spid="1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9C5FD6-37B6-A9EC-49B7-708D65730384}"/>
              </a:ext>
            </a:extLst>
          </p:cNvPr>
          <p:cNvSpPr>
            <a:spLocks noGrp="1"/>
          </p:cNvSpPr>
          <p:nvPr>
            <p:ph type="title"/>
          </p:nvPr>
        </p:nvSpPr>
        <p:spPr/>
        <p:txBody>
          <a:bodyPr/>
          <a:lstStyle/>
          <a:p>
            <a:r>
              <a:rPr lang="en-US" dirty="0"/>
              <a:t>Don’t Want this to be about spending clause / </a:t>
            </a:r>
            <a:r>
              <a:rPr lang="en-US" dirty="0" err="1"/>
              <a:t>nfib</a:t>
            </a:r>
            <a:r>
              <a:rPr lang="en-US" dirty="0"/>
              <a:t> v. Sebelius</a:t>
            </a:r>
          </a:p>
        </p:txBody>
      </p:sp>
      <p:sp>
        <p:nvSpPr>
          <p:cNvPr id="3" name="Content Placeholder 2">
            <a:extLst>
              <a:ext uri="{FF2B5EF4-FFF2-40B4-BE49-F238E27FC236}">
                <a16:creationId xmlns:a16="http://schemas.microsoft.com/office/drawing/2014/main" id="{B01DA659-4F0F-E277-B540-D7D4788A5846}"/>
              </a:ext>
            </a:extLst>
          </p:cNvPr>
          <p:cNvSpPr>
            <a:spLocks noGrp="1"/>
          </p:cNvSpPr>
          <p:nvPr>
            <p:ph idx="1"/>
          </p:nvPr>
        </p:nvSpPr>
        <p:spPr/>
        <p:txBody>
          <a:bodyPr>
            <a:normAutofit fontScale="92500" lnSpcReduction="20000"/>
          </a:bodyPr>
          <a:lstStyle/>
          <a:p>
            <a:r>
              <a:rPr lang="en-US" dirty="0"/>
              <a:t>If the gov’t is simply offering money subject to conditions, then Spending Clause doctrine kicks in.</a:t>
            </a:r>
          </a:p>
          <a:p>
            <a:r>
              <a:rPr lang="en-US" dirty="0"/>
              <a:t>There </a:t>
            </a:r>
            <a:r>
              <a:rPr lang="en-US" i="1" dirty="0"/>
              <a:t>is</a:t>
            </a:r>
            <a:r>
              <a:rPr lang="en-US" dirty="0"/>
              <a:t> a coercion component (which is why Medicaid expansion became voluntary)</a:t>
            </a:r>
          </a:p>
          <a:p>
            <a:r>
              <a:rPr lang="en-US" dirty="0"/>
              <a:t>But Spending Clause is usually about fed gov’t vs. state gov’t / Underlying constitutional value is:</a:t>
            </a:r>
          </a:p>
          <a:p>
            <a:pPr lvl="1"/>
            <a:r>
              <a:rPr lang="en-US" dirty="0"/>
              <a:t>preserving state autonomy, </a:t>
            </a:r>
          </a:p>
          <a:p>
            <a:pPr lvl="1"/>
            <a:r>
              <a:rPr lang="en-US" dirty="0"/>
              <a:t>preserving the federal-state balance, </a:t>
            </a:r>
          </a:p>
          <a:p>
            <a:pPr lvl="1"/>
            <a:r>
              <a:rPr lang="en-US" dirty="0"/>
              <a:t>preventing states from becoming mere administrative subdivisions.</a:t>
            </a:r>
          </a:p>
          <a:p>
            <a:r>
              <a:rPr lang="en-US" dirty="0"/>
              <a:t>No equivalent constitutional commitment to preserving the autonomy of private actors (e.g. hospitals, pharma companies . . .)</a:t>
            </a:r>
          </a:p>
          <a:p>
            <a:endParaRPr lang="en-US" dirty="0"/>
          </a:p>
        </p:txBody>
      </p:sp>
    </p:spTree>
    <p:extLst>
      <p:ext uri="{BB962C8B-B14F-4D97-AF65-F5344CB8AC3E}">
        <p14:creationId xmlns:p14="http://schemas.microsoft.com/office/powerpoint/2010/main" val="29761061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362898-6DC0-BD85-485E-D45F7FB98DE1}"/>
              </a:ext>
            </a:extLst>
          </p:cNvPr>
          <p:cNvSpPr>
            <a:spLocks noGrp="1"/>
          </p:cNvSpPr>
          <p:nvPr>
            <p:ph type="title"/>
          </p:nvPr>
        </p:nvSpPr>
        <p:spPr/>
        <p:txBody>
          <a:bodyPr/>
          <a:lstStyle/>
          <a:p>
            <a:r>
              <a:rPr lang="en-US" dirty="0"/>
              <a:t>My QUESTIONS FOR YOU</a:t>
            </a:r>
          </a:p>
        </p:txBody>
      </p:sp>
      <p:sp>
        <p:nvSpPr>
          <p:cNvPr id="3" name="Picture Placeholder 2">
            <a:extLst>
              <a:ext uri="{FF2B5EF4-FFF2-40B4-BE49-F238E27FC236}">
                <a16:creationId xmlns:a16="http://schemas.microsoft.com/office/drawing/2014/main" id="{465492CB-2573-C717-C020-199F1081FC58}"/>
              </a:ext>
            </a:extLst>
          </p:cNvPr>
          <p:cNvSpPr>
            <a:spLocks noGrp="1"/>
          </p:cNvSpPr>
          <p:nvPr>
            <p:ph type="pic" idx="1"/>
          </p:nvPr>
        </p:nvSpPr>
        <p:spPr>
          <a:xfrm>
            <a:off x="6096000" y="0"/>
            <a:ext cx="6102097" cy="6858000"/>
          </a:xfrm>
        </p:spPr>
        <p:txBody>
          <a:bodyPr/>
          <a:lstStyle/>
          <a:p>
            <a:endParaRPr lang="en-US"/>
          </a:p>
        </p:txBody>
      </p:sp>
      <p:sp>
        <p:nvSpPr>
          <p:cNvPr id="6" name="TextBox 5">
            <a:extLst>
              <a:ext uri="{FF2B5EF4-FFF2-40B4-BE49-F238E27FC236}">
                <a16:creationId xmlns:a16="http://schemas.microsoft.com/office/drawing/2014/main" id="{3F28735F-FEE5-A1E2-90C5-3DBC805637A0}"/>
              </a:ext>
            </a:extLst>
          </p:cNvPr>
          <p:cNvSpPr txBox="1"/>
          <p:nvPr/>
        </p:nvSpPr>
        <p:spPr>
          <a:xfrm>
            <a:off x="6338454" y="1298517"/>
            <a:ext cx="5091545" cy="3970318"/>
          </a:xfrm>
          <a:prstGeom prst="rect">
            <a:avLst/>
          </a:prstGeom>
          <a:noFill/>
        </p:spPr>
        <p:txBody>
          <a:bodyPr wrap="square">
            <a:spAutoFit/>
          </a:bodyPr>
          <a:lstStyle/>
          <a:p>
            <a:pPr marL="285750" indent="-285750">
              <a:buFont typeface="Arial" panose="020B0604020202020204" pitchFamily="34" charset="0"/>
              <a:buChar char="•"/>
            </a:pPr>
            <a:r>
              <a:rPr lang="en-US" b="0" i="0" dirty="0">
                <a:solidFill>
                  <a:srgbClr val="293340"/>
                </a:solidFill>
                <a:effectLst/>
                <a:latin typeface="Instrument Sans"/>
              </a:rPr>
              <a:t>Is there anything interesting here or is this something that has always happened and coverage just makes it more prominent?</a:t>
            </a:r>
          </a:p>
          <a:p>
            <a:pPr marL="285750" indent="-285750">
              <a:buFont typeface="Arial" panose="020B0604020202020204" pitchFamily="34" charset="0"/>
              <a:buChar char="•"/>
            </a:pPr>
            <a:r>
              <a:rPr lang="en-US" b="0" i="0" dirty="0">
                <a:solidFill>
                  <a:srgbClr val="293340"/>
                </a:solidFill>
                <a:effectLst/>
                <a:latin typeface="Instrument Sans"/>
              </a:rPr>
              <a:t>Is there public law doctrine/con law principles other than Spen</a:t>
            </a:r>
            <a:r>
              <a:rPr lang="en-US" dirty="0">
                <a:solidFill>
                  <a:srgbClr val="293340"/>
                </a:solidFill>
                <a:latin typeface="Instrument Sans"/>
              </a:rPr>
              <a:t>ding Clause or general admin law stuff that I should be thinking about?</a:t>
            </a:r>
            <a:endParaRPr lang="en-US" b="0" i="0" dirty="0">
              <a:solidFill>
                <a:srgbClr val="293340"/>
              </a:solidFill>
              <a:effectLst/>
              <a:latin typeface="Instrument Sans"/>
            </a:endParaRPr>
          </a:p>
          <a:p>
            <a:pPr marL="285750" indent="-285750">
              <a:buFont typeface="Arial" panose="020B0604020202020204" pitchFamily="34" charset="0"/>
              <a:buChar char="•"/>
            </a:pPr>
            <a:r>
              <a:rPr lang="en-US" b="0" i="0" dirty="0">
                <a:solidFill>
                  <a:srgbClr val="293340"/>
                </a:solidFill>
                <a:effectLst/>
                <a:latin typeface="Instrument Sans"/>
              </a:rPr>
              <a:t>What is more interesting: Consent as a substitute for authority? </a:t>
            </a:r>
            <a:r>
              <a:rPr lang="en-US" dirty="0">
                <a:solidFill>
                  <a:srgbClr val="293340"/>
                </a:solidFill>
                <a:latin typeface="Instrument Sans"/>
              </a:rPr>
              <a:t>Whether there can ever be consent by dependent actors?</a:t>
            </a:r>
            <a:endParaRPr lang="en-US" b="0" i="0" dirty="0">
              <a:solidFill>
                <a:srgbClr val="293340"/>
              </a:solidFill>
              <a:effectLst/>
              <a:latin typeface="Instrument Sans"/>
            </a:endParaRPr>
          </a:p>
          <a:p>
            <a:pPr marL="285750" indent="-285750">
              <a:buFont typeface="Arial" panose="020B0604020202020204" pitchFamily="34" charset="0"/>
              <a:buChar char="•"/>
            </a:pPr>
            <a:r>
              <a:rPr lang="en-US" dirty="0">
                <a:solidFill>
                  <a:srgbClr val="293340"/>
                </a:solidFill>
                <a:latin typeface="Instrument Sans"/>
              </a:rPr>
              <a:t>What examples come to mind? And does it matter to you if you agree with the policy being promoted or not?</a:t>
            </a:r>
          </a:p>
          <a:p>
            <a:pPr marL="285750" indent="-285750">
              <a:buFont typeface="Arial" panose="020B0604020202020204" pitchFamily="34" charset="0"/>
              <a:buChar char="•"/>
            </a:pPr>
            <a:endParaRPr lang="en-US" dirty="0">
              <a:solidFill>
                <a:srgbClr val="293340"/>
              </a:solidFill>
              <a:latin typeface="Instrument Sans"/>
            </a:endParaRP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24042987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5408E606-B283-4F63-08B7-34032C816107}"/>
              </a:ext>
            </a:extLst>
          </p:cNvPr>
          <p:cNvSpPr>
            <a:spLocks noGrp="1"/>
          </p:cNvSpPr>
          <p:nvPr>
            <p:ph type="pic" idx="1"/>
          </p:nvPr>
        </p:nvSpPr>
        <p:spPr>
          <a:xfrm>
            <a:off x="6096000" y="-11877"/>
            <a:ext cx="6102097" cy="6858000"/>
          </a:xfrm>
        </p:spPr>
        <p:txBody>
          <a:bodyPr/>
          <a:lstStyle/>
          <a:p>
            <a:endParaRPr lang="en-US"/>
          </a:p>
        </p:txBody>
      </p:sp>
      <p:sp>
        <p:nvSpPr>
          <p:cNvPr id="4" name="Text Placeholder 3">
            <a:extLst>
              <a:ext uri="{FF2B5EF4-FFF2-40B4-BE49-F238E27FC236}">
                <a16:creationId xmlns:a16="http://schemas.microsoft.com/office/drawing/2014/main" id="{267EE4A5-9FC1-C634-D9DD-CBCC58747642}"/>
              </a:ext>
            </a:extLst>
          </p:cNvPr>
          <p:cNvSpPr>
            <a:spLocks noGrp="1"/>
          </p:cNvSpPr>
          <p:nvPr>
            <p:ph type="body" sz="half" idx="2"/>
          </p:nvPr>
        </p:nvSpPr>
        <p:spPr>
          <a:xfrm>
            <a:off x="652429" y="1720508"/>
            <a:ext cx="4876512" cy="3171516"/>
          </a:xfrm>
        </p:spPr>
        <p:txBody>
          <a:bodyPr>
            <a:normAutofit lnSpcReduction="10000"/>
          </a:bodyPr>
          <a:lstStyle/>
          <a:p>
            <a:pPr algn="l"/>
            <a:r>
              <a:rPr lang="en-US" sz="2400" i="1" dirty="0">
                <a:solidFill>
                  <a:schemeClr val="bg1"/>
                </a:solidFill>
              </a:rPr>
              <a:t>Government is doing all sorts of things on the basis of what it claims is negotiation/voluntary assent rather than legislation or regulation. But is there consent? Does public law have a robust account of what makes consent meaningful? Should it? Do we care that invoking language of contract if wouldn’t pass contractual muster?</a:t>
            </a:r>
          </a:p>
        </p:txBody>
      </p:sp>
      <p:sp>
        <p:nvSpPr>
          <p:cNvPr id="2" name="Title 1">
            <a:extLst>
              <a:ext uri="{FF2B5EF4-FFF2-40B4-BE49-F238E27FC236}">
                <a16:creationId xmlns:a16="http://schemas.microsoft.com/office/drawing/2014/main" id="{B3298523-48BD-4CCF-E2AF-5B2F9E1664F9}"/>
              </a:ext>
            </a:extLst>
          </p:cNvPr>
          <p:cNvSpPr>
            <a:spLocks noGrp="1"/>
          </p:cNvSpPr>
          <p:nvPr>
            <p:ph type="title"/>
          </p:nvPr>
        </p:nvSpPr>
        <p:spPr>
          <a:xfrm>
            <a:off x="6899549" y="2540709"/>
            <a:ext cx="4494998" cy="1134640"/>
          </a:xfrm>
        </p:spPr>
        <p:txBody>
          <a:bodyPr/>
          <a:lstStyle/>
          <a:p>
            <a:r>
              <a:rPr lang="en-US" dirty="0"/>
              <a:t>An Observation AND QUESTIONS</a:t>
            </a:r>
          </a:p>
        </p:txBody>
      </p:sp>
    </p:spTree>
    <p:extLst>
      <p:ext uri="{BB962C8B-B14F-4D97-AF65-F5344CB8AC3E}">
        <p14:creationId xmlns:p14="http://schemas.microsoft.com/office/powerpoint/2010/main" val="39944078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37EB40E-AA51-2967-D712-0DD4A042B04D}"/>
              </a:ext>
            </a:extLst>
          </p:cNvPr>
          <p:cNvPicPr>
            <a:picLocks noChangeAspect="1"/>
          </p:cNvPicPr>
          <p:nvPr/>
        </p:nvPicPr>
        <p:blipFill>
          <a:blip r:embed="rId2"/>
          <a:stretch>
            <a:fillRect/>
          </a:stretch>
        </p:blipFill>
        <p:spPr>
          <a:xfrm>
            <a:off x="796636" y="706581"/>
            <a:ext cx="6116681" cy="2841373"/>
          </a:xfrm>
          <a:prstGeom prst="rect">
            <a:avLst/>
          </a:prstGeom>
        </p:spPr>
      </p:pic>
      <p:sp>
        <p:nvSpPr>
          <p:cNvPr id="3" name="TextBox 2">
            <a:extLst>
              <a:ext uri="{FF2B5EF4-FFF2-40B4-BE49-F238E27FC236}">
                <a16:creationId xmlns:a16="http://schemas.microsoft.com/office/drawing/2014/main" id="{FE6CE3E3-FE4B-75AC-DFF2-78AC1975633C}"/>
              </a:ext>
            </a:extLst>
          </p:cNvPr>
          <p:cNvSpPr txBox="1"/>
          <p:nvPr/>
        </p:nvSpPr>
        <p:spPr>
          <a:xfrm>
            <a:off x="7110352" y="1603169"/>
            <a:ext cx="4729348" cy="3139321"/>
          </a:xfrm>
          <a:prstGeom prst="rect">
            <a:avLst/>
          </a:prstGeom>
          <a:noFill/>
        </p:spPr>
        <p:txBody>
          <a:bodyPr wrap="square">
            <a:spAutoFit/>
          </a:bodyPr>
          <a:lstStyle/>
          <a:p>
            <a:r>
              <a:rPr lang="en-US" b="0" i="0" dirty="0">
                <a:solidFill>
                  <a:srgbClr val="293340"/>
                </a:solidFill>
                <a:effectLst/>
                <a:latin typeface="Instrument Sans"/>
              </a:rPr>
              <a:t>“To date, the Administration has reached voluntary MFN pricing agreements with 17 of t</a:t>
            </a:r>
            <a:r>
              <a:rPr lang="en-US" dirty="0">
                <a:solidFill>
                  <a:srgbClr val="293340"/>
                </a:solidFill>
                <a:latin typeface="Instrument Sans"/>
              </a:rPr>
              <a:t>he</a:t>
            </a:r>
            <a:r>
              <a:rPr lang="en-US" b="0" i="0" dirty="0">
                <a:solidFill>
                  <a:srgbClr val="293340"/>
                </a:solidFill>
                <a:effectLst/>
                <a:latin typeface="Instrument Sans"/>
              </a:rPr>
              <a:t> largest pharmaceutical manufacturers in the world. </a:t>
            </a:r>
            <a:r>
              <a:rPr lang="en-US" dirty="0">
                <a:solidFill>
                  <a:srgbClr val="293340"/>
                </a:solidFill>
                <a:latin typeface="Instrument Sans"/>
              </a:rPr>
              <a:t>Moving forward, the Administration expects to reach similar agreements with most manufacturers of sole-source brand name drugs and biologics in the nation. In parallel, the Administration is working with Congress to codify those voluntary agreements into law to ensure that patients continue to benefit from price discounts.”</a:t>
            </a:r>
          </a:p>
        </p:txBody>
      </p:sp>
      <p:sp>
        <p:nvSpPr>
          <p:cNvPr id="5" name="TextBox 4">
            <a:extLst>
              <a:ext uri="{FF2B5EF4-FFF2-40B4-BE49-F238E27FC236}">
                <a16:creationId xmlns:a16="http://schemas.microsoft.com/office/drawing/2014/main" id="{52D7CDDA-46AF-042D-9AC2-897FC6AF82FB}"/>
              </a:ext>
            </a:extLst>
          </p:cNvPr>
          <p:cNvSpPr txBox="1"/>
          <p:nvPr/>
        </p:nvSpPr>
        <p:spPr>
          <a:xfrm>
            <a:off x="796636" y="4113443"/>
            <a:ext cx="6095010" cy="1754326"/>
          </a:xfrm>
          <a:prstGeom prst="rect">
            <a:avLst/>
          </a:prstGeom>
          <a:noFill/>
        </p:spPr>
        <p:txBody>
          <a:bodyPr wrap="square">
            <a:spAutoFit/>
          </a:bodyPr>
          <a:lstStyle/>
          <a:p>
            <a:r>
              <a:rPr lang="en-US" b="0" i="0" dirty="0">
                <a:solidFill>
                  <a:srgbClr val="293340"/>
                </a:solidFill>
                <a:effectLst/>
                <a:latin typeface="Instrument Sans"/>
              </a:rPr>
              <a:t>“Under the voluntary MFN framework, manufacturers will offer all new drugs launched in the U.S. at prices comparable to those in other high‑income countries.1 This prospective MFN construct applies across all markets in the U.S., inclusive of the private insurance market, and is expected to generate $529B in domestic savings in the next 10 years across all markets.” </a:t>
            </a:r>
            <a:endParaRPr lang="en-US" dirty="0"/>
          </a:p>
        </p:txBody>
      </p:sp>
      <p:sp>
        <p:nvSpPr>
          <p:cNvPr id="7" name="TextBox 6">
            <a:extLst>
              <a:ext uri="{FF2B5EF4-FFF2-40B4-BE49-F238E27FC236}">
                <a16:creationId xmlns:a16="http://schemas.microsoft.com/office/drawing/2014/main" id="{FBB291C3-E562-D54D-49BB-12D8DF1C305E}"/>
              </a:ext>
            </a:extLst>
          </p:cNvPr>
          <p:cNvSpPr txBox="1"/>
          <p:nvPr/>
        </p:nvSpPr>
        <p:spPr>
          <a:xfrm>
            <a:off x="3255323" y="6433258"/>
            <a:ext cx="6095010" cy="261610"/>
          </a:xfrm>
          <a:prstGeom prst="rect">
            <a:avLst/>
          </a:prstGeom>
          <a:noFill/>
        </p:spPr>
        <p:txBody>
          <a:bodyPr wrap="square">
            <a:spAutoFit/>
          </a:bodyPr>
          <a:lstStyle/>
          <a:p>
            <a:r>
              <a:rPr lang="en-US" sz="1050" dirty="0"/>
              <a:t>https://</a:t>
            </a:r>
            <a:r>
              <a:rPr lang="en-US" sz="1050" dirty="0" err="1"/>
              <a:t>www.whitehouse.gov</a:t>
            </a:r>
            <a:r>
              <a:rPr lang="en-US" sz="1050" dirty="0"/>
              <a:t>/research/2026/05/savings-from-most-favored-nation-drug-pricing-policy/</a:t>
            </a:r>
          </a:p>
        </p:txBody>
      </p:sp>
      <p:pic>
        <p:nvPicPr>
          <p:cNvPr id="9" name="Graphic 8" descr="Thought bubble outline">
            <a:extLst>
              <a:ext uri="{FF2B5EF4-FFF2-40B4-BE49-F238E27FC236}">
                <a16:creationId xmlns:a16="http://schemas.microsoft.com/office/drawing/2014/main" id="{ADE7D65F-9A1E-2757-4D8D-2434E4B9E94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191993" y="4377200"/>
            <a:ext cx="3148941" cy="2317668"/>
          </a:xfrm>
          <a:prstGeom prst="rect">
            <a:avLst/>
          </a:prstGeom>
        </p:spPr>
      </p:pic>
      <p:sp>
        <p:nvSpPr>
          <p:cNvPr id="10" name="TextBox 9">
            <a:extLst>
              <a:ext uri="{FF2B5EF4-FFF2-40B4-BE49-F238E27FC236}">
                <a16:creationId xmlns:a16="http://schemas.microsoft.com/office/drawing/2014/main" id="{6864C7B7-AC61-DE9D-8079-F78FED49A701}"/>
              </a:ext>
            </a:extLst>
          </p:cNvPr>
          <p:cNvSpPr txBox="1"/>
          <p:nvPr/>
        </p:nvSpPr>
        <p:spPr>
          <a:xfrm>
            <a:off x="8853055" y="4938647"/>
            <a:ext cx="1692234" cy="738664"/>
          </a:xfrm>
          <a:prstGeom prst="rect">
            <a:avLst/>
          </a:prstGeom>
          <a:noFill/>
        </p:spPr>
        <p:txBody>
          <a:bodyPr wrap="square" rtlCol="0">
            <a:spAutoFit/>
          </a:bodyPr>
          <a:lstStyle/>
          <a:p>
            <a:pPr algn="ctr"/>
            <a:r>
              <a:rPr lang="en-US" sz="1400" b="1" dirty="0"/>
              <a:t>“voluntary” </a:t>
            </a:r>
            <a:r>
              <a:rPr lang="en-US" sz="1400" dirty="0"/>
              <a:t>appears 6 times in exec summary</a:t>
            </a:r>
          </a:p>
        </p:txBody>
      </p:sp>
    </p:spTree>
    <p:extLst>
      <p:ext uri="{BB962C8B-B14F-4D97-AF65-F5344CB8AC3E}">
        <p14:creationId xmlns:p14="http://schemas.microsoft.com/office/powerpoint/2010/main" val="23282446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B2F37D1D-4F8B-2C4C-FB4A-E4CE131BC530}"/>
              </a:ext>
            </a:extLst>
          </p:cNvPr>
          <p:cNvSpPr>
            <a:spLocks noGrp="1"/>
          </p:cNvSpPr>
          <p:nvPr>
            <p:ph type="pic" idx="1"/>
          </p:nvPr>
        </p:nvSpPr>
        <p:spPr>
          <a:xfrm>
            <a:off x="-89064" y="-41564"/>
            <a:ext cx="12287162" cy="7071756"/>
          </a:xfrm>
        </p:spPr>
        <p:txBody>
          <a:bodyPr/>
          <a:lstStyle/>
          <a:p>
            <a:endParaRPr lang="en-US"/>
          </a:p>
        </p:txBody>
      </p:sp>
      <p:pic>
        <p:nvPicPr>
          <p:cNvPr id="5" name="Picture 4">
            <a:extLst>
              <a:ext uri="{FF2B5EF4-FFF2-40B4-BE49-F238E27FC236}">
                <a16:creationId xmlns:a16="http://schemas.microsoft.com/office/drawing/2014/main" id="{0BEB668D-D1BF-9E9A-AF28-0BB069D0654E}"/>
              </a:ext>
            </a:extLst>
          </p:cNvPr>
          <p:cNvPicPr>
            <a:picLocks noChangeAspect="1"/>
          </p:cNvPicPr>
          <p:nvPr/>
        </p:nvPicPr>
        <p:blipFill>
          <a:blip r:embed="rId2"/>
          <a:stretch>
            <a:fillRect/>
          </a:stretch>
        </p:blipFill>
        <p:spPr>
          <a:xfrm>
            <a:off x="3326080" y="323904"/>
            <a:ext cx="5307281" cy="2059251"/>
          </a:xfrm>
          <a:prstGeom prst="rect">
            <a:avLst/>
          </a:prstGeom>
        </p:spPr>
      </p:pic>
      <p:pic>
        <p:nvPicPr>
          <p:cNvPr id="6" name="Picture 5">
            <a:extLst>
              <a:ext uri="{FF2B5EF4-FFF2-40B4-BE49-F238E27FC236}">
                <a16:creationId xmlns:a16="http://schemas.microsoft.com/office/drawing/2014/main" id="{9700311B-5656-8B88-4FB6-8C8F7E1F18D3}"/>
              </a:ext>
            </a:extLst>
          </p:cNvPr>
          <p:cNvPicPr>
            <a:picLocks noChangeAspect="1"/>
          </p:cNvPicPr>
          <p:nvPr/>
        </p:nvPicPr>
        <p:blipFill>
          <a:blip r:embed="rId3"/>
          <a:stretch>
            <a:fillRect/>
          </a:stretch>
        </p:blipFill>
        <p:spPr>
          <a:xfrm>
            <a:off x="3309070" y="2897579"/>
            <a:ext cx="5324291" cy="2231443"/>
          </a:xfrm>
          <a:prstGeom prst="rect">
            <a:avLst/>
          </a:prstGeom>
        </p:spPr>
      </p:pic>
      <p:sp>
        <p:nvSpPr>
          <p:cNvPr id="8" name="TextBox 7">
            <a:extLst>
              <a:ext uri="{FF2B5EF4-FFF2-40B4-BE49-F238E27FC236}">
                <a16:creationId xmlns:a16="http://schemas.microsoft.com/office/drawing/2014/main" id="{4212651F-9C41-67CA-A636-F60EFB8896D8}"/>
              </a:ext>
            </a:extLst>
          </p:cNvPr>
          <p:cNvSpPr txBox="1"/>
          <p:nvPr/>
        </p:nvSpPr>
        <p:spPr>
          <a:xfrm>
            <a:off x="3136571" y="6327017"/>
            <a:ext cx="6190012" cy="253916"/>
          </a:xfrm>
          <a:prstGeom prst="rect">
            <a:avLst/>
          </a:prstGeom>
          <a:noFill/>
        </p:spPr>
        <p:txBody>
          <a:bodyPr wrap="square">
            <a:spAutoFit/>
          </a:bodyPr>
          <a:lstStyle/>
          <a:p>
            <a:r>
              <a:rPr lang="en-US" sz="1000" dirty="0"/>
              <a:t>https://</a:t>
            </a:r>
            <a:r>
              <a:rPr lang="en-US" sz="1000" dirty="0" err="1"/>
              <a:t>www.healthcaredive.com</a:t>
            </a:r>
            <a:r>
              <a:rPr lang="en-US" sz="1000" dirty="0"/>
              <a:t>/news/health-insurers-pledge-prior-authorization-reform-trump-</a:t>
            </a:r>
            <a:r>
              <a:rPr lang="en-US" sz="1000" dirty="0" err="1"/>
              <a:t>hhs</a:t>
            </a:r>
            <a:r>
              <a:rPr lang="en-US" sz="1000" dirty="0"/>
              <a:t>/751309/</a:t>
            </a:r>
          </a:p>
        </p:txBody>
      </p:sp>
    </p:spTree>
    <p:extLst>
      <p:ext uri="{BB962C8B-B14F-4D97-AF65-F5344CB8AC3E}">
        <p14:creationId xmlns:p14="http://schemas.microsoft.com/office/powerpoint/2010/main" val="34724305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EC026165-923F-DE82-737D-A13004395C53}"/>
              </a:ext>
            </a:extLst>
          </p:cNvPr>
          <p:cNvSpPr txBox="1">
            <a:spLocks/>
          </p:cNvSpPr>
          <p:nvPr/>
        </p:nvSpPr>
        <p:spPr bwMode="black">
          <a:xfrm>
            <a:off x="6281900" y="2101930"/>
            <a:ext cx="4459327" cy="4227615"/>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a:lstStyle>
          <a:p>
            <a:endParaRPr lang="en-US" dirty="0"/>
          </a:p>
        </p:txBody>
      </p:sp>
      <p:sp>
        <p:nvSpPr>
          <p:cNvPr id="11" name="Title 1">
            <a:extLst>
              <a:ext uri="{FF2B5EF4-FFF2-40B4-BE49-F238E27FC236}">
                <a16:creationId xmlns:a16="http://schemas.microsoft.com/office/drawing/2014/main" id="{02EDCF5F-9595-8593-3F74-553A7C867E91}"/>
              </a:ext>
            </a:extLst>
          </p:cNvPr>
          <p:cNvSpPr txBox="1">
            <a:spLocks/>
          </p:cNvSpPr>
          <p:nvPr/>
        </p:nvSpPr>
        <p:spPr bwMode="black">
          <a:xfrm>
            <a:off x="1511981" y="2101931"/>
            <a:ext cx="4416138" cy="4227615"/>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a:lstStyle>
          <a:p>
            <a:endParaRPr lang="en-US" dirty="0"/>
          </a:p>
        </p:txBody>
      </p:sp>
      <p:sp>
        <p:nvSpPr>
          <p:cNvPr id="2" name="Title 1">
            <a:extLst>
              <a:ext uri="{FF2B5EF4-FFF2-40B4-BE49-F238E27FC236}">
                <a16:creationId xmlns:a16="http://schemas.microsoft.com/office/drawing/2014/main" id="{A510BF0D-1CA2-8C49-B977-9F02378487CD}"/>
              </a:ext>
            </a:extLst>
          </p:cNvPr>
          <p:cNvSpPr>
            <a:spLocks noGrp="1"/>
          </p:cNvSpPr>
          <p:nvPr>
            <p:ph type="title"/>
          </p:nvPr>
        </p:nvSpPr>
        <p:spPr>
          <a:xfrm>
            <a:off x="2231136" y="655933"/>
            <a:ext cx="7729728" cy="1188720"/>
          </a:xfrm>
        </p:spPr>
        <p:txBody>
          <a:bodyPr/>
          <a:lstStyle/>
          <a:p>
            <a:r>
              <a:rPr lang="en-US" dirty="0"/>
              <a:t>Beyond the health context</a:t>
            </a:r>
          </a:p>
        </p:txBody>
      </p:sp>
      <p:pic>
        <p:nvPicPr>
          <p:cNvPr id="5" name="Content Placeholder 4">
            <a:extLst>
              <a:ext uri="{FF2B5EF4-FFF2-40B4-BE49-F238E27FC236}">
                <a16:creationId xmlns:a16="http://schemas.microsoft.com/office/drawing/2014/main" id="{65A82EDE-287F-DD07-5DD4-A654A8EA0AAA}"/>
              </a:ext>
            </a:extLst>
          </p:cNvPr>
          <p:cNvPicPr>
            <a:picLocks noGrp="1" noChangeAspect="1"/>
          </p:cNvPicPr>
          <p:nvPr>
            <p:ph sz="half" idx="1"/>
          </p:nvPr>
        </p:nvPicPr>
        <p:blipFill>
          <a:blip r:embed="rId2"/>
          <a:stretch>
            <a:fillRect/>
          </a:stretch>
        </p:blipFill>
        <p:spPr>
          <a:xfrm>
            <a:off x="1581723" y="2157089"/>
            <a:ext cx="4271963" cy="1624963"/>
          </a:xfrm>
          <a:prstGeom prst="rect">
            <a:avLst/>
          </a:prstGeom>
        </p:spPr>
      </p:pic>
      <p:sp>
        <p:nvSpPr>
          <p:cNvPr id="4" name="Content Placeholder 3">
            <a:extLst>
              <a:ext uri="{FF2B5EF4-FFF2-40B4-BE49-F238E27FC236}">
                <a16:creationId xmlns:a16="http://schemas.microsoft.com/office/drawing/2014/main" id="{6F97980B-08E5-BD09-E21C-4E0B6876D26F}"/>
              </a:ext>
            </a:extLst>
          </p:cNvPr>
          <p:cNvSpPr>
            <a:spLocks noGrp="1"/>
          </p:cNvSpPr>
          <p:nvPr>
            <p:ph sz="half" idx="2"/>
          </p:nvPr>
        </p:nvSpPr>
        <p:spPr>
          <a:xfrm>
            <a:off x="6338315" y="2329285"/>
            <a:ext cx="4270247" cy="3101982"/>
          </a:xfrm>
        </p:spPr>
        <p:txBody>
          <a:bodyPr/>
          <a:lstStyle/>
          <a:p>
            <a:endParaRPr lang="en-US" dirty="0"/>
          </a:p>
        </p:txBody>
      </p:sp>
      <p:sp>
        <p:nvSpPr>
          <p:cNvPr id="7" name="TextBox 6">
            <a:extLst>
              <a:ext uri="{FF2B5EF4-FFF2-40B4-BE49-F238E27FC236}">
                <a16:creationId xmlns:a16="http://schemas.microsoft.com/office/drawing/2014/main" id="{2C20B631-113E-F897-B21C-ED0E3EC58368}"/>
              </a:ext>
            </a:extLst>
          </p:cNvPr>
          <p:cNvSpPr txBox="1"/>
          <p:nvPr/>
        </p:nvSpPr>
        <p:spPr>
          <a:xfrm>
            <a:off x="1747142" y="4032110"/>
            <a:ext cx="3941124" cy="1754326"/>
          </a:xfrm>
          <a:prstGeom prst="rect">
            <a:avLst/>
          </a:prstGeom>
          <a:noFill/>
        </p:spPr>
        <p:txBody>
          <a:bodyPr wrap="square">
            <a:spAutoFit/>
          </a:bodyPr>
          <a:lstStyle/>
          <a:p>
            <a:r>
              <a:rPr lang="en-US" b="0" i="0" dirty="0">
                <a:solidFill>
                  <a:srgbClr val="444444"/>
                </a:solidFill>
                <a:effectLst/>
                <a:latin typeface="Public Sans Web"/>
              </a:rPr>
              <a:t>“As part of the agreement, Northwestern University will pay $75 million to the United States through 2028. . </a:t>
            </a:r>
            <a:r>
              <a:rPr lang="en-US" dirty="0">
                <a:solidFill>
                  <a:srgbClr val="444444"/>
                </a:solidFill>
                <a:latin typeface="Public Sans Web"/>
              </a:rPr>
              <a:t>. we are grateful to Northwestern for negotiating this historic deal.”</a:t>
            </a:r>
          </a:p>
        </p:txBody>
      </p:sp>
      <p:pic>
        <p:nvPicPr>
          <p:cNvPr id="8" name="Picture 7">
            <a:extLst>
              <a:ext uri="{FF2B5EF4-FFF2-40B4-BE49-F238E27FC236}">
                <a16:creationId xmlns:a16="http://schemas.microsoft.com/office/drawing/2014/main" id="{CCC99297-94D4-4BCA-A414-1B162D0399D1}"/>
              </a:ext>
            </a:extLst>
          </p:cNvPr>
          <p:cNvPicPr>
            <a:picLocks noChangeAspect="1"/>
          </p:cNvPicPr>
          <p:nvPr/>
        </p:nvPicPr>
        <p:blipFill>
          <a:blip r:embed="rId3"/>
          <a:stretch>
            <a:fillRect/>
          </a:stretch>
        </p:blipFill>
        <p:spPr>
          <a:xfrm>
            <a:off x="6335343" y="2157089"/>
            <a:ext cx="4273219" cy="1409524"/>
          </a:xfrm>
          <a:prstGeom prst="rect">
            <a:avLst/>
          </a:prstGeom>
        </p:spPr>
      </p:pic>
      <p:sp>
        <p:nvSpPr>
          <p:cNvPr id="10" name="TextBox 9">
            <a:extLst>
              <a:ext uri="{FF2B5EF4-FFF2-40B4-BE49-F238E27FC236}">
                <a16:creationId xmlns:a16="http://schemas.microsoft.com/office/drawing/2014/main" id="{BD5F38F2-9FCC-6CB0-C332-482C179B829B}"/>
              </a:ext>
            </a:extLst>
          </p:cNvPr>
          <p:cNvSpPr txBox="1"/>
          <p:nvPr/>
        </p:nvSpPr>
        <p:spPr>
          <a:xfrm>
            <a:off x="6263883" y="3604154"/>
            <a:ext cx="4416137" cy="2734082"/>
          </a:xfrm>
          <a:prstGeom prst="rect">
            <a:avLst/>
          </a:prstGeom>
          <a:noFill/>
        </p:spPr>
        <p:txBody>
          <a:bodyPr wrap="square">
            <a:spAutoFit/>
          </a:bodyPr>
          <a:lstStyle/>
          <a:p>
            <a:pPr algn="l">
              <a:lnSpc>
                <a:spcPts val="2250"/>
              </a:lnSpc>
              <a:spcBef>
                <a:spcPts val="900"/>
              </a:spcBef>
              <a:spcAft>
                <a:spcPts val="900"/>
              </a:spcAft>
              <a:buNone/>
            </a:pPr>
            <a:r>
              <a:rPr lang="en-US" dirty="0">
                <a:solidFill>
                  <a:srgbClr val="444444"/>
                </a:solidFill>
                <a:latin typeface="Public Sans Web"/>
              </a:rPr>
              <a:t>“President Trump announced . . . that the law firm Skadden, Arps . . . agreed to provide more than $100 million in pro bono work for initiatives backed by his administration. The agreement makes Skadden Arps the second major firm to reach a deal with Mr. Trump amid a recent blitz of executive orders targeting law firms that have employed his purported political opponents.” </a:t>
            </a:r>
          </a:p>
        </p:txBody>
      </p:sp>
      <p:sp>
        <p:nvSpPr>
          <p:cNvPr id="14" name="TextBox 13">
            <a:extLst>
              <a:ext uri="{FF2B5EF4-FFF2-40B4-BE49-F238E27FC236}">
                <a16:creationId xmlns:a16="http://schemas.microsoft.com/office/drawing/2014/main" id="{D738CB8C-9C3F-1F96-0777-0CB483AF570E}"/>
              </a:ext>
            </a:extLst>
          </p:cNvPr>
          <p:cNvSpPr txBox="1"/>
          <p:nvPr/>
        </p:nvSpPr>
        <p:spPr>
          <a:xfrm>
            <a:off x="6621977" y="6337314"/>
            <a:ext cx="3881747" cy="184666"/>
          </a:xfrm>
          <a:prstGeom prst="rect">
            <a:avLst/>
          </a:prstGeom>
          <a:noFill/>
        </p:spPr>
        <p:txBody>
          <a:bodyPr wrap="square">
            <a:spAutoFit/>
          </a:bodyPr>
          <a:lstStyle/>
          <a:p>
            <a:r>
              <a:rPr lang="en-US" sz="600" dirty="0"/>
              <a:t>https://</a:t>
            </a:r>
            <a:r>
              <a:rPr lang="en-US" sz="600" dirty="0" err="1"/>
              <a:t>www.cbsnews.com</a:t>
            </a:r>
            <a:r>
              <a:rPr lang="en-US" sz="600" dirty="0"/>
              <a:t>/news/law-firm-skadden-cuts-100-million-pro-bono-deal-trump-avoid-executive-order/</a:t>
            </a:r>
          </a:p>
        </p:txBody>
      </p:sp>
      <p:sp>
        <p:nvSpPr>
          <p:cNvPr id="16" name="TextBox 15">
            <a:extLst>
              <a:ext uri="{FF2B5EF4-FFF2-40B4-BE49-F238E27FC236}">
                <a16:creationId xmlns:a16="http://schemas.microsoft.com/office/drawing/2014/main" id="{2F53E26B-9D81-1B1D-D05A-16ECE81F606E}"/>
              </a:ext>
            </a:extLst>
          </p:cNvPr>
          <p:cNvSpPr txBox="1"/>
          <p:nvPr/>
        </p:nvSpPr>
        <p:spPr>
          <a:xfrm>
            <a:off x="2166839" y="6324102"/>
            <a:ext cx="3101730" cy="184666"/>
          </a:xfrm>
          <a:prstGeom prst="rect">
            <a:avLst/>
          </a:prstGeom>
          <a:noFill/>
        </p:spPr>
        <p:txBody>
          <a:bodyPr wrap="square">
            <a:spAutoFit/>
          </a:bodyPr>
          <a:lstStyle/>
          <a:p>
            <a:r>
              <a:rPr lang="en-US" sz="600" dirty="0"/>
              <a:t>https://</a:t>
            </a:r>
            <a:r>
              <a:rPr lang="en-US" sz="600" dirty="0" err="1"/>
              <a:t>www.justice.gov</a:t>
            </a:r>
            <a:r>
              <a:rPr lang="en-US" sz="600" dirty="0"/>
              <a:t>/</a:t>
            </a:r>
            <a:r>
              <a:rPr lang="en-US" sz="600" dirty="0" err="1"/>
              <a:t>opa</a:t>
            </a:r>
            <a:r>
              <a:rPr lang="en-US" sz="600" dirty="0"/>
              <a:t>/pr/united-states-announces-agreement-northwestern-university</a:t>
            </a:r>
          </a:p>
        </p:txBody>
      </p:sp>
    </p:spTree>
    <p:extLst>
      <p:ext uri="{BB962C8B-B14F-4D97-AF65-F5344CB8AC3E}">
        <p14:creationId xmlns:p14="http://schemas.microsoft.com/office/powerpoint/2010/main" val="30552017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grpId="0" nodeType="withEffect" nodePh="1">
                                  <p:stCondLst>
                                    <p:cond delay="0"/>
                                  </p:stCondLst>
                                  <p:endCondLst>
                                    <p:cond evt="begin" delay="0">
                                      <p:tn val="15"/>
                                    </p:cond>
                                  </p:endCondLst>
                                  <p:childTnLst>
                                    <p:set>
                                      <p:cBhvr>
                                        <p:cTn id="16" dur="1" fill="hold">
                                          <p:stCondLst>
                                            <p:cond delay="0"/>
                                          </p:stCondLst>
                                        </p:cTn>
                                        <p:tgtEl>
                                          <p:spTgt spid="4">
                                            <p:txEl>
                                              <p:pRg st="0" end="0"/>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1" grpId="0" animBg="1"/>
      <p:bldP spid="4" grpId="0" build="p"/>
      <p:bldP spid="7" grpId="0"/>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8C6960-1D77-9C56-A30C-DC02957467F8}"/>
              </a:ext>
            </a:extLst>
          </p:cNvPr>
          <p:cNvSpPr>
            <a:spLocks noGrp="1"/>
          </p:cNvSpPr>
          <p:nvPr>
            <p:ph type="ctrTitle"/>
          </p:nvPr>
        </p:nvSpPr>
        <p:spPr>
          <a:xfrm>
            <a:off x="3652400" y="480755"/>
            <a:ext cx="4887200" cy="861157"/>
          </a:xfrm>
        </p:spPr>
        <p:txBody>
          <a:bodyPr>
            <a:normAutofit/>
          </a:bodyPr>
          <a:lstStyle/>
          <a:p>
            <a:r>
              <a:rPr lang="en-US" sz="2200" dirty="0"/>
              <a:t>Other examples?</a:t>
            </a:r>
          </a:p>
        </p:txBody>
      </p:sp>
      <p:sp>
        <p:nvSpPr>
          <p:cNvPr id="3" name="Subtitle 2">
            <a:extLst>
              <a:ext uri="{FF2B5EF4-FFF2-40B4-BE49-F238E27FC236}">
                <a16:creationId xmlns:a16="http://schemas.microsoft.com/office/drawing/2014/main" id="{E559FB16-EB3F-E05C-68F3-BF204796724D}"/>
              </a:ext>
            </a:extLst>
          </p:cNvPr>
          <p:cNvSpPr>
            <a:spLocks noGrp="1"/>
          </p:cNvSpPr>
          <p:nvPr>
            <p:ph type="subTitle" idx="1"/>
          </p:nvPr>
        </p:nvSpPr>
        <p:spPr>
          <a:xfrm>
            <a:off x="2647693" y="2137795"/>
            <a:ext cx="6801612" cy="2244199"/>
          </a:xfrm>
        </p:spPr>
        <p:txBody>
          <a:bodyPr>
            <a:normAutofit/>
          </a:bodyPr>
          <a:lstStyle/>
          <a:p>
            <a:pPr marL="342900" indent="-342900" algn="l">
              <a:buClr>
                <a:schemeClr val="tx1"/>
              </a:buClr>
              <a:buFont typeface="Wingdings" pitchFamily="2" charset="2"/>
              <a:buChar char="v"/>
            </a:pPr>
            <a:r>
              <a:rPr lang="en-US" dirty="0"/>
              <a:t>Hospitals agreeing to suspend gender-affirming care (under threat from Exec Order to lose federal funding)</a:t>
            </a:r>
          </a:p>
          <a:p>
            <a:pPr marL="342900" indent="-342900" algn="l">
              <a:buClr>
                <a:schemeClr val="tx1"/>
              </a:buClr>
              <a:buFont typeface="Wingdings" pitchFamily="2" charset="2"/>
              <a:buChar char="v"/>
            </a:pPr>
            <a:r>
              <a:rPr lang="en-US" dirty="0"/>
              <a:t>Medicaid work requirements (although that gets into Spending Clause territory)</a:t>
            </a:r>
          </a:p>
          <a:p>
            <a:pPr marL="342900" indent="-342900" algn="l">
              <a:buClr>
                <a:schemeClr val="tx1"/>
              </a:buClr>
              <a:buFont typeface="Wingdings" pitchFamily="2" charset="2"/>
              <a:buChar char="v"/>
            </a:pPr>
            <a:r>
              <a:rPr lang="en-US" dirty="0"/>
              <a:t>What else??</a:t>
            </a:r>
          </a:p>
          <a:p>
            <a:pPr marL="342900" indent="-342900" algn="l">
              <a:buFont typeface="Arial" panose="020B0604020202020204" pitchFamily="34" charset="0"/>
              <a:buChar char="•"/>
            </a:pPr>
            <a:endParaRPr lang="en-US" dirty="0"/>
          </a:p>
        </p:txBody>
      </p:sp>
    </p:spTree>
    <p:extLst>
      <p:ext uri="{BB962C8B-B14F-4D97-AF65-F5344CB8AC3E}">
        <p14:creationId xmlns:p14="http://schemas.microsoft.com/office/powerpoint/2010/main" val="13154114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A9CCD34-4E67-914E-5F1F-014B86623AFB}"/>
              </a:ext>
            </a:extLst>
          </p:cNvPr>
          <p:cNvSpPr txBox="1"/>
          <p:nvPr/>
        </p:nvSpPr>
        <p:spPr>
          <a:xfrm>
            <a:off x="3106882" y="1500733"/>
            <a:ext cx="6095010" cy="3970318"/>
          </a:xfrm>
          <a:prstGeom prst="rect">
            <a:avLst/>
          </a:prstGeom>
          <a:noFill/>
        </p:spPr>
        <p:txBody>
          <a:bodyPr wrap="square">
            <a:spAutoFit/>
          </a:bodyPr>
          <a:lstStyle/>
          <a:p>
            <a:r>
              <a:rPr lang="en-US" sz="2800" i="1" dirty="0"/>
              <a:t>Why do government actors repeatedly describe these arrangements using the language of contracts, deals, agreements, negotiation, voluntariness?</a:t>
            </a:r>
          </a:p>
          <a:p>
            <a:endParaRPr lang="en-US" sz="2800" i="1" dirty="0"/>
          </a:p>
          <a:p>
            <a:r>
              <a:rPr lang="en-US" sz="2800" i="1" dirty="0"/>
              <a:t>If consent matters enough to invoke, why doesn’t the law care more about whether that consent is meaningful?</a:t>
            </a:r>
          </a:p>
          <a:p>
            <a:endParaRPr lang="en-US" sz="2800" i="1" dirty="0"/>
          </a:p>
        </p:txBody>
      </p:sp>
    </p:spTree>
    <p:extLst>
      <p:ext uri="{BB962C8B-B14F-4D97-AF65-F5344CB8AC3E}">
        <p14:creationId xmlns:p14="http://schemas.microsoft.com/office/powerpoint/2010/main" val="36132187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a:extLst>
              <a:ext uri="{FF2B5EF4-FFF2-40B4-BE49-F238E27FC236}">
                <a16:creationId xmlns:a16="http://schemas.microsoft.com/office/drawing/2014/main" id="{86089C58-C55E-89EC-C958-27EFF906FB40}"/>
              </a:ext>
            </a:extLst>
          </p:cNvPr>
          <p:cNvSpPr/>
          <p:nvPr/>
        </p:nvSpPr>
        <p:spPr>
          <a:xfrm>
            <a:off x="2208815" y="3966360"/>
            <a:ext cx="7422078" cy="2398815"/>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CB28A1D-3D00-EBD3-6981-AE6C605C098B}"/>
              </a:ext>
            </a:extLst>
          </p:cNvPr>
          <p:cNvSpPr>
            <a:spLocks noGrp="1"/>
          </p:cNvSpPr>
          <p:nvPr>
            <p:ph type="title"/>
          </p:nvPr>
        </p:nvSpPr>
        <p:spPr/>
        <p:txBody>
          <a:bodyPr>
            <a:normAutofit fontScale="90000"/>
          </a:bodyPr>
          <a:lstStyle/>
          <a:p>
            <a:r>
              <a:rPr lang="en-US" dirty="0"/>
              <a:t>Is the gov’t negotiating in situations where it could not regulate?</a:t>
            </a:r>
          </a:p>
        </p:txBody>
      </p:sp>
      <p:sp>
        <p:nvSpPr>
          <p:cNvPr id="3" name="Content Placeholder 2">
            <a:extLst>
              <a:ext uri="{FF2B5EF4-FFF2-40B4-BE49-F238E27FC236}">
                <a16:creationId xmlns:a16="http://schemas.microsoft.com/office/drawing/2014/main" id="{14630A02-89F6-ECC4-5AC5-BA07EB47D97C}"/>
              </a:ext>
            </a:extLst>
          </p:cNvPr>
          <p:cNvSpPr>
            <a:spLocks noGrp="1"/>
          </p:cNvSpPr>
          <p:nvPr>
            <p:ph idx="1"/>
          </p:nvPr>
        </p:nvSpPr>
        <p:spPr>
          <a:xfrm>
            <a:off x="2231136" y="2638044"/>
            <a:ext cx="7729728" cy="3899322"/>
          </a:xfrm>
        </p:spPr>
        <p:txBody>
          <a:bodyPr/>
          <a:lstStyle/>
          <a:p>
            <a:r>
              <a:rPr lang="en-US" b="1" dirty="0"/>
              <a:t>Category 1</a:t>
            </a:r>
            <a:r>
              <a:rPr lang="en-US" dirty="0"/>
              <a:t>: The Government Could Regulate Directly</a:t>
            </a:r>
          </a:p>
          <a:p>
            <a:pPr lvl="1"/>
            <a:r>
              <a:rPr lang="en-US" dirty="0"/>
              <a:t>FDA has statutory authority to require certain </a:t>
            </a:r>
            <a:r>
              <a:rPr lang="en-US" dirty="0" err="1"/>
              <a:t>postmarket</a:t>
            </a:r>
            <a:r>
              <a:rPr lang="en-US" dirty="0"/>
              <a:t> studies; CMS has authority to establish participation requirements</a:t>
            </a:r>
          </a:p>
          <a:p>
            <a:pPr marL="228600" lvl="1" indent="0">
              <a:buNone/>
            </a:pPr>
            <a:r>
              <a:rPr lang="en-US" i="1" dirty="0"/>
              <a:t>Gov’t negotiates because faster, more flexible, politically easier, less vulnerable to lit</a:t>
            </a:r>
          </a:p>
          <a:p>
            <a:r>
              <a:rPr lang="en-US" b="1" dirty="0"/>
              <a:t>Category II</a:t>
            </a:r>
            <a:r>
              <a:rPr lang="en-US" dirty="0"/>
              <a:t>: Government Authority is Uncertain</a:t>
            </a:r>
          </a:p>
          <a:p>
            <a:pPr lvl="1"/>
            <a:r>
              <a:rPr lang="en-US" dirty="0"/>
              <a:t>MFN drug pricing; university agreements</a:t>
            </a:r>
          </a:p>
          <a:p>
            <a:pPr marL="228600" lvl="1" indent="0">
              <a:buNone/>
            </a:pPr>
            <a:r>
              <a:rPr lang="en-US" i="1" dirty="0"/>
              <a:t>Agreement may accomplish what regulation cannot, agreement legitimizes</a:t>
            </a:r>
          </a:p>
          <a:p>
            <a:r>
              <a:rPr lang="en-US" b="1" dirty="0"/>
              <a:t>Category III</a:t>
            </a:r>
            <a:r>
              <a:rPr lang="en-US" dirty="0"/>
              <a:t>: Government Cannot Regulate Directly</a:t>
            </a:r>
          </a:p>
          <a:p>
            <a:pPr marL="228600" lvl="1" indent="0">
              <a:buNone/>
            </a:pPr>
            <a:r>
              <a:rPr lang="en-US" i="1" dirty="0"/>
              <a:t>Agreement achieves through consent what command could not</a:t>
            </a:r>
          </a:p>
          <a:p>
            <a:endParaRPr lang="en-US" dirty="0"/>
          </a:p>
          <a:p>
            <a:pPr marL="228600" lvl="1" indent="0">
              <a:buNone/>
            </a:pPr>
            <a:endParaRPr lang="en-US" dirty="0"/>
          </a:p>
          <a:p>
            <a:pPr marL="228600" lvl="1" indent="0">
              <a:buNone/>
            </a:pPr>
            <a:endParaRPr lang="en-US" dirty="0"/>
          </a:p>
          <a:p>
            <a:pPr lvl="1"/>
            <a:endParaRPr lang="en-US" dirty="0"/>
          </a:p>
        </p:txBody>
      </p:sp>
    </p:spTree>
    <p:extLst>
      <p:ext uri="{BB962C8B-B14F-4D97-AF65-F5344CB8AC3E}">
        <p14:creationId xmlns:p14="http://schemas.microsoft.com/office/powerpoint/2010/main" val="910774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1D428B-F2E7-E5B8-1822-946A1C33B03A}"/>
              </a:ext>
            </a:extLst>
          </p:cNvPr>
          <p:cNvSpPr>
            <a:spLocks noGrp="1"/>
          </p:cNvSpPr>
          <p:nvPr>
            <p:ph type="title"/>
          </p:nvPr>
        </p:nvSpPr>
        <p:spPr/>
        <p:txBody>
          <a:bodyPr/>
          <a:lstStyle/>
          <a:p>
            <a:r>
              <a:rPr lang="en-US" dirty="0"/>
              <a:t>WHY NEGOTIATE?</a:t>
            </a:r>
          </a:p>
        </p:txBody>
      </p:sp>
      <p:sp>
        <p:nvSpPr>
          <p:cNvPr id="3" name="Content Placeholder 2">
            <a:extLst>
              <a:ext uri="{FF2B5EF4-FFF2-40B4-BE49-F238E27FC236}">
                <a16:creationId xmlns:a16="http://schemas.microsoft.com/office/drawing/2014/main" id="{9CAB6C6B-DC56-5B3D-B168-468CD86AB898}"/>
              </a:ext>
            </a:extLst>
          </p:cNvPr>
          <p:cNvSpPr>
            <a:spLocks noGrp="1"/>
          </p:cNvSpPr>
          <p:nvPr>
            <p:ph idx="1"/>
          </p:nvPr>
        </p:nvSpPr>
        <p:spPr>
          <a:xfrm>
            <a:off x="2231136" y="2572727"/>
            <a:ext cx="7729728" cy="3792444"/>
          </a:xfrm>
        </p:spPr>
        <p:txBody>
          <a:bodyPr>
            <a:normAutofit fontScale="70000" lnSpcReduction="20000"/>
          </a:bodyPr>
          <a:lstStyle/>
          <a:p>
            <a:r>
              <a:rPr lang="en-US" sz="2900" dirty="0"/>
              <a:t>Used to think of as binary, gov’t has authority and can regulate vs. gov’t doesn’t have authority and can’t regulate</a:t>
            </a:r>
          </a:p>
          <a:p>
            <a:r>
              <a:rPr lang="en-US" sz="2900" dirty="0"/>
              <a:t>Now, the “can’t regulate” category becomes governance by negotiated commitment</a:t>
            </a:r>
          </a:p>
          <a:p>
            <a:r>
              <a:rPr lang="en-US" sz="2900" dirty="0"/>
              <a:t>Should we say:</a:t>
            </a:r>
          </a:p>
          <a:p>
            <a:pPr lvl="1"/>
            <a:r>
              <a:rPr lang="en-US" sz="2900" dirty="0"/>
              <a:t>Consent cures the authority problem?</a:t>
            </a:r>
          </a:p>
          <a:p>
            <a:pPr lvl="1"/>
            <a:r>
              <a:rPr lang="en-US" sz="2900" dirty="0"/>
              <a:t>Consent legitimates the outcome?</a:t>
            </a:r>
          </a:p>
          <a:p>
            <a:pPr lvl="1"/>
            <a:r>
              <a:rPr lang="en-US" sz="2900" dirty="0"/>
              <a:t>Consent is meaningful under certain conditions?</a:t>
            </a:r>
          </a:p>
          <a:p>
            <a:pPr lvl="1"/>
            <a:endParaRPr lang="en-US" dirty="0"/>
          </a:p>
          <a:p>
            <a:pPr lvl="1"/>
            <a:endParaRPr lang="en-US" dirty="0"/>
          </a:p>
          <a:p>
            <a:pPr marL="228600" lvl="1" indent="0">
              <a:buNone/>
            </a:pPr>
            <a:r>
              <a:rPr lang="en-US" sz="2600" dirty="0"/>
              <a:t>Contract law has spent centuries asking: </a:t>
            </a:r>
            <a:r>
              <a:rPr lang="en-US" sz="2600" b="1" i="1" dirty="0"/>
              <a:t>When does consent actually legitimate an arrangement?</a:t>
            </a:r>
          </a:p>
        </p:txBody>
      </p:sp>
    </p:spTree>
    <p:extLst>
      <p:ext uri="{BB962C8B-B14F-4D97-AF65-F5344CB8AC3E}">
        <p14:creationId xmlns:p14="http://schemas.microsoft.com/office/powerpoint/2010/main" val="34328198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Parcel</Template>
  <TotalTime>135</TotalTime>
  <Words>1108</Words>
  <Application>Microsoft Macintosh PowerPoint</Application>
  <PresentationFormat>Widescreen</PresentationFormat>
  <Paragraphs>77</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Gill Sans MT</vt:lpstr>
      <vt:lpstr>Instrument Sans</vt:lpstr>
      <vt:lpstr>Public Sans Web</vt:lpstr>
      <vt:lpstr>Wingdings</vt:lpstr>
      <vt:lpstr>Parcel</vt:lpstr>
      <vt:lpstr>Governance by CONSENT?  When Health Policy Is Made Through Agreement Rather Than Regulation</vt:lpstr>
      <vt:lpstr>An Observation AND QUESTIONS</vt:lpstr>
      <vt:lpstr>PowerPoint Presentation</vt:lpstr>
      <vt:lpstr>PowerPoint Presentation</vt:lpstr>
      <vt:lpstr>Beyond the health context</vt:lpstr>
      <vt:lpstr>Other examples?</vt:lpstr>
      <vt:lpstr>PowerPoint Presentation</vt:lpstr>
      <vt:lpstr>Is the gov’t negotiating in situations where it could not regulate?</vt:lpstr>
      <vt:lpstr>WHY NEGOTIATE?</vt:lpstr>
      <vt:lpstr>Contract doctrine</vt:lpstr>
      <vt:lpstr>Contracts approach</vt:lpstr>
      <vt:lpstr>Don’t Want this to be about spending clause / nfib v. Sebelius</vt:lpstr>
      <vt:lpstr>My QUESTIONS FOR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Wendy Epstein</dc:creator>
  <cp:lastModifiedBy>Wendy Epstein</cp:lastModifiedBy>
  <cp:revision>18</cp:revision>
  <dcterms:created xsi:type="dcterms:W3CDTF">2026-05-30T21:35:01Z</dcterms:created>
  <dcterms:modified xsi:type="dcterms:W3CDTF">2026-05-30T23:50:05Z</dcterms:modified>
</cp:coreProperties>
</file>