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7" r:id="rId4"/>
    <p:sldId id="262" r:id="rId5"/>
    <p:sldId id="265" r:id="rId6"/>
    <p:sldId id="260" r:id="rId7"/>
    <p:sldId id="264" r:id="rId8"/>
    <p:sldId id="266" r:id="rId9"/>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95" d="100"/>
          <a:sy n="95" d="100"/>
        </p:scale>
        <p:origin x="1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C6D5798-3B80-4298-A9B0-5202C493776B}" type="datetimeFigureOut">
              <a:rPr lang="en-US" smtClean="0"/>
              <a:t>6/2/2026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A472F8E-1B15-47D0-A413-C4997BF91CF8}" type="slidenum">
              <a:rPr lang="en-US" smtClean="0"/>
              <a:t>‹#›</a:t>
            </a:fld>
            <a:endParaRPr lang="en-US"/>
          </a:p>
        </p:txBody>
      </p:sp>
    </p:spTree>
    <p:extLst>
      <p:ext uri="{BB962C8B-B14F-4D97-AF65-F5344CB8AC3E}">
        <p14:creationId xmlns:p14="http://schemas.microsoft.com/office/powerpoint/2010/main" val="1747368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dirty="0"/>
              <a:t>What is our Project 2025? Project 2029 is kind of a shorthand for </a:t>
            </a:r>
            <a:r>
              <a:rPr lang="en-US" strike="sngStrike" dirty="0"/>
              <a:t>a gameplan out of the current </a:t>
            </a:r>
            <a:r>
              <a:rPr lang="en-US" strike="sngStrike" dirty="0" err="1"/>
              <a:t>morassa</a:t>
            </a:r>
            <a:r>
              <a:rPr lang="en-US" dirty="0"/>
              <a:t> the </a:t>
            </a:r>
            <a:r>
              <a:rPr lang="en-US" dirty="0" err="1"/>
              <a:t>wishlist</a:t>
            </a:r>
            <a:r>
              <a:rPr lang="en-US" dirty="0"/>
              <a:t> a lot of people are keeping. But I wanted to propose a framework for thinking about what belongs in that project.  And that is the frame of transitional health justice. Rather than just trying to undo everything the Trump Administration has done and return to what would have been.</a:t>
            </a:r>
          </a:p>
          <a:p>
            <a:r>
              <a:rPr lang="en-US" dirty="0"/>
              <a:t>Paul Krugman Sunday 4 days ago, calling for De-</a:t>
            </a:r>
            <a:r>
              <a:rPr lang="en-US" dirty="0" err="1"/>
              <a:t>Magafication</a:t>
            </a:r>
            <a:r>
              <a:rPr lang="en-US" dirty="0"/>
              <a:t>, using the language of Transitional Justice TJ.</a:t>
            </a:r>
          </a:p>
          <a:p>
            <a:endParaRPr lang="en-US" dirty="0"/>
          </a:p>
        </p:txBody>
      </p:sp>
      <p:sp>
        <p:nvSpPr>
          <p:cNvPr id="4" name="Slide Number Placeholder 3"/>
          <p:cNvSpPr>
            <a:spLocks noGrp="1"/>
          </p:cNvSpPr>
          <p:nvPr>
            <p:ph type="sldNum" sz="quarter" idx="5"/>
          </p:nvPr>
        </p:nvSpPr>
        <p:spPr/>
        <p:txBody>
          <a:bodyPr/>
          <a:lstStyle/>
          <a:p>
            <a:fld id="{DA472F8E-1B15-47D0-A413-C4997BF91CF8}" type="slidenum">
              <a:rPr lang="en-US" smtClean="0"/>
              <a:t>1</a:t>
            </a:fld>
            <a:endParaRPr lang="en-US"/>
          </a:p>
        </p:txBody>
      </p:sp>
    </p:spTree>
    <p:extLst>
      <p:ext uri="{BB962C8B-B14F-4D97-AF65-F5344CB8AC3E}">
        <p14:creationId xmlns:p14="http://schemas.microsoft.com/office/powerpoint/2010/main" val="3999393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ICE and CBP, rife with corporal deprivations and neglect, denial of medical care, starvation</a:t>
            </a:r>
          </a:p>
          <a:p>
            <a:r>
              <a:rPr lang="en-US" dirty="0"/>
              <a:t>These are not just episodic, isolated departures from fundamentally just background conditions.  This is a more profound rupture—requires a real re-set and transformation.</a:t>
            </a:r>
          </a:p>
        </p:txBody>
      </p:sp>
      <p:sp>
        <p:nvSpPr>
          <p:cNvPr id="4" name="Slide Number Placeholder 3"/>
          <p:cNvSpPr>
            <a:spLocks noGrp="1"/>
          </p:cNvSpPr>
          <p:nvPr>
            <p:ph type="sldNum" sz="quarter" idx="5"/>
          </p:nvPr>
        </p:nvSpPr>
        <p:spPr/>
        <p:txBody>
          <a:bodyPr/>
          <a:lstStyle/>
          <a:p>
            <a:fld id="{DA472F8E-1B15-47D0-A413-C4997BF91CF8}" type="slidenum">
              <a:rPr lang="en-US" smtClean="0"/>
              <a:t>2</a:t>
            </a:fld>
            <a:endParaRPr lang="en-US"/>
          </a:p>
        </p:txBody>
      </p:sp>
    </p:spTree>
    <p:extLst>
      <p:ext uri="{BB962C8B-B14F-4D97-AF65-F5344CB8AC3E}">
        <p14:creationId xmlns:p14="http://schemas.microsoft.com/office/powerpoint/2010/main" val="2683131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dirty="0"/>
              <a:t>See it with Regime transition, conflict-, post-conflict societies, Shift in Political orders. Role of law: in transitional contexts, law must [paradoxically] provide order and at the same time facilitate wholesale transformation</a:t>
            </a:r>
          </a:p>
          <a:p>
            <a:pPr defTabSz="966612">
              <a:defRPr/>
            </a:pPr>
            <a:endParaRPr lang="en-US" dirty="0"/>
          </a:p>
          <a:p>
            <a:pPr defTabSz="966612">
              <a:defRPr/>
            </a:pPr>
            <a:r>
              <a:rPr lang="en-US" dirty="0"/>
              <a:t>“Retrospective, narrow, restoring a prior baseline, what it would have been without the transgression. Baseline being unjust, the new legal and political order retroactively applied to old conduct, establish new relations prospectively”</a:t>
            </a:r>
          </a:p>
          <a:p>
            <a:pPr defTabSz="966612">
              <a:defRPr/>
            </a:pPr>
            <a:r>
              <a:rPr lang="en-US" dirty="0"/>
              <a:t>Distributive justice--</a:t>
            </a:r>
          </a:p>
          <a:p>
            <a:endParaRPr lang="en-US" dirty="0"/>
          </a:p>
        </p:txBody>
      </p:sp>
      <p:sp>
        <p:nvSpPr>
          <p:cNvPr id="4" name="Slide Number Placeholder 3"/>
          <p:cNvSpPr>
            <a:spLocks noGrp="1"/>
          </p:cNvSpPr>
          <p:nvPr>
            <p:ph type="sldNum" sz="quarter" idx="5"/>
          </p:nvPr>
        </p:nvSpPr>
        <p:spPr/>
        <p:txBody>
          <a:bodyPr/>
          <a:lstStyle/>
          <a:p>
            <a:fld id="{DA472F8E-1B15-47D0-A413-C4997BF91CF8}" type="slidenum">
              <a:rPr lang="en-US" smtClean="0"/>
              <a:t>3</a:t>
            </a:fld>
            <a:endParaRPr lang="en-US"/>
          </a:p>
        </p:txBody>
      </p:sp>
    </p:spTree>
    <p:extLst>
      <p:ext uri="{BB962C8B-B14F-4D97-AF65-F5344CB8AC3E}">
        <p14:creationId xmlns:p14="http://schemas.microsoft.com/office/powerpoint/2010/main" val="881983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form of incentivized Truth and Reconciliation –perpetrators could apply for amnesty, but to qualify had to make a full disclosure of their human rights violations often in hearings open to the public.  And then depending on criteria like context and severity and motivations, or whether sanctioned by an institution, there could be amnesty awarded.</a:t>
            </a:r>
          </a:p>
        </p:txBody>
      </p:sp>
      <p:sp>
        <p:nvSpPr>
          <p:cNvPr id="4" name="Slide Number Placeholder 3"/>
          <p:cNvSpPr>
            <a:spLocks noGrp="1"/>
          </p:cNvSpPr>
          <p:nvPr>
            <p:ph type="sldNum" sz="quarter" idx="5"/>
          </p:nvPr>
        </p:nvSpPr>
        <p:spPr/>
        <p:txBody>
          <a:bodyPr/>
          <a:lstStyle/>
          <a:p>
            <a:fld id="{DA472F8E-1B15-47D0-A413-C4997BF91CF8}" type="slidenum">
              <a:rPr lang="en-US" smtClean="0"/>
              <a:t>4</a:t>
            </a:fld>
            <a:endParaRPr lang="en-US"/>
          </a:p>
        </p:txBody>
      </p:sp>
    </p:spTree>
    <p:extLst>
      <p:ext uri="{BB962C8B-B14F-4D97-AF65-F5344CB8AC3E}">
        <p14:creationId xmlns:p14="http://schemas.microsoft.com/office/powerpoint/2010/main" val="2604456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Guarantee of right to vote, birthright citizenship</a:t>
            </a:r>
          </a:p>
          <a:p>
            <a:r>
              <a:rPr lang="en-US" dirty="0" err="1"/>
              <a:t>Enfranchisemsent</a:t>
            </a:r>
            <a:r>
              <a:rPr lang="en-US" dirty="0"/>
              <a:t> and disenfranchisement were on the table “all persons who voluntarily adhere to </a:t>
            </a:r>
            <a:r>
              <a:rPr lang="en-US" dirty="0" err="1"/>
              <a:t>thelatinsurrection</a:t>
            </a:r>
            <a:r>
              <a:rPr lang="en-US" dirty="0"/>
              <a:t>, giving it aid and comfort” </a:t>
            </a:r>
            <a:r>
              <a:rPr lang="en-US" dirty="0" err="1"/>
              <a:t>ouwld</a:t>
            </a:r>
            <a:r>
              <a:rPr lang="en-US" dirty="0"/>
              <a:t> </a:t>
            </a:r>
            <a:r>
              <a:rPr lang="en-US" dirty="0" err="1"/>
              <a:t>ot</a:t>
            </a:r>
            <a:r>
              <a:rPr lang="en-US" dirty="0"/>
              <a:t> have been able to vote in federal </a:t>
            </a:r>
            <a:r>
              <a:rPr lang="en-US" dirty="0" err="1"/>
              <a:t>elactions</a:t>
            </a:r>
            <a:r>
              <a:rPr lang="en-US" dirty="0"/>
              <a:t> until 1870</a:t>
            </a:r>
          </a:p>
        </p:txBody>
      </p:sp>
      <p:sp>
        <p:nvSpPr>
          <p:cNvPr id="4" name="Slide Number Placeholder 3"/>
          <p:cNvSpPr>
            <a:spLocks noGrp="1"/>
          </p:cNvSpPr>
          <p:nvPr>
            <p:ph type="sldNum" sz="quarter" idx="5"/>
          </p:nvPr>
        </p:nvSpPr>
        <p:spPr/>
        <p:txBody>
          <a:bodyPr/>
          <a:lstStyle/>
          <a:p>
            <a:fld id="{DA472F8E-1B15-47D0-A413-C4997BF91CF8}" type="slidenum">
              <a:rPr lang="en-US" smtClean="0"/>
              <a:t>5</a:t>
            </a:fld>
            <a:endParaRPr lang="en-US"/>
          </a:p>
        </p:txBody>
      </p:sp>
    </p:spTree>
    <p:extLst>
      <p:ext uri="{BB962C8B-B14F-4D97-AF65-F5344CB8AC3E}">
        <p14:creationId xmlns:p14="http://schemas.microsoft.com/office/powerpoint/2010/main" val="150680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-immigration: manipulating the levers of political eligibility and disqualification</a:t>
            </a:r>
          </a:p>
          <a:p>
            <a:r>
              <a:rPr lang="en-US" dirty="0"/>
              <a:t>-directing streams of revenue as spoils and dispossession,</a:t>
            </a:r>
          </a:p>
          <a:p>
            <a:r>
              <a:rPr lang="en-US" dirty="0"/>
              <a:t>Favored loyalists can extract from the diffuse public, defaulting, flavored vapes, hobbling No Surprises Act to undermine development of customary industry-wide pricing standards which would put some restraints a lid on the extent to which resources could be extracted and captured from patient care.   </a:t>
            </a:r>
          </a:p>
          <a:p>
            <a:r>
              <a:rPr lang="en-US" dirty="0"/>
              <a:t>Dispossess adversaries</a:t>
            </a:r>
          </a:p>
          <a:p>
            <a:r>
              <a:rPr lang="en-US" dirty="0"/>
              <a:t>Shows we are not, have not been a consolidated democracy for some time now---in the sense that everyone in the democracy considers that they are engaged in governing by democracy..  Essentially, by a “consolidated democracy” we mean a political regime in which democracy as a complex system of institutions, rules, and patterned incentives and disincentives has become, in a phrase, “the only game in town.” Juan Linz and A. Stepan?) Journal of Democracy</a:t>
            </a:r>
          </a:p>
        </p:txBody>
      </p:sp>
      <p:sp>
        <p:nvSpPr>
          <p:cNvPr id="4" name="Slide Number Placeholder 3"/>
          <p:cNvSpPr>
            <a:spLocks noGrp="1"/>
          </p:cNvSpPr>
          <p:nvPr>
            <p:ph type="sldNum" sz="quarter" idx="5"/>
          </p:nvPr>
        </p:nvSpPr>
        <p:spPr/>
        <p:txBody>
          <a:bodyPr/>
          <a:lstStyle/>
          <a:p>
            <a:fld id="{DA472F8E-1B15-47D0-A413-C4997BF91CF8}" type="slidenum">
              <a:rPr lang="en-US" smtClean="0"/>
              <a:t>6</a:t>
            </a:fld>
            <a:endParaRPr lang="en-US"/>
          </a:p>
        </p:txBody>
      </p:sp>
    </p:spTree>
    <p:extLst>
      <p:ext uri="{BB962C8B-B14F-4D97-AF65-F5344CB8AC3E}">
        <p14:creationId xmlns:p14="http://schemas.microsoft.com/office/powerpoint/2010/main" val="3739031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 </a:t>
            </a:r>
            <a:r>
              <a:rPr lang="en-US" dirty="0" err="1"/>
              <a:t>dawson</a:t>
            </a:r>
            <a:r>
              <a:rPr lang="en-US" dirty="0"/>
              <a:t> is writing about federal civil service workers in health—workforce is shattered, many who stayed in civil service are worried about complicity, moral injury.  For the health bureaucratic infrastructure not to fester, to recover—need some kind of reset—people who want to preserve institutional knowledge, they can document what happened inside the black box of DOGE and what followed.  Restore the sense of everyone in alignment with core mission. </a:t>
            </a:r>
          </a:p>
          <a:p>
            <a:endParaRPr lang="en-US" dirty="0"/>
          </a:p>
          <a:p>
            <a:r>
              <a:rPr lang="en-US" dirty="0"/>
              <a:t>(membership and funding, conventions we haven’t ratified or incorporated, exceptionalist reservations that we’ve made, the funding of IO)</a:t>
            </a:r>
          </a:p>
          <a:p>
            <a:endParaRPr lang="en-US" dirty="0"/>
          </a:p>
          <a:p>
            <a:r>
              <a:rPr lang="en-US" dirty="0"/>
              <a:t>In terms of undue gains, going forward we should regulate so that the consumer/price is protected in the overall balance of the benefits and burdens allocated—payment </a:t>
            </a:r>
            <a:r>
              <a:rPr lang="en-US" dirty="0" err="1"/>
              <a:t>stds</a:t>
            </a:r>
            <a:r>
              <a:rPr lang="en-US" dirty="0"/>
              <a:t>/benchmarks.</a:t>
            </a:r>
          </a:p>
          <a:p>
            <a:endParaRPr lang="en-US" dirty="0"/>
          </a:p>
          <a:p>
            <a:r>
              <a:rPr lang="en-US" dirty="0"/>
              <a:t>What I like about the Bhakuni-Miotto template is that they emphasize how the actions taken in transitional health justice must stem from the causes of the health injustices, many of which are structural and outside the health domain.  So to the extent that the Supreme Court must be reformed for being the root cause of certain crises and pervasive wrongdoing…. </a:t>
            </a:r>
          </a:p>
        </p:txBody>
      </p:sp>
      <p:sp>
        <p:nvSpPr>
          <p:cNvPr id="4" name="Slide Number Placeholder 3"/>
          <p:cNvSpPr>
            <a:spLocks noGrp="1"/>
          </p:cNvSpPr>
          <p:nvPr>
            <p:ph type="sldNum" sz="quarter" idx="5"/>
          </p:nvPr>
        </p:nvSpPr>
        <p:spPr/>
        <p:txBody>
          <a:bodyPr/>
          <a:lstStyle/>
          <a:p>
            <a:fld id="{DA472F8E-1B15-47D0-A413-C4997BF91CF8}" type="slidenum">
              <a:rPr lang="en-US" smtClean="0"/>
              <a:t>7</a:t>
            </a:fld>
            <a:endParaRPr lang="en-US"/>
          </a:p>
        </p:txBody>
      </p:sp>
    </p:spTree>
    <p:extLst>
      <p:ext uri="{BB962C8B-B14F-4D97-AF65-F5344CB8AC3E}">
        <p14:creationId xmlns:p14="http://schemas.microsoft.com/office/powerpoint/2010/main" val="4106269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Congruent with what Gregg </a:t>
            </a:r>
            <a:r>
              <a:rPr lang="en-US" dirty="0" err="1"/>
              <a:t>Golnsalves</a:t>
            </a:r>
            <a:r>
              <a:rPr lang="en-US" dirty="0"/>
              <a:t> and Amy K called for during the pandemic</a:t>
            </a:r>
          </a:p>
        </p:txBody>
      </p:sp>
      <p:sp>
        <p:nvSpPr>
          <p:cNvPr id="4" name="Slide Number Placeholder 3"/>
          <p:cNvSpPr>
            <a:spLocks noGrp="1"/>
          </p:cNvSpPr>
          <p:nvPr>
            <p:ph type="sldNum" sz="quarter" idx="5"/>
          </p:nvPr>
        </p:nvSpPr>
        <p:spPr/>
        <p:txBody>
          <a:bodyPr/>
          <a:lstStyle/>
          <a:p>
            <a:fld id="{DA472F8E-1B15-47D0-A413-C4997BF91CF8}" type="slidenum">
              <a:rPr lang="en-US" smtClean="0"/>
              <a:t>8</a:t>
            </a:fld>
            <a:endParaRPr lang="en-US"/>
          </a:p>
        </p:txBody>
      </p:sp>
    </p:spTree>
    <p:extLst>
      <p:ext uri="{BB962C8B-B14F-4D97-AF65-F5344CB8AC3E}">
        <p14:creationId xmlns:p14="http://schemas.microsoft.com/office/powerpoint/2010/main" val="2227063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FB8DC-FEB0-7B57-2D96-BCF83DD5FC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E63241-4262-700C-E56F-DB05D90181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73525B-4D3A-2C48-A588-C59891198EBC}"/>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CD7F1AC0-D40D-662F-DA5B-00932DAB47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46EE05-4230-BADF-20F9-DD7066C7DE88}"/>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3500183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1439-FA92-082A-FC81-065607BC04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E4C2E1-FB69-DBB3-AB3A-C86F672FF2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676128-0A82-1290-33BF-07B64110B07E}"/>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970C6A98-7269-3545-8979-9B2BD8C60F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578031-1692-8D09-80F5-49EE8460D088}"/>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417438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7DFE5E-22C1-62CC-6532-C0B04CC53C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7DC14D-652C-31DB-5DCE-7C0385CD11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493CD-C0ED-F982-87DD-24531E8B58C6}"/>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02D7D8EC-54C4-31B3-44DB-F838E8CD4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95FC3-505C-6344-3D1A-7017A85647F0}"/>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1969384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105C9-FB46-4989-D5DC-57BC67B7AB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CEC5FA-8B1B-EB14-1A9B-6078E308B0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4280D8-C9F0-F9FC-1EE6-DE548CEE4476}"/>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987267B7-2B80-E2AA-304E-DE7D323F8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5CB36-C112-8877-945C-8E37CB079FC7}"/>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3520905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419D7-3E01-0C45-B618-0813D101DD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2411B2-50A9-9FDD-987F-E293FF19FD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1E3AAA-0535-E91B-BD1E-03E5172CFABB}"/>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6F17722C-214B-9141-278D-B013B5262C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FFA939-DB93-7260-4B8E-94B7032AA888}"/>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2614062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DC2C9-6E2B-06E8-1BC6-A0D35E5101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BF0234-D989-0F05-6DD7-4FE18F4286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5CAF16-6FDB-8D3B-0E45-1FB65311EA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5D6154-45AC-7BDA-FED3-55328297EFB6}"/>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6" name="Footer Placeholder 5">
            <a:extLst>
              <a:ext uri="{FF2B5EF4-FFF2-40B4-BE49-F238E27FC236}">
                <a16:creationId xmlns:a16="http://schemas.microsoft.com/office/drawing/2014/main" id="{B90BD802-ED2D-1DA5-62F2-EDDD3C1E8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D45690-1549-88AB-CAA1-FBEC35D7A07A}"/>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2786287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5B0E0-A285-1045-751D-AE560280AE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9D1E4D-057E-CB7C-965A-97A0F3E109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5A8C21-18C8-5738-4A60-74EB3E570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C5AD9C-B2C4-D792-5425-A79F67C33E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434EB8-026C-4050-7E73-D7795193E2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DDFD1A-18AC-5367-75B2-2C97F69F7CBA}"/>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8" name="Footer Placeholder 7">
            <a:extLst>
              <a:ext uri="{FF2B5EF4-FFF2-40B4-BE49-F238E27FC236}">
                <a16:creationId xmlns:a16="http://schemas.microsoft.com/office/drawing/2014/main" id="{CEB8EBAF-EF52-F11E-C7F1-AB65479B57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C8A82DF-97D5-4CCF-24A1-7B105950CE42}"/>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1716536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74AA0-7ECE-6532-07A6-66A02A5BA2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3F9FE4-5831-09C8-DE89-0C394894EB3C}"/>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4" name="Footer Placeholder 3">
            <a:extLst>
              <a:ext uri="{FF2B5EF4-FFF2-40B4-BE49-F238E27FC236}">
                <a16:creationId xmlns:a16="http://schemas.microsoft.com/office/drawing/2014/main" id="{D2F0A642-AD4D-4A63-919B-6108E9E794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D0DAD9-A095-6AF4-71D6-74983C794DDF}"/>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295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A891B2-429E-F278-A043-9D90FE222375}"/>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3" name="Footer Placeholder 2">
            <a:extLst>
              <a:ext uri="{FF2B5EF4-FFF2-40B4-BE49-F238E27FC236}">
                <a16:creationId xmlns:a16="http://schemas.microsoft.com/office/drawing/2014/main" id="{2A32F131-5C1C-9073-C865-9B68CD3F75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6CEB7F-73AB-A206-60BC-DC5E507C9D0D}"/>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31385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8DAA1-4695-CD2A-7524-8AE7478F27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3470C3-EBBE-56BE-C8B2-E9096D525B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29E315-8D89-5C11-E96A-C960BC8C82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F6F052-05C8-98D5-1F8A-160993F0776F}"/>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6" name="Footer Placeholder 5">
            <a:extLst>
              <a:ext uri="{FF2B5EF4-FFF2-40B4-BE49-F238E27FC236}">
                <a16:creationId xmlns:a16="http://schemas.microsoft.com/office/drawing/2014/main" id="{9DB29CA9-0521-6F6D-E5D3-D1B038F638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A573BA-A97D-236E-46B3-E0B4BEB89A81}"/>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88337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967F8-9915-1A33-35E9-1D7814676D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77E894-75C1-379D-1B22-1E7A09487B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8FF7CD-0EE7-138E-3433-C6F776829B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650E05-FE6E-B479-7A08-CB9C7CE7016C}"/>
              </a:ext>
            </a:extLst>
          </p:cNvPr>
          <p:cNvSpPr>
            <a:spLocks noGrp="1"/>
          </p:cNvSpPr>
          <p:nvPr>
            <p:ph type="dt" sz="half" idx="10"/>
          </p:nvPr>
        </p:nvSpPr>
        <p:spPr/>
        <p:txBody>
          <a:bodyPr/>
          <a:lstStyle/>
          <a:p>
            <a:fld id="{6B553845-AB9A-4F1B-80BC-C47B588A2119}" type="datetimeFigureOut">
              <a:rPr lang="en-US" smtClean="0"/>
              <a:t>6/2/2026</a:t>
            </a:fld>
            <a:endParaRPr lang="en-US"/>
          </a:p>
        </p:txBody>
      </p:sp>
      <p:sp>
        <p:nvSpPr>
          <p:cNvPr id="6" name="Footer Placeholder 5">
            <a:extLst>
              <a:ext uri="{FF2B5EF4-FFF2-40B4-BE49-F238E27FC236}">
                <a16:creationId xmlns:a16="http://schemas.microsoft.com/office/drawing/2014/main" id="{935265BE-B37F-E60F-C030-E21B6B6ECB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95514F-F6AD-E19B-1A61-853F9A83C3E4}"/>
              </a:ext>
            </a:extLst>
          </p:cNvPr>
          <p:cNvSpPr>
            <a:spLocks noGrp="1"/>
          </p:cNvSpPr>
          <p:nvPr>
            <p:ph type="sldNum" sz="quarter" idx="12"/>
          </p:nvPr>
        </p:nvSpPr>
        <p:spPr/>
        <p:txBody>
          <a:bodyPr/>
          <a:lstStyle/>
          <a:p>
            <a:fld id="{E0D5DEB9-9B09-4F8B-9B94-AE79DDA802C1}" type="slidenum">
              <a:rPr lang="en-US" smtClean="0"/>
              <a:t>‹#›</a:t>
            </a:fld>
            <a:endParaRPr lang="en-US"/>
          </a:p>
        </p:txBody>
      </p:sp>
    </p:spTree>
    <p:extLst>
      <p:ext uri="{BB962C8B-B14F-4D97-AF65-F5344CB8AC3E}">
        <p14:creationId xmlns:p14="http://schemas.microsoft.com/office/powerpoint/2010/main" val="15666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6DFDCE-C4C8-A978-EB59-7DB6118057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12FDC2-5B0D-B84B-9A1A-C0EF148D79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3C4EEE-3B85-059B-A608-7CB94A5892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553845-AB9A-4F1B-80BC-C47B588A2119}" type="datetimeFigureOut">
              <a:rPr lang="en-US" smtClean="0"/>
              <a:t>6/2/2026</a:t>
            </a:fld>
            <a:endParaRPr lang="en-US"/>
          </a:p>
        </p:txBody>
      </p:sp>
      <p:sp>
        <p:nvSpPr>
          <p:cNvPr id="5" name="Footer Placeholder 4">
            <a:extLst>
              <a:ext uri="{FF2B5EF4-FFF2-40B4-BE49-F238E27FC236}">
                <a16:creationId xmlns:a16="http://schemas.microsoft.com/office/drawing/2014/main" id="{0C1E6048-0FC7-23DC-F75F-C9D23BBC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CF0626B-5188-35AA-C586-E9B3B591D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D5DEB9-9B09-4F8B-9B94-AE79DDA802C1}" type="slidenum">
              <a:rPr lang="en-US" smtClean="0"/>
              <a:t>‹#›</a:t>
            </a:fld>
            <a:endParaRPr lang="en-US"/>
          </a:p>
        </p:txBody>
      </p:sp>
    </p:spTree>
    <p:extLst>
      <p:ext uri="{BB962C8B-B14F-4D97-AF65-F5344CB8AC3E}">
        <p14:creationId xmlns:p14="http://schemas.microsoft.com/office/powerpoint/2010/main" val="2699783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damemagazine.com/2025/07/22/there-is-a-name-for-magas-death-cult-polici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americanprogress.org/article/mapping-federal-funding-cuts-to-us-colleges-and-universiti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digitallibrary.un.org/record/527647?v=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ostonreview.net/articles/gregg-gonsalves-amy-kapczynski-new-deal-public-health-we-nee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2E883-35C9-AA56-3B7F-15456A79BBA6}"/>
              </a:ext>
            </a:extLst>
          </p:cNvPr>
          <p:cNvSpPr>
            <a:spLocks noGrp="1"/>
          </p:cNvSpPr>
          <p:nvPr>
            <p:ph type="ctrTitle"/>
          </p:nvPr>
        </p:nvSpPr>
        <p:spPr/>
        <p:txBody>
          <a:bodyPr/>
          <a:lstStyle/>
          <a:p>
            <a:r>
              <a:rPr lang="en-US" dirty="0"/>
              <a:t>A Proposal for Project 2029: Transitional Health Justice</a:t>
            </a:r>
          </a:p>
        </p:txBody>
      </p:sp>
      <p:sp>
        <p:nvSpPr>
          <p:cNvPr id="3" name="Subtitle 2">
            <a:extLst>
              <a:ext uri="{FF2B5EF4-FFF2-40B4-BE49-F238E27FC236}">
                <a16:creationId xmlns:a16="http://schemas.microsoft.com/office/drawing/2014/main" id="{75F77752-B4D6-B9FE-8B78-DE827032FF5E}"/>
              </a:ext>
            </a:extLst>
          </p:cNvPr>
          <p:cNvSpPr>
            <a:spLocks noGrp="1"/>
          </p:cNvSpPr>
          <p:nvPr>
            <p:ph type="subTitle" idx="1"/>
          </p:nvPr>
        </p:nvSpPr>
        <p:spPr/>
        <p:txBody>
          <a:bodyPr/>
          <a:lstStyle/>
          <a:p>
            <a:r>
              <a:rPr lang="en-US" dirty="0"/>
              <a:t>Christina S. Ho</a:t>
            </a:r>
          </a:p>
          <a:p>
            <a:r>
              <a:rPr lang="en-US"/>
              <a:t>June 3, </a:t>
            </a:r>
            <a:r>
              <a:rPr lang="en-US" dirty="0"/>
              <a:t>2026</a:t>
            </a:r>
          </a:p>
        </p:txBody>
      </p:sp>
    </p:spTree>
    <p:extLst>
      <p:ext uri="{BB962C8B-B14F-4D97-AF65-F5344CB8AC3E}">
        <p14:creationId xmlns:p14="http://schemas.microsoft.com/office/powerpoint/2010/main" val="93107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BC2E6-E483-E190-28FC-0AF6AEB2A17C}"/>
              </a:ext>
            </a:extLst>
          </p:cNvPr>
          <p:cNvSpPr>
            <a:spLocks noGrp="1"/>
          </p:cNvSpPr>
          <p:nvPr>
            <p:ph type="title"/>
          </p:nvPr>
        </p:nvSpPr>
        <p:spPr/>
        <p:txBody>
          <a:bodyPr/>
          <a:lstStyle/>
          <a:p>
            <a:r>
              <a:rPr lang="en-US" dirty="0"/>
              <a:t>Transitional Health Justice</a:t>
            </a:r>
          </a:p>
        </p:txBody>
      </p:sp>
      <p:sp>
        <p:nvSpPr>
          <p:cNvPr id="3" name="Content Placeholder 2">
            <a:extLst>
              <a:ext uri="{FF2B5EF4-FFF2-40B4-BE49-F238E27FC236}">
                <a16:creationId xmlns:a16="http://schemas.microsoft.com/office/drawing/2014/main" id="{A3075427-4282-15DE-8D18-5DA39E732DED}"/>
              </a:ext>
            </a:extLst>
          </p:cNvPr>
          <p:cNvSpPr>
            <a:spLocks noGrp="1"/>
          </p:cNvSpPr>
          <p:nvPr>
            <p:ph idx="1"/>
          </p:nvPr>
        </p:nvSpPr>
        <p:spPr>
          <a:xfrm>
            <a:off x="838200" y="1825624"/>
            <a:ext cx="10515600" cy="4743264"/>
          </a:xfrm>
        </p:spPr>
        <p:txBody>
          <a:bodyPr>
            <a:normAutofit fontScale="92500" lnSpcReduction="20000"/>
          </a:bodyPr>
          <a:lstStyle/>
          <a:p>
            <a:r>
              <a:rPr lang="en-US" dirty="0"/>
              <a:t>Himani Bhakuni and Lucas Miotto</a:t>
            </a:r>
          </a:p>
          <a:p>
            <a:pPr lvl="1"/>
            <a:r>
              <a:rPr lang="en-US" dirty="0"/>
              <a:t>apply transitional justice frame to large-scale health abuses</a:t>
            </a:r>
          </a:p>
          <a:p>
            <a:r>
              <a:rPr lang="en-US" dirty="0"/>
              <a:t>4 Circumstances of transitional justice</a:t>
            </a:r>
          </a:p>
          <a:p>
            <a:pPr lvl="1"/>
            <a:r>
              <a:rPr lang="en-US" dirty="0"/>
              <a:t>Vast inequality</a:t>
            </a:r>
          </a:p>
          <a:p>
            <a:pPr lvl="1"/>
            <a:r>
              <a:rPr lang="en-US" dirty="0"/>
              <a:t>Normalized pervasive wrongdoing</a:t>
            </a:r>
          </a:p>
          <a:p>
            <a:pPr lvl="1"/>
            <a:r>
              <a:rPr lang="en-US" dirty="0"/>
              <a:t>Serious existential uncertainty</a:t>
            </a:r>
          </a:p>
          <a:p>
            <a:pPr lvl="1"/>
            <a:r>
              <a:rPr lang="en-US" dirty="0"/>
              <a:t>Fundamental uncertainty about authority</a:t>
            </a:r>
          </a:p>
          <a:p>
            <a:r>
              <a:rPr lang="en-US" dirty="0"/>
              <a:t>Transitional Justice conditions now that pertain to health</a:t>
            </a:r>
          </a:p>
          <a:p>
            <a:pPr lvl="1"/>
            <a:r>
              <a:rPr lang="en-US" dirty="0"/>
              <a:t>Pandemic and betrayal of trust </a:t>
            </a:r>
          </a:p>
          <a:p>
            <a:pPr lvl="1"/>
            <a:r>
              <a:rPr lang="en-US" dirty="0"/>
              <a:t>Rampant health disinformation</a:t>
            </a:r>
          </a:p>
          <a:p>
            <a:pPr lvl="1"/>
            <a:r>
              <a:rPr lang="en-US" dirty="0"/>
              <a:t>Broken health leadership</a:t>
            </a:r>
          </a:p>
          <a:p>
            <a:pPr lvl="1"/>
            <a:r>
              <a:rPr lang="en-US" dirty="0"/>
              <a:t>Health workforce and health system pushed to the brink</a:t>
            </a:r>
          </a:p>
          <a:p>
            <a:pPr lvl="1"/>
            <a:r>
              <a:rPr lang="en-US" u="sng" dirty="0">
                <a:hlinkClick r:id="rId3"/>
              </a:rPr>
              <a:t>Biopolitical/necropolitical horrors</a:t>
            </a:r>
            <a:r>
              <a:rPr lang="en-US" dirty="0"/>
              <a:t> of immigrant detention</a:t>
            </a:r>
          </a:p>
          <a:p>
            <a:pPr lvl="1"/>
            <a:r>
              <a:rPr lang="en-US" dirty="0"/>
              <a:t>Plundering of our medical science and health </a:t>
            </a:r>
            <a:r>
              <a:rPr lang="en-US" u="sng" dirty="0">
                <a:hlinkClick r:id="rId4"/>
              </a:rPr>
              <a:t>infrastructure</a:t>
            </a:r>
            <a:r>
              <a:rPr lang="en-US" dirty="0"/>
              <a:t> top to bottom”</a:t>
            </a:r>
          </a:p>
        </p:txBody>
      </p:sp>
    </p:spTree>
    <p:extLst>
      <p:ext uri="{BB962C8B-B14F-4D97-AF65-F5344CB8AC3E}">
        <p14:creationId xmlns:p14="http://schemas.microsoft.com/office/powerpoint/2010/main" val="1895140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87E3B-80B2-12B2-3E69-6C84C8FD371F}"/>
              </a:ext>
            </a:extLst>
          </p:cNvPr>
          <p:cNvSpPr>
            <a:spLocks noGrp="1"/>
          </p:cNvSpPr>
          <p:nvPr>
            <p:ph type="title"/>
          </p:nvPr>
        </p:nvSpPr>
        <p:spPr>
          <a:xfrm>
            <a:off x="643467" y="866987"/>
            <a:ext cx="10710333" cy="823701"/>
          </a:xfrm>
        </p:spPr>
        <p:txBody>
          <a:bodyPr>
            <a:normAutofit fontScale="90000"/>
          </a:bodyPr>
          <a:lstStyle/>
          <a:p>
            <a:r>
              <a:rPr lang="en-US" sz="3600" dirty="0">
                <a:hlinkClick r:id="rId3">
                  <a:extLst>
                    <a:ext uri="{A12FA001-AC4F-418D-AE19-62706E023703}">
                      <ahyp:hlinkClr xmlns:ahyp="http://schemas.microsoft.com/office/drawing/2018/hyperlinkcolor" val="tx"/>
                    </a:ext>
                  </a:extLst>
                </a:hlinkClick>
              </a:rPr>
              <a:t>TJ: “[T]he full range of processes and mechanisms associated with a society’s attempts to come to terms with a legacy of large-scale past abuses.</a:t>
            </a:r>
            <a:r>
              <a:rPr lang="en-US" sz="3600" dirty="0"/>
              <a:t>” </a:t>
            </a:r>
            <a:br>
              <a:rPr lang="en-US" dirty="0"/>
            </a:br>
            <a:endParaRPr lang="en-US" dirty="0"/>
          </a:p>
        </p:txBody>
      </p:sp>
      <p:sp>
        <p:nvSpPr>
          <p:cNvPr id="3" name="Content Placeholder 2">
            <a:extLst>
              <a:ext uri="{FF2B5EF4-FFF2-40B4-BE49-F238E27FC236}">
                <a16:creationId xmlns:a16="http://schemas.microsoft.com/office/drawing/2014/main" id="{26DA1E6D-E518-0BA8-877E-9D8F4EBB35B8}"/>
              </a:ext>
            </a:extLst>
          </p:cNvPr>
          <p:cNvSpPr>
            <a:spLocks noGrp="1"/>
          </p:cNvSpPr>
          <p:nvPr>
            <p:ph idx="1"/>
          </p:nvPr>
        </p:nvSpPr>
        <p:spPr>
          <a:xfrm>
            <a:off x="581760" y="1808629"/>
            <a:ext cx="10515600" cy="4674628"/>
          </a:xfrm>
        </p:spPr>
        <p:txBody>
          <a:bodyPr>
            <a:normAutofit lnSpcReduction="10000"/>
          </a:bodyPr>
          <a:lstStyle/>
          <a:p>
            <a:pPr marL="0" indent="0">
              <a:buNone/>
            </a:pPr>
            <a:r>
              <a:rPr lang="en-US" cap="small" dirty="0"/>
              <a:t>Colleen Murphy, The Conceptual Foundations of Transitional Justice (2017) </a:t>
            </a:r>
            <a:r>
              <a:rPr lang="en-US" dirty="0"/>
              <a:t>  </a:t>
            </a:r>
          </a:p>
          <a:p>
            <a:pPr lvl="1"/>
            <a:r>
              <a:rPr lang="en-US" dirty="0"/>
              <a:t>3 frames of ordinary justice fall short in TJ circumstances</a:t>
            </a:r>
          </a:p>
          <a:p>
            <a:pPr lvl="2"/>
            <a:r>
              <a:rPr lang="en-US" dirty="0"/>
              <a:t>Retributive</a:t>
            </a:r>
          </a:p>
          <a:p>
            <a:pPr lvl="2"/>
            <a:r>
              <a:rPr lang="en-US" dirty="0"/>
              <a:t>Corrective</a:t>
            </a:r>
          </a:p>
          <a:p>
            <a:pPr lvl="2"/>
            <a:r>
              <a:rPr lang="en-US" dirty="0"/>
              <a:t>Distributive</a:t>
            </a:r>
          </a:p>
          <a:p>
            <a:pPr lvl="1"/>
            <a:r>
              <a:rPr lang="en-US" dirty="0"/>
              <a:t>4 Circumstances of transitional justice</a:t>
            </a:r>
          </a:p>
          <a:p>
            <a:pPr lvl="2"/>
            <a:r>
              <a:rPr lang="en-US" dirty="0"/>
              <a:t>Vast inequality</a:t>
            </a:r>
          </a:p>
          <a:p>
            <a:pPr lvl="2"/>
            <a:r>
              <a:rPr lang="en-US" dirty="0"/>
              <a:t>Normalized pervasive wrongdoing</a:t>
            </a:r>
          </a:p>
          <a:p>
            <a:pPr lvl="2"/>
            <a:r>
              <a:rPr lang="en-US" dirty="0"/>
              <a:t>Serious existential uncertainty</a:t>
            </a:r>
          </a:p>
          <a:p>
            <a:pPr lvl="2"/>
            <a:r>
              <a:rPr lang="en-US" dirty="0"/>
              <a:t>Fundamental uncertainty about authority</a:t>
            </a:r>
          </a:p>
          <a:p>
            <a:pPr lvl="1"/>
            <a:r>
              <a:rPr lang="en-US" dirty="0"/>
              <a:t>2 parts of Transitional Justice</a:t>
            </a:r>
          </a:p>
          <a:p>
            <a:pPr lvl="2"/>
            <a:r>
              <a:rPr lang="en-US" dirty="0"/>
              <a:t>societal transformation (prospective)</a:t>
            </a:r>
          </a:p>
          <a:p>
            <a:pPr lvl="2"/>
            <a:r>
              <a:rPr lang="en-US" dirty="0"/>
              <a:t>just pursuit thereof (responding to past wrongs, which is retrospective)</a:t>
            </a:r>
          </a:p>
        </p:txBody>
      </p:sp>
    </p:spTree>
    <p:extLst>
      <p:ext uri="{BB962C8B-B14F-4D97-AF65-F5344CB8AC3E}">
        <p14:creationId xmlns:p14="http://schemas.microsoft.com/office/powerpoint/2010/main" val="1971579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293F2-6F13-61FC-9331-6DF9BCC9F2FC}"/>
              </a:ext>
            </a:extLst>
          </p:cNvPr>
          <p:cNvSpPr>
            <a:spLocks noGrp="1"/>
          </p:cNvSpPr>
          <p:nvPr>
            <p:ph type="title"/>
          </p:nvPr>
        </p:nvSpPr>
        <p:spPr/>
        <p:txBody>
          <a:bodyPr/>
          <a:lstStyle/>
          <a:p>
            <a:r>
              <a:rPr lang="en-US" dirty="0"/>
              <a:t>Some Common Methods of Transitional Justice</a:t>
            </a:r>
          </a:p>
        </p:txBody>
      </p:sp>
      <p:sp>
        <p:nvSpPr>
          <p:cNvPr id="3" name="Content Placeholder 2">
            <a:extLst>
              <a:ext uri="{FF2B5EF4-FFF2-40B4-BE49-F238E27FC236}">
                <a16:creationId xmlns:a16="http://schemas.microsoft.com/office/drawing/2014/main" id="{48A6CF6F-D883-5EDB-607F-2B8AE14A5BFD}"/>
              </a:ext>
            </a:extLst>
          </p:cNvPr>
          <p:cNvSpPr>
            <a:spLocks noGrp="1"/>
          </p:cNvSpPr>
          <p:nvPr>
            <p:ph idx="1"/>
          </p:nvPr>
        </p:nvSpPr>
        <p:spPr/>
        <p:txBody>
          <a:bodyPr>
            <a:normAutofit/>
          </a:bodyPr>
          <a:lstStyle/>
          <a:p>
            <a:r>
              <a:rPr lang="en-US" dirty="0"/>
              <a:t>Trials</a:t>
            </a:r>
          </a:p>
          <a:p>
            <a:r>
              <a:rPr lang="en-US" dirty="0"/>
              <a:t>Truth and Reconciliation Commission (conditional amnesty)</a:t>
            </a:r>
          </a:p>
          <a:p>
            <a:r>
              <a:rPr lang="en-US" dirty="0"/>
              <a:t>Correction of the record</a:t>
            </a:r>
          </a:p>
          <a:p>
            <a:r>
              <a:rPr lang="en-US" dirty="0"/>
              <a:t>Political qualification/disqualification, legal disabilities </a:t>
            </a:r>
          </a:p>
          <a:p>
            <a:pPr lvl="1"/>
            <a:r>
              <a:rPr lang="en-US" dirty="0"/>
              <a:t>Lustration</a:t>
            </a:r>
          </a:p>
          <a:p>
            <a:pPr lvl="1"/>
            <a:r>
              <a:rPr lang="en-US" dirty="0"/>
              <a:t>Legal disabilities</a:t>
            </a:r>
          </a:p>
          <a:p>
            <a:r>
              <a:rPr lang="en-US" dirty="0"/>
              <a:t>Dispossession/Expropriation of Wrongful gains</a:t>
            </a:r>
          </a:p>
          <a:p>
            <a:r>
              <a:rPr lang="en-US" dirty="0"/>
              <a:t>Reparations</a:t>
            </a:r>
          </a:p>
        </p:txBody>
      </p:sp>
    </p:spTree>
    <p:extLst>
      <p:ext uri="{BB962C8B-B14F-4D97-AF65-F5344CB8AC3E}">
        <p14:creationId xmlns:p14="http://schemas.microsoft.com/office/powerpoint/2010/main" val="3622155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59182-E0B5-A7A3-E029-CBE845E3A153}"/>
              </a:ext>
            </a:extLst>
          </p:cNvPr>
          <p:cNvSpPr>
            <a:spLocks noGrp="1"/>
          </p:cNvSpPr>
          <p:nvPr>
            <p:ph type="title"/>
          </p:nvPr>
        </p:nvSpPr>
        <p:spPr/>
        <p:txBody>
          <a:bodyPr>
            <a:normAutofit fontScale="90000"/>
          </a:bodyPr>
          <a:lstStyle/>
          <a:p>
            <a:r>
              <a:rPr lang="en-US" dirty="0"/>
              <a:t>Example of U.S. Transitional Justice: Reconstruction </a:t>
            </a:r>
            <a:r>
              <a:rPr lang="en-US" dirty="0" err="1"/>
              <a:t>Amentments</a:t>
            </a:r>
            <a:br>
              <a:rPr lang="en-US" dirty="0"/>
            </a:br>
            <a:endParaRPr lang="en-US" dirty="0"/>
          </a:p>
        </p:txBody>
      </p:sp>
      <p:sp>
        <p:nvSpPr>
          <p:cNvPr id="3" name="Content Placeholder 2">
            <a:extLst>
              <a:ext uri="{FF2B5EF4-FFF2-40B4-BE49-F238E27FC236}">
                <a16:creationId xmlns:a16="http://schemas.microsoft.com/office/drawing/2014/main" id="{B37F1945-2EA2-2B93-F5BA-068F69161BD7}"/>
              </a:ext>
            </a:extLst>
          </p:cNvPr>
          <p:cNvSpPr>
            <a:spLocks noGrp="1"/>
          </p:cNvSpPr>
          <p:nvPr>
            <p:ph idx="1"/>
          </p:nvPr>
        </p:nvSpPr>
        <p:spPr>
          <a:xfrm>
            <a:off x="838200" y="1286933"/>
            <a:ext cx="10515600" cy="4890030"/>
          </a:xfrm>
        </p:spPr>
        <p:txBody>
          <a:bodyPr>
            <a:normAutofit fontScale="85000" lnSpcReduction="20000"/>
          </a:bodyPr>
          <a:lstStyle/>
          <a:p>
            <a:r>
              <a:rPr lang="en-US" dirty="0"/>
              <a:t>Political Enfranchisement/Disqualification</a:t>
            </a:r>
          </a:p>
          <a:p>
            <a:pPr lvl="1"/>
            <a:r>
              <a:rPr lang="en-US" dirty="0"/>
              <a:t>15</a:t>
            </a:r>
            <a:r>
              <a:rPr lang="en-US" baseline="30000" dirty="0"/>
              <a:t>th</a:t>
            </a:r>
            <a:r>
              <a:rPr lang="en-US" dirty="0"/>
              <a:t> Amendment</a:t>
            </a:r>
          </a:p>
          <a:p>
            <a:pPr lvl="1"/>
            <a:r>
              <a:rPr lang="en-US" dirty="0"/>
              <a:t>14</a:t>
            </a:r>
            <a:r>
              <a:rPr lang="en-US" baseline="30000" dirty="0"/>
              <a:t>th</a:t>
            </a:r>
            <a:r>
              <a:rPr lang="en-US" dirty="0"/>
              <a:t> Am., Section 1 Citizenship Clause</a:t>
            </a:r>
          </a:p>
          <a:p>
            <a:pPr lvl="1"/>
            <a:r>
              <a:rPr lang="en-US" dirty="0"/>
              <a:t>14</a:t>
            </a:r>
            <a:r>
              <a:rPr lang="en-US" baseline="30000" dirty="0"/>
              <a:t>th</a:t>
            </a:r>
            <a:r>
              <a:rPr lang="en-US" dirty="0"/>
              <a:t> Am., Section 2  </a:t>
            </a:r>
          </a:p>
          <a:p>
            <a:pPr lvl="2"/>
            <a:r>
              <a:rPr lang="en-US" dirty="0"/>
              <a:t>“when the right to vote in any election…...is denied…or in any way abridged, except for participation in rebellion or other crime, the basis of representation therein shall be reduce in proportion.”</a:t>
            </a:r>
          </a:p>
          <a:p>
            <a:r>
              <a:rPr lang="en-US" dirty="0"/>
              <a:t>Lustration, legal disability</a:t>
            </a:r>
          </a:p>
          <a:p>
            <a:pPr lvl="1"/>
            <a:r>
              <a:rPr lang="en-US" dirty="0"/>
              <a:t>14</a:t>
            </a:r>
            <a:r>
              <a:rPr lang="en-US" baseline="30000" dirty="0"/>
              <a:t>th</a:t>
            </a:r>
            <a:r>
              <a:rPr lang="en-US" dirty="0"/>
              <a:t> Am., Section 3</a:t>
            </a:r>
          </a:p>
          <a:p>
            <a:pPr lvl="2"/>
            <a:r>
              <a:rPr lang="en-US" dirty="0"/>
              <a:t>“No person shall…hold any office, civil or military, under the United States, or under any State, who, having previously taken an oath…to support the Constitution of the United States, shall have engaged in insurrection or rebellion against the same, or given aid or comfort to the enemies thereof. </a:t>
            </a:r>
          </a:p>
          <a:p>
            <a:pPr lvl="2"/>
            <a:r>
              <a:rPr lang="en-US" dirty="0"/>
              <a:t>But Congress may by a vote of two-thirds of each House, remove such disability.” (1872 Amnesty Bill, 1898 Amnesty)</a:t>
            </a:r>
          </a:p>
          <a:p>
            <a:r>
              <a:rPr lang="en-US" dirty="0"/>
              <a:t>Dispossession of Wrongful Property and Debt Claims from the Prior Regime</a:t>
            </a:r>
          </a:p>
          <a:p>
            <a:pPr lvl="1"/>
            <a:r>
              <a:rPr lang="en-US" dirty="0"/>
              <a:t>14</a:t>
            </a:r>
            <a:r>
              <a:rPr lang="en-US" baseline="30000" dirty="0"/>
              <a:t>th</a:t>
            </a:r>
            <a:r>
              <a:rPr lang="en-US" dirty="0"/>
              <a:t> Am., Section 4 “neither the United States nor any State shall assume or pay any debt or obligation incurred in aid of insurrection or rebellion against the United States, or any claim for the loss or emancipation of any slave; but all such debts, obligations and claims shall be held illegal and void.”</a:t>
            </a:r>
          </a:p>
        </p:txBody>
      </p:sp>
    </p:spTree>
    <p:extLst>
      <p:ext uri="{BB962C8B-B14F-4D97-AF65-F5344CB8AC3E}">
        <p14:creationId xmlns:p14="http://schemas.microsoft.com/office/powerpoint/2010/main" val="804803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6386B-131A-CA64-BE92-16F45F9FD166}"/>
              </a:ext>
            </a:extLst>
          </p:cNvPr>
          <p:cNvSpPr>
            <a:spLocks noGrp="1"/>
          </p:cNvSpPr>
          <p:nvPr>
            <p:ph type="title"/>
          </p:nvPr>
        </p:nvSpPr>
        <p:spPr/>
        <p:txBody>
          <a:bodyPr/>
          <a:lstStyle/>
          <a:p>
            <a:r>
              <a:rPr lang="en-US" dirty="0"/>
              <a:t>Project 2025 “to create a country only for some, not for all of us” </a:t>
            </a:r>
            <a:r>
              <a:rPr lang="en-US" sz="3200" dirty="0"/>
              <a:t>–--Democracy Forward</a:t>
            </a:r>
          </a:p>
        </p:txBody>
      </p:sp>
      <p:sp>
        <p:nvSpPr>
          <p:cNvPr id="3" name="Content Placeholder 2">
            <a:extLst>
              <a:ext uri="{FF2B5EF4-FFF2-40B4-BE49-F238E27FC236}">
                <a16:creationId xmlns:a16="http://schemas.microsoft.com/office/drawing/2014/main" id="{F40BE743-940E-F778-962E-05EBED373AAC}"/>
              </a:ext>
            </a:extLst>
          </p:cNvPr>
          <p:cNvSpPr>
            <a:spLocks noGrp="1"/>
          </p:cNvSpPr>
          <p:nvPr>
            <p:ph idx="1"/>
          </p:nvPr>
        </p:nvSpPr>
        <p:spPr/>
        <p:txBody>
          <a:bodyPr>
            <a:normAutofit/>
          </a:bodyPr>
          <a:lstStyle/>
          <a:p>
            <a:r>
              <a:rPr lang="en-US" dirty="0"/>
              <a:t>Firing Federal Officers and Civil Service—campaign of purging</a:t>
            </a:r>
          </a:p>
          <a:p>
            <a:r>
              <a:rPr lang="en-US" dirty="0"/>
              <a:t>Targeting Immigration—political eligibility/disqualification</a:t>
            </a:r>
          </a:p>
          <a:p>
            <a:r>
              <a:rPr lang="en-US" dirty="0"/>
              <a:t>Spoils and Dispossession</a:t>
            </a:r>
          </a:p>
          <a:p>
            <a:pPr lvl="1"/>
            <a:r>
              <a:rPr lang="en-US" dirty="0"/>
              <a:t>Allowing favored interests to extract </a:t>
            </a:r>
          </a:p>
          <a:p>
            <a:pPr lvl="2"/>
            <a:r>
              <a:rPr lang="en-US" dirty="0"/>
              <a:t>Medicare Advantage</a:t>
            </a:r>
          </a:p>
          <a:p>
            <a:pPr lvl="2"/>
            <a:r>
              <a:rPr lang="en-US" dirty="0"/>
              <a:t>Allow marketing of unproven technologies</a:t>
            </a:r>
          </a:p>
          <a:p>
            <a:pPr lvl="2"/>
            <a:r>
              <a:rPr lang="en-US" dirty="0"/>
              <a:t>Profiteering providers</a:t>
            </a:r>
          </a:p>
          <a:p>
            <a:pPr lvl="3"/>
            <a:r>
              <a:rPr lang="en-US" dirty="0"/>
              <a:t>Physician owned hospitals</a:t>
            </a:r>
          </a:p>
          <a:p>
            <a:pPr lvl="3"/>
            <a:r>
              <a:rPr lang="en-US" dirty="0"/>
              <a:t>Hobbling the arbitration process of the No Surprises Act</a:t>
            </a:r>
          </a:p>
          <a:p>
            <a:pPr lvl="1"/>
            <a:r>
              <a:rPr lang="en-US" dirty="0"/>
              <a:t>Dispossession of those they think have reaped wrongful gains</a:t>
            </a:r>
          </a:p>
          <a:p>
            <a:pPr lvl="2"/>
            <a:r>
              <a:rPr lang="en-US" dirty="0"/>
              <a:t>Medicaid/SNAP/NIH funding/”DEI” grants</a:t>
            </a:r>
          </a:p>
        </p:txBody>
      </p:sp>
    </p:spTree>
    <p:extLst>
      <p:ext uri="{BB962C8B-B14F-4D97-AF65-F5344CB8AC3E}">
        <p14:creationId xmlns:p14="http://schemas.microsoft.com/office/powerpoint/2010/main" val="1527825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9B0B7-007D-20FB-8420-057F178FC22D}"/>
              </a:ext>
            </a:extLst>
          </p:cNvPr>
          <p:cNvSpPr>
            <a:spLocks noGrp="1"/>
          </p:cNvSpPr>
          <p:nvPr>
            <p:ph type="title"/>
          </p:nvPr>
        </p:nvSpPr>
        <p:spPr>
          <a:xfrm>
            <a:off x="683458" y="0"/>
            <a:ext cx="10515600" cy="792480"/>
          </a:xfrm>
        </p:spPr>
        <p:txBody>
          <a:bodyPr/>
          <a:lstStyle/>
          <a:p>
            <a:r>
              <a:rPr lang="en-US" dirty="0"/>
              <a:t>Project 2029 clusters</a:t>
            </a:r>
          </a:p>
        </p:txBody>
      </p:sp>
      <p:sp>
        <p:nvSpPr>
          <p:cNvPr id="3" name="Content Placeholder 2">
            <a:extLst>
              <a:ext uri="{FF2B5EF4-FFF2-40B4-BE49-F238E27FC236}">
                <a16:creationId xmlns:a16="http://schemas.microsoft.com/office/drawing/2014/main" id="{7747C0D9-6659-284A-087F-C0483545C7A2}"/>
              </a:ext>
            </a:extLst>
          </p:cNvPr>
          <p:cNvSpPr>
            <a:spLocks noGrp="1"/>
          </p:cNvSpPr>
          <p:nvPr>
            <p:ph idx="1"/>
          </p:nvPr>
        </p:nvSpPr>
        <p:spPr>
          <a:xfrm>
            <a:off x="838200" y="846667"/>
            <a:ext cx="10515600" cy="6068906"/>
          </a:xfrm>
        </p:spPr>
        <p:txBody>
          <a:bodyPr>
            <a:normAutofit fontScale="70000" lnSpcReduction="20000"/>
          </a:bodyPr>
          <a:lstStyle/>
          <a:p>
            <a:r>
              <a:rPr lang="en-US" dirty="0"/>
              <a:t>Truth and Reconciliation </a:t>
            </a:r>
          </a:p>
          <a:p>
            <a:pPr lvl="1"/>
            <a:r>
              <a:rPr lang="en-US" dirty="0"/>
              <a:t>Federal civil service and other health workers</a:t>
            </a:r>
          </a:p>
          <a:p>
            <a:r>
              <a:rPr lang="en-US" dirty="0"/>
              <a:t>Correct the record</a:t>
            </a:r>
          </a:p>
          <a:p>
            <a:pPr lvl="1"/>
            <a:r>
              <a:rPr lang="en-US" dirty="0"/>
              <a:t>Correct the disinformation</a:t>
            </a:r>
          </a:p>
          <a:p>
            <a:pPr lvl="1"/>
            <a:r>
              <a:rPr lang="en-US" dirty="0"/>
              <a:t>Release suppressed studies</a:t>
            </a:r>
          </a:p>
          <a:p>
            <a:pPr lvl="1"/>
            <a:r>
              <a:rPr lang="en-US" dirty="0"/>
              <a:t>Restore data collection</a:t>
            </a:r>
          </a:p>
          <a:p>
            <a:r>
              <a:rPr lang="en-US" dirty="0"/>
              <a:t>Political qualification/disqualification </a:t>
            </a:r>
          </a:p>
          <a:p>
            <a:pPr lvl="1"/>
            <a:r>
              <a:rPr lang="en-US" dirty="0"/>
              <a:t>Debarment/Licensing?</a:t>
            </a:r>
          </a:p>
          <a:p>
            <a:pPr lvl="1"/>
            <a:r>
              <a:rPr lang="en-US" dirty="0"/>
              <a:t>Immigrant eligibility for	 benefits</a:t>
            </a:r>
          </a:p>
          <a:p>
            <a:r>
              <a:rPr lang="en-US" dirty="0"/>
              <a:t>Contestation of different legal and political orders</a:t>
            </a:r>
          </a:p>
          <a:p>
            <a:pPr lvl="1"/>
            <a:r>
              <a:rPr lang="en-US" dirty="0"/>
              <a:t>Embrace international law in health</a:t>
            </a:r>
          </a:p>
          <a:p>
            <a:r>
              <a:rPr lang="en-US" dirty="0"/>
              <a:t>Undue gains and restitution of losses</a:t>
            </a:r>
          </a:p>
          <a:p>
            <a:pPr lvl="1"/>
            <a:r>
              <a:rPr lang="en-US" dirty="0"/>
              <a:t>Muscular regulation of financialized ownership</a:t>
            </a:r>
          </a:p>
          <a:p>
            <a:pPr lvl="1"/>
            <a:r>
              <a:rPr lang="en-US" dirty="0"/>
              <a:t>Muscular regulation of payment/pricing</a:t>
            </a:r>
          </a:p>
          <a:p>
            <a:pPr lvl="1"/>
            <a:r>
              <a:rPr lang="en-US" dirty="0"/>
              <a:t>Entrenched financing</a:t>
            </a:r>
          </a:p>
          <a:p>
            <a:pPr lvl="2"/>
            <a:r>
              <a:rPr lang="en-US" dirty="0"/>
              <a:t>improve upon the Public Health and Prevention Fund (entitlement spending)</a:t>
            </a:r>
          </a:p>
          <a:p>
            <a:r>
              <a:rPr lang="en-US" dirty="0"/>
              <a:t>Reparations</a:t>
            </a:r>
          </a:p>
          <a:p>
            <a:pPr lvl="1"/>
            <a:r>
              <a:rPr lang="en-US" dirty="0"/>
              <a:t>Mary Bassett: Reparations for history of African enslavement would result in 29% reduction in premature mortality and a 25.6% reduction in overall mortality</a:t>
            </a:r>
          </a:p>
          <a:p>
            <a:pPr lvl="1"/>
            <a:r>
              <a:rPr lang="en-US" dirty="0"/>
              <a:t>Universalize healthcare entitlements</a:t>
            </a:r>
          </a:p>
          <a:p>
            <a:r>
              <a:rPr lang="en-US" dirty="0"/>
              <a:t>Upstream from health </a:t>
            </a:r>
          </a:p>
          <a:p>
            <a:pPr lvl="1"/>
            <a:r>
              <a:rPr lang="en-US" dirty="0"/>
              <a:t>Addressing the root causes of the crises in health justice</a:t>
            </a:r>
          </a:p>
          <a:p>
            <a:endParaRPr lang="en-US" dirty="0"/>
          </a:p>
        </p:txBody>
      </p:sp>
    </p:spTree>
    <p:extLst>
      <p:ext uri="{BB962C8B-B14F-4D97-AF65-F5344CB8AC3E}">
        <p14:creationId xmlns:p14="http://schemas.microsoft.com/office/powerpoint/2010/main" val="687829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3B68D-9283-114C-1760-0B3D3BB78D14}"/>
              </a:ext>
            </a:extLst>
          </p:cNvPr>
          <p:cNvSpPr>
            <a:spLocks noGrp="1"/>
          </p:cNvSpPr>
          <p:nvPr>
            <p:ph type="title"/>
          </p:nvPr>
        </p:nvSpPr>
        <p:spPr/>
        <p:txBody>
          <a:bodyPr>
            <a:normAutofit/>
          </a:bodyPr>
          <a:lstStyle/>
          <a:p>
            <a:r>
              <a:rPr lang="en-US" u="sng" dirty="0">
                <a:hlinkClick r:id="rId3"/>
              </a:rPr>
              <a:t>Gregg Gonsalves and Amy Kapczynski</a:t>
            </a:r>
            <a:r>
              <a:rPr lang="en-US" dirty="0"/>
              <a:t>  Call for a New Politics of Care</a:t>
            </a:r>
          </a:p>
        </p:txBody>
      </p:sp>
      <p:sp>
        <p:nvSpPr>
          <p:cNvPr id="3" name="Content Placeholder 2">
            <a:extLst>
              <a:ext uri="{FF2B5EF4-FFF2-40B4-BE49-F238E27FC236}">
                <a16:creationId xmlns:a16="http://schemas.microsoft.com/office/drawing/2014/main" id="{1105D8FA-5CC2-842C-6E70-400093581FAA}"/>
              </a:ext>
            </a:extLst>
          </p:cNvPr>
          <p:cNvSpPr>
            <a:spLocks noGrp="1"/>
          </p:cNvSpPr>
          <p:nvPr>
            <p:ph idx="1"/>
          </p:nvPr>
        </p:nvSpPr>
        <p:spPr/>
        <p:txBody>
          <a:bodyPr/>
          <a:lstStyle/>
          <a:p>
            <a:r>
              <a:rPr lang="en-US" dirty="0"/>
              <a:t>“The day after all this is over, what do we want the world we share to look like? What are we willing to fight for? And how do we connect a long-term vision of that world worth fighting for with the things we need to do to mitigate the damage now?…In our earlier pieces in these pages, we’ve argued for a new politics of care, one organized around a commitment to universal provision for human needs; countervailing power for workers, people of color, and the vulnerable; and a rejection of carceral approaches to social problems. The question now is how to connect that vision to programmatic responses that address the needs of the moment and beyond.”</a:t>
            </a:r>
          </a:p>
        </p:txBody>
      </p:sp>
    </p:spTree>
    <p:extLst>
      <p:ext uri="{BB962C8B-B14F-4D97-AF65-F5344CB8AC3E}">
        <p14:creationId xmlns:p14="http://schemas.microsoft.com/office/powerpoint/2010/main" val="4160514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3337</TotalTime>
  <Words>1524</Words>
  <Application>Microsoft Office PowerPoint</Application>
  <PresentationFormat>Widescreen</PresentationFormat>
  <Paragraphs>121</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A Proposal for Project 2029: Transitional Health Justice</vt:lpstr>
      <vt:lpstr>Transitional Health Justice</vt:lpstr>
      <vt:lpstr>TJ: “[T]he full range of processes and mechanisms associated with a society’s attempts to come to terms with a legacy of large-scale past abuses.”  </vt:lpstr>
      <vt:lpstr>Some Common Methods of Transitional Justice</vt:lpstr>
      <vt:lpstr>Example of U.S. Transitional Justice: Reconstruction Amentments </vt:lpstr>
      <vt:lpstr>Project 2025 “to create a country only for some, not for all of us” –--Democracy Forward</vt:lpstr>
      <vt:lpstr>Project 2029 clusters</vt:lpstr>
      <vt:lpstr>Gregg Gonsalves and Amy Kapczynski  Call for a New Politics of 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Christina Ho</dc:creator>
  <cp:lastModifiedBy>Christina Ho</cp:lastModifiedBy>
  <cp:revision>12</cp:revision>
  <cp:lastPrinted>2026-06-03T11:30:44Z</cp:lastPrinted>
  <dcterms:created xsi:type="dcterms:W3CDTF">2026-05-31T08:42:41Z</dcterms:created>
  <dcterms:modified xsi:type="dcterms:W3CDTF">2026-06-03T11:32:47Z</dcterms:modified>
</cp:coreProperties>
</file>