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Hatton" pitchFamily="2" charset="77"/>
      <p:regular r:id="rId11"/>
    </p:embeddedFont>
    <p:embeddedFont>
      <p:font typeface="Open Sans" panose="020B0606030504020204" pitchFamily="34" charset="0"/>
      <p:regular r:id="rId12"/>
      <p:bold r:id="rId13"/>
      <p:italic r:id="rId14"/>
      <p:boldItalic r:id="rId15"/>
    </p:embeddedFont>
    <p:embeddedFont>
      <p:font typeface="Open Sans Bold" panose="020B0806030504020204" pitchFamily="3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 autoAdjust="0"/>
    <p:restoredTop sz="94692" autoAdjust="0"/>
  </p:normalViewPr>
  <p:slideViewPr>
    <p:cSldViewPr>
      <p:cViewPr varScale="1">
        <p:scale>
          <a:sx n="70" d="100"/>
          <a:sy n="70" d="100"/>
        </p:scale>
        <p:origin x="63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2757B-C5B9-894A-A9AD-B8D1DEC8EC55}" type="datetimeFigureOut">
              <a:rPr lang="en-US" smtClean="0"/>
              <a:t>6/2/26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77164-7BDD-F748-AD9C-9C0F12820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1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77164-7BDD-F748-AD9C-9C0F12820C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39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699" y="3760091"/>
            <a:ext cx="9797464" cy="2822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46"/>
              </a:lnSpc>
            </a:pPr>
            <a:r>
              <a:rPr lang="en-US" sz="9345" dirty="0">
                <a:solidFill>
                  <a:srgbClr val="FFFFFF"/>
                </a:solidFill>
                <a:latin typeface="Hatton"/>
                <a:ea typeface="Hatton"/>
                <a:cs typeface="Hatton"/>
                <a:sym typeface="Hatton"/>
              </a:rPr>
              <a:t>Private Health Governance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469966" y="-199186"/>
            <a:ext cx="9980819" cy="10685373"/>
            <a:chOff x="0" y="0"/>
            <a:chExt cx="5933440" cy="6352286"/>
          </a:xfrm>
        </p:grpSpPr>
        <p:sp>
          <p:nvSpPr>
            <p:cNvPr id="5" name="Freeform 5"/>
            <p:cNvSpPr/>
            <p:nvPr/>
          </p:nvSpPr>
          <p:spPr>
            <a:xfrm>
              <a:off x="-27" y="-62"/>
              <a:ext cx="5933466" cy="6352235"/>
            </a:xfrm>
            <a:custGeom>
              <a:avLst/>
              <a:gdLst/>
              <a:ahLst/>
              <a:cxnLst/>
              <a:rect l="l" t="t" r="r" b="b"/>
              <a:pathLst>
                <a:path w="5933466" h="6352235">
                  <a:moveTo>
                    <a:pt x="5914671" y="6334060"/>
                  </a:moveTo>
                  <a:cubicBezTo>
                    <a:pt x="4410991" y="6356158"/>
                    <a:pt x="2810918" y="6335076"/>
                    <a:pt x="1315239" y="6344093"/>
                  </a:cubicBezTo>
                  <a:cubicBezTo>
                    <a:pt x="1002184" y="6336854"/>
                    <a:pt x="663729" y="6357555"/>
                    <a:pt x="337339" y="6344855"/>
                  </a:cubicBezTo>
                  <a:cubicBezTo>
                    <a:pt x="263933" y="6337108"/>
                    <a:pt x="-130402" y="6435914"/>
                    <a:pt x="122582" y="6089712"/>
                  </a:cubicBezTo>
                  <a:cubicBezTo>
                    <a:pt x="213387" y="6034213"/>
                    <a:pt x="109882" y="5938074"/>
                    <a:pt x="140743" y="5850444"/>
                  </a:cubicBezTo>
                  <a:cubicBezTo>
                    <a:pt x="254662" y="5736144"/>
                    <a:pt x="122963" y="5564567"/>
                    <a:pt x="49684" y="5390831"/>
                  </a:cubicBezTo>
                  <a:cubicBezTo>
                    <a:pt x="43588" y="5246432"/>
                    <a:pt x="162841" y="5130227"/>
                    <a:pt x="89308" y="4976430"/>
                  </a:cubicBezTo>
                  <a:cubicBezTo>
                    <a:pt x="96039" y="4903405"/>
                    <a:pt x="92102" y="4775008"/>
                    <a:pt x="24411" y="4713667"/>
                  </a:cubicBezTo>
                  <a:cubicBezTo>
                    <a:pt x="-69442" y="4662994"/>
                    <a:pt x="139600" y="4508054"/>
                    <a:pt x="111152" y="4369116"/>
                  </a:cubicBezTo>
                  <a:cubicBezTo>
                    <a:pt x="119534" y="4241100"/>
                    <a:pt x="109374" y="4092764"/>
                    <a:pt x="83847" y="3941380"/>
                  </a:cubicBezTo>
                  <a:cubicBezTo>
                    <a:pt x="90324" y="3889437"/>
                    <a:pt x="118899" y="3841685"/>
                    <a:pt x="107596" y="3791774"/>
                  </a:cubicBezTo>
                  <a:cubicBezTo>
                    <a:pt x="111406" y="3719003"/>
                    <a:pt x="203735" y="3646232"/>
                    <a:pt x="135663" y="3585272"/>
                  </a:cubicBezTo>
                  <a:cubicBezTo>
                    <a:pt x="123852" y="3574985"/>
                    <a:pt x="137568" y="3557586"/>
                    <a:pt x="152427" y="3538917"/>
                  </a:cubicBezTo>
                  <a:cubicBezTo>
                    <a:pt x="141886" y="3529265"/>
                    <a:pt x="55399" y="3385882"/>
                    <a:pt x="93499" y="3326954"/>
                  </a:cubicBezTo>
                  <a:cubicBezTo>
                    <a:pt x="91340" y="3263327"/>
                    <a:pt x="167540" y="3270693"/>
                    <a:pt x="93753" y="3131882"/>
                  </a:cubicBezTo>
                  <a:cubicBezTo>
                    <a:pt x="44731" y="3118166"/>
                    <a:pt x="201068" y="2947859"/>
                    <a:pt x="267997" y="2820732"/>
                  </a:cubicBezTo>
                  <a:cubicBezTo>
                    <a:pt x="248439" y="2748342"/>
                    <a:pt x="298096" y="2686239"/>
                    <a:pt x="319051" y="2613087"/>
                  </a:cubicBezTo>
                  <a:cubicBezTo>
                    <a:pt x="341403" y="2506661"/>
                    <a:pt x="318797" y="2441383"/>
                    <a:pt x="434748" y="2346260"/>
                  </a:cubicBezTo>
                  <a:cubicBezTo>
                    <a:pt x="468784" y="2272600"/>
                    <a:pt x="382551" y="2188780"/>
                    <a:pt x="425731" y="2076385"/>
                  </a:cubicBezTo>
                  <a:cubicBezTo>
                    <a:pt x="406935" y="2061272"/>
                    <a:pt x="459894" y="2044254"/>
                    <a:pt x="425858" y="2018600"/>
                  </a:cubicBezTo>
                  <a:cubicBezTo>
                    <a:pt x="410745" y="1998280"/>
                    <a:pt x="380392" y="2002471"/>
                    <a:pt x="409856" y="1960053"/>
                  </a:cubicBezTo>
                  <a:cubicBezTo>
                    <a:pt x="399315" y="1943035"/>
                    <a:pt x="443892" y="1820734"/>
                    <a:pt x="420270" y="1732215"/>
                  </a:cubicBezTo>
                  <a:cubicBezTo>
                    <a:pt x="416206" y="1721547"/>
                    <a:pt x="483008" y="1683574"/>
                    <a:pt x="456465" y="1657412"/>
                  </a:cubicBezTo>
                  <a:cubicBezTo>
                    <a:pt x="486437" y="1596579"/>
                    <a:pt x="388393" y="1560130"/>
                    <a:pt x="471451" y="1420938"/>
                  </a:cubicBezTo>
                  <a:cubicBezTo>
                    <a:pt x="423445" y="1386267"/>
                    <a:pt x="441098" y="1344865"/>
                    <a:pt x="436907" y="1304225"/>
                  </a:cubicBezTo>
                  <a:cubicBezTo>
                    <a:pt x="492914" y="1238185"/>
                    <a:pt x="515139" y="1099628"/>
                    <a:pt x="639980" y="851343"/>
                  </a:cubicBezTo>
                  <a:cubicBezTo>
                    <a:pt x="706020" y="764983"/>
                    <a:pt x="697892" y="635189"/>
                    <a:pt x="782347" y="415225"/>
                  </a:cubicBezTo>
                  <a:cubicBezTo>
                    <a:pt x="756312" y="387158"/>
                    <a:pt x="892075" y="396937"/>
                    <a:pt x="983896" y="216978"/>
                  </a:cubicBezTo>
                  <a:cubicBezTo>
                    <a:pt x="968402" y="149033"/>
                    <a:pt x="1070891" y="86168"/>
                    <a:pt x="1027584" y="9714"/>
                  </a:cubicBezTo>
                  <a:cubicBezTo>
                    <a:pt x="1439826" y="19366"/>
                    <a:pt x="1940714" y="8952"/>
                    <a:pt x="2442364" y="11746"/>
                  </a:cubicBezTo>
                  <a:cubicBezTo>
                    <a:pt x="3456586" y="15429"/>
                    <a:pt x="4397783" y="12889"/>
                    <a:pt x="5398416" y="12000"/>
                  </a:cubicBezTo>
                  <a:cubicBezTo>
                    <a:pt x="6143652" y="103567"/>
                    <a:pt x="5870348" y="-589853"/>
                    <a:pt x="5933467" y="2294571"/>
                  </a:cubicBezTo>
                  <a:cubicBezTo>
                    <a:pt x="5899431" y="3610545"/>
                    <a:pt x="5953152" y="5089841"/>
                    <a:pt x="5914671" y="6334060"/>
                  </a:cubicBezTo>
                  <a:close/>
                </a:path>
              </a:pathLst>
            </a:custGeom>
            <a:blipFill>
              <a:blip r:embed="rId2"/>
              <a:stretch>
                <a:fillRect l="-68932" t="-7154" b="-111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4528529">
            <a:off x="5059244" y="6762174"/>
            <a:ext cx="4995836" cy="6331129"/>
          </a:xfrm>
          <a:custGeom>
            <a:avLst/>
            <a:gdLst/>
            <a:ahLst/>
            <a:cxnLst/>
            <a:rect l="l" t="t" r="r" b="b"/>
            <a:pathLst>
              <a:path w="4995836" h="6331129">
                <a:moveTo>
                  <a:pt x="0" y="0"/>
                </a:moveTo>
                <a:lnTo>
                  <a:pt x="4995836" y="0"/>
                </a:lnTo>
                <a:lnTo>
                  <a:pt x="4995836" y="6331128"/>
                </a:lnTo>
                <a:lnTo>
                  <a:pt x="0" y="63311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6CA6975-7EA0-4B4B-F195-B1CD66666DA4}"/>
              </a:ext>
            </a:extLst>
          </p:cNvPr>
          <p:cNvSpPr txBox="1"/>
          <p:nvPr/>
        </p:nvSpPr>
        <p:spPr>
          <a:xfrm>
            <a:off x="1028699" y="1195772"/>
            <a:ext cx="4793781" cy="1655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3"/>
              </a:lnSpc>
            </a:pPr>
            <a:r>
              <a:rPr lang="en-US" sz="5000" dirty="0">
                <a:solidFill>
                  <a:schemeClr val="bg1">
                    <a:alpha val="50980"/>
                  </a:schemeClr>
                </a:solidFill>
                <a:latin typeface="Hatton"/>
                <a:ea typeface="Hatton"/>
                <a:cs typeface="Hatton"/>
                <a:sym typeface="Hatton"/>
              </a:rPr>
              <a:t>Lauren Roth</a:t>
            </a:r>
          </a:p>
          <a:p>
            <a:pPr algn="l">
              <a:lnSpc>
                <a:spcPts val="3723"/>
              </a:lnSpc>
            </a:pPr>
            <a:endParaRPr lang="en-US" sz="5000" dirty="0">
              <a:solidFill>
                <a:srgbClr val="FFFFFF">
                  <a:alpha val="50980"/>
                </a:srgbClr>
              </a:solidFill>
              <a:latin typeface="Hatton"/>
              <a:ea typeface="Hatton"/>
              <a:cs typeface="Hatton"/>
              <a:sym typeface="Hatton"/>
            </a:endParaRPr>
          </a:p>
          <a:p>
            <a:pPr algn="l">
              <a:lnSpc>
                <a:spcPts val="2573"/>
              </a:lnSpc>
            </a:pPr>
            <a:r>
              <a:rPr lang="en-US" sz="3200" dirty="0">
                <a:solidFill>
                  <a:srgbClr val="FFFFFF">
                    <a:alpha val="50980"/>
                  </a:srgbClr>
                </a:solidFill>
                <a:latin typeface="Hatton"/>
                <a:ea typeface="Hatton"/>
                <a:cs typeface="Hatton"/>
                <a:sym typeface="Hatton"/>
              </a:rPr>
              <a:t>Haub School of Law at </a:t>
            </a:r>
          </a:p>
          <a:p>
            <a:pPr algn="l">
              <a:lnSpc>
                <a:spcPts val="2573"/>
              </a:lnSpc>
            </a:pPr>
            <a:r>
              <a:rPr lang="en-US" sz="3200" dirty="0">
                <a:solidFill>
                  <a:srgbClr val="FFFFFF">
                    <a:alpha val="50980"/>
                  </a:srgbClr>
                </a:solidFill>
                <a:latin typeface="Hatton"/>
                <a:ea typeface="Hatton"/>
                <a:cs typeface="Hatton"/>
                <a:sym typeface="Hatton"/>
              </a:rPr>
              <a:t>Pace University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D1AB6B2-537C-87D7-9214-BCA423128471}"/>
              </a:ext>
            </a:extLst>
          </p:cNvPr>
          <p:cNvSpPr txBox="1"/>
          <p:nvPr/>
        </p:nvSpPr>
        <p:spPr>
          <a:xfrm>
            <a:off x="1028699" y="7549058"/>
            <a:ext cx="4991100" cy="1989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23"/>
              </a:lnSpc>
            </a:pPr>
            <a:r>
              <a:rPr lang="en-US" sz="5000" dirty="0">
                <a:solidFill>
                  <a:srgbClr val="FFFFFF">
                    <a:alpha val="50980"/>
                  </a:srgbClr>
                </a:solidFill>
                <a:latin typeface="Hatton"/>
                <a:ea typeface="Hatton"/>
                <a:cs typeface="Hatton"/>
                <a:sym typeface="Hatton"/>
              </a:rPr>
              <a:t>Ethan Thorpe</a:t>
            </a:r>
          </a:p>
          <a:p>
            <a:pPr algn="l">
              <a:lnSpc>
                <a:spcPts val="3723"/>
              </a:lnSpc>
            </a:pPr>
            <a:endParaRPr lang="en-US" sz="5000" dirty="0">
              <a:solidFill>
                <a:srgbClr val="FFFFFF">
                  <a:alpha val="50980"/>
                </a:srgbClr>
              </a:solidFill>
              <a:latin typeface="Hatton"/>
              <a:ea typeface="Hatton"/>
              <a:cs typeface="Hatton"/>
              <a:sym typeface="Hatton"/>
            </a:endParaRPr>
          </a:p>
          <a:p>
            <a:pPr algn="l">
              <a:lnSpc>
                <a:spcPts val="2573"/>
              </a:lnSpc>
            </a:pPr>
            <a:r>
              <a:rPr lang="en-US" sz="3200" dirty="0">
                <a:solidFill>
                  <a:srgbClr val="FFFFFF">
                    <a:alpha val="50980"/>
                  </a:srgbClr>
                </a:solidFill>
                <a:latin typeface="Hatton"/>
                <a:ea typeface="Hatton"/>
                <a:cs typeface="Hatton"/>
                <a:sym typeface="Hatton"/>
              </a:rPr>
              <a:t>Vanderbilt Private Climate Governance Lab</a:t>
            </a:r>
          </a:p>
          <a:p>
            <a:pPr algn="l">
              <a:lnSpc>
                <a:spcPts val="2573"/>
              </a:lnSpc>
            </a:pPr>
            <a:r>
              <a:rPr lang="en-US" sz="3200" dirty="0">
                <a:solidFill>
                  <a:srgbClr val="FFFFFF">
                    <a:alpha val="50980"/>
                  </a:srgbClr>
                </a:solidFill>
                <a:latin typeface="Hatton"/>
                <a:ea typeface="Hatton"/>
                <a:cs typeface="Hatton"/>
                <a:sym typeface="Hatton"/>
              </a:rPr>
              <a:t>Vanderbilt Law School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9" y="4226643"/>
            <a:ext cx="8895728" cy="626627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2949962">
            <a:off x="12628700" y="-4733796"/>
            <a:ext cx="9590035" cy="9189937"/>
            <a:chOff x="0" y="0"/>
            <a:chExt cx="6334760" cy="6070473"/>
          </a:xfrm>
        </p:grpSpPr>
        <p:sp>
          <p:nvSpPr>
            <p:cNvPr id="4" name="Freeform 4"/>
            <p:cNvSpPr/>
            <p:nvPr/>
          </p:nvSpPr>
          <p:spPr>
            <a:xfrm>
              <a:off x="10" y="0"/>
              <a:ext cx="6334749" cy="6070500"/>
            </a:xfrm>
            <a:custGeom>
              <a:avLst/>
              <a:gdLst/>
              <a:ahLst/>
              <a:cxnLst/>
              <a:rect l="l" t="t" r="r" b="b"/>
              <a:pathLst>
                <a:path w="6334749" h="6070500">
                  <a:moveTo>
                    <a:pt x="6334750" y="6053709"/>
                  </a:moveTo>
                  <a:cubicBezTo>
                    <a:pt x="6066780" y="6082030"/>
                    <a:pt x="5830179" y="6068949"/>
                    <a:pt x="5559796" y="6054979"/>
                  </a:cubicBezTo>
                  <a:cubicBezTo>
                    <a:pt x="4066403" y="6078601"/>
                    <a:pt x="2165467" y="6061075"/>
                    <a:pt x="583301" y="6058662"/>
                  </a:cubicBezTo>
                  <a:cubicBezTo>
                    <a:pt x="521960" y="6080252"/>
                    <a:pt x="545836" y="6009132"/>
                    <a:pt x="526151" y="5981192"/>
                  </a:cubicBezTo>
                  <a:cubicBezTo>
                    <a:pt x="472430" y="5932043"/>
                    <a:pt x="426710" y="5885942"/>
                    <a:pt x="403723" y="5823712"/>
                  </a:cubicBezTo>
                  <a:cubicBezTo>
                    <a:pt x="447411" y="5527548"/>
                    <a:pt x="511038" y="5630164"/>
                    <a:pt x="435854" y="5435473"/>
                  </a:cubicBezTo>
                  <a:cubicBezTo>
                    <a:pt x="486654" y="5344541"/>
                    <a:pt x="449570" y="5223637"/>
                    <a:pt x="395468" y="5179822"/>
                  </a:cubicBezTo>
                  <a:cubicBezTo>
                    <a:pt x="343525" y="5018405"/>
                    <a:pt x="384165" y="5123053"/>
                    <a:pt x="325110" y="5034661"/>
                  </a:cubicBezTo>
                  <a:cubicBezTo>
                    <a:pt x="247259" y="5007864"/>
                    <a:pt x="335524" y="4972431"/>
                    <a:pt x="299837" y="4952492"/>
                  </a:cubicBezTo>
                  <a:cubicBezTo>
                    <a:pt x="223129" y="4806315"/>
                    <a:pt x="165471" y="4745863"/>
                    <a:pt x="83937" y="4646676"/>
                  </a:cubicBezTo>
                  <a:cubicBezTo>
                    <a:pt x="31740" y="4614418"/>
                    <a:pt x="90287" y="4573143"/>
                    <a:pt x="64760" y="4550791"/>
                  </a:cubicBezTo>
                  <a:cubicBezTo>
                    <a:pt x="-81544" y="4458081"/>
                    <a:pt x="69586" y="4480560"/>
                    <a:pt x="43043" y="4415409"/>
                  </a:cubicBezTo>
                  <a:cubicBezTo>
                    <a:pt x="-6487" y="4320667"/>
                    <a:pt x="61966" y="4231640"/>
                    <a:pt x="99685" y="4173093"/>
                  </a:cubicBezTo>
                  <a:cubicBezTo>
                    <a:pt x="206111" y="4054983"/>
                    <a:pt x="296408" y="3861816"/>
                    <a:pt x="271897" y="3825621"/>
                  </a:cubicBezTo>
                  <a:cubicBezTo>
                    <a:pt x="274945" y="3760089"/>
                    <a:pt x="362702" y="3723005"/>
                    <a:pt x="334889" y="3654933"/>
                  </a:cubicBezTo>
                  <a:cubicBezTo>
                    <a:pt x="359273" y="3610483"/>
                    <a:pt x="408295" y="3536061"/>
                    <a:pt x="462270" y="3486785"/>
                  </a:cubicBezTo>
                  <a:cubicBezTo>
                    <a:pt x="469382" y="3304921"/>
                    <a:pt x="504307" y="3237611"/>
                    <a:pt x="527294" y="3143377"/>
                  </a:cubicBezTo>
                  <a:cubicBezTo>
                    <a:pt x="576951" y="3059430"/>
                    <a:pt x="592953" y="2976245"/>
                    <a:pt x="641848" y="2905760"/>
                  </a:cubicBezTo>
                  <a:cubicBezTo>
                    <a:pt x="592572" y="2829560"/>
                    <a:pt x="659374" y="2818384"/>
                    <a:pt x="637276" y="2785872"/>
                  </a:cubicBezTo>
                  <a:cubicBezTo>
                    <a:pt x="734304" y="2657475"/>
                    <a:pt x="704586" y="2423160"/>
                    <a:pt x="683123" y="2284476"/>
                  </a:cubicBezTo>
                  <a:cubicBezTo>
                    <a:pt x="650484" y="2186686"/>
                    <a:pt x="624322" y="2137283"/>
                    <a:pt x="552567" y="2095373"/>
                  </a:cubicBezTo>
                  <a:cubicBezTo>
                    <a:pt x="568188" y="2042033"/>
                    <a:pt x="515610" y="1995932"/>
                    <a:pt x="499481" y="2002155"/>
                  </a:cubicBezTo>
                  <a:cubicBezTo>
                    <a:pt x="508879" y="1897126"/>
                    <a:pt x="459222" y="1867789"/>
                    <a:pt x="447157" y="1826514"/>
                  </a:cubicBezTo>
                  <a:cubicBezTo>
                    <a:pt x="387721" y="1773301"/>
                    <a:pt x="525135" y="1765554"/>
                    <a:pt x="450586" y="1696466"/>
                  </a:cubicBezTo>
                  <a:cubicBezTo>
                    <a:pt x="471922" y="1594739"/>
                    <a:pt x="474589" y="1542542"/>
                    <a:pt x="454269" y="1497711"/>
                  </a:cubicBezTo>
                  <a:cubicBezTo>
                    <a:pt x="438775" y="1460500"/>
                    <a:pt x="518404" y="1385443"/>
                    <a:pt x="489956" y="1391666"/>
                  </a:cubicBezTo>
                  <a:cubicBezTo>
                    <a:pt x="491226" y="1335278"/>
                    <a:pt x="454142" y="1311402"/>
                    <a:pt x="433314" y="1294511"/>
                  </a:cubicBezTo>
                  <a:cubicBezTo>
                    <a:pt x="442839" y="1271270"/>
                    <a:pt x="502656" y="1227963"/>
                    <a:pt x="509387" y="1214882"/>
                  </a:cubicBezTo>
                  <a:cubicBezTo>
                    <a:pt x="516626" y="1157097"/>
                    <a:pt x="442839" y="1144270"/>
                    <a:pt x="497830" y="1084961"/>
                  </a:cubicBezTo>
                  <a:cubicBezTo>
                    <a:pt x="459730" y="1014730"/>
                    <a:pt x="429631" y="1005332"/>
                    <a:pt x="442458" y="954278"/>
                  </a:cubicBezTo>
                  <a:cubicBezTo>
                    <a:pt x="335143" y="553720"/>
                    <a:pt x="441823" y="682625"/>
                    <a:pt x="483860" y="467614"/>
                  </a:cubicBezTo>
                  <a:cubicBezTo>
                    <a:pt x="540629" y="307213"/>
                    <a:pt x="466334" y="342011"/>
                    <a:pt x="450840" y="231521"/>
                  </a:cubicBezTo>
                  <a:cubicBezTo>
                    <a:pt x="472303" y="18034"/>
                    <a:pt x="375402" y="51308"/>
                    <a:pt x="504180" y="0"/>
                  </a:cubicBezTo>
                  <a:cubicBezTo>
                    <a:pt x="2313676" y="18542"/>
                    <a:pt x="4221978" y="12827"/>
                    <a:pt x="5948416" y="2540"/>
                  </a:cubicBezTo>
                  <a:cubicBezTo>
                    <a:pt x="6111230" y="31115"/>
                    <a:pt x="6314430" y="-15367"/>
                    <a:pt x="6325987" y="21082"/>
                  </a:cubicBezTo>
                  <a:cubicBezTo>
                    <a:pt x="6332845" y="199644"/>
                    <a:pt x="6325479" y="397637"/>
                    <a:pt x="6325352" y="610743"/>
                  </a:cubicBezTo>
                  <a:cubicBezTo>
                    <a:pt x="6324082" y="1642872"/>
                    <a:pt x="6334877" y="2744978"/>
                    <a:pt x="6326241" y="3737356"/>
                  </a:cubicBezTo>
                  <a:cubicBezTo>
                    <a:pt x="6337798" y="4569079"/>
                    <a:pt x="6315827" y="5265674"/>
                    <a:pt x="6334750" y="6053709"/>
                  </a:cubicBezTo>
                  <a:close/>
                </a:path>
              </a:pathLst>
            </a:custGeom>
            <a:blipFill>
              <a:blip r:embed="rId3"/>
              <a:stretch>
                <a:fillRect l="-43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09650"/>
            <a:ext cx="6896100" cy="1238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18"/>
              </a:lnSpc>
            </a:pPr>
            <a:r>
              <a:rPr lang="en-US" sz="4190" dirty="0">
                <a:solidFill>
                  <a:srgbClr val="1A401F"/>
                </a:solidFill>
                <a:latin typeface="Hatton"/>
                <a:ea typeface="Hatton"/>
                <a:cs typeface="Hatton"/>
                <a:sym typeface="Hatton"/>
              </a:rPr>
              <a:t>01/ Private Environmental  Governance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543850"/>
            <a:ext cx="6896100" cy="179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36"/>
              </a:lnSpc>
            </a:pPr>
            <a:r>
              <a:rPr lang="en-US" sz="28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Private environmental governance (PEG) occurs when private organizations perform environmental and climate adaptation and mitigation functions typically associated with governments.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7081409"/>
            <a:ext cx="5328392" cy="216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6"/>
              </a:lnSpc>
            </a:pPr>
            <a:r>
              <a:rPr lang="en-US" sz="28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Federal gridlock and state fragmentation have left major gaps in environmental governance. PEG can and does play an important gap-filling role.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50" y="1760265"/>
            <a:ext cx="6172200" cy="36004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144000" y="5078485"/>
            <a:ext cx="5235946" cy="848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22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80% of the 10 largest companies in 7 global sectors impose environmental requirements on their suppliers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640" y="182495"/>
            <a:ext cx="7948184" cy="791946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03736" y="6481242"/>
            <a:ext cx="12356544" cy="13779713"/>
            <a:chOff x="0" y="0"/>
            <a:chExt cx="5694172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15908"/>
              <a:ext cx="5693345" cy="6345809"/>
            </a:xfrm>
            <a:custGeom>
              <a:avLst/>
              <a:gdLst/>
              <a:ahLst/>
              <a:cxnLst/>
              <a:rect l="l" t="t" r="r" b="b"/>
              <a:pathLst>
                <a:path w="5693345" h="6345809">
                  <a:moveTo>
                    <a:pt x="2426462" y="361790"/>
                  </a:moveTo>
                  <a:cubicBezTo>
                    <a:pt x="2419604" y="353916"/>
                    <a:pt x="2439670" y="359504"/>
                    <a:pt x="2426462" y="361790"/>
                  </a:cubicBezTo>
                  <a:close/>
                  <a:moveTo>
                    <a:pt x="3297682" y="685894"/>
                  </a:moveTo>
                  <a:cubicBezTo>
                    <a:pt x="3291332" y="692371"/>
                    <a:pt x="3300349" y="685132"/>
                    <a:pt x="3297682" y="685894"/>
                  </a:cubicBezTo>
                  <a:close/>
                  <a:moveTo>
                    <a:pt x="5684520" y="6289896"/>
                  </a:moveTo>
                  <a:cubicBezTo>
                    <a:pt x="4089908" y="6373843"/>
                    <a:pt x="2252472" y="6311867"/>
                    <a:pt x="602996" y="6317455"/>
                  </a:cubicBezTo>
                  <a:cubicBezTo>
                    <a:pt x="-325374" y="6202139"/>
                    <a:pt x="225933" y="7559769"/>
                    <a:pt x="0" y="34384"/>
                  </a:cubicBezTo>
                  <a:cubicBezTo>
                    <a:pt x="266065" y="-71026"/>
                    <a:pt x="424561" y="101313"/>
                    <a:pt x="626364" y="82644"/>
                  </a:cubicBezTo>
                  <a:cubicBezTo>
                    <a:pt x="619633" y="220312"/>
                    <a:pt x="770128" y="-172372"/>
                    <a:pt x="1191768" y="184752"/>
                  </a:cubicBezTo>
                  <a:cubicBezTo>
                    <a:pt x="1318006" y="194404"/>
                    <a:pt x="1435862" y="290670"/>
                    <a:pt x="1555242" y="343883"/>
                  </a:cubicBezTo>
                  <a:cubicBezTo>
                    <a:pt x="1555369" y="340708"/>
                    <a:pt x="1555115" y="337152"/>
                    <a:pt x="1556385" y="344518"/>
                  </a:cubicBezTo>
                  <a:cubicBezTo>
                    <a:pt x="1574673" y="352519"/>
                    <a:pt x="1592961" y="359758"/>
                    <a:pt x="1611376" y="365346"/>
                  </a:cubicBezTo>
                  <a:cubicBezTo>
                    <a:pt x="1622044" y="362679"/>
                    <a:pt x="1628775" y="340327"/>
                    <a:pt x="1642872" y="355440"/>
                  </a:cubicBezTo>
                  <a:cubicBezTo>
                    <a:pt x="1728597" y="341597"/>
                    <a:pt x="1892808" y="350741"/>
                    <a:pt x="2061972" y="356710"/>
                  </a:cubicBezTo>
                  <a:cubicBezTo>
                    <a:pt x="2050796" y="352392"/>
                    <a:pt x="2087245" y="339819"/>
                    <a:pt x="2146173" y="333342"/>
                  </a:cubicBezTo>
                  <a:cubicBezTo>
                    <a:pt x="2146046" y="333215"/>
                    <a:pt x="2146046" y="333088"/>
                    <a:pt x="2145919" y="332961"/>
                  </a:cubicBezTo>
                  <a:cubicBezTo>
                    <a:pt x="2146173" y="332961"/>
                    <a:pt x="2146300" y="333088"/>
                    <a:pt x="2146554" y="333088"/>
                  </a:cubicBezTo>
                  <a:cubicBezTo>
                    <a:pt x="2146427" y="333342"/>
                    <a:pt x="2146300" y="333342"/>
                    <a:pt x="2146300" y="333342"/>
                  </a:cubicBezTo>
                  <a:cubicBezTo>
                    <a:pt x="2255901" y="321404"/>
                    <a:pt x="2443607" y="330802"/>
                    <a:pt x="2550922" y="455262"/>
                  </a:cubicBezTo>
                  <a:cubicBezTo>
                    <a:pt x="2535936" y="459580"/>
                    <a:pt x="2689098" y="493743"/>
                    <a:pt x="2726436" y="483964"/>
                  </a:cubicBezTo>
                  <a:cubicBezTo>
                    <a:pt x="2751201" y="526255"/>
                    <a:pt x="2861564" y="533621"/>
                    <a:pt x="2931922" y="486758"/>
                  </a:cubicBezTo>
                  <a:cubicBezTo>
                    <a:pt x="2948051" y="530954"/>
                    <a:pt x="2972816" y="493616"/>
                    <a:pt x="3013964" y="552798"/>
                  </a:cubicBezTo>
                  <a:cubicBezTo>
                    <a:pt x="3119882" y="504665"/>
                    <a:pt x="3190240" y="628998"/>
                    <a:pt x="3287903" y="688942"/>
                  </a:cubicBezTo>
                  <a:lnTo>
                    <a:pt x="3288284" y="691355"/>
                  </a:lnTo>
                  <a:cubicBezTo>
                    <a:pt x="3288157" y="690593"/>
                    <a:pt x="3288157" y="689831"/>
                    <a:pt x="3288030" y="688942"/>
                  </a:cubicBezTo>
                  <a:cubicBezTo>
                    <a:pt x="3288030" y="688942"/>
                    <a:pt x="3288030" y="688942"/>
                    <a:pt x="3287903" y="688942"/>
                  </a:cubicBezTo>
                  <a:lnTo>
                    <a:pt x="3287522" y="685894"/>
                  </a:lnTo>
                  <a:cubicBezTo>
                    <a:pt x="3287776" y="687037"/>
                    <a:pt x="3287903" y="688053"/>
                    <a:pt x="3288030" y="688942"/>
                  </a:cubicBezTo>
                  <a:cubicBezTo>
                    <a:pt x="3335401" y="718025"/>
                    <a:pt x="3389249" y="731995"/>
                    <a:pt x="3456686" y="703674"/>
                  </a:cubicBezTo>
                  <a:cubicBezTo>
                    <a:pt x="3455035" y="747108"/>
                    <a:pt x="3481578" y="712945"/>
                    <a:pt x="3517646" y="762602"/>
                  </a:cubicBezTo>
                  <a:cubicBezTo>
                    <a:pt x="3501136" y="737710"/>
                    <a:pt x="3568954" y="822038"/>
                    <a:pt x="3591814" y="878934"/>
                  </a:cubicBezTo>
                  <a:cubicBezTo>
                    <a:pt x="3588131" y="836516"/>
                    <a:pt x="3676904" y="901413"/>
                    <a:pt x="3719322" y="972152"/>
                  </a:cubicBezTo>
                  <a:cubicBezTo>
                    <a:pt x="3723005" y="881728"/>
                    <a:pt x="3810127" y="946117"/>
                    <a:pt x="3901440" y="991202"/>
                  </a:cubicBezTo>
                  <a:cubicBezTo>
                    <a:pt x="3903218" y="992091"/>
                    <a:pt x="3904996" y="992980"/>
                    <a:pt x="3906774" y="993869"/>
                  </a:cubicBezTo>
                  <a:cubicBezTo>
                    <a:pt x="3951605" y="1015586"/>
                    <a:pt x="3997071" y="1031715"/>
                    <a:pt x="4033774" y="1021936"/>
                  </a:cubicBezTo>
                  <a:cubicBezTo>
                    <a:pt x="4054348" y="1019523"/>
                    <a:pt x="4187444" y="1099406"/>
                    <a:pt x="4253484" y="1055464"/>
                  </a:cubicBezTo>
                  <a:cubicBezTo>
                    <a:pt x="4320921" y="1128616"/>
                    <a:pt x="4306570" y="1099660"/>
                    <a:pt x="4398772" y="1087722"/>
                  </a:cubicBezTo>
                  <a:cubicBezTo>
                    <a:pt x="4398391" y="1071593"/>
                    <a:pt x="4406646" y="1081245"/>
                    <a:pt x="4415282" y="1099914"/>
                  </a:cubicBezTo>
                  <a:cubicBezTo>
                    <a:pt x="4473067" y="1139792"/>
                    <a:pt x="4501134" y="1112741"/>
                    <a:pt x="4564888" y="1096358"/>
                  </a:cubicBezTo>
                  <a:cubicBezTo>
                    <a:pt x="4597400" y="1076546"/>
                    <a:pt x="4664202" y="1098136"/>
                    <a:pt x="4674870" y="1129632"/>
                  </a:cubicBezTo>
                  <a:cubicBezTo>
                    <a:pt x="4721352" y="1130775"/>
                    <a:pt x="4713605" y="1100549"/>
                    <a:pt x="4759452" y="1150714"/>
                  </a:cubicBezTo>
                  <a:cubicBezTo>
                    <a:pt x="4768342" y="1140046"/>
                    <a:pt x="4793742" y="1144364"/>
                    <a:pt x="4821428" y="1154270"/>
                  </a:cubicBezTo>
                  <a:cubicBezTo>
                    <a:pt x="4821936" y="1154397"/>
                    <a:pt x="4822317" y="1154524"/>
                    <a:pt x="4822825" y="1154778"/>
                  </a:cubicBezTo>
                  <a:cubicBezTo>
                    <a:pt x="4839462" y="1160874"/>
                    <a:pt x="4856861" y="1168875"/>
                    <a:pt x="4872101" y="1177003"/>
                  </a:cubicBezTo>
                  <a:cubicBezTo>
                    <a:pt x="4872990" y="1176368"/>
                    <a:pt x="4874387" y="1176876"/>
                    <a:pt x="4876546" y="1179416"/>
                  </a:cubicBezTo>
                  <a:cubicBezTo>
                    <a:pt x="4875149" y="1178654"/>
                    <a:pt x="4873625" y="1177765"/>
                    <a:pt x="4872101" y="1177003"/>
                  </a:cubicBezTo>
                  <a:cubicBezTo>
                    <a:pt x="4867275" y="1181067"/>
                    <a:pt x="4889500" y="1233010"/>
                    <a:pt x="4982464" y="1235296"/>
                  </a:cubicBezTo>
                  <a:cubicBezTo>
                    <a:pt x="5012690" y="1253584"/>
                    <a:pt x="5139436" y="1329911"/>
                    <a:pt x="5181600" y="1422240"/>
                  </a:cubicBezTo>
                  <a:cubicBezTo>
                    <a:pt x="5215636" y="1409286"/>
                    <a:pt x="5204333" y="1448021"/>
                    <a:pt x="5245862" y="1436464"/>
                  </a:cubicBezTo>
                  <a:cubicBezTo>
                    <a:pt x="5229225" y="1469357"/>
                    <a:pt x="5274437" y="1425288"/>
                    <a:pt x="5262118" y="1480152"/>
                  </a:cubicBezTo>
                  <a:cubicBezTo>
                    <a:pt x="5265039" y="1482057"/>
                    <a:pt x="5267833" y="1483835"/>
                    <a:pt x="5270627" y="1485613"/>
                  </a:cubicBezTo>
                  <a:lnTo>
                    <a:pt x="5270881" y="1485740"/>
                  </a:lnTo>
                  <a:cubicBezTo>
                    <a:pt x="5850636" y="1855183"/>
                    <a:pt x="5654548" y="960849"/>
                    <a:pt x="5684520" y="6289896"/>
                  </a:cubicBezTo>
                  <a:close/>
                  <a:moveTo>
                    <a:pt x="3288284" y="696435"/>
                  </a:moveTo>
                  <a:cubicBezTo>
                    <a:pt x="3288157" y="696816"/>
                    <a:pt x="3287776" y="697578"/>
                    <a:pt x="3287395" y="698975"/>
                  </a:cubicBezTo>
                  <a:cubicBezTo>
                    <a:pt x="3287776" y="698340"/>
                    <a:pt x="3288157" y="697578"/>
                    <a:pt x="3288284" y="696435"/>
                  </a:cubicBezTo>
                  <a:close/>
                  <a:moveTo>
                    <a:pt x="3358896" y="717390"/>
                  </a:moveTo>
                  <a:cubicBezTo>
                    <a:pt x="3357880" y="716628"/>
                    <a:pt x="3359785" y="718406"/>
                    <a:pt x="3360420" y="719422"/>
                  </a:cubicBezTo>
                  <a:cubicBezTo>
                    <a:pt x="3363214" y="719549"/>
                    <a:pt x="3366643" y="719549"/>
                    <a:pt x="3358896" y="717390"/>
                  </a:cubicBezTo>
                  <a:close/>
                  <a:moveTo>
                    <a:pt x="2145792" y="332326"/>
                  </a:moveTo>
                  <a:cubicBezTo>
                    <a:pt x="2138045" y="331183"/>
                    <a:pt x="2143506" y="332453"/>
                    <a:pt x="2145919" y="332961"/>
                  </a:cubicBezTo>
                  <a:cubicBezTo>
                    <a:pt x="2145792" y="332453"/>
                    <a:pt x="2145792" y="331945"/>
                    <a:pt x="2145792" y="332326"/>
                  </a:cubicBezTo>
                  <a:close/>
                </a:path>
              </a:pathLst>
            </a:custGeom>
            <a:blipFill>
              <a:blip r:embed="rId3"/>
              <a:stretch>
                <a:fillRect l="-55041" r="-119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09650"/>
            <a:ext cx="6667500" cy="603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27"/>
              </a:lnSpc>
            </a:pPr>
            <a:r>
              <a:rPr lang="en-US" sz="4190" dirty="0">
                <a:solidFill>
                  <a:srgbClr val="1A401F"/>
                </a:solidFill>
                <a:latin typeface="Hatton"/>
                <a:ea typeface="Hatton"/>
                <a:cs typeface="Hatton"/>
                <a:sym typeface="Hatton"/>
              </a:rPr>
              <a:t>02/ Is PEG Going Away?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975263"/>
            <a:ext cx="6667500" cy="4380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36"/>
              </a:lnSpc>
            </a:pPr>
            <a:r>
              <a:rPr lang="en-US" sz="28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Despite federal retrenchment and escalating opposition to climate action, most companies are maintaining their commitments for reasons including:</a:t>
            </a:r>
          </a:p>
          <a:p>
            <a:pPr algn="l">
              <a:lnSpc>
                <a:spcPts val="2836"/>
              </a:lnSpc>
            </a:pPr>
            <a:endParaRPr lang="en-US" sz="2800" dirty="0">
              <a:solidFill>
                <a:srgbClr val="1A401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Risk mitigation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Consumer preferences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Manager preferences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Workforce needs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Contractual obligations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Efficiency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2858" y="2654866"/>
            <a:ext cx="3025744" cy="302574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425318" y="3942142"/>
            <a:ext cx="1422840" cy="1226229"/>
          </a:xfrm>
          <a:custGeom>
            <a:avLst/>
            <a:gdLst/>
            <a:ahLst/>
            <a:cxnLst/>
            <a:rect l="l" t="t" r="r" b="b"/>
            <a:pathLst>
              <a:path w="1422840" h="1226229">
                <a:moveTo>
                  <a:pt x="0" y="0"/>
                </a:moveTo>
                <a:lnTo>
                  <a:pt x="1422840" y="0"/>
                </a:lnTo>
                <a:lnTo>
                  <a:pt x="1422840" y="1226230"/>
                </a:lnTo>
                <a:lnTo>
                  <a:pt x="0" y="12262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756621" y="4304608"/>
            <a:ext cx="3025744" cy="302574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852437" y="3780218"/>
            <a:ext cx="1222335" cy="1146772"/>
          </a:xfrm>
          <a:custGeom>
            <a:avLst/>
            <a:gdLst/>
            <a:ahLst/>
            <a:cxnLst/>
            <a:rect l="l" t="t" r="r" b="b"/>
            <a:pathLst>
              <a:path w="1222335" h="1146772">
                <a:moveTo>
                  <a:pt x="0" y="0"/>
                </a:moveTo>
                <a:lnTo>
                  <a:pt x="1222334" y="0"/>
                </a:lnTo>
                <a:lnTo>
                  <a:pt x="1222334" y="1146773"/>
                </a:lnTo>
                <a:lnTo>
                  <a:pt x="0" y="11467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70349">
            <a:off x="4496863" y="4356539"/>
            <a:ext cx="1445432" cy="1356078"/>
          </a:xfrm>
          <a:custGeom>
            <a:avLst/>
            <a:gdLst/>
            <a:ahLst/>
            <a:cxnLst/>
            <a:rect l="l" t="t" r="r" b="b"/>
            <a:pathLst>
              <a:path w="1445432" h="1356078">
                <a:moveTo>
                  <a:pt x="0" y="0"/>
                </a:moveTo>
                <a:lnTo>
                  <a:pt x="1445432" y="0"/>
                </a:lnTo>
                <a:lnTo>
                  <a:pt x="1445432" y="1356078"/>
                </a:lnTo>
                <a:lnTo>
                  <a:pt x="0" y="13560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9136738" y="1715380"/>
            <a:ext cx="3025744" cy="302574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810182" y="3780218"/>
            <a:ext cx="3025744" cy="302574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198712" y="7051844"/>
            <a:ext cx="18486712" cy="6981436"/>
            <a:chOff x="0" y="0"/>
            <a:chExt cx="6347206" cy="2396998"/>
          </a:xfrm>
        </p:grpSpPr>
        <p:sp>
          <p:nvSpPr>
            <p:cNvPr id="18" name="Freeform 18"/>
            <p:cNvSpPr/>
            <p:nvPr/>
          </p:nvSpPr>
          <p:spPr>
            <a:xfrm>
              <a:off x="28" y="-9"/>
              <a:ext cx="6347232" cy="2396996"/>
            </a:xfrm>
            <a:custGeom>
              <a:avLst/>
              <a:gdLst/>
              <a:ahLst/>
              <a:cxnLst/>
              <a:rect l="l" t="t" r="r" b="b"/>
              <a:pathLst>
                <a:path w="6347232" h="2396996">
                  <a:moveTo>
                    <a:pt x="6346797" y="2368813"/>
                  </a:moveTo>
                  <a:cubicBezTo>
                    <a:pt x="6276820" y="-202429"/>
                    <a:pt x="6575778" y="434349"/>
                    <a:pt x="5617055" y="455939"/>
                  </a:cubicBezTo>
                  <a:cubicBezTo>
                    <a:pt x="5617055" y="456320"/>
                    <a:pt x="5617182" y="456574"/>
                    <a:pt x="5617309" y="457082"/>
                  </a:cubicBezTo>
                  <a:cubicBezTo>
                    <a:pt x="5617055" y="457463"/>
                    <a:pt x="5616928" y="456701"/>
                    <a:pt x="5616674" y="455939"/>
                  </a:cubicBezTo>
                  <a:cubicBezTo>
                    <a:pt x="5588734" y="456574"/>
                    <a:pt x="5559651" y="456701"/>
                    <a:pt x="5529298" y="456193"/>
                  </a:cubicBezTo>
                  <a:cubicBezTo>
                    <a:pt x="5251168" y="519820"/>
                    <a:pt x="5552539" y="575954"/>
                    <a:pt x="5035649" y="446922"/>
                  </a:cubicBezTo>
                  <a:cubicBezTo>
                    <a:pt x="5004915" y="489340"/>
                    <a:pt x="4744819" y="399551"/>
                    <a:pt x="4687669" y="345322"/>
                  </a:cubicBezTo>
                  <a:cubicBezTo>
                    <a:pt x="4623280" y="393201"/>
                    <a:pt x="4304637" y="384819"/>
                    <a:pt x="4126964" y="328431"/>
                  </a:cubicBezTo>
                  <a:cubicBezTo>
                    <a:pt x="4127345" y="329193"/>
                    <a:pt x="4127218" y="330463"/>
                    <a:pt x="4126329" y="332749"/>
                  </a:cubicBezTo>
                  <a:cubicBezTo>
                    <a:pt x="4124678" y="332114"/>
                    <a:pt x="4122773" y="335162"/>
                    <a:pt x="4122392" y="327923"/>
                  </a:cubicBezTo>
                  <a:cubicBezTo>
                    <a:pt x="4122900" y="328050"/>
                    <a:pt x="4123789" y="327796"/>
                    <a:pt x="4124551" y="327669"/>
                  </a:cubicBezTo>
                  <a:cubicBezTo>
                    <a:pt x="4087213" y="315604"/>
                    <a:pt x="4056098" y="301507"/>
                    <a:pt x="4035270" y="285251"/>
                  </a:cubicBezTo>
                  <a:cubicBezTo>
                    <a:pt x="3670145" y="417204"/>
                    <a:pt x="4017236" y="590813"/>
                    <a:pt x="3344644" y="379993"/>
                  </a:cubicBezTo>
                  <a:cubicBezTo>
                    <a:pt x="2874617" y="544458"/>
                    <a:pt x="2795115" y="255660"/>
                    <a:pt x="2532479" y="347989"/>
                  </a:cubicBezTo>
                  <a:cubicBezTo>
                    <a:pt x="2294227" y="221751"/>
                    <a:pt x="2049879" y="241563"/>
                    <a:pt x="1784830" y="218449"/>
                  </a:cubicBezTo>
                  <a:cubicBezTo>
                    <a:pt x="1762478" y="176285"/>
                    <a:pt x="1743555" y="152028"/>
                    <a:pt x="1725140" y="140344"/>
                  </a:cubicBezTo>
                  <a:cubicBezTo>
                    <a:pt x="1725267" y="141360"/>
                    <a:pt x="1725267" y="142249"/>
                    <a:pt x="1724759" y="140090"/>
                  </a:cubicBezTo>
                  <a:cubicBezTo>
                    <a:pt x="1666466" y="103514"/>
                    <a:pt x="1611221" y="191906"/>
                    <a:pt x="1459075" y="243976"/>
                  </a:cubicBezTo>
                  <a:cubicBezTo>
                    <a:pt x="1426690" y="224672"/>
                    <a:pt x="1400782" y="211464"/>
                    <a:pt x="1378176" y="202447"/>
                  </a:cubicBezTo>
                  <a:lnTo>
                    <a:pt x="1378049" y="202447"/>
                  </a:lnTo>
                  <a:lnTo>
                    <a:pt x="1377922" y="202320"/>
                  </a:lnTo>
                  <a:cubicBezTo>
                    <a:pt x="1290800" y="167395"/>
                    <a:pt x="1253462" y="196351"/>
                    <a:pt x="1087346" y="193684"/>
                  </a:cubicBezTo>
                  <a:cubicBezTo>
                    <a:pt x="962759" y="148853"/>
                    <a:pt x="878685" y="296427"/>
                    <a:pt x="641830" y="143773"/>
                  </a:cubicBezTo>
                  <a:cubicBezTo>
                    <a:pt x="566265" y="140217"/>
                    <a:pt x="615414" y="80146"/>
                    <a:pt x="394561" y="77352"/>
                  </a:cubicBezTo>
                  <a:cubicBezTo>
                    <a:pt x="295247" y="40903"/>
                    <a:pt x="253337" y="19821"/>
                    <a:pt x="187932" y="14487"/>
                  </a:cubicBezTo>
                  <a:cubicBezTo>
                    <a:pt x="187932" y="14614"/>
                    <a:pt x="187932" y="14614"/>
                    <a:pt x="187932" y="14741"/>
                  </a:cubicBezTo>
                  <a:cubicBezTo>
                    <a:pt x="187805" y="14995"/>
                    <a:pt x="187805" y="14741"/>
                    <a:pt x="187678" y="14360"/>
                  </a:cubicBezTo>
                  <a:cubicBezTo>
                    <a:pt x="163167" y="12455"/>
                    <a:pt x="135608" y="12582"/>
                    <a:pt x="100302" y="14995"/>
                  </a:cubicBezTo>
                  <a:cubicBezTo>
                    <a:pt x="-102771" y="-211954"/>
                    <a:pt x="66393" y="2209555"/>
                    <a:pt x="60170" y="2390022"/>
                  </a:cubicBezTo>
                  <a:cubicBezTo>
                    <a:pt x="435328" y="2370845"/>
                    <a:pt x="6405852" y="2429138"/>
                    <a:pt x="6346797" y="2368813"/>
                  </a:cubicBezTo>
                  <a:close/>
                  <a:moveTo>
                    <a:pt x="490827" y="92592"/>
                  </a:moveTo>
                  <a:cubicBezTo>
                    <a:pt x="490065" y="92719"/>
                    <a:pt x="490192" y="86877"/>
                    <a:pt x="490827" y="92592"/>
                  </a:cubicBezTo>
                  <a:close/>
                </a:path>
              </a:pathLst>
            </a:custGeom>
            <a:blipFill>
              <a:blip r:embed="rId4"/>
              <a:stretch>
                <a:fillRect t="-4017" b="-447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1009650"/>
            <a:ext cx="8399244" cy="65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1"/>
              </a:lnSpc>
            </a:pPr>
            <a:r>
              <a:rPr lang="en-US" sz="4192" dirty="0">
                <a:solidFill>
                  <a:srgbClr val="FFFFFF"/>
                </a:solidFill>
                <a:latin typeface="Hatton"/>
                <a:ea typeface="Hatton"/>
                <a:cs typeface="Hatton"/>
                <a:sym typeface="Hatton"/>
              </a:rPr>
              <a:t>03/ Private Health Governance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67564" y="3412741"/>
            <a:ext cx="2156332" cy="1473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</a:pPr>
            <a:r>
              <a:rPr lang="en-US" sz="2047" dirty="0">
                <a:solidFill>
                  <a:srgbClr val="1A401F"/>
                </a:solidFill>
                <a:latin typeface="Hatton"/>
                <a:ea typeface="Hatton"/>
                <a:cs typeface="Hatton"/>
                <a:sym typeface="Hatton"/>
              </a:rPr>
              <a:t>Medical quality standards (e.g. Joint Commission)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962034" y="5508345"/>
            <a:ext cx="2614917" cy="728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</a:pPr>
            <a:r>
              <a:rPr lang="en-US" sz="2047">
                <a:solidFill>
                  <a:srgbClr val="1A401F"/>
                </a:solidFill>
                <a:latin typeface="Hatton"/>
                <a:ea typeface="Hatton"/>
                <a:cs typeface="Hatton"/>
                <a:sym typeface="Hatton"/>
              </a:rPr>
              <a:t>Group purchasing organizations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868587" y="2654217"/>
            <a:ext cx="1562047" cy="109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</a:pPr>
            <a:r>
              <a:rPr lang="en-US" sz="2047">
                <a:solidFill>
                  <a:srgbClr val="1A401F"/>
                </a:solidFill>
                <a:latin typeface="Hatton"/>
                <a:ea typeface="Hatton"/>
                <a:cs typeface="Hatton"/>
                <a:sym typeface="Hatton"/>
              </a:rPr>
              <a:t>Financing retrofits &amp; redesigns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269866" y="5015528"/>
            <a:ext cx="2106375" cy="728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</a:pPr>
            <a:r>
              <a:rPr lang="en-US" sz="2047">
                <a:solidFill>
                  <a:srgbClr val="1A401F"/>
                </a:solidFill>
                <a:latin typeface="Hatton"/>
                <a:ea typeface="Hatton"/>
                <a:cs typeface="Hatton"/>
                <a:sym typeface="Hatton"/>
              </a:rPr>
              <a:t>Recruitment &amp; retention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94339" y="-102870"/>
            <a:ext cx="11800546" cy="10501622"/>
            <a:chOff x="0" y="0"/>
            <a:chExt cx="6349238" cy="5650357"/>
          </a:xfrm>
        </p:grpSpPr>
        <p:sp>
          <p:nvSpPr>
            <p:cNvPr id="3" name="Freeform 3"/>
            <p:cNvSpPr/>
            <p:nvPr/>
          </p:nvSpPr>
          <p:spPr>
            <a:xfrm>
              <a:off x="-21" y="24"/>
              <a:ext cx="6349341" cy="5650281"/>
            </a:xfrm>
            <a:custGeom>
              <a:avLst/>
              <a:gdLst/>
              <a:ahLst/>
              <a:cxnLst/>
              <a:rect l="l" t="t" r="r" b="b"/>
              <a:pathLst>
                <a:path w="6349341" h="5650281">
                  <a:moveTo>
                    <a:pt x="6342782" y="341352"/>
                  </a:moveTo>
                  <a:cubicBezTo>
                    <a:pt x="6327415" y="356592"/>
                    <a:pt x="6269757" y="485624"/>
                    <a:pt x="6286775" y="514326"/>
                  </a:cubicBezTo>
                  <a:cubicBezTo>
                    <a:pt x="6305190" y="508865"/>
                    <a:pt x="6216290" y="589383"/>
                    <a:pt x="6262137" y="687173"/>
                  </a:cubicBezTo>
                  <a:cubicBezTo>
                    <a:pt x="6249056" y="705080"/>
                    <a:pt x="6333384" y="723241"/>
                    <a:pt x="6326399" y="761087"/>
                  </a:cubicBezTo>
                  <a:cubicBezTo>
                    <a:pt x="6314080" y="780264"/>
                    <a:pt x="6269376" y="774041"/>
                    <a:pt x="6305190" y="800076"/>
                  </a:cubicBezTo>
                  <a:cubicBezTo>
                    <a:pt x="6312683" y="884531"/>
                    <a:pt x="6358784" y="916408"/>
                    <a:pt x="6207908" y="1150342"/>
                  </a:cubicBezTo>
                  <a:cubicBezTo>
                    <a:pt x="6178190" y="1146405"/>
                    <a:pt x="6097291" y="1403707"/>
                    <a:pt x="5985531" y="1596112"/>
                  </a:cubicBezTo>
                  <a:cubicBezTo>
                    <a:pt x="6001660" y="1632434"/>
                    <a:pt x="6019567" y="1649071"/>
                    <a:pt x="5981848" y="1715746"/>
                  </a:cubicBezTo>
                  <a:cubicBezTo>
                    <a:pt x="5988452" y="1732510"/>
                    <a:pt x="6052587" y="1762482"/>
                    <a:pt x="6019186" y="1806805"/>
                  </a:cubicBezTo>
                  <a:cubicBezTo>
                    <a:pt x="5983753" y="1890498"/>
                    <a:pt x="5985404" y="2085443"/>
                    <a:pt x="6029600" y="2116812"/>
                  </a:cubicBezTo>
                  <a:cubicBezTo>
                    <a:pt x="6055127" y="2108049"/>
                    <a:pt x="5965719" y="2274038"/>
                    <a:pt x="6012582" y="2282928"/>
                  </a:cubicBezTo>
                  <a:cubicBezTo>
                    <a:pt x="5997342" y="2340205"/>
                    <a:pt x="6058048" y="2373479"/>
                    <a:pt x="5927492" y="2494637"/>
                  </a:cubicBezTo>
                  <a:cubicBezTo>
                    <a:pt x="5825511" y="2555597"/>
                    <a:pt x="5948193" y="2604238"/>
                    <a:pt x="5848625" y="2691106"/>
                  </a:cubicBezTo>
                  <a:cubicBezTo>
                    <a:pt x="5889138" y="2724888"/>
                    <a:pt x="5788173" y="2747494"/>
                    <a:pt x="5860690" y="2906752"/>
                  </a:cubicBezTo>
                  <a:cubicBezTo>
                    <a:pt x="5870215" y="2916150"/>
                    <a:pt x="5814208" y="2965045"/>
                    <a:pt x="5797317" y="3006701"/>
                  </a:cubicBezTo>
                  <a:cubicBezTo>
                    <a:pt x="5842783" y="3056358"/>
                    <a:pt x="5792491" y="3053056"/>
                    <a:pt x="5776997" y="3139416"/>
                  </a:cubicBezTo>
                  <a:cubicBezTo>
                    <a:pt x="5694066" y="3204313"/>
                    <a:pt x="5696860" y="3234412"/>
                    <a:pt x="5618247" y="3332075"/>
                  </a:cubicBezTo>
                  <a:cubicBezTo>
                    <a:pt x="5641107" y="3324836"/>
                    <a:pt x="5669047" y="3373223"/>
                    <a:pt x="5601864" y="3486634"/>
                  </a:cubicBezTo>
                  <a:cubicBezTo>
                    <a:pt x="5597419" y="3506319"/>
                    <a:pt x="5506741" y="3525369"/>
                    <a:pt x="5484389" y="3570327"/>
                  </a:cubicBezTo>
                  <a:cubicBezTo>
                    <a:pt x="5454290" y="3590647"/>
                    <a:pt x="5515631" y="3622778"/>
                    <a:pt x="5447432" y="3623794"/>
                  </a:cubicBezTo>
                  <a:cubicBezTo>
                    <a:pt x="5456068" y="3670022"/>
                    <a:pt x="5400950" y="3658973"/>
                    <a:pt x="5387234" y="3679039"/>
                  </a:cubicBezTo>
                  <a:cubicBezTo>
                    <a:pt x="5430541" y="3705963"/>
                    <a:pt x="5398029" y="3700375"/>
                    <a:pt x="5433208" y="3715615"/>
                  </a:cubicBezTo>
                  <a:cubicBezTo>
                    <a:pt x="5430922" y="3787751"/>
                    <a:pt x="5326020" y="3891891"/>
                    <a:pt x="5332370" y="3981553"/>
                  </a:cubicBezTo>
                  <a:cubicBezTo>
                    <a:pt x="5295921" y="4069564"/>
                    <a:pt x="5322337" y="4105505"/>
                    <a:pt x="5269759" y="4201898"/>
                  </a:cubicBezTo>
                  <a:cubicBezTo>
                    <a:pt x="5306970" y="4213328"/>
                    <a:pt x="5280300" y="4227044"/>
                    <a:pt x="5237247" y="4305022"/>
                  </a:cubicBezTo>
                  <a:cubicBezTo>
                    <a:pt x="5282840" y="4330803"/>
                    <a:pt x="5265822" y="4389604"/>
                    <a:pt x="5218070" y="4458438"/>
                  </a:cubicBezTo>
                  <a:cubicBezTo>
                    <a:pt x="5298969" y="4505682"/>
                    <a:pt x="5252233" y="4653637"/>
                    <a:pt x="5207783" y="4712692"/>
                  </a:cubicBezTo>
                  <a:cubicBezTo>
                    <a:pt x="5220991" y="4761587"/>
                    <a:pt x="5199147" y="4813403"/>
                    <a:pt x="5144283" y="4856964"/>
                  </a:cubicBezTo>
                  <a:cubicBezTo>
                    <a:pt x="5105802" y="4957802"/>
                    <a:pt x="5091324" y="5041241"/>
                    <a:pt x="4933082" y="5143730"/>
                  </a:cubicBezTo>
                  <a:cubicBezTo>
                    <a:pt x="4888505" y="5222597"/>
                    <a:pt x="4892315" y="5273905"/>
                    <a:pt x="4804558" y="5379188"/>
                  </a:cubicBezTo>
                  <a:cubicBezTo>
                    <a:pt x="4769633" y="5416399"/>
                    <a:pt x="4727850" y="5374870"/>
                    <a:pt x="4735597" y="5441291"/>
                  </a:cubicBezTo>
                  <a:cubicBezTo>
                    <a:pt x="4686321" y="5459960"/>
                    <a:pt x="4749821" y="5518634"/>
                    <a:pt x="4636156" y="5568545"/>
                  </a:cubicBezTo>
                  <a:cubicBezTo>
                    <a:pt x="4654952" y="5628743"/>
                    <a:pt x="4706133" y="5658334"/>
                    <a:pt x="4495313" y="5638395"/>
                  </a:cubicBezTo>
                  <a:cubicBezTo>
                    <a:pt x="3101996" y="5635601"/>
                    <a:pt x="1742842" y="5646650"/>
                    <a:pt x="284755" y="5634204"/>
                  </a:cubicBezTo>
                  <a:cubicBezTo>
                    <a:pt x="201951" y="5626584"/>
                    <a:pt x="1291" y="5718786"/>
                    <a:pt x="45106" y="5531461"/>
                  </a:cubicBezTo>
                  <a:cubicBezTo>
                    <a:pt x="56028" y="3886557"/>
                    <a:pt x="27580" y="2199489"/>
                    <a:pt x="32787" y="559538"/>
                  </a:cubicBezTo>
                  <a:cubicBezTo>
                    <a:pt x="187981" y="-200938"/>
                    <a:pt x="-1220449" y="48236"/>
                    <a:pt x="5132218" y="9755"/>
                  </a:cubicBezTo>
                  <a:cubicBezTo>
                    <a:pt x="5489088" y="17883"/>
                    <a:pt x="6004327" y="-15010"/>
                    <a:pt x="6324621" y="20550"/>
                  </a:cubicBezTo>
                  <a:cubicBezTo>
                    <a:pt x="6359292" y="33631"/>
                    <a:pt x="6349386" y="313666"/>
                    <a:pt x="6342782" y="341352"/>
                  </a:cubicBezTo>
                  <a:close/>
                </a:path>
              </a:pathLst>
            </a:custGeom>
            <a:blipFill>
              <a:blip r:embed="rId3"/>
              <a:stretch>
                <a:fillRect l="-16681" r="-1668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6454348" y="4217181"/>
          <a:ext cx="10717810" cy="3619500"/>
        </p:xfrm>
        <a:graphic>
          <a:graphicData uri="http://schemas.openxmlformats.org/drawingml/2006/table">
            <a:tbl>
              <a:tblPr/>
              <a:tblGrid>
                <a:gridCol w="4216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0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0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7645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Safety</a:t>
                      </a:r>
                    </a:p>
                    <a:p>
                      <a:pPr algn="ctr">
                        <a:lnSpc>
                          <a:spcPts val="4200"/>
                        </a:lnSpc>
                      </a:pPr>
                      <a:endParaRPr lang="en-US" sz="3000" b="1">
                        <a:solidFill>
                          <a:srgbClr val="FFFFFF"/>
                        </a:solidFill>
                        <a:latin typeface="Open Sans Bold"/>
                        <a:ea typeface="Open Sans Bold"/>
                        <a:cs typeface="Open Sans Bold"/>
                        <a:sym typeface="Open Sans Bold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Effectiveness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Equity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Patient-Centered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Efficiency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 b="1" dirty="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Timeliness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6336732" y="2857500"/>
            <a:ext cx="10953041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1"/>
              </a:lnSpc>
            </a:pPr>
            <a:r>
              <a:rPr lang="en-US" sz="4800" dirty="0">
                <a:solidFill>
                  <a:srgbClr val="FFFFFF"/>
                </a:solidFill>
                <a:latin typeface="Hatton"/>
                <a:ea typeface="Hatton"/>
                <a:cs typeface="Hatton"/>
                <a:sym typeface="Hatton"/>
              </a:rPr>
              <a:t>04/ Climate as Health Quality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05067" y="-107311"/>
            <a:ext cx="11800546" cy="10501622"/>
            <a:chOff x="0" y="0"/>
            <a:chExt cx="6349238" cy="5650357"/>
          </a:xfrm>
        </p:grpSpPr>
        <p:sp>
          <p:nvSpPr>
            <p:cNvPr id="3" name="Freeform 3"/>
            <p:cNvSpPr/>
            <p:nvPr/>
          </p:nvSpPr>
          <p:spPr>
            <a:xfrm>
              <a:off x="-21" y="24"/>
              <a:ext cx="6349341" cy="5650281"/>
            </a:xfrm>
            <a:custGeom>
              <a:avLst/>
              <a:gdLst/>
              <a:ahLst/>
              <a:cxnLst/>
              <a:rect l="l" t="t" r="r" b="b"/>
              <a:pathLst>
                <a:path w="6349341" h="5650281">
                  <a:moveTo>
                    <a:pt x="6342782" y="341352"/>
                  </a:moveTo>
                  <a:cubicBezTo>
                    <a:pt x="6327415" y="356592"/>
                    <a:pt x="6269757" y="485624"/>
                    <a:pt x="6286775" y="514326"/>
                  </a:cubicBezTo>
                  <a:cubicBezTo>
                    <a:pt x="6305190" y="508865"/>
                    <a:pt x="6216290" y="589383"/>
                    <a:pt x="6262137" y="687173"/>
                  </a:cubicBezTo>
                  <a:cubicBezTo>
                    <a:pt x="6249056" y="705080"/>
                    <a:pt x="6333384" y="723241"/>
                    <a:pt x="6326399" y="761087"/>
                  </a:cubicBezTo>
                  <a:cubicBezTo>
                    <a:pt x="6314080" y="780264"/>
                    <a:pt x="6269376" y="774041"/>
                    <a:pt x="6305190" y="800076"/>
                  </a:cubicBezTo>
                  <a:cubicBezTo>
                    <a:pt x="6312683" y="884531"/>
                    <a:pt x="6358784" y="916408"/>
                    <a:pt x="6207908" y="1150342"/>
                  </a:cubicBezTo>
                  <a:cubicBezTo>
                    <a:pt x="6178190" y="1146405"/>
                    <a:pt x="6097291" y="1403707"/>
                    <a:pt x="5985531" y="1596112"/>
                  </a:cubicBezTo>
                  <a:cubicBezTo>
                    <a:pt x="6001660" y="1632434"/>
                    <a:pt x="6019567" y="1649071"/>
                    <a:pt x="5981848" y="1715746"/>
                  </a:cubicBezTo>
                  <a:cubicBezTo>
                    <a:pt x="5988452" y="1732510"/>
                    <a:pt x="6052587" y="1762482"/>
                    <a:pt x="6019186" y="1806805"/>
                  </a:cubicBezTo>
                  <a:cubicBezTo>
                    <a:pt x="5983753" y="1890498"/>
                    <a:pt x="5985404" y="2085443"/>
                    <a:pt x="6029600" y="2116812"/>
                  </a:cubicBezTo>
                  <a:cubicBezTo>
                    <a:pt x="6055127" y="2108049"/>
                    <a:pt x="5965719" y="2274038"/>
                    <a:pt x="6012582" y="2282928"/>
                  </a:cubicBezTo>
                  <a:cubicBezTo>
                    <a:pt x="5997342" y="2340205"/>
                    <a:pt x="6058048" y="2373479"/>
                    <a:pt x="5927492" y="2494637"/>
                  </a:cubicBezTo>
                  <a:cubicBezTo>
                    <a:pt x="5825511" y="2555597"/>
                    <a:pt x="5948193" y="2604238"/>
                    <a:pt x="5848625" y="2691106"/>
                  </a:cubicBezTo>
                  <a:cubicBezTo>
                    <a:pt x="5889138" y="2724888"/>
                    <a:pt x="5788173" y="2747494"/>
                    <a:pt x="5860690" y="2906752"/>
                  </a:cubicBezTo>
                  <a:cubicBezTo>
                    <a:pt x="5870215" y="2916150"/>
                    <a:pt x="5814208" y="2965045"/>
                    <a:pt x="5797317" y="3006701"/>
                  </a:cubicBezTo>
                  <a:cubicBezTo>
                    <a:pt x="5842783" y="3056358"/>
                    <a:pt x="5792491" y="3053056"/>
                    <a:pt x="5776997" y="3139416"/>
                  </a:cubicBezTo>
                  <a:cubicBezTo>
                    <a:pt x="5694066" y="3204313"/>
                    <a:pt x="5696860" y="3234412"/>
                    <a:pt x="5618247" y="3332075"/>
                  </a:cubicBezTo>
                  <a:cubicBezTo>
                    <a:pt x="5641107" y="3324836"/>
                    <a:pt x="5669047" y="3373223"/>
                    <a:pt x="5601864" y="3486634"/>
                  </a:cubicBezTo>
                  <a:cubicBezTo>
                    <a:pt x="5597419" y="3506319"/>
                    <a:pt x="5506741" y="3525369"/>
                    <a:pt x="5484389" y="3570327"/>
                  </a:cubicBezTo>
                  <a:cubicBezTo>
                    <a:pt x="5454290" y="3590647"/>
                    <a:pt x="5515631" y="3622778"/>
                    <a:pt x="5447432" y="3623794"/>
                  </a:cubicBezTo>
                  <a:cubicBezTo>
                    <a:pt x="5456068" y="3670022"/>
                    <a:pt x="5400950" y="3658973"/>
                    <a:pt x="5387234" y="3679039"/>
                  </a:cubicBezTo>
                  <a:cubicBezTo>
                    <a:pt x="5430541" y="3705963"/>
                    <a:pt x="5398029" y="3700375"/>
                    <a:pt x="5433208" y="3715615"/>
                  </a:cubicBezTo>
                  <a:cubicBezTo>
                    <a:pt x="5430922" y="3787751"/>
                    <a:pt x="5326020" y="3891891"/>
                    <a:pt x="5332370" y="3981553"/>
                  </a:cubicBezTo>
                  <a:cubicBezTo>
                    <a:pt x="5295921" y="4069564"/>
                    <a:pt x="5322337" y="4105505"/>
                    <a:pt x="5269759" y="4201898"/>
                  </a:cubicBezTo>
                  <a:cubicBezTo>
                    <a:pt x="5306970" y="4213328"/>
                    <a:pt x="5280300" y="4227044"/>
                    <a:pt x="5237247" y="4305022"/>
                  </a:cubicBezTo>
                  <a:cubicBezTo>
                    <a:pt x="5282840" y="4330803"/>
                    <a:pt x="5265822" y="4389604"/>
                    <a:pt x="5218070" y="4458438"/>
                  </a:cubicBezTo>
                  <a:cubicBezTo>
                    <a:pt x="5298969" y="4505682"/>
                    <a:pt x="5252233" y="4653637"/>
                    <a:pt x="5207783" y="4712692"/>
                  </a:cubicBezTo>
                  <a:cubicBezTo>
                    <a:pt x="5220991" y="4761587"/>
                    <a:pt x="5199147" y="4813403"/>
                    <a:pt x="5144283" y="4856964"/>
                  </a:cubicBezTo>
                  <a:cubicBezTo>
                    <a:pt x="5105802" y="4957802"/>
                    <a:pt x="5091324" y="5041241"/>
                    <a:pt x="4933082" y="5143730"/>
                  </a:cubicBezTo>
                  <a:cubicBezTo>
                    <a:pt x="4888505" y="5222597"/>
                    <a:pt x="4892315" y="5273905"/>
                    <a:pt x="4804558" y="5379188"/>
                  </a:cubicBezTo>
                  <a:cubicBezTo>
                    <a:pt x="4769633" y="5416399"/>
                    <a:pt x="4727850" y="5374870"/>
                    <a:pt x="4735597" y="5441291"/>
                  </a:cubicBezTo>
                  <a:cubicBezTo>
                    <a:pt x="4686321" y="5459960"/>
                    <a:pt x="4749821" y="5518634"/>
                    <a:pt x="4636156" y="5568545"/>
                  </a:cubicBezTo>
                  <a:cubicBezTo>
                    <a:pt x="4654952" y="5628743"/>
                    <a:pt x="4706133" y="5658334"/>
                    <a:pt x="4495313" y="5638395"/>
                  </a:cubicBezTo>
                  <a:cubicBezTo>
                    <a:pt x="3101996" y="5635601"/>
                    <a:pt x="1742842" y="5646650"/>
                    <a:pt x="284755" y="5634204"/>
                  </a:cubicBezTo>
                  <a:cubicBezTo>
                    <a:pt x="201951" y="5626584"/>
                    <a:pt x="1291" y="5718786"/>
                    <a:pt x="45106" y="5531461"/>
                  </a:cubicBezTo>
                  <a:cubicBezTo>
                    <a:pt x="56028" y="3886557"/>
                    <a:pt x="27580" y="2199489"/>
                    <a:pt x="32787" y="559538"/>
                  </a:cubicBezTo>
                  <a:cubicBezTo>
                    <a:pt x="187981" y="-200938"/>
                    <a:pt x="-1220449" y="48236"/>
                    <a:pt x="5132218" y="9755"/>
                  </a:cubicBezTo>
                  <a:cubicBezTo>
                    <a:pt x="5489088" y="17883"/>
                    <a:pt x="6004327" y="-15010"/>
                    <a:pt x="6324621" y="20550"/>
                  </a:cubicBezTo>
                  <a:cubicBezTo>
                    <a:pt x="6359292" y="33631"/>
                    <a:pt x="6349386" y="313666"/>
                    <a:pt x="6342782" y="341352"/>
                  </a:cubicBezTo>
                  <a:close/>
                </a:path>
              </a:pathLst>
            </a:custGeom>
            <a:blipFill>
              <a:blip r:embed="rId2"/>
              <a:stretch>
                <a:fillRect l="-1301" r="-324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458200" y="1181100"/>
            <a:ext cx="7004490" cy="622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18"/>
              </a:lnSpc>
            </a:pPr>
            <a:r>
              <a:rPr lang="en-US" sz="4190" dirty="0">
                <a:solidFill>
                  <a:srgbClr val="1A401F"/>
                </a:solidFill>
                <a:latin typeface="Hatton"/>
                <a:ea typeface="Hatton"/>
                <a:cs typeface="Hatton"/>
                <a:sym typeface="Hatton"/>
              </a:rPr>
              <a:t>05/ The Health Challenge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05800" y="2541736"/>
            <a:ext cx="7848600" cy="6896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7379" lvl="1" indent="-218689" algn="l">
              <a:lnSpc>
                <a:spcPts val="4213"/>
              </a:lnSpc>
              <a:spcAft>
                <a:spcPts val="600"/>
              </a:spcAft>
              <a:buFont typeface="Arial"/>
              <a:buChar char="•"/>
            </a:pPr>
            <a:r>
              <a:rPr lang="en-US" sz="32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8-10% of U.S. annual emissions from healthcare sector                            (global average = 4-5%)</a:t>
            </a:r>
          </a:p>
          <a:p>
            <a:pPr marL="437379" lvl="1" indent="-218689" algn="l">
              <a:lnSpc>
                <a:spcPts val="4213"/>
              </a:lnSpc>
              <a:spcAft>
                <a:spcPts val="600"/>
              </a:spcAft>
              <a:buFont typeface="Arial"/>
              <a:buChar char="•"/>
            </a:pPr>
            <a:r>
              <a:rPr lang="en-US" sz="32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&gt;$1 trillion in annual waste</a:t>
            </a:r>
          </a:p>
          <a:p>
            <a:pPr marL="437379" lvl="1" indent="-218689" algn="l">
              <a:lnSpc>
                <a:spcPts val="4213"/>
              </a:lnSpc>
              <a:spcAft>
                <a:spcPts val="600"/>
              </a:spcAft>
              <a:buFont typeface="Arial"/>
              <a:buChar char="•"/>
            </a:pPr>
            <a:r>
              <a:rPr lang="en-US" sz="32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Inferior health outcomes than peer nations</a:t>
            </a:r>
          </a:p>
          <a:p>
            <a:pPr marL="437379" lvl="1" indent="-218689" algn="l">
              <a:lnSpc>
                <a:spcPts val="4213"/>
              </a:lnSpc>
              <a:spcAft>
                <a:spcPts val="600"/>
              </a:spcAft>
              <a:buFont typeface="Arial"/>
              <a:buChar char="•"/>
            </a:pPr>
            <a:r>
              <a:rPr lang="en-US" sz="32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Hospitals:</a:t>
            </a:r>
          </a:p>
          <a:p>
            <a:pPr marL="894579" lvl="2" indent="-218689">
              <a:lnSpc>
                <a:spcPts val="4213"/>
              </a:lnSpc>
              <a:spcAft>
                <a:spcPts val="600"/>
              </a:spcAft>
              <a:buFont typeface="Arial"/>
              <a:buChar char="•"/>
            </a:pPr>
            <a:r>
              <a:rPr lang="en-US" sz="32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18.5-23.6 </a:t>
            </a:r>
            <a:r>
              <a:rPr lang="en-US" sz="3200" dirty="0" err="1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lbs</a:t>
            </a:r>
            <a:r>
              <a:rPr lang="en-US" sz="32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 hazardous waste/bed/day</a:t>
            </a:r>
          </a:p>
          <a:p>
            <a:pPr marL="894579" lvl="2" indent="-218689">
              <a:lnSpc>
                <a:spcPts val="4213"/>
              </a:lnSpc>
              <a:spcAft>
                <a:spcPts val="600"/>
              </a:spcAft>
              <a:buFont typeface="Arial"/>
              <a:buChar char="•"/>
            </a:pPr>
            <a:r>
              <a:rPr lang="en-US" sz="32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24/7/365 power, high energy intensity</a:t>
            </a:r>
          </a:p>
          <a:p>
            <a:pPr marL="894579" lvl="2" indent="-218689">
              <a:lnSpc>
                <a:spcPts val="4213"/>
              </a:lnSpc>
              <a:spcAft>
                <a:spcPts val="600"/>
              </a:spcAft>
              <a:buFont typeface="Arial"/>
              <a:buChar char="•"/>
            </a:pPr>
            <a:r>
              <a:rPr lang="en-US" sz="3200" dirty="0">
                <a:solidFill>
                  <a:srgbClr val="1A401F"/>
                </a:solidFill>
                <a:latin typeface="Open Sans"/>
                <a:ea typeface="Open Sans"/>
                <a:cs typeface="Open Sans"/>
                <a:sym typeface="Open Sans"/>
              </a:rPr>
              <a:t>Organizational complexity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2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9847099" y="0"/>
            <a:ext cx="11800546" cy="10501622"/>
            <a:chOff x="0" y="0"/>
            <a:chExt cx="6349238" cy="5650357"/>
          </a:xfrm>
        </p:grpSpPr>
        <p:sp>
          <p:nvSpPr>
            <p:cNvPr id="3" name="Freeform 3"/>
            <p:cNvSpPr/>
            <p:nvPr/>
          </p:nvSpPr>
          <p:spPr>
            <a:xfrm rot="10800000" flipH="1">
              <a:off x="-21" y="24"/>
              <a:ext cx="6349341" cy="5650281"/>
            </a:xfrm>
            <a:custGeom>
              <a:avLst/>
              <a:gdLst/>
              <a:ahLst/>
              <a:cxnLst/>
              <a:rect l="l" t="t" r="r" b="b"/>
              <a:pathLst>
                <a:path w="6349341" h="5650281">
                  <a:moveTo>
                    <a:pt x="6342782" y="5308929"/>
                  </a:moveTo>
                  <a:cubicBezTo>
                    <a:pt x="6327415" y="5293689"/>
                    <a:pt x="6269757" y="5164657"/>
                    <a:pt x="6286775" y="5135955"/>
                  </a:cubicBezTo>
                  <a:cubicBezTo>
                    <a:pt x="6305190" y="5141416"/>
                    <a:pt x="6216290" y="5060898"/>
                    <a:pt x="6262137" y="4963108"/>
                  </a:cubicBezTo>
                  <a:cubicBezTo>
                    <a:pt x="6249056" y="4945201"/>
                    <a:pt x="6333384" y="4927040"/>
                    <a:pt x="6326399" y="4889194"/>
                  </a:cubicBezTo>
                  <a:cubicBezTo>
                    <a:pt x="6314080" y="4870017"/>
                    <a:pt x="6269376" y="4876240"/>
                    <a:pt x="6305190" y="4850205"/>
                  </a:cubicBezTo>
                  <a:cubicBezTo>
                    <a:pt x="6312683" y="4765750"/>
                    <a:pt x="6358784" y="4733873"/>
                    <a:pt x="6207908" y="4499939"/>
                  </a:cubicBezTo>
                  <a:cubicBezTo>
                    <a:pt x="6178190" y="4503876"/>
                    <a:pt x="6097291" y="4246574"/>
                    <a:pt x="5985531" y="4054169"/>
                  </a:cubicBezTo>
                  <a:cubicBezTo>
                    <a:pt x="6001660" y="4017847"/>
                    <a:pt x="6019567" y="4001210"/>
                    <a:pt x="5981848" y="3934535"/>
                  </a:cubicBezTo>
                  <a:cubicBezTo>
                    <a:pt x="5988452" y="3917771"/>
                    <a:pt x="6052587" y="3887799"/>
                    <a:pt x="6019186" y="3843476"/>
                  </a:cubicBezTo>
                  <a:cubicBezTo>
                    <a:pt x="5983753" y="3759783"/>
                    <a:pt x="5985404" y="3564838"/>
                    <a:pt x="6029600" y="3533469"/>
                  </a:cubicBezTo>
                  <a:cubicBezTo>
                    <a:pt x="6055127" y="3542232"/>
                    <a:pt x="5965719" y="3376243"/>
                    <a:pt x="6012582" y="3367353"/>
                  </a:cubicBezTo>
                  <a:cubicBezTo>
                    <a:pt x="5997342" y="3310076"/>
                    <a:pt x="6058048" y="3276802"/>
                    <a:pt x="5927492" y="3155644"/>
                  </a:cubicBezTo>
                  <a:cubicBezTo>
                    <a:pt x="5825511" y="3094684"/>
                    <a:pt x="5948193" y="3046043"/>
                    <a:pt x="5848625" y="2959175"/>
                  </a:cubicBezTo>
                  <a:cubicBezTo>
                    <a:pt x="5889138" y="2925393"/>
                    <a:pt x="5788173" y="2902787"/>
                    <a:pt x="5860690" y="2743529"/>
                  </a:cubicBezTo>
                  <a:cubicBezTo>
                    <a:pt x="5870215" y="2734131"/>
                    <a:pt x="5814208" y="2685236"/>
                    <a:pt x="5797317" y="2643580"/>
                  </a:cubicBezTo>
                  <a:cubicBezTo>
                    <a:pt x="5842783" y="2593923"/>
                    <a:pt x="5792491" y="2597225"/>
                    <a:pt x="5776997" y="2510865"/>
                  </a:cubicBezTo>
                  <a:cubicBezTo>
                    <a:pt x="5694066" y="2445968"/>
                    <a:pt x="5696860" y="2415869"/>
                    <a:pt x="5618247" y="2318206"/>
                  </a:cubicBezTo>
                  <a:cubicBezTo>
                    <a:pt x="5641107" y="2325445"/>
                    <a:pt x="5669047" y="2277059"/>
                    <a:pt x="5601864" y="2163647"/>
                  </a:cubicBezTo>
                  <a:cubicBezTo>
                    <a:pt x="5597419" y="2143962"/>
                    <a:pt x="5506741" y="2124912"/>
                    <a:pt x="5484389" y="2079954"/>
                  </a:cubicBezTo>
                  <a:cubicBezTo>
                    <a:pt x="5454290" y="2059634"/>
                    <a:pt x="5515631" y="2027503"/>
                    <a:pt x="5447432" y="2026487"/>
                  </a:cubicBezTo>
                  <a:cubicBezTo>
                    <a:pt x="5456068" y="1980259"/>
                    <a:pt x="5400950" y="1991309"/>
                    <a:pt x="5387234" y="1971242"/>
                  </a:cubicBezTo>
                  <a:cubicBezTo>
                    <a:pt x="5430541" y="1944318"/>
                    <a:pt x="5398029" y="1949906"/>
                    <a:pt x="5433208" y="1934666"/>
                  </a:cubicBezTo>
                  <a:cubicBezTo>
                    <a:pt x="5430922" y="1862530"/>
                    <a:pt x="5326020" y="1758390"/>
                    <a:pt x="5332370" y="1668728"/>
                  </a:cubicBezTo>
                  <a:cubicBezTo>
                    <a:pt x="5295921" y="1580717"/>
                    <a:pt x="5322337" y="1544776"/>
                    <a:pt x="5269759" y="1448384"/>
                  </a:cubicBezTo>
                  <a:cubicBezTo>
                    <a:pt x="5306970" y="1436953"/>
                    <a:pt x="5280300" y="1423237"/>
                    <a:pt x="5237247" y="1345259"/>
                  </a:cubicBezTo>
                  <a:cubicBezTo>
                    <a:pt x="5282840" y="1319478"/>
                    <a:pt x="5265822" y="1260678"/>
                    <a:pt x="5218070" y="1191843"/>
                  </a:cubicBezTo>
                  <a:cubicBezTo>
                    <a:pt x="5298969" y="1144599"/>
                    <a:pt x="5252233" y="996644"/>
                    <a:pt x="5207783" y="937589"/>
                  </a:cubicBezTo>
                  <a:cubicBezTo>
                    <a:pt x="5220991" y="888694"/>
                    <a:pt x="5199147" y="836878"/>
                    <a:pt x="5144283" y="793317"/>
                  </a:cubicBezTo>
                  <a:cubicBezTo>
                    <a:pt x="5105802" y="692479"/>
                    <a:pt x="5091324" y="609040"/>
                    <a:pt x="4933082" y="506551"/>
                  </a:cubicBezTo>
                  <a:cubicBezTo>
                    <a:pt x="4888505" y="427684"/>
                    <a:pt x="4892315" y="376376"/>
                    <a:pt x="4804558" y="271093"/>
                  </a:cubicBezTo>
                  <a:cubicBezTo>
                    <a:pt x="4769633" y="233882"/>
                    <a:pt x="4727850" y="275411"/>
                    <a:pt x="4735597" y="208990"/>
                  </a:cubicBezTo>
                  <a:cubicBezTo>
                    <a:pt x="4686321" y="190321"/>
                    <a:pt x="4749821" y="131647"/>
                    <a:pt x="4636156" y="81736"/>
                  </a:cubicBezTo>
                  <a:cubicBezTo>
                    <a:pt x="4654952" y="21538"/>
                    <a:pt x="4706133" y="-8053"/>
                    <a:pt x="4495313" y="11886"/>
                  </a:cubicBezTo>
                  <a:cubicBezTo>
                    <a:pt x="3101996" y="14680"/>
                    <a:pt x="1742842" y="3631"/>
                    <a:pt x="284755" y="16077"/>
                  </a:cubicBezTo>
                  <a:cubicBezTo>
                    <a:pt x="201951" y="23697"/>
                    <a:pt x="1291" y="-68505"/>
                    <a:pt x="45106" y="118820"/>
                  </a:cubicBezTo>
                  <a:cubicBezTo>
                    <a:pt x="56028" y="1763724"/>
                    <a:pt x="27580" y="3450792"/>
                    <a:pt x="32787" y="5090743"/>
                  </a:cubicBezTo>
                  <a:cubicBezTo>
                    <a:pt x="187981" y="5851219"/>
                    <a:pt x="-1220449" y="5602045"/>
                    <a:pt x="5132218" y="5640526"/>
                  </a:cubicBezTo>
                  <a:cubicBezTo>
                    <a:pt x="5489088" y="5632398"/>
                    <a:pt x="6004327" y="5665291"/>
                    <a:pt x="6324621" y="5629731"/>
                  </a:cubicBezTo>
                  <a:cubicBezTo>
                    <a:pt x="6359292" y="5616650"/>
                    <a:pt x="6349386" y="5336615"/>
                    <a:pt x="6342782" y="5308929"/>
                  </a:cubicBezTo>
                  <a:close/>
                </a:path>
              </a:pathLst>
            </a:custGeom>
            <a:blipFill>
              <a:blip r:embed="rId2"/>
              <a:stretch>
                <a:fillRect l="-16659" r="-166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66955"/>
              </p:ext>
            </p:extLst>
          </p:nvPr>
        </p:nvGraphicFramePr>
        <p:xfrm>
          <a:off x="533400" y="3370598"/>
          <a:ext cx="9448800" cy="7552852"/>
        </p:xfrm>
        <a:graphic>
          <a:graphicData uri="http://schemas.openxmlformats.org/drawingml/2006/table">
            <a:tbl>
              <a:tblPr/>
              <a:tblGrid>
                <a:gridCol w="4666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2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3990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Mitigation</a:t>
                      </a:r>
                      <a:endParaRPr lang="en-US" sz="28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Adaptation/Resilience</a:t>
                      </a:r>
                      <a:endParaRPr lang="en-US" sz="28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656">
                <a:tc>
                  <a:txBody>
                    <a:bodyPr/>
                    <a:lstStyle/>
                    <a:p>
                      <a:pPr marL="410209" lvl="1" indent="-205105" algn="l">
                        <a:lnSpc>
                          <a:spcPts val="37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800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Clean energy</a:t>
                      </a:r>
                      <a:endParaRPr lang="en-US" sz="2800" dirty="0"/>
                    </a:p>
                    <a:p>
                      <a:pPr marL="410209" lvl="1" indent="-205105" algn="l">
                        <a:lnSpc>
                          <a:spcPts val="3799"/>
                        </a:lnSpc>
                        <a:buFont typeface="Arial"/>
                        <a:buChar char="•"/>
                      </a:pPr>
                      <a:r>
                        <a:rPr lang="en-US" sz="2800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Supplier contracting</a:t>
                      </a:r>
                    </a:p>
                    <a:p>
                      <a:pPr marL="410209" lvl="1" indent="-205105" algn="l">
                        <a:lnSpc>
                          <a:spcPts val="3799"/>
                        </a:lnSpc>
                        <a:buFont typeface="Arial"/>
                        <a:buChar char="•"/>
                      </a:pPr>
                      <a:r>
                        <a:rPr lang="en-US" sz="2800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Review radiological procedures</a:t>
                      </a:r>
                    </a:p>
                    <a:p>
                      <a:pPr marL="410209" lvl="1" indent="-205105" algn="l">
                        <a:lnSpc>
                          <a:spcPts val="3799"/>
                        </a:lnSpc>
                        <a:buFont typeface="Arial"/>
                        <a:buChar char="•"/>
                      </a:pPr>
                      <a:r>
                        <a:rPr lang="en-US" sz="2800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Building retrofits &amp; upgrades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0209" lvl="1" indent="-205105" algn="l">
                        <a:lnSpc>
                          <a:spcPts val="37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800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Include climate risks in CHNAs and HVAs</a:t>
                      </a:r>
                      <a:endParaRPr lang="en-US" sz="2800" dirty="0"/>
                    </a:p>
                    <a:p>
                      <a:pPr marL="410209" lvl="1" indent="-205105" algn="l">
                        <a:lnSpc>
                          <a:spcPts val="3799"/>
                        </a:lnSpc>
                        <a:buFont typeface="Arial"/>
                        <a:buChar char="•"/>
                      </a:pPr>
                      <a:r>
                        <a:rPr lang="en-US" sz="2800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Train students and practitioners on enviro-health as preventive care</a:t>
                      </a:r>
                    </a:p>
                    <a:p>
                      <a:pPr marL="410209" lvl="1" indent="-205105" algn="l">
                        <a:lnSpc>
                          <a:spcPts val="3799"/>
                        </a:lnSpc>
                        <a:buFont typeface="Arial"/>
                        <a:buChar char="•"/>
                      </a:pPr>
                      <a:r>
                        <a:rPr lang="en-US" sz="2800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Invest in green space &amp; low-impact development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3354">
                <a:tc gridSpan="2">
                  <a:txBody>
                    <a:bodyPr/>
                    <a:lstStyle/>
                    <a:p>
                      <a:pPr algn="ctr">
                        <a:lnSpc>
                          <a:spcPts val="3799"/>
                        </a:lnSpc>
                        <a:defRPr/>
                      </a:pPr>
                      <a:endParaRPr lang="en-US" sz="2800" dirty="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79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On-site clean energy generation &amp; storage (e.g., microgrids)</a:t>
                      </a:r>
                      <a:endParaRPr lang="en-US" sz="1100"/>
                    </a:p>
                    <a:p>
                      <a:pPr algn="ctr">
                        <a:lnSpc>
                          <a:spcPts val="3799"/>
                        </a:lnSpc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Preventive care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990600" y="1104900"/>
            <a:ext cx="9910572" cy="622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18"/>
              </a:lnSpc>
            </a:pPr>
            <a:r>
              <a:rPr lang="en-US" sz="4190" dirty="0">
                <a:solidFill>
                  <a:srgbClr val="FFFFFF"/>
                </a:solidFill>
                <a:latin typeface="Hatton"/>
                <a:ea typeface="Hatton"/>
                <a:cs typeface="Hatton"/>
                <a:sym typeface="Hatton"/>
              </a:rPr>
              <a:t>06/ The Health Opportunity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CD7777-29F5-3253-1DED-943465E439B4}"/>
              </a:ext>
            </a:extLst>
          </p:cNvPr>
          <p:cNvSpPr txBox="1"/>
          <p:nvPr/>
        </p:nvSpPr>
        <p:spPr>
          <a:xfrm>
            <a:off x="990600" y="2149635"/>
            <a:ext cx="6896100" cy="721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36"/>
              </a:lnSpc>
            </a:pPr>
            <a:r>
              <a:rPr lang="en-US" sz="28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Hospitals can adapt, even in the current political moment.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2050" y="5036486"/>
            <a:ext cx="4995836" cy="6331129"/>
          </a:xfrm>
          <a:custGeom>
            <a:avLst/>
            <a:gdLst/>
            <a:ahLst/>
            <a:cxnLst/>
            <a:rect l="l" t="t" r="r" b="b"/>
            <a:pathLst>
              <a:path w="4995836" h="6331129">
                <a:moveTo>
                  <a:pt x="0" y="0"/>
                </a:moveTo>
                <a:lnTo>
                  <a:pt x="4995836" y="0"/>
                </a:lnTo>
                <a:lnTo>
                  <a:pt x="4995836" y="6331129"/>
                </a:lnTo>
                <a:lnTo>
                  <a:pt x="0" y="63311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219200">
            <a:off x="13862710" y="-1562571"/>
            <a:ext cx="4995836" cy="6331129"/>
          </a:xfrm>
          <a:custGeom>
            <a:avLst/>
            <a:gdLst/>
            <a:ahLst/>
            <a:cxnLst/>
            <a:rect l="l" t="t" r="r" b="b"/>
            <a:pathLst>
              <a:path w="4995836" h="6331129">
                <a:moveTo>
                  <a:pt x="0" y="0"/>
                </a:moveTo>
                <a:lnTo>
                  <a:pt x="4995836" y="0"/>
                </a:lnTo>
                <a:lnTo>
                  <a:pt x="4995836" y="6331129"/>
                </a:lnTo>
                <a:lnTo>
                  <a:pt x="0" y="63311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942329" y="4650427"/>
            <a:ext cx="6403343" cy="957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3"/>
              </a:lnSpc>
            </a:pPr>
            <a:r>
              <a:rPr lang="en-US" sz="6107">
                <a:solidFill>
                  <a:srgbClr val="FFFFFF"/>
                </a:solidFill>
                <a:latin typeface="Hatton"/>
                <a:ea typeface="Hatton"/>
                <a:cs typeface="Hatton"/>
                <a:sym typeface="Hatton"/>
              </a:rPr>
              <a:t>Thank you!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47110" y="763322"/>
            <a:ext cx="4793781" cy="50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3"/>
              </a:lnSpc>
            </a:pPr>
            <a:r>
              <a:rPr lang="en-US" sz="3238">
                <a:solidFill>
                  <a:srgbClr val="1A401F">
                    <a:alpha val="49804"/>
                  </a:srgbClr>
                </a:solidFill>
                <a:latin typeface="Hatton"/>
                <a:ea typeface="Hatton"/>
                <a:cs typeface="Hatton"/>
                <a:sym typeface="Hatton"/>
              </a:rPr>
              <a:t>Borcelle University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279</Words>
  <Application>Microsoft Macintosh PowerPoint</Application>
  <PresentationFormat>Custom</PresentationFormat>
  <Paragraphs>60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Hatton</vt:lpstr>
      <vt:lpstr>Arial</vt:lpstr>
      <vt:lpstr>Calibri</vt:lpstr>
      <vt:lpstr>Aptos</vt:lpstr>
      <vt:lpstr>Open Sans Bold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Private Health Governance</dc:title>
  <cp:lastModifiedBy>Lauren Roth</cp:lastModifiedBy>
  <cp:revision>4</cp:revision>
  <dcterms:created xsi:type="dcterms:W3CDTF">2006-08-16T00:00:00Z</dcterms:created>
  <dcterms:modified xsi:type="dcterms:W3CDTF">2026-06-02T16:00:17Z</dcterms:modified>
  <dc:identifier>DAHBy8I4gVE</dc:identifier>
</cp:coreProperties>
</file>