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4"/>
  </p:notesMasterIdLst>
  <p:sldIdLst>
    <p:sldId id="256" r:id="rId2"/>
    <p:sldId id="257" r:id="rId3"/>
    <p:sldId id="294" r:id="rId4"/>
    <p:sldId id="258" r:id="rId5"/>
    <p:sldId id="259" r:id="rId6"/>
    <p:sldId id="288" r:id="rId7"/>
    <p:sldId id="295" r:id="rId8"/>
    <p:sldId id="290" r:id="rId9"/>
    <p:sldId id="298" r:id="rId10"/>
    <p:sldId id="299" r:id="rId11"/>
    <p:sldId id="287" r:id="rId12"/>
    <p:sldId id="296" r:id="rId13"/>
    <p:sldId id="278" r:id="rId14"/>
    <p:sldId id="297" r:id="rId15"/>
    <p:sldId id="279" r:id="rId16"/>
    <p:sldId id="280" r:id="rId17"/>
    <p:sldId id="264" r:id="rId18"/>
    <p:sldId id="265" r:id="rId19"/>
    <p:sldId id="293" r:id="rId20"/>
    <p:sldId id="267" r:id="rId21"/>
    <p:sldId id="266" r:id="rId22"/>
    <p:sldId id="268" r:id="rId23"/>
    <p:sldId id="302" r:id="rId24"/>
    <p:sldId id="269" r:id="rId25"/>
    <p:sldId id="270" r:id="rId26"/>
    <p:sldId id="271" r:id="rId27"/>
    <p:sldId id="272" r:id="rId28"/>
    <p:sldId id="273" r:id="rId29"/>
    <p:sldId id="274" r:id="rId30"/>
    <p:sldId id="275" r:id="rId31"/>
    <p:sldId id="276" r:id="rId32"/>
    <p:sldId id="277" r:id="rId33"/>
  </p:sldIdLst>
  <p:sldSz cx="9144000" cy="5143500" type="screen16x9"/>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44648-4181-4350-9BFE-F4BBD618BA6E}" v="5" dt="2026-06-02T03:05:41.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83243" autoAdjust="0"/>
  </p:normalViewPr>
  <p:slideViewPr>
    <p:cSldViewPr snapToGrid="0" snapToObjects="1">
      <p:cViewPr varScale="1">
        <p:scale>
          <a:sx n="70" d="100"/>
          <a:sy n="70" d="100"/>
        </p:scale>
        <p:origin x="13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0962C-B2D2-4FD0-A3AF-3F1A38E43B6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122568E-41F5-4850-9F4E-11D5738E6B94}">
      <dgm:prSet custT="1"/>
      <dgm:spPr/>
      <dgm:t>
        <a:bodyPr/>
        <a:lstStyle/>
        <a:p>
          <a:r>
            <a:rPr lang="en-US" sz="1200" dirty="0">
              <a:latin typeface="Century Gothic" panose="020B0502020202020204" pitchFamily="34" charset="0"/>
            </a:rPr>
            <a:t>100% completion rate</a:t>
          </a:r>
        </a:p>
      </dgm:t>
    </dgm:pt>
    <dgm:pt modelId="{C37B4878-5F70-4885-8884-B0ED11E06901}" type="parTrans" cxnId="{76D14D81-70E5-4EFC-83AE-611C1663BA61}">
      <dgm:prSet/>
      <dgm:spPr/>
      <dgm:t>
        <a:bodyPr/>
        <a:lstStyle/>
        <a:p>
          <a:endParaRPr lang="en-US"/>
        </a:p>
      </dgm:t>
    </dgm:pt>
    <dgm:pt modelId="{62723385-FA01-4AA2-9C3F-5C729F7EF666}" type="sibTrans" cxnId="{76D14D81-70E5-4EFC-83AE-611C1663BA61}">
      <dgm:prSet/>
      <dgm:spPr/>
      <dgm:t>
        <a:bodyPr/>
        <a:lstStyle/>
        <a:p>
          <a:endParaRPr lang="en-US"/>
        </a:p>
      </dgm:t>
    </dgm:pt>
    <dgm:pt modelId="{8E041017-F111-4623-A8EA-2FB148D9301B}">
      <dgm:prSet custT="1"/>
      <dgm:spPr/>
      <dgm:t>
        <a:bodyPr/>
        <a:lstStyle/>
        <a:p>
          <a:r>
            <a:rPr lang="en-US" sz="1200" dirty="0">
              <a:latin typeface="Century Gothic" panose="020B0502020202020204" pitchFamily="34" charset="0"/>
            </a:rPr>
            <a:t>&gt; 80%+ increase in medical/law knowledge</a:t>
          </a:r>
        </a:p>
      </dgm:t>
    </dgm:pt>
    <dgm:pt modelId="{24290578-9150-46C3-9D95-C4F5B4143D27}" type="parTrans" cxnId="{603E51C5-E393-4872-B104-42A3EE7DB973}">
      <dgm:prSet/>
      <dgm:spPr/>
      <dgm:t>
        <a:bodyPr/>
        <a:lstStyle/>
        <a:p>
          <a:endParaRPr lang="en-US"/>
        </a:p>
      </dgm:t>
    </dgm:pt>
    <dgm:pt modelId="{350224C7-E2E4-4A6C-AEB2-86910E9DB998}" type="sibTrans" cxnId="{603E51C5-E393-4872-B104-42A3EE7DB973}">
      <dgm:prSet/>
      <dgm:spPr/>
      <dgm:t>
        <a:bodyPr/>
        <a:lstStyle/>
        <a:p>
          <a:endParaRPr lang="en-US"/>
        </a:p>
      </dgm:t>
    </dgm:pt>
    <dgm:pt modelId="{62733BAC-D701-476D-9614-347A0C3DFE71}">
      <dgm:prSet custT="1"/>
      <dgm:spPr/>
      <dgm:t>
        <a:bodyPr/>
        <a:lstStyle/>
        <a:p>
          <a:r>
            <a:rPr lang="en-US" sz="1000" dirty="0">
              <a:latin typeface="Century Gothic" panose="020B0502020202020204" pitchFamily="34" charset="0"/>
            </a:rPr>
            <a:t>Strong growth in college readiness and self-efficacy</a:t>
          </a:r>
        </a:p>
      </dgm:t>
    </dgm:pt>
    <dgm:pt modelId="{7FC7E06D-A615-4294-AEC0-D22EE133286F}" type="parTrans" cxnId="{EDEAB462-6C06-4981-8E2D-2E666FFA6913}">
      <dgm:prSet/>
      <dgm:spPr/>
      <dgm:t>
        <a:bodyPr/>
        <a:lstStyle/>
        <a:p>
          <a:endParaRPr lang="en-US"/>
        </a:p>
      </dgm:t>
    </dgm:pt>
    <dgm:pt modelId="{834B4308-F6E6-4211-AAF4-CC93C39FDAD5}" type="sibTrans" cxnId="{EDEAB462-6C06-4981-8E2D-2E666FFA6913}">
      <dgm:prSet/>
      <dgm:spPr/>
      <dgm:t>
        <a:bodyPr/>
        <a:lstStyle/>
        <a:p>
          <a:endParaRPr lang="en-US"/>
        </a:p>
      </dgm:t>
    </dgm:pt>
    <dgm:pt modelId="{0E4B776F-AD62-4194-8129-037DBB885520}">
      <dgm:prSet custT="1"/>
      <dgm:spPr/>
      <dgm:t>
        <a:bodyPr/>
        <a:lstStyle/>
        <a:p>
          <a:r>
            <a:rPr lang="en-US" sz="1000" dirty="0">
              <a:latin typeface="Century Gothic" panose="020B0502020202020204" pitchFamily="34" charset="0"/>
            </a:rPr>
            <a:t>Concordant mentorship → strong identity formation</a:t>
          </a:r>
        </a:p>
      </dgm:t>
    </dgm:pt>
    <dgm:pt modelId="{F05BEAB3-B3C5-453E-8981-B75E8755D637}" type="parTrans" cxnId="{6875CACD-13B6-427F-995A-254AF8F16B37}">
      <dgm:prSet/>
      <dgm:spPr/>
      <dgm:t>
        <a:bodyPr/>
        <a:lstStyle/>
        <a:p>
          <a:endParaRPr lang="en-US"/>
        </a:p>
      </dgm:t>
    </dgm:pt>
    <dgm:pt modelId="{66C23418-1DBF-4A73-B809-B71345130670}" type="sibTrans" cxnId="{6875CACD-13B6-427F-995A-254AF8F16B37}">
      <dgm:prSet/>
      <dgm:spPr/>
      <dgm:t>
        <a:bodyPr/>
        <a:lstStyle/>
        <a:p>
          <a:endParaRPr lang="en-US"/>
        </a:p>
      </dgm:t>
    </dgm:pt>
    <dgm:pt modelId="{AF7E6DE2-16DB-461E-8244-561A0D191F85}" type="pres">
      <dgm:prSet presAssocID="{8AC0962C-B2D2-4FD0-A3AF-3F1A38E43B61}" presName="Name0" presStyleCnt="0">
        <dgm:presLayoutVars>
          <dgm:dir/>
          <dgm:resizeHandles val="exact"/>
        </dgm:presLayoutVars>
      </dgm:prSet>
      <dgm:spPr/>
    </dgm:pt>
    <dgm:pt modelId="{243D80D9-ADEB-4684-A68E-B29ECEB1E8A3}" type="pres">
      <dgm:prSet presAssocID="{8AC0962C-B2D2-4FD0-A3AF-3F1A38E43B61}" presName="arrow" presStyleLbl="bgShp" presStyleIdx="0" presStyleCnt="1"/>
      <dgm:spPr/>
    </dgm:pt>
    <dgm:pt modelId="{B2D7A76B-A0D1-4096-AB48-37830841BB58}" type="pres">
      <dgm:prSet presAssocID="{8AC0962C-B2D2-4FD0-A3AF-3F1A38E43B61}" presName="points" presStyleCnt="0"/>
      <dgm:spPr/>
    </dgm:pt>
    <dgm:pt modelId="{3C20B4F2-6CC8-4CC2-B590-55CF4C84DB36}" type="pres">
      <dgm:prSet presAssocID="{8E041017-F111-4623-A8EA-2FB148D9301B}" presName="compositeA" presStyleCnt="0"/>
      <dgm:spPr/>
    </dgm:pt>
    <dgm:pt modelId="{1F313A12-F1CB-40FC-8AD8-5BA91199AD62}" type="pres">
      <dgm:prSet presAssocID="{8E041017-F111-4623-A8EA-2FB148D9301B}" presName="textA" presStyleLbl="revTx" presStyleIdx="0" presStyleCnt="4">
        <dgm:presLayoutVars>
          <dgm:bulletEnabled val="1"/>
        </dgm:presLayoutVars>
      </dgm:prSet>
      <dgm:spPr/>
    </dgm:pt>
    <dgm:pt modelId="{3B356AC6-7DEB-4BFF-AAC5-D76DC61572DA}" type="pres">
      <dgm:prSet presAssocID="{8E041017-F111-4623-A8EA-2FB148D9301B}" presName="circleA" presStyleLbl="node1" presStyleIdx="0" presStyleCnt="4"/>
      <dgm:spPr/>
    </dgm:pt>
    <dgm:pt modelId="{AC5FC004-EFD8-434E-B663-1197322584BC}" type="pres">
      <dgm:prSet presAssocID="{8E041017-F111-4623-A8EA-2FB148D9301B}" presName="spaceA" presStyleCnt="0"/>
      <dgm:spPr/>
    </dgm:pt>
    <dgm:pt modelId="{A8658092-388D-4040-9B8D-DE011CCE3A09}" type="pres">
      <dgm:prSet presAssocID="{350224C7-E2E4-4A6C-AEB2-86910E9DB998}" presName="space" presStyleCnt="0"/>
      <dgm:spPr/>
    </dgm:pt>
    <dgm:pt modelId="{1DF90223-24EB-4B2A-A739-C1A7B6354DCB}" type="pres">
      <dgm:prSet presAssocID="{C122568E-41F5-4850-9F4E-11D5738E6B94}" presName="compositeB" presStyleCnt="0"/>
      <dgm:spPr/>
    </dgm:pt>
    <dgm:pt modelId="{7657B60D-4942-40C6-A411-EC7FEEE50B92}" type="pres">
      <dgm:prSet presAssocID="{C122568E-41F5-4850-9F4E-11D5738E6B94}" presName="textB" presStyleLbl="revTx" presStyleIdx="1" presStyleCnt="4">
        <dgm:presLayoutVars>
          <dgm:bulletEnabled val="1"/>
        </dgm:presLayoutVars>
      </dgm:prSet>
      <dgm:spPr/>
    </dgm:pt>
    <dgm:pt modelId="{0B051D95-D6E1-4BC8-B543-F43534963DE5}" type="pres">
      <dgm:prSet presAssocID="{C122568E-41F5-4850-9F4E-11D5738E6B94}" presName="circleB" presStyleLbl="node1" presStyleIdx="1" presStyleCnt="4"/>
      <dgm:spPr/>
    </dgm:pt>
    <dgm:pt modelId="{ADA35970-A648-4EF8-8DA8-0903BE34B79C}" type="pres">
      <dgm:prSet presAssocID="{C122568E-41F5-4850-9F4E-11D5738E6B94}" presName="spaceB" presStyleCnt="0"/>
      <dgm:spPr/>
    </dgm:pt>
    <dgm:pt modelId="{86DA9E74-22F5-42FC-A3E8-59B1AFF7E749}" type="pres">
      <dgm:prSet presAssocID="{62723385-FA01-4AA2-9C3F-5C729F7EF666}" presName="space" presStyleCnt="0"/>
      <dgm:spPr/>
    </dgm:pt>
    <dgm:pt modelId="{34176A6F-DED7-42B5-B2F8-0542E3FAD5E6}" type="pres">
      <dgm:prSet presAssocID="{62733BAC-D701-476D-9614-347A0C3DFE71}" presName="compositeA" presStyleCnt="0"/>
      <dgm:spPr/>
    </dgm:pt>
    <dgm:pt modelId="{BEAF0F6A-B962-428B-9E68-7A6AB2A35AE2}" type="pres">
      <dgm:prSet presAssocID="{62733BAC-D701-476D-9614-347A0C3DFE71}" presName="textA" presStyleLbl="revTx" presStyleIdx="2" presStyleCnt="4">
        <dgm:presLayoutVars>
          <dgm:bulletEnabled val="1"/>
        </dgm:presLayoutVars>
      </dgm:prSet>
      <dgm:spPr/>
    </dgm:pt>
    <dgm:pt modelId="{D4BA53E6-FFA3-4B03-B80F-358F82ADDAF1}" type="pres">
      <dgm:prSet presAssocID="{62733BAC-D701-476D-9614-347A0C3DFE71}" presName="circleA" presStyleLbl="node1" presStyleIdx="2" presStyleCnt="4"/>
      <dgm:spPr/>
    </dgm:pt>
    <dgm:pt modelId="{3E9A3049-DA87-489E-8DF8-6ADD601A0AE0}" type="pres">
      <dgm:prSet presAssocID="{62733BAC-D701-476D-9614-347A0C3DFE71}" presName="spaceA" presStyleCnt="0"/>
      <dgm:spPr/>
    </dgm:pt>
    <dgm:pt modelId="{56EB7890-2A0D-4E2E-B8DD-15DFD645194D}" type="pres">
      <dgm:prSet presAssocID="{834B4308-F6E6-4211-AAF4-CC93C39FDAD5}" presName="space" presStyleCnt="0"/>
      <dgm:spPr/>
    </dgm:pt>
    <dgm:pt modelId="{F4AA521A-2362-4BDB-A58F-74A530C15798}" type="pres">
      <dgm:prSet presAssocID="{0E4B776F-AD62-4194-8129-037DBB885520}" presName="compositeB" presStyleCnt="0"/>
      <dgm:spPr/>
    </dgm:pt>
    <dgm:pt modelId="{68E08B53-B8B7-4B46-AED5-39766BA31A3C}" type="pres">
      <dgm:prSet presAssocID="{0E4B776F-AD62-4194-8129-037DBB885520}" presName="textB" presStyleLbl="revTx" presStyleIdx="3" presStyleCnt="4" custLinFactNeighborX="-10216" custLinFactNeighborY="-2441">
        <dgm:presLayoutVars>
          <dgm:bulletEnabled val="1"/>
        </dgm:presLayoutVars>
      </dgm:prSet>
      <dgm:spPr/>
    </dgm:pt>
    <dgm:pt modelId="{B745ADD3-6C18-4631-92D5-43720DB9D12B}" type="pres">
      <dgm:prSet presAssocID="{0E4B776F-AD62-4194-8129-037DBB885520}" presName="circleB" presStyleLbl="node1" presStyleIdx="3" presStyleCnt="4"/>
      <dgm:spPr/>
    </dgm:pt>
    <dgm:pt modelId="{FC5B2B2B-CECD-425B-AC28-E4DBDCB8E33E}" type="pres">
      <dgm:prSet presAssocID="{0E4B776F-AD62-4194-8129-037DBB885520}" presName="spaceB" presStyleCnt="0"/>
      <dgm:spPr/>
    </dgm:pt>
  </dgm:ptLst>
  <dgm:cxnLst>
    <dgm:cxn modelId="{115F8811-2F12-4A2E-9DDF-0BA2EDB6DB6C}" type="presOf" srcId="{0E4B776F-AD62-4194-8129-037DBB885520}" destId="{68E08B53-B8B7-4B46-AED5-39766BA31A3C}" srcOrd="0" destOrd="0" presId="urn:microsoft.com/office/officeart/2005/8/layout/hProcess11"/>
    <dgm:cxn modelId="{F902D612-CA65-4862-B015-233140BA7AD0}" type="presOf" srcId="{62733BAC-D701-476D-9614-347A0C3DFE71}" destId="{BEAF0F6A-B962-428B-9E68-7A6AB2A35AE2}" srcOrd="0" destOrd="0" presId="urn:microsoft.com/office/officeart/2005/8/layout/hProcess11"/>
    <dgm:cxn modelId="{70A33B3F-4DC7-47B5-B807-57B198C08D94}" type="presOf" srcId="{8E041017-F111-4623-A8EA-2FB148D9301B}" destId="{1F313A12-F1CB-40FC-8AD8-5BA91199AD62}" srcOrd="0" destOrd="0" presId="urn:microsoft.com/office/officeart/2005/8/layout/hProcess11"/>
    <dgm:cxn modelId="{EDEAB462-6C06-4981-8E2D-2E666FFA6913}" srcId="{8AC0962C-B2D2-4FD0-A3AF-3F1A38E43B61}" destId="{62733BAC-D701-476D-9614-347A0C3DFE71}" srcOrd="2" destOrd="0" parTransId="{7FC7E06D-A615-4294-AEC0-D22EE133286F}" sibTransId="{834B4308-F6E6-4211-AAF4-CC93C39FDAD5}"/>
    <dgm:cxn modelId="{9A77114E-042A-4C45-A660-C2FCA419C921}" type="presOf" srcId="{C122568E-41F5-4850-9F4E-11D5738E6B94}" destId="{7657B60D-4942-40C6-A411-EC7FEEE50B92}" srcOrd="0" destOrd="0" presId="urn:microsoft.com/office/officeart/2005/8/layout/hProcess11"/>
    <dgm:cxn modelId="{76D14D81-70E5-4EFC-83AE-611C1663BA61}" srcId="{8AC0962C-B2D2-4FD0-A3AF-3F1A38E43B61}" destId="{C122568E-41F5-4850-9F4E-11D5738E6B94}" srcOrd="1" destOrd="0" parTransId="{C37B4878-5F70-4885-8884-B0ED11E06901}" sibTransId="{62723385-FA01-4AA2-9C3F-5C729F7EF666}"/>
    <dgm:cxn modelId="{603E51C5-E393-4872-B104-42A3EE7DB973}" srcId="{8AC0962C-B2D2-4FD0-A3AF-3F1A38E43B61}" destId="{8E041017-F111-4623-A8EA-2FB148D9301B}" srcOrd="0" destOrd="0" parTransId="{24290578-9150-46C3-9D95-C4F5B4143D27}" sibTransId="{350224C7-E2E4-4A6C-AEB2-86910E9DB998}"/>
    <dgm:cxn modelId="{6875CACD-13B6-427F-995A-254AF8F16B37}" srcId="{8AC0962C-B2D2-4FD0-A3AF-3F1A38E43B61}" destId="{0E4B776F-AD62-4194-8129-037DBB885520}" srcOrd="3" destOrd="0" parTransId="{F05BEAB3-B3C5-453E-8981-B75E8755D637}" sibTransId="{66C23418-1DBF-4A73-B809-B71345130670}"/>
    <dgm:cxn modelId="{B1FC62D0-A777-4FD8-996E-F34DE7F1B859}" type="presOf" srcId="{8AC0962C-B2D2-4FD0-A3AF-3F1A38E43B61}" destId="{AF7E6DE2-16DB-461E-8244-561A0D191F85}" srcOrd="0" destOrd="0" presId="urn:microsoft.com/office/officeart/2005/8/layout/hProcess11"/>
    <dgm:cxn modelId="{8E842818-295C-4F5A-83AC-1A380722D1D0}" type="presParOf" srcId="{AF7E6DE2-16DB-461E-8244-561A0D191F85}" destId="{243D80D9-ADEB-4684-A68E-B29ECEB1E8A3}" srcOrd="0" destOrd="0" presId="urn:microsoft.com/office/officeart/2005/8/layout/hProcess11"/>
    <dgm:cxn modelId="{3BD45459-3AC4-4971-A9BD-60DD385A6EE4}" type="presParOf" srcId="{AF7E6DE2-16DB-461E-8244-561A0D191F85}" destId="{B2D7A76B-A0D1-4096-AB48-37830841BB58}" srcOrd="1" destOrd="0" presId="urn:microsoft.com/office/officeart/2005/8/layout/hProcess11"/>
    <dgm:cxn modelId="{C3116E72-E9B9-43CB-9A67-204945A4CA55}" type="presParOf" srcId="{B2D7A76B-A0D1-4096-AB48-37830841BB58}" destId="{3C20B4F2-6CC8-4CC2-B590-55CF4C84DB36}" srcOrd="0" destOrd="0" presId="urn:microsoft.com/office/officeart/2005/8/layout/hProcess11"/>
    <dgm:cxn modelId="{631A990B-291B-4A54-9D7F-4DC9328A1120}" type="presParOf" srcId="{3C20B4F2-6CC8-4CC2-B590-55CF4C84DB36}" destId="{1F313A12-F1CB-40FC-8AD8-5BA91199AD62}" srcOrd="0" destOrd="0" presId="urn:microsoft.com/office/officeart/2005/8/layout/hProcess11"/>
    <dgm:cxn modelId="{11CD3D88-AA71-4E99-ACAD-FDAD956E9F31}" type="presParOf" srcId="{3C20B4F2-6CC8-4CC2-B590-55CF4C84DB36}" destId="{3B356AC6-7DEB-4BFF-AAC5-D76DC61572DA}" srcOrd="1" destOrd="0" presId="urn:microsoft.com/office/officeart/2005/8/layout/hProcess11"/>
    <dgm:cxn modelId="{EE71A8EC-D1D5-49CC-A44A-FB5AFC1EE587}" type="presParOf" srcId="{3C20B4F2-6CC8-4CC2-B590-55CF4C84DB36}" destId="{AC5FC004-EFD8-434E-B663-1197322584BC}" srcOrd="2" destOrd="0" presId="urn:microsoft.com/office/officeart/2005/8/layout/hProcess11"/>
    <dgm:cxn modelId="{AEBDF9BE-9D03-499F-A127-D2792C2BE74C}" type="presParOf" srcId="{B2D7A76B-A0D1-4096-AB48-37830841BB58}" destId="{A8658092-388D-4040-9B8D-DE011CCE3A09}" srcOrd="1" destOrd="0" presId="urn:microsoft.com/office/officeart/2005/8/layout/hProcess11"/>
    <dgm:cxn modelId="{EB52725D-16DA-4D24-8FE5-DCCF5A2994C7}" type="presParOf" srcId="{B2D7A76B-A0D1-4096-AB48-37830841BB58}" destId="{1DF90223-24EB-4B2A-A739-C1A7B6354DCB}" srcOrd="2" destOrd="0" presId="urn:microsoft.com/office/officeart/2005/8/layout/hProcess11"/>
    <dgm:cxn modelId="{40D32F99-9C75-4985-AE84-1C72F95AB75C}" type="presParOf" srcId="{1DF90223-24EB-4B2A-A739-C1A7B6354DCB}" destId="{7657B60D-4942-40C6-A411-EC7FEEE50B92}" srcOrd="0" destOrd="0" presId="urn:microsoft.com/office/officeart/2005/8/layout/hProcess11"/>
    <dgm:cxn modelId="{582B906D-914A-41DE-9C91-A12365DFC7C7}" type="presParOf" srcId="{1DF90223-24EB-4B2A-A739-C1A7B6354DCB}" destId="{0B051D95-D6E1-4BC8-B543-F43534963DE5}" srcOrd="1" destOrd="0" presId="urn:microsoft.com/office/officeart/2005/8/layout/hProcess11"/>
    <dgm:cxn modelId="{150A9B23-DB28-4177-9533-E5664DCC9285}" type="presParOf" srcId="{1DF90223-24EB-4B2A-A739-C1A7B6354DCB}" destId="{ADA35970-A648-4EF8-8DA8-0903BE34B79C}" srcOrd="2" destOrd="0" presId="urn:microsoft.com/office/officeart/2005/8/layout/hProcess11"/>
    <dgm:cxn modelId="{E580632B-9FA5-4E0F-A2B8-EF7CFB20E78B}" type="presParOf" srcId="{B2D7A76B-A0D1-4096-AB48-37830841BB58}" destId="{86DA9E74-22F5-42FC-A3E8-59B1AFF7E749}" srcOrd="3" destOrd="0" presId="urn:microsoft.com/office/officeart/2005/8/layout/hProcess11"/>
    <dgm:cxn modelId="{4E569005-C935-497E-8A9C-CBF96258AB40}" type="presParOf" srcId="{B2D7A76B-A0D1-4096-AB48-37830841BB58}" destId="{34176A6F-DED7-42B5-B2F8-0542E3FAD5E6}" srcOrd="4" destOrd="0" presId="urn:microsoft.com/office/officeart/2005/8/layout/hProcess11"/>
    <dgm:cxn modelId="{D6729CA2-2D1F-4D86-A080-DC9C885BB2D1}" type="presParOf" srcId="{34176A6F-DED7-42B5-B2F8-0542E3FAD5E6}" destId="{BEAF0F6A-B962-428B-9E68-7A6AB2A35AE2}" srcOrd="0" destOrd="0" presId="urn:microsoft.com/office/officeart/2005/8/layout/hProcess11"/>
    <dgm:cxn modelId="{156A5696-43A5-4FEC-9C6A-D2281D207020}" type="presParOf" srcId="{34176A6F-DED7-42B5-B2F8-0542E3FAD5E6}" destId="{D4BA53E6-FFA3-4B03-B80F-358F82ADDAF1}" srcOrd="1" destOrd="0" presId="urn:microsoft.com/office/officeart/2005/8/layout/hProcess11"/>
    <dgm:cxn modelId="{1E2E8381-733D-46C9-AAFA-06484571D6D7}" type="presParOf" srcId="{34176A6F-DED7-42B5-B2F8-0542E3FAD5E6}" destId="{3E9A3049-DA87-489E-8DF8-6ADD601A0AE0}" srcOrd="2" destOrd="0" presId="urn:microsoft.com/office/officeart/2005/8/layout/hProcess11"/>
    <dgm:cxn modelId="{42831F4B-4F4A-4D52-9D09-40689ED661A6}" type="presParOf" srcId="{B2D7A76B-A0D1-4096-AB48-37830841BB58}" destId="{56EB7890-2A0D-4E2E-B8DD-15DFD645194D}" srcOrd="5" destOrd="0" presId="urn:microsoft.com/office/officeart/2005/8/layout/hProcess11"/>
    <dgm:cxn modelId="{578EE976-FF1E-4159-BB53-3E000B337BC4}" type="presParOf" srcId="{B2D7A76B-A0D1-4096-AB48-37830841BB58}" destId="{F4AA521A-2362-4BDB-A58F-74A530C15798}" srcOrd="6" destOrd="0" presId="urn:microsoft.com/office/officeart/2005/8/layout/hProcess11"/>
    <dgm:cxn modelId="{DD210B80-ABB8-4F7B-B1AC-13BD45AD0C04}" type="presParOf" srcId="{F4AA521A-2362-4BDB-A58F-74A530C15798}" destId="{68E08B53-B8B7-4B46-AED5-39766BA31A3C}" srcOrd="0" destOrd="0" presId="urn:microsoft.com/office/officeart/2005/8/layout/hProcess11"/>
    <dgm:cxn modelId="{F7DEE50D-026E-46FA-A6E8-BFDC1BA39F40}" type="presParOf" srcId="{F4AA521A-2362-4BDB-A58F-74A530C15798}" destId="{B745ADD3-6C18-4631-92D5-43720DB9D12B}" srcOrd="1" destOrd="0" presId="urn:microsoft.com/office/officeart/2005/8/layout/hProcess11"/>
    <dgm:cxn modelId="{EA629CE4-7346-44A4-96EB-8236E6ED9BD4}" type="presParOf" srcId="{F4AA521A-2362-4BDB-A58F-74A530C15798}" destId="{FC5B2B2B-CECD-425B-AC28-E4DBDCB8E33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80D9-ADEB-4684-A68E-B29ECEB1E8A3}">
      <dsp:nvSpPr>
        <dsp:cNvPr id="0" name=""/>
        <dsp:cNvSpPr/>
      </dsp:nvSpPr>
      <dsp:spPr>
        <a:xfrm>
          <a:off x="0" y="720197"/>
          <a:ext cx="5175415" cy="96026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13A12-F1CB-40FC-8AD8-5BA91199AD62}">
      <dsp:nvSpPr>
        <dsp:cNvPr id="0" name=""/>
        <dsp:cNvSpPr/>
      </dsp:nvSpPr>
      <dsp:spPr>
        <a:xfrm>
          <a:off x="2331" y="0"/>
          <a:ext cx="1121255" cy="9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&gt; 80%+ increase in medical/law knowledge</a:t>
          </a:r>
        </a:p>
      </dsp:txBody>
      <dsp:txXfrm>
        <a:off x="2331" y="0"/>
        <a:ext cx="1121255" cy="960262"/>
      </dsp:txXfrm>
    </dsp:sp>
    <dsp:sp modelId="{3B356AC6-7DEB-4BFF-AAC5-D76DC61572DA}">
      <dsp:nvSpPr>
        <dsp:cNvPr id="0" name=""/>
        <dsp:cNvSpPr/>
      </dsp:nvSpPr>
      <dsp:spPr>
        <a:xfrm>
          <a:off x="442926" y="1080295"/>
          <a:ext cx="240065" cy="2400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7B60D-4942-40C6-A411-EC7FEEE50B92}">
      <dsp:nvSpPr>
        <dsp:cNvPr id="0" name=""/>
        <dsp:cNvSpPr/>
      </dsp:nvSpPr>
      <dsp:spPr>
        <a:xfrm>
          <a:off x="1179649" y="1440394"/>
          <a:ext cx="1121255" cy="9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100% completion rate</a:t>
          </a:r>
        </a:p>
      </dsp:txBody>
      <dsp:txXfrm>
        <a:off x="1179649" y="1440394"/>
        <a:ext cx="1121255" cy="960262"/>
      </dsp:txXfrm>
    </dsp:sp>
    <dsp:sp modelId="{0B051D95-D6E1-4BC8-B543-F43534963DE5}">
      <dsp:nvSpPr>
        <dsp:cNvPr id="0" name=""/>
        <dsp:cNvSpPr/>
      </dsp:nvSpPr>
      <dsp:spPr>
        <a:xfrm>
          <a:off x="1620244" y="1080295"/>
          <a:ext cx="240065" cy="2400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F0F6A-B962-428B-9E68-7A6AB2A35AE2}">
      <dsp:nvSpPr>
        <dsp:cNvPr id="0" name=""/>
        <dsp:cNvSpPr/>
      </dsp:nvSpPr>
      <dsp:spPr>
        <a:xfrm>
          <a:off x="2356968" y="0"/>
          <a:ext cx="1121255" cy="9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Strong growth in college readiness and self-efficacy</a:t>
          </a:r>
        </a:p>
      </dsp:txBody>
      <dsp:txXfrm>
        <a:off x="2356968" y="0"/>
        <a:ext cx="1121255" cy="960262"/>
      </dsp:txXfrm>
    </dsp:sp>
    <dsp:sp modelId="{D4BA53E6-FFA3-4B03-B80F-358F82ADDAF1}">
      <dsp:nvSpPr>
        <dsp:cNvPr id="0" name=""/>
        <dsp:cNvSpPr/>
      </dsp:nvSpPr>
      <dsp:spPr>
        <a:xfrm>
          <a:off x="2797563" y="1080295"/>
          <a:ext cx="240065" cy="2400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08B53-B8B7-4B46-AED5-39766BA31A3C}">
      <dsp:nvSpPr>
        <dsp:cNvPr id="0" name=""/>
        <dsp:cNvSpPr/>
      </dsp:nvSpPr>
      <dsp:spPr>
        <a:xfrm>
          <a:off x="3419739" y="1416954"/>
          <a:ext cx="1121255" cy="9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Concordant mentorship → strong identity formation</a:t>
          </a:r>
        </a:p>
      </dsp:txBody>
      <dsp:txXfrm>
        <a:off x="3419739" y="1416954"/>
        <a:ext cx="1121255" cy="960262"/>
      </dsp:txXfrm>
    </dsp:sp>
    <dsp:sp modelId="{B745ADD3-6C18-4631-92D5-43720DB9D12B}">
      <dsp:nvSpPr>
        <dsp:cNvPr id="0" name=""/>
        <dsp:cNvSpPr/>
      </dsp:nvSpPr>
      <dsp:spPr>
        <a:xfrm>
          <a:off x="3974881" y="1080295"/>
          <a:ext cx="240065" cy="2400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70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While the primary goal is to inspire underrepresented high school students to pursue careers in law and medicine, we also wanted to understand the impact on our law and medical student mentors. The results show strong gains in understanding health equity, appreciation for law-medicine collaboration, and motivation to serve underserved communities. Notably, every participant reported gaining valuable teaching or mentorship skills, and over 80% expressed interest in participating again. These findings suggest that pathway programs can simultaneously strengthen workforce diversity and interprofessional professional development.</a:t>
            </a:r>
          </a:p>
        </p:txBody>
      </p:sp>
    </p:spTree>
    <p:extLst>
      <p:ext uri="{BB962C8B-B14F-4D97-AF65-F5344CB8AC3E}">
        <p14:creationId xmlns:p14="http://schemas.microsoft.com/office/powerpoint/2010/main" val="266803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Lauren to speak on this one – Also, include secondary goal of exposing law and medicine students to teaching to high school students with also getting the IPE exposure between the two colleges</a:t>
            </a:r>
          </a:p>
        </p:txBody>
      </p:sp>
    </p:spTree>
    <p:extLst>
      <p:ext uri="{BB962C8B-B14F-4D97-AF65-F5344CB8AC3E}">
        <p14:creationId xmlns:p14="http://schemas.microsoft.com/office/powerpoint/2010/main" val="291170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Lauren to speak on this which dovetails from previous slide on secondary benefits to law/med students. This is the data on law/med student survey – we want to include a small piece of this to share regarding the secondary objectives on how it benefitted the law/med students </a:t>
            </a:r>
          </a:p>
        </p:txBody>
      </p:sp>
    </p:spTree>
    <p:extLst>
      <p:ext uri="{BB962C8B-B14F-4D97-AF65-F5344CB8AC3E}">
        <p14:creationId xmlns:p14="http://schemas.microsoft.com/office/powerpoint/2010/main" val="345890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F43E-4992-B9A3-E7F4-7B19D73F1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12082-73C6-1FE2-233A-98961DB2B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BB311-2BE5-E6B4-C545-281C505F5F6B}"/>
              </a:ext>
            </a:extLst>
          </p:cNvPr>
          <p:cNvSpPr>
            <a:spLocks noGrp="1"/>
          </p:cNvSpPr>
          <p:nvPr>
            <p:ph type="body" idx="1"/>
          </p:nvPr>
        </p:nvSpPr>
        <p:spPr/>
        <p:txBody>
          <a:bodyPr/>
          <a:lstStyle/>
          <a:p>
            <a:r>
              <a:rPr lang="en-US" dirty="0" err="1"/>
              <a:t>Arkene</a:t>
            </a:r>
            <a:r>
              <a:rPr lang="en-US" dirty="0"/>
              <a:t> to speak</a:t>
            </a:r>
          </a:p>
          <a:p>
            <a:r>
              <a:rPr lang="en-US" dirty="0"/>
              <a:t>Lauren – some of the words are cut off and moving to line below which makes it hard to read, can you edit it to make a word stay on only one line (example see “Completion rate”)</a:t>
            </a:r>
          </a:p>
        </p:txBody>
      </p:sp>
      <p:sp>
        <p:nvSpPr>
          <p:cNvPr id="4" name="Slide Number Placeholder 3">
            <a:extLst>
              <a:ext uri="{FF2B5EF4-FFF2-40B4-BE49-F238E27FC236}">
                <a16:creationId xmlns:a16="http://schemas.microsoft.com/office/drawing/2014/main" id="{E89AF0F1-BA45-9D86-D0C4-A9B485E02A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B535-525B-41CC-9002-1A2DE6B2A48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359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I would love to add the picture of </a:t>
            </a:r>
            <a:r>
              <a:rPr lang="en-US" dirty="0" err="1"/>
              <a:t>Arkene</a:t>
            </a:r>
            <a:r>
              <a:rPr lang="en-US" dirty="0"/>
              <a:t>, Lauren, and Lilia on this slide. I can’t get my computer to open it. It is in an HEIC format. If you either of you can add it to the right corner, please do. Feel free to edit this to look more aesthetic. I intentionally cut off the law student on the most left side to make space for the picture of the faculty. That student was not an ambassador, but helping me with the Guardianship teaching session from the clinic. </a:t>
            </a:r>
          </a:p>
        </p:txBody>
      </p:sp>
    </p:spTree>
    <p:extLst>
      <p:ext uri="{BB962C8B-B14F-4D97-AF65-F5344CB8AC3E}">
        <p14:creationId xmlns:p14="http://schemas.microsoft.com/office/powerpoint/2010/main" val="242627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 discuss success of student internships and academies</a:t>
            </a:r>
          </a:p>
          <a:p>
            <a:endParaRPr lang="en-US" dirty="0"/>
          </a:p>
          <a:p>
            <a:r>
              <a:rPr lang="en-US" dirty="0"/>
              <a:t>One Year program Jan- Dec 2025: </a:t>
            </a:r>
          </a:p>
          <a:p>
            <a:r>
              <a:rPr lang="en-US" dirty="0"/>
              <a:t>60 students: Stranahan, Blanche Ely, Northeast High</a:t>
            </a:r>
          </a:p>
          <a:p>
            <a:r>
              <a:rPr lang="en-US" dirty="0"/>
              <a:t>High financial need</a:t>
            </a:r>
          </a:p>
          <a:p>
            <a:r>
              <a:rPr lang="en-US" dirty="0"/>
              <a:t>&gt;60% eligible for free/reduced lunch</a:t>
            </a:r>
          </a:p>
          <a:p>
            <a:r>
              <a:rPr lang="en-US" dirty="0"/>
              <a:t>Health Professional/ Law career trajectories</a:t>
            </a:r>
          </a:p>
          <a:p>
            <a:endParaRPr lang="en-US" dirty="0"/>
          </a:p>
          <a:p>
            <a:r>
              <a:rPr lang="en-US" dirty="0"/>
              <a:t>Broward Program Components: </a:t>
            </a:r>
          </a:p>
          <a:p>
            <a:r>
              <a:rPr lang="en-US" dirty="0"/>
              <a:t>4 experiential day-long academies</a:t>
            </a:r>
          </a:p>
          <a:p>
            <a:r>
              <a:rPr lang="en-US" dirty="0"/>
              <a:t>Biomedical &amp; law summer internships</a:t>
            </a:r>
          </a:p>
          <a:p>
            <a:r>
              <a:rPr lang="en-US" dirty="0"/>
              <a:t>Mentorship circles </a:t>
            </a:r>
          </a:p>
          <a:p>
            <a:r>
              <a:rPr lang="en-US" dirty="0"/>
              <a:t>College coaching, SAT/ACT prep</a:t>
            </a:r>
          </a:p>
          <a:p>
            <a:r>
              <a:rPr lang="en-US" dirty="0"/>
              <a:t>Capstone presentations/RISE conference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B535-525B-41CC-9002-1A2DE6B2A48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92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Arkene</a:t>
            </a:r>
            <a:r>
              <a:rPr lang="en-US" dirty="0"/>
              <a:t>– discuss RISE conference and Francesco’s award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B535-525B-41CC-9002-1A2DE6B2A48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234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Marilyn</a:t>
            </a:r>
          </a:p>
        </p:txBody>
      </p:sp>
    </p:spTree>
    <p:extLst>
      <p:ext uri="{BB962C8B-B14F-4D97-AF65-F5344CB8AC3E}">
        <p14:creationId xmlns:p14="http://schemas.microsoft.com/office/powerpoint/2010/main" val="31745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to revisit the IPEC competencies shared by </a:t>
            </a:r>
            <a:r>
              <a:rPr lang="en-US" dirty="0" err="1"/>
              <a:t>Arkene</a:t>
            </a:r>
            <a:r>
              <a:rPr lang="en-US" dirty="0"/>
              <a:t> and apply them to the class objectives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 topics included change each year depending on emerging areas in law and medicine, faculty meeting extensively before the semester to plan course content, faculty meet weekly prior to class to discuss problems to raise for discussion in each class session.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6C30-A14D-766A-229C-93A9C07AA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31527-DD5F-4011-C912-397B1B5FFBDC}"/>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2ECF8D6-A512-429D-087C-E3079D70200C}"/>
              </a:ext>
            </a:extLst>
          </p:cNvPr>
          <p:cNvSpPr>
            <a:spLocks noGrp="1"/>
          </p:cNvSpPr>
          <p:nvPr>
            <p:ph type="body" idx="1"/>
          </p:nvPr>
        </p:nvSpPr>
        <p:spPr>
          <a:xfrm>
            <a:off x="514350" y="4400550"/>
            <a:ext cx="4114800" cy="3600450"/>
          </a:xfrm>
          <a:prstGeom prst="rect">
            <a:avLst/>
          </a:prstGeom>
        </p:spPr>
        <p:txBody>
          <a:bodyPr/>
          <a:lstStyle/>
          <a:p>
            <a:r>
              <a:rPr lang="en-US" dirty="0"/>
              <a:t>Marilyn</a:t>
            </a:r>
          </a:p>
        </p:txBody>
      </p:sp>
    </p:spTree>
    <p:extLst>
      <p:ext uri="{BB962C8B-B14F-4D97-AF65-F5344CB8AC3E}">
        <p14:creationId xmlns:p14="http://schemas.microsoft.com/office/powerpoint/2010/main" val="376641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Arkene</a:t>
            </a:r>
          </a:p>
          <a:p>
            <a:r>
              <a:rPr lang="en-US" dirty="0"/>
              <a:t>"This model is best understood as a developmental continuum rather than three separate programs. Each tier builds on the previous one: early exposure creates interest and purpose, graduate education develops collaborative competencies, and community practice provides opportunities to apply those skills in real-world settings. What makes the framework unique is its intentional design. Regardless of where an institution begins, the goal is to create repeated opportunities for learners to engage across professions and progressively deepen their commitment to health equity and collaborative practice."</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Marilyn</a:t>
            </a:r>
          </a:p>
        </p:txBody>
      </p:sp>
    </p:spTree>
    <p:extLst>
      <p:ext uri="{BB962C8B-B14F-4D97-AF65-F5344CB8AC3E}">
        <p14:creationId xmlns:p14="http://schemas.microsoft.com/office/powerpoint/2010/main" val="3121434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Arkene</a:t>
            </a:r>
          </a:p>
          <a:p>
            <a:r>
              <a:rPr lang="en-US" dirty="0"/>
              <a:t>"The central message of this work is that medical-legal partnerships should not be viewed solely as service delivery models. They can also serve as powerful educational frameworks that prepare future professionals to address the social determinants of health through collaboration. By connecting pathway programs, interprofessional coursework, and community-based practice, the NSU model creates a continuum that supports workforce development, professional identity formation, and health equity. We hope this framework encourages other institutions to rethink how law and medicine can learn, teach, and serve together.</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Arkene</a:t>
            </a:r>
          </a:p>
          <a:p>
            <a:r>
              <a:rPr lang="en-US" dirty="0"/>
              <a:t>"Thank you for your time and engagement. We welcome questions about any aspect of the continuum, including program development, curriculum design, partnership formation, evaluation strategies, or opportunities for replication at other institutions. </a:t>
            </a:r>
            <a:r>
              <a:rPr lang="en-US"/>
              <a:t>We look forward to discussing how interprofessional medical-legal education can advance health equity and strengthen communities."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Arkene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 - what do you think of when you hear MLP? Have you been part of an MLP? (maybe bring up example of mold case)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Marilyn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0FEA-DFFD-D7F8-160B-6719D374E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636C5-9C76-780D-6044-8BAAC6CE6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51B7D-EBB8-3E80-D636-91F173FB740A}"/>
              </a:ext>
            </a:extLst>
          </p:cNvPr>
          <p:cNvSpPr>
            <a:spLocks noGrp="1"/>
          </p:cNvSpPr>
          <p:nvPr>
            <p:ph type="body" idx="1"/>
          </p:nvPr>
        </p:nvSpPr>
        <p:spPr/>
        <p:txBody>
          <a:bodyPr/>
          <a:lstStyle/>
          <a:p>
            <a:r>
              <a:rPr lang="en-US" dirty="0"/>
              <a:t>Arkene</a:t>
            </a:r>
          </a:p>
        </p:txBody>
      </p:sp>
      <p:sp>
        <p:nvSpPr>
          <p:cNvPr id="4" name="Slide Number Placeholder 3">
            <a:extLst>
              <a:ext uri="{FF2B5EF4-FFF2-40B4-BE49-F238E27FC236}">
                <a16:creationId xmlns:a16="http://schemas.microsoft.com/office/drawing/2014/main" id="{0AD79D4A-CE1E-7BE0-2B18-0ECF3523A4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B535-525B-41CC-9002-1A2DE6B2A48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861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err="1"/>
              <a:t>Arkene</a:t>
            </a:r>
            <a:r>
              <a:rPr lang="en-US" dirty="0"/>
              <a:t> to speak - Add QR code to our Article</a:t>
            </a:r>
          </a:p>
        </p:txBody>
      </p:sp>
    </p:spTree>
    <p:extLst>
      <p:ext uri="{BB962C8B-B14F-4D97-AF65-F5344CB8AC3E}">
        <p14:creationId xmlns:p14="http://schemas.microsoft.com/office/powerpoint/2010/main" val="361552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err="1"/>
              <a:t>Arkene</a:t>
            </a:r>
            <a:r>
              <a:rPr lang="en-US" dirty="0"/>
              <a:t> to speak. </a:t>
            </a:r>
          </a:p>
          <a:p>
            <a:r>
              <a:rPr lang="en-US" dirty="0"/>
              <a:t>Lauren to remove Fort Lauderdale High here</a:t>
            </a:r>
          </a:p>
        </p:txBody>
      </p:sp>
    </p:spTree>
    <p:extLst>
      <p:ext uri="{BB962C8B-B14F-4D97-AF65-F5344CB8AC3E}">
        <p14:creationId xmlns:p14="http://schemas.microsoft.com/office/powerpoint/2010/main" val="91141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"The Ad Law-Med Program demonstrates that meaningful interprofessional education can begin well before students enter professional school. Through shared teaching, mentorship, and experiential learning, law and medical students develop the same competencies expected of practicing professionals: understanding one another's roles, communicating effectively, working as a team, and grounding decisions in shared ethical values. An important secondary outcome is that both groups gain experience teaching and mentoring high school students, strengthening communication skills while fostering the next generation of diverse professionals."</a:t>
            </a:r>
          </a:p>
        </p:txBody>
      </p:sp>
    </p:spTree>
    <p:extLst>
      <p:ext uri="{BB962C8B-B14F-4D97-AF65-F5344CB8AC3E}">
        <p14:creationId xmlns:p14="http://schemas.microsoft.com/office/powerpoint/2010/main" val="39428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365833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83589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708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264664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485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8268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357194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1281447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265940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FBB9-53D4-47C5-8036-B4EDFF7FCB25}"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326545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AFBB9-53D4-47C5-8036-B4EDFF7FCB25}" type="datetimeFigureOut">
              <a:rPr lang="en-US" smtClean="0"/>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294668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AFBB9-53D4-47C5-8036-B4EDFF7FCB25}" type="datetimeFigureOut">
              <a:rPr lang="en-US" smtClean="0"/>
              <a:t>6/3/2026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239742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AFBB9-53D4-47C5-8036-B4EDFF7FCB25}" type="datetimeFigureOut">
              <a:rPr lang="en-US" smtClean="0"/>
              <a:t>6/3/2026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40442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AFBB9-53D4-47C5-8036-B4EDFF7FCB25}" type="datetimeFigureOut">
              <a:rPr lang="en-US" smtClean="0"/>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64794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4AFBB9-53D4-47C5-8036-B4EDFF7FCB25}" type="datetimeFigureOut">
              <a:rPr lang="en-US" smtClean="0"/>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4C60A-DCAC-4B8A-8564-86DDC0A5FED2}" type="slidenum">
              <a:rPr lang="en-US" smtClean="0"/>
              <a:t>‹#›</a:t>
            </a:fld>
            <a:endParaRPr lang="en-US"/>
          </a:p>
        </p:txBody>
      </p:sp>
    </p:spTree>
    <p:extLst>
      <p:ext uri="{BB962C8B-B14F-4D97-AF65-F5344CB8AC3E}">
        <p14:creationId xmlns:p14="http://schemas.microsoft.com/office/powerpoint/2010/main" val="366600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4C60A-DCAC-4B8A-8564-86DDC0A5FED2}" type="slidenum">
              <a:rPr lang="en-US" smtClean="0"/>
              <a:t>‹#›</a:t>
            </a:fld>
            <a:endParaRPr lang="en-US"/>
          </a:p>
        </p:txBody>
      </p:sp>
      <p:sp>
        <p:nvSpPr>
          <p:cNvPr id="5" name="Date Placeholder 4"/>
          <p:cNvSpPr>
            <a:spLocks noGrp="1"/>
          </p:cNvSpPr>
          <p:nvPr>
            <p:ph type="dt" sz="half" idx="10"/>
          </p:nvPr>
        </p:nvSpPr>
        <p:spPr/>
        <p:txBody>
          <a:bodyPr/>
          <a:lstStyle/>
          <a:p>
            <a:fld id="{724AFBB9-53D4-47C5-8036-B4EDFF7FCB25}" type="datetimeFigureOut">
              <a:rPr lang="en-US" smtClean="0"/>
              <a:t>6/3/2026</a:t>
            </a:fld>
            <a:endParaRPr lang="en-US"/>
          </a:p>
        </p:txBody>
      </p:sp>
    </p:spTree>
    <p:extLst>
      <p:ext uri="{BB962C8B-B14F-4D97-AF65-F5344CB8AC3E}">
        <p14:creationId xmlns:p14="http://schemas.microsoft.com/office/powerpoint/2010/main" val="78823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724AFBB9-53D4-47C5-8036-B4EDFF7FCB25}" type="datetimeFigureOut">
              <a:rPr lang="en-US" smtClean="0"/>
              <a:t>6/3/2026</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304C60A-DCAC-4B8A-8564-86DDC0A5FED2}" type="slidenum">
              <a:rPr lang="en-US" smtClean="0"/>
              <a:t>‹#›</a:t>
            </a:fld>
            <a:endParaRPr lang="en-US"/>
          </a:p>
        </p:txBody>
      </p:sp>
    </p:spTree>
    <p:extLst>
      <p:ext uri="{BB962C8B-B14F-4D97-AF65-F5344CB8AC3E}">
        <p14:creationId xmlns:p14="http://schemas.microsoft.com/office/powerpoint/2010/main" val="29508481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C3557"/>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7377"/>
          </a:solidFill>
          <a:ln/>
        </p:spPr>
        <p:txBody>
          <a:bodyPr/>
          <a:lstStyle/>
          <a:p>
            <a:endParaRPr lang="en-US"/>
          </a:p>
        </p:txBody>
      </p:sp>
      <p:sp>
        <p:nvSpPr>
          <p:cNvPr id="3" name="Text 1"/>
          <p:cNvSpPr/>
          <p:nvPr/>
        </p:nvSpPr>
        <p:spPr>
          <a:xfrm>
            <a:off x="320040" y="869950"/>
            <a:ext cx="8503920" cy="1645920"/>
          </a:xfrm>
          <a:prstGeom prst="rect">
            <a:avLst/>
          </a:prstGeom>
          <a:noFill/>
          <a:ln/>
        </p:spPr>
        <p:txBody>
          <a:bodyPr wrap="square" rtlCol="0" anchor="ctr"/>
          <a:lstStyle/>
          <a:p>
            <a:pPr marL="0" indent="0" algn="l">
              <a:buNone/>
            </a:pPr>
            <a:r>
              <a:rPr lang="en-US" sz="3800" b="1" dirty="0">
                <a:solidFill>
                  <a:srgbClr val="FFFFFF"/>
                </a:solidFill>
                <a:latin typeface="Calibri" pitchFamily="34" charset="0"/>
                <a:ea typeface="Calibri" pitchFamily="34" charset="-122"/>
                <a:cs typeface="Calibri" pitchFamily="34" charset="-120"/>
              </a:rPr>
              <a:t>Building Bridges Across the Educational Continuum</a:t>
            </a:r>
            <a:endParaRPr lang="en-US" sz="3800" dirty="0"/>
          </a:p>
        </p:txBody>
      </p:sp>
      <p:sp>
        <p:nvSpPr>
          <p:cNvPr id="4" name="Text 2"/>
          <p:cNvSpPr/>
          <p:nvPr/>
        </p:nvSpPr>
        <p:spPr>
          <a:xfrm>
            <a:off x="367030" y="2307591"/>
            <a:ext cx="8321040" cy="640080"/>
          </a:xfrm>
          <a:prstGeom prst="rect">
            <a:avLst/>
          </a:prstGeom>
          <a:noFill/>
          <a:ln/>
        </p:spPr>
        <p:txBody>
          <a:bodyPr wrap="square" rtlCol="0" anchor="ctr"/>
          <a:lstStyle/>
          <a:p>
            <a:pPr marL="0" indent="0" algn="l">
              <a:buNone/>
            </a:pPr>
            <a:r>
              <a:rPr lang="en-US" sz="1800" i="1" dirty="0">
                <a:solidFill>
                  <a:srgbClr val="14A085"/>
                </a:solidFill>
                <a:latin typeface="Calibri" pitchFamily="34" charset="0"/>
                <a:ea typeface="Calibri" pitchFamily="34" charset="-122"/>
                <a:cs typeface="Calibri" pitchFamily="34" charset="-120"/>
              </a:rPr>
              <a:t>A Three-Tier Medical-Legal Partnership Model at Nova Southeastern University</a:t>
            </a:r>
            <a:endParaRPr lang="en-US" sz="1800" dirty="0"/>
          </a:p>
        </p:txBody>
      </p:sp>
      <p:sp>
        <p:nvSpPr>
          <p:cNvPr id="5" name="Text 3"/>
          <p:cNvSpPr/>
          <p:nvPr/>
        </p:nvSpPr>
        <p:spPr>
          <a:xfrm>
            <a:off x="411480" y="3840480"/>
            <a:ext cx="8321040" cy="640080"/>
          </a:xfrm>
          <a:prstGeom prst="rect">
            <a:avLst/>
          </a:prstGeom>
          <a:noFill/>
          <a:ln/>
        </p:spPr>
        <p:txBody>
          <a:bodyPr wrap="square" rtlCol="0" anchor="ctr"/>
          <a:lstStyle/>
          <a:p>
            <a:pPr marL="0" indent="0" algn="l">
              <a:buNone/>
            </a:pPr>
            <a:r>
              <a:rPr lang="en-US" sz="1300" dirty="0">
                <a:solidFill>
                  <a:srgbClr val="8FAECC"/>
                </a:solidFill>
                <a:latin typeface="Calibri" pitchFamily="34" charset="0"/>
                <a:ea typeface="Calibri" pitchFamily="34" charset="-122"/>
                <a:cs typeface="Calibri" pitchFamily="34" charset="-120"/>
              </a:rPr>
              <a:t>Nova Southeastern University · NSU MD &amp; Shepard Broad College of Law</a:t>
            </a:r>
            <a:endParaRPr lang="en-US" sz="1300" dirty="0"/>
          </a:p>
        </p:txBody>
      </p:sp>
      <p:sp>
        <p:nvSpPr>
          <p:cNvPr id="6" name="TextBox 5">
            <a:extLst>
              <a:ext uri="{FF2B5EF4-FFF2-40B4-BE49-F238E27FC236}">
                <a16:creationId xmlns:a16="http://schemas.microsoft.com/office/drawing/2014/main" id="{05A234A0-07AE-C5B6-BA43-77C6E44DBBD3}"/>
              </a:ext>
            </a:extLst>
          </p:cNvPr>
          <p:cNvSpPr txBox="1"/>
          <p:nvPr/>
        </p:nvSpPr>
        <p:spPr>
          <a:xfrm>
            <a:off x="411480" y="3168650"/>
            <a:ext cx="678307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Dr. Lauren Fine, Dr. </a:t>
            </a:r>
            <a:r>
              <a:rPr lang="en-US" b="1" dirty="0" err="1">
                <a:solidFill>
                  <a:schemeClr val="accent1"/>
                </a:solidFill>
                <a:latin typeface="Calibri" panose="020F0502020204030204" pitchFamily="34" charset="0"/>
                <a:cs typeface="Calibri" panose="020F0502020204030204" pitchFamily="34" charset="0"/>
              </a:rPr>
              <a:t>Arkene</a:t>
            </a:r>
            <a:r>
              <a:rPr lang="en-US" b="1" dirty="0">
                <a:solidFill>
                  <a:schemeClr val="accent1"/>
                </a:solidFill>
                <a:latin typeface="Calibri" panose="020F0502020204030204" pitchFamily="34" charset="0"/>
                <a:cs typeface="Calibri" panose="020F0502020204030204" pitchFamily="34" charset="0"/>
              </a:rPr>
              <a:t> Levy, Professor Marilyn Uzdavines</a:t>
            </a:r>
          </a:p>
        </p:txBody>
      </p:sp>
      <p:pic>
        <p:nvPicPr>
          <p:cNvPr id="7" name="Picture 6">
            <a:extLst>
              <a:ext uri="{FF2B5EF4-FFF2-40B4-BE49-F238E27FC236}">
                <a16:creationId xmlns:a16="http://schemas.microsoft.com/office/drawing/2014/main" id="{EADD4000-1F8A-3CD6-A827-713226063285}"/>
              </a:ext>
            </a:extLst>
          </p:cNvPr>
          <p:cNvPicPr>
            <a:picLocks noChangeAspect="1"/>
          </p:cNvPicPr>
          <p:nvPr/>
        </p:nvPicPr>
        <p:blipFill>
          <a:blip r:embed="rId3"/>
          <a:stretch>
            <a:fillRect/>
          </a:stretch>
        </p:blipFill>
        <p:spPr>
          <a:xfrm>
            <a:off x="6313872" y="3168650"/>
            <a:ext cx="2830128" cy="1741226"/>
          </a:xfrm>
          <a:prstGeom prst="rect">
            <a:avLst/>
          </a:prstGeom>
          <a:effectLst>
            <a:glow rad="228600">
              <a:schemeClr val="accent6">
                <a:satMod val="175000"/>
                <a:alpha val="40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7955279" y="0"/>
            <a:ext cx="1188720" cy="868680"/>
          </a:xfrm>
          <a:prstGeom prst="rtTriangle">
            <a:avLst/>
          </a:prstGeom>
          <a:solidFill>
            <a:srgbClr val="2E8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ight Triangle 2"/>
          <p:cNvSpPr/>
          <p:nvPr/>
        </p:nvSpPr>
        <p:spPr>
          <a:xfrm>
            <a:off x="8458200" y="0"/>
            <a:ext cx="685800" cy="502920"/>
          </a:xfrm>
          <a:prstGeom prst="rtTriangle">
            <a:avLst/>
          </a:prstGeom>
          <a:solidFill>
            <a:srgbClr val="42D0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65760" y="201168"/>
            <a:ext cx="8229600" cy="457200"/>
          </a:xfrm>
          <a:prstGeom prst="rect">
            <a:avLst/>
          </a:prstGeom>
          <a:noFill/>
        </p:spPr>
        <p:txBody>
          <a:bodyPr wrap="square" lIns="0" tIns="0" rIns="0" bIns="0" anchor="t">
            <a:spAutoFit/>
          </a:bodyPr>
          <a:lstStyle/>
          <a:p>
            <a:pPr algn="l">
              <a:spcBef>
                <a:spcPts val="0"/>
              </a:spcBef>
              <a:spcAft>
                <a:spcPts val="200"/>
              </a:spcAft>
            </a:pPr>
            <a:r>
              <a:rPr sz="2200" b="1" i="0">
                <a:solidFill>
                  <a:srgbClr val="1F4E79"/>
                </a:solidFill>
                <a:latin typeface="Calibri"/>
              </a:rPr>
              <a:t>NSU AD Law–Med Program: Alignment with IPEC Competencies</a:t>
            </a:r>
          </a:p>
        </p:txBody>
      </p:sp>
      <p:sp>
        <p:nvSpPr>
          <p:cNvPr id="5" name="TextBox 4"/>
          <p:cNvSpPr txBox="1"/>
          <p:nvPr/>
        </p:nvSpPr>
        <p:spPr>
          <a:xfrm>
            <a:off x="365760" y="676656"/>
            <a:ext cx="7543800" cy="310896"/>
          </a:xfrm>
          <a:prstGeom prst="rect">
            <a:avLst/>
          </a:prstGeom>
          <a:noFill/>
        </p:spPr>
        <p:txBody>
          <a:bodyPr wrap="square" lIns="0" tIns="0" rIns="0" bIns="0" anchor="t">
            <a:spAutoFit/>
          </a:bodyPr>
          <a:lstStyle/>
          <a:p>
            <a:pPr algn="l">
              <a:spcBef>
                <a:spcPts val="0"/>
              </a:spcBef>
              <a:spcAft>
                <a:spcPts val="200"/>
              </a:spcAft>
            </a:pPr>
            <a:r>
              <a:rPr sz="1050" b="0" i="1">
                <a:solidFill>
                  <a:srgbClr val="5A5A5A"/>
                </a:solidFill>
                <a:latin typeface="Calibri"/>
              </a:rPr>
              <a:t>The program prepares graduates to lead at the intersection of law, health care, and dispute resolution by developing the interprofessional competencies that drive effective collaboration.</a:t>
            </a:r>
          </a:p>
        </p:txBody>
      </p:sp>
      <p:sp>
        <p:nvSpPr>
          <p:cNvPr id="6" name="Rounded Rectangle 5"/>
          <p:cNvSpPr/>
          <p:nvPr/>
        </p:nvSpPr>
        <p:spPr>
          <a:xfrm>
            <a:off x="365760" y="1170432"/>
            <a:ext cx="8412480" cy="841248"/>
          </a:xfrm>
          <a:prstGeom prst="roundRect">
            <a:avLst>
              <a:gd name="adj" fmla="val 10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566928" y="1335024"/>
            <a:ext cx="512064" cy="512064"/>
          </a:xfrm>
          <a:prstGeom prst="ellipse">
            <a:avLst/>
          </a:prstGeom>
          <a:solidFill>
            <a:srgbClr val="1E5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566928" y="1335024"/>
            <a:ext cx="512064" cy="512064"/>
          </a:xfrm>
          <a:prstGeom prst="rect">
            <a:avLst/>
          </a:prstGeom>
          <a:noFill/>
        </p:spPr>
        <p:txBody>
          <a:bodyPr wrap="square" lIns="0" tIns="0" rIns="0" bIns="0" anchor="ctr">
            <a:spAutoFit/>
          </a:bodyPr>
          <a:lstStyle/>
          <a:p>
            <a:pPr algn="ctr">
              <a:spcBef>
                <a:spcPts val="0"/>
              </a:spcBef>
              <a:spcAft>
                <a:spcPts val="200"/>
              </a:spcAft>
            </a:pPr>
            <a:r>
              <a:rPr sz="2200" b="1" i="0">
                <a:solidFill>
                  <a:srgbClr val="FFFFFF"/>
                </a:solidFill>
                <a:latin typeface="Calibri"/>
              </a:rPr>
              <a:t>1</a:t>
            </a:r>
          </a:p>
        </p:txBody>
      </p:sp>
      <p:sp>
        <p:nvSpPr>
          <p:cNvPr id="9" name="TextBox 8"/>
          <p:cNvSpPr txBox="1"/>
          <p:nvPr/>
        </p:nvSpPr>
        <p:spPr>
          <a:xfrm>
            <a:off x="1280160" y="1289304"/>
            <a:ext cx="2148840" cy="658368"/>
          </a:xfrm>
          <a:prstGeom prst="rect">
            <a:avLst/>
          </a:prstGeom>
          <a:noFill/>
        </p:spPr>
        <p:txBody>
          <a:bodyPr wrap="square" lIns="0" tIns="0" rIns="0" bIns="0" anchor="ctr">
            <a:spAutoFit/>
          </a:bodyPr>
          <a:lstStyle/>
          <a:p>
            <a:pPr algn="l">
              <a:spcBef>
                <a:spcPts val="0"/>
              </a:spcBef>
              <a:spcAft>
                <a:spcPts val="200"/>
              </a:spcAft>
            </a:pPr>
            <a:r>
              <a:rPr sz="1350" b="1" i="0">
                <a:solidFill>
                  <a:srgbClr val="1E5389"/>
                </a:solidFill>
                <a:latin typeface="Calibri"/>
              </a:rPr>
              <a:t>Values &amp; Ethics</a:t>
            </a:r>
          </a:p>
        </p:txBody>
      </p:sp>
      <p:sp>
        <p:nvSpPr>
          <p:cNvPr id="10" name="TextBox 9"/>
          <p:cNvSpPr txBox="1"/>
          <p:nvPr/>
        </p:nvSpPr>
        <p:spPr>
          <a:xfrm>
            <a:off x="3520440" y="1280160"/>
            <a:ext cx="4297680" cy="658368"/>
          </a:xfrm>
          <a:prstGeom prst="rect">
            <a:avLst/>
          </a:prstGeom>
          <a:noFill/>
        </p:spPr>
        <p:txBody>
          <a:bodyPr wrap="square" lIns="0" tIns="0" rIns="0" bIns="0" anchor="ctr">
            <a:spAutoFit/>
          </a:bodyPr>
          <a:lstStyle/>
          <a:p>
            <a:pPr algn="l">
              <a:spcBef>
                <a:spcPts val="0"/>
              </a:spcBef>
              <a:spcAft>
                <a:spcPts val="200"/>
              </a:spcAft>
            </a:pPr>
            <a:r>
              <a:rPr sz="1050" b="0" i="0">
                <a:solidFill>
                  <a:srgbClr val="333333"/>
                </a:solidFill>
                <a:latin typeface="Calibri"/>
              </a:rPr>
              <a:t>Ethics and professionalism are integrated throughout the curriculum; legal, ethical, and policy issues are examined through an interprofessional lens.</a:t>
            </a:r>
          </a:p>
        </p:txBody>
      </p:sp>
      <p:sp>
        <p:nvSpPr>
          <p:cNvPr id="11" name="Oval 10"/>
          <p:cNvSpPr/>
          <p:nvPr/>
        </p:nvSpPr>
        <p:spPr>
          <a:xfrm>
            <a:off x="8211312" y="1426464"/>
            <a:ext cx="329184" cy="329184"/>
          </a:xfrm>
          <a:prstGeom prst="ellipse">
            <a:avLst/>
          </a:prstGeom>
          <a:solidFill>
            <a:srgbClr val="219A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8211312" y="1403604"/>
            <a:ext cx="329184" cy="329184"/>
          </a:xfrm>
          <a:prstGeom prst="rect">
            <a:avLst/>
          </a:prstGeom>
          <a:noFill/>
        </p:spPr>
        <p:txBody>
          <a:bodyPr wrap="square" lIns="0" tIns="0" rIns="0" bIns="0" anchor="ctr">
            <a:spAutoFit/>
          </a:bodyPr>
          <a:lstStyle/>
          <a:p>
            <a:pPr algn="ctr">
              <a:spcBef>
                <a:spcPts val="0"/>
              </a:spcBef>
              <a:spcAft>
                <a:spcPts val="200"/>
              </a:spcAft>
            </a:pPr>
            <a:r>
              <a:rPr sz="1500" b="1" i="0">
                <a:solidFill>
                  <a:srgbClr val="FFFFFF"/>
                </a:solidFill>
                <a:latin typeface="Calibri"/>
              </a:rPr>
              <a:t>✓</a:t>
            </a:r>
          </a:p>
        </p:txBody>
      </p:sp>
      <p:sp>
        <p:nvSpPr>
          <p:cNvPr id="13" name="Rounded Rectangle 12"/>
          <p:cNvSpPr/>
          <p:nvPr/>
        </p:nvSpPr>
        <p:spPr>
          <a:xfrm>
            <a:off x="365760" y="2103120"/>
            <a:ext cx="8412480" cy="841248"/>
          </a:xfrm>
          <a:prstGeom prst="roundRect">
            <a:avLst>
              <a:gd name="adj" fmla="val 10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p:cNvSpPr/>
          <p:nvPr/>
        </p:nvSpPr>
        <p:spPr>
          <a:xfrm>
            <a:off x="566928" y="2267711"/>
            <a:ext cx="512064" cy="512064"/>
          </a:xfrm>
          <a:prstGeom prst="ellipse">
            <a:avLst/>
          </a:prstGeom>
          <a:solidFill>
            <a:srgbClr val="199A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66928" y="2267711"/>
            <a:ext cx="512064" cy="512064"/>
          </a:xfrm>
          <a:prstGeom prst="rect">
            <a:avLst/>
          </a:prstGeom>
          <a:noFill/>
        </p:spPr>
        <p:txBody>
          <a:bodyPr wrap="square" lIns="0" tIns="0" rIns="0" bIns="0" anchor="ctr">
            <a:spAutoFit/>
          </a:bodyPr>
          <a:lstStyle/>
          <a:p>
            <a:pPr algn="ctr">
              <a:spcBef>
                <a:spcPts val="0"/>
              </a:spcBef>
              <a:spcAft>
                <a:spcPts val="200"/>
              </a:spcAft>
            </a:pPr>
            <a:r>
              <a:rPr sz="2200" b="1" i="0">
                <a:solidFill>
                  <a:srgbClr val="FFFFFF"/>
                </a:solidFill>
                <a:latin typeface="Calibri"/>
              </a:rPr>
              <a:t>2</a:t>
            </a:r>
          </a:p>
        </p:txBody>
      </p:sp>
      <p:sp>
        <p:nvSpPr>
          <p:cNvPr id="16" name="TextBox 15"/>
          <p:cNvSpPr txBox="1"/>
          <p:nvPr/>
        </p:nvSpPr>
        <p:spPr>
          <a:xfrm>
            <a:off x="1280160" y="2221991"/>
            <a:ext cx="2148840" cy="658368"/>
          </a:xfrm>
          <a:prstGeom prst="rect">
            <a:avLst/>
          </a:prstGeom>
          <a:noFill/>
        </p:spPr>
        <p:txBody>
          <a:bodyPr wrap="square" lIns="0" tIns="0" rIns="0" bIns="0" anchor="ctr">
            <a:spAutoFit/>
          </a:bodyPr>
          <a:lstStyle/>
          <a:p>
            <a:pPr algn="l">
              <a:spcBef>
                <a:spcPts val="0"/>
              </a:spcBef>
              <a:spcAft>
                <a:spcPts val="200"/>
              </a:spcAft>
            </a:pPr>
            <a:r>
              <a:rPr sz="1350" b="1" i="0">
                <a:solidFill>
                  <a:srgbClr val="199A7E"/>
                </a:solidFill>
                <a:latin typeface="Calibri"/>
              </a:rPr>
              <a:t>Roles &amp; Responsibilities</a:t>
            </a:r>
          </a:p>
        </p:txBody>
      </p:sp>
      <p:sp>
        <p:nvSpPr>
          <p:cNvPr id="17" name="TextBox 16"/>
          <p:cNvSpPr txBox="1"/>
          <p:nvPr/>
        </p:nvSpPr>
        <p:spPr>
          <a:xfrm>
            <a:off x="3520440" y="2212848"/>
            <a:ext cx="4297680" cy="658368"/>
          </a:xfrm>
          <a:prstGeom prst="rect">
            <a:avLst/>
          </a:prstGeom>
          <a:noFill/>
        </p:spPr>
        <p:txBody>
          <a:bodyPr wrap="square" lIns="0" tIns="0" rIns="0" bIns="0" anchor="ctr">
            <a:spAutoFit/>
          </a:bodyPr>
          <a:lstStyle/>
          <a:p>
            <a:pPr algn="l">
              <a:spcBef>
                <a:spcPts val="0"/>
              </a:spcBef>
              <a:spcAft>
                <a:spcPts val="200"/>
              </a:spcAft>
            </a:pPr>
            <a:r>
              <a:rPr sz="1050" b="0" i="0">
                <a:solidFill>
                  <a:srgbClr val="333333"/>
                </a:solidFill>
                <a:latin typeface="Calibri"/>
              </a:rPr>
              <a:t>Students learn the roles of legal and health professionals across the care continuum, and how legal expertise supports clinical and policy decisions.</a:t>
            </a:r>
          </a:p>
        </p:txBody>
      </p:sp>
      <p:sp>
        <p:nvSpPr>
          <p:cNvPr id="18" name="Oval 17"/>
          <p:cNvSpPr/>
          <p:nvPr/>
        </p:nvSpPr>
        <p:spPr>
          <a:xfrm>
            <a:off x="8211312" y="2359151"/>
            <a:ext cx="329184" cy="329184"/>
          </a:xfrm>
          <a:prstGeom prst="ellipse">
            <a:avLst/>
          </a:prstGeom>
          <a:solidFill>
            <a:srgbClr val="219A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8211312" y="2336291"/>
            <a:ext cx="329184" cy="329184"/>
          </a:xfrm>
          <a:prstGeom prst="rect">
            <a:avLst/>
          </a:prstGeom>
          <a:noFill/>
        </p:spPr>
        <p:txBody>
          <a:bodyPr wrap="square" lIns="0" tIns="0" rIns="0" bIns="0" anchor="ctr">
            <a:spAutoFit/>
          </a:bodyPr>
          <a:lstStyle/>
          <a:p>
            <a:pPr algn="ctr">
              <a:spcBef>
                <a:spcPts val="0"/>
              </a:spcBef>
              <a:spcAft>
                <a:spcPts val="200"/>
              </a:spcAft>
            </a:pPr>
            <a:r>
              <a:rPr sz="1500" b="1" i="0">
                <a:solidFill>
                  <a:srgbClr val="FFFFFF"/>
                </a:solidFill>
                <a:latin typeface="Calibri"/>
              </a:rPr>
              <a:t>✓</a:t>
            </a:r>
          </a:p>
        </p:txBody>
      </p:sp>
      <p:sp>
        <p:nvSpPr>
          <p:cNvPr id="20" name="Rounded Rectangle 19"/>
          <p:cNvSpPr/>
          <p:nvPr/>
        </p:nvSpPr>
        <p:spPr>
          <a:xfrm>
            <a:off x="365760" y="3035808"/>
            <a:ext cx="8412480" cy="841248"/>
          </a:xfrm>
          <a:prstGeom prst="roundRect">
            <a:avLst>
              <a:gd name="adj" fmla="val 10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Oval 20"/>
          <p:cNvSpPr/>
          <p:nvPr/>
        </p:nvSpPr>
        <p:spPr>
          <a:xfrm>
            <a:off x="566928" y="3200400"/>
            <a:ext cx="512064" cy="512064"/>
          </a:xfrm>
          <a:prstGeom prst="ellipse">
            <a:avLst/>
          </a:prstGeom>
          <a:solidFill>
            <a:srgbClr val="62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66928" y="3200400"/>
            <a:ext cx="512064" cy="512064"/>
          </a:xfrm>
          <a:prstGeom prst="rect">
            <a:avLst/>
          </a:prstGeom>
          <a:noFill/>
        </p:spPr>
        <p:txBody>
          <a:bodyPr wrap="square" lIns="0" tIns="0" rIns="0" bIns="0" anchor="ctr">
            <a:spAutoFit/>
          </a:bodyPr>
          <a:lstStyle/>
          <a:p>
            <a:pPr algn="ctr">
              <a:spcBef>
                <a:spcPts val="0"/>
              </a:spcBef>
              <a:spcAft>
                <a:spcPts val="200"/>
              </a:spcAft>
            </a:pPr>
            <a:r>
              <a:rPr sz="2200" b="1" i="0">
                <a:solidFill>
                  <a:srgbClr val="FFFFFF"/>
                </a:solidFill>
                <a:latin typeface="Calibri"/>
              </a:rPr>
              <a:t>3</a:t>
            </a:r>
          </a:p>
        </p:txBody>
      </p:sp>
      <p:sp>
        <p:nvSpPr>
          <p:cNvPr id="23" name="TextBox 22"/>
          <p:cNvSpPr txBox="1"/>
          <p:nvPr/>
        </p:nvSpPr>
        <p:spPr>
          <a:xfrm>
            <a:off x="1280160" y="3154679"/>
            <a:ext cx="2148840" cy="658368"/>
          </a:xfrm>
          <a:prstGeom prst="rect">
            <a:avLst/>
          </a:prstGeom>
          <a:noFill/>
        </p:spPr>
        <p:txBody>
          <a:bodyPr wrap="square" lIns="0" tIns="0" rIns="0" bIns="0" anchor="ctr">
            <a:spAutoFit/>
          </a:bodyPr>
          <a:lstStyle/>
          <a:p>
            <a:pPr algn="l">
              <a:spcBef>
                <a:spcPts val="0"/>
              </a:spcBef>
              <a:spcAft>
                <a:spcPts val="200"/>
              </a:spcAft>
            </a:pPr>
            <a:r>
              <a:rPr sz="1350" b="1" i="0">
                <a:solidFill>
                  <a:srgbClr val="624C95"/>
                </a:solidFill>
                <a:latin typeface="Calibri"/>
              </a:rPr>
              <a:t>Communication</a:t>
            </a:r>
          </a:p>
        </p:txBody>
      </p:sp>
      <p:sp>
        <p:nvSpPr>
          <p:cNvPr id="24" name="TextBox 23"/>
          <p:cNvSpPr txBox="1"/>
          <p:nvPr/>
        </p:nvSpPr>
        <p:spPr>
          <a:xfrm>
            <a:off x="3520440" y="3145536"/>
            <a:ext cx="4297680" cy="658368"/>
          </a:xfrm>
          <a:prstGeom prst="rect">
            <a:avLst/>
          </a:prstGeom>
          <a:noFill/>
        </p:spPr>
        <p:txBody>
          <a:bodyPr wrap="square" lIns="0" tIns="0" rIns="0" bIns="0" anchor="ctr">
            <a:spAutoFit/>
          </a:bodyPr>
          <a:lstStyle/>
          <a:p>
            <a:pPr algn="l">
              <a:spcBef>
                <a:spcPts val="0"/>
              </a:spcBef>
              <a:spcAft>
                <a:spcPts val="200"/>
              </a:spcAft>
            </a:pPr>
            <a:r>
              <a:rPr sz="1050" b="0" i="0">
                <a:solidFill>
                  <a:srgbClr val="333333"/>
                </a:solidFill>
                <a:latin typeface="Calibri"/>
              </a:rPr>
              <a:t>Curriculum includes negotiation, mediation, and advocacy training; simulations and role-plays build clear, respectful communication.</a:t>
            </a:r>
          </a:p>
        </p:txBody>
      </p:sp>
      <p:sp>
        <p:nvSpPr>
          <p:cNvPr id="25" name="Oval 24"/>
          <p:cNvSpPr/>
          <p:nvPr/>
        </p:nvSpPr>
        <p:spPr>
          <a:xfrm>
            <a:off x="8211312" y="3291839"/>
            <a:ext cx="329184" cy="329184"/>
          </a:xfrm>
          <a:prstGeom prst="ellipse">
            <a:avLst/>
          </a:prstGeom>
          <a:solidFill>
            <a:srgbClr val="219A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8211312" y="3268979"/>
            <a:ext cx="329184" cy="329184"/>
          </a:xfrm>
          <a:prstGeom prst="rect">
            <a:avLst/>
          </a:prstGeom>
          <a:noFill/>
        </p:spPr>
        <p:txBody>
          <a:bodyPr wrap="square" lIns="0" tIns="0" rIns="0" bIns="0" anchor="ctr">
            <a:spAutoFit/>
          </a:bodyPr>
          <a:lstStyle/>
          <a:p>
            <a:pPr algn="ctr">
              <a:spcBef>
                <a:spcPts val="0"/>
              </a:spcBef>
              <a:spcAft>
                <a:spcPts val="200"/>
              </a:spcAft>
            </a:pPr>
            <a:r>
              <a:rPr sz="1500" b="1" i="0">
                <a:solidFill>
                  <a:srgbClr val="FFFFFF"/>
                </a:solidFill>
                <a:latin typeface="Calibri"/>
              </a:rPr>
              <a:t>✓</a:t>
            </a:r>
          </a:p>
        </p:txBody>
      </p:sp>
      <p:sp>
        <p:nvSpPr>
          <p:cNvPr id="27" name="Rounded Rectangle 26"/>
          <p:cNvSpPr/>
          <p:nvPr/>
        </p:nvSpPr>
        <p:spPr>
          <a:xfrm>
            <a:off x="365760" y="3968496"/>
            <a:ext cx="8412480" cy="841248"/>
          </a:xfrm>
          <a:prstGeom prst="roundRect">
            <a:avLst>
              <a:gd name="adj" fmla="val 10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Oval 27"/>
          <p:cNvSpPr/>
          <p:nvPr/>
        </p:nvSpPr>
        <p:spPr>
          <a:xfrm>
            <a:off x="566928" y="4133087"/>
            <a:ext cx="512064" cy="512064"/>
          </a:xfrm>
          <a:prstGeom prst="ellipse">
            <a:avLst/>
          </a:prstGeom>
          <a:solidFill>
            <a:srgbClr val="1A5B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566928" y="4133087"/>
            <a:ext cx="512064" cy="512064"/>
          </a:xfrm>
          <a:prstGeom prst="rect">
            <a:avLst/>
          </a:prstGeom>
          <a:noFill/>
        </p:spPr>
        <p:txBody>
          <a:bodyPr wrap="square" lIns="0" tIns="0" rIns="0" bIns="0" anchor="ctr">
            <a:spAutoFit/>
          </a:bodyPr>
          <a:lstStyle/>
          <a:p>
            <a:pPr algn="ctr">
              <a:spcBef>
                <a:spcPts val="0"/>
              </a:spcBef>
              <a:spcAft>
                <a:spcPts val="200"/>
              </a:spcAft>
            </a:pPr>
            <a:r>
              <a:rPr sz="2200" b="1" i="0">
                <a:solidFill>
                  <a:srgbClr val="FFFFFF"/>
                </a:solidFill>
                <a:latin typeface="Calibri"/>
              </a:rPr>
              <a:t>4</a:t>
            </a:r>
          </a:p>
        </p:txBody>
      </p:sp>
      <p:sp>
        <p:nvSpPr>
          <p:cNvPr id="30" name="TextBox 29"/>
          <p:cNvSpPr txBox="1"/>
          <p:nvPr/>
        </p:nvSpPr>
        <p:spPr>
          <a:xfrm>
            <a:off x="1280160" y="4087368"/>
            <a:ext cx="2148840" cy="658368"/>
          </a:xfrm>
          <a:prstGeom prst="rect">
            <a:avLst/>
          </a:prstGeom>
          <a:noFill/>
        </p:spPr>
        <p:txBody>
          <a:bodyPr wrap="square" lIns="0" tIns="0" rIns="0" bIns="0" anchor="ctr">
            <a:spAutoFit/>
          </a:bodyPr>
          <a:lstStyle/>
          <a:p>
            <a:pPr algn="l">
              <a:spcBef>
                <a:spcPts val="0"/>
              </a:spcBef>
              <a:spcAft>
                <a:spcPts val="200"/>
              </a:spcAft>
            </a:pPr>
            <a:r>
              <a:rPr sz="1350" b="1" i="0">
                <a:solidFill>
                  <a:srgbClr val="1A5B55"/>
                </a:solidFill>
                <a:latin typeface="Calibri"/>
              </a:rPr>
              <a:t>Teams &amp; Teamwork</a:t>
            </a:r>
          </a:p>
        </p:txBody>
      </p:sp>
      <p:sp>
        <p:nvSpPr>
          <p:cNvPr id="31" name="TextBox 30"/>
          <p:cNvSpPr txBox="1"/>
          <p:nvPr/>
        </p:nvSpPr>
        <p:spPr>
          <a:xfrm>
            <a:off x="3520440" y="4078224"/>
            <a:ext cx="4297680" cy="658368"/>
          </a:xfrm>
          <a:prstGeom prst="rect">
            <a:avLst/>
          </a:prstGeom>
          <a:noFill/>
        </p:spPr>
        <p:txBody>
          <a:bodyPr wrap="square" lIns="0" tIns="0" rIns="0" bIns="0" anchor="ctr">
            <a:spAutoFit/>
          </a:bodyPr>
          <a:lstStyle/>
          <a:p>
            <a:pPr algn="l">
              <a:spcBef>
                <a:spcPts val="0"/>
              </a:spcBef>
              <a:spcAft>
                <a:spcPts val="200"/>
              </a:spcAft>
            </a:pPr>
            <a:r>
              <a:rPr sz="1050" b="0" i="0">
                <a:solidFill>
                  <a:srgbClr val="333333"/>
                </a:solidFill>
                <a:latin typeface="Calibri"/>
              </a:rPr>
              <a:t>Team-based, problem-solving courses ask students to collaborate on cases requiring multiple professional perspectives.</a:t>
            </a:r>
          </a:p>
        </p:txBody>
      </p:sp>
      <p:sp>
        <p:nvSpPr>
          <p:cNvPr id="32" name="Oval 31"/>
          <p:cNvSpPr/>
          <p:nvPr/>
        </p:nvSpPr>
        <p:spPr>
          <a:xfrm>
            <a:off x="8211312" y="4224528"/>
            <a:ext cx="329184" cy="329184"/>
          </a:xfrm>
          <a:prstGeom prst="ellipse">
            <a:avLst/>
          </a:prstGeom>
          <a:solidFill>
            <a:srgbClr val="219A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211312" y="4201668"/>
            <a:ext cx="329184" cy="329184"/>
          </a:xfrm>
          <a:prstGeom prst="rect">
            <a:avLst/>
          </a:prstGeom>
          <a:noFill/>
        </p:spPr>
        <p:txBody>
          <a:bodyPr wrap="square" lIns="0" tIns="0" rIns="0" bIns="0" anchor="ctr">
            <a:spAutoFit/>
          </a:bodyPr>
          <a:lstStyle/>
          <a:p>
            <a:pPr algn="ctr">
              <a:spcBef>
                <a:spcPts val="0"/>
              </a:spcBef>
              <a:spcAft>
                <a:spcPts val="200"/>
              </a:spcAft>
            </a:pPr>
            <a:r>
              <a:rPr sz="1500" b="1" i="0">
                <a:solidFill>
                  <a:srgbClr val="FFFFFF"/>
                </a:solidFill>
                <a:latin typeface="Calibri"/>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1A8484-61FE-B5AE-54E9-363397FF7A2F}"/>
              </a:ext>
            </a:extLst>
          </p:cNvPr>
          <p:cNvPicPr>
            <a:picLocks noChangeAspect="1"/>
          </p:cNvPicPr>
          <p:nvPr/>
        </p:nvPicPr>
        <p:blipFill>
          <a:blip r:embed="rId3"/>
          <a:stretch>
            <a:fillRect/>
          </a:stretch>
        </p:blipFill>
        <p:spPr>
          <a:xfrm>
            <a:off x="422621" y="430678"/>
            <a:ext cx="8165731" cy="4076531"/>
          </a:xfrm>
          <a:prstGeom prst="rect">
            <a:avLst/>
          </a:prstGeom>
        </p:spPr>
      </p:pic>
      <p:sp>
        <p:nvSpPr>
          <p:cNvPr id="2" name="Oval 1">
            <a:extLst>
              <a:ext uri="{FF2B5EF4-FFF2-40B4-BE49-F238E27FC236}">
                <a16:creationId xmlns:a16="http://schemas.microsoft.com/office/drawing/2014/main" id="{D1B33F09-E1E7-3955-0A95-9A4EB88DE2B8}"/>
              </a:ext>
            </a:extLst>
          </p:cNvPr>
          <p:cNvSpPr/>
          <p:nvPr/>
        </p:nvSpPr>
        <p:spPr>
          <a:xfrm>
            <a:off x="487452" y="4891801"/>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24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25000"/>
            <a:ext cx="7500000" cy="560000"/>
          </a:xfrm>
        </p:spPr>
        <p:txBody>
          <a:bodyPr>
            <a:normAutofit/>
          </a:bodyPr>
          <a:lstStyle/>
          <a:p>
            <a:pPr algn="l"/>
            <a:r>
              <a:rPr lang="en-US" sz="2600" b="1" dirty="0">
                <a:solidFill>
                  <a:srgbClr val="1F4E79"/>
                </a:solidFill>
              </a:rPr>
              <a:t>Ad Law-Med Program: Student Survey Results</a:t>
            </a:r>
          </a:p>
        </p:txBody>
      </p:sp>
      <p:sp>
        <p:nvSpPr>
          <p:cNvPr id="3" name="Subtitle"/>
          <p:cNvSpPr/>
          <p:nvPr/>
        </p:nvSpPr>
        <p:spPr>
          <a:xfrm>
            <a:off x="457200" y="790000"/>
            <a:ext cx="8229600" cy="330000"/>
          </a:xfrm>
          <a:prstGeom prst="rect">
            <a:avLst/>
          </a:prstGeom>
        </p:spPr>
        <p:txBody>
          <a:bodyPr wrap="square" lIns="0" tIns="0" rIns="0" bIns="0">
            <a:normAutofit/>
          </a:bodyPr>
          <a:lstStyle/>
          <a:p>
            <a:r>
              <a:rPr lang="en-US" sz="1300" i="1" dirty="0">
                <a:solidFill>
                  <a:srgbClr val="5A5A5A"/>
                </a:solidFill>
              </a:rPr>
              <a:t>Post-program survey of law and medical student mentors</a:t>
            </a:r>
          </a:p>
        </p:txBody>
      </p:sp>
      <p:graphicFrame>
        <p:nvGraphicFramePr>
          <p:cNvPr id="10" name="Results Table"/>
          <p:cNvGraphicFramePr>
            <a:graphicFrameLocks noGrp="1"/>
          </p:cNvGraphicFramePr>
          <p:nvPr/>
        </p:nvGraphicFramePr>
        <p:xfrm>
          <a:off x="457200" y="1155700"/>
          <a:ext cx="8229600" cy="3648432"/>
        </p:xfrm>
        <a:graphic>
          <a:graphicData uri="http://schemas.openxmlformats.org/drawingml/2006/table">
            <a:tbl>
              <a:tblPr firstRow="1">
                <a:tableStyleId>{5C22544A-7EE6-4342-B048-85BDC9FD1C3A}</a:tableStyleId>
              </a:tblPr>
              <a:tblGrid>
                <a:gridCol w="4600000">
                  <a:extLst>
                    <a:ext uri="{9D8B030D-6E8A-4147-A177-3AD203B41FA5}">
                      <a16:colId xmlns:a16="http://schemas.microsoft.com/office/drawing/2014/main" val="20000"/>
                    </a:ext>
                  </a:extLst>
                </a:gridCol>
                <a:gridCol w="1300000">
                  <a:extLst>
                    <a:ext uri="{9D8B030D-6E8A-4147-A177-3AD203B41FA5}">
                      <a16:colId xmlns:a16="http://schemas.microsoft.com/office/drawing/2014/main" val="20001"/>
                    </a:ext>
                  </a:extLst>
                </a:gridCol>
                <a:gridCol w="1150000">
                  <a:extLst>
                    <a:ext uri="{9D8B030D-6E8A-4147-A177-3AD203B41FA5}">
                      <a16:colId xmlns:a16="http://schemas.microsoft.com/office/drawing/2014/main" val="20002"/>
                    </a:ext>
                  </a:extLst>
                </a:gridCol>
                <a:gridCol w="1179600">
                  <a:extLst>
                    <a:ext uri="{9D8B030D-6E8A-4147-A177-3AD203B41FA5}">
                      <a16:colId xmlns:a16="http://schemas.microsoft.com/office/drawing/2014/main" val="20003"/>
                    </a:ext>
                  </a:extLst>
                </a:gridCol>
              </a:tblGrid>
              <a:tr h="370000">
                <a:tc>
                  <a:txBody>
                    <a:bodyPr/>
                    <a:lstStyle/>
                    <a:p>
                      <a:pPr algn="l"/>
                      <a:r>
                        <a:rPr lang="en-US" sz="1100" b="1" dirty="0">
                          <a:solidFill>
                            <a:srgbClr val="FFFFFF"/>
                          </a:solidFill>
                        </a:rPr>
                        <a:t>Law &amp; medical student responses</a:t>
                      </a:r>
                    </a:p>
                  </a:txBody>
                  <a:tcPr marL="100584" marT="36576" marB="36576" anchor="ctr">
                    <a:solidFill>
                      <a:srgbClr val="1E5389"/>
                    </a:solidFill>
                  </a:tcPr>
                </a:tc>
                <a:tc>
                  <a:txBody>
                    <a:bodyPr/>
                    <a:lstStyle/>
                    <a:p>
                      <a:pPr algn="ctr"/>
                      <a:r>
                        <a:rPr lang="en-US" sz="1100" b="1" dirty="0">
                          <a:solidFill>
                            <a:srgbClr val="FFFFFF"/>
                          </a:solidFill>
                        </a:rPr>
                        <a:t>Strongly Agree (%)</a:t>
                      </a:r>
                    </a:p>
                  </a:txBody>
                  <a:tcPr marL="100584" marT="36576" marB="36576" anchor="ctr">
                    <a:solidFill>
                      <a:srgbClr val="1E5389"/>
                    </a:solidFill>
                  </a:tcPr>
                </a:tc>
                <a:tc>
                  <a:txBody>
                    <a:bodyPr/>
                    <a:lstStyle/>
                    <a:p>
                      <a:pPr algn="ctr"/>
                      <a:r>
                        <a:rPr lang="en-US" sz="1100" b="1" dirty="0">
                          <a:solidFill>
                            <a:srgbClr val="FFFFFF"/>
                          </a:solidFill>
                        </a:rPr>
                        <a:t>Agree (%)</a:t>
                      </a:r>
                    </a:p>
                  </a:txBody>
                  <a:tcPr marL="100584" marT="36576" marB="36576" anchor="ctr">
                    <a:solidFill>
                      <a:srgbClr val="1E5389"/>
                    </a:solidFill>
                  </a:tcPr>
                </a:tc>
                <a:tc>
                  <a:txBody>
                    <a:bodyPr/>
                    <a:lstStyle/>
                    <a:p>
                      <a:pPr algn="ctr"/>
                      <a:r>
                        <a:rPr lang="en-US" sz="1100" b="1" dirty="0">
                          <a:solidFill>
                            <a:srgbClr val="FFFFFF"/>
                          </a:solidFill>
                        </a:rPr>
                        <a:t>Disagree (%)</a:t>
                      </a:r>
                    </a:p>
                  </a:txBody>
                  <a:tcPr marL="100584" marT="36576" marB="36576" anchor="ctr">
                    <a:solidFill>
                      <a:srgbClr val="1E5389"/>
                    </a:solidFill>
                  </a:tcPr>
                </a:tc>
                <a:extLst>
                  <a:ext uri="{0D108BD9-81ED-4DB2-BD59-A6C34878D82A}">
                    <a16:rowId xmlns:a16="http://schemas.microsoft.com/office/drawing/2014/main" val="10000"/>
                  </a:ext>
                </a:extLst>
              </a:tr>
              <a:tr h="540000">
                <a:tc>
                  <a:txBody>
                    <a:bodyPr/>
                    <a:lstStyle/>
                    <a:p>
                      <a:pPr algn="l"/>
                      <a:r>
                        <a:rPr lang="en-US" sz="1050" dirty="0">
                          <a:solidFill>
                            <a:srgbClr val="333333"/>
                          </a:solidFill>
                        </a:rPr>
                        <a:t>The program enhanced my knowledge about health disparities and health equity</a:t>
                      </a:r>
                    </a:p>
                  </a:txBody>
                  <a:tcPr marL="100584" marT="36576" marB="36576" anchor="ctr">
                    <a:lnL w="6350">
                      <a:solidFill>
                        <a:srgbClr val="D8E3EE"/>
                      </a:solidFill>
                    </a:lnL>
                    <a:lnR w="6350">
                      <a:solidFill>
                        <a:srgbClr val="D8E3EE"/>
                      </a:solidFill>
                    </a:lnR>
                    <a:lnB w="6350">
                      <a:solidFill>
                        <a:srgbClr val="D8E3EE"/>
                      </a:solidFill>
                    </a:lnB>
                    <a:solidFill>
                      <a:srgbClr val="FFFFFF"/>
                    </a:solidFill>
                  </a:tcPr>
                </a:tc>
                <a:tc>
                  <a:txBody>
                    <a:bodyPr/>
                    <a:lstStyle/>
                    <a:p>
                      <a:pPr algn="ctr"/>
                      <a:r>
                        <a:rPr lang="en-US" sz="1500" b="1" dirty="0">
                          <a:solidFill>
                            <a:srgbClr val="219A52"/>
                          </a:solidFill>
                        </a:rPr>
                        <a:t>56</a:t>
                      </a:r>
                    </a:p>
                  </a:txBody>
                  <a:tcPr marL="100584" marT="36576" marB="36576" anchor="ctr">
                    <a:lnL w="6350">
                      <a:solidFill>
                        <a:srgbClr val="D8E3EE"/>
                      </a:solidFill>
                    </a:lnL>
                    <a:lnR w="6350">
                      <a:solidFill>
                        <a:srgbClr val="D8E3EE"/>
                      </a:solidFill>
                    </a:lnR>
                    <a:lnB w="6350">
                      <a:solidFill>
                        <a:srgbClr val="D8E3EE"/>
                      </a:solidFill>
                    </a:lnB>
                    <a:solidFill>
                      <a:srgbClr val="E7F4EC"/>
                    </a:solidFill>
                  </a:tcPr>
                </a:tc>
                <a:tc>
                  <a:txBody>
                    <a:bodyPr/>
                    <a:lstStyle/>
                    <a:p>
                      <a:pPr algn="ctr"/>
                      <a:r>
                        <a:rPr lang="en-US" sz="1400" b="1" dirty="0">
                          <a:solidFill>
                            <a:srgbClr val="1F4E79"/>
                          </a:solidFill>
                        </a:rPr>
                        <a:t>38</a:t>
                      </a:r>
                    </a:p>
                  </a:txBody>
                  <a:tcPr marL="100584" marT="36576" marB="36576" anchor="ctr">
                    <a:lnL w="6350">
                      <a:solidFill>
                        <a:srgbClr val="D8E3EE"/>
                      </a:solidFill>
                    </a:lnL>
                    <a:lnR w="6350">
                      <a:solidFill>
                        <a:srgbClr val="D8E3EE"/>
                      </a:solidFill>
                    </a:lnR>
                    <a:lnB w="6350">
                      <a:solidFill>
                        <a:srgbClr val="D8E3EE"/>
                      </a:solidFill>
                    </a:lnB>
                    <a:solidFill>
                      <a:srgbClr val="FFFFFF"/>
                    </a:solidFill>
                  </a:tcPr>
                </a:tc>
                <a:tc>
                  <a:txBody>
                    <a:bodyPr/>
                    <a:lstStyle/>
                    <a:p>
                      <a:pPr algn="ctr"/>
                      <a:r>
                        <a:rPr lang="en-US" sz="1400" b="1" dirty="0">
                          <a:solidFill>
                            <a:srgbClr val="5A5A5A"/>
                          </a:solidFill>
                        </a:rPr>
                        <a:t>6</a:t>
                      </a:r>
                    </a:p>
                  </a:txBody>
                  <a:tcPr marL="100584" marT="36576" marB="36576" anchor="ctr">
                    <a:lnL w="6350">
                      <a:solidFill>
                        <a:srgbClr val="D8E3EE"/>
                      </a:solidFill>
                    </a:lnL>
                    <a:lnR w="6350">
                      <a:solidFill>
                        <a:srgbClr val="D8E3EE"/>
                      </a:solidFill>
                    </a:lnR>
                    <a:lnB w="6350">
                      <a:solidFill>
                        <a:srgbClr val="D8E3EE"/>
                      </a:solidFill>
                    </a:lnB>
                    <a:solidFill>
                      <a:srgbClr val="FFFFFF"/>
                    </a:solidFill>
                  </a:tcPr>
                </a:tc>
                <a:extLst>
                  <a:ext uri="{0D108BD9-81ED-4DB2-BD59-A6C34878D82A}">
                    <a16:rowId xmlns:a16="http://schemas.microsoft.com/office/drawing/2014/main" val="10001"/>
                  </a:ext>
                </a:extLst>
              </a:tr>
              <a:tr h="540000">
                <a:tc>
                  <a:txBody>
                    <a:bodyPr/>
                    <a:lstStyle/>
                    <a:p>
                      <a:pPr algn="l"/>
                      <a:r>
                        <a:rPr lang="en-US" sz="1050" dirty="0">
                          <a:solidFill>
                            <a:srgbClr val="333333"/>
                          </a:solidFill>
                        </a:rPr>
                        <a:t>I gained knowledge about how law and medicine can collaborate to advance health equity</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500" b="1" dirty="0">
                          <a:solidFill>
                            <a:srgbClr val="219A52"/>
                          </a:solidFill>
                        </a:rPr>
                        <a:t>56</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E7F4EC"/>
                    </a:solidFill>
                  </a:tcPr>
                </a:tc>
                <a:tc>
                  <a:txBody>
                    <a:bodyPr/>
                    <a:lstStyle/>
                    <a:p>
                      <a:pPr algn="ctr"/>
                      <a:r>
                        <a:rPr lang="en-US" sz="1400" b="1" dirty="0">
                          <a:solidFill>
                            <a:srgbClr val="1F4E79"/>
                          </a:solidFill>
                        </a:rPr>
                        <a:t>31</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400" b="1" dirty="0">
                          <a:solidFill>
                            <a:srgbClr val="5A5A5A"/>
                          </a:solidFill>
                        </a:rPr>
                        <a:t>13</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extLst>
                  <a:ext uri="{0D108BD9-81ED-4DB2-BD59-A6C34878D82A}">
                    <a16:rowId xmlns:a16="http://schemas.microsoft.com/office/drawing/2014/main" val="10002"/>
                  </a:ext>
                </a:extLst>
              </a:tr>
              <a:tr h="540000">
                <a:tc>
                  <a:txBody>
                    <a:bodyPr/>
                    <a:lstStyle/>
                    <a:p>
                      <a:pPr algn="l"/>
                      <a:r>
                        <a:rPr lang="en-US" sz="1050" dirty="0">
                          <a:solidFill>
                            <a:srgbClr val="333333"/>
                          </a:solidFill>
                        </a:rPr>
                        <a:t>My interaction with high school students from underrepresented backgrounds motivated me to learn more about health disparities</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tc>
                  <a:txBody>
                    <a:bodyPr/>
                    <a:lstStyle/>
                    <a:p>
                      <a:pPr algn="ctr"/>
                      <a:r>
                        <a:rPr lang="en-US" sz="1500" b="1" dirty="0">
                          <a:solidFill>
                            <a:srgbClr val="219A52"/>
                          </a:solidFill>
                        </a:rPr>
                        <a:t>63</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E7F4EC"/>
                    </a:solidFill>
                  </a:tcPr>
                </a:tc>
                <a:tc>
                  <a:txBody>
                    <a:bodyPr/>
                    <a:lstStyle/>
                    <a:p>
                      <a:pPr algn="ctr"/>
                      <a:r>
                        <a:rPr lang="en-US" sz="1400" b="1" dirty="0">
                          <a:solidFill>
                            <a:srgbClr val="1F4E79"/>
                          </a:solidFill>
                        </a:rPr>
                        <a:t>31</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tc>
                  <a:txBody>
                    <a:bodyPr/>
                    <a:lstStyle/>
                    <a:p>
                      <a:pPr algn="ctr"/>
                      <a:r>
                        <a:rPr lang="en-US" sz="1400" b="1" dirty="0">
                          <a:solidFill>
                            <a:srgbClr val="5A5A5A"/>
                          </a:solidFill>
                        </a:rPr>
                        <a:t>6</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extLst>
                  <a:ext uri="{0D108BD9-81ED-4DB2-BD59-A6C34878D82A}">
                    <a16:rowId xmlns:a16="http://schemas.microsoft.com/office/drawing/2014/main" val="10003"/>
                  </a:ext>
                </a:extLst>
              </a:tr>
              <a:tr h="540000">
                <a:tc>
                  <a:txBody>
                    <a:bodyPr/>
                    <a:lstStyle/>
                    <a:p>
                      <a:pPr algn="l"/>
                      <a:r>
                        <a:rPr lang="en-US" sz="1050" dirty="0">
                          <a:solidFill>
                            <a:srgbClr val="333333"/>
                          </a:solidFill>
                        </a:rPr>
                        <a:t>My interaction with high school students from underrepresented backgrounds inspired my desire to practice in underserved areas</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500" b="1" dirty="0">
                          <a:solidFill>
                            <a:srgbClr val="219A52"/>
                          </a:solidFill>
                        </a:rPr>
                        <a:t>50</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E7F4EC"/>
                    </a:solidFill>
                  </a:tcPr>
                </a:tc>
                <a:tc>
                  <a:txBody>
                    <a:bodyPr/>
                    <a:lstStyle/>
                    <a:p>
                      <a:pPr algn="ctr"/>
                      <a:r>
                        <a:rPr lang="en-US" sz="1400" b="1" dirty="0">
                          <a:solidFill>
                            <a:srgbClr val="1F4E79"/>
                          </a:solidFill>
                        </a:rPr>
                        <a:t>44</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400" b="1" dirty="0">
                          <a:solidFill>
                            <a:srgbClr val="5A5A5A"/>
                          </a:solidFill>
                        </a:rPr>
                        <a:t>6</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extLst>
                  <a:ext uri="{0D108BD9-81ED-4DB2-BD59-A6C34878D82A}">
                    <a16:rowId xmlns:a16="http://schemas.microsoft.com/office/drawing/2014/main" val="10004"/>
                  </a:ext>
                </a:extLst>
              </a:tr>
              <a:tr h="540000">
                <a:tc>
                  <a:txBody>
                    <a:bodyPr/>
                    <a:lstStyle/>
                    <a:p>
                      <a:pPr algn="l"/>
                      <a:r>
                        <a:rPr lang="en-US" sz="1050" dirty="0">
                          <a:solidFill>
                            <a:srgbClr val="333333"/>
                          </a:solidFill>
                        </a:rPr>
                        <a:t>I enjoyed the opportunity to teach high school students and learned valuable skills about communicating with diverse populations</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tc>
                  <a:txBody>
                    <a:bodyPr/>
                    <a:lstStyle/>
                    <a:p>
                      <a:pPr algn="ctr"/>
                      <a:r>
                        <a:rPr lang="en-US" sz="1500" b="1" dirty="0">
                          <a:solidFill>
                            <a:srgbClr val="219A52"/>
                          </a:solidFill>
                        </a:rPr>
                        <a:t>80</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E7F4EC"/>
                    </a:solidFill>
                  </a:tcPr>
                </a:tc>
                <a:tc>
                  <a:txBody>
                    <a:bodyPr/>
                    <a:lstStyle/>
                    <a:p>
                      <a:pPr algn="ctr"/>
                      <a:r>
                        <a:rPr lang="en-US" sz="1400" b="1" dirty="0">
                          <a:solidFill>
                            <a:srgbClr val="1F4E79"/>
                          </a:solidFill>
                        </a:rPr>
                        <a:t>20</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tc>
                  <a:txBody>
                    <a:bodyPr/>
                    <a:lstStyle/>
                    <a:p>
                      <a:pPr algn="ctr"/>
                      <a:r>
                        <a:rPr lang="en-US" sz="1400" b="1" dirty="0">
                          <a:solidFill>
                            <a:srgbClr val="5A5A5A"/>
                          </a:solidFill>
                        </a:rPr>
                        <a:t>0</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FFFFF"/>
                    </a:solidFill>
                  </a:tcPr>
                </a:tc>
                <a:extLst>
                  <a:ext uri="{0D108BD9-81ED-4DB2-BD59-A6C34878D82A}">
                    <a16:rowId xmlns:a16="http://schemas.microsoft.com/office/drawing/2014/main" val="10005"/>
                  </a:ext>
                </a:extLst>
              </a:tr>
              <a:tr h="540000">
                <a:tc>
                  <a:txBody>
                    <a:bodyPr/>
                    <a:lstStyle/>
                    <a:p>
                      <a:pPr algn="l"/>
                      <a:r>
                        <a:rPr lang="en-US" sz="1050" dirty="0">
                          <a:solidFill>
                            <a:srgbClr val="333333"/>
                          </a:solidFill>
                        </a:rPr>
                        <a:t>I enjoyed mentoring high school students and learned valuable skills about mentorship</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500" b="1" dirty="0">
                          <a:solidFill>
                            <a:srgbClr val="219A52"/>
                          </a:solidFill>
                        </a:rPr>
                        <a:t>69</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E7F4EC"/>
                    </a:solidFill>
                  </a:tcPr>
                </a:tc>
                <a:tc>
                  <a:txBody>
                    <a:bodyPr/>
                    <a:lstStyle/>
                    <a:p>
                      <a:pPr algn="ctr"/>
                      <a:r>
                        <a:rPr lang="en-US" sz="1400" b="1" dirty="0">
                          <a:solidFill>
                            <a:srgbClr val="1F4E79"/>
                          </a:solidFill>
                        </a:rPr>
                        <a:t>31</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tc>
                  <a:txBody>
                    <a:bodyPr/>
                    <a:lstStyle/>
                    <a:p>
                      <a:pPr algn="ctr"/>
                      <a:r>
                        <a:rPr lang="en-US" sz="1400" b="1" dirty="0">
                          <a:solidFill>
                            <a:srgbClr val="5A5A5A"/>
                          </a:solidFill>
                        </a:rPr>
                        <a:t>0</a:t>
                      </a:r>
                    </a:p>
                  </a:txBody>
                  <a:tcPr marL="100584" marT="36576" marB="36576" anchor="ctr">
                    <a:lnL w="6350">
                      <a:solidFill>
                        <a:srgbClr val="D8E3EE"/>
                      </a:solidFill>
                    </a:lnL>
                    <a:lnR w="6350">
                      <a:solidFill>
                        <a:srgbClr val="D8E3EE"/>
                      </a:solidFill>
                    </a:lnR>
                    <a:lnT w="6350">
                      <a:solidFill>
                        <a:srgbClr val="D8E3EE"/>
                      </a:solidFill>
                    </a:lnT>
                    <a:lnB w="6350">
                      <a:solidFill>
                        <a:srgbClr val="D8E3EE"/>
                      </a:solidFill>
                    </a:lnB>
                    <a:solidFill>
                      <a:srgbClr val="F2F6FA"/>
                    </a:solidFill>
                  </a:tcPr>
                </a:tc>
                <a:extLst>
                  <a:ext uri="{0D108BD9-81ED-4DB2-BD59-A6C34878D82A}">
                    <a16:rowId xmlns:a16="http://schemas.microsoft.com/office/drawing/2014/main" val="10006"/>
                  </a:ext>
                </a:extLst>
              </a:tr>
            </a:tbl>
          </a:graphicData>
        </a:graphic>
      </p:graphicFrame>
      <p:sp>
        <p:nvSpPr>
          <p:cNvPr id="11" name="Highlight Callout"/>
          <p:cNvSpPr/>
          <p:nvPr/>
        </p:nvSpPr>
        <p:spPr>
          <a:xfrm>
            <a:off x="457200" y="4820000"/>
            <a:ext cx="8229600" cy="200000"/>
          </a:xfrm>
          <a:prstGeom prst="roundRect">
            <a:avLst>
              <a:gd name="adj" fmla="val 30000"/>
            </a:avLst>
          </a:prstGeom>
          <a:solidFill>
            <a:srgbClr val="E7F4EC"/>
          </a:solidFill>
          <a:ln w="9525">
            <a:solidFill>
              <a:srgbClr val="219A52"/>
            </a:solidFill>
          </a:ln>
        </p:spPr>
        <p:txBody>
          <a:bodyPr wrap="square" lIns="91440" tIns="18288" rIns="91440" bIns="18288" anchor="ctr">
            <a:normAutofit/>
          </a:bodyPr>
          <a:lstStyle/>
          <a:p>
            <a:pPr algn="ctr"/>
            <a:r>
              <a:rPr lang="en-US" sz="1300" b="1" dirty="0">
                <a:solidFill>
                  <a:srgbClr val="219A52"/>
                </a:solidFill>
              </a:rPr>
              <a:t>81% </a:t>
            </a:r>
            <a:r>
              <a:rPr lang="en-US" sz="1300" b="1" dirty="0">
                <a:solidFill>
                  <a:srgbClr val="1F4E79"/>
                </a:solidFill>
              </a:rPr>
              <a:t>of participants want to join the program again next year</a:t>
            </a:r>
            <a:r>
              <a:rPr lang="en-US" sz="1300" dirty="0">
                <a:solidFill>
                  <a:srgbClr val="5A5A5A"/>
                </a:solidFill>
              </a:rPr>
              <a:t>  (13% maybe, 6% no)</a:t>
            </a:r>
          </a:p>
        </p:txBody>
      </p:sp>
    </p:spTree>
    <p:extLst>
      <p:ext uri="{BB962C8B-B14F-4D97-AF65-F5344CB8AC3E}">
        <p14:creationId xmlns:p14="http://schemas.microsoft.com/office/powerpoint/2010/main" val="179568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95D-9D9C-D559-ED50-D36418961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C8338-0059-252B-8EBA-F3C5804ED2B7}"/>
              </a:ext>
            </a:extLst>
          </p:cNvPr>
          <p:cNvSpPr>
            <a:spLocks noGrp="1"/>
          </p:cNvSpPr>
          <p:nvPr>
            <p:ph type="title"/>
          </p:nvPr>
        </p:nvSpPr>
        <p:spPr>
          <a:xfrm>
            <a:off x="470885" y="669952"/>
            <a:ext cx="6347713" cy="990600"/>
          </a:xfrm>
        </p:spPr>
        <p:txBody>
          <a:bodyPr/>
          <a:lstStyle/>
          <a:p>
            <a:br>
              <a:rPr lang="en-US" b="1" dirty="0"/>
            </a:br>
            <a:endParaRPr lang="en-US" dirty="0"/>
          </a:p>
        </p:txBody>
      </p:sp>
      <p:sp>
        <p:nvSpPr>
          <p:cNvPr id="5" name="TextBox 4">
            <a:extLst>
              <a:ext uri="{FF2B5EF4-FFF2-40B4-BE49-F238E27FC236}">
                <a16:creationId xmlns:a16="http://schemas.microsoft.com/office/drawing/2014/main" id="{5410345C-69D3-B789-4868-59F5F4A115B9}"/>
              </a:ext>
            </a:extLst>
          </p:cNvPr>
          <p:cNvSpPr txBox="1"/>
          <p:nvPr/>
        </p:nvSpPr>
        <p:spPr>
          <a:xfrm>
            <a:off x="1348131" y="358114"/>
            <a:ext cx="5885043" cy="415498"/>
          </a:xfrm>
          <a:prstGeom prst="rect">
            <a:avLst/>
          </a:prstGeom>
          <a:noFill/>
        </p:spPr>
        <p:txBody>
          <a:bodyPr wrap="square">
            <a:spAutoFit/>
          </a:bodyPr>
          <a:lstStyle/>
          <a:p>
            <a:pPr defTabSz="685800"/>
            <a:r>
              <a:rPr lang="en-US" sz="2100" b="1" dirty="0">
                <a:solidFill>
                  <a:prstClr val="black"/>
                </a:solidFill>
                <a:latin typeface="Century Gothic" panose="020B0502020202020204" pitchFamily="34" charset="0"/>
              </a:rPr>
              <a:t>Ad Law-Med: Broward Program Successes </a:t>
            </a:r>
          </a:p>
        </p:txBody>
      </p:sp>
      <p:graphicFrame>
        <p:nvGraphicFramePr>
          <p:cNvPr id="16" name="Diagram 15">
            <a:extLst>
              <a:ext uri="{FF2B5EF4-FFF2-40B4-BE49-F238E27FC236}">
                <a16:creationId xmlns:a16="http://schemas.microsoft.com/office/drawing/2014/main" id="{B48F69F5-E107-5E90-764F-62F33C6A1CE6}"/>
              </a:ext>
            </a:extLst>
          </p:cNvPr>
          <p:cNvGraphicFramePr/>
          <p:nvPr>
            <p:extLst>
              <p:ext uri="{D42A27DB-BD31-4B8C-83A1-F6EECF244321}">
                <p14:modId xmlns:p14="http://schemas.microsoft.com/office/powerpoint/2010/main" val="2587596455"/>
              </p:ext>
            </p:extLst>
          </p:nvPr>
        </p:nvGraphicFramePr>
        <p:xfrm>
          <a:off x="56309" y="1350815"/>
          <a:ext cx="5175415" cy="240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2" descr="Output image">
            <a:extLst>
              <a:ext uri="{FF2B5EF4-FFF2-40B4-BE49-F238E27FC236}">
                <a16:creationId xmlns:a16="http://schemas.microsoft.com/office/drawing/2014/main" id="{094875CB-0F2C-2F7A-E371-7D46738939D5}"/>
              </a:ext>
            </a:extLst>
          </p:cNvPr>
          <p:cNvSpPr>
            <a:spLocks noChangeAspect="1" noChangeArrowheads="1"/>
          </p:cNvSpPr>
          <p:nvPr/>
        </p:nvSpPr>
        <p:spPr bwMode="auto">
          <a:xfrm>
            <a:off x="4404010" y="241187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Trebuchet MS" panose="020B0603020202020204"/>
            </a:endParaRPr>
          </a:p>
        </p:txBody>
      </p:sp>
      <p:pic>
        <p:nvPicPr>
          <p:cNvPr id="10" name="Picture 9">
            <a:extLst>
              <a:ext uri="{FF2B5EF4-FFF2-40B4-BE49-F238E27FC236}">
                <a16:creationId xmlns:a16="http://schemas.microsoft.com/office/drawing/2014/main" id="{5FCB889F-310C-C308-DF00-7C6763F9829C}"/>
              </a:ext>
            </a:extLst>
          </p:cNvPr>
          <p:cNvPicPr>
            <a:picLocks noChangeAspect="1"/>
          </p:cNvPicPr>
          <p:nvPr/>
        </p:nvPicPr>
        <p:blipFill>
          <a:blip r:embed="rId8"/>
          <a:srcRect t="6211"/>
          <a:stretch>
            <a:fillRect/>
          </a:stretch>
        </p:blipFill>
        <p:spPr>
          <a:xfrm>
            <a:off x="5424605" y="1337822"/>
            <a:ext cx="3032504" cy="2605302"/>
          </a:xfrm>
          <a:prstGeom prst="rect">
            <a:avLst/>
          </a:prstGeom>
        </p:spPr>
      </p:pic>
      <p:sp>
        <p:nvSpPr>
          <p:cNvPr id="12" name="TextBox 11">
            <a:extLst>
              <a:ext uri="{FF2B5EF4-FFF2-40B4-BE49-F238E27FC236}">
                <a16:creationId xmlns:a16="http://schemas.microsoft.com/office/drawing/2014/main" id="{DBF908D7-03F1-1047-2CFE-BB56859A42EE}"/>
              </a:ext>
            </a:extLst>
          </p:cNvPr>
          <p:cNvSpPr txBox="1"/>
          <p:nvPr/>
        </p:nvSpPr>
        <p:spPr>
          <a:xfrm>
            <a:off x="5490213" y="3897547"/>
            <a:ext cx="3120504" cy="369332"/>
          </a:xfrm>
          <a:prstGeom prst="rect">
            <a:avLst/>
          </a:prstGeom>
          <a:noFill/>
        </p:spPr>
        <p:txBody>
          <a:bodyPr wrap="square">
            <a:spAutoFit/>
          </a:bodyPr>
          <a:lstStyle/>
          <a:p>
            <a:pPr algn="ctr" defTabSz="685800"/>
            <a:r>
              <a:rPr lang="en-US" sz="900" dirty="0">
                <a:solidFill>
                  <a:prstClr val="black"/>
                </a:solidFill>
                <a:latin typeface="Century Gothic" panose="020B0502020202020204" pitchFamily="34" charset="0"/>
              </a:rPr>
              <a:t>Confidence in Knowledge of Steps to Pursue Law/Medicine</a:t>
            </a:r>
          </a:p>
        </p:txBody>
      </p:sp>
      <p:sp>
        <p:nvSpPr>
          <p:cNvPr id="15" name="TextBox 14">
            <a:extLst>
              <a:ext uri="{FF2B5EF4-FFF2-40B4-BE49-F238E27FC236}">
                <a16:creationId xmlns:a16="http://schemas.microsoft.com/office/drawing/2014/main" id="{C35366D7-EBEF-A144-1469-A322543D7162}"/>
              </a:ext>
            </a:extLst>
          </p:cNvPr>
          <p:cNvSpPr txBox="1"/>
          <p:nvPr/>
        </p:nvSpPr>
        <p:spPr>
          <a:xfrm>
            <a:off x="7199809" y="2442082"/>
            <a:ext cx="1450181" cy="507831"/>
          </a:xfrm>
          <a:prstGeom prst="rect">
            <a:avLst/>
          </a:prstGeom>
          <a:noFill/>
        </p:spPr>
        <p:txBody>
          <a:bodyPr wrap="square">
            <a:spAutoFit/>
          </a:bodyPr>
          <a:lstStyle/>
          <a:p>
            <a:pPr defTabSz="685800"/>
            <a:r>
              <a:rPr lang="en-US" sz="900" dirty="0">
                <a:solidFill>
                  <a:prstClr val="black"/>
                </a:solidFill>
                <a:latin typeface="Century Gothic" panose="020B0502020202020204" pitchFamily="34" charset="0"/>
              </a:rPr>
              <a:t>+27% increase in students reporting “Very Confident” </a:t>
            </a:r>
            <a:endParaRPr lang="en-US" sz="900" dirty="0">
              <a:solidFill>
                <a:prstClr val="black"/>
              </a:solidFill>
              <a:latin typeface="Trebuchet MS" panose="020B0603020202020204"/>
            </a:endParaRPr>
          </a:p>
        </p:txBody>
      </p:sp>
      <p:pic>
        <p:nvPicPr>
          <p:cNvPr id="18" name="Picture 17">
            <a:extLst>
              <a:ext uri="{FF2B5EF4-FFF2-40B4-BE49-F238E27FC236}">
                <a16:creationId xmlns:a16="http://schemas.microsoft.com/office/drawing/2014/main" id="{28E473CC-0DD3-6F83-DF35-385A9AACE483}"/>
              </a:ext>
            </a:extLst>
          </p:cNvPr>
          <p:cNvPicPr>
            <a:picLocks noChangeAspect="1"/>
          </p:cNvPicPr>
          <p:nvPr/>
        </p:nvPicPr>
        <p:blipFill>
          <a:blip r:embed="rId9"/>
          <a:stretch>
            <a:fillRect/>
          </a:stretch>
        </p:blipFill>
        <p:spPr>
          <a:xfrm>
            <a:off x="549773" y="4638412"/>
            <a:ext cx="941914" cy="576122"/>
          </a:xfrm>
          <a:prstGeom prst="rect">
            <a:avLst/>
          </a:prstGeom>
        </p:spPr>
      </p:pic>
      <p:sp>
        <p:nvSpPr>
          <p:cNvPr id="3" name="Oval 2">
            <a:extLst>
              <a:ext uri="{FF2B5EF4-FFF2-40B4-BE49-F238E27FC236}">
                <a16:creationId xmlns:a16="http://schemas.microsoft.com/office/drawing/2014/main" id="{5738992D-D02D-86F5-C240-49B98E361E62}"/>
              </a:ext>
            </a:extLst>
          </p:cNvPr>
          <p:cNvSpPr/>
          <p:nvPr/>
        </p:nvSpPr>
        <p:spPr>
          <a:xfrm>
            <a:off x="8858498" y="4912859"/>
            <a:ext cx="154983" cy="1317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5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6D600F8-CA5D-E2CF-0A91-2CE71A3E337B}"/>
              </a:ext>
            </a:extLst>
          </p:cNvPr>
          <p:cNvPicPr>
            <a:picLocks noChangeAspect="1"/>
          </p:cNvPicPr>
          <p:nvPr/>
        </p:nvPicPr>
        <p:blipFill>
          <a:blip r:embed="rId3"/>
          <a:srcRect t="20636" r="1" b="24495"/>
          <a:stretch>
            <a:fillRect/>
          </a:stretch>
        </p:blipFill>
        <p:spPr>
          <a:xfrm>
            <a:off x="20" y="10"/>
            <a:ext cx="5411530" cy="222696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7" name="Picture 6">
            <a:extLst>
              <a:ext uri="{FF2B5EF4-FFF2-40B4-BE49-F238E27FC236}">
                <a16:creationId xmlns:a16="http://schemas.microsoft.com/office/drawing/2014/main" id="{D18FC4DC-0484-97E6-535B-EAD7928D3303}"/>
              </a:ext>
            </a:extLst>
          </p:cNvPr>
          <p:cNvPicPr>
            <a:picLocks noChangeAspect="1"/>
          </p:cNvPicPr>
          <p:nvPr/>
        </p:nvPicPr>
        <p:blipFill>
          <a:blip r:embed="rId4"/>
          <a:srcRect t="8744" r="-3" b="15133"/>
          <a:stretch>
            <a:fillRect/>
          </a:stretch>
        </p:blipFill>
        <p:spPr>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Picture 8">
            <a:extLst>
              <a:ext uri="{FF2B5EF4-FFF2-40B4-BE49-F238E27FC236}">
                <a16:creationId xmlns:a16="http://schemas.microsoft.com/office/drawing/2014/main" id="{EDB2C94F-CEB9-7CDF-FA5B-D5367D9EE3D7}"/>
              </a:ext>
            </a:extLst>
          </p:cNvPr>
          <p:cNvPicPr>
            <a:picLocks noChangeAspect="1"/>
          </p:cNvPicPr>
          <p:nvPr/>
        </p:nvPicPr>
        <p:blipFill>
          <a:blip r:embed="rId5"/>
          <a:srcRect r="13026"/>
          <a:stretch>
            <a:fillRect/>
          </a:stretch>
        </p:blipFill>
        <p:spPr>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1" name="Picture 10"/>
          <p:cNvPicPr>
            <a:picLocks noChangeAspect="1"/>
          </p:cNvPicPr>
          <p:nvPr/>
        </p:nvPicPr>
        <p:blipFill>
          <a:blip r:embed="rId6"/>
          <a:srcRect r="1" b="19447"/>
          <a:stretch>
            <a:fillRect/>
          </a:stretch>
        </p:blipFill>
        <p:spPr>
          <a:xfrm>
            <a:off x="20" y="2329848"/>
            <a:ext cx="465714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41629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B164DC-1124-60A0-9783-FB7B2208521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F8D02DE-EB5E-957B-2CAC-873176E798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114"/>
          <a:stretch>
            <a:fillRect/>
          </a:stretch>
        </p:blipFill>
        <p:spPr bwMode="auto">
          <a:xfrm>
            <a:off x="4632325" y="7"/>
            <a:ext cx="4511675" cy="2940026"/>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598FE74-014A-BC66-2362-F5303694864B}"/>
              </a:ext>
            </a:extLst>
          </p:cNvPr>
          <p:cNvPicPr>
            <a:picLocks noChangeAspect="1"/>
          </p:cNvPicPr>
          <p:nvPr/>
        </p:nvPicPr>
        <p:blipFill>
          <a:blip r:embed="rId4"/>
          <a:srcRect r="15358"/>
          <a:stretch>
            <a:fillRect/>
          </a:stretch>
        </p:blipFill>
        <p:spPr>
          <a:xfrm>
            <a:off x="16" y="3052483"/>
            <a:ext cx="2651483" cy="2091017"/>
          </a:xfrm>
          <a:prstGeom prst="rect">
            <a:avLst/>
          </a:prstGeom>
        </p:spPr>
      </p:pic>
      <p:pic>
        <p:nvPicPr>
          <p:cNvPr id="3" name="Picture 2">
            <a:extLst>
              <a:ext uri="{FF2B5EF4-FFF2-40B4-BE49-F238E27FC236}">
                <a16:creationId xmlns:a16="http://schemas.microsoft.com/office/drawing/2014/main" id="{46B79C96-AC7A-472A-4E08-4D9FE3224363}"/>
              </a:ext>
            </a:extLst>
          </p:cNvPr>
          <p:cNvPicPr>
            <a:picLocks noChangeAspect="1"/>
          </p:cNvPicPr>
          <p:nvPr/>
        </p:nvPicPr>
        <p:blipFill>
          <a:blip r:embed="rId5"/>
          <a:srcRect r="11221" b="-2"/>
          <a:stretch>
            <a:fillRect/>
          </a:stretch>
        </p:blipFill>
        <p:spPr>
          <a:xfrm>
            <a:off x="2772150" y="2442882"/>
            <a:ext cx="3591820" cy="2700618"/>
          </a:xfrm>
          <a:prstGeom prst="rect">
            <a:avLst/>
          </a:prstGeom>
        </p:spPr>
      </p:pic>
      <p:pic>
        <p:nvPicPr>
          <p:cNvPr id="10" name="Picture 9">
            <a:extLst>
              <a:ext uri="{FF2B5EF4-FFF2-40B4-BE49-F238E27FC236}">
                <a16:creationId xmlns:a16="http://schemas.microsoft.com/office/drawing/2014/main" id="{775F54A0-B0F2-CB95-CCCA-A1D7C555602F}"/>
              </a:ext>
            </a:extLst>
          </p:cNvPr>
          <p:cNvPicPr>
            <a:picLocks noChangeAspect="1"/>
          </p:cNvPicPr>
          <p:nvPr/>
        </p:nvPicPr>
        <p:blipFill>
          <a:blip r:embed="rId6">
            <a:extLst>
              <a:ext uri="{28A0092B-C50C-407E-A947-70E740481C1C}">
                <a14:useLocalDpi xmlns:a14="http://schemas.microsoft.com/office/drawing/2010/main" val="0"/>
              </a:ext>
            </a:extLst>
          </a:blip>
          <a:srcRect t="8923" r="1" b="4191"/>
          <a:stretch>
            <a:fillRect/>
          </a:stretch>
        </p:blipFill>
        <p:spPr>
          <a:xfrm>
            <a:off x="1" y="7"/>
            <a:ext cx="4511675" cy="2940026"/>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8" name="Picture 7">
            <a:extLst>
              <a:ext uri="{FF2B5EF4-FFF2-40B4-BE49-F238E27FC236}">
                <a16:creationId xmlns:a16="http://schemas.microsoft.com/office/drawing/2014/main" id="{0B539D14-E03A-7DC9-5C44-F48924A60984}"/>
              </a:ext>
            </a:extLst>
          </p:cNvPr>
          <p:cNvPicPr>
            <a:picLocks noChangeAspect="1"/>
          </p:cNvPicPr>
          <p:nvPr/>
        </p:nvPicPr>
        <p:blipFill>
          <a:blip r:embed="rId7"/>
          <a:srcRect l="8407" r="6699"/>
          <a:stretch>
            <a:fillRect/>
          </a:stretch>
        </p:blipFill>
        <p:spPr>
          <a:xfrm>
            <a:off x="6484621" y="3052482"/>
            <a:ext cx="2659380" cy="2091018"/>
          </a:xfrm>
          <a:prstGeom prst="rect">
            <a:avLst/>
          </a:prstGeom>
        </p:spPr>
      </p:pic>
      <p:sp>
        <p:nvSpPr>
          <p:cNvPr id="2" name="Oval 1">
            <a:extLst>
              <a:ext uri="{FF2B5EF4-FFF2-40B4-BE49-F238E27FC236}">
                <a16:creationId xmlns:a16="http://schemas.microsoft.com/office/drawing/2014/main" id="{4C973C8C-36DB-62F0-0B6E-381437419E12}"/>
              </a:ext>
            </a:extLst>
          </p:cNvPr>
          <p:cNvSpPr/>
          <p:nvPr/>
        </p:nvSpPr>
        <p:spPr>
          <a:xfrm>
            <a:off x="197306" y="4957669"/>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42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92189-5D04-5007-ED61-A5C454D0F895}"/>
              </a:ext>
            </a:extLst>
          </p:cNvPr>
          <p:cNvPicPr>
            <a:picLocks noChangeAspect="1"/>
          </p:cNvPicPr>
          <p:nvPr/>
        </p:nvPicPr>
        <p:blipFill>
          <a:blip r:embed="rId3"/>
          <a:srcRect b="12793"/>
          <a:stretch>
            <a:fillRect/>
          </a:stretch>
        </p:blipFill>
        <p:spPr>
          <a:xfrm>
            <a:off x="15" y="7"/>
            <a:ext cx="4423487" cy="5143493"/>
          </a:xfrm>
          <a:custGeom>
            <a:avLst/>
            <a:gdLst/>
            <a:ahLst/>
            <a:cxnLst/>
            <a:rect l="l" t="t" r="r" b="b"/>
            <a:pathLst>
              <a:path w="5898002" h="6858000">
                <a:moveTo>
                  <a:pt x="0" y="0"/>
                </a:moveTo>
                <a:lnTo>
                  <a:pt x="5898002" y="0"/>
                </a:lnTo>
                <a:lnTo>
                  <a:pt x="4873624" y="6858000"/>
                </a:lnTo>
                <a:lnTo>
                  <a:pt x="0" y="6858000"/>
                </a:lnTo>
                <a:close/>
              </a:path>
            </a:pathLst>
          </a:custGeom>
        </p:spPr>
      </p:pic>
      <p:pic>
        <p:nvPicPr>
          <p:cNvPr id="7" name="Picture 6">
            <a:extLst>
              <a:ext uri="{FF2B5EF4-FFF2-40B4-BE49-F238E27FC236}">
                <a16:creationId xmlns:a16="http://schemas.microsoft.com/office/drawing/2014/main" id="{33D6AC77-434E-7346-7ABD-7F61184081B4}"/>
              </a:ext>
            </a:extLst>
          </p:cNvPr>
          <p:cNvPicPr>
            <a:picLocks noChangeAspect="1"/>
          </p:cNvPicPr>
          <p:nvPr/>
        </p:nvPicPr>
        <p:blipFill>
          <a:blip r:embed="rId4"/>
          <a:srcRect l="21194" r="7633" b="-1"/>
          <a:stretch>
            <a:fillRect/>
          </a:stretch>
        </p:blipFill>
        <p:spPr>
          <a:xfrm>
            <a:off x="3651821" y="7"/>
            <a:ext cx="5484204" cy="5143493"/>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2" name="Title 1">
            <a:extLst>
              <a:ext uri="{FF2B5EF4-FFF2-40B4-BE49-F238E27FC236}">
                <a16:creationId xmlns:a16="http://schemas.microsoft.com/office/drawing/2014/main" id="{F1FD0DCB-95BB-E255-503F-B22127AA6195}"/>
              </a:ext>
            </a:extLst>
          </p:cNvPr>
          <p:cNvSpPr>
            <a:spLocks noGrp="1"/>
          </p:cNvSpPr>
          <p:nvPr>
            <p:ph type="title"/>
          </p:nvPr>
        </p:nvSpPr>
        <p:spPr>
          <a:xfrm>
            <a:off x="3123263" y="3216121"/>
            <a:ext cx="4478060" cy="997258"/>
          </a:xfrm>
        </p:spPr>
        <p:txBody>
          <a:bodyPr vert="horz" lIns="68580" tIns="34290" rIns="68580" bIns="34290" rtlCol="0" anchor="b">
            <a:normAutofit/>
          </a:bodyPr>
          <a:lstStyle/>
          <a:p>
            <a:pPr algn="ctr" defTabSz="342900">
              <a:lnSpc>
                <a:spcPct val="90000"/>
              </a:lnSpc>
            </a:pPr>
            <a:r>
              <a:rPr lang="en-US" sz="1500" b="1" dirty="0">
                <a:solidFill>
                  <a:schemeClr val="bg1"/>
                </a:solidFill>
                <a:latin typeface="Century Gothic" panose="020B0502020202020204" pitchFamily="34" charset="0"/>
              </a:rPr>
              <a:t>Francesco Donastor</a:t>
            </a:r>
            <a:br>
              <a:rPr lang="en-US" sz="1500" dirty="0">
                <a:solidFill>
                  <a:schemeClr val="bg1"/>
                </a:solidFill>
                <a:latin typeface="Century Gothic" panose="020B0502020202020204" pitchFamily="34" charset="0"/>
              </a:rPr>
            </a:br>
            <a:r>
              <a:rPr lang="en-US" sz="1500" dirty="0">
                <a:solidFill>
                  <a:schemeClr val="bg1"/>
                </a:solidFill>
                <a:latin typeface="Century Gothic" panose="020B0502020202020204" pitchFamily="34" charset="0"/>
              </a:rPr>
              <a:t>Stranahan High School </a:t>
            </a:r>
            <a:br>
              <a:rPr lang="en-US" sz="1500" dirty="0">
                <a:solidFill>
                  <a:schemeClr val="bg1"/>
                </a:solidFill>
                <a:latin typeface="Century Gothic" panose="020B0502020202020204" pitchFamily="34" charset="0"/>
              </a:rPr>
            </a:br>
            <a:r>
              <a:rPr lang="en-US" sz="1500" dirty="0">
                <a:solidFill>
                  <a:schemeClr val="bg1"/>
                </a:solidFill>
                <a:latin typeface="Century Gothic" panose="020B0502020202020204" pitchFamily="34" charset="0"/>
              </a:rPr>
              <a:t>2025 NSU MD RISE Conference Poster Winner High School Category </a:t>
            </a:r>
          </a:p>
        </p:txBody>
      </p:sp>
      <p:sp>
        <p:nvSpPr>
          <p:cNvPr id="3" name="Oval 2">
            <a:extLst>
              <a:ext uri="{FF2B5EF4-FFF2-40B4-BE49-F238E27FC236}">
                <a16:creationId xmlns:a16="http://schemas.microsoft.com/office/drawing/2014/main" id="{057D12A5-3132-3745-8ACD-4675979E2F07}"/>
              </a:ext>
            </a:extLst>
          </p:cNvPr>
          <p:cNvSpPr/>
          <p:nvPr/>
        </p:nvSpPr>
        <p:spPr>
          <a:xfrm>
            <a:off x="123093"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 9">
    <p:bg>
      <p:bgPr>
        <a:solidFill>
          <a:srgbClr val="1C5FAE"/>
        </a:solidFill>
        <a:effectLst/>
      </p:bgPr>
    </p:bg>
    <p:spTree>
      <p:nvGrpSpPr>
        <p:cNvPr id="1" name=""/>
        <p:cNvGrpSpPr/>
        <p:nvPr/>
      </p:nvGrpSpPr>
      <p:grpSpPr>
        <a:xfrm>
          <a:off x="0" y="0"/>
          <a:ext cx="0" cy="0"/>
          <a:chOff x="0" y="0"/>
          <a:chExt cx="0" cy="0"/>
        </a:xfrm>
      </p:grpSpPr>
      <p:sp>
        <p:nvSpPr>
          <p:cNvPr id="2" name="Shape 0"/>
          <p:cNvSpPr/>
          <p:nvPr/>
        </p:nvSpPr>
        <p:spPr>
          <a:xfrm>
            <a:off x="0" y="0"/>
            <a:ext cx="201168" cy="5143500"/>
          </a:xfrm>
          <a:prstGeom prst="rect">
            <a:avLst/>
          </a:prstGeom>
          <a:solidFill>
            <a:srgbClr val="FFFFFF">
              <a:alpha val="30000"/>
            </a:srgbClr>
          </a:solidFill>
          <a:ln/>
        </p:spPr>
        <p:txBody>
          <a:bodyPr/>
          <a:lstStyle/>
          <a:p>
            <a:endParaRPr lang="en-US"/>
          </a:p>
        </p:txBody>
      </p:sp>
      <p:sp>
        <p:nvSpPr>
          <p:cNvPr id="3" name="Text 1"/>
          <p:cNvSpPr/>
          <p:nvPr/>
        </p:nvSpPr>
        <p:spPr>
          <a:xfrm>
            <a:off x="457200" y="822960"/>
            <a:ext cx="8229600" cy="457200"/>
          </a:xfrm>
          <a:prstGeom prst="rect">
            <a:avLst/>
          </a:prstGeom>
          <a:noFill/>
          <a:ln/>
        </p:spPr>
        <p:txBody>
          <a:bodyPr wrap="square" rtlCol="0" anchor="ctr"/>
          <a:lstStyle/>
          <a:p>
            <a:pPr marL="0" indent="0" algn="l">
              <a:buNone/>
            </a:pPr>
            <a:r>
              <a:rPr lang="en-US" sz="1300" b="1" kern="0" spc="500" dirty="0">
                <a:solidFill>
                  <a:srgbClr val="FFFFFF"/>
                </a:solidFill>
                <a:latin typeface="Calibri" pitchFamily="34" charset="0"/>
                <a:ea typeface="Calibri" pitchFamily="34" charset="-122"/>
                <a:cs typeface="Calibri" pitchFamily="34" charset="-120"/>
              </a:rPr>
              <a:t>TIER TWO</a:t>
            </a:r>
            <a:endParaRPr lang="en-US" sz="1300" dirty="0"/>
          </a:p>
        </p:txBody>
      </p:sp>
      <p:sp>
        <p:nvSpPr>
          <p:cNvPr id="4" name="Text 2"/>
          <p:cNvSpPr/>
          <p:nvPr/>
        </p:nvSpPr>
        <p:spPr>
          <a:xfrm>
            <a:off x="457200" y="1280160"/>
            <a:ext cx="8229600" cy="16459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LAW 0403 — Legal &amp; Medical Interprofessionalism</a:t>
            </a:r>
            <a:endParaRPr lang="en-US" sz="3600" dirty="0"/>
          </a:p>
        </p:txBody>
      </p:sp>
      <p:sp>
        <p:nvSpPr>
          <p:cNvPr id="5" name="Text 3"/>
          <p:cNvSpPr/>
          <p:nvPr/>
        </p:nvSpPr>
        <p:spPr>
          <a:xfrm>
            <a:off x="457200" y="2971800"/>
            <a:ext cx="8046720" cy="731520"/>
          </a:xfrm>
          <a:prstGeom prst="rect">
            <a:avLst/>
          </a:prstGeom>
          <a:noFill/>
          <a:ln/>
        </p:spPr>
        <p:txBody>
          <a:bodyPr wrap="square" rtlCol="0" anchor="ctr"/>
          <a:lstStyle/>
          <a:p>
            <a:pPr marL="0" indent="0" algn="l">
              <a:buNone/>
            </a:pPr>
            <a:r>
              <a:rPr lang="en-US" sz="1700" i="1" dirty="0">
                <a:solidFill>
                  <a:srgbClr val="FFFFFF"/>
                </a:solidFill>
                <a:latin typeface="Calibri" pitchFamily="34" charset="0"/>
                <a:ea typeface="Calibri" pitchFamily="34" charset="-122"/>
                <a:cs typeface="Calibri" pitchFamily="34" charset="-120"/>
              </a:rPr>
              <a:t>Graduate Cross-Listed Course · JD &amp; MD Students Learning Together</a:t>
            </a:r>
            <a:endParaRPr lang="en-US" sz="1700" dirty="0"/>
          </a:p>
        </p:txBody>
      </p:sp>
      <p:sp>
        <p:nvSpPr>
          <p:cNvPr id="6" name="Oval 5">
            <a:extLst>
              <a:ext uri="{FF2B5EF4-FFF2-40B4-BE49-F238E27FC236}">
                <a16:creationId xmlns:a16="http://schemas.microsoft.com/office/drawing/2014/main" id="{59BE9247-EC5B-C6AC-8304-E3CB91500044}"/>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7FA"/>
        </a:solidFill>
        <a:effectLst/>
      </p:bgPr>
    </p:bg>
    <p:spTree>
      <p:nvGrpSpPr>
        <p:cNvPr id="1" name=""/>
        <p:cNvGrpSpPr/>
        <p:nvPr/>
      </p:nvGrpSpPr>
      <p:grpSpPr>
        <a:xfrm>
          <a:off x="0" y="0"/>
          <a:ext cx="0" cy="0"/>
          <a:chOff x="0" y="0"/>
          <a:chExt cx="0" cy="0"/>
        </a:xfrm>
      </p:grpSpPr>
      <p:sp>
        <p:nvSpPr>
          <p:cNvPr id="2" name="TitleBar"/>
          <p:cNvSpPr/>
          <p:nvPr/>
        </p:nvSpPr>
        <p:spPr>
          <a:xfrm>
            <a:off x="0" y="0"/>
            <a:ext cx="9144000" cy="658368"/>
          </a:xfrm>
          <a:prstGeom prst="rect">
            <a:avLst/>
          </a:prstGeom>
          <a:solidFill>
            <a:srgbClr val="1C5FAE"/>
          </a:solidFill>
          <a:ln/>
        </p:spPr>
        <p:txBody>
          <a:bodyPr/>
          <a:lstStyle/>
          <a:p>
            <a:endParaRPr lang="en-US"/>
          </a:p>
        </p:txBody>
      </p:sp>
      <p:sp>
        <p:nvSpPr>
          <p:cNvPr id="3" name="TitleText"/>
          <p:cNvSpPr/>
          <p:nvPr/>
        </p:nvSpPr>
        <p:spPr>
          <a:xfrm>
            <a:off x="320040" y="0"/>
            <a:ext cx="8503920" cy="658368"/>
          </a:xfrm>
          <a:prstGeom prst="rect">
            <a:avLst/>
          </a:prstGeom>
          <a:noFill/>
          <a:ln/>
        </p:spPr>
        <p:txBody>
          <a:bodyPr wrap="square" lIns="0" tIns="45720" rIns="0" bIns="4572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2 · Course Overview</a:t>
            </a:r>
          </a:p>
        </p:txBody>
      </p:sp>
      <p:sp>
        <p:nvSpPr>
          <p:cNvPr id="4" name="CardL"/>
          <p:cNvSpPr/>
          <p:nvPr/>
        </p:nvSpPr>
        <p:spPr>
          <a:xfrm>
            <a:off x="27432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7" name="CardR"/>
          <p:cNvSpPr/>
          <p:nvPr/>
        </p:nvSpPr>
        <p:spPr>
          <a:xfrm>
            <a:off x="466344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5" name="TxtL"/>
          <p:cNvSpPr/>
          <p:nvPr/>
        </p:nvSpPr>
        <p:spPr>
          <a:xfrm>
            <a:off x="457200" y="896112"/>
            <a:ext cx="3749040" cy="3909060"/>
          </a:xfrm>
          <a:prstGeom prst="rect">
            <a:avLst/>
          </a:prstGeom>
          <a:noFill/>
          <a:ln/>
        </p:spPr>
        <p:txBody>
          <a:bodyPr wrap="square" rtlCol="0" anchor="t"/>
          <a:lstStyle/>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Course Basics</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3-credit, fully online course (LAW 0403)</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Synchronous + asynchronous design</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Joint enrollment: JD and MD students in the same course (M4 and Health Law Concentration Students)</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One of the very few law school courses in the U.S. to formally enroll both professions together</a:t>
            </a:r>
          </a:p>
        </p:txBody>
      </p:sp>
      <p:sp>
        <p:nvSpPr>
          <p:cNvPr id="8" name="TxtR"/>
          <p:cNvSpPr/>
          <p:nvPr/>
        </p:nvSpPr>
        <p:spPr>
          <a:xfrm>
            <a:off x="4846320" y="896112"/>
            <a:ext cx="3749040" cy="3909060"/>
          </a:xfrm>
          <a:prstGeom prst="rect">
            <a:avLst/>
          </a:prstGeom>
          <a:noFill/>
          <a:ln/>
        </p:spPr>
        <p:txBody>
          <a:bodyPr wrap="square" rtlCol="0" anchor="t"/>
          <a:lstStyle/>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Weekly Rhythm:</a:t>
            </a:r>
          </a:p>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Caucus Colloquium Model</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Thu–Sun: independent research; 5 peer-reviewed sources</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Monday: interprofessional small-group discussions – create talking points (caucus)</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Wednesday: live faculty-facilitated class discussion, each group shares research and ideas (colloquium)</a:t>
            </a:r>
          </a:p>
        </p:txBody>
      </p:sp>
      <p:sp>
        <p:nvSpPr>
          <p:cNvPr id="6" name="Oval 5">
            <a:extLst>
              <a:ext uri="{FF2B5EF4-FFF2-40B4-BE49-F238E27FC236}">
                <a16:creationId xmlns:a16="http://schemas.microsoft.com/office/drawing/2014/main" id="{CFDBC839-C78A-B29F-904A-6E23AAC78004}"/>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7FA"/>
        </a:solidFill>
        <a:effectLst/>
      </p:bgPr>
    </p:bg>
    <p:spTree>
      <p:nvGrpSpPr>
        <p:cNvPr id="1" name=""/>
        <p:cNvGrpSpPr/>
        <p:nvPr/>
      </p:nvGrpSpPr>
      <p:grpSpPr>
        <a:xfrm>
          <a:off x="0" y="0"/>
          <a:ext cx="0" cy="0"/>
          <a:chOff x="0" y="0"/>
          <a:chExt cx="0" cy="0"/>
        </a:xfrm>
      </p:grpSpPr>
      <p:sp>
        <p:nvSpPr>
          <p:cNvPr id="2" name="TitleBar"/>
          <p:cNvSpPr/>
          <p:nvPr/>
        </p:nvSpPr>
        <p:spPr>
          <a:xfrm>
            <a:off x="0" y="0"/>
            <a:ext cx="9144000" cy="658368"/>
          </a:xfrm>
          <a:prstGeom prst="rect">
            <a:avLst/>
          </a:prstGeom>
          <a:solidFill>
            <a:srgbClr val="1C5FAE"/>
          </a:solidFill>
          <a:ln/>
        </p:spPr>
        <p:txBody>
          <a:bodyPr/>
          <a:lstStyle/>
          <a:p>
            <a:endParaRPr lang="en-US"/>
          </a:p>
        </p:txBody>
      </p:sp>
      <p:sp>
        <p:nvSpPr>
          <p:cNvPr id="3" name="TitleText"/>
          <p:cNvSpPr/>
          <p:nvPr/>
        </p:nvSpPr>
        <p:spPr>
          <a:xfrm>
            <a:off x="320040" y="0"/>
            <a:ext cx="8503920" cy="658368"/>
          </a:xfrm>
          <a:prstGeom prst="rect">
            <a:avLst/>
          </a:prstGeom>
          <a:noFill/>
          <a:ln/>
        </p:spPr>
        <p:txBody>
          <a:bodyPr wrap="square" lIns="0" tIns="45720" rIns="0" bIns="4572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2 · Why Caucus Colloquium?</a:t>
            </a:r>
          </a:p>
        </p:txBody>
      </p:sp>
      <p:sp>
        <p:nvSpPr>
          <p:cNvPr id="4" name="CardL"/>
          <p:cNvSpPr/>
          <p:nvPr/>
        </p:nvSpPr>
        <p:spPr>
          <a:xfrm>
            <a:off x="27432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7" name="CardR"/>
          <p:cNvSpPr/>
          <p:nvPr/>
        </p:nvSpPr>
        <p:spPr>
          <a:xfrm>
            <a:off x="466344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5" name="TxtL"/>
          <p:cNvSpPr/>
          <p:nvPr/>
        </p:nvSpPr>
        <p:spPr>
          <a:xfrm>
            <a:off x="457200" y="896112"/>
            <a:ext cx="3749040" cy="3909060"/>
          </a:xfrm>
          <a:prstGeom prst="rect">
            <a:avLst/>
          </a:prstGeom>
          <a:noFill/>
          <a:ln/>
        </p:spPr>
        <p:txBody>
          <a:bodyPr wrap="square" rtlCol="0" anchor="t"/>
          <a:lstStyle/>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Why Caucus Colloquium Classroom?</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Addresses AI reliance </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Deepens active learning</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Creates productive AI tension by moving discussion from discussion boards to the small group meetings and class engagement </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Mirrors real-world interprofessional collaboration: read, prepare, then engage together</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Students bring different professional frameworks to every discussion, deepening learning on both sides</a:t>
            </a:r>
          </a:p>
        </p:txBody>
      </p:sp>
      <p:sp>
        <p:nvSpPr>
          <p:cNvPr id="8" name="TxtR"/>
          <p:cNvSpPr/>
          <p:nvPr/>
        </p:nvSpPr>
        <p:spPr>
          <a:xfrm>
            <a:off x="4846320" y="896112"/>
            <a:ext cx="3749040" cy="3909060"/>
          </a:xfrm>
          <a:prstGeom prst="rect">
            <a:avLst/>
          </a:prstGeom>
          <a:noFill/>
          <a:ln/>
        </p:spPr>
        <p:txBody>
          <a:bodyPr wrap="square" rtlCol="0" anchor="t"/>
          <a:lstStyle/>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Assessment</a:t>
            </a:r>
          </a:p>
          <a:p>
            <a:pPr marL="274320" indent="-274320">
              <a:spcBef>
                <a:spcPts val="500"/>
              </a:spcBef>
              <a:buClr>
                <a:srgbClr val="1C5FAE"/>
              </a:buClr>
              <a:buFont typeface="Arial" pitchFamily="34" charset="0"/>
              <a:buChar char="•"/>
            </a:pPr>
            <a:endParaRPr lang="en-US" sz="1300" dirty="0">
              <a:solidFill>
                <a:srgbClr val="374151"/>
              </a:solidFill>
              <a:latin typeface="Calibri" pitchFamily="34" charset="0"/>
              <a:ea typeface="Calibri" pitchFamily="34" charset="-122"/>
              <a:cs typeface="Calibri" pitchFamily="34" charset="-120"/>
            </a:endParaRP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Grades are dependent on participation in weekly class sessions and small group meetings</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Each student brings their own research and talking points to share with their small group each week</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Final capstone: interprofessional group presentations – interactive and only one slide</a:t>
            </a:r>
          </a:p>
          <a:p>
            <a:pPr marL="274320" indent="-274320">
              <a:spcBef>
                <a:spcPts val="500"/>
              </a:spcBef>
              <a:buClr>
                <a:srgbClr val="1C5FAE"/>
              </a:buClr>
              <a:buFont typeface="Arial" pitchFamily="34" charset="0"/>
              <a:buChar char="•"/>
            </a:pPr>
            <a:r>
              <a:rPr lang="en-US" sz="1300" dirty="0">
                <a:solidFill>
                  <a:srgbClr val="374151"/>
                </a:solidFill>
                <a:latin typeface="Calibri" pitchFamily="34" charset="0"/>
                <a:ea typeface="Calibri" pitchFamily="34" charset="-122"/>
                <a:cs typeface="Calibri" pitchFamily="34" charset="-120"/>
              </a:rPr>
              <a:t>Tied to the four IPEC competency domains</a:t>
            </a:r>
          </a:p>
        </p:txBody>
      </p:sp>
      <p:sp>
        <p:nvSpPr>
          <p:cNvPr id="6" name="Oval 5">
            <a:extLst>
              <a:ext uri="{FF2B5EF4-FFF2-40B4-BE49-F238E27FC236}">
                <a16:creationId xmlns:a16="http://schemas.microsoft.com/office/drawing/2014/main" id="{B08A2035-2FE8-3210-8440-4D5D54D6FD05}"/>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3557"/>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Roadmap for Today</a:t>
            </a:r>
            <a:endParaRPr lang="en-US" sz="2000" dirty="0"/>
          </a:p>
        </p:txBody>
      </p:sp>
      <p:sp>
        <p:nvSpPr>
          <p:cNvPr id="4" name="Shape 2"/>
          <p:cNvSpPr/>
          <p:nvPr/>
        </p:nvSpPr>
        <p:spPr>
          <a:xfrm>
            <a:off x="274320" y="868680"/>
            <a:ext cx="1965960" cy="3474720"/>
          </a:xfrm>
          <a:prstGeom prst="rect">
            <a:avLst/>
          </a:prstGeom>
          <a:solidFill>
            <a:srgbClr val="0D7377"/>
          </a:solidFill>
          <a:ln/>
          <a:effectLst>
            <a:outerShdw blurRad="63500" dist="25400" dir="8100000" algn="bl" rotWithShape="0">
              <a:srgbClr val="000000">
                <a:alpha val="12000"/>
              </a:srgbClr>
            </a:outerShdw>
          </a:effectLst>
        </p:spPr>
        <p:txBody>
          <a:bodyPr/>
          <a:lstStyle/>
          <a:p>
            <a:endParaRPr lang="en-US"/>
          </a:p>
        </p:txBody>
      </p:sp>
      <p:sp>
        <p:nvSpPr>
          <p:cNvPr id="5" name="Text 3"/>
          <p:cNvSpPr/>
          <p:nvPr/>
        </p:nvSpPr>
        <p:spPr>
          <a:xfrm>
            <a:off x="274320" y="960120"/>
            <a:ext cx="1965960" cy="365760"/>
          </a:xfrm>
          <a:prstGeom prst="rect">
            <a:avLst/>
          </a:prstGeom>
          <a:noFill/>
          <a:ln/>
        </p:spPr>
        <p:txBody>
          <a:bodyPr wrap="square" lIns="0" tIns="0" rIns="0" bIns="0" rtlCol="0" anchor="ctr"/>
          <a:lstStyle/>
          <a:p>
            <a:pPr marL="0" indent="0" algn="ctr">
              <a:buNone/>
            </a:pPr>
            <a:r>
              <a:rPr lang="en-US" sz="1050" b="1" kern="0" spc="200" dirty="0">
                <a:solidFill>
                  <a:srgbClr val="FFFFFF"/>
                </a:solidFill>
                <a:latin typeface="Calibri" pitchFamily="34" charset="0"/>
                <a:ea typeface="Calibri" pitchFamily="34" charset="-122"/>
                <a:cs typeface="Calibri" pitchFamily="34" charset="-120"/>
              </a:rPr>
              <a:t>TIER 1 </a:t>
            </a:r>
            <a:endParaRPr lang="en-US" sz="1050" dirty="0"/>
          </a:p>
        </p:txBody>
      </p:sp>
      <p:sp>
        <p:nvSpPr>
          <p:cNvPr id="6" name="Text 4"/>
          <p:cNvSpPr/>
          <p:nvPr/>
        </p:nvSpPr>
        <p:spPr>
          <a:xfrm>
            <a:off x="274320" y="1389888"/>
            <a:ext cx="1965960" cy="1005840"/>
          </a:xfrm>
          <a:prstGeom prst="rect">
            <a:avLst/>
          </a:prstGeom>
          <a:noFill/>
          <a:ln/>
        </p:spPr>
        <p:txBody>
          <a:bodyPr wrap="square" lIns="0" tIns="0" rIns="0" bIns="0" rtlCol="0" anchor="ctr"/>
          <a:lstStyle/>
          <a:p>
            <a:pPr marL="0" indent="0" algn="ctr">
              <a:buNone/>
            </a:pPr>
            <a:r>
              <a:rPr lang="en-US" sz="1500" b="1" dirty="0">
                <a:solidFill>
                  <a:srgbClr val="FFFFFF"/>
                </a:solidFill>
                <a:latin typeface="Calibri" pitchFamily="34" charset="0"/>
                <a:ea typeface="Calibri" pitchFamily="34" charset="-122"/>
                <a:cs typeface="Calibri" pitchFamily="34" charset="-120"/>
              </a:rPr>
              <a:t>Ad Law-Med Program</a:t>
            </a:r>
            <a:endParaRPr lang="en-US" sz="1500" dirty="0"/>
          </a:p>
        </p:txBody>
      </p:sp>
      <p:sp>
        <p:nvSpPr>
          <p:cNvPr id="7" name="Text 5"/>
          <p:cNvSpPr/>
          <p:nvPr/>
        </p:nvSpPr>
        <p:spPr>
          <a:xfrm>
            <a:off x="274320" y="2450592"/>
            <a:ext cx="1965960" cy="731520"/>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High School Pipeline</a:t>
            </a:r>
            <a:endParaRPr lang="en-US" sz="1200" dirty="0"/>
          </a:p>
        </p:txBody>
      </p:sp>
      <p:sp>
        <p:nvSpPr>
          <p:cNvPr id="8" name="Shape 6"/>
          <p:cNvSpPr/>
          <p:nvPr/>
        </p:nvSpPr>
        <p:spPr>
          <a:xfrm>
            <a:off x="2240280" y="2578608"/>
            <a:ext cx="201168" cy="0"/>
          </a:xfrm>
          <a:prstGeom prst="line">
            <a:avLst/>
          </a:prstGeom>
          <a:noFill/>
          <a:ln w="19050">
            <a:solidFill>
              <a:srgbClr val="64748B"/>
            </a:solidFill>
            <a:prstDash val="solid"/>
          </a:ln>
        </p:spPr>
        <p:txBody>
          <a:bodyPr/>
          <a:lstStyle/>
          <a:p>
            <a:endParaRPr lang="en-US"/>
          </a:p>
        </p:txBody>
      </p:sp>
      <p:sp>
        <p:nvSpPr>
          <p:cNvPr id="9" name="Shape 7"/>
          <p:cNvSpPr/>
          <p:nvPr/>
        </p:nvSpPr>
        <p:spPr>
          <a:xfrm>
            <a:off x="2441448" y="868680"/>
            <a:ext cx="1965960" cy="3474720"/>
          </a:xfrm>
          <a:prstGeom prst="rect">
            <a:avLst/>
          </a:prstGeom>
          <a:solidFill>
            <a:srgbClr val="1C5FAE"/>
          </a:solidFill>
          <a:ln/>
          <a:effectLst>
            <a:outerShdw blurRad="63500" dist="25400" dir="8100000" algn="bl" rotWithShape="0">
              <a:srgbClr val="000000">
                <a:alpha val="12000"/>
              </a:srgbClr>
            </a:outerShdw>
          </a:effectLst>
        </p:spPr>
        <p:txBody>
          <a:bodyPr/>
          <a:lstStyle/>
          <a:p>
            <a:endParaRPr lang="en-US"/>
          </a:p>
        </p:txBody>
      </p:sp>
      <p:sp>
        <p:nvSpPr>
          <p:cNvPr id="10" name="Text 8"/>
          <p:cNvSpPr/>
          <p:nvPr/>
        </p:nvSpPr>
        <p:spPr>
          <a:xfrm>
            <a:off x="2441448" y="960120"/>
            <a:ext cx="1965960" cy="365760"/>
          </a:xfrm>
          <a:prstGeom prst="rect">
            <a:avLst/>
          </a:prstGeom>
          <a:noFill/>
          <a:ln/>
        </p:spPr>
        <p:txBody>
          <a:bodyPr wrap="square" lIns="0" tIns="0" rIns="0" bIns="0" rtlCol="0" anchor="ctr"/>
          <a:lstStyle/>
          <a:p>
            <a:pPr marL="0" indent="0" algn="ctr">
              <a:buNone/>
            </a:pPr>
            <a:r>
              <a:rPr lang="en-US" sz="1050" b="1" kern="0" spc="200" dirty="0">
                <a:solidFill>
                  <a:srgbClr val="FFFFFF"/>
                </a:solidFill>
                <a:latin typeface="Calibri" pitchFamily="34" charset="0"/>
                <a:ea typeface="Calibri" pitchFamily="34" charset="-122"/>
                <a:cs typeface="Calibri" pitchFamily="34" charset="-120"/>
              </a:rPr>
              <a:t>TIER 2 </a:t>
            </a:r>
            <a:endParaRPr lang="en-US" sz="1050" dirty="0"/>
          </a:p>
        </p:txBody>
      </p:sp>
      <p:sp>
        <p:nvSpPr>
          <p:cNvPr id="11" name="Text 9"/>
          <p:cNvSpPr/>
          <p:nvPr/>
        </p:nvSpPr>
        <p:spPr>
          <a:xfrm>
            <a:off x="2441448" y="1389888"/>
            <a:ext cx="1965960" cy="1005840"/>
          </a:xfrm>
          <a:prstGeom prst="rect">
            <a:avLst/>
          </a:prstGeom>
          <a:noFill/>
          <a:ln/>
        </p:spPr>
        <p:txBody>
          <a:bodyPr wrap="square" lIns="0" tIns="0" rIns="0" bIns="0" rtlCol="0" anchor="ctr"/>
          <a:lstStyle/>
          <a:p>
            <a:pPr marL="0" indent="0" algn="ctr">
              <a:buNone/>
            </a:pPr>
            <a:r>
              <a:rPr lang="en-US" sz="1500" b="1" dirty="0">
                <a:solidFill>
                  <a:srgbClr val="FFFFFF"/>
                </a:solidFill>
                <a:latin typeface="Calibri" pitchFamily="34" charset="0"/>
                <a:ea typeface="Calibri" pitchFamily="34" charset="-122"/>
                <a:cs typeface="Calibri" pitchFamily="34" charset="-120"/>
              </a:rPr>
              <a:t>LAW 0403 JD/MD Course</a:t>
            </a:r>
            <a:endParaRPr lang="en-US" sz="1500" dirty="0"/>
          </a:p>
        </p:txBody>
      </p:sp>
      <p:sp>
        <p:nvSpPr>
          <p:cNvPr id="12" name="Text 10"/>
          <p:cNvSpPr/>
          <p:nvPr/>
        </p:nvSpPr>
        <p:spPr>
          <a:xfrm>
            <a:off x="2441448" y="2450592"/>
            <a:ext cx="1965960" cy="731520"/>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Graduate Interprofessionalism</a:t>
            </a:r>
            <a:endParaRPr lang="en-US" sz="1200" dirty="0"/>
          </a:p>
        </p:txBody>
      </p:sp>
      <p:sp>
        <p:nvSpPr>
          <p:cNvPr id="13" name="Shape 11"/>
          <p:cNvSpPr/>
          <p:nvPr/>
        </p:nvSpPr>
        <p:spPr>
          <a:xfrm>
            <a:off x="4407408" y="2578608"/>
            <a:ext cx="201168" cy="0"/>
          </a:xfrm>
          <a:prstGeom prst="line">
            <a:avLst/>
          </a:prstGeom>
          <a:noFill/>
          <a:ln w="19050">
            <a:solidFill>
              <a:srgbClr val="64748B"/>
            </a:solidFill>
            <a:prstDash val="solid"/>
          </a:ln>
        </p:spPr>
        <p:txBody>
          <a:bodyPr/>
          <a:lstStyle/>
          <a:p>
            <a:endParaRPr lang="en-US"/>
          </a:p>
        </p:txBody>
      </p:sp>
      <p:sp>
        <p:nvSpPr>
          <p:cNvPr id="14" name="Shape 12"/>
          <p:cNvSpPr/>
          <p:nvPr/>
        </p:nvSpPr>
        <p:spPr>
          <a:xfrm>
            <a:off x="4608576" y="868680"/>
            <a:ext cx="1965960" cy="3474720"/>
          </a:xfrm>
          <a:prstGeom prst="rect">
            <a:avLst/>
          </a:prstGeom>
          <a:solidFill>
            <a:srgbClr val="6B4EA0"/>
          </a:solidFill>
          <a:ln/>
          <a:effectLst>
            <a:outerShdw blurRad="63500" dist="25400" dir="8100000" algn="bl" rotWithShape="0">
              <a:srgbClr val="000000">
                <a:alpha val="12000"/>
              </a:srgbClr>
            </a:outerShdw>
          </a:effectLst>
        </p:spPr>
        <p:txBody>
          <a:bodyPr/>
          <a:lstStyle/>
          <a:p>
            <a:endParaRPr lang="en-US"/>
          </a:p>
        </p:txBody>
      </p:sp>
      <p:sp>
        <p:nvSpPr>
          <p:cNvPr id="15" name="Text 13"/>
          <p:cNvSpPr/>
          <p:nvPr/>
        </p:nvSpPr>
        <p:spPr>
          <a:xfrm>
            <a:off x="4608576" y="960120"/>
            <a:ext cx="1965960" cy="365760"/>
          </a:xfrm>
          <a:prstGeom prst="rect">
            <a:avLst/>
          </a:prstGeom>
          <a:noFill/>
          <a:ln/>
        </p:spPr>
        <p:txBody>
          <a:bodyPr wrap="square" lIns="0" tIns="0" rIns="0" bIns="0" rtlCol="0" anchor="ctr"/>
          <a:lstStyle/>
          <a:p>
            <a:pPr marL="0" indent="0" algn="ctr">
              <a:buNone/>
            </a:pPr>
            <a:r>
              <a:rPr lang="en-US" sz="1050" b="1" kern="0" spc="200" dirty="0">
                <a:solidFill>
                  <a:srgbClr val="FFFFFF"/>
                </a:solidFill>
                <a:latin typeface="Calibri" pitchFamily="34" charset="0"/>
                <a:ea typeface="Calibri" pitchFamily="34" charset="-122"/>
                <a:cs typeface="Calibri" pitchFamily="34" charset="-120"/>
              </a:rPr>
              <a:t>TIER 3 </a:t>
            </a:r>
            <a:endParaRPr lang="en-US" sz="1050" dirty="0"/>
          </a:p>
        </p:txBody>
      </p:sp>
      <p:sp>
        <p:nvSpPr>
          <p:cNvPr id="16" name="Text 14"/>
          <p:cNvSpPr/>
          <p:nvPr/>
        </p:nvSpPr>
        <p:spPr>
          <a:xfrm>
            <a:off x="4608576" y="1389888"/>
            <a:ext cx="1965960" cy="1005840"/>
          </a:xfrm>
          <a:prstGeom prst="rect">
            <a:avLst/>
          </a:prstGeom>
          <a:noFill/>
          <a:ln/>
        </p:spPr>
        <p:txBody>
          <a:bodyPr wrap="square" lIns="0" tIns="0" rIns="0" bIns="0" rtlCol="0" anchor="ctr"/>
          <a:lstStyle/>
          <a:p>
            <a:pPr marL="0" indent="0" algn="ctr">
              <a:buNone/>
            </a:pPr>
            <a:r>
              <a:rPr lang="en-US" sz="1500" b="1" dirty="0">
                <a:solidFill>
                  <a:srgbClr val="FFFFFF"/>
                </a:solidFill>
                <a:latin typeface="Calibri" pitchFamily="34" charset="0"/>
                <a:ea typeface="Calibri" pitchFamily="34" charset="-122"/>
                <a:cs typeface="Calibri" pitchFamily="34" charset="-120"/>
              </a:rPr>
              <a:t>Cleveland Clinic MLP</a:t>
            </a:r>
            <a:endParaRPr lang="en-US" sz="1500" dirty="0"/>
          </a:p>
        </p:txBody>
      </p:sp>
      <p:sp>
        <p:nvSpPr>
          <p:cNvPr id="17" name="Text 15"/>
          <p:cNvSpPr/>
          <p:nvPr/>
        </p:nvSpPr>
        <p:spPr>
          <a:xfrm>
            <a:off x="4608576" y="2450592"/>
            <a:ext cx="1965960" cy="731520"/>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Emerging Community Model</a:t>
            </a:r>
            <a:endParaRPr lang="en-US" sz="1200" dirty="0"/>
          </a:p>
        </p:txBody>
      </p:sp>
      <p:sp>
        <p:nvSpPr>
          <p:cNvPr id="18" name="Shape 16"/>
          <p:cNvSpPr/>
          <p:nvPr/>
        </p:nvSpPr>
        <p:spPr>
          <a:xfrm>
            <a:off x="6574536" y="2578608"/>
            <a:ext cx="201168" cy="0"/>
          </a:xfrm>
          <a:prstGeom prst="line">
            <a:avLst/>
          </a:prstGeom>
          <a:noFill/>
          <a:ln w="19050">
            <a:solidFill>
              <a:srgbClr val="64748B"/>
            </a:solidFill>
            <a:prstDash val="solid"/>
          </a:ln>
        </p:spPr>
        <p:txBody>
          <a:bodyPr/>
          <a:lstStyle/>
          <a:p>
            <a:endParaRPr lang="en-US"/>
          </a:p>
        </p:txBody>
      </p:sp>
      <p:sp>
        <p:nvSpPr>
          <p:cNvPr id="19" name="Shape 17"/>
          <p:cNvSpPr/>
          <p:nvPr/>
        </p:nvSpPr>
        <p:spPr>
          <a:xfrm>
            <a:off x="6775704" y="868680"/>
            <a:ext cx="1965960" cy="3474720"/>
          </a:xfrm>
          <a:prstGeom prst="rect">
            <a:avLst/>
          </a:prstGeom>
          <a:solidFill>
            <a:srgbClr val="1C3557"/>
          </a:solidFill>
          <a:ln/>
          <a:effectLst>
            <a:outerShdw blurRad="63500" dist="25400" dir="8100000" algn="bl" rotWithShape="0">
              <a:srgbClr val="000000">
                <a:alpha val="12000"/>
              </a:srgbClr>
            </a:outerShdw>
          </a:effectLst>
        </p:spPr>
        <p:txBody>
          <a:bodyPr/>
          <a:lstStyle/>
          <a:p>
            <a:endParaRPr lang="en-US" dirty="0"/>
          </a:p>
        </p:txBody>
      </p:sp>
      <p:sp>
        <p:nvSpPr>
          <p:cNvPr id="20" name="Text 18"/>
          <p:cNvSpPr/>
          <p:nvPr/>
        </p:nvSpPr>
        <p:spPr>
          <a:xfrm>
            <a:off x="6775704" y="960120"/>
            <a:ext cx="1965960" cy="365760"/>
          </a:xfrm>
          <a:prstGeom prst="rect">
            <a:avLst/>
          </a:prstGeom>
          <a:noFill/>
          <a:ln/>
        </p:spPr>
        <p:txBody>
          <a:bodyPr wrap="square" lIns="0" tIns="0" rIns="0" bIns="0" rtlCol="0" anchor="ctr"/>
          <a:lstStyle/>
          <a:p>
            <a:pPr marL="0" indent="0" algn="ctr">
              <a:buNone/>
            </a:pPr>
            <a:r>
              <a:rPr lang="en-US" sz="1050" b="1" kern="0" spc="200" dirty="0">
                <a:solidFill>
                  <a:srgbClr val="FFFFFF"/>
                </a:solidFill>
                <a:latin typeface="Calibri" pitchFamily="34" charset="0"/>
                <a:ea typeface="Calibri" pitchFamily="34" charset="-122"/>
                <a:cs typeface="Calibri" pitchFamily="34" charset="-120"/>
              </a:rPr>
              <a:t>CLOSING </a:t>
            </a:r>
            <a:endParaRPr lang="en-US" sz="1050" dirty="0"/>
          </a:p>
        </p:txBody>
      </p:sp>
      <p:sp>
        <p:nvSpPr>
          <p:cNvPr id="21" name="Text 19"/>
          <p:cNvSpPr/>
          <p:nvPr/>
        </p:nvSpPr>
        <p:spPr>
          <a:xfrm>
            <a:off x="6775704" y="1389888"/>
            <a:ext cx="1965960" cy="1005840"/>
          </a:xfrm>
          <a:prstGeom prst="rect">
            <a:avLst/>
          </a:prstGeom>
          <a:noFill/>
          <a:ln/>
        </p:spPr>
        <p:txBody>
          <a:bodyPr wrap="square" lIns="0" tIns="0" rIns="0" bIns="0" rtlCol="0" anchor="ctr"/>
          <a:lstStyle/>
          <a:p>
            <a:pPr marL="0" indent="0" algn="ctr">
              <a:buNone/>
            </a:pPr>
            <a:r>
              <a:rPr lang="en-US" sz="1500" b="1" dirty="0">
                <a:solidFill>
                  <a:srgbClr val="FFFFFF"/>
                </a:solidFill>
                <a:latin typeface="Calibri" pitchFamily="34" charset="0"/>
                <a:ea typeface="Calibri" pitchFamily="34" charset="-122"/>
                <a:cs typeface="Calibri" pitchFamily="34" charset="-120"/>
              </a:rPr>
              <a:t>Discussion &amp; Implications</a:t>
            </a:r>
            <a:endParaRPr lang="en-US" sz="1500" dirty="0"/>
          </a:p>
        </p:txBody>
      </p:sp>
      <p:sp>
        <p:nvSpPr>
          <p:cNvPr id="22" name="Text 20"/>
          <p:cNvSpPr/>
          <p:nvPr/>
        </p:nvSpPr>
        <p:spPr>
          <a:xfrm>
            <a:off x="6775704" y="2450592"/>
            <a:ext cx="1965960" cy="731520"/>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Health equity · Scalability</a:t>
            </a:r>
            <a:endParaRPr lang="en-US" sz="1200" dirty="0"/>
          </a:p>
        </p:txBody>
      </p:sp>
      <p:sp>
        <p:nvSpPr>
          <p:cNvPr id="23" name="Oval 22">
            <a:extLst>
              <a:ext uri="{FF2B5EF4-FFF2-40B4-BE49-F238E27FC236}">
                <a16:creationId xmlns:a16="http://schemas.microsoft.com/office/drawing/2014/main" id="{23549F3F-538F-4F8B-AC55-8721C7C29330}"/>
              </a:ext>
            </a:extLst>
          </p:cNvPr>
          <p:cNvSpPr/>
          <p:nvPr/>
        </p:nvSpPr>
        <p:spPr>
          <a:xfrm>
            <a:off x="8919275" y="4951708"/>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2">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5FAE"/>
          </a:solidFill>
          <a:ln/>
        </p:spPr>
        <p:txBody>
          <a:bodyPr/>
          <a:lstStyle/>
          <a:p>
            <a:endParaRPr lang="en-US" dirty="0"/>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2 · IPEC Competency Framework Aligns with Course</a:t>
            </a:r>
            <a:endParaRPr lang="en-US" sz="2000" dirty="0"/>
          </a:p>
        </p:txBody>
      </p:sp>
      <p:sp>
        <p:nvSpPr>
          <p:cNvPr id="4" name="Shape 2"/>
          <p:cNvSpPr/>
          <p:nvPr/>
        </p:nvSpPr>
        <p:spPr>
          <a:xfrm>
            <a:off x="274320" y="822960"/>
            <a:ext cx="4160520" cy="1719072"/>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5" name="Shape 3"/>
          <p:cNvSpPr/>
          <p:nvPr/>
        </p:nvSpPr>
        <p:spPr>
          <a:xfrm>
            <a:off x="274320" y="822960"/>
            <a:ext cx="502920" cy="1719072"/>
          </a:xfrm>
          <a:prstGeom prst="rect">
            <a:avLst/>
          </a:prstGeom>
          <a:solidFill>
            <a:srgbClr val="1C5FAE"/>
          </a:solidFill>
          <a:ln/>
        </p:spPr>
        <p:txBody>
          <a:bodyPr/>
          <a:lstStyle/>
          <a:p>
            <a:endParaRPr lang="en-US"/>
          </a:p>
        </p:txBody>
      </p:sp>
      <p:sp>
        <p:nvSpPr>
          <p:cNvPr id="6" name="Text 4"/>
          <p:cNvSpPr/>
          <p:nvPr/>
        </p:nvSpPr>
        <p:spPr>
          <a:xfrm>
            <a:off x="274320" y="822960"/>
            <a:ext cx="502920" cy="1719072"/>
          </a:xfrm>
          <a:prstGeom prst="rect">
            <a:avLst/>
          </a:prstGeom>
          <a:noFill/>
          <a:ln/>
        </p:spPr>
        <p:txBody>
          <a:bodyPr wrap="square" lIns="0" tIns="0" rIns="0" bIns="0" rtlCol="0" anchor="ctr"/>
          <a:lstStyle/>
          <a:p>
            <a:pPr marL="0" indent="0" algn="ctr">
              <a:buNone/>
            </a:pPr>
            <a:r>
              <a:rPr lang="en-US" sz="2600" b="1" dirty="0">
                <a:solidFill>
                  <a:srgbClr val="FFFFFF"/>
                </a:solidFill>
                <a:latin typeface="Calibri" pitchFamily="34" charset="0"/>
                <a:ea typeface="Calibri" pitchFamily="34" charset="-122"/>
                <a:cs typeface="Calibri" pitchFamily="34" charset="-120"/>
              </a:rPr>
              <a:t>1</a:t>
            </a:r>
            <a:endParaRPr lang="en-US" sz="2600" dirty="0"/>
          </a:p>
        </p:txBody>
      </p:sp>
      <p:sp>
        <p:nvSpPr>
          <p:cNvPr id="7" name="Text 5"/>
          <p:cNvSpPr/>
          <p:nvPr/>
        </p:nvSpPr>
        <p:spPr>
          <a:xfrm>
            <a:off x="868680" y="1024128"/>
            <a:ext cx="3474720" cy="457200"/>
          </a:xfrm>
          <a:prstGeom prst="rect">
            <a:avLst/>
          </a:prstGeom>
          <a:noFill/>
          <a:ln/>
        </p:spPr>
        <p:txBody>
          <a:bodyPr wrap="square" lIns="0" tIns="0" rIns="0" bIns="0" rtlCol="0" anchor="ctr"/>
          <a:lstStyle/>
          <a:p>
            <a:pPr marL="0" indent="0">
              <a:buNone/>
            </a:pPr>
            <a:r>
              <a:rPr lang="en-US" sz="1400" b="1" dirty="0">
                <a:solidFill>
                  <a:srgbClr val="1C5FAE"/>
                </a:solidFill>
                <a:latin typeface="Calibri" pitchFamily="34" charset="0"/>
                <a:ea typeface="Calibri" pitchFamily="34" charset="-122"/>
                <a:cs typeface="Calibri" pitchFamily="34" charset="-120"/>
              </a:rPr>
              <a:t>Shared Values &amp; Ethics</a:t>
            </a:r>
            <a:endParaRPr lang="en-US" sz="1400" dirty="0"/>
          </a:p>
        </p:txBody>
      </p:sp>
      <p:sp>
        <p:nvSpPr>
          <p:cNvPr id="8" name="Text 6"/>
          <p:cNvSpPr/>
          <p:nvPr/>
        </p:nvSpPr>
        <p:spPr>
          <a:xfrm>
            <a:off x="868680" y="1481328"/>
            <a:ext cx="3474720" cy="914400"/>
          </a:xfrm>
          <a:prstGeom prst="rect">
            <a:avLst/>
          </a:prstGeom>
          <a:noFill/>
          <a:ln/>
        </p:spPr>
        <p:txBody>
          <a:bodyPr wrap="square" lIns="0" tIns="0" rIns="0" bIns="0" rtlCol="0" anchor="t"/>
          <a:lstStyle/>
          <a:p>
            <a:pPr marL="0" indent="0">
              <a:buNone/>
            </a:pPr>
            <a:r>
              <a:rPr lang="en-US" sz="1250" dirty="0">
                <a:solidFill>
                  <a:srgbClr val="374151"/>
                </a:solidFill>
                <a:latin typeface="Calibri" pitchFamily="34" charset="0"/>
                <a:ea typeface="Calibri" pitchFamily="34" charset="-122"/>
                <a:cs typeface="Calibri" pitchFamily="34" charset="-120"/>
              </a:rPr>
              <a:t>Mutual respect across professions; commitment to patient-centered, equity-focused care</a:t>
            </a:r>
            <a:endParaRPr lang="en-US" sz="1250" dirty="0"/>
          </a:p>
        </p:txBody>
      </p:sp>
      <p:sp>
        <p:nvSpPr>
          <p:cNvPr id="9" name="Shape 7"/>
          <p:cNvSpPr/>
          <p:nvPr/>
        </p:nvSpPr>
        <p:spPr>
          <a:xfrm>
            <a:off x="4681728" y="822960"/>
            <a:ext cx="4160520" cy="1719072"/>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10" name="Shape 8"/>
          <p:cNvSpPr/>
          <p:nvPr/>
        </p:nvSpPr>
        <p:spPr>
          <a:xfrm>
            <a:off x="4681728" y="822960"/>
            <a:ext cx="502920" cy="1719072"/>
          </a:xfrm>
          <a:prstGeom prst="rect">
            <a:avLst/>
          </a:prstGeom>
          <a:solidFill>
            <a:srgbClr val="1C5FAE"/>
          </a:solidFill>
          <a:ln/>
        </p:spPr>
        <p:txBody>
          <a:bodyPr/>
          <a:lstStyle/>
          <a:p>
            <a:endParaRPr lang="en-US"/>
          </a:p>
        </p:txBody>
      </p:sp>
      <p:sp>
        <p:nvSpPr>
          <p:cNvPr id="11" name="Text 9"/>
          <p:cNvSpPr/>
          <p:nvPr/>
        </p:nvSpPr>
        <p:spPr>
          <a:xfrm>
            <a:off x="4681728" y="822960"/>
            <a:ext cx="502920" cy="1719072"/>
          </a:xfrm>
          <a:prstGeom prst="rect">
            <a:avLst/>
          </a:prstGeom>
          <a:noFill/>
          <a:ln/>
        </p:spPr>
        <p:txBody>
          <a:bodyPr wrap="square" lIns="0" tIns="0" rIns="0" bIns="0" rtlCol="0" anchor="ctr"/>
          <a:lstStyle/>
          <a:p>
            <a:pPr marL="0" indent="0" algn="ctr">
              <a:buNone/>
            </a:pPr>
            <a:r>
              <a:rPr lang="en-US" sz="2600" b="1" dirty="0">
                <a:solidFill>
                  <a:srgbClr val="FFFFFF"/>
                </a:solidFill>
                <a:latin typeface="Calibri" pitchFamily="34" charset="0"/>
                <a:ea typeface="Calibri" pitchFamily="34" charset="-122"/>
                <a:cs typeface="Calibri" pitchFamily="34" charset="-120"/>
              </a:rPr>
              <a:t>2</a:t>
            </a:r>
            <a:endParaRPr lang="en-US" sz="2600" dirty="0"/>
          </a:p>
        </p:txBody>
      </p:sp>
      <p:sp>
        <p:nvSpPr>
          <p:cNvPr id="12" name="Text 10"/>
          <p:cNvSpPr/>
          <p:nvPr/>
        </p:nvSpPr>
        <p:spPr>
          <a:xfrm>
            <a:off x="5276088" y="1024128"/>
            <a:ext cx="3474720" cy="457200"/>
          </a:xfrm>
          <a:prstGeom prst="rect">
            <a:avLst/>
          </a:prstGeom>
          <a:noFill/>
          <a:ln/>
        </p:spPr>
        <p:txBody>
          <a:bodyPr wrap="square" lIns="0" tIns="0" rIns="0" bIns="0" rtlCol="0" anchor="ctr"/>
          <a:lstStyle/>
          <a:p>
            <a:pPr marL="0" indent="0">
              <a:buNone/>
            </a:pPr>
            <a:r>
              <a:rPr lang="en-US" sz="1400" b="1" dirty="0">
                <a:solidFill>
                  <a:srgbClr val="1C5FAE"/>
                </a:solidFill>
                <a:latin typeface="Calibri" pitchFamily="34" charset="0"/>
                <a:ea typeface="Calibri" pitchFamily="34" charset="-122"/>
                <a:cs typeface="Calibri" pitchFamily="34" charset="-120"/>
              </a:rPr>
              <a:t>Roles &amp; Responsibilities</a:t>
            </a:r>
            <a:endParaRPr lang="en-US" sz="1400" dirty="0"/>
          </a:p>
        </p:txBody>
      </p:sp>
      <p:sp>
        <p:nvSpPr>
          <p:cNvPr id="13" name="Text 11"/>
          <p:cNvSpPr/>
          <p:nvPr/>
        </p:nvSpPr>
        <p:spPr>
          <a:xfrm>
            <a:off x="5276088" y="1481328"/>
            <a:ext cx="3474720" cy="914400"/>
          </a:xfrm>
          <a:prstGeom prst="rect">
            <a:avLst/>
          </a:prstGeom>
          <a:noFill/>
          <a:ln/>
        </p:spPr>
        <p:txBody>
          <a:bodyPr wrap="square" lIns="0" tIns="0" rIns="0" bIns="0" rtlCol="0" anchor="t"/>
          <a:lstStyle/>
          <a:p>
            <a:pPr marL="0" indent="0">
              <a:buNone/>
            </a:pPr>
            <a:r>
              <a:rPr lang="en-US" sz="1250" dirty="0">
                <a:solidFill>
                  <a:srgbClr val="374151"/>
                </a:solidFill>
                <a:latin typeface="Calibri" pitchFamily="34" charset="0"/>
                <a:ea typeface="Calibri" pitchFamily="34" charset="-122"/>
                <a:cs typeface="Calibri" pitchFamily="34" charset="-120"/>
              </a:rPr>
              <a:t>Understanding what each profession uniquely contributes — and where they overlap</a:t>
            </a:r>
            <a:endParaRPr lang="en-US" sz="1250" dirty="0"/>
          </a:p>
        </p:txBody>
      </p:sp>
      <p:sp>
        <p:nvSpPr>
          <p:cNvPr id="14" name="Shape 12"/>
          <p:cNvSpPr/>
          <p:nvPr/>
        </p:nvSpPr>
        <p:spPr>
          <a:xfrm>
            <a:off x="274320" y="2788920"/>
            <a:ext cx="4160520" cy="1719072"/>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15" name="Shape 13"/>
          <p:cNvSpPr/>
          <p:nvPr/>
        </p:nvSpPr>
        <p:spPr>
          <a:xfrm>
            <a:off x="274320" y="2788920"/>
            <a:ext cx="502920" cy="1719072"/>
          </a:xfrm>
          <a:prstGeom prst="rect">
            <a:avLst/>
          </a:prstGeom>
          <a:solidFill>
            <a:srgbClr val="1C5FAE"/>
          </a:solidFill>
          <a:ln/>
        </p:spPr>
        <p:txBody>
          <a:bodyPr/>
          <a:lstStyle/>
          <a:p>
            <a:endParaRPr lang="en-US"/>
          </a:p>
        </p:txBody>
      </p:sp>
      <p:sp>
        <p:nvSpPr>
          <p:cNvPr id="16" name="Text 14"/>
          <p:cNvSpPr/>
          <p:nvPr/>
        </p:nvSpPr>
        <p:spPr>
          <a:xfrm>
            <a:off x="274320" y="2788920"/>
            <a:ext cx="502920" cy="1719072"/>
          </a:xfrm>
          <a:prstGeom prst="rect">
            <a:avLst/>
          </a:prstGeom>
          <a:noFill/>
          <a:ln/>
        </p:spPr>
        <p:txBody>
          <a:bodyPr wrap="square" lIns="0" tIns="0" rIns="0" bIns="0" rtlCol="0" anchor="ctr"/>
          <a:lstStyle/>
          <a:p>
            <a:pPr marL="0" indent="0" algn="ctr">
              <a:buNone/>
            </a:pPr>
            <a:r>
              <a:rPr lang="en-US" sz="2600" b="1" dirty="0">
                <a:solidFill>
                  <a:srgbClr val="FFFFFF"/>
                </a:solidFill>
                <a:latin typeface="Calibri" pitchFamily="34" charset="0"/>
                <a:ea typeface="Calibri" pitchFamily="34" charset="-122"/>
                <a:cs typeface="Calibri" pitchFamily="34" charset="-120"/>
              </a:rPr>
              <a:t>3</a:t>
            </a:r>
            <a:endParaRPr lang="en-US" sz="2600" dirty="0"/>
          </a:p>
        </p:txBody>
      </p:sp>
      <p:sp>
        <p:nvSpPr>
          <p:cNvPr id="17" name="Text 15"/>
          <p:cNvSpPr/>
          <p:nvPr/>
        </p:nvSpPr>
        <p:spPr>
          <a:xfrm>
            <a:off x="868680" y="2990088"/>
            <a:ext cx="3474720" cy="457200"/>
          </a:xfrm>
          <a:prstGeom prst="rect">
            <a:avLst/>
          </a:prstGeom>
          <a:noFill/>
          <a:ln/>
        </p:spPr>
        <p:txBody>
          <a:bodyPr wrap="square" lIns="0" tIns="0" rIns="0" bIns="0" rtlCol="0" anchor="ctr"/>
          <a:lstStyle/>
          <a:p>
            <a:pPr marL="0" indent="0">
              <a:buNone/>
            </a:pPr>
            <a:r>
              <a:rPr lang="en-US" sz="1400" b="1" dirty="0">
                <a:solidFill>
                  <a:srgbClr val="1C5FAE"/>
                </a:solidFill>
                <a:latin typeface="Calibri" pitchFamily="34" charset="0"/>
                <a:ea typeface="Calibri" pitchFamily="34" charset="-122"/>
                <a:cs typeface="Calibri" pitchFamily="34" charset="-120"/>
              </a:rPr>
              <a:t>Interprofessional Communication</a:t>
            </a:r>
            <a:endParaRPr lang="en-US" sz="1400" dirty="0"/>
          </a:p>
        </p:txBody>
      </p:sp>
      <p:sp>
        <p:nvSpPr>
          <p:cNvPr id="18" name="Text 16"/>
          <p:cNvSpPr/>
          <p:nvPr/>
        </p:nvSpPr>
        <p:spPr>
          <a:xfrm>
            <a:off x="868680" y="3447288"/>
            <a:ext cx="3474720" cy="914400"/>
          </a:xfrm>
          <a:prstGeom prst="rect">
            <a:avLst/>
          </a:prstGeom>
          <a:noFill/>
          <a:ln/>
        </p:spPr>
        <p:txBody>
          <a:bodyPr wrap="square" lIns="0" tIns="0" rIns="0" bIns="0" rtlCol="0" anchor="t"/>
          <a:lstStyle/>
          <a:p>
            <a:pPr marL="0" indent="0">
              <a:buNone/>
            </a:pPr>
            <a:r>
              <a:rPr lang="en-US" sz="1250" dirty="0">
                <a:solidFill>
                  <a:srgbClr val="374151"/>
                </a:solidFill>
                <a:latin typeface="Calibri" pitchFamily="34" charset="0"/>
                <a:ea typeface="Calibri" pitchFamily="34" charset="-122"/>
                <a:cs typeface="Calibri" pitchFamily="34" charset="-120"/>
              </a:rPr>
              <a:t>Speaking across professional cultures; translating legal concepts for clinicians and vice versa</a:t>
            </a:r>
            <a:endParaRPr lang="en-US" sz="1250" dirty="0"/>
          </a:p>
        </p:txBody>
      </p:sp>
      <p:sp>
        <p:nvSpPr>
          <p:cNvPr id="19" name="Shape 17"/>
          <p:cNvSpPr/>
          <p:nvPr/>
        </p:nvSpPr>
        <p:spPr>
          <a:xfrm>
            <a:off x="4681728" y="2788920"/>
            <a:ext cx="4160520" cy="1719072"/>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20" name="Shape 18"/>
          <p:cNvSpPr/>
          <p:nvPr/>
        </p:nvSpPr>
        <p:spPr>
          <a:xfrm>
            <a:off x="4681728" y="2788920"/>
            <a:ext cx="502920" cy="1719072"/>
          </a:xfrm>
          <a:prstGeom prst="rect">
            <a:avLst/>
          </a:prstGeom>
          <a:solidFill>
            <a:srgbClr val="1C5FAE"/>
          </a:solidFill>
          <a:ln/>
        </p:spPr>
        <p:txBody>
          <a:bodyPr/>
          <a:lstStyle/>
          <a:p>
            <a:endParaRPr lang="en-US"/>
          </a:p>
        </p:txBody>
      </p:sp>
      <p:sp>
        <p:nvSpPr>
          <p:cNvPr id="21" name="Text 19"/>
          <p:cNvSpPr/>
          <p:nvPr/>
        </p:nvSpPr>
        <p:spPr>
          <a:xfrm>
            <a:off x="4681728" y="2788920"/>
            <a:ext cx="502920" cy="1719072"/>
          </a:xfrm>
          <a:prstGeom prst="rect">
            <a:avLst/>
          </a:prstGeom>
          <a:noFill/>
          <a:ln/>
        </p:spPr>
        <p:txBody>
          <a:bodyPr wrap="square" lIns="0" tIns="0" rIns="0" bIns="0" rtlCol="0" anchor="ctr"/>
          <a:lstStyle/>
          <a:p>
            <a:pPr marL="0" indent="0" algn="ctr">
              <a:buNone/>
            </a:pPr>
            <a:r>
              <a:rPr lang="en-US" sz="2600" b="1" dirty="0">
                <a:solidFill>
                  <a:srgbClr val="FFFFFF"/>
                </a:solidFill>
                <a:latin typeface="Calibri" pitchFamily="34" charset="0"/>
                <a:ea typeface="Calibri" pitchFamily="34" charset="-122"/>
                <a:cs typeface="Calibri" pitchFamily="34" charset="-120"/>
              </a:rPr>
              <a:t>4</a:t>
            </a:r>
            <a:endParaRPr lang="en-US" sz="2600" dirty="0"/>
          </a:p>
        </p:txBody>
      </p:sp>
      <p:sp>
        <p:nvSpPr>
          <p:cNvPr id="22" name="Text 20"/>
          <p:cNvSpPr/>
          <p:nvPr/>
        </p:nvSpPr>
        <p:spPr>
          <a:xfrm>
            <a:off x="5276088" y="2990088"/>
            <a:ext cx="3474720" cy="457200"/>
          </a:xfrm>
          <a:prstGeom prst="rect">
            <a:avLst/>
          </a:prstGeom>
          <a:noFill/>
          <a:ln/>
        </p:spPr>
        <p:txBody>
          <a:bodyPr wrap="square" lIns="0" tIns="0" rIns="0" bIns="0" rtlCol="0" anchor="ctr"/>
          <a:lstStyle/>
          <a:p>
            <a:pPr marL="0" indent="0">
              <a:buNone/>
            </a:pPr>
            <a:r>
              <a:rPr lang="en-US" sz="1400" b="1" dirty="0">
                <a:solidFill>
                  <a:srgbClr val="1C5FAE"/>
                </a:solidFill>
                <a:latin typeface="Calibri" pitchFamily="34" charset="0"/>
                <a:ea typeface="Calibri" pitchFamily="34" charset="-122"/>
                <a:cs typeface="Calibri" pitchFamily="34" charset="-120"/>
              </a:rPr>
              <a:t>Teams &amp; Teamwork</a:t>
            </a:r>
            <a:endParaRPr lang="en-US" sz="1400" dirty="0"/>
          </a:p>
        </p:txBody>
      </p:sp>
      <p:sp>
        <p:nvSpPr>
          <p:cNvPr id="23" name="Text 21"/>
          <p:cNvSpPr/>
          <p:nvPr/>
        </p:nvSpPr>
        <p:spPr>
          <a:xfrm>
            <a:off x="5276088" y="3447288"/>
            <a:ext cx="3474720" cy="914400"/>
          </a:xfrm>
          <a:prstGeom prst="rect">
            <a:avLst/>
          </a:prstGeom>
          <a:noFill/>
          <a:ln/>
        </p:spPr>
        <p:txBody>
          <a:bodyPr wrap="square" lIns="0" tIns="0" rIns="0" bIns="0" rtlCol="0" anchor="t"/>
          <a:lstStyle/>
          <a:p>
            <a:pPr marL="0" indent="0">
              <a:buNone/>
            </a:pPr>
            <a:r>
              <a:rPr lang="en-US" sz="1250" dirty="0">
                <a:solidFill>
                  <a:srgbClr val="374151"/>
                </a:solidFill>
                <a:latin typeface="Calibri" pitchFamily="34" charset="0"/>
                <a:ea typeface="Calibri" pitchFamily="34" charset="-122"/>
                <a:cs typeface="Calibri" pitchFamily="34" charset="-120"/>
              </a:rPr>
              <a:t>Collaborative problem-solving; practicing the dynamics of real-world law-medicine partnerships</a:t>
            </a:r>
            <a:endParaRPr lang="en-US" sz="1250" dirty="0"/>
          </a:p>
        </p:txBody>
      </p:sp>
      <p:sp>
        <p:nvSpPr>
          <p:cNvPr id="24" name="Oval 23">
            <a:extLst>
              <a:ext uri="{FF2B5EF4-FFF2-40B4-BE49-F238E27FC236}">
                <a16:creationId xmlns:a16="http://schemas.microsoft.com/office/drawing/2014/main" id="{B222C841-C8E7-F846-DC81-CB9A17CD915A}"/>
              </a:ext>
            </a:extLst>
          </p:cNvPr>
          <p:cNvSpPr/>
          <p:nvPr/>
        </p:nvSpPr>
        <p:spPr>
          <a:xfrm>
            <a:off x="8919275" y="4942916"/>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1">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5FAE"/>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2 · Topics Covered — Where Law &amp; Medicine Intersect</a:t>
            </a:r>
            <a:endParaRPr lang="en-US" sz="2000" dirty="0"/>
          </a:p>
        </p:txBody>
      </p:sp>
      <p:sp>
        <p:nvSpPr>
          <p:cNvPr id="4" name="Shape 2"/>
          <p:cNvSpPr/>
          <p:nvPr/>
        </p:nvSpPr>
        <p:spPr>
          <a:xfrm>
            <a:off x="320040" y="841248"/>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5" name="Shape 3"/>
          <p:cNvSpPr/>
          <p:nvPr/>
        </p:nvSpPr>
        <p:spPr>
          <a:xfrm>
            <a:off x="320040" y="841248"/>
            <a:ext cx="109728" cy="841248"/>
          </a:xfrm>
          <a:prstGeom prst="rect">
            <a:avLst/>
          </a:prstGeom>
          <a:solidFill>
            <a:srgbClr val="1C5FAE">
              <a:alpha val="70000"/>
            </a:srgbClr>
          </a:solidFill>
          <a:ln/>
        </p:spPr>
        <p:txBody>
          <a:bodyPr/>
          <a:lstStyle/>
          <a:p>
            <a:endParaRPr lang="en-US"/>
          </a:p>
        </p:txBody>
      </p:sp>
      <p:sp>
        <p:nvSpPr>
          <p:cNvPr id="6" name="Text 4"/>
          <p:cNvSpPr/>
          <p:nvPr/>
        </p:nvSpPr>
        <p:spPr>
          <a:xfrm>
            <a:off x="502920" y="841248"/>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Medical-Legal Partnerships</a:t>
            </a:r>
            <a:endParaRPr lang="en-US" sz="1300" dirty="0"/>
          </a:p>
        </p:txBody>
      </p:sp>
      <p:sp>
        <p:nvSpPr>
          <p:cNvPr id="7" name="Shape 5"/>
          <p:cNvSpPr/>
          <p:nvPr/>
        </p:nvSpPr>
        <p:spPr>
          <a:xfrm>
            <a:off x="320040" y="1865376"/>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8" name="Shape 6"/>
          <p:cNvSpPr/>
          <p:nvPr/>
        </p:nvSpPr>
        <p:spPr>
          <a:xfrm>
            <a:off x="320040" y="1865376"/>
            <a:ext cx="109728" cy="841248"/>
          </a:xfrm>
          <a:prstGeom prst="rect">
            <a:avLst/>
          </a:prstGeom>
          <a:solidFill>
            <a:srgbClr val="1C5FAE">
              <a:alpha val="70000"/>
            </a:srgbClr>
          </a:solidFill>
          <a:ln/>
        </p:spPr>
        <p:txBody>
          <a:bodyPr/>
          <a:lstStyle/>
          <a:p>
            <a:endParaRPr lang="en-US"/>
          </a:p>
        </p:txBody>
      </p:sp>
      <p:sp>
        <p:nvSpPr>
          <p:cNvPr id="9" name="Text 7"/>
          <p:cNvSpPr/>
          <p:nvPr/>
        </p:nvSpPr>
        <p:spPr>
          <a:xfrm>
            <a:off x="502920" y="1865376"/>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Agentic AI in Law &amp; Medicine</a:t>
            </a:r>
            <a:endParaRPr lang="en-US" sz="1300" dirty="0"/>
          </a:p>
        </p:txBody>
      </p:sp>
      <p:sp>
        <p:nvSpPr>
          <p:cNvPr id="10" name="Shape 8"/>
          <p:cNvSpPr/>
          <p:nvPr/>
        </p:nvSpPr>
        <p:spPr>
          <a:xfrm>
            <a:off x="320040" y="2889504"/>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11" name="Shape 9"/>
          <p:cNvSpPr/>
          <p:nvPr/>
        </p:nvSpPr>
        <p:spPr>
          <a:xfrm>
            <a:off x="320040" y="2889504"/>
            <a:ext cx="109728" cy="841248"/>
          </a:xfrm>
          <a:prstGeom prst="rect">
            <a:avLst/>
          </a:prstGeom>
          <a:solidFill>
            <a:srgbClr val="1C5FAE">
              <a:alpha val="70000"/>
            </a:srgbClr>
          </a:solidFill>
          <a:ln/>
        </p:spPr>
        <p:txBody>
          <a:bodyPr/>
          <a:lstStyle/>
          <a:p>
            <a:endParaRPr lang="en-US"/>
          </a:p>
        </p:txBody>
      </p:sp>
      <p:sp>
        <p:nvSpPr>
          <p:cNvPr id="12" name="Text 10"/>
          <p:cNvSpPr/>
          <p:nvPr/>
        </p:nvSpPr>
        <p:spPr>
          <a:xfrm>
            <a:off x="502920" y="2889504"/>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Private Equity in Healthcare</a:t>
            </a:r>
            <a:endParaRPr lang="en-US" sz="1300" dirty="0"/>
          </a:p>
        </p:txBody>
      </p:sp>
      <p:sp>
        <p:nvSpPr>
          <p:cNvPr id="13" name="Shape 11"/>
          <p:cNvSpPr/>
          <p:nvPr/>
        </p:nvSpPr>
        <p:spPr>
          <a:xfrm>
            <a:off x="320040" y="3913632"/>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14" name="Shape 12"/>
          <p:cNvSpPr/>
          <p:nvPr/>
        </p:nvSpPr>
        <p:spPr>
          <a:xfrm>
            <a:off x="320040" y="3913632"/>
            <a:ext cx="109728" cy="841248"/>
          </a:xfrm>
          <a:prstGeom prst="rect">
            <a:avLst/>
          </a:prstGeom>
          <a:solidFill>
            <a:srgbClr val="1C5FAE">
              <a:alpha val="70000"/>
            </a:srgbClr>
          </a:solidFill>
          <a:ln/>
        </p:spPr>
        <p:txBody>
          <a:bodyPr/>
          <a:lstStyle/>
          <a:p>
            <a:endParaRPr lang="en-US"/>
          </a:p>
        </p:txBody>
      </p:sp>
      <p:sp>
        <p:nvSpPr>
          <p:cNvPr id="15" name="Text 13"/>
          <p:cNvSpPr/>
          <p:nvPr/>
        </p:nvSpPr>
        <p:spPr>
          <a:xfrm>
            <a:off x="502920" y="3913632"/>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Patient Rights, Informed Consent &amp; Malpractice</a:t>
            </a:r>
            <a:endParaRPr lang="en-US" sz="1300" dirty="0"/>
          </a:p>
        </p:txBody>
      </p:sp>
      <p:sp>
        <p:nvSpPr>
          <p:cNvPr id="16" name="Shape 14"/>
          <p:cNvSpPr/>
          <p:nvPr/>
        </p:nvSpPr>
        <p:spPr>
          <a:xfrm>
            <a:off x="4727448" y="841248"/>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17" name="Shape 15"/>
          <p:cNvSpPr/>
          <p:nvPr/>
        </p:nvSpPr>
        <p:spPr>
          <a:xfrm>
            <a:off x="4727448" y="841248"/>
            <a:ext cx="109728" cy="841248"/>
          </a:xfrm>
          <a:prstGeom prst="rect">
            <a:avLst/>
          </a:prstGeom>
          <a:solidFill>
            <a:srgbClr val="1C5FAE">
              <a:alpha val="70000"/>
            </a:srgbClr>
          </a:solidFill>
          <a:ln/>
        </p:spPr>
        <p:txBody>
          <a:bodyPr/>
          <a:lstStyle/>
          <a:p>
            <a:endParaRPr lang="en-US"/>
          </a:p>
        </p:txBody>
      </p:sp>
      <p:sp>
        <p:nvSpPr>
          <p:cNvPr id="18" name="Text 16"/>
          <p:cNvSpPr/>
          <p:nvPr/>
        </p:nvSpPr>
        <p:spPr>
          <a:xfrm>
            <a:off x="4910328" y="841248"/>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Reproductive Justice</a:t>
            </a:r>
            <a:endParaRPr lang="en-US" sz="1300" dirty="0"/>
          </a:p>
        </p:txBody>
      </p:sp>
      <p:sp>
        <p:nvSpPr>
          <p:cNvPr id="19" name="Shape 17"/>
          <p:cNvSpPr/>
          <p:nvPr/>
        </p:nvSpPr>
        <p:spPr>
          <a:xfrm>
            <a:off x="4727448" y="1865376"/>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20" name="Shape 18"/>
          <p:cNvSpPr/>
          <p:nvPr/>
        </p:nvSpPr>
        <p:spPr>
          <a:xfrm>
            <a:off x="4727448" y="1865376"/>
            <a:ext cx="109728" cy="841248"/>
          </a:xfrm>
          <a:prstGeom prst="rect">
            <a:avLst/>
          </a:prstGeom>
          <a:solidFill>
            <a:srgbClr val="1C5FAE">
              <a:alpha val="70000"/>
            </a:srgbClr>
          </a:solidFill>
          <a:ln/>
        </p:spPr>
        <p:txBody>
          <a:bodyPr/>
          <a:lstStyle/>
          <a:p>
            <a:endParaRPr lang="en-US"/>
          </a:p>
        </p:txBody>
      </p:sp>
      <p:sp>
        <p:nvSpPr>
          <p:cNvPr id="21" name="Text 19"/>
          <p:cNvSpPr/>
          <p:nvPr/>
        </p:nvSpPr>
        <p:spPr>
          <a:xfrm>
            <a:off x="4910328" y="1865376"/>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Burnout &amp; Mental Health</a:t>
            </a:r>
            <a:endParaRPr lang="en-US" sz="1300" dirty="0"/>
          </a:p>
        </p:txBody>
      </p:sp>
      <p:sp>
        <p:nvSpPr>
          <p:cNvPr id="22" name="Shape 20"/>
          <p:cNvSpPr/>
          <p:nvPr/>
        </p:nvSpPr>
        <p:spPr>
          <a:xfrm>
            <a:off x="4727448" y="2889504"/>
            <a:ext cx="4160520" cy="841248"/>
          </a:xfrm>
          <a:prstGeom prst="rect">
            <a:avLst/>
          </a:prstGeom>
          <a:solidFill>
            <a:srgbClr val="1C5FAE"/>
          </a:solidFill>
          <a:ln/>
          <a:effectLst>
            <a:outerShdw blurRad="38100" dist="12700" dir="8100000" algn="bl" rotWithShape="0">
              <a:srgbClr val="000000">
                <a:alpha val="7000"/>
              </a:srgbClr>
            </a:outerShdw>
          </a:effectLst>
        </p:spPr>
        <p:txBody>
          <a:bodyPr/>
          <a:lstStyle/>
          <a:p>
            <a:endParaRPr lang="en-US"/>
          </a:p>
        </p:txBody>
      </p:sp>
      <p:sp>
        <p:nvSpPr>
          <p:cNvPr id="23" name="Shape 21"/>
          <p:cNvSpPr/>
          <p:nvPr/>
        </p:nvSpPr>
        <p:spPr>
          <a:xfrm>
            <a:off x="4727448" y="2889504"/>
            <a:ext cx="109728" cy="841248"/>
          </a:xfrm>
          <a:prstGeom prst="rect">
            <a:avLst/>
          </a:prstGeom>
          <a:solidFill>
            <a:srgbClr val="D4A843"/>
          </a:solidFill>
          <a:ln/>
        </p:spPr>
        <p:txBody>
          <a:bodyPr/>
          <a:lstStyle/>
          <a:p>
            <a:endParaRPr lang="en-US"/>
          </a:p>
        </p:txBody>
      </p:sp>
      <p:sp>
        <p:nvSpPr>
          <p:cNvPr id="24" name="Text 22"/>
          <p:cNvSpPr/>
          <p:nvPr/>
        </p:nvSpPr>
        <p:spPr>
          <a:xfrm>
            <a:off x="4910328" y="2889504"/>
            <a:ext cx="3886200" cy="841248"/>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End-of-Life Ethical Dilemmas</a:t>
            </a:r>
            <a:endParaRPr lang="en-US" sz="1300" dirty="0"/>
          </a:p>
        </p:txBody>
      </p:sp>
      <p:sp>
        <p:nvSpPr>
          <p:cNvPr id="25" name="Shape 23"/>
          <p:cNvSpPr/>
          <p:nvPr/>
        </p:nvSpPr>
        <p:spPr>
          <a:xfrm>
            <a:off x="4727448" y="3913632"/>
            <a:ext cx="4160520" cy="841248"/>
          </a:xfrm>
          <a:prstGeom prst="rect">
            <a:avLst/>
          </a:prstGeom>
          <a:solidFill>
            <a:srgbClr val="FFFFFF"/>
          </a:solidFill>
          <a:ln/>
          <a:effectLst>
            <a:outerShdw blurRad="38100" dist="12700" dir="8100000" algn="bl" rotWithShape="0">
              <a:srgbClr val="000000">
                <a:alpha val="7000"/>
              </a:srgbClr>
            </a:outerShdw>
          </a:effectLst>
        </p:spPr>
        <p:txBody>
          <a:bodyPr/>
          <a:lstStyle/>
          <a:p>
            <a:endParaRPr lang="en-US"/>
          </a:p>
        </p:txBody>
      </p:sp>
      <p:sp>
        <p:nvSpPr>
          <p:cNvPr id="26" name="Shape 24"/>
          <p:cNvSpPr/>
          <p:nvPr/>
        </p:nvSpPr>
        <p:spPr>
          <a:xfrm>
            <a:off x="4727448" y="3913632"/>
            <a:ext cx="109728" cy="841248"/>
          </a:xfrm>
          <a:prstGeom prst="rect">
            <a:avLst/>
          </a:prstGeom>
          <a:solidFill>
            <a:srgbClr val="1C5FAE">
              <a:alpha val="70000"/>
            </a:srgbClr>
          </a:solidFill>
          <a:ln/>
        </p:spPr>
        <p:txBody>
          <a:bodyPr/>
          <a:lstStyle/>
          <a:p>
            <a:endParaRPr lang="en-US"/>
          </a:p>
        </p:txBody>
      </p:sp>
      <p:sp>
        <p:nvSpPr>
          <p:cNvPr id="27" name="Text 25"/>
          <p:cNvSpPr/>
          <p:nvPr/>
        </p:nvSpPr>
        <p:spPr>
          <a:xfrm>
            <a:off x="4910328" y="3913632"/>
            <a:ext cx="3886200" cy="841248"/>
          </a:xfrm>
          <a:prstGeom prst="rect">
            <a:avLst/>
          </a:prstGeom>
          <a:noFill/>
          <a:ln/>
        </p:spPr>
        <p:txBody>
          <a:bodyPr wrap="square" lIns="0" tIns="0" rIns="0" bIns="0" rtlCol="0" anchor="ctr"/>
          <a:lstStyle/>
          <a:p>
            <a:pPr marL="0" indent="0">
              <a:buNone/>
            </a:pPr>
            <a:r>
              <a:rPr lang="en-US" sz="1300" dirty="0">
                <a:solidFill>
                  <a:srgbClr val="374151"/>
                </a:solidFill>
                <a:latin typeface="Calibri" pitchFamily="34" charset="0"/>
                <a:ea typeface="Calibri" pitchFamily="34" charset="-122"/>
                <a:cs typeface="Calibri" pitchFamily="34" charset="-120"/>
              </a:rPr>
              <a:t>Misinformation, Social Media &amp; Professional Identity</a:t>
            </a:r>
            <a:endParaRPr lang="en-US" sz="1300" dirty="0"/>
          </a:p>
        </p:txBody>
      </p:sp>
      <p:sp>
        <p:nvSpPr>
          <p:cNvPr id="28" name="Text 26"/>
          <p:cNvSpPr/>
          <p:nvPr/>
        </p:nvSpPr>
        <p:spPr>
          <a:xfrm>
            <a:off x="320040" y="4828032"/>
            <a:ext cx="8503920" cy="256032"/>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 End-of-life module directly bridges to Tier Three — Cleveland Clinic MLP</a:t>
            </a:r>
            <a:endParaRPr lang="en-US" sz="1100" dirty="0"/>
          </a:p>
        </p:txBody>
      </p:sp>
      <p:sp>
        <p:nvSpPr>
          <p:cNvPr id="29" name="Oval 28">
            <a:extLst>
              <a:ext uri="{FF2B5EF4-FFF2-40B4-BE49-F238E27FC236}">
                <a16:creationId xmlns:a16="http://schemas.microsoft.com/office/drawing/2014/main" id="{AE7074C2-486A-E398-7066-40E4576413ED}"/>
              </a:ext>
            </a:extLst>
          </p:cNvPr>
          <p:cNvSpPr/>
          <p:nvPr/>
        </p:nvSpPr>
        <p:spPr>
          <a:xfrm>
            <a:off x="8919275" y="4942916"/>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3">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5FAE"/>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2 · Significance</a:t>
            </a:r>
            <a:endParaRPr lang="en-US" sz="2000" dirty="0"/>
          </a:p>
        </p:txBody>
      </p:sp>
      <p:sp>
        <p:nvSpPr>
          <p:cNvPr id="4" name="Text 2"/>
          <p:cNvSpPr/>
          <p:nvPr/>
        </p:nvSpPr>
        <p:spPr>
          <a:xfrm>
            <a:off x="457200" y="822960"/>
            <a:ext cx="8229600" cy="4023360"/>
          </a:xfrm>
          <a:prstGeom prst="rect">
            <a:avLst/>
          </a:prstGeom>
          <a:noFill/>
          <a:ln/>
        </p:spPr>
        <p:txBody>
          <a:bodyPr wrap="square" rtlCol="0" anchor="t"/>
          <a:lstStyle/>
          <a:p>
            <a:pPr marL="800100" lvl="1" indent="-342900">
              <a:buSzPct val="100000"/>
              <a:buChar char="•"/>
            </a:pPr>
            <a:r>
              <a:rPr lang="en-US" sz="1450" dirty="0">
                <a:solidFill>
                  <a:srgbClr val="374151"/>
                </a:solidFill>
                <a:latin typeface="Calibri" pitchFamily="34" charset="0"/>
                <a:ea typeface="Calibri" pitchFamily="34" charset="-122"/>
                <a:cs typeface="Calibri" pitchFamily="34" charset="-120"/>
              </a:rPr>
              <a:t>One of the only law school courses in the country to formally enroll JD and MD students together with shared credit-bearing coursework</a:t>
            </a:r>
            <a:endParaRPr lang="en-US" sz="1450" dirty="0"/>
          </a:p>
          <a:p>
            <a:pPr marL="800100" lvl="1" indent="-342900">
              <a:buSzPct val="100000"/>
              <a:buChar char="•"/>
            </a:pPr>
            <a:r>
              <a:rPr lang="en-US" sz="1450" dirty="0">
                <a:solidFill>
                  <a:srgbClr val="374151"/>
                </a:solidFill>
                <a:latin typeface="Calibri" pitchFamily="34" charset="0"/>
                <a:ea typeface="Calibri" pitchFamily="34" charset="-122"/>
                <a:cs typeface="Calibri" pitchFamily="34" charset="-120"/>
              </a:rPr>
              <a:t>Creates a pipeline of graduates already versed in MLP principles who are ready to serve communities from day one of practice</a:t>
            </a:r>
            <a:endParaRPr lang="en-US" sz="1450" dirty="0"/>
          </a:p>
          <a:p>
            <a:pPr marL="342900" indent="-342900">
              <a:buSzPct val="100000"/>
              <a:buChar char="•"/>
            </a:pPr>
            <a:endParaRPr lang="en-US" sz="1450" dirty="0"/>
          </a:p>
          <a:p>
            <a:pPr marL="0" indent="0">
              <a:buNone/>
            </a:pPr>
            <a:r>
              <a:rPr lang="en-US" sz="1450" b="1" dirty="0">
                <a:solidFill>
                  <a:srgbClr val="0070C0"/>
                </a:solidFill>
                <a:latin typeface="Calibri" pitchFamily="34" charset="0"/>
                <a:ea typeface="Calibri" pitchFamily="34" charset="-122"/>
                <a:cs typeface="Calibri" pitchFamily="34" charset="-120"/>
              </a:rPr>
              <a:t>Interprofessional exposure at the graduate level:</a:t>
            </a:r>
            <a:r>
              <a:rPr lang="en-US" sz="1450" b="1" dirty="0">
                <a:solidFill>
                  <a:srgbClr val="374151"/>
                </a:solidFill>
                <a:latin typeface="Calibri" pitchFamily="34" charset="0"/>
                <a:ea typeface="Calibri" pitchFamily="34" charset="-122"/>
                <a:cs typeface="Calibri" pitchFamily="34" charset="-120"/>
              </a:rPr>
              <a:t>
</a:t>
            </a:r>
            <a:endParaRPr lang="en-US" sz="1450" dirty="0"/>
          </a:p>
          <a:p>
            <a:pPr marL="685800" lvl="1" indent="-342900">
              <a:buSzPct val="100000"/>
              <a:buChar char="•"/>
            </a:pPr>
            <a:r>
              <a:rPr lang="en-US" sz="1450" dirty="0">
                <a:solidFill>
                  <a:srgbClr val="374151"/>
                </a:solidFill>
                <a:latin typeface="Calibri" pitchFamily="34" charset="0"/>
                <a:ea typeface="Calibri" pitchFamily="34" charset="-122"/>
                <a:cs typeface="Calibri" pitchFamily="34" charset="-120"/>
              </a:rPr>
              <a:t>Builds comfort communicating across professional cultures</a:t>
            </a:r>
            <a:endParaRPr lang="en-US" sz="1450" dirty="0"/>
          </a:p>
          <a:p>
            <a:pPr marL="685800" lvl="1" indent="-342900">
              <a:buSzPct val="100000"/>
              <a:buChar char="•"/>
            </a:pPr>
            <a:r>
              <a:rPr lang="en-US" sz="1450" dirty="0">
                <a:solidFill>
                  <a:srgbClr val="374151"/>
                </a:solidFill>
                <a:latin typeface="Calibri" pitchFamily="34" charset="0"/>
                <a:ea typeface="Calibri" pitchFamily="34" charset="-122"/>
                <a:cs typeface="Calibri" pitchFamily="34" charset="-120"/>
              </a:rPr>
              <a:t>Expands students' sense of what advocacy can look like</a:t>
            </a:r>
            <a:endParaRPr lang="en-US" sz="1450" dirty="0"/>
          </a:p>
          <a:p>
            <a:pPr marL="685800" lvl="1" indent="-342900">
              <a:buSzPct val="100000"/>
              <a:buChar char="•"/>
            </a:pPr>
            <a:r>
              <a:rPr lang="en-US" sz="1450" dirty="0">
                <a:solidFill>
                  <a:srgbClr val="374151"/>
                </a:solidFill>
                <a:latin typeface="Calibri" pitchFamily="34" charset="0"/>
                <a:ea typeface="Calibri" pitchFamily="34" charset="-122"/>
                <a:cs typeface="Calibri" pitchFamily="34" charset="-120"/>
              </a:rPr>
              <a:t>Ensures neither JD nor MD graduates enter practice having never meaningfully engaged with the other profession</a:t>
            </a:r>
            <a:endParaRPr lang="en-US" sz="1450" dirty="0"/>
          </a:p>
        </p:txBody>
      </p:sp>
      <p:sp>
        <p:nvSpPr>
          <p:cNvPr id="5" name="Oval 4">
            <a:extLst>
              <a:ext uri="{FF2B5EF4-FFF2-40B4-BE49-F238E27FC236}">
                <a16:creationId xmlns:a16="http://schemas.microsoft.com/office/drawing/2014/main" id="{92CDCC53-1953-8B54-796A-22A82DED34C3}"/>
              </a:ext>
            </a:extLst>
          </p:cNvPr>
          <p:cNvSpPr/>
          <p:nvPr/>
        </p:nvSpPr>
        <p:spPr>
          <a:xfrm>
            <a:off x="8919275" y="4934124"/>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A4D8-7BAD-0D54-D38C-5ED4AA258B26}"/>
            </a:ext>
          </a:extLst>
        </p:cNvPr>
        <p:cNvGrpSpPr/>
        <p:nvPr/>
      </p:nvGrpSpPr>
      <p:grpSpPr>
        <a:xfrm>
          <a:off x="0" y="0"/>
          <a:ext cx="0" cy="0"/>
          <a:chOff x="0" y="0"/>
          <a:chExt cx="0" cy="0"/>
        </a:xfrm>
      </p:grpSpPr>
      <p:sp>
        <p:nvSpPr>
          <p:cNvPr id="2" name="TitleBar">
            <a:extLst>
              <a:ext uri="{FF2B5EF4-FFF2-40B4-BE49-F238E27FC236}">
                <a16:creationId xmlns:a16="http://schemas.microsoft.com/office/drawing/2014/main" id="{548DA3EB-F08E-819D-58DF-09D5939F3F7A}"/>
              </a:ext>
            </a:extLst>
          </p:cNvPr>
          <p:cNvSpPr/>
          <p:nvPr/>
        </p:nvSpPr>
        <p:spPr>
          <a:xfrm>
            <a:off x="0" y="0"/>
            <a:ext cx="9144000" cy="658368"/>
          </a:xfrm>
          <a:prstGeom prst="rect">
            <a:avLst/>
          </a:prstGeom>
          <a:solidFill>
            <a:srgbClr val="1C5FAE"/>
          </a:solidFill>
          <a:ln/>
        </p:spPr>
        <p:txBody>
          <a:bodyPr/>
          <a:lstStyle/>
          <a:p>
            <a:endParaRPr lang="en-US" dirty="0"/>
          </a:p>
        </p:txBody>
      </p:sp>
      <p:sp>
        <p:nvSpPr>
          <p:cNvPr id="3" name="TitleText">
            <a:extLst>
              <a:ext uri="{FF2B5EF4-FFF2-40B4-BE49-F238E27FC236}">
                <a16:creationId xmlns:a16="http://schemas.microsoft.com/office/drawing/2014/main" id="{06B5A318-2A84-1850-6DC6-29046D942CD8}"/>
              </a:ext>
            </a:extLst>
          </p:cNvPr>
          <p:cNvSpPr/>
          <p:nvPr/>
        </p:nvSpPr>
        <p:spPr>
          <a:xfrm>
            <a:off x="320040" y="0"/>
            <a:ext cx="8503920" cy="658368"/>
          </a:xfrm>
          <a:prstGeom prst="rect">
            <a:avLst/>
          </a:prstGeom>
          <a:noFill/>
          <a:ln/>
        </p:spPr>
        <p:txBody>
          <a:bodyPr wrap="square" lIns="0" tIns="45720" rIns="0" bIns="4572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Student Feedback – Extremely Positive</a:t>
            </a:r>
          </a:p>
        </p:txBody>
      </p:sp>
      <p:sp>
        <p:nvSpPr>
          <p:cNvPr id="4" name="CardL">
            <a:extLst>
              <a:ext uri="{FF2B5EF4-FFF2-40B4-BE49-F238E27FC236}">
                <a16:creationId xmlns:a16="http://schemas.microsoft.com/office/drawing/2014/main" id="{8754C05D-4A58-691C-E8CB-85B1BB97F02F}"/>
              </a:ext>
            </a:extLst>
          </p:cNvPr>
          <p:cNvSpPr/>
          <p:nvPr/>
        </p:nvSpPr>
        <p:spPr>
          <a:xfrm>
            <a:off x="27432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7" name="CardR">
            <a:extLst>
              <a:ext uri="{FF2B5EF4-FFF2-40B4-BE49-F238E27FC236}">
                <a16:creationId xmlns:a16="http://schemas.microsoft.com/office/drawing/2014/main" id="{63483807-9166-5EB5-A589-F8568916EDA3}"/>
              </a:ext>
            </a:extLst>
          </p:cNvPr>
          <p:cNvSpPr/>
          <p:nvPr/>
        </p:nvSpPr>
        <p:spPr>
          <a:xfrm>
            <a:off x="466344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5" name="TxtL">
            <a:extLst>
              <a:ext uri="{FF2B5EF4-FFF2-40B4-BE49-F238E27FC236}">
                <a16:creationId xmlns:a16="http://schemas.microsoft.com/office/drawing/2014/main" id="{A27C8188-B1A7-4D6A-E3E5-CD6FA442E2AB}"/>
              </a:ext>
            </a:extLst>
          </p:cNvPr>
          <p:cNvSpPr/>
          <p:nvPr/>
        </p:nvSpPr>
        <p:spPr>
          <a:xfrm>
            <a:off x="457200" y="896112"/>
            <a:ext cx="3749040" cy="3909060"/>
          </a:xfrm>
          <a:prstGeom prst="rect">
            <a:avLst/>
          </a:prstGeom>
          <a:noFill/>
          <a:ln/>
        </p:spPr>
        <p:txBody>
          <a:bodyPr wrap="square" rtlCol="0" anchor="t"/>
          <a:lstStyle/>
          <a:p>
            <a:pPr marL="0" indent="0">
              <a:spcAft>
                <a:spcPts val="700"/>
              </a:spcAft>
              <a:buNone/>
            </a:pPr>
            <a:r>
              <a:rPr lang="en-US" b="1" dirty="0">
                <a:solidFill>
                  <a:srgbClr val="1C5FAE"/>
                </a:solidFill>
                <a:latin typeface="Calibri" pitchFamily="34" charset="0"/>
                <a:ea typeface="Calibri" pitchFamily="34" charset="-122"/>
                <a:cs typeface="Calibri" pitchFamily="34" charset="-120"/>
              </a:rPr>
              <a:t>Law Student </a:t>
            </a:r>
          </a:p>
          <a:p>
            <a:pPr>
              <a:spcAft>
                <a:spcPts val="700"/>
              </a:spcAft>
            </a:pPr>
            <a:r>
              <a:rPr lang="en-US" sz="1200" dirty="0"/>
              <a:t>“Working alongside medical students has made me approach client advocacy with a stronger focus on practical implementation, not just legal theory. It has helped me better understand clinical decision-making, which improves how I assess risk, foresee compliance issues, and advise on realistic outcomes. I’m more attentive to how legal strategies affect patient care in real time, especially in high-stakes or time-sensitive situations. Overall, it has made my advocacy more collaborative and outcome-oriented, rather than purely doctrinal. Also, fostering these connections is invaluable.” </a:t>
            </a:r>
          </a:p>
          <a:p>
            <a:pPr marL="0" indent="0">
              <a:spcAft>
                <a:spcPts val="700"/>
              </a:spcAft>
              <a:buNone/>
            </a:pPr>
            <a:endParaRPr lang="en-US" sz="1600" b="1" dirty="0">
              <a:solidFill>
                <a:srgbClr val="1C5FAE"/>
              </a:solidFill>
              <a:latin typeface="Calibri" pitchFamily="34" charset="0"/>
              <a:ea typeface="Calibri" pitchFamily="34" charset="-122"/>
              <a:cs typeface="Calibri" pitchFamily="34" charset="-120"/>
            </a:endParaRPr>
          </a:p>
        </p:txBody>
      </p:sp>
      <p:sp>
        <p:nvSpPr>
          <p:cNvPr id="8" name="TxtR">
            <a:extLst>
              <a:ext uri="{FF2B5EF4-FFF2-40B4-BE49-F238E27FC236}">
                <a16:creationId xmlns:a16="http://schemas.microsoft.com/office/drawing/2014/main" id="{1CC113FD-246C-C95D-303B-DC97EC299559}"/>
              </a:ext>
            </a:extLst>
          </p:cNvPr>
          <p:cNvSpPr/>
          <p:nvPr/>
        </p:nvSpPr>
        <p:spPr>
          <a:xfrm>
            <a:off x="4846320" y="896112"/>
            <a:ext cx="3749040" cy="3909060"/>
          </a:xfrm>
          <a:prstGeom prst="rect">
            <a:avLst/>
          </a:prstGeom>
          <a:noFill/>
          <a:ln/>
        </p:spPr>
        <p:txBody>
          <a:bodyPr wrap="square" rtlCol="0" anchor="t"/>
          <a:lstStyle/>
          <a:p>
            <a:pPr marL="0" indent="0">
              <a:spcAft>
                <a:spcPts val="700"/>
              </a:spcAft>
              <a:buNone/>
            </a:pPr>
            <a:r>
              <a:rPr lang="en-US" sz="1600" b="1" dirty="0">
                <a:solidFill>
                  <a:srgbClr val="1C5FAE"/>
                </a:solidFill>
                <a:latin typeface="Calibri" pitchFamily="34" charset="0"/>
                <a:ea typeface="Calibri" pitchFamily="34" charset="-122"/>
                <a:cs typeface="Calibri" pitchFamily="34" charset="-120"/>
              </a:rPr>
              <a:t>Medical Student</a:t>
            </a:r>
          </a:p>
          <a:p>
            <a:pPr>
              <a:spcAft>
                <a:spcPts val="700"/>
              </a:spcAft>
            </a:pPr>
            <a:r>
              <a:rPr lang="en-US" sz="1400" dirty="0"/>
              <a:t>“It has helped immensely; this course gave me a better perspective on how multiple professions aid in medical care.”</a:t>
            </a:r>
          </a:p>
          <a:p>
            <a:pPr marL="0" indent="0">
              <a:spcAft>
                <a:spcPts val="700"/>
              </a:spcAft>
              <a:buNone/>
            </a:pPr>
            <a:endParaRPr lang="en-US" sz="1600" b="1" dirty="0">
              <a:solidFill>
                <a:srgbClr val="1C5FAE"/>
              </a:solidFill>
              <a:latin typeface="Calibri" pitchFamily="34" charset="0"/>
              <a:ea typeface="Calibri" pitchFamily="34" charset="-122"/>
              <a:cs typeface="Calibri" pitchFamily="34" charset="-120"/>
            </a:endParaRPr>
          </a:p>
          <a:p>
            <a:pPr marL="274320" indent="-274320">
              <a:spcBef>
                <a:spcPts val="500"/>
              </a:spcBef>
              <a:buClr>
                <a:srgbClr val="1C5FAE"/>
              </a:buClr>
              <a:buFont typeface="Arial" pitchFamily="34" charset="0"/>
              <a:buChar char="•"/>
            </a:pPr>
            <a:endParaRPr lang="en-US" sz="1300" dirty="0">
              <a:solidFill>
                <a:srgbClr val="374151"/>
              </a:solidFill>
              <a:latin typeface="Calibri" pitchFamily="34" charset="0"/>
              <a:ea typeface="Calibri" pitchFamily="34" charset="-122"/>
              <a:cs typeface="Calibri" pitchFamily="34" charset="-120"/>
            </a:endParaRPr>
          </a:p>
        </p:txBody>
      </p:sp>
      <p:sp>
        <p:nvSpPr>
          <p:cNvPr id="6" name="Oval 5">
            <a:extLst>
              <a:ext uri="{FF2B5EF4-FFF2-40B4-BE49-F238E27FC236}">
                <a16:creationId xmlns:a16="http://schemas.microsoft.com/office/drawing/2014/main" id="{27DBEE30-BAEF-FBAB-2FCA-558DD9F082DF}"/>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11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4">
    <p:bg>
      <p:bgPr>
        <a:solidFill>
          <a:srgbClr val="6B4EA0"/>
        </a:solidFill>
        <a:effectLst/>
      </p:bgPr>
    </p:bg>
    <p:spTree>
      <p:nvGrpSpPr>
        <p:cNvPr id="1" name=""/>
        <p:cNvGrpSpPr/>
        <p:nvPr/>
      </p:nvGrpSpPr>
      <p:grpSpPr>
        <a:xfrm>
          <a:off x="0" y="0"/>
          <a:ext cx="0" cy="0"/>
          <a:chOff x="0" y="0"/>
          <a:chExt cx="0" cy="0"/>
        </a:xfrm>
      </p:grpSpPr>
      <p:sp>
        <p:nvSpPr>
          <p:cNvPr id="2" name="Shape 0"/>
          <p:cNvSpPr/>
          <p:nvPr/>
        </p:nvSpPr>
        <p:spPr>
          <a:xfrm>
            <a:off x="0" y="0"/>
            <a:ext cx="201168" cy="5143500"/>
          </a:xfrm>
          <a:prstGeom prst="rect">
            <a:avLst/>
          </a:prstGeom>
          <a:solidFill>
            <a:srgbClr val="FFFFFF">
              <a:alpha val="30000"/>
            </a:srgbClr>
          </a:solidFill>
          <a:ln/>
        </p:spPr>
        <p:txBody>
          <a:bodyPr/>
          <a:lstStyle/>
          <a:p>
            <a:endParaRPr lang="en-US"/>
          </a:p>
        </p:txBody>
      </p:sp>
      <p:sp>
        <p:nvSpPr>
          <p:cNvPr id="3" name="Text 1"/>
          <p:cNvSpPr/>
          <p:nvPr/>
        </p:nvSpPr>
        <p:spPr>
          <a:xfrm>
            <a:off x="457200" y="822960"/>
            <a:ext cx="8229600" cy="457200"/>
          </a:xfrm>
          <a:prstGeom prst="rect">
            <a:avLst/>
          </a:prstGeom>
          <a:noFill/>
          <a:ln/>
        </p:spPr>
        <p:txBody>
          <a:bodyPr wrap="square" rtlCol="0" anchor="ctr"/>
          <a:lstStyle/>
          <a:p>
            <a:pPr marL="0" indent="0" algn="l">
              <a:buNone/>
            </a:pPr>
            <a:r>
              <a:rPr lang="en-US" sz="1300" b="1" kern="0" spc="500" dirty="0">
                <a:solidFill>
                  <a:srgbClr val="FFFFFF"/>
                </a:solidFill>
                <a:latin typeface="Calibri" pitchFamily="34" charset="0"/>
                <a:ea typeface="Calibri" pitchFamily="34" charset="-122"/>
                <a:cs typeface="Calibri" pitchFamily="34" charset="-120"/>
              </a:rPr>
              <a:t>TIER THREE</a:t>
            </a:r>
            <a:endParaRPr lang="en-US" sz="1300" dirty="0"/>
          </a:p>
        </p:txBody>
      </p:sp>
      <p:sp>
        <p:nvSpPr>
          <p:cNvPr id="4" name="Text 2"/>
          <p:cNvSpPr/>
          <p:nvPr/>
        </p:nvSpPr>
        <p:spPr>
          <a:xfrm>
            <a:off x="457200" y="1280160"/>
            <a:ext cx="8229600" cy="16459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Cleveland Clinic MLP</a:t>
            </a:r>
            <a:endParaRPr lang="en-US" sz="3600" dirty="0"/>
          </a:p>
        </p:txBody>
      </p:sp>
      <p:sp>
        <p:nvSpPr>
          <p:cNvPr id="5" name="Text 3"/>
          <p:cNvSpPr/>
          <p:nvPr/>
        </p:nvSpPr>
        <p:spPr>
          <a:xfrm>
            <a:off x="457200" y="2971800"/>
            <a:ext cx="8046720" cy="731520"/>
          </a:xfrm>
          <a:prstGeom prst="rect">
            <a:avLst/>
          </a:prstGeom>
          <a:noFill/>
          <a:ln/>
        </p:spPr>
        <p:txBody>
          <a:bodyPr wrap="square" rtlCol="0" anchor="ctr"/>
          <a:lstStyle/>
          <a:p>
            <a:pPr marL="0" indent="0" algn="l">
              <a:buNone/>
            </a:pPr>
            <a:r>
              <a:rPr lang="en-US" sz="1700" i="1" dirty="0">
                <a:solidFill>
                  <a:srgbClr val="FFFFFF"/>
                </a:solidFill>
                <a:latin typeface="Calibri" pitchFamily="34" charset="0"/>
                <a:ea typeface="Calibri" pitchFamily="34" charset="-122"/>
                <a:cs typeface="Calibri" pitchFamily="34" charset="-120"/>
              </a:rPr>
              <a:t>Emerging Community Model · Prospective at This Stage</a:t>
            </a:r>
            <a:endParaRPr lang="en-US" sz="1700" dirty="0"/>
          </a:p>
        </p:txBody>
      </p:sp>
      <p:sp>
        <p:nvSpPr>
          <p:cNvPr id="6" name="Oval 5">
            <a:extLst>
              <a:ext uri="{FF2B5EF4-FFF2-40B4-BE49-F238E27FC236}">
                <a16:creationId xmlns:a16="http://schemas.microsoft.com/office/drawing/2014/main" id="{A14C5B81-62DC-C321-C6E2-792B3F165BF3}"/>
              </a:ext>
            </a:extLst>
          </p:cNvPr>
          <p:cNvSpPr/>
          <p:nvPr/>
        </p:nvSpPr>
        <p:spPr>
          <a:xfrm>
            <a:off x="457200" y="4941259"/>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5">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6B4EA0"/>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Tier 3 · The Cleveland Clinic Partnership — Anticipated Structure</a:t>
            </a:r>
            <a:endParaRPr lang="en-US" sz="2000" dirty="0"/>
          </a:p>
        </p:txBody>
      </p:sp>
      <p:sp>
        <p:nvSpPr>
          <p:cNvPr id="4" name="Shape 2"/>
          <p:cNvSpPr/>
          <p:nvPr/>
        </p:nvSpPr>
        <p:spPr>
          <a:xfrm>
            <a:off x="320040" y="749808"/>
            <a:ext cx="8503920" cy="457200"/>
          </a:xfrm>
          <a:prstGeom prst="rect">
            <a:avLst/>
          </a:prstGeom>
          <a:solidFill>
            <a:srgbClr val="6B4EA0">
              <a:alpha val="25000"/>
            </a:srgbClr>
          </a:solidFill>
          <a:ln/>
        </p:spPr>
        <p:txBody>
          <a:bodyPr/>
          <a:lstStyle/>
          <a:p>
            <a:endParaRPr lang="en-US"/>
          </a:p>
        </p:txBody>
      </p:sp>
      <p:sp>
        <p:nvSpPr>
          <p:cNvPr id="5" name="Text 3"/>
          <p:cNvSpPr/>
          <p:nvPr/>
        </p:nvSpPr>
        <p:spPr>
          <a:xfrm>
            <a:off x="411480" y="749808"/>
            <a:ext cx="8321040" cy="457200"/>
          </a:xfrm>
          <a:prstGeom prst="rect">
            <a:avLst/>
          </a:prstGeom>
          <a:noFill/>
          <a:ln/>
        </p:spPr>
        <p:txBody>
          <a:bodyPr wrap="square" lIns="0" tIns="0" rIns="0" bIns="0" rtlCol="0" anchor="ctr"/>
          <a:lstStyle/>
          <a:p>
            <a:pPr marL="0" indent="0">
              <a:buNone/>
            </a:pPr>
            <a:r>
              <a:rPr lang="en-US" sz="1200" i="1" dirty="0">
                <a:solidFill>
                  <a:srgbClr val="6B4EA0"/>
                </a:solidFill>
                <a:latin typeface="Calibri" pitchFamily="34" charset="0"/>
                <a:ea typeface="Calibri" pitchFamily="34" charset="-122"/>
                <a:cs typeface="Calibri" pitchFamily="34" charset="-120"/>
              </a:rPr>
              <a:t>⚠  This tier is nascent — the model described here reflects anticipated structure and prospective goals</a:t>
            </a:r>
            <a:endParaRPr lang="en-US" sz="1200" dirty="0"/>
          </a:p>
        </p:txBody>
      </p:sp>
      <p:sp>
        <p:nvSpPr>
          <p:cNvPr id="6" name="Text 4"/>
          <p:cNvSpPr/>
          <p:nvPr/>
        </p:nvSpPr>
        <p:spPr>
          <a:xfrm>
            <a:off x="365760" y="1280160"/>
            <a:ext cx="6600000" cy="3566160"/>
          </a:xfrm>
          <a:prstGeom prst="rect">
            <a:avLst/>
          </a:prstGeom>
          <a:noFill/>
          <a:ln/>
        </p:spPr>
        <p:txBody>
          <a:bodyPr wrap="square" rtlCol="0" anchor="t"/>
          <a:lstStyle/>
          <a:p>
            <a:pPr marL="0" indent="0">
              <a:buNone/>
            </a:pPr>
            <a:r>
              <a:rPr lang="en-US" sz="1350" b="1" dirty="0">
                <a:solidFill>
                  <a:srgbClr val="374151"/>
                </a:solidFill>
                <a:latin typeface="Calibri" pitchFamily="34" charset="0"/>
                <a:ea typeface="Calibri" pitchFamily="34" charset="-122"/>
                <a:cs typeface="Calibri" pitchFamily="34" charset="-120"/>
              </a:rPr>
              <a:t>The Partnership:
</a:t>
            </a:r>
            <a:r>
              <a:rPr lang="en-US" sz="1350" dirty="0">
                <a:solidFill>
                  <a:srgbClr val="374151"/>
                </a:solidFill>
                <a:latin typeface="Calibri" pitchFamily="34" charset="0"/>
                <a:ea typeface="Calibri" pitchFamily="34" charset="-122"/>
                <a:cs typeface="Calibri" pitchFamily="34" charset="-120"/>
              </a:rPr>
              <a:t>NSU law clinic students embedded at Cleveland Clinic to provide end-of-life legal counseling to patients with chronic illness</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374151"/>
                </a:solidFill>
                <a:latin typeface="Calibri" pitchFamily="34" charset="0"/>
                <a:ea typeface="Calibri" pitchFamily="34" charset="-122"/>
                <a:cs typeface="Calibri" pitchFamily="34" charset="-120"/>
              </a:rPr>
              <a:t>Why this population?
</a:t>
            </a:r>
            <a:r>
              <a:rPr lang="en-US" sz="1350" dirty="0">
                <a:solidFill>
                  <a:srgbClr val="374151"/>
                </a:solidFill>
                <a:latin typeface="Calibri" pitchFamily="34" charset="0"/>
                <a:ea typeface="Calibri" pitchFamily="34" charset="-122"/>
                <a:cs typeface="Calibri" pitchFamily="34" charset="-120"/>
              </a:rPr>
              <a:t>Patients with chronic illness and those approaching end of life face pervasive unmet legal needs: advance directives, healthcare proxies, guardianship alternatives, Medicaid planning, disability benefits, including other issues that directly affect treatment adherence, care transitions, and quality of life.</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374151"/>
                </a:solidFill>
                <a:latin typeface="Calibri" pitchFamily="34" charset="0"/>
                <a:ea typeface="Calibri" pitchFamily="34" charset="-122"/>
                <a:cs typeface="Calibri" pitchFamily="34" charset="-120"/>
              </a:rPr>
              <a:t>Anticipated referral flow:
</a:t>
            </a:r>
            <a:r>
              <a:rPr lang="en-US" sz="1350" dirty="0">
                <a:solidFill>
                  <a:srgbClr val="374151"/>
                </a:solidFill>
                <a:latin typeface="Calibri" pitchFamily="34" charset="0"/>
                <a:ea typeface="Calibri" pitchFamily="34" charset="-122"/>
                <a:cs typeface="Calibri" pitchFamily="34" charset="-120"/>
              </a:rPr>
              <a:t>Cleveland Clinic clinician identifies patient with legal need  →  referral to NSU law clinic  →  supervised student handles intake, document preparation, and counseling</a:t>
            </a:r>
            <a:endParaRPr lang="en-US" sz="1350" dirty="0"/>
          </a:p>
        </p:txBody>
      </p:sp>
      <p:sp>
        <p:nvSpPr>
          <p:cNvPr id="7" name="Oval 6">
            <a:extLst>
              <a:ext uri="{FF2B5EF4-FFF2-40B4-BE49-F238E27FC236}">
                <a16:creationId xmlns:a16="http://schemas.microsoft.com/office/drawing/2014/main" id="{EE555796-6EAD-84F4-A73E-DC59609A0BAE}"/>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6">
    <p:bg>
      <p:bgPr>
        <a:solidFill>
          <a:srgbClr val="1C3557"/>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548640"/>
          </a:xfrm>
          <a:prstGeom prst="rect">
            <a:avLst/>
          </a:prstGeom>
          <a:noFill/>
          <a:ln/>
        </p:spPr>
        <p:txBody>
          <a:bodyPr wrap="square"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The Continuum in Action</a:t>
            </a:r>
            <a:endParaRPr lang="en-US" sz="2400" dirty="0"/>
          </a:p>
        </p:txBody>
      </p:sp>
      <p:sp>
        <p:nvSpPr>
          <p:cNvPr id="3" name="Text 1"/>
          <p:cNvSpPr/>
          <p:nvPr/>
        </p:nvSpPr>
        <p:spPr>
          <a:xfrm>
            <a:off x="365760" y="749808"/>
            <a:ext cx="8412480" cy="320040"/>
          </a:xfrm>
          <a:prstGeom prst="rect">
            <a:avLst/>
          </a:prstGeom>
          <a:noFill/>
          <a:ln/>
        </p:spPr>
        <p:txBody>
          <a:bodyPr wrap="square" rtlCol="0" anchor="ctr"/>
          <a:lstStyle/>
          <a:p>
            <a:pPr marL="0" indent="0">
              <a:buNone/>
            </a:pPr>
            <a:r>
              <a:rPr lang="en-US" sz="1400" i="1" dirty="0">
                <a:solidFill>
                  <a:srgbClr val="14A085"/>
                </a:solidFill>
                <a:latin typeface="Calibri" pitchFamily="34" charset="0"/>
                <a:ea typeface="Calibri" pitchFamily="34" charset="-122"/>
                <a:cs typeface="Calibri" pitchFamily="34" charset="-120"/>
              </a:rPr>
              <a:t>Each tier feeds the next — intentionally, not incidentally</a:t>
            </a:r>
            <a:endParaRPr lang="en-US" sz="1400" dirty="0"/>
          </a:p>
        </p:txBody>
      </p:sp>
      <p:sp>
        <p:nvSpPr>
          <p:cNvPr id="4" name="Shape 2"/>
          <p:cNvSpPr/>
          <p:nvPr/>
        </p:nvSpPr>
        <p:spPr>
          <a:xfrm>
            <a:off x="365760" y="1261872"/>
            <a:ext cx="8412480" cy="960120"/>
          </a:xfrm>
          <a:prstGeom prst="rect">
            <a:avLst/>
          </a:prstGeom>
          <a:solidFill>
            <a:srgbClr val="0D7377">
              <a:alpha val="85000"/>
            </a:srgbClr>
          </a:solidFill>
          <a:ln/>
        </p:spPr>
        <p:txBody>
          <a:bodyPr/>
          <a:lstStyle/>
          <a:p>
            <a:endParaRPr lang="en-US"/>
          </a:p>
        </p:txBody>
      </p:sp>
      <p:sp>
        <p:nvSpPr>
          <p:cNvPr id="5" name="Text 3"/>
          <p:cNvSpPr/>
          <p:nvPr/>
        </p:nvSpPr>
        <p:spPr>
          <a:xfrm>
            <a:off x="365760" y="1261872"/>
            <a:ext cx="1188720" cy="960120"/>
          </a:xfrm>
          <a:prstGeom prst="rect">
            <a:avLst/>
          </a:prstGeom>
          <a:noFill/>
          <a:ln/>
        </p:spPr>
        <p:txBody>
          <a:bodyPr wrap="square" lIns="0" tIns="0" rIns="0" bIns="0" rtlCol="0" anchor="ctr"/>
          <a:lstStyle/>
          <a:p>
            <a:pPr marL="0" indent="0" algn="ctr">
              <a:buNone/>
            </a:pPr>
            <a:r>
              <a:rPr lang="en-US" sz="1100" b="1" kern="0" spc="200" dirty="0">
                <a:solidFill>
                  <a:srgbClr val="FFFFFF"/>
                </a:solidFill>
                <a:latin typeface="Calibri" pitchFamily="34" charset="0"/>
                <a:ea typeface="Calibri" pitchFamily="34" charset="-122"/>
                <a:cs typeface="Calibri" pitchFamily="34" charset="-120"/>
              </a:rPr>
              <a:t>TIER 1</a:t>
            </a:r>
            <a:endParaRPr lang="en-US" sz="1100" dirty="0"/>
          </a:p>
        </p:txBody>
      </p:sp>
      <p:sp>
        <p:nvSpPr>
          <p:cNvPr id="6" name="Shape 4"/>
          <p:cNvSpPr/>
          <p:nvPr/>
        </p:nvSpPr>
        <p:spPr>
          <a:xfrm>
            <a:off x="1554480" y="1399032"/>
            <a:ext cx="27432" cy="685800"/>
          </a:xfrm>
          <a:prstGeom prst="rect">
            <a:avLst/>
          </a:prstGeom>
          <a:solidFill>
            <a:srgbClr val="FFFFFF">
              <a:alpha val="50000"/>
            </a:srgbClr>
          </a:solidFill>
          <a:ln/>
        </p:spPr>
        <p:txBody>
          <a:bodyPr/>
          <a:lstStyle/>
          <a:p>
            <a:endParaRPr lang="en-US"/>
          </a:p>
        </p:txBody>
      </p:sp>
      <p:sp>
        <p:nvSpPr>
          <p:cNvPr id="7" name="Text 5"/>
          <p:cNvSpPr/>
          <p:nvPr/>
        </p:nvSpPr>
        <p:spPr>
          <a:xfrm>
            <a:off x="1691640" y="1261872"/>
            <a:ext cx="6949440" cy="960120"/>
          </a:xfrm>
          <a:prstGeom prst="rect">
            <a:avLst/>
          </a:prstGeom>
          <a:noFill/>
          <a:ln/>
        </p:spPr>
        <p:txBody>
          <a:bodyPr wrap="square" lIns="0" tIns="0" rIns="0" bIns="0" rtlCol="0" anchor="ctr"/>
          <a:lstStyle/>
          <a:p>
            <a:pPr marL="0" indent="0">
              <a:buNone/>
            </a:pPr>
            <a:r>
              <a:rPr lang="en-US" sz="1400" dirty="0">
                <a:solidFill>
                  <a:srgbClr val="FFFFFF"/>
                </a:solidFill>
                <a:latin typeface="Calibri" pitchFamily="34" charset="0"/>
                <a:ea typeface="Calibri" pitchFamily="34" charset="-122"/>
                <a:cs typeface="Calibri" pitchFamily="34" charset="-120"/>
              </a:rPr>
              <a:t>JD and MD students lead in Ad Law-Med program - </a:t>
            </a:r>
            <a:r>
              <a:rPr lang="en-US" sz="1400" i="1" dirty="0">
                <a:solidFill>
                  <a:srgbClr val="FFFFFF"/>
                </a:solidFill>
                <a:latin typeface="Calibri" pitchFamily="34" charset="0"/>
                <a:ea typeface="Calibri" pitchFamily="34" charset="-122"/>
                <a:cs typeface="Calibri" pitchFamily="34" charset="-120"/>
              </a:rPr>
              <a:t>Awareness</a:t>
            </a:r>
            <a:endParaRPr lang="en-US" sz="1400" i="1" dirty="0"/>
          </a:p>
        </p:txBody>
      </p:sp>
      <p:sp>
        <p:nvSpPr>
          <p:cNvPr id="8" name="Text 6"/>
          <p:cNvSpPr/>
          <p:nvPr/>
        </p:nvSpPr>
        <p:spPr>
          <a:xfrm>
            <a:off x="4297680" y="2221992"/>
            <a:ext cx="548640" cy="219456"/>
          </a:xfrm>
          <a:prstGeom prst="rect">
            <a:avLst/>
          </a:prstGeom>
          <a:noFill/>
          <a:ln/>
        </p:spPr>
        <p:txBody>
          <a:bodyPr wrap="square" lIns="0" tIns="0" rIns="0" bIns="0" rtlCol="0" anchor="ctr"/>
          <a:lstStyle/>
          <a:p>
            <a:pPr marL="0" indent="0" algn="ctr">
              <a:buNone/>
            </a:pPr>
            <a:r>
              <a:rPr lang="en-US" sz="1400" dirty="0">
                <a:solidFill>
                  <a:srgbClr val="D4A843"/>
                </a:solidFill>
                <a:latin typeface="Calibri" pitchFamily="34" charset="0"/>
                <a:ea typeface="Calibri" pitchFamily="34" charset="-122"/>
                <a:cs typeface="Calibri" pitchFamily="34" charset="-120"/>
              </a:rPr>
              <a:t>▼</a:t>
            </a:r>
            <a:endParaRPr lang="en-US" sz="1400" dirty="0"/>
          </a:p>
        </p:txBody>
      </p:sp>
      <p:sp>
        <p:nvSpPr>
          <p:cNvPr id="9" name="Shape 7"/>
          <p:cNvSpPr/>
          <p:nvPr/>
        </p:nvSpPr>
        <p:spPr>
          <a:xfrm>
            <a:off x="365760" y="2432304"/>
            <a:ext cx="8412480" cy="960120"/>
          </a:xfrm>
          <a:prstGeom prst="rect">
            <a:avLst/>
          </a:prstGeom>
          <a:solidFill>
            <a:srgbClr val="1C5FAE">
              <a:alpha val="85000"/>
            </a:srgbClr>
          </a:solidFill>
          <a:ln/>
        </p:spPr>
        <p:txBody>
          <a:bodyPr/>
          <a:lstStyle/>
          <a:p>
            <a:endParaRPr lang="en-US"/>
          </a:p>
        </p:txBody>
      </p:sp>
      <p:sp>
        <p:nvSpPr>
          <p:cNvPr id="10" name="Text 8"/>
          <p:cNvSpPr/>
          <p:nvPr/>
        </p:nvSpPr>
        <p:spPr>
          <a:xfrm>
            <a:off x="365760" y="2432304"/>
            <a:ext cx="1188720" cy="960120"/>
          </a:xfrm>
          <a:prstGeom prst="rect">
            <a:avLst/>
          </a:prstGeom>
          <a:noFill/>
          <a:ln/>
        </p:spPr>
        <p:txBody>
          <a:bodyPr wrap="square" lIns="0" tIns="0" rIns="0" bIns="0" rtlCol="0" anchor="ctr"/>
          <a:lstStyle/>
          <a:p>
            <a:pPr marL="0" indent="0" algn="ctr">
              <a:buNone/>
            </a:pPr>
            <a:r>
              <a:rPr lang="en-US" sz="1100" b="1" kern="0" spc="200" dirty="0">
                <a:solidFill>
                  <a:srgbClr val="FFFFFF"/>
                </a:solidFill>
                <a:latin typeface="Calibri" pitchFamily="34" charset="0"/>
                <a:ea typeface="Calibri" pitchFamily="34" charset="-122"/>
                <a:cs typeface="Calibri" pitchFamily="34" charset="-120"/>
              </a:rPr>
              <a:t>TIER 2</a:t>
            </a:r>
            <a:endParaRPr lang="en-US" sz="1100" dirty="0"/>
          </a:p>
        </p:txBody>
      </p:sp>
      <p:sp>
        <p:nvSpPr>
          <p:cNvPr id="11" name="Shape 9"/>
          <p:cNvSpPr/>
          <p:nvPr/>
        </p:nvSpPr>
        <p:spPr>
          <a:xfrm>
            <a:off x="1554480" y="2569464"/>
            <a:ext cx="27432" cy="685800"/>
          </a:xfrm>
          <a:prstGeom prst="rect">
            <a:avLst/>
          </a:prstGeom>
          <a:solidFill>
            <a:srgbClr val="FFFFFF">
              <a:alpha val="50000"/>
            </a:srgbClr>
          </a:solidFill>
          <a:ln/>
        </p:spPr>
        <p:txBody>
          <a:bodyPr/>
          <a:lstStyle/>
          <a:p>
            <a:endParaRPr lang="en-US"/>
          </a:p>
        </p:txBody>
      </p:sp>
      <p:sp>
        <p:nvSpPr>
          <p:cNvPr id="12" name="Text 10"/>
          <p:cNvSpPr/>
          <p:nvPr/>
        </p:nvSpPr>
        <p:spPr>
          <a:xfrm>
            <a:off x="1691640" y="2432304"/>
            <a:ext cx="6949440" cy="960120"/>
          </a:xfrm>
          <a:prstGeom prst="rect">
            <a:avLst/>
          </a:prstGeom>
          <a:noFill/>
          <a:ln/>
        </p:spPr>
        <p:txBody>
          <a:bodyPr wrap="square" lIns="0" tIns="0" rIns="0" bIns="0" rtlCol="0" anchor="ctr"/>
          <a:lstStyle/>
          <a:p>
            <a:pPr marL="0" indent="0">
              <a:buNone/>
            </a:pPr>
            <a:r>
              <a:rPr lang="en-US" sz="1400" dirty="0">
                <a:solidFill>
                  <a:srgbClr val="FFFFFF"/>
                </a:solidFill>
                <a:latin typeface="Calibri" pitchFamily="34" charset="0"/>
                <a:ea typeface="Calibri" pitchFamily="34" charset="-122"/>
                <a:cs typeface="Calibri" pitchFamily="34" charset="-120"/>
              </a:rPr>
              <a:t>Enrolls in LAW 0403 as JD or MD student - </a:t>
            </a:r>
            <a:r>
              <a:rPr lang="en-US" sz="1400" i="1" dirty="0">
                <a:solidFill>
                  <a:srgbClr val="FFFFFF"/>
                </a:solidFill>
                <a:latin typeface="Calibri" pitchFamily="34" charset="0"/>
                <a:ea typeface="Calibri" pitchFamily="34" charset="-122"/>
                <a:cs typeface="Calibri" pitchFamily="34" charset="-120"/>
              </a:rPr>
              <a:t>Competency</a:t>
            </a:r>
            <a:endParaRPr lang="en-US" sz="1400" i="1" dirty="0"/>
          </a:p>
        </p:txBody>
      </p:sp>
      <p:sp>
        <p:nvSpPr>
          <p:cNvPr id="13" name="Text 11"/>
          <p:cNvSpPr/>
          <p:nvPr/>
        </p:nvSpPr>
        <p:spPr>
          <a:xfrm>
            <a:off x="4297680" y="3392424"/>
            <a:ext cx="548640" cy="219456"/>
          </a:xfrm>
          <a:prstGeom prst="rect">
            <a:avLst/>
          </a:prstGeom>
          <a:noFill/>
          <a:ln/>
        </p:spPr>
        <p:txBody>
          <a:bodyPr wrap="square" lIns="0" tIns="0" rIns="0" bIns="0" rtlCol="0" anchor="ctr"/>
          <a:lstStyle/>
          <a:p>
            <a:pPr marL="0" indent="0" algn="ctr">
              <a:buNone/>
            </a:pPr>
            <a:r>
              <a:rPr lang="en-US" sz="1400" dirty="0">
                <a:solidFill>
                  <a:srgbClr val="D4A843"/>
                </a:solidFill>
                <a:latin typeface="Calibri" pitchFamily="34" charset="0"/>
                <a:ea typeface="Calibri" pitchFamily="34" charset="-122"/>
                <a:cs typeface="Calibri" pitchFamily="34" charset="-120"/>
              </a:rPr>
              <a:t>▼</a:t>
            </a:r>
            <a:endParaRPr lang="en-US" sz="1400" dirty="0"/>
          </a:p>
        </p:txBody>
      </p:sp>
      <p:sp>
        <p:nvSpPr>
          <p:cNvPr id="14" name="Shape 12"/>
          <p:cNvSpPr/>
          <p:nvPr/>
        </p:nvSpPr>
        <p:spPr>
          <a:xfrm>
            <a:off x="365760" y="3602736"/>
            <a:ext cx="8412480" cy="960120"/>
          </a:xfrm>
          <a:prstGeom prst="rect">
            <a:avLst/>
          </a:prstGeom>
          <a:solidFill>
            <a:srgbClr val="6B4EA0">
              <a:alpha val="85000"/>
            </a:srgbClr>
          </a:solidFill>
          <a:ln/>
        </p:spPr>
        <p:txBody>
          <a:bodyPr/>
          <a:lstStyle/>
          <a:p>
            <a:endParaRPr lang="en-US"/>
          </a:p>
        </p:txBody>
      </p:sp>
      <p:sp>
        <p:nvSpPr>
          <p:cNvPr id="15" name="Text 13"/>
          <p:cNvSpPr/>
          <p:nvPr/>
        </p:nvSpPr>
        <p:spPr>
          <a:xfrm>
            <a:off x="365760" y="3602736"/>
            <a:ext cx="1188720" cy="960120"/>
          </a:xfrm>
          <a:prstGeom prst="rect">
            <a:avLst/>
          </a:prstGeom>
          <a:noFill/>
          <a:ln/>
        </p:spPr>
        <p:txBody>
          <a:bodyPr wrap="square" lIns="0" tIns="0" rIns="0" bIns="0" rtlCol="0" anchor="ctr"/>
          <a:lstStyle/>
          <a:p>
            <a:pPr marL="0" indent="0" algn="ctr">
              <a:buNone/>
            </a:pPr>
            <a:r>
              <a:rPr lang="en-US" sz="1100" b="1" kern="0" spc="200" dirty="0">
                <a:solidFill>
                  <a:srgbClr val="FFFFFF"/>
                </a:solidFill>
                <a:latin typeface="Calibri" pitchFamily="34" charset="0"/>
                <a:ea typeface="Calibri" pitchFamily="34" charset="-122"/>
                <a:cs typeface="Calibri" pitchFamily="34" charset="-120"/>
              </a:rPr>
              <a:t>TIER 3</a:t>
            </a:r>
            <a:endParaRPr lang="en-US" sz="1100" dirty="0"/>
          </a:p>
        </p:txBody>
      </p:sp>
      <p:sp>
        <p:nvSpPr>
          <p:cNvPr id="16" name="Shape 14"/>
          <p:cNvSpPr/>
          <p:nvPr/>
        </p:nvSpPr>
        <p:spPr>
          <a:xfrm>
            <a:off x="1554480" y="3739896"/>
            <a:ext cx="27432" cy="685800"/>
          </a:xfrm>
          <a:prstGeom prst="rect">
            <a:avLst/>
          </a:prstGeom>
          <a:solidFill>
            <a:srgbClr val="FFFFFF">
              <a:alpha val="50000"/>
            </a:srgbClr>
          </a:solidFill>
          <a:ln/>
        </p:spPr>
        <p:txBody>
          <a:bodyPr/>
          <a:lstStyle/>
          <a:p>
            <a:endParaRPr lang="en-US"/>
          </a:p>
        </p:txBody>
      </p:sp>
      <p:sp>
        <p:nvSpPr>
          <p:cNvPr id="17" name="Text 15"/>
          <p:cNvSpPr/>
          <p:nvPr/>
        </p:nvSpPr>
        <p:spPr>
          <a:xfrm>
            <a:off x="1691640" y="3602736"/>
            <a:ext cx="6949440" cy="960120"/>
          </a:xfrm>
          <a:prstGeom prst="rect">
            <a:avLst/>
          </a:prstGeom>
          <a:noFill/>
          <a:ln/>
        </p:spPr>
        <p:txBody>
          <a:bodyPr wrap="square" lIns="0" tIns="0" rIns="0" bIns="0" rtlCol="0" anchor="ctr"/>
          <a:lstStyle/>
          <a:p>
            <a:pPr marL="0" indent="0">
              <a:buNone/>
            </a:pPr>
            <a:r>
              <a:rPr lang="en-US" sz="1400" dirty="0">
                <a:solidFill>
                  <a:srgbClr val="FFFFFF"/>
                </a:solidFill>
                <a:latin typeface="Calibri" pitchFamily="34" charset="0"/>
                <a:ea typeface="Calibri" pitchFamily="34" charset="-122"/>
                <a:cs typeface="Calibri" pitchFamily="34" charset="-120"/>
              </a:rPr>
              <a:t>JD student serves patients at Cleveland Clinic MLP; end-of-life module directly prepared them - </a:t>
            </a:r>
            <a:r>
              <a:rPr lang="en-US" sz="1400" i="1" dirty="0">
                <a:solidFill>
                  <a:srgbClr val="FFFFFF"/>
                </a:solidFill>
                <a:latin typeface="Calibri" pitchFamily="34" charset="0"/>
                <a:ea typeface="Calibri" pitchFamily="34" charset="-122"/>
                <a:cs typeface="Calibri" pitchFamily="34" charset="-120"/>
              </a:rPr>
              <a:t>Practice</a:t>
            </a:r>
            <a:endParaRPr lang="en-US" sz="1400" i="1" dirty="0"/>
          </a:p>
        </p:txBody>
      </p:sp>
      <p:sp>
        <p:nvSpPr>
          <p:cNvPr id="18" name="Oval 17">
            <a:extLst>
              <a:ext uri="{FF2B5EF4-FFF2-40B4-BE49-F238E27FC236}">
                <a16:creationId xmlns:a16="http://schemas.microsoft.com/office/drawing/2014/main" id="{103B849A-3AE8-80F1-3982-953D7CAD8245}"/>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7">
    <p:bg>
      <p:bgPr>
        <a:solidFill>
          <a:srgbClr val="1C3557"/>
        </a:solidFill>
        <a:effectLst/>
      </p:bgPr>
    </p:bg>
    <p:spTree>
      <p:nvGrpSpPr>
        <p:cNvPr id="1" name=""/>
        <p:cNvGrpSpPr/>
        <p:nvPr/>
      </p:nvGrpSpPr>
      <p:grpSpPr>
        <a:xfrm>
          <a:off x="0" y="0"/>
          <a:ext cx="0" cy="0"/>
          <a:chOff x="0" y="0"/>
          <a:chExt cx="0" cy="0"/>
        </a:xfrm>
      </p:grpSpPr>
      <p:sp>
        <p:nvSpPr>
          <p:cNvPr id="2" name="Shape 0"/>
          <p:cNvSpPr/>
          <p:nvPr/>
        </p:nvSpPr>
        <p:spPr>
          <a:xfrm>
            <a:off x="0" y="0"/>
            <a:ext cx="201168" cy="5143500"/>
          </a:xfrm>
          <a:prstGeom prst="rect">
            <a:avLst/>
          </a:prstGeom>
          <a:solidFill>
            <a:srgbClr val="FFFFFF">
              <a:alpha val="30000"/>
            </a:srgbClr>
          </a:solidFill>
          <a:ln/>
        </p:spPr>
        <p:txBody>
          <a:bodyPr/>
          <a:lstStyle/>
          <a:p>
            <a:endParaRPr lang="en-US"/>
          </a:p>
        </p:txBody>
      </p:sp>
      <p:sp>
        <p:nvSpPr>
          <p:cNvPr id="3" name="Text 1"/>
          <p:cNvSpPr/>
          <p:nvPr/>
        </p:nvSpPr>
        <p:spPr>
          <a:xfrm>
            <a:off x="457200" y="822960"/>
            <a:ext cx="8229600" cy="457200"/>
          </a:xfrm>
          <a:prstGeom prst="rect">
            <a:avLst/>
          </a:prstGeom>
          <a:noFill/>
          <a:ln/>
        </p:spPr>
        <p:txBody>
          <a:bodyPr wrap="square" rtlCol="0" anchor="ctr"/>
          <a:lstStyle/>
          <a:p>
            <a:pPr marL="0" indent="0" algn="l">
              <a:buNone/>
            </a:pPr>
            <a:r>
              <a:rPr lang="en-US" sz="1300" b="1" kern="0" spc="500" dirty="0">
                <a:solidFill>
                  <a:srgbClr val="FFFFFF"/>
                </a:solidFill>
                <a:latin typeface="Calibri" pitchFamily="34" charset="0"/>
                <a:ea typeface="Calibri" pitchFamily="34" charset="-122"/>
                <a:cs typeface="Calibri" pitchFamily="34" charset="-120"/>
              </a:rPr>
              <a:t>DISCUSSION</a:t>
            </a:r>
            <a:endParaRPr lang="en-US" sz="1300" dirty="0"/>
          </a:p>
        </p:txBody>
      </p:sp>
      <p:sp>
        <p:nvSpPr>
          <p:cNvPr id="4" name="Text 2"/>
          <p:cNvSpPr/>
          <p:nvPr/>
        </p:nvSpPr>
        <p:spPr>
          <a:xfrm>
            <a:off x="457200" y="1280160"/>
            <a:ext cx="8229600" cy="16459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Implications &amp; Significance</a:t>
            </a:r>
            <a:endParaRPr lang="en-US" sz="3600" dirty="0"/>
          </a:p>
        </p:txBody>
      </p:sp>
      <p:sp>
        <p:nvSpPr>
          <p:cNvPr id="5" name="Text 3"/>
          <p:cNvSpPr/>
          <p:nvPr/>
        </p:nvSpPr>
        <p:spPr>
          <a:xfrm>
            <a:off x="457200" y="2971800"/>
            <a:ext cx="8046720" cy="731520"/>
          </a:xfrm>
          <a:prstGeom prst="rect">
            <a:avLst/>
          </a:prstGeom>
          <a:noFill/>
          <a:ln/>
        </p:spPr>
        <p:txBody>
          <a:bodyPr wrap="square" rtlCol="0" anchor="ctr"/>
          <a:lstStyle/>
          <a:p>
            <a:pPr marL="0" indent="0" algn="l">
              <a:buNone/>
            </a:pPr>
            <a:r>
              <a:rPr lang="en-US" sz="1700" i="1" dirty="0">
                <a:solidFill>
                  <a:srgbClr val="FFFFFF"/>
                </a:solidFill>
                <a:latin typeface="Calibri" pitchFamily="34" charset="0"/>
                <a:ea typeface="Calibri" pitchFamily="34" charset="-122"/>
                <a:cs typeface="Calibri" pitchFamily="34" charset="-120"/>
              </a:rPr>
              <a:t>Framework · Health Equity · Scalability</a:t>
            </a:r>
            <a:endParaRPr lang="en-US" sz="1700" dirty="0"/>
          </a:p>
        </p:txBody>
      </p:sp>
      <p:sp>
        <p:nvSpPr>
          <p:cNvPr id="6" name="Oval 5">
            <a:extLst>
              <a:ext uri="{FF2B5EF4-FFF2-40B4-BE49-F238E27FC236}">
                <a16:creationId xmlns:a16="http://schemas.microsoft.com/office/drawing/2014/main" id="{BEFB5B9F-2C5B-7261-C61A-1EDFC75D765D}"/>
              </a:ext>
            </a:extLst>
          </p:cNvPr>
          <p:cNvSpPr/>
          <p:nvPr/>
        </p:nvSpPr>
        <p:spPr>
          <a:xfrm>
            <a:off x="8858498" y="4921651"/>
            <a:ext cx="154983" cy="1317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18">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3557"/>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Discussion · The Continuum as a Framework</a:t>
            </a:r>
            <a:endParaRPr lang="en-US" sz="2000" dirty="0"/>
          </a:p>
        </p:txBody>
      </p:sp>
      <p:sp>
        <p:nvSpPr>
          <p:cNvPr id="4" name="Text 2"/>
          <p:cNvSpPr/>
          <p:nvPr/>
        </p:nvSpPr>
        <p:spPr>
          <a:xfrm>
            <a:off x="457200" y="822960"/>
            <a:ext cx="8229600" cy="4023360"/>
          </a:xfrm>
          <a:prstGeom prst="rect">
            <a:avLst/>
          </a:prstGeom>
          <a:noFill/>
          <a:ln/>
        </p:spPr>
        <p:txBody>
          <a:bodyPr wrap="square" rtlCol="0" anchor="t"/>
          <a:lstStyle/>
          <a:p>
            <a:pPr marL="0" indent="0">
              <a:buNone/>
            </a:pPr>
            <a:r>
              <a:rPr lang="en-US" sz="1450" b="1" dirty="0">
                <a:solidFill>
                  <a:srgbClr val="374151"/>
                </a:solidFill>
                <a:latin typeface="Calibri" pitchFamily="34" charset="0"/>
                <a:ea typeface="Calibri" pitchFamily="34" charset="-122"/>
                <a:cs typeface="Calibri" pitchFamily="34" charset="-120"/>
              </a:rPr>
              <a:t>More than the sum of its parts:
</a:t>
            </a:r>
            <a:r>
              <a:rPr lang="en-US" sz="1450" dirty="0">
                <a:solidFill>
                  <a:srgbClr val="374151"/>
                </a:solidFill>
                <a:latin typeface="Calibri" pitchFamily="34" charset="0"/>
                <a:ea typeface="Calibri" pitchFamily="34" charset="-122"/>
                <a:cs typeface="Calibri" pitchFamily="34" charset="-120"/>
              </a:rPr>
              <a:t>Early awareness creates motivation. Graduate training builds capability. Community practice provides relevance and accountability. Together: a sustainable educational ecosystem.</a:t>
            </a:r>
          </a:p>
          <a:p>
            <a:pPr marL="0" indent="0">
              <a:buNone/>
            </a:pPr>
            <a:r>
              <a:rPr lang="en-US" sz="1450" dirty="0">
                <a:solidFill>
                  <a:srgbClr val="374151"/>
                </a:solidFill>
                <a:latin typeface="Calibri" pitchFamily="34" charset="0"/>
                <a:ea typeface="Calibri" pitchFamily="34" charset="-122"/>
                <a:cs typeface="Calibri" pitchFamily="34" charset="-120"/>
              </a:rPr>
              <a:t>
</a:t>
            </a:r>
            <a:r>
              <a:rPr lang="en-US" sz="1450" b="1" dirty="0">
                <a:solidFill>
                  <a:srgbClr val="374151"/>
                </a:solidFill>
                <a:latin typeface="Calibri" pitchFamily="34" charset="0"/>
                <a:ea typeface="Calibri" pitchFamily="34" charset="-122"/>
                <a:cs typeface="Calibri" pitchFamily="34" charset="-120"/>
              </a:rPr>
              <a:t>Grounded in educational theory:
</a:t>
            </a:r>
            <a:r>
              <a:rPr lang="en-US" sz="1450" dirty="0">
                <a:solidFill>
                  <a:srgbClr val="374151"/>
                </a:solidFill>
                <a:latin typeface="Calibri" pitchFamily="34" charset="0"/>
                <a:ea typeface="Calibri" pitchFamily="34" charset="-122"/>
                <a:cs typeface="Calibri" pitchFamily="34" charset="-120"/>
              </a:rPr>
              <a:t>Professional identity formation develops through repeated exposure to values, language, role modeling, and authentic participation over time (Cruess et al., 2015). Each tier provides that exposure in a developmentally appropriate form.</a:t>
            </a:r>
          </a:p>
          <a:p>
            <a:pPr marL="0" indent="0">
              <a:buNone/>
            </a:pPr>
            <a:r>
              <a:rPr lang="en-US" sz="1450" dirty="0">
                <a:solidFill>
                  <a:srgbClr val="374151"/>
                </a:solidFill>
                <a:latin typeface="Calibri" pitchFamily="34" charset="0"/>
                <a:ea typeface="Calibri" pitchFamily="34" charset="-122"/>
                <a:cs typeface="Calibri" pitchFamily="34" charset="-120"/>
              </a:rPr>
              <a:t>
</a:t>
            </a:r>
            <a:r>
              <a:rPr lang="en-US" sz="1450" b="1" dirty="0">
                <a:solidFill>
                  <a:srgbClr val="374151"/>
                </a:solidFill>
                <a:latin typeface="Calibri" pitchFamily="34" charset="0"/>
                <a:ea typeface="Calibri" pitchFamily="34" charset="-122"/>
                <a:cs typeface="Calibri" pitchFamily="34" charset="-120"/>
              </a:rPr>
              <a:t>The model is dynamic, not prescriptive:
</a:t>
            </a:r>
            <a:r>
              <a:rPr lang="en-US" sz="1450" dirty="0">
                <a:solidFill>
                  <a:srgbClr val="374151"/>
                </a:solidFill>
                <a:latin typeface="Calibri" pitchFamily="34" charset="0"/>
                <a:ea typeface="Calibri" pitchFamily="34" charset="-122"/>
                <a:cs typeface="Calibri" pitchFamily="34" charset="-120"/>
              </a:rPr>
              <a:t>A rural center may start with graduate coursework; an urban partner may lead with community practice. The core principle — intentional movement from awareness → competency → applied practice — remains constant regardless of local structure.</a:t>
            </a:r>
            <a:endParaRPr lang="en-US" sz="1450" dirty="0"/>
          </a:p>
        </p:txBody>
      </p:sp>
      <p:sp>
        <p:nvSpPr>
          <p:cNvPr id="5" name="Oval 4">
            <a:extLst>
              <a:ext uri="{FF2B5EF4-FFF2-40B4-BE49-F238E27FC236}">
                <a16:creationId xmlns:a16="http://schemas.microsoft.com/office/drawing/2014/main" id="{0C2728C3-02C6-93CE-9A88-820FC1EED86E}"/>
              </a:ext>
            </a:extLst>
          </p:cNvPr>
          <p:cNvSpPr/>
          <p:nvPr/>
        </p:nvSpPr>
        <p:spPr>
          <a:xfrm>
            <a:off x="8919275" y="4951708"/>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9">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3557"/>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Discussion · Health Equity Implications</a:t>
            </a:r>
            <a:endParaRPr lang="en-US" sz="2000" dirty="0"/>
          </a:p>
        </p:txBody>
      </p:sp>
      <p:sp>
        <p:nvSpPr>
          <p:cNvPr id="4" name="Shape 2"/>
          <p:cNvSpPr/>
          <p:nvPr/>
        </p:nvSpPr>
        <p:spPr>
          <a:xfrm>
            <a:off x="27432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5" name="Text 3"/>
          <p:cNvSpPr/>
          <p:nvPr/>
        </p:nvSpPr>
        <p:spPr>
          <a:xfrm>
            <a:off x="457200" y="896112"/>
            <a:ext cx="3749040" cy="3909060"/>
          </a:xfrm>
          <a:prstGeom prst="rect">
            <a:avLst/>
          </a:prstGeom>
          <a:noFill/>
          <a:ln/>
        </p:spPr>
        <p:txBody>
          <a:bodyPr wrap="square" rtlCol="0" anchor="t"/>
          <a:lstStyle/>
          <a:p>
            <a:pPr marL="0" indent="0">
              <a:buNone/>
            </a:pPr>
            <a:r>
              <a:rPr lang="en-US" sz="1350" b="1" dirty="0">
                <a:solidFill>
                  <a:srgbClr val="0D7377"/>
                </a:solidFill>
                <a:latin typeface="Calibri" pitchFamily="34" charset="0"/>
                <a:ea typeface="Calibri" pitchFamily="34" charset="-122"/>
                <a:cs typeface="Calibri" pitchFamily="34" charset="-120"/>
              </a:rPr>
              <a:t>Upstream — Workforce:
</a:t>
            </a:r>
            <a:r>
              <a:rPr lang="en-US" sz="1350" dirty="0">
                <a:solidFill>
                  <a:srgbClr val="374151"/>
                </a:solidFill>
                <a:latin typeface="Calibri" pitchFamily="34" charset="0"/>
                <a:ea typeface="Calibri" pitchFamily="34" charset="-122"/>
                <a:cs typeface="Calibri" pitchFamily="34" charset="-120"/>
              </a:rPr>
              <a:t>Pipeline programs that recruit from underrepresented communities before professional silos form create a generation of physicians and attorneys whose equity orientation is experiential and relational — not just theoretical</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0D7377"/>
                </a:solidFill>
                <a:latin typeface="Calibri" pitchFamily="34" charset="0"/>
                <a:ea typeface="Calibri" pitchFamily="34" charset="-122"/>
                <a:cs typeface="Calibri" pitchFamily="34" charset="-120"/>
              </a:rPr>
              <a:t>Addresses the gap:
</a:t>
            </a:r>
            <a:r>
              <a:rPr lang="en-US" sz="1350" dirty="0">
                <a:solidFill>
                  <a:srgbClr val="374151"/>
                </a:solidFill>
                <a:latin typeface="Calibri" pitchFamily="34" charset="0"/>
                <a:ea typeface="Calibri" pitchFamily="34" charset="-122"/>
                <a:cs typeface="Calibri" pitchFamily="34" charset="-120"/>
              </a:rPr>
              <a:t>80% of physicians lack confidence addressing social issues; our model builds that confidence from high school onward</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0D7377"/>
                </a:solidFill>
                <a:latin typeface="Calibri" pitchFamily="34" charset="0"/>
                <a:ea typeface="Calibri" pitchFamily="34" charset="-122"/>
                <a:cs typeface="Calibri" pitchFamily="34" charset="-120"/>
              </a:rPr>
              <a:t>Diversifying who enters law and medicine:
</a:t>
            </a:r>
            <a:r>
              <a:rPr lang="en-US" sz="1350" dirty="0">
                <a:solidFill>
                  <a:srgbClr val="374151"/>
                </a:solidFill>
                <a:latin typeface="Calibri" pitchFamily="34" charset="0"/>
                <a:ea typeface="Calibri" pitchFamily="34" charset="-122"/>
                <a:cs typeface="Calibri" pitchFamily="34" charset="-120"/>
              </a:rPr>
              <a:t>By reaching Broward County students from underserved schools, Ad Law-Med broadens the pipeline itself</a:t>
            </a:r>
            <a:endParaRPr lang="en-US" sz="1350" dirty="0"/>
          </a:p>
        </p:txBody>
      </p:sp>
      <p:sp>
        <p:nvSpPr>
          <p:cNvPr id="6" name="Shape 4"/>
          <p:cNvSpPr/>
          <p:nvPr/>
        </p:nvSpPr>
        <p:spPr>
          <a:xfrm>
            <a:off x="4663440" y="804672"/>
            <a:ext cx="4114800" cy="4091940"/>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a:p>
        </p:txBody>
      </p:sp>
      <p:sp>
        <p:nvSpPr>
          <p:cNvPr id="7" name="Text 5"/>
          <p:cNvSpPr/>
          <p:nvPr/>
        </p:nvSpPr>
        <p:spPr>
          <a:xfrm>
            <a:off x="4846320" y="896112"/>
            <a:ext cx="3749040" cy="3909060"/>
          </a:xfrm>
          <a:prstGeom prst="rect">
            <a:avLst/>
          </a:prstGeom>
          <a:noFill/>
          <a:ln/>
        </p:spPr>
        <p:txBody>
          <a:bodyPr wrap="square" rtlCol="0" anchor="t"/>
          <a:lstStyle/>
          <a:p>
            <a:pPr marL="0" indent="0">
              <a:buNone/>
            </a:pPr>
            <a:r>
              <a:rPr lang="en-US" sz="1350" b="1" dirty="0">
                <a:solidFill>
                  <a:srgbClr val="1C5FAE"/>
                </a:solidFill>
                <a:latin typeface="Calibri" pitchFamily="34" charset="0"/>
                <a:ea typeface="Calibri" pitchFamily="34" charset="-122"/>
                <a:cs typeface="Calibri" pitchFamily="34" charset="-120"/>
              </a:rPr>
              <a:t>Downstream — Patient Care:
</a:t>
            </a:r>
            <a:r>
              <a:rPr lang="en-US" sz="1350" dirty="0">
                <a:solidFill>
                  <a:srgbClr val="374151"/>
                </a:solidFill>
                <a:latin typeface="Calibri" pitchFamily="34" charset="0"/>
                <a:ea typeface="Calibri" pitchFamily="34" charset="-122"/>
                <a:cs typeface="Calibri" pitchFamily="34" charset="-120"/>
              </a:rPr>
              <a:t>Patients with chronic illness and those approaching end of life carry the heaviest unmet legal burden — and those burdens directly influence treatment adherence, care transitions, and quality of life</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1C5FAE"/>
                </a:solidFill>
                <a:latin typeface="Calibri" pitchFamily="34" charset="0"/>
                <a:ea typeface="Calibri" pitchFamily="34" charset="-122"/>
                <a:cs typeface="Calibri" pitchFamily="34" charset="-120"/>
              </a:rPr>
              <a:t>MLPs have demonstrated:
</a:t>
            </a:r>
            <a:r>
              <a:rPr lang="en-US" sz="1350" dirty="0">
                <a:solidFill>
                  <a:srgbClr val="374151"/>
                </a:solidFill>
                <a:latin typeface="Calibri" pitchFamily="34" charset="0"/>
                <a:ea typeface="Calibri" pitchFamily="34" charset="-122"/>
                <a:cs typeface="Calibri" pitchFamily="34" charset="-120"/>
              </a:rPr>
              <a:t>Addressing legal needs reduces stress, improves care engagement, and enhances health outcomes (Regenstein et al., 2018; Murphy et al., 2015)</a:t>
            </a:r>
          </a:p>
          <a:p>
            <a:pPr marL="0" indent="0">
              <a:buNone/>
            </a:pPr>
            <a:r>
              <a:rPr lang="en-US" sz="1350" dirty="0">
                <a:solidFill>
                  <a:srgbClr val="374151"/>
                </a:solidFill>
                <a:latin typeface="Calibri" pitchFamily="34" charset="0"/>
                <a:ea typeface="Calibri" pitchFamily="34" charset="-122"/>
                <a:cs typeface="Calibri" pitchFamily="34" charset="-120"/>
              </a:rPr>
              <a:t>
</a:t>
            </a:r>
            <a:r>
              <a:rPr lang="en-US" sz="1350" b="1" dirty="0">
                <a:solidFill>
                  <a:srgbClr val="1C5FAE"/>
                </a:solidFill>
                <a:latin typeface="Calibri" pitchFamily="34" charset="0"/>
                <a:ea typeface="Calibri" pitchFamily="34" charset="-122"/>
                <a:cs typeface="Calibri" pitchFamily="34" charset="-120"/>
              </a:rPr>
              <a:t>The result:
</a:t>
            </a:r>
            <a:r>
              <a:rPr lang="en-US" sz="1350" dirty="0">
                <a:solidFill>
                  <a:srgbClr val="374151"/>
                </a:solidFill>
                <a:latin typeface="Calibri" pitchFamily="34" charset="0"/>
                <a:ea typeface="Calibri" pitchFamily="34" charset="-122"/>
                <a:cs typeface="Calibri" pitchFamily="34" charset="-120"/>
              </a:rPr>
              <a:t>A model that addresses equity upstream through professional formation and downstream through direct patient advocacy simultaneously</a:t>
            </a:r>
            <a:endParaRPr lang="en-US" sz="1350" dirty="0"/>
          </a:p>
        </p:txBody>
      </p:sp>
      <p:sp>
        <p:nvSpPr>
          <p:cNvPr id="8" name="Oval 7">
            <a:extLst>
              <a:ext uri="{FF2B5EF4-FFF2-40B4-BE49-F238E27FC236}">
                <a16:creationId xmlns:a16="http://schemas.microsoft.com/office/drawing/2014/main" id="{3471B40E-C84C-38E2-5AD5-5FC70D40269A}"/>
              </a:ext>
            </a:extLst>
          </p:cNvPr>
          <p:cNvSpPr/>
          <p:nvPr/>
        </p:nvSpPr>
        <p:spPr>
          <a:xfrm>
            <a:off x="8919275" y="4951708"/>
            <a:ext cx="154983" cy="131736"/>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4543151-5A87-1515-3E42-75BE5C779335}"/>
              </a:ext>
            </a:extLst>
          </p:cNvPr>
          <p:cNvSpPr/>
          <p:nvPr/>
        </p:nvSpPr>
        <p:spPr>
          <a:xfrm>
            <a:off x="120650" y="4866599"/>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0D547B2-63EB-2EF0-40FA-CA7736D3D415}"/>
              </a:ext>
            </a:extLst>
          </p:cNvPr>
          <p:cNvPicPr>
            <a:picLocks noChangeAspect="1"/>
          </p:cNvPicPr>
          <p:nvPr/>
        </p:nvPicPr>
        <p:blipFill>
          <a:blip r:embed="rId3"/>
          <a:srcRect l="-6322" t="34936" r="1245" b="39301"/>
          <a:stretch>
            <a:fillRect/>
          </a:stretch>
        </p:blipFill>
        <p:spPr>
          <a:xfrm>
            <a:off x="-163286" y="1352918"/>
            <a:ext cx="7674429" cy="1569896"/>
          </a:xfrm>
          <a:prstGeom prst="rect">
            <a:avLst/>
          </a:prstGeom>
        </p:spPr>
      </p:pic>
    </p:spTree>
    <p:extLst>
      <p:ext uri="{BB962C8B-B14F-4D97-AF65-F5344CB8AC3E}">
        <p14:creationId xmlns:p14="http://schemas.microsoft.com/office/powerpoint/2010/main" val="38943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0">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3557"/>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Discussion · Replicability &amp; Scalability</a:t>
            </a:r>
            <a:endParaRPr lang="en-US" sz="2000" dirty="0"/>
          </a:p>
        </p:txBody>
      </p:sp>
      <p:sp>
        <p:nvSpPr>
          <p:cNvPr id="4" name="Text 2"/>
          <p:cNvSpPr/>
          <p:nvPr/>
        </p:nvSpPr>
        <p:spPr>
          <a:xfrm>
            <a:off x="457200" y="777240"/>
            <a:ext cx="8229600" cy="329184"/>
          </a:xfrm>
          <a:prstGeom prst="rect">
            <a:avLst/>
          </a:prstGeom>
          <a:noFill/>
          <a:ln/>
        </p:spPr>
        <p:txBody>
          <a:bodyPr wrap="square" rtlCol="0" anchor="ctr"/>
          <a:lstStyle/>
          <a:p>
            <a:pPr marL="0" indent="0">
              <a:buNone/>
            </a:pPr>
            <a:r>
              <a:rPr lang="en-US" sz="1400" b="1" dirty="0">
                <a:solidFill>
                  <a:srgbClr val="374151"/>
                </a:solidFill>
                <a:latin typeface="Calibri" pitchFamily="34" charset="0"/>
                <a:ea typeface="Calibri" pitchFamily="34" charset="-122"/>
                <a:cs typeface="Calibri" pitchFamily="34" charset="-120"/>
              </a:rPr>
              <a:t>What institutions need to replicate this model:</a:t>
            </a:r>
            <a:endParaRPr lang="en-US" sz="1400" dirty="0"/>
          </a:p>
        </p:txBody>
      </p:sp>
      <p:sp>
        <p:nvSpPr>
          <p:cNvPr id="5" name="Text 3"/>
          <p:cNvSpPr/>
          <p:nvPr/>
        </p:nvSpPr>
        <p:spPr>
          <a:xfrm>
            <a:off x="457200" y="1124712"/>
            <a:ext cx="8229600" cy="1051560"/>
          </a:xfrm>
          <a:prstGeom prst="rect">
            <a:avLst/>
          </a:prstGeom>
          <a:noFill/>
          <a:ln/>
        </p:spPr>
        <p:txBody>
          <a:bodyPr wrap="square" rtlCol="0" anchor="ctr"/>
          <a:lstStyle/>
          <a:p>
            <a:pPr marL="342900" indent="-342900">
              <a:buSzPct val="100000"/>
              <a:buChar char="•"/>
            </a:pPr>
            <a:r>
              <a:rPr lang="en-US" sz="1350" dirty="0">
                <a:solidFill>
                  <a:srgbClr val="374151"/>
                </a:solidFill>
                <a:latin typeface="Calibri" pitchFamily="34" charset="0"/>
                <a:ea typeface="Calibri" pitchFamily="34" charset="-122"/>
                <a:cs typeface="Calibri" pitchFamily="34" charset="-120"/>
              </a:rPr>
              <a:t>A medical school or health professions program</a:t>
            </a:r>
            <a:endParaRPr lang="en-US" sz="1350" dirty="0"/>
          </a:p>
          <a:p>
            <a:pPr marL="342900" indent="-342900">
              <a:buSzPct val="100000"/>
              <a:buChar char="•"/>
            </a:pPr>
            <a:r>
              <a:rPr lang="en-US" sz="1350" dirty="0">
                <a:solidFill>
                  <a:srgbClr val="374151"/>
                </a:solidFill>
                <a:latin typeface="Calibri" pitchFamily="34" charset="0"/>
                <a:ea typeface="Calibri" pitchFamily="34" charset="-122"/>
                <a:cs typeface="Calibri" pitchFamily="34" charset="-120"/>
              </a:rPr>
              <a:t>A law school or legal services partner</a:t>
            </a:r>
            <a:endParaRPr lang="en-US" sz="1350" dirty="0"/>
          </a:p>
          <a:p>
            <a:pPr marL="342900" indent="-342900">
              <a:buSzPct val="100000"/>
              <a:buChar char="•"/>
            </a:pPr>
            <a:r>
              <a:rPr lang="en-US" sz="1350" dirty="0">
                <a:solidFill>
                  <a:srgbClr val="374151"/>
                </a:solidFill>
                <a:latin typeface="Calibri" pitchFamily="34" charset="0"/>
                <a:ea typeface="Calibri" pitchFamily="34" charset="-122"/>
                <a:cs typeface="Calibri" pitchFamily="34" charset="-120"/>
              </a:rPr>
              <a:t>A community-based health system or clinic anchor</a:t>
            </a:r>
            <a:endParaRPr lang="en-US" sz="1350" dirty="0"/>
          </a:p>
          <a:p>
            <a:pPr marL="342900" indent="-342900">
              <a:buSzPct val="100000"/>
              <a:buChar char="•"/>
            </a:pPr>
            <a:r>
              <a:rPr lang="en-US" sz="1350" dirty="0">
                <a:solidFill>
                  <a:srgbClr val="374151"/>
                </a:solidFill>
                <a:latin typeface="Calibri" pitchFamily="34" charset="0"/>
                <a:ea typeface="Calibri" pitchFamily="34" charset="-122"/>
                <a:cs typeface="Calibri" pitchFamily="34" charset="-120"/>
              </a:rPr>
              <a:t>Pipeline school partnerships (ideally in underserved communities)</a:t>
            </a:r>
            <a:endParaRPr lang="en-US" sz="1350" dirty="0"/>
          </a:p>
        </p:txBody>
      </p:sp>
      <p:sp>
        <p:nvSpPr>
          <p:cNvPr id="6" name="Text 4"/>
          <p:cNvSpPr/>
          <p:nvPr/>
        </p:nvSpPr>
        <p:spPr>
          <a:xfrm>
            <a:off x="457200" y="2286000"/>
            <a:ext cx="8229600" cy="329184"/>
          </a:xfrm>
          <a:prstGeom prst="rect">
            <a:avLst/>
          </a:prstGeom>
          <a:noFill/>
          <a:ln/>
        </p:spPr>
        <p:txBody>
          <a:bodyPr wrap="square" rtlCol="0" anchor="ctr"/>
          <a:lstStyle/>
          <a:p>
            <a:pPr marL="0" indent="0">
              <a:buNone/>
            </a:pPr>
            <a:r>
              <a:rPr lang="en-US" sz="1400" b="1" dirty="0">
                <a:solidFill>
                  <a:srgbClr val="374151"/>
                </a:solidFill>
                <a:latin typeface="Calibri" pitchFamily="34" charset="0"/>
                <a:ea typeface="Calibri" pitchFamily="34" charset="-122"/>
                <a:cs typeface="Calibri" pitchFamily="34" charset="-120"/>
              </a:rPr>
              <a:t>Modular adoption — institutions do not need all three tiers at once:</a:t>
            </a:r>
            <a:endParaRPr lang="en-US" sz="1400" dirty="0"/>
          </a:p>
        </p:txBody>
      </p:sp>
      <p:sp>
        <p:nvSpPr>
          <p:cNvPr id="7" name="Text 5"/>
          <p:cNvSpPr/>
          <p:nvPr/>
        </p:nvSpPr>
        <p:spPr>
          <a:xfrm>
            <a:off x="457200" y="2633472"/>
            <a:ext cx="8229600" cy="594360"/>
          </a:xfrm>
          <a:prstGeom prst="rect">
            <a:avLst/>
          </a:prstGeom>
          <a:noFill/>
          <a:ln/>
        </p:spPr>
        <p:txBody>
          <a:bodyPr wrap="square" rtlCol="0" anchor="ctr"/>
          <a:lstStyle/>
          <a:p>
            <a:pPr marL="0" indent="0">
              <a:buNone/>
            </a:pPr>
            <a:r>
              <a:rPr lang="en-US" sz="1350" dirty="0">
                <a:solidFill>
                  <a:srgbClr val="374151"/>
                </a:solidFill>
                <a:latin typeface="Calibri" pitchFamily="34" charset="0"/>
                <a:ea typeface="Calibri" pitchFamily="34" charset="-122"/>
                <a:cs typeface="Calibri" pitchFamily="34" charset="-120"/>
              </a:rPr>
              <a:t>Start with one tier. Build toward the others. The framework is flexible because its core is developmental integration, not uniform replication.</a:t>
            </a:r>
            <a:endParaRPr lang="en-US" sz="1350" dirty="0"/>
          </a:p>
        </p:txBody>
      </p:sp>
      <p:sp>
        <p:nvSpPr>
          <p:cNvPr id="8" name="Text 6"/>
          <p:cNvSpPr/>
          <p:nvPr/>
        </p:nvSpPr>
        <p:spPr>
          <a:xfrm>
            <a:off x="457200" y="3337560"/>
            <a:ext cx="8229600" cy="329184"/>
          </a:xfrm>
          <a:prstGeom prst="rect">
            <a:avLst/>
          </a:prstGeom>
          <a:noFill/>
          <a:ln/>
        </p:spPr>
        <p:txBody>
          <a:bodyPr wrap="square" rtlCol="0" anchor="ctr"/>
          <a:lstStyle/>
          <a:p>
            <a:pPr marL="0" indent="0">
              <a:buNone/>
            </a:pPr>
            <a:r>
              <a:rPr lang="en-US" sz="1400" b="1" dirty="0">
                <a:solidFill>
                  <a:srgbClr val="374151"/>
                </a:solidFill>
                <a:latin typeface="Calibri" pitchFamily="34" charset="0"/>
                <a:ea typeface="Calibri" pitchFamily="34" charset="-122"/>
                <a:cs typeface="Calibri" pitchFamily="34" charset="-120"/>
              </a:rPr>
              <a:t>Future evaluation priorities:</a:t>
            </a:r>
            <a:endParaRPr lang="en-US" sz="1400" dirty="0"/>
          </a:p>
        </p:txBody>
      </p:sp>
      <p:sp>
        <p:nvSpPr>
          <p:cNvPr id="9" name="Text 7"/>
          <p:cNvSpPr/>
          <p:nvPr/>
        </p:nvSpPr>
        <p:spPr>
          <a:xfrm>
            <a:off x="457200" y="3675888"/>
            <a:ext cx="8229600" cy="777240"/>
          </a:xfrm>
          <a:prstGeom prst="rect">
            <a:avLst/>
          </a:prstGeom>
          <a:noFill/>
          <a:ln/>
        </p:spPr>
        <p:txBody>
          <a:bodyPr wrap="square" rtlCol="0" anchor="ctr"/>
          <a:lstStyle/>
          <a:p>
            <a:pPr marL="0" indent="0">
              <a:buNone/>
            </a:pPr>
            <a:r>
              <a:rPr lang="en-US" sz="1350" dirty="0">
                <a:solidFill>
                  <a:srgbClr val="374151"/>
                </a:solidFill>
                <a:latin typeface="Calibri" pitchFamily="34" charset="0"/>
                <a:ea typeface="Calibri" pitchFamily="34" charset="-122"/>
                <a:cs typeface="Calibri" pitchFamily="34" charset="-120"/>
              </a:rPr>
              <a:t>IPEC competency growth · advocacy confidence · workforce tracking · clinical outcomes (advance directive completion, patient satisfaction) · longitudinal outcome data across the continuum</a:t>
            </a:r>
            <a:endParaRPr lang="en-US" sz="1350" dirty="0"/>
          </a:p>
        </p:txBody>
      </p:sp>
      <p:sp>
        <p:nvSpPr>
          <p:cNvPr id="10" name="Oval 9">
            <a:extLst>
              <a:ext uri="{FF2B5EF4-FFF2-40B4-BE49-F238E27FC236}">
                <a16:creationId xmlns:a16="http://schemas.microsoft.com/office/drawing/2014/main" id="{AC912818-2387-927B-7507-33230ACC279A}"/>
              </a:ext>
            </a:extLst>
          </p:cNvPr>
          <p:cNvSpPr/>
          <p:nvPr/>
        </p:nvSpPr>
        <p:spPr>
          <a:xfrm>
            <a:off x="8858498" y="4921651"/>
            <a:ext cx="154983" cy="1317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1">
    <p:bg>
      <p:bgPr>
        <a:solidFill>
          <a:srgbClr val="1C3557"/>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7377"/>
          </a:solidFill>
          <a:ln/>
        </p:spPr>
        <p:txBody>
          <a:bodyPr/>
          <a:lstStyle/>
          <a:p>
            <a:endParaRPr lang="en-US"/>
          </a:p>
        </p:txBody>
      </p:sp>
      <p:sp>
        <p:nvSpPr>
          <p:cNvPr id="3" name="Text 1"/>
          <p:cNvSpPr/>
          <p:nvPr/>
        </p:nvSpPr>
        <p:spPr>
          <a:xfrm>
            <a:off x="411480" y="365760"/>
            <a:ext cx="8503920" cy="502920"/>
          </a:xfrm>
          <a:prstGeom prst="rect">
            <a:avLst/>
          </a:prstGeom>
          <a:noFill/>
          <a:ln/>
        </p:spPr>
        <p:txBody>
          <a:bodyPr wrap="square" rtlCol="0" anchor="ctr"/>
          <a:lstStyle/>
          <a:p>
            <a:pPr marL="0" indent="0">
              <a:buNone/>
            </a:pPr>
            <a:r>
              <a:rPr lang="en-US" sz="1400" b="1" kern="0" spc="400" dirty="0">
                <a:solidFill>
                  <a:srgbClr val="14A085"/>
                </a:solidFill>
                <a:latin typeface="Calibri" pitchFamily="34" charset="0"/>
                <a:ea typeface="Calibri" pitchFamily="34" charset="-122"/>
                <a:cs typeface="Calibri" pitchFamily="34" charset="-120"/>
              </a:rPr>
              <a:t>Conclusion</a:t>
            </a:r>
            <a:endParaRPr lang="en-US" sz="1400" dirty="0"/>
          </a:p>
        </p:txBody>
      </p:sp>
      <p:sp>
        <p:nvSpPr>
          <p:cNvPr id="4" name="Text 2"/>
          <p:cNvSpPr/>
          <p:nvPr/>
        </p:nvSpPr>
        <p:spPr>
          <a:xfrm>
            <a:off x="411480" y="868680"/>
            <a:ext cx="8412480" cy="73152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MLP principles need not be confined to the clinic.</a:t>
            </a:r>
            <a:endParaRPr lang="en-US" sz="2600" dirty="0"/>
          </a:p>
        </p:txBody>
      </p:sp>
      <p:sp>
        <p:nvSpPr>
          <p:cNvPr id="5" name="Text 3"/>
          <p:cNvSpPr/>
          <p:nvPr/>
        </p:nvSpPr>
        <p:spPr>
          <a:xfrm>
            <a:off x="411480" y="1627632"/>
            <a:ext cx="8046720" cy="640080"/>
          </a:xfrm>
          <a:prstGeom prst="rect">
            <a:avLst/>
          </a:prstGeom>
          <a:noFill/>
          <a:ln/>
        </p:spPr>
        <p:txBody>
          <a:bodyPr wrap="square" rtlCol="0" anchor="ctr"/>
          <a:lstStyle/>
          <a:p>
            <a:pPr marL="0" indent="0">
              <a:buNone/>
            </a:pPr>
            <a:r>
              <a:rPr lang="en-US" sz="1800" i="1" dirty="0">
                <a:solidFill>
                  <a:srgbClr val="14A085"/>
                </a:solidFill>
                <a:latin typeface="Calibri" pitchFamily="34" charset="0"/>
                <a:ea typeface="Calibri" pitchFamily="34" charset="-122"/>
                <a:cs typeface="Calibri" pitchFamily="34" charset="-120"/>
              </a:rPr>
              <a:t>They can — and should — permeate education from high school through professional practice.</a:t>
            </a:r>
            <a:endParaRPr lang="en-US" sz="1800" dirty="0"/>
          </a:p>
        </p:txBody>
      </p:sp>
      <p:sp>
        <p:nvSpPr>
          <p:cNvPr id="6" name="Shape 4"/>
          <p:cNvSpPr/>
          <p:nvPr/>
        </p:nvSpPr>
        <p:spPr>
          <a:xfrm>
            <a:off x="411480" y="2450592"/>
            <a:ext cx="73152" cy="566928"/>
          </a:xfrm>
          <a:prstGeom prst="rect">
            <a:avLst/>
          </a:prstGeom>
          <a:solidFill>
            <a:srgbClr val="D4A843"/>
          </a:solidFill>
          <a:ln/>
        </p:spPr>
        <p:txBody>
          <a:bodyPr/>
          <a:lstStyle/>
          <a:p>
            <a:endParaRPr lang="en-US"/>
          </a:p>
        </p:txBody>
      </p:sp>
      <p:sp>
        <p:nvSpPr>
          <p:cNvPr id="7" name="Text 5"/>
          <p:cNvSpPr/>
          <p:nvPr/>
        </p:nvSpPr>
        <p:spPr>
          <a:xfrm>
            <a:off x="594360" y="2450592"/>
            <a:ext cx="8138160" cy="621792"/>
          </a:xfrm>
          <a:prstGeom prst="rect">
            <a:avLst/>
          </a:prstGeom>
          <a:noFill/>
          <a:ln/>
        </p:spPr>
        <p:txBody>
          <a:bodyPr wrap="square" lIns="0" tIns="0" rIns="0" bIns="0" rtlCol="0" anchor="ctr"/>
          <a:lstStyle/>
          <a:p>
            <a:pPr marL="0" indent="0">
              <a:buNone/>
            </a:pPr>
            <a:r>
              <a:rPr lang="en-US" sz="1350" dirty="0">
                <a:solidFill>
                  <a:srgbClr val="FFFFFF"/>
                </a:solidFill>
                <a:latin typeface="Calibri" pitchFamily="34" charset="0"/>
                <a:ea typeface="Calibri" pitchFamily="34" charset="-122"/>
                <a:cs typeface="Calibri" pitchFamily="34" charset="-120"/>
              </a:rPr>
              <a:t>NSU's three-tier continuum is the first model to bring faculty, graduate students, and high school students together under a unified MLP framework</a:t>
            </a:r>
            <a:endParaRPr lang="en-US" sz="1350" dirty="0"/>
          </a:p>
        </p:txBody>
      </p:sp>
      <p:sp>
        <p:nvSpPr>
          <p:cNvPr id="8" name="Shape 6"/>
          <p:cNvSpPr/>
          <p:nvPr/>
        </p:nvSpPr>
        <p:spPr>
          <a:xfrm>
            <a:off x="411480" y="3255264"/>
            <a:ext cx="73152" cy="566928"/>
          </a:xfrm>
          <a:prstGeom prst="rect">
            <a:avLst/>
          </a:prstGeom>
          <a:solidFill>
            <a:srgbClr val="D4A843"/>
          </a:solidFill>
          <a:ln/>
        </p:spPr>
        <p:txBody>
          <a:bodyPr/>
          <a:lstStyle/>
          <a:p>
            <a:endParaRPr lang="en-US"/>
          </a:p>
        </p:txBody>
      </p:sp>
      <p:sp>
        <p:nvSpPr>
          <p:cNvPr id="9" name="Text 7"/>
          <p:cNvSpPr/>
          <p:nvPr/>
        </p:nvSpPr>
        <p:spPr>
          <a:xfrm>
            <a:off x="594360" y="3255264"/>
            <a:ext cx="8138160" cy="621792"/>
          </a:xfrm>
          <a:prstGeom prst="rect">
            <a:avLst/>
          </a:prstGeom>
          <a:noFill/>
          <a:ln/>
        </p:spPr>
        <p:txBody>
          <a:bodyPr wrap="square" lIns="0" tIns="0" rIns="0" bIns="0" rtlCol="0" anchor="ctr"/>
          <a:lstStyle/>
          <a:p>
            <a:pPr marL="0" indent="0">
              <a:buNone/>
            </a:pPr>
            <a:r>
              <a:rPr lang="en-US" sz="1350" dirty="0">
                <a:solidFill>
                  <a:srgbClr val="FFFFFF"/>
                </a:solidFill>
                <a:latin typeface="Calibri" pitchFamily="34" charset="0"/>
                <a:ea typeface="Calibri" pitchFamily="34" charset="-122"/>
                <a:cs typeface="Calibri" pitchFamily="34" charset="-120"/>
              </a:rPr>
              <a:t>Legal and medical educators should ask: are our curricula building bridges — or reinforcing silos?</a:t>
            </a:r>
            <a:endParaRPr lang="en-US" sz="1350" dirty="0"/>
          </a:p>
        </p:txBody>
      </p:sp>
      <p:sp>
        <p:nvSpPr>
          <p:cNvPr id="10" name="Shape 8"/>
          <p:cNvSpPr/>
          <p:nvPr/>
        </p:nvSpPr>
        <p:spPr>
          <a:xfrm>
            <a:off x="411480" y="4059936"/>
            <a:ext cx="73152" cy="566928"/>
          </a:xfrm>
          <a:prstGeom prst="rect">
            <a:avLst/>
          </a:prstGeom>
          <a:solidFill>
            <a:srgbClr val="D4A843"/>
          </a:solidFill>
          <a:ln/>
        </p:spPr>
        <p:txBody>
          <a:bodyPr/>
          <a:lstStyle/>
          <a:p>
            <a:endParaRPr lang="en-US"/>
          </a:p>
        </p:txBody>
      </p:sp>
      <p:sp>
        <p:nvSpPr>
          <p:cNvPr id="11" name="Text 9"/>
          <p:cNvSpPr/>
          <p:nvPr/>
        </p:nvSpPr>
        <p:spPr>
          <a:xfrm>
            <a:off x="594360" y="4059936"/>
            <a:ext cx="8138160" cy="621792"/>
          </a:xfrm>
          <a:prstGeom prst="rect">
            <a:avLst/>
          </a:prstGeom>
          <a:noFill/>
          <a:ln/>
        </p:spPr>
        <p:txBody>
          <a:bodyPr wrap="square" lIns="0" tIns="0" rIns="0" bIns="0" rtlCol="0" anchor="ctr"/>
          <a:lstStyle/>
          <a:p>
            <a:pPr marL="0" indent="0">
              <a:buNone/>
            </a:pPr>
            <a:r>
              <a:rPr lang="en-US" sz="1350" dirty="0">
                <a:solidFill>
                  <a:srgbClr val="FFFFFF"/>
                </a:solidFill>
                <a:latin typeface="Calibri" pitchFamily="34" charset="0"/>
                <a:ea typeface="Calibri" pitchFamily="34" charset="-122"/>
                <a:cs typeface="Calibri" pitchFamily="34" charset="-120"/>
              </a:rPr>
              <a:t>Future directions: longitudinal outcome tracking, scaling Ad Law-Med to additional counties, publishing Cleveland Clinic MLP clinical outcomes</a:t>
            </a:r>
            <a:endParaRPr lang="en-US" sz="1350" dirty="0"/>
          </a:p>
        </p:txBody>
      </p:sp>
      <p:sp>
        <p:nvSpPr>
          <p:cNvPr id="12" name="Oval 11">
            <a:extLst>
              <a:ext uri="{FF2B5EF4-FFF2-40B4-BE49-F238E27FC236}">
                <a16:creationId xmlns:a16="http://schemas.microsoft.com/office/drawing/2014/main" id="{84A41C7E-B737-B1D0-2300-AE67C543491E}"/>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2">
    <p:bg>
      <p:bgPr>
        <a:solidFill>
          <a:srgbClr val="0D7377"/>
        </a:solidFill>
        <a:effectLst/>
      </p:bgPr>
    </p:bg>
    <p:spTree>
      <p:nvGrpSpPr>
        <p:cNvPr id="1" name=""/>
        <p:cNvGrpSpPr/>
        <p:nvPr/>
      </p:nvGrpSpPr>
      <p:grpSpPr>
        <a:xfrm>
          <a:off x="0" y="0"/>
          <a:ext cx="0" cy="0"/>
          <a:chOff x="0" y="0"/>
          <a:chExt cx="0" cy="0"/>
        </a:xfrm>
      </p:grpSpPr>
      <p:sp>
        <p:nvSpPr>
          <p:cNvPr id="2" name="Text 0"/>
          <p:cNvSpPr/>
          <p:nvPr/>
        </p:nvSpPr>
        <p:spPr>
          <a:xfrm>
            <a:off x="457200" y="1371600"/>
            <a:ext cx="8229600" cy="1097280"/>
          </a:xfrm>
          <a:prstGeom prst="rect">
            <a:avLst/>
          </a:prstGeom>
          <a:noFill/>
          <a:ln/>
        </p:spPr>
        <p:txBody>
          <a:bodyPr wrap="square"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Questions &amp; Discussion</a:t>
            </a:r>
            <a:endParaRPr lang="en-US" sz="4000" dirty="0"/>
          </a:p>
        </p:txBody>
      </p:sp>
      <p:sp>
        <p:nvSpPr>
          <p:cNvPr id="3" name="Text 1"/>
          <p:cNvSpPr/>
          <p:nvPr/>
        </p:nvSpPr>
        <p:spPr>
          <a:xfrm>
            <a:off x="457200" y="2926080"/>
            <a:ext cx="8229600" cy="822960"/>
          </a:xfrm>
          <a:prstGeom prst="rect">
            <a:avLst/>
          </a:prstGeom>
          <a:noFill/>
          <a:ln/>
        </p:spPr>
        <p:txBody>
          <a:bodyPr wrap="square" rtlCol="0" anchor="ctr"/>
          <a:lstStyle/>
          <a:p>
            <a:pPr marL="0" indent="0" algn="ctr">
              <a:buNone/>
            </a:pPr>
            <a:r>
              <a:rPr lang="en-US" sz="1400" i="1" dirty="0">
                <a:solidFill>
                  <a:srgbClr val="FFFFFF"/>
                </a:solidFill>
                <a:latin typeface="Calibri" pitchFamily="34" charset="0"/>
                <a:ea typeface="Calibri" pitchFamily="34" charset="-122"/>
                <a:cs typeface="Calibri" pitchFamily="34" charset="-120"/>
              </a:rPr>
              <a:t>Nova Southeastern University</a:t>
            </a:r>
            <a:endParaRPr lang="en-US" sz="1400" dirty="0"/>
          </a:p>
          <a:p>
            <a:pPr marL="0" indent="0" algn="ctr">
              <a:buNone/>
            </a:pPr>
            <a:r>
              <a:rPr lang="en-US" sz="1400" i="1" dirty="0">
                <a:solidFill>
                  <a:srgbClr val="FFFFFF"/>
                </a:solidFill>
                <a:latin typeface="Calibri" pitchFamily="34" charset="0"/>
                <a:ea typeface="Calibri" pitchFamily="34" charset="-122"/>
                <a:cs typeface="Calibri" pitchFamily="34" charset="-120"/>
              </a:rPr>
              <a:t>Dr. Kiran C. Patel College of Allopathic Medicine  ·  Shepard Broad College of Law</a:t>
            </a:r>
            <a:endParaRPr lang="en-US" sz="1400" dirty="0"/>
          </a:p>
        </p:txBody>
      </p:sp>
      <p:sp>
        <p:nvSpPr>
          <p:cNvPr id="4" name="Text 2"/>
          <p:cNvSpPr/>
          <p:nvPr/>
        </p:nvSpPr>
        <p:spPr>
          <a:xfrm>
            <a:off x="457200" y="3931920"/>
            <a:ext cx="8229600" cy="365760"/>
          </a:xfrm>
          <a:prstGeom prst="rect">
            <a:avLst/>
          </a:prstGeom>
          <a:noFill/>
          <a:ln/>
        </p:spPr>
        <p:txBody>
          <a:bodyPr wrap="square" rtlCol="0" anchor="ctr"/>
          <a:lstStyle/>
          <a:p>
            <a:pPr marL="0" indent="0" algn="ctr">
              <a:buNone/>
            </a:pPr>
            <a:r>
              <a:rPr lang="en-US" sz="1300" dirty="0">
                <a:solidFill>
                  <a:srgbClr val="FFFFFF"/>
                </a:solidFill>
                <a:latin typeface="Calibri" pitchFamily="34" charset="0"/>
                <a:ea typeface="Calibri" pitchFamily="34" charset="-122"/>
                <a:cs typeface="Calibri" pitchFamily="34" charset="-120"/>
              </a:rPr>
              <a:t>Three-Tier MLP Educational Continuum</a:t>
            </a:r>
            <a:endParaRPr lang="en-US" sz="1300" dirty="0"/>
          </a:p>
        </p:txBody>
      </p:sp>
      <p:sp>
        <p:nvSpPr>
          <p:cNvPr id="5" name="Oval 4">
            <a:extLst>
              <a:ext uri="{FF2B5EF4-FFF2-40B4-BE49-F238E27FC236}">
                <a16:creationId xmlns:a16="http://schemas.microsoft.com/office/drawing/2014/main" id="{F2E88949-3F00-8CB5-1969-320FCD98C85E}"/>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4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C3557"/>
          </a:solidFill>
          <a:ln/>
        </p:spPr>
        <p:txBody>
          <a:bodyPr/>
          <a:lstStyle/>
          <a:p>
            <a:endParaRPr lang="en-US"/>
          </a:p>
        </p:txBody>
      </p:sp>
      <p:sp>
        <p:nvSpPr>
          <p:cNvPr id="3" name="Text 1"/>
          <p:cNvSpPr/>
          <p:nvPr/>
        </p:nvSpPr>
        <p:spPr>
          <a:xfrm>
            <a:off x="320040" y="0"/>
            <a:ext cx="8503920" cy="658368"/>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What Is a Medical-Legal Partnership?</a:t>
            </a:r>
            <a:endParaRPr lang="en-US" sz="2000" dirty="0"/>
          </a:p>
        </p:txBody>
      </p:sp>
      <p:sp>
        <p:nvSpPr>
          <p:cNvPr id="4" name="Text 2"/>
          <p:cNvSpPr/>
          <p:nvPr/>
        </p:nvSpPr>
        <p:spPr>
          <a:xfrm>
            <a:off x="457200" y="804672"/>
            <a:ext cx="5303520" cy="4069080"/>
          </a:xfrm>
          <a:prstGeom prst="rect">
            <a:avLst/>
          </a:prstGeom>
          <a:noFill/>
          <a:ln/>
        </p:spPr>
        <p:txBody>
          <a:bodyPr wrap="square" rtlCol="0" anchor="t"/>
          <a:lstStyle/>
          <a:p>
            <a:pPr marL="0" indent="0">
              <a:buNone/>
            </a:pPr>
            <a:r>
              <a:rPr lang="en-US" sz="1350" b="1" dirty="0">
                <a:solidFill>
                  <a:srgbClr val="374151"/>
                </a:solidFill>
                <a:latin typeface="Calibri" pitchFamily="34" charset="0"/>
                <a:ea typeface="Calibri" pitchFamily="34" charset="-122"/>
                <a:cs typeface="Calibri" pitchFamily="34" charset="-120"/>
              </a:rPr>
              <a:t>Medical-Legal Partnerships (MLPs) </a:t>
            </a:r>
            <a:r>
              <a:rPr lang="en-US" sz="1350" dirty="0">
                <a:solidFill>
                  <a:srgbClr val="374151"/>
                </a:solidFill>
                <a:latin typeface="Calibri" pitchFamily="34" charset="0"/>
                <a:ea typeface="Calibri" pitchFamily="34" charset="-122"/>
                <a:cs typeface="Calibri" pitchFamily="34" charset="-120"/>
              </a:rPr>
              <a:t>embed legal professionals in health care settings to address the social, structural, and political determinants of health — housing, benefits, immigration, advance care — that clinical care alone cannot remedy.</a:t>
            </a:r>
          </a:p>
          <a:p>
            <a:pPr marL="0" indent="0">
              <a:buNone/>
            </a:pPr>
            <a:endParaRPr lang="en-US" sz="1350" b="1" dirty="0">
              <a:solidFill>
                <a:srgbClr val="374151"/>
              </a:solidFill>
              <a:latin typeface="Calibri" pitchFamily="34" charset="0"/>
              <a:ea typeface="Calibri" pitchFamily="34" charset="-122"/>
              <a:cs typeface="Calibri" pitchFamily="34" charset="-120"/>
            </a:endParaRPr>
          </a:p>
          <a:p>
            <a:pPr marL="0" indent="0">
              <a:buNone/>
            </a:pPr>
            <a:r>
              <a:rPr lang="en-US" sz="1350" b="1" dirty="0">
                <a:solidFill>
                  <a:srgbClr val="374151"/>
                </a:solidFill>
                <a:latin typeface="Calibri" pitchFamily="34" charset="0"/>
                <a:ea typeface="Calibri" pitchFamily="34" charset="-122"/>
                <a:cs typeface="Calibri" pitchFamily="34" charset="-120"/>
              </a:rPr>
              <a:t>First introduced in 1993 </a:t>
            </a:r>
            <a:r>
              <a:rPr lang="en-US" sz="1350" dirty="0">
                <a:solidFill>
                  <a:srgbClr val="374151"/>
                </a:solidFill>
                <a:latin typeface="Calibri" pitchFamily="34" charset="0"/>
                <a:ea typeface="Calibri" pitchFamily="34" charset="-122"/>
                <a:cs typeface="Calibri" pitchFamily="34" charset="-120"/>
              </a:rPr>
              <a:t>by Dr. Barry Zuckerman at Boston Medical Center. Today ~450 MLPs operate across the U.S. (up from 81 in 2008).</a:t>
            </a:r>
          </a:p>
          <a:p>
            <a:pPr marL="0" indent="0">
              <a:buNone/>
            </a:pPr>
            <a:endParaRPr lang="en-US" sz="1350" b="1" dirty="0">
              <a:solidFill>
                <a:srgbClr val="374151"/>
              </a:solidFill>
              <a:latin typeface="Calibri" pitchFamily="34" charset="0"/>
              <a:ea typeface="Calibri" pitchFamily="34" charset="-122"/>
              <a:cs typeface="Calibri" pitchFamily="34" charset="-120"/>
            </a:endParaRPr>
          </a:p>
          <a:p>
            <a:pPr marL="0" indent="0">
              <a:buNone/>
            </a:pPr>
            <a:r>
              <a:rPr lang="en-US" sz="1350" b="1" dirty="0">
                <a:solidFill>
                  <a:srgbClr val="374151"/>
                </a:solidFill>
                <a:latin typeface="Calibri" pitchFamily="34" charset="0"/>
                <a:ea typeface="Calibri" pitchFamily="34" charset="-122"/>
                <a:cs typeface="Calibri" pitchFamily="34" charset="-120"/>
              </a:rPr>
              <a:t>The gap: </a:t>
            </a:r>
            <a:r>
              <a:rPr lang="en-US" sz="1350" dirty="0">
                <a:solidFill>
                  <a:srgbClr val="374151"/>
                </a:solidFill>
                <a:latin typeface="Calibri" pitchFamily="34" charset="0"/>
                <a:ea typeface="Calibri" pitchFamily="34" charset="-122"/>
                <a:cs typeface="Calibri" pitchFamily="34" charset="-120"/>
              </a:rPr>
              <a:t>80% of physicians lack confidence addressing social issues. Most low-income patients face ≥2 legal needs yet rarely seek help independently.</a:t>
            </a:r>
          </a:p>
          <a:p>
            <a:pPr marL="0" indent="0">
              <a:buNone/>
            </a:pPr>
            <a:endParaRPr lang="en-US" sz="1350" b="1" dirty="0">
              <a:solidFill>
                <a:srgbClr val="374151"/>
              </a:solidFill>
              <a:latin typeface="Calibri" pitchFamily="34" charset="0"/>
              <a:ea typeface="Calibri" pitchFamily="34" charset="-122"/>
              <a:cs typeface="Calibri" pitchFamily="34" charset="-120"/>
            </a:endParaRPr>
          </a:p>
          <a:p>
            <a:pPr marL="0" indent="0">
              <a:buNone/>
            </a:pPr>
            <a:r>
              <a:rPr lang="en-US" sz="1350" b="1" dirty="0">
                <a:solidFill>
                  <a:srgbClr val="374151"/>
                </a:solidFill>
                <a:latin typeface="Calibri" pitchFamily="34" charset="0"/>
                <a:ea typeface="Calibri" pitchFamily="34" charset="-122"/>
                <a:cs typeface="Calibri" pitchFamily="34" charset="-120"/>
              </a:rPr>
              <a:t>MLPs work because </a:t>
            </a:r>
            <a:r>
              <a:rPr lang="en-US" sz="1350" dirty="0">
                <a:solidFill>
                  <a:srgbClr val="374151"/>
                </a:solidFill>
                <a:latin typeface="Calibri" pitchFamily="34" charset="0"/>
                <a:ea typeface="Calibri" pitchFamily="34" charset="-122"/>
                <a:cs typeface="Calibri" pitchFamily="34" charset="-120"/>
              </a:rPr>
              <a:t>neither profession can bridge this gap alone — together they close it.</a:t>
            </a:r>
            <a:endParaRPr lang="en-US" sz="1350" dirty="0"/>
          </a:p>
        </p:txBody>
      </p:sp>
      <p:sp>
        <p:nvSpPr>
          <p:cNvPr id="5" name="Shape 3"/>
          <p:cNvSpPr/>
          <p:nvPr/>
        </p:nvSpPr>
        <p:spPr>
          <a:xfrm>
            <a:off x="6217920" y="868680"/>
            <a:ext cx="2560320" cy="1325880"/>
          </a:xfrm>
          <a:prstGeom prst="rect">
            <a:avLst/>
          </a:prstGeom>
          <a:solidFill>
            <a:srgbClr val="0D7377"/>
          </a:solidFill>
          <a:ln/>
          <a:effectLst>
            <a:outerShdw blurRad="63500" dist="25400" dir="8100000" algn="bl" rotWithShape="0">
              <a:srgbClr val="000000">
                <a:alpha val="10000"/>
              </a:srgbClr>
            </a:outerShdw>
          </a:effectLst>
        </p:spPr>
        <p:txBody>
          <a:bodyPr/>
          <a:lstStyle/>
          <a:p>
            <a:endParaRPr lang="en-US"/>
          </a:p>
        </p:txBody>
      </p:sp>
      <p:sp>
        <p:nvSpPr>
          <p:cNvPr id="6" name="Text 4"/>
          <p:cNvSpPr/>
          <p:nvPr/>
        </p:nvSpPr>
        <p:spPr>
          <a:xfrm>
            <a:off x="6217920" y="978408"/>
            <a:ext cx="2560320" cy="729234"/>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~450</a:t>
            </a:r>
            <a:endParaRPr lang="en-US" sz="3600" dirty="0"/>
          </a:p>
        </p:txBody>
      </p:sp>
      <p:sp>
        <p:nvSpPr>
          <p:cNvPr id="7" name="Text 5"/>
          <p:cNvSpPr/>
          <p:nvPr/>
        </p:nvSpPr>
        <p:spPr>
          <a:xfrm>
            <a:off x="6217920" y="1637690"/>
            <a:ext cx="2560320" cy="503834"/>
          </a:xfrm>
          <a:prstGeom prst="rect">
            <a:avLst/>
          </a:prstGeom>
          <a:noFill/>
          <a:ln/>
        </p:spPr>
        <p:txBody>
          <a:bodyPr wrap="square" lIns="0" tIns="0" rIns="0" bIns="0" rtlCol="0" anchor="t"/>
          <a:lstStyle/>
          <a:p>
            <a:pPr marL="0" indent="0" algn="ctr">
              <a:buNone/>
            </a:pPr>
            <a:r>
              <a:rPr lang="en-US" sz="1200" dirty="0">
                <a:solidFill>
                  <a:srgbClr val="FFFFFF"/>
                </a:solidFill>
                <a:latin typeface="Calibri" pitchFamily="34" charset="0"/>
                <a:ea typeface="Calibri" pitchFamily="34" charset="-122"/>
                <a:cs typeface="Calibri" pitchFamily="34" charset="-120"/>
              </a:rPr>
              <a:t>MLPs in the U.S. today</a:t>
            </a:r>
            <a:endParaRPr lang="en-US" sz="1200" dirty="0"/>
          </a:p>
        </p:txBody>
      </p:sp>
      <p:sp>
        <p:nvSpPr>
          <p:cNvPr id="8" name="Shape 6"/>
          <p:cNvSpPr/>
          <p:nvPr/>
        </p:nvSpPr>
        <p:spPr>
          <a:xfrm>
            <a:off x="6217920" y="2331720"/>
            <a:ext cx="2560320" cy="1325880"/>
          </a:xfrm>
          <a:prstGeom prst="rect">
            <a:avLst/>
          </a:prstGeom>
          <a:solidFill>
            <a:srgbClr val="1C5FAE"/>
          </a:solidFill>
          <a:ln/>
          <a:effectLst>
            <a:outerShdw blurRad="63500" dist="25400" dir="8100000" algn="bl" rotWithShape="0">
              <a:srgbClr val="000000">
                <a:alpha val="10000"/>
              </a:srgbClr>
            </a:outerShdw>
          </a:effectLst>
        </p:spPr>
        <p:txBody>
          <a:bodyPr/>
          <a:lstStyle/>
          <a:p>
            <a:endParaRPr lang="en-US"/>
          </a:p>
        </p:txBody>
      </p:sp>
      <p:sp>
        <p:nvSpPr>
          <p:cNvPr id="9" name="Text 7"/>
          <p:cNvSpPr/>
          <p:nvPr/>
        </p:nvSpPr>
        <p:spPr>
          <a:xfrm>
            <a:off x="6217920" y="2441448"/>
            <a:ext cx="2560320" cy="729234"/>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80%</a:t>
            </a:r>
            <a:endParaRPr lang="en-US" sz="3600" dirty="0"/>
          </a:p>
        </p:txBody>
      </p:sp>
      <p:sp>
        <p:nvSpPr>
          <p:cNvPr id="10" name="Text 8"/>
          <p:cNvSpPr/>
          <p:nvPr/>
        </p:nvSpPr>
        <p:spPr>
          <a:xfrm>
            <a:off x="6217920" y="3100730"/>
            <a:ext cx="2560320" cy="503834"/>
          </a:xfrm>
          <a:prstGeom prst="rect">
            <a:avLst/>
          </a:prstGeom>
          <a:noFill/>
          <a:ln/>
        </p:spPr>
        <p:txBody>
          <a:bodyPr wrap="square" lIns="0" tIns="0" rIns="0" bIns="0" rtlCol="0" anchor="t"/>
          <a:lstStyle/>
          <a:p>
            <a:pPr marL="0" indent="0" algn="ctr">
              <a:buNone/>
            </a:pPr>
            <a:r>
              <a:rPr lang="en-US" sz="1200" dirty="0">
                <a:solidFill>
                  <a:srgbClr val="FFFFFF"/>
                </a:solidFill>
                <a:latin typeface="Calibri" pitchFamily="34" charset="0"/>
                <a:ea typeface="Calibri" pitchFamily="34" charset="-122"/>
                <a:cs typeface="Calibri" pitchFamily="34" charset="-120"/>
              </a:rPr>
              <a:t>of physicians lack confidence</a:t>
            </a:r>
            <a:endParaRPr lang="en-US" sz="1200" dirty="0"/>
          </a:p>
          <a:p>
            <a:pPr marL="0" indent="0" algn="ctr">
              <a:buNone/>
            </a:pPr>
            <a:r>
              <a:rPr lang="en-US" sz="1200" dirty="0">
                <a:solidFill>
                  <a:srgbClr val="FFFFFF"/>
                </a:solidFill>
                <a:latin typeface="Calibri" pitchFamily="34" charset="0"/>
                <a:ea typeface="Calibri" pitchFamily="34" charset="-122"/>
                <a:cs typeface="Calibri" pitchFamily="34" charset="-120"/>
              </a:rPr>
              <a:t>addressing social issues</a:t>
            </a:r>
            <a:endParaRPr lang="en-US" sz="1200" dirty="0"/>
          </a:p>
        </p:txBody>
      </p:sp>
      <p:sp>
        <p:nvSpPr>
          <p:cNvPr id="11" name="Shape 9"/>
          <p:cNvSpPr/>
          <p:nvPr/>
        </p:nvSpPr>
        <p:spPr>
          <a:xfrm>
            <a:off x="6217920" y="3749040"/>
            <a:ext cx="2560320" cy="1005840"/>
          </a:xfrm>
          <a:prstGeom prst="rect">
            <a:avLst/>
          </a:prstGeom>
          <a:solidFill>
            <a:srgbClr val="1C3557"/>
          </a:solidFill>
          <a:ln/>
          <a:effectLst>
            <a:outerShdw blurRad="63500" dist="25400" dir="8100000" algn="bl" rotWithShape="0">
              <a:srgbClr val="000000">
                <a:alpha val="10000"/>
              </a:srgbClr>
            </a:outerShdw>
          </a:effectLst>
        </p:spPr>
        <p:txBody>
          <a:bodyPr/>
          <a:lstStyle/>
          <a:p>
            <a:endParaRPr lang="en-US"/>
          </a:p>
        </p:txBody>
      </p:sp>
      <p:sp>
        <p:nvSpPr>
          <p:cNvPr id="12" name="Text 10"/>
          <p:cNvSpPr/>
          <p:nvPr/>
        </p:nvSpPr>
        <p:spPr>
          <a:xfrm>
            <a:off x="6217920" y="3858768"/>
            <a:ext cx="2560320" cy="553212"/>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≥2</a:t>
            </a:r>
            <a:endParaRPr lang="en-US" sz="3600" dirty="0"/>
          </a:p>
        </p:txBody>
      </p:sp>
      <p:sp>
        <p:nvSpPr>
          <p:cNvPr id="13" name="Text 11"/>
          <p:cNvSpPr/>
          <p:nvPr/>
        </p:nvSpPr>
        <p:spPr>
          <a:xfrm>
            <a:off x="6217920" y="4332427"/>
            <a:ext cx="2560320" cy="382219"/>
          </a:xfrm>
          <a:prstGeom prst="rect">
            <a:avLst/>
          </a:prstGeom>
          <a:noFill/>
          <a:ln/>
        </p:spPr>
        <p:txBody>
          <a:bodyPr wrap="square" lIns="0" tIns="0" rIns="0" bIns="0" rtlCol="0" anchor="t"/>
          <a:lstStyle/>
          <a:p>
            <a:pPr marL="0" indent="0" algn="ctr">
              <a:buNone/>
            </a:pPr>
            <a:r>
              <a:rPr lang="en-US" sz="1200" dirty="0">
                <a:solidFill>
                  <a:srgbClr val="FFFFFF"/>
                </a:solidFill>
                <a:latin typeface="Calibri" pitchFamily="34" charset="0"/>
                <a:ea typeface="Calibri" pitchFamily="34" charset="-122"/>
                <a:cs typeface="Calibri" pitchFamily="34" charset="-120"/>
              </a:rPr>
              <a:t>legal needs per low-income</a:t>
            </a:r>
            <a:endParaRPr lang="en-US" sz="1200" dirty="0"/>
          </a:p>
          <a:p>
            <a:pPr marL="0" indent="0" algn="ctr">
              <a:buNone/>
            </a:pPr>
            <a:r>
              <a:rPr lang="en-US" sz="1200" dirty="0">
                <a:solidFill>
                  <a:srgbClr val="FFFFFF"/>
                </a:solidFill>
                <a:latin typeface="Calibri" pitchFamily="34" charset="0"/>
                <a:ea typeface="Calibri" pitchFamily="34" charset="-122"/>
                <a:cs typeface="Calibri" pitchFamily="34" charset="-120"/>
              </a:rPr>
              <a:t>patient, on average</a:t>
            </a:r>
            <a:endParaRPr lang="en-US" sz="1200" dirty="0"/>
          </a:p>
        </p:txBody>
      </p:sp>
      <p:sp>
        <p:nvSpPr>
          <p:cNvPr id="14" name="Oval 13">
            <a:extLst>
              <a:ext uri="{FF2B5EF4-FFF2-40B4-BE49-F238E27FC236}">
                <a16:creationId xmlns:a16="http://schemas.microsoft.com/office/drawing/2014/main" id="{6D486264-877E-56E7-AC80-8FA8D72C37BC}"/>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1C3557"/>
        </a:solidFill>
        <a:effectLst/>
      </p:bgPr>
    </p:bg>
    <p:spTree>
      <p:nvGrpSpPr>
        <p:cNvPr id="1" name=""/>
        <p:cNvGrpSpPr/>
        <p:nvPr/>
      </p:nvGrpSpPr>
      <p:grpSpPr>
        <a:xfrm>
          <a:off x="0" y="0"/>
          <a:ext cx="0" cy="0"/>
          <a:chOff x="0" y="0"/>
          <a:chExt cx="0" cy="0"/>
        </a:xfrm>
      </p:grpSpPr>
      <p:sp>
        <p:nvSpPr>
          <p:cNvPr id="2" name="Text 0"/>
          <p:cNvSpPr/>
          <p:nvPr/>
        </p:nvSpPr>
        <p:spPr>
          <a:xfrm>
            <a:off x="365760" y="228600"/>
            <a:ext cx="8412480" cy="548640"/>
          </a:xfrm>
          <a:prstGeom prst="rect">
            <a:avLst/>
          </a:prstGeom>
          <a:noFill/>
          <a:ln/>
        </p:spPr>
        <p:txBody>
          <a:bodyPr wrap="square" rtlCol="0" anchor="ctr"/>
          <a:lstStyle/>
          <a:p>
            <a:pPr marL="0" indent="0" algn="l">
              <a:buNone/>
            </a:pPr>
            <a:r>
              <a:rPr lang="en-US" sz="2200" b="1" dirty="0">
                <a:solidFill>
                  <a:srgbClr val="FFFFFF"/>
                </a:solidFill>
                <a:latin typeface="Calibri" pitchFamily="34" charset="0"/>
                <a:ea typeface="Calibri" pitchFamily="34" charset="-122"/>
                <a:cs typeface="Calibri" pitchFamily="34" charset="-120"/>
              </a:rPr>
              <a:t>The NSU Three-Tier MLP Educational Continuum</a:t>
            </a:r>
            <a:endParaRPr lang="en-US" sz="2200" dirty="0"/>
          </a:p>
        </p:txBody>
      </p:sp>
      <p:sp>
        <p:nvSpPr>
          <p:cNvPr id="3" name="Text 1"/>
          <p:cNvSpPr/>
          <p:nvPr/>
        </p:nvSpPr>
        <p:spPr>
          <a:xfrm>
            <a:off x="365760" y="777240"/>
            <a:ext cx="8412480" cy="320040"/>
          </a:xfrm>
          <a:prstGeom prst="rect">
            <a:avLst/>
          </a:prstGeom>
          <a:noFill/>
          <a:ln/>
        </p:spPr>
        <p:txBody>
          <a:bodyPr wrap="square" rtlCol="0" anchor="ctr"/>
          <a:lstStyle/>
          <a:p>
            <a:pPr marL="0" indent="0" algn="l">
              <a:buNone/>
            </a:pPr>
            <a:r>
              <a:rPr lang="en-US" sz="1400" i="1" dirty="0">
                <a:solidFill>
                  <a:srgbClr val="14A085"/>
                </a:solidFill>
                <a:latin typeface="Calibri" pitchFamily="34" charset="0"/>
                <a:ea typeface="Calibri" pitchFamily="34" charset="-122"/>
                <a:cs typeface="Calibri" pitchFamily="34" charset="-120"/>
              </a:rPr>
              <a:t>A longitudinal architecture spanning awareness → competency → practice</a:t>
            </a:r>
            <a:endParaRPr lang="en-US" sz="1400" dirty="0"/>
          </a:p>
        </p:txBody>
      </p:sp>
      <p:sp>
        <p:nvSpPr>
          <p:cNvPr id="4" name="Shape 2"/>
          <p:cNvSpPr/>
          <p:nvPr/>
        </p:nvSpPr>
        <p:spPr>
          <a:xfrm>
            <a:off x="320040" y="1234440"/>
            <a:ext cx="2697480" cy="3474720"/>
          </a:xfrm>
          <a:prstGeom prst="rect">
            <a:avLst/>
          </a:prstGeom>
          <a:solidFill>
            <a:srgbClr val="0D7377">
              <a:alpha val="95000"/>
            </a:srgbClr>
          </a:solidFill>
          <a:ln/>
          <a:effectLst>
            <a:outerShdw blurRad="76200" dist="25400" dir="8100000" algn="bl" rotWithShape="0">
              <a:srgbClr val="000000">
                <a:alpha val="20000"/>
              </a:srgbClr>
            </a:outerShdw>
          </a:effectLst>
        </p:spPr>
        <p:txBody>
          <a:bodyPr/>
          <a:lstStyle/>
          <a:p>
            <a:endParaRPr lang="en-US"/>
          </a:p>
        </p:txBody>
      </p:sp>
      <p:sp>
        <p:nvSpPr>
          <p:cNvPr id="5" name="Text 3"/>
          <p:cNvSpPr/>
          <p:nvPr/>
        </p:nvSpPr>
        <p:spPr>
          <a:xfrm>
            <a:off x="320040" y="1307592"/>
            <a:ext cx="2697480"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1</a:t>
            </a:r>
            <a:endParaRPr lang="en-US" sz="2800" dirty="0"/>
          </a:p>
        </p:txBody>
      </p:sp>
      <p:sp>
        <p:nvSpPr>
          <p:cNvPr id="6" name="Text 4"/>
          <p:cNvSpPr/>
          <p:nvPr/>
        </p:nvSpPr>
        <p:spPr>
          <a:xfrm>
            <a:off x="320040" y="1792224"/>
            <a:ext cx="2697480" cy="320040"/>
          </a:xfrm>
          <a:prstGeom prst="rect">
            <a:avLst/>
          </a:prstGeom>
          <a:noFill/>
          <a:ln/>
        </p:spPr>
        <p:txBody>
          <a:bodyPr wrap="square" lIns="0" tIns="0" rIns="0" bIns="0" rtlCol="0" anchor="ctr"/>
          <a:lstStyle/>
          <a:p>
            <a:pPr marL="0" indent="0" algn="ctr">
              <a:buNone/>
            </a:pPr>
            <a:r>
              <a:rPr lang="en-US" sz="1000" b="1" kern="0" spc="300" dirty="0">
                <a:solidFill>
                  <a:srgbClr val="FFFFFF"/>
                </a:solidFill>
                <a:latin typeface="Calibri" pitchFamily="34" charset="0"/>
                <a:ea typeface="Calibri" pitchFamily="34" charset="-122"/>
                <a:cs typeface="Calibri" pitchFamily="34" charset="-120"/>
              </a:rPr>
              <a:t>HIGH SCHOOL</a:t>
            </a:r>
            <a:endParaRPr lang="en-US" sz="1000" dirty="0"/>
          </a:p>
        </p:txBody>
      </p:sp>
      <p:sp>
        <p:nvSpPr>
          <p:cNvPr id="7" name="Text 5"/>
          <p:cNvSpPr/>
          <p:nvPr/>
        </p:nvSpPr>
        <p:spPr>
          <a:xfrm>
            <a:off x="320040" y="2130552"/>
            <a:ext cx="2697480" cy="548640"/>
          </a:xfrm>
          <a:prstGeom prst="rect">
            <a:avLst/>
          </a:prstGeom>
          <a:noFill/>
          <a:ln/>
        </p:spPr>
        <p:txBody>
          <a:bodyPr wrap="square" lIns="0" tIns="0" rIns="0" bIns="0" rtlCol="0" anchor="ctr"/>
          <a:lstStyle/>
          <a:p>
            <a:pPr marL="0" indent="0" algn="ctr">
              <a:buNone/>
            </a:pPr>
            <a:r>
              <a:rPr lang="en-US" sz="1350" b="1" dirty="0">
                <a:solidFill>
                  <a:srgbClr val="FFFFFF"/>
                </a:solidFill>
                <a:latin typeface="Calibri" pitchFamily="34" charset="0"/>
                <a:ea typeface="Calibri" pitchFamily="34" charset="-122"/>
                <a:cs typeface="Calibri" pitchFamily="34" charset="-120"/>
              </a:rPr>
              <a:t>Ad Law-Med Program</a:t>
            </a:r>
            <a:endParaRPr lang="en-US" sz="1350" dirty="0"/>
          </a:p>
        </p:txBody>
      </p:sp>
      <p:sp>
        <p:nvSpPr>
          <p:cNvPr id="8" name="Text 6"/>
          <p:cNvSpPr/>
          <p:nvPr/>
        </p:nvSpPr>
        <p:spPr>
          <a:xfrm>
            <a:off x="429768" y="2761488"/>
            <a:ext cx="2478024" cy="1828800"/>
          </a:xfrm>
          <a:prstGeom prst="rect">
            <a:avLst/>
          </a:prstGeom>
          <a:noFill/>
          <a:ln/>
        </p:spPr>
        <p:txBody>
          <a:bodyPr wrap="square" lIns="0" tIns="0" rIns="0" bIns="0" rtlCol="0" anchor="t"/>
          <a:lstStyle/>
          <a:p>
            <a:pPr marL="0" indent="0" algn="l">
              <a:buNone/>
            </a:pPr>
            <a:r>
              <a:rPr lang="en-US" sz="1200" dirty="0">
                <a:solidFill>
                  <a:srgbClr val="FFFFFF"/>
                </a:solidFill>
                <a:latin typeface="Calibri" pitchFamily="34" charset="0"/>
                <a:ea typeface="Calibri" pitchFamily="34" charset="-122"/>
                <a:cs typeface="Calibri" pitchFamily="34" charset="-120"/>
              </a:rPr>
              <a:t>Awareness &amp; mentorship</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Broward County schools</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Near-peer mentoring model</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Paid summer internships</a:t>
            </a:r>
            <a:endParaRPr lang="en-US" sz="1200" dirty="0"/>
          </a:p>
        </p:txBody>
      </p:sp>
      <p:sp>
        <p:nvSpPr>
          <p:cNvPr id="9" name="Shape 7"/>
          <p:cNvSpPr/>
          <p:nvPr/>
        </p:nvSpPr>
        <p:spPr>
          <a:xfrm>
            <a:off x="3017520" y="2971800"/>
            <a:ext cx="228600" cy="0"/>
          </a:xfrm>
          <a:prstGeom prst="line">
            <a:avLst/>
          </a:prstGeom>
          <a:noFill/>
          <a:ln w="25400">
            <a:solidFill>
              <a:srgbClr val="D4A843"/>
            </a:solidFill>
            <a:prstDash val="solid"/>
          </a:ln>
        </p:spPr>
        <p:txBody>
          <a:bodyPr/>
          <a:lstStyle/>
          <a:p>
            <a:endParaRPr lang="en-US"/>
          </a:p>
        </p:txBody>
      </p:sp>
      <p:sp>
        <p:nvSpPr>
          <p:cNvPr id="10" name="Shape 8"/>
          <p:cNvSpPr/>
          <p:nvPr/>
        </p:nvSpPr>
        <p:spPr>
          <a:xfrm>
            <a:off x="3246120" y="1234440"/>
            <a:ext cx="2697480" cy="3474720"/>
          </a:xfrm>
          <a:prstGeom prst="rect">
            <a:avLst/>
          </a:prstGeom>
          <a:solidFill>
            <a:srgbClr val="1C5FAE">
              <a:alpha val="95000"/>
            </a:srgbClr>
          </a:solidFill>
          <a:ln/>
          <a:effectLst>
            <a:outerShdw blurRad="76200" dist="25400" dir="8100000" algn="bl" rotWithShape="0">
              <a:srgbClr val="000000">
                <a:alpha val="20000"/>
              </a:srgbClr>
            </a:outerShdw>
          </a:effectLst>
        </p:spPr>
        <p:txBody>
          <a:bodyPr/>
          <a:lstStyle/>
          <a:p>
            <a:endParaRPr lang="en-US"/>
          </a:p>
        </p:txBody>
      </p:sp>
      <p:sp>
        <p:nvSpPr>
          <p:cNvPr id="11" name="Text 9"/>
          <p:cNvSpPr/>
          <p:nvPr/>
        </p:nvSpPr>
        <p:spPr>
          <a:xfrm>
            <a:off x="3246120" y="1307592"/>
            <a:ext cx="2697480"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a:t>
            </a:r>
            <a:endParaRPr lang="en-US" sz="2800" dirty="0"/>
          </a:p>
        </p:txBody>
      </p:sp>
      <p:sp>
        <p:nvSpPr>
          <p:cNvPr id="12" name="Text 10"/>
          <p:cNvSpPr/>
          <p:nvPr/>
        </p:nvSpPr>
        <p:spPr>
          <a:xfrm>
            <a:off x="3246120" y="1792224"/>
            <a:ext cx="2697480" cy="320040"/>
          </a:xfrm>
          <a:prstGeom prst="rect">
            <a:avLst/>
          </a:prstGeom>
          <a:noFill/>
          <a:ln/>
        </p:spPr>
        <p:txBody>
          <a:bodyPr wrap="square" lIns="0" tIns="0" rIns="0" bIns="0" rtlCol="0" anchor="ctr"/>
          <a:lstStyle/>
          <a:p>
            <a:pPr marL="0" indent="0" algn="ctr">
              <a:buNone/>
            </a:pPr>
            <a:r>
              <a:rPr lang="en-US" sz="1000" b="1" kern="0" spc="300" dirty="0">
                <a:solidFill>
                  <a:srgbClr val="FFFFFF"/>
                </a:solidFill>
                <a:latin typeface="Calibri" pitchFamily="34" charset="0"/>
                <a:ea typeface="Calibri" pitchFamily="34" charset="-122"/>
                <a:cs typeface="Calibri" pitchFamily="34" charset="-120"/>
              </a:rPr>
              <a:t>GRADUATE</a:t>
            </a:r>
            <a:endParaRPr lang="en-US" sz="1000" dirty="0"/>
          </a:p>
        </p:txBody>
      </p:sp>
      <p:sp>
        <p:nvSpPr>
          <p:cNvPr id="13" name="Text 11"/>
          <p:cNvSpPr/>
          <p:nvPr/>
        </p:nvSpPr>
        <p:spPr>
          <a:xfrm>
            <a:off x="3246120" y="2130552"/>
            <a:ext cx="2697480" cy="548640"/>
          </a:xfrm>
          <a:prstGeom prst="rect">
            <a:avLst/>
          </a:prstGeom>
          <a:noFill/>
          <a:ln/>
        </p:spPr>
        <p:txBody>
          <a:bodyPr wrap="square" lIns="0" tIns="0" rIns="0" bIns="0" rtlCol="0" anchor="ctr"/>
          <a:lstStyle/>
          <a:p>
            <a:pPr marL="0" indent="0" algn="ctr">
              <a:buNone/>
            </a:pPr>
            <a:r>
              <a:rPr lang="en-US" sz="1350" b="1" dirty="0">
                <a:solidFill>
                  <a:srgbClr val="FFFFFF"/>
                </a:solidFill>
                <a:latin typeface="Calibri" pitchFamily="34" charset="0"/>
                <a:ea typeface="Calibri" pitchFamily="34" charset="-122"/>
                <a:cs typeface="Calibri" pitchFamily="34" charset="-120"/>
              </a:rPr>
              <a:t>LAW 0403 JD/MD Course</a:t>
            </a:r>
            <a:endParaRPr lang="en-US" sz="1350" dirty="0"/>
          </a:p>
        </p:txBody>
      </p:sp>
      <p:sp>
        <p:nvSpPr>
          <p:cNvPr id="14" name="Text 12"/>
          <p:cNvSpPr/>
          <p:nvPr/>
        </p:nvSpPr>
        <p:spPr>
          <a:xfrm>
            <a:off x="3355848" y="2761488"/>
            <a:ext cx="2478024" cy="1828800"/>
          </a:xfrm>
          <a:prstGeom prst="rect">
            <a:avLst/>
          </a:prstGeom>
          <a:noFill/>
          <a:ln/>
        </p:spPr>
        <p:txBody>
          <a:bodyPr wrap="square" lIns="0" tIns="0" rIns="0" bIns="0" rtlCol="0" anchor="t"/>
          <a:lstStyle/>
          <a:p>
            <a:pPr marL="0" indent="0" algn="l">
              <a:buNone/>
            </a:pPr>
            <a:r>
              <a:rPr lang="en-US" sz="1200" dirty="0">
                <a:solidFill>
                  <a:srgbClr val="FFFFFF"/>
                </a:solidFill>
                <a:latin typeface="Calibri" pitchFamily="34" charset="0"/>
                <a:ea typeface="Calibri" pitchFamily="34" charset="-122"/>
                <a:cs typeface="Calibri" pitchFamily="34" charset="-120"/>
              </a:rPr>
              <a:t>Interprofessional competency</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Joint enrollment JD &amp; MD</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Flipped classroom model</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IPEC framework</a:t>
            </a:r>
            <a:endParaRPr lang="en-US" sz="1200" dirty="0"/>
          </a:p>
        </p:txBody>
      </p:sp>
      <p:sp>
        <p:nvSpPr>
          <p:cNvPr id="15" name="Shape 13"/>
          <p:cNvSpPr/>
          <p:nvPr/>
        </p:nvSpPr>
        <p:spPr>
          <a:xfrm>
            <a:off x="5943600" y="2971800"/>
            <a:ext cx="228600" cy="0"/>
          </a:xfrm>
          <a:prstGeom prst="line">
            <a:avLst/>
          </a:prstGeom>
          <a:noFill/>
          <a:ln w="25400">
            <a:solidFill>
              <a:srgbClr val="D4A843"/>
            </a:solidFill>
            <a:prstDash val="solid"/>
          </a:ln>
        </p:spPr>
        <p:txBody>
          <a:bodyPr/>
          <a:lstStyle/>
          <a:p>
            <a:endParaRPr lang="en-US"/>
          </a:p>
        </p:txBody>
      </p:sp>
      <p:sp>
        <p:nvSpPr>
          <p:cNvPr id="16" name="Shape 14"/>
          <p:cNvSpPr/>
          <p:nvPr/>
        </p:nvSpPr>
        <p:spPr>
          <a:xfrm>
            <a:off x="6172200" y="1234440"/>
            <a:ext cx="2697480" cy="3474720"/>
          </a:xfrm>
          <a:prstGeom prst="rect">
            <a:avLst/>
          </a:prstGeom>
          <a:solidFill>
            <a:srgbClr val="6B4EA0">
              <a:alpha val="95000"/>
            </a:srgbClr>
          </a:solidFill>
          <a:ln/>
          <a:effectLst>
            <a:outerShdw blurRad="76200" dist="25400" dir="8100000" algn="bl" rotWithShape="0">
              <a:srgbClr val="000000">
                <a:alpha val="20000"/>
              </a:srgbClr>
            </a:outerShdw>
          </a:effectLst>
        </p:spPr>
        <p:txBody>
          <a:bodyPr/>
          <a:lstStyle/>
          <a:p>
            <a:endParaRPr lang="en-US"/>
          </a:p>
        </p:txBody>
      </p:sp>
      <p:sp>
        <p:nvSpPr>
          <p:cNvPr id="17" name="Text 15"/>
          <p:cNvSpPr/>
          <p:nvPr/>
        </p:nvSpPr>
        <p:spPr>
          <a:xfrm>
            <a:off x="6172200" y="1307592"/>
            <a:ext cx="2697480"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3</a:t>
            </a:r>
            <a:endParaRPr lang="en-US" sz="2800" dirty="0"/>
          </a:p>
        </p:txBody>
      </p:sp>
      <p:sp>
        <p:nvSpPr>
          <p:cNvPr id="18" name="Text 16"/>
          <p:cNvSpPr/>
          <p:nvPr/>
        </p:nvSpPr>
        <p:spPr>
          <a:xfrm>
            <a:off x="6172200" y="1792224"/>
            <a:ext cx="2697480" cy="320040"/>
          </a:xfrm>
          <a:prstGeom prst="rect">
            <a:avLst/>
          </a:prstGeom>
          <a:noFill/>
          <a:ln/>
        </p:spPr>
        <p:txBody>
          <a:bodyPr wrap="square" lIns="0" tIns="0" rIns="0" bIns="0" rtlCol="0" anchor="ctr"/>
          <a:lstStyle/>
          <a:p>
            <a:pPr marL="0" indent="0" algn="ctr">
              <a:buNone/>
            </a:pPr>
            <a:r>
              <a:rPr lang="en-US" sz="1000" b="1" kern="0" spc="300" dirty="0">
                <a:solidFill>
                  <a:srgbClr val="FFFFFF"/>
                </a:solidFill>
                <a:latin typeface="Calibri" pitchFamily="34" charset="0"/>
                <a:ea typeface="Calibri" pitchFamily="34" charset="-122"/>
                <a:cs typeface="Calibri" pitchFamily="34" charset="-120"/>
              </a:rPr>
              <a:t>COMMUNITY</a:t>
            </a:r>
            <a:endParaRPr lang="en-US" sz="1000" dirty="0"/>
          </a:p>
        </p:txBody>
      </p:sp>
      <p:sp>
        <p:nvSpPr>
          <p:cNvPr id="19" name="Text 17"/>
          <p:cNvSpPr/>
          <p:nvPr/>
        </p:nvSpPr>
        <p:spPr>
          <a:xfrm>
            <a:off x="6172200" y="2130552"/>
            <a:ext cx="2697480" cy="548640"/>
          </a:xfrm>
          <a:prstGeom prst="rect">
            <a:avLst/>
          </a:prstGeom>
          <a:noFill/>
          <a:ln/>
        </p:spPr>
        <p:txBody>
          <a:bodyPr wrap="square" lIns="0" tIns="0" rIns="0" bIns="0" rtlCol="0" anchor="ctr"/>
          <a:lstStyle/>
          <a:p>
            <a:pPr marL="0" indent="0" algn="ctr">
              <a:buNone/>
            </a:pPr>
            <a:r>
              <a:rPr lang="en-US" sz="1350" b="1" dirty="0">
                <a:solidFill>
                  <a:srgbClr val="FFFFFF"/>
                </a:solidFill>
                <a:latin typeface="Calibri" pitchFamily="34" charset="0"/>
                <a:ea typeface="Calibri" pitchFamily="34" charset="-122"/>
                <a:cs typeface="Calibri" pitchFamily="34" charset="-120"/>
              </a:rPr>
              <a:t>Cleveland Clinic MLP</a:t>
            </a:r>
            <a:endParaRPr lang="en-US" sz="1350" dirty="0"/>
          </a:p>
        </p:txBody>
      </p:sp>
      <p:sp>
        <p:nvSpPr>
          <p:cNvPr id="20" name="Text 18"/>
          <p:cNvSpPr/>
          <p:nvPr/>
        </p:nvSpPr>
        <p:spPr>
          <a:xfrm>
            <a:off x="6281928" y="2761488"/>
            <a:ext cx="2478024" cy="1828800"/>
          </a:xfrm>
          <a:prstGeom prst="rect">
            <a:avLst/>
          </a:prstGeom>
          <a:noFill/>
          <a:ln/>
        </p:spPr>
        <p:txBody>
          <a:bodyPr wrap="square" lIns="0" tIns="0" rIns="0" bIns="0" rtlCol="0" anchor="t"/>
          <a:lstStyle/>
          <a:p>
            <a:pPr marL="0" indent="0" algn="l">
              <a:buNone/>
            </a:pPr>
            <a:r>
              <a:rPr lang="en-US" sz="1200" dirty="0">
                <a:solidFill>
                  <a:srgbClr val="FFFFFF"/>
                </a:solidFill>
                <a:latin typeface="Calibri" pitchFamily="34" charset="0"/>
                <a:ea typeface="Calibri" pitchFamily="34" charset="-122"/>
                <a:cs typeface="Calibri" pitchFamily="34" charset="-120"/>
              </a:rPr>
              <a:t>Community-based practice</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End-of-life legal counseling</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Supervised law students</a:t>
            </a:r>
            <a:endParaRPr lang="en-US" sz="1200" dirty="0"/>
          </a:p>
          <a:p>
            <a:pPr marL="0" indent="0" algn="l">
              <a:buNone/>
            </a:pPr>
            <a:r>
              <a:rPr lang="en-US" sz="1200" dirty="0">
                <a:solidFill>
                  <a:srgbClr val="FFFFFF"/>
                </a:solidFill>
                <a:latin typeface="Calibri" pitchFamily="34" charset="0"/>
                <a:ea typeface="Calibri" pitchFamily="34" charset="-122"/>
                <a:cs typeface="Calibri" pitchFamily="34" charset="-120"/>
              </a:rPr>
              <a:t>(Emerging — prospective)</a:t>
            </a:r>
            <a:endParaRPr lang="en-US" sz="1200" dirty="0"/>
          </a:p>
        </p:txBody>
      </p:sp>
      <p:sp>
        <p:nvSpPr>
          <p:cNvPr id="22" name="Oval 21">
            <a:extLst>
              <a:ext uri="{FF2B5EF4-FFF2-40B4-BE49-F238E27FC236}">
                <a16:creationId xmlns:a16="http://schemas.microsoft.com/office/drawing/2014/main" id="{69F67DCA-5D34-E968-7949-4498AB3CEC7C}"/>
              </a:ext>
            </a:extLst>
          </p:cNvPr>
          <p:cNvSpPr/>
          <p:nvPr/>
        </p:nvSpPr>
        <p:spPr>
          <a:xfrm>
            <a:off x="457200" y="4932467"/>
            <a:ext cx="154983" cy="131736"/>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1B6C7-E9A5-F37B-CAB2-B97F86E2EF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14338C-DA88-5EE3-679E-8C303592E4D8}"/>
              </a:ext>
            </a:extLst>
          </p:cNvPr>
          <p:cNvSpPr txBox="1"/>
          <p:nvPr/>
        </p:nvSpPr>
        <p:spPr>
          <a:xfrm>
            <a:off x="1305346" y="1201481"/>
            <a:ext cx="5822156" cy="123110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TIER ONE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591A07DF-781A-32E7-1212-C0267ACE2A61}"/>
              </a:ext>
            </a:extLst>
          </p:cNvPr>
          <p:cNvPicPr>
            <a:picLocks noChangeAspect="1"/>
          </p:cNvPicPr>
          <p:nvPr/>
        </p:nvPicPr>
        <p:blipFill>
          <a:blip r:embed="rId3"/>
          <a:stretch>
            <a:fillRect/>
          </a:stretch>
        </p:blipFill>
        <p:spPr>
          <a:xfrm>
            <a:off x="100011" y="4567836"/>
            <a:ext cx="943929" cy="575665"/>
          </a:xfrm>
          <a:prstGeom prst="rect">
            <a:avLst/>
          </a:prstGeom>
        </p:spPr>
      </p:pic>
      <p:sp>
        <p:nvSpPr>
          <p:cNvPr id="4" name="TextBox 3">
            <a:extLst>
              <a:ext uri="{FF2B5EF4-FFF2-40B4-BE49-F238E27FC236}">
                <a16:creationId xmlns:a16="http://schemas.microsoft.com/office/drawing/2014/main" id="{176B0FE3-1DE1-AB0C-24EB-A048D0E7DDAB}"/>
              </a:ext>
            </a:extLst>
          </p:cNvPr>
          <p:cNvSpPr txBox="1"/>
          <p:nvPr/>
        </p:nvSpPr>
        <p:spPr>
          <a:xfrm>
            <a:off x="1384663" y="1840077"/>
            <a:ext cx="6276702" cy="1815882"/>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Advancing Underrepresented Youth in Law and Medicine (Ad Law-Med Program)</a:t>
            </a:r>
          </a:p>
          <a:p>
            <a:pPr algn="ctr"/>
            <a:endParaRPr lang="en-US"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High School Pathway program: NSU MD &amp; Shepard Broad College of Law</a:t>
            </a:r>
          </a:p>
          <a:p>
            <a:endParaRPr lang="en-US" dirty="0"/>
          </a:p>
        </p:txBody>
      </p:sp>
      <p:sp>
        <p:nvSpPr>
          <p:cNvPr id="2" name="Oval 1">
            <a:extLst>
              <a:ext uri="{FF2B5EF4-FFF2-40B4-BE49-F238E27FC236}">
                <a16:creationId xmlns:a16="http://schemas.microsoft.com/office/drawing/2014/main" id="{80F5163A-BCDC-2350-209E-DBABA414F376}"/>
              </a:ext>
            </a:extLst>
          </p:cNvPr>
          <p:cNvSpPr/>
          <p:nvPr/>
        </p:nvSpPr>
        <p:spPr>
          <a:xfrm>
            <a:off x="8700748" y="4932467"/>
            <a:ext cx="154983" cy="1317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7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97462A4-6F93-2479-EC0D-B036807990F0}"/>
              </a:ext>
            </a:extLst>
          </p:cNvPr>
          <p:cNvSpPr>
            <a:spLocks noGrp="1"/>
          </p:cNvSpPr>
          <p:nvPr>
            <p:ph type="title"/>
          </p:nvPr>
        </p:nvSpPr>
        <p:spPr>
          <a:xfrm>
            <a:off x="3449624" y="1164016"/>
            <a:ext cx="4211907" cy="2436848"/>
          </a:xfrm>
        </p:spPr>
        <p:txBody>
          <a:bodyPr vert="horz" lIns="91440" tIns="45720" rIns="91440" bIns="45720" rtlCol="0" anchor="b">
            <a:normAutofit/>
          </a:bodyPr>
          <a:lstStyle/>
          <a:p>
            <a:pPr defTabSz="457200">
              <a:lnSpc>
                <a:spcPct val="90000"/>
              </a:lnSpc>
            </a:pPr>
            <a:r>
              <a:rPr lang="en-US" sz="1800" i="1" dirty="0">
                <a:solidFill>
                  <a:schemeClr val="tx1"/>
                </a:solidFill>
              </a:rPr>
              <a:t>Interprofessional Collaboration Between Law and Medicine: Opportunities for Health Equity Through Pathway Programs, </a:t>
            </a:r>
            <a:r>
              <a:rPr lang="en-US" sz="1800" dirty="0">
                <a:solidFill>
                  <a:schemeClr val="tx1"/>
                </a:solidFill>
              </a:rPr>
              <a:t>Academic Medicine, Journal of the Association of American Medical Colleges, Vol. 100, No. 10 (October 2025) </a:t>
            </a:r>
          </a:p>
        </p:txBody>
      </p:sp>
      <p:sp>
        <p:nvSpPr>
          <p:cNvPr id="3" name="Content Placeholder 2">
            <a:extLst>
              <a:ext uri="{FF2B5EF4-FFF2-40B4-BE49-F238E27FC236}">
                <a16:creationId xmlns:a16="http://schemas.microsoft.com/office/drawing/2014/main" id="{692C6DC3-7209-4895-074E-158DF0DDA20E}"/>
              </a:ext>
            </a:extLst>
          </p:cNvPr>
          <p:cNvSpPr>
            <a:spLocks noGrp="1"/>
          </p:cNvSpPr>
          <p:nvPr>
            <p:ph idx="1"/>
          </p:nvPr>
        </p:nvSpPr>
        <p:spPr>
          <a:xfrm>
            <a:off x="1314568" y="4041655"/>
            <a:ext cx="7829433" cy="653282"/>
          </a:xfrm>
        </p:spPr>
        <p:txBody>
          <a:bodyPr vert="horz" lIns="91440" tIns="45720" rIns="91440" bIns="45720" rtlCol="0" anchor="t">
            <a:normAutofit/>
          </a:bodyPr>
          <a:lstStyle/>
          <a:p>
            <a:pPr marL="0" indent="0" defTabSz="457200">
              <a:lnSpc>
                <a:spcPct val="90000"/>
              </a:lnSpc>
              <a:spcBef>
                <a:spcPts val="1000"/>
              </a:spcBef>
              <a:buNone/>
            </a:pPr>
            <a:r>
              <a:rPr lang="en-US" sz="1300" dirty="0">
                <a:solidFill>
                  <a:schemeClr val="tx1"/>
                </a:solidFill>
              </a:rPr>
              <a:t>Published Article Communicating Pilot Program and Approach</a:t>
            </a:r>
          </a:p>
        </p:txBody>
      </p:sp>
      <p:sp>
        <p:nvSpPr>
          <p:cNvPr id="23" name="Isosceles Triangle 22">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9525"/>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6C4D1062-E7C4-7372-E1E6-97F7143264D8}"/>
              </a:ext>
            </a:extLst>
          </p:cNvPr>
          <p:cNvPicPr>
            <a:picLocks noChangeAspect="1"/>
          </p:cNvPicPr>
          <p:nvPr/>
        </p:nvPicPr>
        <p:blipFill>
          <a:blip r:embed="rId3"/>
          <a:stretch>
            <a:fillRect/>
          </a:stretch>
        </p:blipFill>
        <p:spPr>
          <a:xfrm>
            <a:off x="666453" y="1162604"/>
            <a:ext cx="2824269" cy="2824269"/>
          </a:xfrm>
          <a:prstGeom prst="rect">
            <a:avLst/>
          </a:prstGeom>
        </p:spPr>
      </p:pic>
      <p:sp>
        <p:nvSpPr>
          <p:cNvPr id="4" name="Oval 3">
            <a:extLst>
              <a:ext uri="{FF2B5EF4-FFF2-40B4-BE49-F238E27FC236}">
                <a16:creationId xmlns:a16="http://schemas.microsoft.com/office/drawing/2014/main" id="{1D95F6F5-29F6-A72A-5D12-A310A4033DEA}"/>
              </a:ext>
            </a:extLst>
          </p:cNvPr>
          <p:cNvSpPr/>
          <p:nvPr/>
        </p:nvSpPr>
        <p:spPr>
          <a:xfrm>
            <a:off x="8700748" y="4932467"/>
            <a:ext cx="154983" cy="1317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73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13E3-F799-DC65-4324-E82E9434B4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C8CEE0-593F-72CB-40E2-FDD37EDDBD8A}"/>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90473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7955279" y="0"/>
            <a:ext cx="1188720" cy="868680"/>
          </a:xfrm>
          <a:prstGeom prst="rtTriangle">
            <a:avLst/>
          </a:prstGeom>
          <a:solidFill>
            <a:srgbClr val="2E8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ight Triangle 2"/>
          <p:cNvSpPr/>
          <p:nvPr/>
        </p:nvSpPr>
        <p:spPr>
          <a:xfrm>
            <a:off x="8458200" y="0"/>
            <a:ext cx="685800" cy="502920"/>
          </a:xfrm>
          <a:prstGeom prst="rtTriangle">
            <a:avLst/>
          </a:prstGeom>
          <a:solidFill>
            <a:srgbClr val="42D0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65760" y="201168"/>
            <a:ext cx="7680960" cy="457200"/>
          </a:xfrm>
          <a:prstGeom prst="rect">
            <a:avLst/>
          </a:prstGeom>
          <a:noFill/>
        </p:spPr>
        <p:txBody>
          <a:bodyPr wrap="square" lIns="0" tIns="0" rIns="0" bIns="0" anchor="t">
            <a:spAutoFit/>
          </a:bodyPr>
          <a:lstStyle/>
          <a:p>
            <a:pPr algn="l">
              <a:spcBef>
                <a:spcPts val="0"/>
              </a:spcBef>
              <a:spcAft>
                <a:spcPts val="200"/>
              </a:spcAft>
            </a:pPr>
            <a:r>
              <a:rPr sz="2300" b="1" i="0">
                <a:solidFill>
                  <a:srgbClr val="1F4E79"/>
                </a:solidFill>
                <a:latin typeface="Calibri"/>
              </a:rPr>
              <a:t>Interprofessional Education &amp; the IPEC Core Competencies</a:t>
            </a:r>
          </a:p>
        </p:txBody>
      </p:sp>
      <p:sp>
        <p:nvSpPr>
          <p:cNvPr id="5" name="TextBox 4"/>
          <p:cNvSpPr txBox="1"/>
          <p:nvPr/>
        </p:nvSpPr>
        <p:spPr>
          <a:xfrm>
            <a:off x="365760" y="676656"/>
            <a:ext cx="7543800" cy="310896"/>
          </a:xfrm>
          <a:prstGeom prst="rect">
            <a:avLst/>
          </a:prstGeom>
          <a:noFill/>
        </p:spPr>
        <p:txBody>
          <a:bodyPr wrap="square" lIns="0" tIns="0" rIns="0" bIns="0" anchor="t">
            <a:spAutoFit/>
          </a:bodyPr>
          <a:lstStyle/>
          <a:p>
            <a:pPr algn="l">
              <a:spcBef>
                <a:spcPts val="0"/>
              </a:spcBef>
              <a:spcAft>
                <a:spcPts val="200"/>
              </a:spcAft>
            </a:pPr>
            <a:r>
              <a:rPr sz="1050" b="0" i="1">
                <a:solidFill>
                  <a:srgbClr val="5A5A5A"/>
                </a:solidFill>
                <a:latin typeface="Calibri"/>
              </a:rPr>
              <a:t>A nationally recognized framework preparing health professionals to collaborate across disciplines to improve patient, community, and systems-level outcomes.</a:t>
            </a:r>
          </a:p>
        </p:txBody>
      </p:sp>
      <p:sp>
        <p:nvSpPr>
          <p:cNvPr id="6" name="TextBox 5"/>
          <p:cNvSpPr txBox="1"/>
          <p:nvPr/>
        </p:nvSpPr>
        <p:spPr>
          <a:xfrm>
            <a:off x="365760" y="1078992"/>
            <a:ext cx="3931920" cy="274320"/>
          </a:xfrm>
          <a:prstGeom prst="rect">
            <a:avLst/>
          </a:prstGeom>
          <a:noFill/>
        </p:spPr>
        <p:txBody>
          <a:bodyPr wrap="square" lIns="0" tIns="0" rIns="0" bIns="0" anchor="t">
            <a:spAutoFit/>
          </a:bodyPr>
          <a:lstStyle/>
          <a:p>
            <a:pPr algn="l">
              <a:spcBef>
                <a:spcPts val="0"/>
              </a:spcBef>
              <a:spcAft>
                <a:spcPts val="200"/>
              </a:spcAft>
            </a:pPr>
            <a:r>
              <a:rPr sz="1300" b="1" i="0">
                <a:solidFill>
                  <a:srgbClr val="1F4E79"/>
                </a:solidFill>
                <a:latin typeface="Calibri"/>
              </a:rPr>
              <a:t>The Four IPEC Core Competencies</a:t>
            </a:r>
          </a:p>
        </p:txBody>
      </p:sp>
      <p:sp>
        <p:nvSpPr>
          <p:cNvPr id="7" name="Rounded Rectangle 6"/>
          <p:cNvSpPr/>
          <p:nvPr/>
        </p:nvSpPr>
        <p:spPr>
          <a:xfrm>
            <a:off x="365760" y="1426464"/>
            <a:ext cx="3931920" cy="758952"/>
          </a:xfrm>
          <a:prstGeom prst="roundRect">
            <a:avLst>
              <a:gd name="adj" fmla="val 14000"/>
            </a:avLst>
          </a:prstGeom>
          <a:solidFill>
            <a:srgbClr val="1E5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Oval 7"/>
          <p:cNvSpPr/>
          <p:nvPr/>
        </p:nvSpPr>
        <p:spPr>
          <a:xfrm>
            <a:off x="502920" y="1586484"/>
            <a:ext cx="438912" cy="43891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02920" y="1591056"/>
            <a:ext cx="438912" cy="438912"/>
          </a:xfrm>
          <a:prstGeom prst="rect">
            <a:avLst/>
          </a:prstGeom>
          <a:noFill/>
        </p:spPr>
        <p:txBody>
          <a:bodyPr wrap="square" lIns="0" tIns="0" rIns="0" bIns="0" anchor="ctr">
            <a:spAutoFit/>
          </a:bodyPr>
          <a:lstStyle/>
          <a:p>
            <a:pPr algn="ctr">
              <a:spcBef>
                <a:spcPts val="0"/>
              </a:spcBef>
              <a:spcAft>
                <a:spcPts val="200"/>
              </a:spcAft>
            </a:pPr>
            <a:r>
              <a:rPr sz="2000" b="1" i="0">
                <a:solidFill>
                  <a:srgbClr val="1E5389"/>
                </a:solidFill>
                <a:latin typeface="Calibri"/>
              </a:rPr>
              <a:t>1</a:t>
            </a:r>
          </a:p>
        </p:txBody>
      </p:sp>
      <p:sp>
        <p:nvSpPr>
          <p:cNvPr id="10" name="TextBox 9"/>
          <p:cNvSpPr txBox="1"/>
          <p:nvPr/>
        </p:nvSpPr>
        <p:spPr>
          <a:xfrm>
            <a:off x="1078992" y="1545336"/>
            <a:ext cx="3108960" cy="548640"/>
          </a:xfrm>
          <a:prstGeom prst="rect">
            <a:avLst/>
          </a:prstGeom>
          <a:noFill/>
        </p:spPr>
        <p:txBody>
          <a:bodyPr wrap="square" lIns="0" tIns="0" rIns="0" bIns="0" anchor="ctr">
            <a:spAutoFit/>
          </a:bodyPr>
          <a:lstStyle/>
          <a:p>
            <a:pPr algn="l">
              <a:spcBef>
                <a:spcPts val="0"/>
              </a:spcBef>
              <a:spcAft>
                <a:spcPts val="200"/>
              </a:spcAft>
            </a:pPr>
            <a:r>
              <a:rPr sz="1350" b="1" i="0">
                <a:solidFill>
                  <a:srgbClr val="FFFFFF"/>
                </a:solidFill>
                <a:latin typeface="Calibri"/>
              </a:rPr>
              <a:t>Values &amp; Ethics</a:t>
            </a:r>
          </a:p>
          <a:p>
            <a:pPr algn="l">
              <a:spcBef>
                <a:spcPts val="0"/>
              </a:spcBef>
              <a:spcAft>
                <a:spcPts val="200"/>
              </a:spcAft>
            </a:pPr>
            <a:r>
              <a:rPr sz="950" b="0" i="0">
                <a:solidFill>
                  <a:srgbClr val="FFFFFF"/>
                </a:solidFill>
                <a:latin typeface="Calibri"/>
              </a:rPr>
              <a:t>Shared values, ethics, and mutual respect</a:t>
            </a:r>
          </a:p>
        </p:txBody>
      </p:sp>
      <p:sp>
        <p:nvSpPr>
          <p:cNvPr id="11" name="Rounded Rectangle 10"/>
          <p:cNvSpPr/>
          <p:nvPr/>
        </p:nvSpPr>
        <p:spPr>
          <a:xfrm>
            <a:off x="365760" y="2276856"/>
            <a:ext cx="3931920" cy="758952"/>
          </a:xfrm>
          <a:prstGeom prst="roundRect">
            <a:avLst>
              <a:gd name="adj" fmla="val 14000"/>
            </a:avLst>
          </a:prstGeom>
          <a:solidFill>
            <a:srgbClr val="199A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Oval 11"/>
          <p:cNvSpPr/>
          <p:nvPr/>
        </p:nvSpPr>
        <p:spPr>
          <a:xfrm>
            <a:off x="502920" y="2436876"/>
            <a:ext cx="438912" cy="43891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02920" y="2441448"/>
            <a:ext cx="438912" cy="438912"/>
          </a:xfrm>
          <a:prstGeom prst="rect">
            <a:avLst/>
          </a:prstGeom>
          <a:noFill/>
        </p:spPr>
        <p:txBody>
          <a:bodyPr wrap="square" lIns="0" tIns="0" rIns="0" bIns="0" anchor="ctr">
            <a:spAutoFit/>
          </a:bodyPr>
          <a:lstStyle/>
          <a:p>
            <a:pPr algn="ctr">
              <a:spcBef>
                <a:spcPts val="0"/>
              </a:spcBef>
              <a:spcAft>
                <a:spcPts val="200"/>
              </a:spcAft>
            </a:pPr>
            <a:r>
              <a:rPr sz="2000" b="1" i="0">
                <a:solidFill>
                  <a:srgbClr val="199A7E"/>
                </a:solidFill>
                <a:latin typeface="Calibri"/>
              </a:rPr>
              <a:t>2</a:t>
            </a:r>
          </a:p>
        </p:txBody>
      </p:sp>
      <p:sp>
        <p:nvSpPr>
          <p:cNvPr id="14" name="TextBox 13"/>
          <p:cNvSpPr txBox="1"/>
          <p:nvPr/>
        </p:nvSpPr>
        <p:spPr>
          <a:xfrm>
            <a:off x="1078992" y="2395728"/>
            <a:ext cx="3108960" cy="548640"/>
          </a:xfrm>
          <a:prstGeom prst="rect">
            <a:avLst/>
          </a:prstGeom>
          <a:noFill/>
        </p:spPr>
        <p:txBody>
          <a:bodyPr wrap="square" lIns="0" tIns="0" rIns="0" bIns="0" anchor="ctr">
            <a:spAutoFit/>
          </a:bodyPr>
          <a:lstStyle/>
          <a:p>
            <a:pPr algn="l">
              <a:spcBef>
                <a:spcPts val="0"/>
              </a:spcBef>
              <a:spcAft>
                <a:spcPts val="200"/>
              </a:spcAft>
            </a:pPr>
            <a:r>
              <a:rPr sz="1350" b="1" i="0">
                <a:solidFill>
                  <a:srgbClr val="FFFFFF"/>
                </a:solidFill>
                <a:latin typeface="Calibri"/>
              </a:rPr>
              <a:t>Roles &amp; Responsibilities</a:t>
            </a:r>
          </a:p>
          <a:p>
            <a:pPr algn="l">
              <a:spcBef>
                <a:spcPts val="0"/>
              </a:spcBef>
              <a:spcAft>
                <a:spcPts val="200"/>
              </a:spcAft>
            </a:pPr>
            <a:r>
              <a:rPr sz="950" b="0" i="0">
                <a:solidFill>
                  <a:srgbClr val="FFFFFF"/>
                </a:solidFill>
                <a:latin typeface="Calibri"/>
              </a:rPr>
              <a:t>Apply each profession's knowledge and role</a:t>
            </a:r>
          </a:p>
        </p:txBody>
      </p:sp>
      <p:sp>
        <p:nvSpPr>
          <p:cNvPr id="15" name="Rounded Rectangle 14"/>
          <p:cNvSpPr/>
          <p:nvPr/>
        </p:nvSpPr>
        <p:spPr>
          <a:xfrm>
            <a:off x="365760" y="3127248"/>
            <a:ext cx="3931920" cy="758952"/>
          </a:xfrm>
          <a:prstGeom prst="roundRect">
            <a:avLst>
              <a:gd name="adj" fmla="val 14000"/>
            </a:avLst>
          </a:prstGeom>
          <a:solidFill>
            <a:srgbClr val="62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Oval 15"/>
          <p:cNvSpPr/>
          <p:nvPr/>
        </p:nvSpPr>
        <p:spPr>
          <a:xfrm>
            <a:off x="502920" y="3287268"/>
            <a:ext cx="438912" cy="43891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502920" y="3291840"/>
            <a:ext cx="438912" cy="438912"/>
          </a:xfrm>
          <a:prstGeom prst="rect">
            <a:avLst/>
          </a:prstGeom>
          <a:noFill/>
        </p:spPr>
        <p:txBody>
          <a:bodyPr wrap="square" lIns="0" tIns="0" rIns="0" bIns="0" anchor="ctr">
            <a:spAutoFit/>
          </a:bodyPr>
          <a:lstStyle/>
          <a:p>
            <a:pPr algn="ctr">
              <a:spcBef>
                <a:spcPts val="0"/>
              </a:spcBef>
              <a:spcAft>
                <a:spcPts val="200"/>
              </a:spcAft>
            </a:pPr>
            <a:r>
              <a:rPr sz="2000" b="1" i="0">
                <a:solidFill>
                  <a:srgbClr val="624C95"/>
                </a:solidFill>
                <a:latin typeface="Calibri"/>
              </a:rPr>
              <a:t>3</a:t>
            </a:r>
          </a:p>
        </p:txBody>
      </p:sp>
      <p:sp>
        <p:nvSpPr>
          <p:cNvPr id="18" name="TextBox 17"/>
          <p:cNvSpPr txBox="1"/>
          <p:nvPr/>
        </p:nvSpPr>
        <p:spPr>
          <a:xfrm>
            <a:off x="1078992" y="3246120"/>
            <a:ext cx="3108960" cy="548640"/>
          </a:xfrm>
          <a:prstGeom prst="rect">
            <a:avLst/>
          </a:prstGeom>
          <a:noFill/>
        </p:spPr>
        <p:txBody>
          <a:bodyPr wrap="square" lIns="0" tIns="0" rIns="0" bIns="0" anchor="ctr">
            <a:spAutoFit/>
          </a:bodyPr>
          <a:lstStyle/>
          <a:p>
            <a:pPr algn="l">
              <a:spcBef>
                <a:spcPts val="0"/>
              </a:spcBef>
              <a:spcAft>
                <a:spcPts val="200"/>
              </a:spcAft>
            </a:pPr>
            <a:r>
              <a:rPr sz="1350" b="1" i="0">
                <a:solidFill>
                  <a:srgbClr val="FFFFFF"/>
                </a:solidFill>
                <a:latin typeface="Calibri"/>
              </a:rPr>
              <a:t>Communication</a:t>
            </a:r>
          </a:p>
          <a:p>
            <a:pPr algn="l">
              <a:spcBef>
                <a:spcPts val="0"/>
              </a:spcBef>
              <a:spcAft>
                <a:spcPts val="200"/>
              </a:spcAft>
            </a:pPr>
            <a:r>
              <a:rPr sz="950" b="0" i="0">
                <a:solidFill>
                  <a:srgbClr val="FFFFFF"/>
                </a:solidFill>
                <a:latin typeface="Calibri"/>
              </a:rPr>
              <a:t>Communicate to support a team approach</a:t>
            </a:r>
          </a:p>
        </p:txBody>
      </p:sp>
      <p:sp>
        <p:nvSpPr>
          <p:cNvPr id="19" name="Rounded Rectangle 18"/>
          <p:cNvSpPr/>
          <p:nvPr/>
        </p:nvSpPr>
        <p:spPr>
          <a:xfrm>
            <a:off x="365760" y="3977639"/>
            <a:ext cx="3931920" cy="758952"/>
          </a:xfrm>
          <a:prstGeom prst="roundRect">
            <a:avLst>
              <a:gd name="adj" fmla="val 14000"/>
            </a:avLst>
          </a:prstGeom>
          <a:solidFill>
            <a:srgbClr val="1A5B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Oval 19"/>
          <p:cNvSpPr/>
          <p:nvPr/>
        </p:nvSpPr>
        <p:spPr>
          <a:xfrm>
            <a:off x="502920" y="4137659"/>
            <a:ext cx="438912" cy="43891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02920" y="4142231"/>
            <a:ext cx="438912" cy="438912"/>
          </a:xfrm>
          <a:prstGeom prst="rect">
            <a:avLst/>
          </a:prstGeom>
          <a:noFill/>
        </p:spPr>
        <p:txBody>
          <a:bodyPr wrap="square" lIns="0" tIns="0" rIns="0" bIns="0" anchor="ctr">
            <a:spAutoFit/>
          </a:bodyPr>
          <a:lstStyle/>
          <a:p>
            <a:pPr algn="ctr">
              <a:spcBef>
                <a:spcPts val="0"/>
              </a:spcBef>
              <a:spcAft>
                <a:spcPts val="200"/>
              </a:spcAft>
            </a:pPr>
            <a:r>
              <a:rPr sz="2000" b="1" i="0">
                <a:solidFill>
                  <a:srgbClr val="1A5B55"/>
                </a:solidFill>
                <a:latin typeface="Calibri"/>
              </a:rPr>
              <a:t>4</a:t>
            </a:r>
          </a:p>
        </p:txBody>
      </p:sp>
      <p:sp>
        <p:nvSpPr>
          <p:cNvPr id="22" name="TextBox 21"/>
          <p:cNvSpPr txBox="1"/>
          <p:nvPr/>
        </p:nvSpPr>
        <p:spPr>
          <a:xfrm>
            <a:off x="1078992" y="4096511"/>
            <a:ext cx="3108960" cy="548640"/>
          </a:xfrm>
          <a:prstGeom prst="rect">
            <a:avLst/>
          </a:prstGeom>
          <a:noFill/>
        </p:spPr>
        <p:txBody>
          <a:bodyPr wrap="square" lIns="0" tIns="0" rIns="0" bIns="0" anchor="ctr">
            <a:spAutoFit/>
          </a:bodyPr>
          <a:lstStyle/>
          <a:p>
            <a:pPr algn="l">
              <a:spcBef>
                <a:spcPts val="0"/>
              </a:spcBef>
              <a:spcAft>
                <a:spcPts val="200"/>
              </a:spcAft>
            </a:pPr>
            <a:r>
              <a:rPr sz="1350" b="1" i="0">
                <a:solidFill>
                  <a:srgbClr val="FFFFFF"/>
                </a:solidFill>
                <a:latin typeface="Calibri"/>
              </a:rPr>
              <a:t>Teams &amp; Teamwork</a:t>
            </a:r>
          </a:p>
          <a:p>
            <a:pPr algn="l">
              <a:spcBef>
                <a:spcPts val="0"/>
              </a:spcBef>
              <a:spcAft>
                <a:spcPts val="200"/>
              </a:spcAft>
            </a:pPr>
            <a:r>
              <a:rPr sz="950" b="0" i="0">
                <a:solidFill>
                  <a:srgbClr val="FFFFFF"/>
                </a:solidFill>
                <a:latin typeface="Calibri"/>
              </a:rPr>
              <a:t>Build effective, collaborative teams</a:t>
            </a:r>
          </a:p>
        </p:txBody>
      </p:sp>
      <p:sp>
        <p:nvSpPr>
          <p:cNvPr id="23" name="Rounded Rectangle 22"/>
          <p:cNvSpPr/>
          <p:nvPr/>
        </p:nvSpPr>
        <p:spPr>
          <a:xfrm>
            <a:off x="4553712" y="1078992"/>
            <a:ext cx="4224528" cy="1188720"/>
          </a:xfrm>
          <a:prstGeom prst="roundRect">
            <a:avLst>
              <a:gd name="adj" fmla="val 7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3"/>
          <p:cNvSpPr/>
          <p:nvPr/>
        </p:nvSpPr>
        <p:spPr>
          <a:xfrm>
            <a:off x="4553712" y="1188719"/>
            <a:ext cx="109728" cy="969264"/>
          </a:xfrm>
          <a:prstGeom prst="roundRect">
            <a:avLst>
              <a:gd name="adj" fmla="val 50000"/>
            </a:avLst>
          </a:prstGeom>
          <a:solidFill>
            <a:srgbClr val="117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4846320" y="1207007"/>
            <a:ext cx="3767328" cy="274320"/>
          </a:xfrm>
          <a:prstGeom prst="rect">
            <a:avLst/>
          </a:prstGeom>
          <a:noFill/>
        </p:spPr>
        <p:txBody>
          <a:bodyPr wrap="square" lIns="0" tIns="0" rIns="0" bIns="0" anchor="t">
            <a:spAutoFit/>
          </a:bodyPr>
          <a:lstStyle/>
          <a:p>
            <a:pPr algn="l">
              <a:spcBef>
                <a:spcPts val="0"/>
              </a:spcBef>
              <a:spcAft>
                <a:spcPts val="200"/>
              </a:spcAft>
            </a:pPr>
            <a:r>
              <a:rPr sz="1300" b="1" i="0">
                <a:solidFill>
                  <a:srgbClr val="117479"/>
                </a:solidFill>
                <a:latin typeface="Calibri"/>
              </a:rPr>
              <a:t>IPE Day</a:t>
            </a:r>
          </a:p>
        </p:txBody>
      </p:sp>
      <p:sp>
        <p:nvSpPr>
          <p:cNvPr id="26" name="TextBox 25"/>
          <p:cNvSpPr txBox="1"/>
          <p:nvPr/>
        </p:nvSpPr>
        <p:spPr>
          <a:xfrm>
            <a:off x="4846320" y="1517904"/>
            <a:ext cx="3721608" cy="685800"/>
          </a:xfrm>
          <a:prstGeom prst="rect">
            <a:avLst/>
          </a:prstGeom>
          <a:noFill/>
        </p:spPr>
        <p:txBody>
          <a:bodyPr wrap="square" lIns="0" tIns="0" rIns="0" bIns="0" anchor="t">
            <a:spAutoFit/>
          </a:bodyPr>
          <a:lstStyle/>
          <a:p>
            <a:pPr algn="l">
              <a:spcBef>
                <a:spcPts val="0"/>
              </a:spcBef>
              <a:spcAft>
                <a:spcPts val="200"/>
              </a:spcAft>
            </a:pPr>
            <a:r>
              <a:rPr sz="1000" b="0" i="0">
                <a:solidFill>
                  <a:srgbClr val="333333"/>
                </a:solidFill>
                <a:latin typeface="Calibri"/>
              </a:rPr>
              <a:t>Students from across NSU's health professions train side by side in team-based simulations and shared case work, practicing collaboration before they reach the bedside.</a:t>
            </a:r>
          </a:p>
        </p:txBody>
      </p:sp>
      <p:sp>
        <p:nvSpPr>
          <p:cNvPr id="27" name="Rounded Rectangle 26"/>
          <p:cNvSpPr/>
          <p:nvPr/>
        </p:nvSpPr>
        <p:spPr>
          <a:xfrm>
            <a:off x="4553712" y="2386584"/>
            <a:ext cx="4224528" cy="1188720"/>
          </a:xfrm>
          <a:prstGeom prst="roundRect">
            <a:avLst>
              <a:gd name="adj" fmla="val 7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ounded Rectangle 27"/>
          <p:cNvSpPr/>
          <p:nvPr/>
        </p:nvSpPr>
        <p:spPr>
          <a:xfrm>
            <a:off x="4553712" y="2496312"/>
            <a:ext cx="109728" cy="969264"/>
          </a:xfrm>
          <a:prstGeom prst="roundRect">
            <a:avLst>
              <a:gd name="adj" fmla="val 50000"/>
            </a:avLst>
          </a:prstGeom>
          <a:solidFill>
            <a:srgbClr val="1E5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4846320" y="2514600"/>
            <a:ext cx="3767328" cy="274320"/>
          </a:xfrm>
          <a:prstGeom prst="rect">
            <a:avLst/>
          </a:prstGeom>
          <a:noFill/>
        </p:spPr>
        <p:txBody>
          <a:bodyPr wrap="square" lIns="0" tIns="0" rIns="0" bIns="0" anchor="t">
            <a:spAutoFit/>
          </a:bodyPr>
          <a:lstStyle/>
          <a:p>
            <a:pPr algn="l">
              <a:spcBef>
                <a:spcPts val="0"/>
              </a:spcBef>
              <a:spcAft>
                <a:spcPts val="200"/>
              </a:spcAft>
            </a:pPr>
            <a:r>
              <a:rPr sz="1300" b="1" i="0">
                <a:solidFill>
                  <a:srgbClr val="1E5389"/>
                </a:solidFill>
                <a:latin typeface="Calibri"/>
              </a:rPr>
              <a:t>An Accreditation Priority</a:t>
            </a:r>
          </a:p>
        </p:txBody>
      </p:sp>
      <p:sp>
        <p:nvSpPr>
          <p:cNvPr id="30" name="TextBox 29"/>
          <p:cNvSpPr txBox="1"/>
          <p:nvPr/>
        </p:nvSpPr>
        <p:spPr>
          <a:xfrm>
            <a:off x="4846320" y="2825496"/>
            <a:ext cx="3721608" cy="685800"/>
          </a:xfrm>
          <a:prstGeom prst="rect">
            <a:avLst/>
          </a:prstGeom>
          <a:noFill/>
        </p:spPr>
        <p:txBody>
          <a:bodyPr wrap="square" lIns="0" tIns="0" rIns="0" bIns="0" anchor="t">
            <a:spAutoFit/>
          </a:bodyPr>
          <a:lstStyle/>
          <a:p>
            <a:pPr algn="l">
              <a:spcBef>
                <a:spcPts val="0"/>
              </a:spcBef>
              <a:spcAft>
                <a:spcPts val="200"/>
              </a:spcAft>
            </a:pPr>
            <a:r>
              <a:rPr sz="1000" b="0" i="0">
                <a:solidFill>
                  <a:srgbClr val="333333"/>
                </a:solidFill>
                <a:latin typeface="Calibri"/>
              </a:rPr>
              <a:t>Interprofessional collaborative skills are required by health professions accreditors. The IPEC competencies are embedded in curricula and accreditation standards, including LCME standards for M.D. programs.</a:t>
            </a:r>
          </a:p>
        </p:txBody>
      </p:sp>
      <p:sp>
        <p:nvSpPr>
          <p:cNvPr id="31" name="Rounded Rectangle 30"/>
          <p:cNvSpPr/>
          <p:nvPr/>
        </p:nvSpPr>
        <p:spPr>
          <a:xfrm>
            <a:off x="4553712" y="3694176"/>
            <a:ext cx="4224528" cy="1188720"/>
          </a:xfrm>
          <a:prstGeom prst="roundRect">
            <a:avLst>
              <a:gd name="adj" fmla="val 7000"/>
            </a:avLst>
          </a:prstGeom>
          <a:solidFill>
            <a:srgbClr val="F2F6FA"/>
          </a:solidFill>
          <a:ln w="12700">
            <a:solidFill>
              <a:srgbClr val="D8E3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4553712" y="3803904"/>
            <a:ext cx="109728" cy="969264"/>
          </a:xfrm>
          <a:prstGeom prst="roundRect">
            <a:avLst>
              <a:gd name="adj" fmla="val 50000"/>
            </a:avLst>
          </a:prstGeom>
          <a:solidFill>
            <a:srgbClr val="199A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4846320" y="3822192"/>
            <a:ext cx="3767328" cy="274320"/>
          </a:xfrm>
          <a:prstGeom prst="rect">
            <a:avLst/>
          </a:prstGeom>
          <a:noFill/>
        </p:spPr>
        <p:txBody>
          <a:bodyPr wrap="square" lIns="0" tIns="0" rIns="0" bIns="0" anchor="t">
            <a:spAutoFit/>
          </a:bodyPr>
          <a:lstStyle/>
          <a:p>
            <a:pPr algn="l">
              <a:spcBef>
                <a:spcPts val="0"/>
              </a:spcBef>
              <a:spcAft>
                <a:spcPts val="200"/>
              </a:spcAft>
            </a:pPr>
            <a:r>
              <a:rPr sz="1300" b="1" i="0">
                <a:solidFill>
                  <a:srgbClr val="199A7E"/>
                </a:solidFill>
                <a:latin typeface="Calibri"/>
              </a:rPr>
              <a:t>NSU Health Professions</a:t>
            </a:r>
          </a:p>
        </p:txBody>
      </p:sp>
      <p:sp>
        <p:nvSpPr>
          <p:cNvPr id="34" name="TextBox 33"/>
          <p:cNvSpPr txBox="1"/>
          <p:nvPr/>
        </p:nvSpPr>
        <p:spPr>
          <a:xfrm>
            <a:off x="4846320" y="4133088"/>
            <a:ext cx="3721608" cy="685800"/>
          </a:xfrm>
          <a:prstGeom prst="rect">
            <a:avLst/>
          </a:prstGeom>
          <a:noFill/>
        </p:spPr>
        <p:txBody>
          <a:bodyPr wrap="square" lIns="0" tIns="0" rIns="0" bIns="0" anchor="t">
            <a:spAutoFit/>
          </a:bodyPr>
          <a:lstStyle/>
          <a:p>
            <a:pPr algn="l">
              <a:spcBef>
                <a:spcPts val="0"/>
              </a:spcBef>
              <a:spcAft>
                <a:spcPts val="200"/>
              </a:spcAft>
            </a:pPr>
            <a:r>
              <a:rPr sz="1000" b="0" i="0">
                <a:solidFill>
                  <a:srgbClr val="333333"/>
                </a:solidFill>
                <a:latin typeface="Calibri"/>
              </a:rPr>
              <a:t>Allopathic Medicine (KPCAM), Osteopathic Medicine, Pharmacy, Dental Medicine, Optometry, Nursing, Medical Sciences, and Health Care Sciences.</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c2b2d31-2e3e-4df1-b571-fb37c042ff1b}" enabled="0" method="" siteId="{2c2b2d31-2e3e-4df1-b571-fb37c042ff1b}" removed="1"/>
</clbl:labelList>
</file>

<file path=docProps/app.xml><?xml version="1.0" encoding="utf-8"?>
<Properties xmlns="http://schemas.openxmlformats.org/officeDocument/2006/extended-properties" xmlns:vt="http://schemas.openxmlformats.org/officeDocument/2006/docPropsVTypes">
  <Template>Facet</Template>
  <TotalTime>361</TotalTime>
  <Words>3123</Words>
  <Application>Microsoft Office PowerPoint</Application>
  <PresentationFormat>On-screen Show (16:9)</PresentationFormat>
  <Paragraphs>328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Century Gothic</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Interprofessional Collaboration Between Law and Medicine: Opportunities for Health Equity Through Pathway Programs, Academic Medicine, Journal of the Association of American Medical Colleges, Vol. 100, No. 10 (October 2025) </vt:lpstr>
      <vt:lpstr>PowerPoint Presentation</vt:lpstr>
      <vt:lpstr>PowerPoint Presentation</vt:lpstr>
      <vt:lpstr>PowerPoint Presentation</vt:lpstr>
      <vt:lpstr>PowerPoint Presentation</vt:lpstr>
      <vt:lpstr>Ad Law-Med Program: Student Survey Results</vt:lpstr>
      <vt:lpstr> </vt:lpstr>
      <vt:lpstr>PowerPoint Presentation</vt:lpstr>
      <vt:lpstr>PowerPoint Presentation</vt:lpstr>
      <vt:lpstr>Francesco Donastor Stranahan High School  2025 NSU MD RISE Conference Poster Winner High School Category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Across the Educational Continuum</dc:title>
  <dc:subject>PptxGenJS Presentation</dc:subject>
  <dc:creator>PptxGenJS</dc:creator>
  <cp:lastModifiedBy>Marilyn Uzdavines</cp:lastModifiedBy>
  <cp:revision>10</cp:revision>
  <dcterms:created xsi:type="dcterms:W3CDTF">2026-05-28T12:42:38Z</dcterms:created>
  <dcterms:modified xsi:type="dcterms:W3CDTF">2026-06-03T05:11:51Z</dcterms:modified>
</cp:coreProperties>
</file>