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950075" cy="9236075"/>
  <p:embeddedFontLst>
    <p:embeddedFont>
      <p:font typeface="Palatino Linotyp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99">
          <p15:clr>
            <a:srgbClr val="A4A3A4"/>
          </p15:clr>
        </p15:guide>
        <p15:guide id="2" pos="3888">
          <p15:clr>
            <a:srgbClr val="A4A3A4"/>
          </p15:clr>
        </p15:guide>
        <p15:guide id="3" pos="2148">
          <p15:clr>
            <a:srgbClr val="747775"/>
          </p15:clr>
        </p15:guide>
        <p15:guide id="4" orient="horz" pos="576">
          <p15:clr>
            <a:srgbClr val="747775"/>
          </p15:clr>
        </p15:guide>
      </p15:sldGuideLst>
    </p:ext>
    <p:ext uri="{2D200454-40CA-4A62-9FC3-DE9A4176ACB9}">
      <p15:notesGuideLst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99" orient="horz"/>
        <p:guide pos="3888"/>
        <p:guide pos="2148"/>
        <p:guide pos="576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9" orient="horz"/>
        <p:guide pos="218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regular.fntdata"/><Relationship Id="rId11" Type="http://schemas.openxmlformats.org/officeDocument/2006/relationships/slide" Target="slides/slide6.xml"/><Relationship Id="rId22" Type="http://schemas.openxmlformats.org/officeDocument/2006/relationships/font" Target="fonts/PalatinoLinotype-italic.fntdata"/><Relationship Id="rId10" Type="http://schemas.openxmlformats.org/officeDocument/2006/relationships/slide" Target="slides/slide5.xml"/><Relationship Id="rId21" Type="http://schemas.openxmlformats.org/officeDocument/2006/relationships/font" Target="fonts/PalatinoLinotyp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alatinoLinotyp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7000" y="1154113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700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397000" y="1154113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93700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4642cfeaf_0_31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e4642cfeaf_0_31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e4642cfeaf_0_31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70bbb0ae5_0_42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e70bbb0ae5_0_42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e70bbb0ae5_0_42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4642cfeaf_0_0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e4642cfeaf_0_0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e4642cfeaf_0_0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4642cfeaf_0_41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e4642cfeaf_0_41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e4642cfeaf_0_41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/>
          <p:nvPr>
            <p:ph idx="2" type="sldImg"/>
          </p:nvPr>
        </p:nvSpPr>
        <p:spPr>
          <a:xfrm>
            <a:off x="1397000" y="1154113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223" name="Google Shape;223;p6:notes"/>
          <p:cNvSpPr txBox="1"/>
          <p:nvPr>
            <p:ph idx="12" type="sldNum"/>
          </p:nvPr>
        </p:nvSpPr>
        <p:spPr>
          <a:xfrm>
            <a:off x="393700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70bbb0ae5_0_0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70bbb0ae5_0_0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e70bbb0ae5_0_0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70bbb0ae5_0_18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e70bbb0ae5_0_18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e70bbb0ae5_0_18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397000" y="1154113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 txBox="1"/>
          <p:nvPr>
            <p:ph idx="12" type="sldNum"/>
          </p:nvPr>
        </p:nvSpPr>
        <p:spPr>
          <a:xfrm>
            <a:off x="393700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397000" y="1154113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393700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397000" y="1154113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93700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70bbb0ae5_0_31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e70bbb0ae5_0_31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e70bbb0ae5_0_31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464f5ca31_0_0:notes"/>
          <p:cNvSpPr/>
          <p:nvPr>
            <p:ph idx="2" type="sldImg"/>
          </p:nvPr>
        </p:nvSpPr>
        <p:spPr>
          <a:xfrm>
            <a:off x="1397000" y="1154113"/>
            <a:ext cx="4156200" cy="311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e464f5ca31_0_0:notes"/>
          <p:cNvSpPr txBox="1"/>
          <p:nvPr>
            <p:ph idx="1" type="body"/>
          </p:nvPr>
        </p:nvSpPr>
        <p:spPr>
          <a:xfrm>
            <a:off x="695326" y="4445001"/>
            <a:ext cx="5559300" cy="3636900"/>
          </a:xfrm>
          <a:prstGeom prst="rect">
            <a:avLst/>
          </a:prstGeom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e464f5ca31_0_0:notes"/>
          <p:cNvSpPr txBox="1"/>
          <p:nvPr>
            <p:ph idx="12" type="sldNum"/>
          </p:nvPr>
        </p:nvSpPr>
        <p:spPr>
          <a:xfrm>
            <a:off x="3937000" y="8774113"/>
            <a:ext cx="3011400" cy="462000"/>
          </a:xfrm>
          <a:prstGeom prst="rect">
            <a:avLst/>
          </a:prstGeom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1397000" y="1154113"/>
            <a:ext cx="41560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50" spcFirstLastPara="1" rIns="92450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 txBox="1"/>
          <p:nvPr>
            <p:ph idx="12" type="sldNum"/>
          </p:nvPr>
        </p:nvSpPr>
        <p:spPr>
          <a:xfrm>
            <a:off x="3937000" y="8774113"/>
            <a:ext cx="30114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50" spcFirstLastPara="1" rIns="92450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-125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6334125"/>
            <a:ext cx="91425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822325" y="287338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2582875" y="85713"/>
            <a:ext cx="40227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 rot="5400000">
            <a:off x="4649550" y="2306502"/>
            <a:ext cx="5760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 rot="5400000">
            <a:off x="648975" y="391902"/>
            <a:ext cx="5760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0"/>
            <a:ext cx="9143100" cy="17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822325" y="287338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822325" y="1846263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906463" y="4343400"/>
            <a:ext cx="7405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"/>
          <p:cNvSpPr txBox="1"/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906463" y="4343400"/>
            <a:ext cx="7405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5"/>
          <p:cNvSpPr txBox="1"/>
          <p:nvPr>
            <p:ph type="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822960" y="1845735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63440" y="1845735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82296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822960" y="2582335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3" type="body"/>
          </p:nvPr>
        </p:nvSpPr>
        <p:spPr>
          <a:xfrm>
            <a:off x="466344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7"/>
          <p:cNvSpPr txBox="1"/>
          <p:nvPr>
            <p:ph idx="4" type="body"/>
          </p:nvPr>
        </p:nvSpPr>
        <p:spPr>
          <a:xfrm>
            <a:off x="466344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822325" y="287338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0" y="0"/>
            <a:ext cx="3038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3030538" y="0"/>
            <a:ext cx="47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3600450" y="731520"/>
            <a:ext cx="4869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2" type="body"/>
          </p:nvPr>
        </p:nvSpPr>
        <p:spPr>
          <a:xfrm>
            <a:off x="342900" y="2926080"/>
            <a:ext cx="24003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349250" y="6459538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3600450" y="6459538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4953000"/>
            <a:ext cx="91425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0" y="4914900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 txBox="1"/>
          <p:nvPr>
            <p:ph type="title"/>
          </p:nvPr>
        </p:nvSpPr>
        <p:spPr>
          <a:xfrm>
            <a:off x="822960" y="5074920"/>
            <a:ext cx="7589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/>
          <p:nvPr>
            <p:ph idx="2" type="pic"/>
          </p:nvPr>
        </p:nvSpPr>
        <p:spPr>
          <a:xfrm>
            <a:off x="12" y="0"/>
            <a:ext cx="9144000" cy="4915200"/>
          </a:xfrm>
          <a:prstGeom prst="rect">
            <a:avLst/>
          </a:prstGeom>
          <a:solidFill>
            <a:srgbClr val="BECAD4"/>
          </a:solidFill>
          <a:ln>
            <a:noFill/>
          </a:ln>
        </p:spPr>
      </p:sp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822960" y="5907024"/>
            <a:ext cx="7589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4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22325" y="287338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2325" y="1846263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822325" y="6459538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765425" y="6459538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895350" y="1738313"/>
            <a:ext cx="747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3"/>
          <p:cNvSpPr txBox="1"/>
          <p:nvPr>
            <p:ph idx="4294967295" type="ctrTitle"/>
          </p:nvPr>
        </p:nvSpPr>
        <p:spPr>
          <a:xfrm>
            <a:off x="563700" y="335477"/>
            <a:ext cx="8016600" cy="54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FDA’s Authority to Regulate Longevity Products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600">
                <a:solidFill>
                  <a:srgbClr val="000000"/>
                </a:solidFill>
              </a:rPr>
              <a:t>Camila Strassle, JD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800">
                <a:solidFill>
                  <a:srgbClr val="000000"/>
                </a:solidFill>
              </a:rPr>
              <a:t>Researcher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1800">
                <a:solidFill>
                  <a:srgbClr val="000000"/>
                </a:solidFill>
              </a:rPr>
              <a:t>University of Pennsylvania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Incoming PhD student, UCLA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b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392675" y="108425"/>
            <a:ext cx="8358600" cy="1449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Recent Developments Around Compounding Peptides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p22" title="Screenshot 2026-05-24 at 12.02.01 PM.png"/>
          <p:cNvPicPr preferRelativeResize="0"/>
          <p:nvPr/>
        </p:nvPicPr>
        <p:blipFill rotWithShape="1">
          <a:blip r:embed="rId3">
            <a:alphaModFix/>
          </a:blip>
          <a:srcRect b="2199" l="651" r="691" t="1795"/>
          <a:stretch/>
        </p:blipFill>
        <p:spPr>
          <a:xfrm>
            <a:off x="973663" y="1946076"/>
            <a:ext cx="7196675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0" y="6488200"/>
            <a:ext cx="541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https://erictopol.substack.com/p/the-peptide-craze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238425" y="108425"/>
            <a:ext cx="8667000" cy="1449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FDA Listed 19 Peptides Ineligible for Compounding in 2023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23" title="Screenshot 2026-05-28 at 2.39.51 PM.png"/>
          <p:cNvPicPr preferRelativeResize="0"/>
          <p:nvPr/>
        </p:nvPicPr>
        <p:blipFill rotWithShape="1">
          <a:blip r:embed="rId3">
            <a:alphaModFix/>
          </a:blip>
          <a:srcRect b="30026" l="0" r="0" t="0"/>
          <a:stretch/>
        </p:blipFill>
        <p:spPr>
          <a:xfrm>
            <a:off x="1213500" y="1845250"/>
            <a:ext cx="6548700" cy="4326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-401" y="6384615"/>
            <a:ext cx="816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https://www.fda.gov/drugs/human-drug-compounding/certain-bulk-drug-substances-use-compounding-may-present-significant-safety-risks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24" title="Screenshot 2026-05-24 at 10.57.3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950" y="137600"/>
            <a:ext cx="4286101" cy="618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 title="Screenshot 2026-05-24 at 11.56.43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525" y="2815825"/>
            <a:ext cx="2444699" cy="21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0" y="6488200"/>
            <a:ext cx="318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https://x.com/SecKennedy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25" title="Screenshot 2026-05-24 at 12.14.24 PM.png"/>
          <p:cNvPicPr preferRelativeResize="0"/>
          <p:nvPr/>
        </p:nvPicPr>
        <p:blipFill rotWithShape="1">
          <a:blip r:embed="rId3">
            <a:alphaModFix/>
          </a:blip>
          <a:srcRect b="0" l="20163" r="16293" t="0"/>
          <a:stretch/>
        </p:blipFill>
        <p:spPr>
          <a:xfrm>
            <a:off x="875188" y="825575"/>
            <a:ext cx="7393623" cy="485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0" y="6488200"/>
            <a:ext cx="612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https://www.fda.gov/advisory-committees/advisory-committee-calendar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DA Logo.jpg" id="225" name="Google Shape;225;p26"/>
          <p:cNvPicPr preferRelativeResize="0"/>
          <p:nvPr/>
        </p:nvPicPr>
        <p:blipFill rotWithShape="1">
          <a:blip r:embed="rId3">
            <a:alphaModFix/>
          </a:blip>
          <a:srcRect b="21291" l="8670" r="4686" t="27138"/>
          <a:stretch/>
        </p:blipFill>
        <p:spPr>
          <a:xfrm>
            <a:off x="3191361" y="4428975"/>
            <a:ext cx="276127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>
            <p:ph type="title"/>
          </p:nvPr>
        </p:nvSpPr>
        <p:spPr>
          <a:xfrm>
            <a:off x="685800" y="256212"/>
            <a:ext cx="76803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0">
                <a:solidFill>
                  <a:schemeClr val="dk2"/>
                </a:solidFill>
              </a:rPr>
              <a:t>Why Enforce Drug Approval Requirements for Longevity Products?</a:t>
            </a:r>
            <a:endParaRPr sz="3820">
              <a:solidFill>
                <a:schemeClr val="dk2"/>
              </a:solidFill>
            </a:endParaRPr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533400" y="2112670"/>
            <a:ext cx="8382000" cy="23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3784" lvl="0" marL="1920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solidFill>
                  <a:schemeClr val="dk2"/>
                </a:solidFill>
              </a:rPr>
              <a:t>Consumer protection</a:t>
            </a:r>
            <a:endParaRPr sz="3200">
              <a:solidFill>
                <a:schemeClr val="dk2"/>
              </a:solidFill>
            </a:endParaRPr>
          </a:p>
          <a:p>
            <a:pPr indent="-303784" lvl="0" marL="192024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solidFill>
                  <a:schemeClr val="dk2"/>
                </a:solidFill>
              </a:rPr>
              <a:t>Innovation</a:t>
            </a:r>
            <a:endParaRPr sz="3200">
              <a:solidFill>
                <a:schemeClr val="dk2"/>
              </a:solidFill>
            </a:endParaRPr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4"/>
          <p:cNvSpPr txBox="1"/>
          <p:nvPr>
            <p:ph idx="4294967295" type="ctrTitle"/>
          </p:nvPr>
        </p:nvSpPr>
        <p:spPr>
          <a:xfrm>
            <a:off x="563700" y="419624"/>
            <a:ext cx="8016600" cy="53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Acknowledgements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600">
                <a:solidFill>
                  <a:srgbClr val="000000"/>
                </a:solidFill>
              </a:rPr>
              <a:t>Holly Fernandez Lynch, JD, MBE</a:t>
            </a:r>
            <a:br>
              <a:rPr b="0" i="0" lang="en-US" sz="26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800">
                <a:solidFill>
                  <a:srgbClr val="000000"/>
                </a:solidFill>
              </a:rPr>
              <a:t>Associate Professor of Medical Ethics and Health Policy and Associate Professor of Law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1800">
                <a:solidFill>
                  <a:srgbClr val="000000"/>
                </a:solidFill>
              </a:rPr>
              <a:t>University of Pennsylvania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b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26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Patricia J. Zettler, JD</a:t>
            </a:r>
            <a:br>
              <a:rPr b="0" i="0" lang="en-US" sz="26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1800">
                <a:solidFill>
                  <a:srgbClr val="000000"/>
                </a:solidFill>
              </a:rPr>
              <a:t>John W. Bricker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Professor of Law, </a:t>
            </a: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The Ohio State University Moritz College of Law</a:t>
            </a: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33400" y="241950"/>
            <a:ext cx="80772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20">
                <a:solidFill>
                  <a:schemeClr val="dk2"/>
                </a:solidFill>
              </a:rPr>
              <a:t>Roadmap</a:t>
            </a:r>
            <a:endParaRPr sz="4820">
              <a:solidFill>
                <a:schemeClr val="dk2"/>
              </a:solidFill>
            </a:endParaRPr>
          </a:p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381000" y="2112001"/>
            <a:ext cx="83820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3784" lvl="0" marL="1920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solidFill>
                  <a:schemeClr val="dk2"/>
                </a:solidFill>
              </a:rPr>
              <a:t>What are longevity products?</a:t>
            </a:r>
            <a:endParaRPr sz="3200">
              <a:solidFill>
                <a:schemeClr val="dk2"/>
              </a:solidFill>
            </a:endParaRPr>
          </a:p>
          <a:p>
            <a:pPr indent="-303784" lvl="0" marL="192024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solidFill>
                  <a:schemeClr val="dk2"/>
                </a:solidFill>
              </a:rPr>
              <a:t>What is their regulatory status?</a:t>
            </a:r>
            <a:endParaRPr sz="3200">
              <a:solidFill>
                <a:schemeClr val="dk2"/>
              </a:solidFill>
            </a:endParaRPr>
          </a:p>
          <a:p>
            <a:pPr indent="-303784" lvl="0" marL="192024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solidFill>
                  <a:schemeClr val="dk2"/>
                </a:solidFill>
              </a:rPr>
              <a:t>Why is it a good idea for FDA to enforce drug approval requirements for longevity products notwithstanding recent political developments? </a:t>
            </a:r>
            <a:endParaRPr>
              <a:solidFill>
                <a:schemeClr val="dk2"/>
              </a:solidFill>
            </a:endParaRPr>
          </a:p>
          <a:p>
            <a:pPr indent="0" lvl="0" marL="90488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378600" y="514725"/>
            <a:ext cx="83868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What are Longevity Products?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0" y="6488200"/>
            <a:ext cx="541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http://www.agelessrx.com/online/prescriptions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2" name="Google Shape;132;p16" title="Screenshot 2026-05-24 at 11.13.46 AM.png"/>
          <p:cNvPicPr preferRelativeResize="0"/>
          <p:nvPr/>
        </p:nvPicPr>
        <p:blipFill rotWithShape="1">
          <a:blip r:embed="rId3">
            <a:alphaModFix/>
          </a:blip>
          <a:srcRect b="15680" l="6655" r="7809" t="12589"/>
          <a:stretch/>
        </p:blipFill>
        <p:spPr>
          <a:xfrm>
            <a:off x="260556" y="2251313"/>
            <a:ext cx="3148799" cy="32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title="Screenshot 2026-05-24 at 11.15.16 AM.png"/>
          <p:cNvPicPr preferRelativeResize="0"/>
          <p:nvPr/>
        </p:nvPicPr>
        <p:blipFill rotWithShape="1">
          <a:blip r:embed="rId4">
            <a:alphaModFix/>
          </a:blip>
          <a:srcRect b="0" l="4320" r="10145" t="0"/>
          <a:stretch/>
        </p:blipFill>
        <p:spPr>
          <a:xfrm>
            <a:off x="3295119" y="2328250"/>
            <a:ext cx="3014896" cy="31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title="Screenshot 2026-05-24 at 11.16.32 AM.png"/>
          <p:cNvPicPr preferRelativeResize="0"/>
          <p:nvPr/>
        </p:nvPicPr>
        <p:blipFill rotWithShape="1">
          <a:blip r:embed="rId5">
            <a:alphaModFix/>
          </a:blip>
          <a:srcRect b="0" l="0" r="24829" t="0"/>
          <a:stretch/>
        </p:blipFill>
        <p:spPr>
          <a:xfrm>
            <a:off x="6433543" y="2317612"/>
            <a:ext cx="2449901" cy="322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533400" y="181038"/>
            <a:ext cx="80772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Does FDA have a regulatory construct for these products?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17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419100" y="2111675"/>
            <a:ext cx="8305800" cy="3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8415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 "/>
            </a:pPr>
            <a:r>
              <a:rPr lang="en-US" sz="2900">
                <a:solidFill>
                  <a:schemeClr val="dk2"/>
                </a:solidFill>
              </a:rPr>
              <a:t>The FDA </a:t>
            </a:r>
            <a:r>
              <a:rPr lang="en-US" sz="2900">
                <a:solidFill>
                  <a:schemeClr val="dk2"/>
                </a:solidFill>
              </a:rPr>
              <a:t>“does not classify aging as a disease, identifying it instead as a natural, universal process. As a result, there is no regulatory pathway to approve medications specifically targeted to aging.” - The Washington Post</a:t>
            </a:r>
            <a:endParaRPr sz="2900">
              <a:solidFill>
                <a:schemeClr val="dk2"/>
              </a:solidFill>
            </a:endParaRPr>
          </a:p>
          <a:p>
            <a:pPr indent="-18415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 "/>
            </a:pPr>
            <a:r>
              <a:t/>
            </a:r>
            <a:endParaRPr sz="2900">
              <a:solidFill>
                <a:schemeClr val="dk2"/>
              </a:solidFill>
            </a:endParaRPr>
          </a:p>
          <a:p>
            <a:pPr indent="-18415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 "/>
            </a:pPr>
            <a:r>
              <a:rPr lang="en-US" sz="2900">
                <a:solidFill>
                  <a:schemeClr val="dk2"/>
                </a:solidFill>
              </a:rPr>
              <a:t>“Because the [FDA] does not recognize aging as a disease, there’s no path forward for a drug to treat it.” - Stat News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419100" y="2111675"/>
            <a:ext cx="8305800" cy="3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03200" lvl="0" marL="90488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 "/>
            </a:pPr>
            <a:r>
              <a:rPr lang="en-US" sz="3200">
                <a:solidFill>
                  <a:schemeClr val="dk2"/>
                </a:solidFill>
              </a:rPr>
              <a:t>The term “drug” means products intended for use not only in the diagnosis, cure, mitigation, treatment, or prevention of disease, but also </a:t>
            </a:r>
            <a:r>
              <a:rPr b="1" lang="en-US" sz="3200">
                <a:solidFill>
                  <a:schemeClr val="dk2"/>
                </a:solidFill>
              </a:rPr>
              <a:t>products intended to affect the structure or any function of the body</a:t>
            </a:r>
            <a:r>
              <a:rPr lang="en-US" sz="3200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000"/>
              <a:buChar char=" "/>
            </a:pPr>
            <a:r>
              <a:rPr lang="en-US">
                <a:solidFill>
                  <a:schemeClr val="dk2"/>
                </a:solidFill>
              </a:rPr>
              <a:t>21 U.S.C. §321(g)</a:t>
            </a:r>
            <a:endParaRPr>
              <a:solidFill>
                <a:schemeClr val="dk2"/>
              </a:solidFill>
            </a:endParaRPr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533400" y="181038"/>
            <a:ext cx="80772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Many Longevity Products are Drugs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533400" y="195075"/>
            <a:ext cx="80772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</a:t>
            </a:r>
            <a:r>
              <a:rPr lang="en-US">
                <a:solidFill>
                  <a:schemeClr val="dk2"/>
                </a:solidFill>
              </a:rPr>
              <a:t> Longevity Drug for Dogs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8" name="Google Shape;158;p19" title="Screenshot 2026-06-01 at 11.22.0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025" y="1811738"/>
            <a:ext cx="6515726" cy="44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0" y="6488200"/>
            <a:ext cx="825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https://www.nytimes.com/2026/05/09/magazine/dog-longevity-treatments.html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800100" y="183588"/>
            <a:ext cx="7543800" cy="1449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Drugs Need </a:t>
            </a:r>
            <a:r>
              <a:rPr lang="en-US">
                <a:solidFill>
                  <a:schemeClr val="dk2"/>
                </a:solidFill>
              </a:rPr>
              <a:t>Premarket</a:t>
            </a:r>
            <a:r>
              <a:rPr lang="en-US">
                <a:solidFill>
                  <a:schemeClr val="dk2"/>
                </a:solidFill>
              </a:rPr>
              <a:t> Approval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7424738" y="6459538"/>
            <a:ext cx="984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2543413" y="2784075"/>
            <a:ext cx="747300" cy="6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8" name="Google Shape;168;p20" title="Screenshot 2026-05-24 at 12.40.1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0" y="2513149"/>
            <a:ext cx="2413834" cy="11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title="Screenshot 2026-05-24 at 12.40.2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5092" y="2501400"/>
            <a:ext cx="2413825" cy="11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title="Screenshot 2026-05-24 at 12.40.33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4975" y="2533489"/>
            <a:ext cx="2413825" cy="110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/>
          <p:nvPr/>
        </p:nvSpPr>
        <p:spPr>
          <a:xfrm>
            <a:off x="5853296" y="2784063"/>
            <a:ext cx="747300" cy="6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2" name="Google Shape;172;p20" title="Screenshot 2026-05-24 at 12.40.41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3631" y="4432888"/>
            <a:ext cx="2339204" cy="11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title="Screenshot 2026-05-24 at 12.40.49 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6831" y="4446850"/>
            <a:ext cx="2339200" cy="107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/>
          <p:nvPr/>
        </p:nvSpPr>
        <p:spPr>
          <a:xfrm>
            <a:off x="1397969" y="4677588"/>
            <a:ext cx="747300" cy="6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4601169" y="4683463"/>
            <a:ext cx="747300" cy="6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0" y="6488200"/>
            <a:ext cx="825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https://www.fda.gov/patients/learn-about-drug-and-device-approvals/drug-development-process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533400" y="143775"/>
            <a:ext cx="8077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0">
                <a:solidFill>
                  <a:schemeClr val="dk2"/>
                </a:solidFill>
              </a:rPr>
              <a:t>Is Compounding a Legitimate Strategy for Distributing Products without Approval?</a:t>
            </a:r>
            <a:endParaRPr sz="3820">
              <a:solidFill>
                <a:schemeClr val="dk2"/>
              </a:solidFill>
            </a:endParaRPr>
          </a:p>
        </p:txBody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381000" y="2112001"/>
            <a:ext cx="83820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3784" lvl="0" marL="1920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solidFill>
                  <a:schemeClr val="dk2"/>
                </a:solidFill>
              </a:rPr>
              <a:t>Compounded drugs must be made for individual patients in response to a valid prescription order</a:t>
            </a:r>
            <a:endParaRPr sz="3200">
              <a:solidFill>
                <a:schemeClr val="dk2"/>
              </a:solidFill>
            </a:endParaRPr>
          </a:p>
          <a:p>
            <a:pPr indent="-303784" lvl="0" marL="192024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solidFill>
                  <a:schemeClr val="dk2"/>
                </a:solidFill>
              </a:rPr>
              <a:t>Compounded drugs must be components of FDA-approved drug products or appear on an FDA-created list of permissible substances called the 503A Bulks List</a:t>
            </a:r>
            <a:endParaRPr>
              <a:solidFill>
                <a:schemeClr val="dk2"/>
              </a:solidFill>
            </a:endParaRPr>
          </a:p>
          <a:p>
            <a:pPr indent="0" lvl="0" marL="90488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90488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21 U.S.C. §353a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