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539" r:id="rId6"/>
    <p:sldId id="261" r:id="rId7"/>
    <p:sldId id="267" r:id="rId8"/>
    <p:sldId id="323" r:id="rId9"/>
    <p:sldId id="541" r:id="rId10"/>
    <p:sldId id="268" r:id="rId11"/>
    <p:sldId id="269" r:id="rId12"/>
    <p:sldId id="322" r:id="rId13"/>
    <p:sldId id="262" r:id="rId14"/>
    <p:sldId id="324" r:id="rId15"/>
    <p:sldId id="325" r:id="rId16"/>
    <p:sldId id="528" r:id="rId17"/>
    <p:sldId id="326" r:id="rId18"/>
    <p:sldId id="327" r:id="rId19"/>
    <p:sldId id="328" r:id="rId20"/>
    <p:sldId id="329" r:id="rId21"/>
    <p:sldId id="263" r:id="rId22"/>
    <p:sldId id="530" r:id="rId23"/>
    <p:sldId id="531" r:id="rId24"/>
    <p:sldId id="532" r:id="rId25"/>
    <p:sldId id="546" r:id="rId26"/>
    <p:sldId id="547" r:id="rId27"/>
    <p:sldId id="549" r:id="rId28"/>
    <p:sldId id="266" r:id="rId29"/>
    <p:sldId id="550" r:id="rId3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17"/>
    <p:restoredTop sz="94610"/>
  </p:normalViewPr>
  <p:slideViewPr>
    <p:cSldViewPr snapToGrid="0" snapToObjects="1">
      <p:cViewPr varScale="1">
        <p:scale>
          <a:sx n="150" d="100"/>
          <a:sy n="150" d="100"/>
        </p:scale>
        <p:origin x="312" y="1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9126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12C1D4-FFC8-423B-6141-2E700FAA96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799AEDC-A44E-F09D-C767-C3953E45EC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B942537-2AD7-187F-E0F3-4BBE7B2F10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A6F5F3-8B99-801B-4C7F-F968D03BFC5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4249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961B6A-FEFD-7D62-B485-B5765ED00C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F7BA7EF-4E0E-E589-4D94-8DCE1780A5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5E658F6-767E-21D4-7ED4-72DFDB5A80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31A1A4-58BB-28F1-017C-4B1F99F60B0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9787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54E02-0319-1A44-85D0-2755242762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372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D7688-FDF6-2839-00D7-52FA61A4A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A342A9-3C5B-9FF1-F015-FDE5C9D21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C0BA9C-B3D8-606A-75F0-A92B37D59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2D48CA-86A3-25D3-103F-5B2FAB767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441BD-4C19-084A-9303-9C69D4725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985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11" Type="http://schemas.openxmlformats.org/officeDocument/2006/relationships/image" Target="../media/image13.gif"/><Relationship Id="rId5" Type="http://schemas.openxmlformats.org/officeDocument/2006/relationships/image" Target="../media/image7.jpe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02920" cy="5143500"/>
          </a:xfrm>
          <a:prstGeom prst="rect">
            <a:avLst/>
          </a:prstGeom>
          <a:solidFill>
            <a:srgbClr val="0D7C7C"/>
          </a:solidFill>
          <a:ln w="12700">
            <a:solidFill>
              <a:srgbClr val="0D7C7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77240" y="1005840"/>
            <a:ext cx="77724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 Genome Left Behind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777240" y="2286000"/>
            <a:ext cx="7772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i="1" dirty="0">
                <a:solidFill>
                  <a:srgbClr val="A8C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Enhancing Diversity in Genetic Research Databases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777240" y="3035808"/>
            <a:ext cx="6858000" cy="22860"/>
          </a:xfrm>
          <a:prstGeom prst="rect">
            <a:avLst/>
          </a:prstGeom>
          <a:solidFill>
            <a:srgbClr val="0D7C7C"/>
          </a:solidFill>
          <a:ln w="12700">
            <a:solidFill>
              <a:srgbClr val="0D7C7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92229" y="3215390"/>
            <a:ext cx="8163561" cy="5257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dirty="0">
                <a:solidFill>
                  <a:srgbClr val="C5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Robert I. Field  ·  Anthony W. Orlando  ·  Arnold J. Rosoff  · </a:t>
            </a:r>
          </a:p>
          <a:p>
            <a:pPr algn="ctr"/>
            <a:r>
              <a:rPr lang="en-US" dirty="0">
                <a:solidFill>
                  <a:srgbClr val="C5D8E8"/>
                </a:solidFill>
                <a:latin typeface="Calibri" pitchFamily="34" charset="0"/>
                <a:cs typeface="Calibri" pitchFamily="34" charset="-120"/>
              </a:rPr>
              <a:t>Drexel University  </a:t>
            </a:r>
            <a:r>
              <a:rPr lang="en-US" dirty="0">
                <a:solidFill>
                  <a:srgbClr val="C5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Cal. Poly Pomona  ·   U. of Pennsylvania ·  </a:t>
            </a: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777240" y="379476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7FA8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49th Annual Health Law Professors Conference  ·  Atlanta, GA  ·  June 2026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777240" y="4663440"/>
            <a:ext cx="7772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A7A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American Society of Law, Medicine &amp; Ethics  ·  Georgia State University College of Law</a:t>
            </a:r>
            <a:endParaRPr lang="en-US" sz="900" dirty="0"/>
          </a:p>
        </p:txBody>
      </p:sp>
      <p:sp>
        <p:nvSpPr>
          <p:cNvPr id="9901" name="Footer_1"/>
          <p:cNvSpPr/>
          <p:nvPr/>
        </p:nvSpPr>
        <p:spPr>
          <a:xfrm>
            <a:off x="457200" y="4999872"/>
            <a:ext cx="82296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Field · Orlando · Rosoff          </a:t>
            </a:r>
          </a:p>
        </p:txBody>
      </p:sp>
      <p:sp>
        <p:nvSpPr>
          <p:cNvPr id="9902" name="SlideNum_1"/>
          <p:cNvSpPr/>
          <p:nvPr/>
        </p:nvSpPr>
        <p:spPr>
          <a:xfrm>
            <a:off x="8229600" y="4999872"/>
            <a:ext cx="4572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A4233A1-66E6-BE57-8928-4962E96E6B66}"/>
              </a:ext>
            </a:extLst>
          </p:cNvPr>
          <p:cNvSpPr txBox="1"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B2A4A"/>
                </a:solidFill>
                <a:latin typeface="Georgia" panose="02040502050405020303" pitchFamily="18" charset="0"/>
                <a:ea typeface="Calibri" pitchFamily="34" charset="-122"/>
                <a:cs typeface="Calibri" pitchFamily="34" charset="-120"/>
              </a:rPr>
              <a:t>Question 1: Effect on Clinical Diagnosis &amp; Precision Medicine</a:t>
            </a:r>
            <a:endParaRPr lang="en-US" sz="2000" dirty="0">
              <a:latin typeface="Georgia" panose="02040502050405020303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019E95-432E-4D42-3478-0EB08619F352}"/>
              </a:ext>
            </a:extLst>
          </p:cNvPr>
          <p:cNvSpPr txBox="1"/>
          <p:nvPr/>
        </p:nvSpPr>
        <p:spPr>
          <a:xfrm>
            <a:off x="457200" y="1066800"/>
            <a:ext cx="8229600" cy="548640"/>
          </a:xfrm>
          <a:prstGeom prst="rect">
            <a:avLst/>
          </a:prstGeom>
          <a:noFill/>
        </p:spPr>
        <p:txBody>
          <a:bodyPr wrap="square">
            <a:normAutofit fontScale="92500" lnSpcReduction="20000"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Pharmacogenetics and precision medicine are less effective for patients whose genetic profiles are absent from databases.</a:t>
            </a:r>
            <a:endParaRPr lang="en-US" sz="1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09F0F08-6776-51A2-DAAB-CFC30ED7008D}"/>
              </a:ext>
            </a:extLst>
          </p:cNvPr>
          <p:cNvSpPr txBox="1"/>
          <p:nvPr/>
        </p:nvSpPr>
        <p:spPr>
          <a:xfrm>
            <a:off x="457200" y="1828800"/>
            <a:ext cx="8229600" cy="106680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marL="457200" marR="0" indent="0" algn="l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“And then </a:t>
            </a:r>
            <a:r>
              <a:rPr lang="en-US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drug metabolism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So, this drug is … [not] metabolized very well in Asia. So, you could have </a:t>
            </a:r>
            <a:r>
              <a:rPr lang="en-US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toxicity very fast if you give Asians the same dose 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as you give to Europeans.” (g</a:t>
            </a:r>
            <a:r>
              <a:rPr lang="en-US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ov’t. </a:t>
            </a:r>
            <a:r>
              <a:rPr lang="en-US" sz="1600">
                <a:ea typeface="Times New Roman" panose="02020603050405020304" pitchFamily="18" charset="0"/>
                <a:cs typeface="Times New Roman" panose="02020603050405020304" pitchFamily="18" charset="0"/>
              </a:rPr>
              <a:t>database manager, </a:t>
            </a:r>
            <a:r>
              <a:rPr lang="en-US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non-U.S.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1316C0-D6E6-8B73-DA2E-DD21E0D4A037}"/>
              </a:ext>
            </a:extLst>
          </p:cNvPr>
          <p:cNvSpPr txBox="1"/>
          <p:nvPr/>
        </p:nvSpPr>
        <p:spPr>
          <a:xfrm>
            <a:off x="457200" y="3048000"/>
            <a:ext cx="8229600" cy="1371600"/>
          </a:xfrm>
          <a:prstGeom prst="rect">
            <a:avLst/>
          </a:prstGeom>
          <a:noFill/>
        </p:spPr>
        <p:txBody>
          <a:bodyPr wrap="square">
            <a:normAutofit lnSpcReduction="10000"/>
          </a:bodyPr>
          <a:lstStyle/>
          <a:p>
            <a:pPr marL="457200" marR="0" indent="0" algn="l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“Choose your favorite underrepresented groups, and … all of these new </a:t>
            </a:r>
            <a:r>
              <a:rPr lang="en-US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SNP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 (single nucleotide </a:t>
            </a:r>
            <a:r>
              <a:rPr lang="en-US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polymorphisms) 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showed up and all these points at which … [there are] differences … </a:t>
            </a:r>
            <a:r>
              <a:rPr lang="en-US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Just like basic understanding of [any] biological mechanisms is to look at the diversity of life -- whether you study bacteria, like I did, or human beings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.” (d</a:t>
            </a:r>
            <a:r>
              <a:rPr lang="en-US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atabase mgr., non-profit research inst.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9901" name="Footer_10"/>
          <p:cNvSpPr/>
          <p:nvPr/>
        </p:nvSpPr>
        <p:spPr>
          <a:xfrm>
            <a:off x="457200" y="4999872"/>
            <a:ext cx="82296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Field · Orlando · Rosoff          </a:t>
            </a:r>
          </a:p>
        </p:txBody>
      </p:sp>
      <p:sp>
        <p:nvSpPr>
          <p:cNvPr id="9902" name="SlideNum_10"/>
          <p:cNvSpPr/>
          <p:nvPr/>
        </p:nvSpPr>
        <p:spPr>
          <a:xfrm>
            <a:off x="8229600" y="4999872"/>
            <a:ext cx="4572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3826925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2C039F3-694A-2F82-8512-3C4BAB151EEF}"/>
              </a:ext>
            </a:extLst>
          </p:cNvPr>
          <p:cNvSpPr txBox="1"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B2A4A"/>
                </a:solidFill>
                <a:latin typeface="Georgia" panose="02040502050405020303" pitchFamily="18" charset="0"/>
                <a:cs typeface="Calibri" pitchFamily="34" charset="-120"/>
              </a:rPr>
              <a:t>Question 1: Lack of Diversity Impedes Good Science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7A89268-D0F6-569D-4EED-98D6E24D552A}"/>
              </a:ext>
            </a:extLst>
          </p:cNvPr>
          <p:cNvSpPr txBox="1"/>
          <p:nvPr/>
        </p:nvSpPr>
        <p:spPr>
          <a:xfrm>
            <a:off x="457200" y="2108112"/>
            <a:ext cx="8415867" cy="91909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marL="457200" marR="0" indent="0" algn="l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“By </a:t>
            </a:r>
            <a:r>
              <a:rPr lang="en-US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studying only 16% of the world's population</a:t>
            </a:r>
            <a:r>
              <a:rPr lang="en-US" sz="16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-- 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which is kind of what we're doing now</a:t>
            </a:r>
            <a:r>
              <a:rPr lang="en-US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 --</a:t>
            </a:r>
            <a:r>
              <a:rPr lang="en-US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we are leaving on the table … all this other scientific information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…that we're losing by not having a more diverse set of data and genomics.” (academi</a:t>
            </a:r>
            <a:r>
              <a:rPr lang="en-US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c researcher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75C7CB9-7564-E8F1-8D82-C26C59FFDA3C}"/>
              </a:ext>
            </a:extLst>
          </p:cNvPr>
          <p:cNvSpPr txBox="1"/>
          <p:nvPr/>
        </p:nvSpPr>
        <p:spPr>
          <a:xfrm>
            <a:off x="457200" y="3200400"/>
            <a:ext cx="8415867" cy="635943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marL="457200" marR="0" indent="0" algn="l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“[W]</a:t>
            </a:r>
            <a:r>
              <a:rPr lang="en-US" sz="16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e've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mined the hell out of European ancestry genomes and </a:t>
            </a:r>
            <a:r>
              <a:rPr lang="en-US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we're only going to get so many answers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.” (database mgr., non-profit research institute)</a:t>
            </a:r>
          </a:p>
        </p:txBody>
      </p:sp>
      <p:sp>
        <p:nvSpPr>
          <p:cNvPr id="5" name="Text 14">
            <a:extLst>
              <a:ext uri="{FF2B5EF4-FFF2-40B4-BE49-F238E27FC236}">
                <a16:creationId xmlns:a16="http://schemas.microsoft.com/office/drawing/2014/main" id="{6341432A-BB3E-3DD4-6AA6-9E03CD2E894B}"/>
              </a:ext>
            </a:extLst>
          </p:cNvPr>
          <p:cNvSpPr/>
          <p:nvPr/>
        </p:nvSpPr>
        <p:spPr>
          <a:xfrm>
            <a:off x="457200" y="1066800"/>
            <a:ext cx="8237728" cy="91909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Researchers emphasized that the scientific validity of genetic studies depends on diverse subject pools. Homogeneous databases are not just inequitable; they are epistemically flawed.</a:t>
            </a:r>
            <a:endParaRPr lang="en-US" sz="2000" dirty="0"/>
          </a:p>
        </p:txBody>
      </p:sp>
      <p:sp>
        <p:nvSpPr>
          <p:cNvPr id="9901" name="Footer_11"/>
          <p:cNvSpPr/>
          <p:nvPr/>
        </p:nvSpPr>
        <p:spPr>
          <a:xfrm>
            <a:off x="457200" y="4999872"/>
            <a:ext cx="82296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Field · Orlando · Rosoff          </a:t>
            </a:r>
          </a:p>
        </p:txBody>
      </p:sp>
      <p:sp>
        <p:nvSpPr>
          <p:cNvPr id="9902" name="SlideNum_11"/>
          <p:cNvSpPr/>
          <p:nvPr/>
        </p:nvSpPr>
        <p:spPr>
          <a:xfrm>
            <a:off x="8229600" y="4999872"/>
            <a:ext cx="4572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34736214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r/dataisbeautiful - [OC] Human genetic diversity is highest in Africa">
            <a:extLst>
              <a:ext uri="{FF2B5EF4-FFF2-40B4-BE49-F238E27FC236}">
                <a16:creationId xmlns:a16="http://schemas.microsoft.com/office/drawing/2014/main" id="{3C13AFD9-3CF7-7747-8E0F-819DD85B4E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439" y="637030"/>
            <a:ext cx="8335361" cy="3395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901" name="Footer_12"/>
          <p:cNvSpPr/>
          <p:nvPr/>
        </p:nvSpPr>
        <p:spPr>
          <a:xfrm>
            <a:off x="457200" y="4999872"/>
            <a:ext cx="82296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Field · Orlando · Rosoff          </a:t>
            </a:r>
          </a:p>
        </p:txBody>
      </p:sp>
      <p:sp>
        <p:nvSpPr>
          <p:cNvPr id="9902" name="SlideNum_12"/>
          <p:cNvSpPr/>
          <p:nvPr/>
        </p:nvSpPr>
        <p:spPr>
          <a:xfrm>
            <a:off x="8229600" y="4999872"/>
            <a:ext cx="4572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12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D14E23-BEA3-5E45-1882-66E9EA5BE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0829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7C7C"/>
          </a:solidFill>
          <a:ln w="12700">
            <a:solidFill>
              <a:srgbClr val="0D7C7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73152"/>
            <a:ext cx="4114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200" dirty="0">
                <a:solidFill>
                  <a:srgbClr val="0D7C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RESULTS — CAUSES &amp; OBSTACLES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Issue 2: Structural Barriers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57200" y="960120"/>
            <a:ext cx="2743200" cy="1783080"/>
          </a:xfrm>
          <a:prstGeom prst="rect">
            <a:avLst/>
          </a:prstGeom>
          <a:solidFill>
            <a:srgbClr val="F7F9FB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57200" y="960120"/>
            <a:ext cx="2743200" cy="54864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48640" y="1051560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Funding Limitations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3337560" y="960120"/>
            <a:ext cx="2743200" cy="1783080"/>
          </a:xfrm>
          <a:prstGeom prst="rect">
            <a:avLst/>
          </a:prstGeom>
          <a:solidFill>
            <a:srgbClr val="F7F9FB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337560" y="960120"/>
            <a:ext cx="2743200" cy="54864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429000" y="1183640"/>
            <a:ext cx="2560320" cy="878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Publish-or-Perish Pressure for Academic Researchers</a:t>
            </a:r>
            <a:endParaRPr lang="en-US" sz="2000" dirty="0"/>
          </a:p>
        </p:txBody>
      </p:sp>
      <p:sp>
        <p:nvSpPr>
          <p:cNvPr id="13" name="Shape 11"/>
          <p:cNvSpPr/>
          <p:nvPr/>
        </p:nvSpPr>
        <p:spPr>
          <a:xfrm>
            <a:off x="6217920" y="960120"/>
            <a:ext cx="2743200" cy="1783080"/>
          </a:xfrm>
          <a:prstGeom prst="rect">
            <a:avLst/>
          </a:prstGeom>
          <a:solidFill>
            <a:srgbClr val="F7F9FB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6217920" y="960120"/>
            <a:ext cx="2743200" cy="54864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309360" y="1174157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Historical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Mistrust of Medicine</a:t>
            </a:r>
            <a:endParaRPr lang="en-US" sz="2000" dirty="0"/>
          </a:p>
        </p:txBody>
      </p:sp>
      <p:sp>
        <p:nvSpPr>
          <p:cNvPr id="17" name="Shape 15"/>
          <p:cNvSpPr/>
          <p:nvPr/>
        </p:nvSpPr>
        <p:spPr>
          <a:xfrm>
            <a:off x="457200" y="2880360"/>
            <a:ext cx="2743200" cy="1783080"/>
          </a:xfrm>
          <a:prstGeom prst="rect">
            <a:avLst/>
          </a:prstGeom>
          <a:solidFill>
            <a:srgbClr val="F7F9FB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457200" y="2880360"/>
            <a:ext cx="2743200" cy="54864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548640" y="2971800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Socio-Economic and Geographic Barriers</a:t>
            </a:r>
            <a:endParaRPr lang="en-US" sz="2000" dirty="0"/>
          </a:p>
        </p:txBody>
      </p:sp>
      <p:sp>
        <p:nvSpPr>
          <p:cNvPr id="21" name="Shape 19"/>
          <p:cNvSpPr/>
          <p:nvPr/>
        </p:nvSpPr>
        <p:spPr>
          <a:xfrm>
            <a:off x="3337560" y="2880360"/>
            <a:ext cx="2743200" cy="1783080"/>
          </a:xfrm>
          <a:prstGeom prst="rect">
            <a:avLst/>
          </a:prstGeom>
          <a:solidFill>
            <a:srgbClr val="F7F9FB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3337560" y="2880360"/>
            <a:ext cx="2743200" cy="54864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3429000" y="2971800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Inconsistent Race and Ethnicity Reporting</a:t>
            </a:r>
            <a:endParaRPr lang="en-US" sz="2000" dirty="0"/>
          </a:p>
        </p:txBody>
      </p:sp>
      <p:sp>
        <p:nvSpPr>
          <p:cNvPr id="25" name="Shape 23"/>
          <p:cNvSpPr/>
          <p:nvPr/>
        </p:nvSpPr>
        <p:spPr>
          <a:xfrm>
            <a:off x="6217920" y="2880360"/>
            <a:ext cx="2743200" cy="1783080"/>
          </a:xfrm>
          <a:prstGeom prst="rect">
            <a:avLst/>
          </a:prstGeom>
          <a:solidFill>
            <a:srgbClr val="F7F9FB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6217920" y="2880360"/>
            <a:ext cx="2743200" cy="54864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6309360" y="2971800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Logistics of Subject Recruitment</a:t>
            </a:r>
            <a:endParaRPr lang="en-US" sz="2000" dirty="0"/>
          </a:p>
        </p:txBody>
      </p:sp>
      <p:sp>
        <p:nvSpPr>
          <p:cNvPr id="9901" name="Footer_13"/>
          <p:cNvSpPr/>
          <p:nvPr/>
        </p:nvSpPr>
        <p:spPr>
          <a:xfrm>
            <a:off x="457200" y="4999872"/>
            <a:ext cx="82296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Field · Orlando · Rosoff          </a:t>
            </a:r>
          </a:p>
        </p:txBody>
      </p:sp>
      <p:sp>
        <p:nvSpPr>
          <p:cNvPr id="9902" name="SlideNum_13"/>
          <p:cNvSpPr/>
          <p:nvPr/>
        </p:nvSpPr>
        <p:spPr>
          <a:xfrm>
            <a:off x="8229600" y="4999872"/>
            <a:ext cx="4572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13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6">
            <a:extLst>
              <a:ext uri="{FF2B5EF4-FFF2-40B4-BE49-F238E27FC236}">
                <a16:creationId xmlns:a16="http://schemas.microsoft.com/office/drawing/2014/main" id="{033E1239-3C00-2FFF-BD2C-4281A9CD183C}"/>
              </a:ext>
            </a:extLst>
          </p:cNvPr>
          <p:cNvSpPr/>
          <p:nvPr/>
        </p:nvSpPr>
        <p:spPr>
          <a:xfrm>
            <a:off x="596054" y="913045"/>
            <a:ext cx="8087360" cy="73795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Recruiting diverse, hard-to-reach populations costs significantly more, and funders rarely provide adequate support to cover it.</a:t>
            </a:r>
            <a:endParaRPr lang="en-US" sz="1200" dirty="0"/>
          </a:p>
        </p:txBody>
      </p:sp>
      <p:sp>
        <p:nvSpPr>
          <p:cNvPr id="3" name="Text 5">
            <a:extLst>
              <a:ext uri="{FF2B5EF4-FFF2-40B4-BE49-F238E27FC236}">
                <a16:creationId xmlns:a16="http://schemas.microsoft.com/office/drawing/2014/main" id="{F4568532-CCB7-57B9-0F8D-FD757B0030B1}"/>
              </a:ext>
            </a:extLst>
          </p:cNvPr>
          <p:cNvSpPr/>
          <p:nvPr/>
        </p:nvSpPr>
        <p:spPr>
          <a:xfrm>
            <a:off x="663788" y="326932"/>
            <a:ext cx="7579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1B2A4A"/>
                </a:solidFill>
                <a:latin typeface="Georgia" panose="02040502050405020303" pitchFamily="18" charset="0"/>
                <a:ea typeface="Calibri" pitchFamily="34" charset="-122"/>
                <a:cs typeface="Calibri" pitchFamily="34" charset="-120"/>
              </a:rPr>
              <a:t>Question 2: Funding Limitations</a:t>
            </a:r>
            <a:endParaRPr lang="en-US" sz="2800" dirty="0">
              <a:latin typeface="Georgia" panose="02040502050405020303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CFF77B5-F9B2-6B5F-0AB2-A6B843A15F66}"/>
              </a:ext>
            </a:extLst>
          </p:cNvPr>
          <p:cNvSpPr txBox="1"/>
          <p:nvPr/>
        </p:nvSpPr>
        <p:spPr>
          <a:xfrm>
            <a:off x="313267" y="2934231"/>
            <a:ext cx="8370147" cy="14914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indent="0" algn="l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“… [T]here are </a:t>
            </a:r>
            <a:r>
              <a:rPr lang="en-US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certain levers … we can pull as a private funder that … the NIH can’t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.…     [F]or instance, I launched a program around all the ancestry networks … (in which) the goal explicitly … was to only do analysis or gather data from people from underrepresented groups. … the NIH </a:t>
            </a:r>
            <a:r>
              <a:rPr lang="en-US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as a federal group couldn't do that</a:t>
            </a:r>
            <a:r>
              <a:rPr lang="en-US" sz="16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particularly … in the Trump administration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.” (d</a:t>
            </a:r>
            <a:r>
              <a:rPr lang="en-US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atabase manager, non-profit research institute)</a:t>
            </a:r>
            <a:endParaRPr lang="en-US" sz="16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8825D44-C60C-0AC1-C33B-75738CF1E66C}"/>
              </a:ext>
            </a:extLst>
          </p:cNvPr>
          <p:cNvSpPr txBox="1"/>
          <p:nvPr/>
        </p:nvSpPr>
        <p:spPr>
          <a:xfrm>
            <a:off x="313267" y="1935807"/>
            <a:ext cx="8500533" cy="635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indent="0" algn="l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“Yeah, it's expensive. It requires </a:t>
            </a:r>
            <a:r>
              <a:rPr lang="en-US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more money …, you know, billions of dollars. You're not going to get a grant to do that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.” (g</a:t>
            </a:r>
            <a:r>
              <a:rPr lang="en-US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ov’t database manager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9901" name="Footer_14"/>
          <p:cNvSpPr/>
          <p:nvPr/>
        </p:nvSpPr>
        <p:spPr>
          <a:xfrm>
            <a:off x="457200" y="4999872"/>
            <a:ext cx="82296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Field · Orlando · Rosoff          </a:t>
            </a:r>
          </a:p>
        </p:txBody>
      </p:sp>
      <p:sp>
        <p:nvSpPr>
          <p:cNvPr id="9902" name="SlideNum_14"/>
          <p:cNvSpPr/>
          <p:nvPr/>
        </p:nvSpPr>
        <p:spPr>
          <a:xfrm>
            <a:off x="8229600" y="4999872"/>
            <a:ext cx="4572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14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EFFB2A-81DE-DFDB-B334-2A353F713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2256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9">
            <a:extLst>
              <a:ext uri="{FF2B5EF4-FFF2-40B4-BE49-F238E27FC236}">
                <a16:creationId xmlns:a16="http://schemas.microsoft.com/office/drawing/2014/main" id="{9BAB4EA4-1AAE-0A58-603B-CD75CAF881F9}"/>
              </a:ext>
            </a:extLst>
          </p:cNvPr>
          <p:cNvSpPr/>
          <p:nvPr/>
        </p:nvSpPr>
        <p:spPr>
          <a:xfrm>
            <a:off x="1037166" y="231739"/>
            <a:ext cx="7357533" cy="74337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B2A4A"/>
                </a:solidFill>
                <a:latin typeface="Georgia" panose="02040502050405020303" pitchFamily="18" charset="0"/>
                <a:ea typeface="Calibri" pitchFamily="34" charset="-122"/>
                <a:cs typeface="Calibri" pitchFamily="34" charset="-120"/>
              </a:rPr>
              <a:t>Question 2: Publish-or-Perish Pressure </a:t>
            </a:r>
          </a:p>
          <a:p>
            <a:pPr marL="0" indent="0" algn="ctr">
              <a:buNone/>
            </a:pPr>
            <a:r>
              <a:rPr lang="en-US" sz="2400" b="1" dirty="0">
                <a:solidFill>
                  <a:srgbClr val="1B2A4A"/>
                </a:solidFill>
                <a:latin typeface="Georgia" panose="02040502050405020303" pitchFamily="18" charset="0"/>
                <a:ea typeface="Calibri" pitchFamily="34" charset="-122"/>
                <a:cs typeface="Calibri" pitchFamily="34" charset="-120"/>
              </a:rPr>
              <a:t>for Academic Researchers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17D44F-AC87-2BE1-C125-5163B090CE07}"/>
              </a:ext>
            </a:extLst>
          </p:cNvPr>
          <p:cNvSpPr txBox="1"/>
          <p:nvPr/>
        </p:nvSpPr>
        <p:spPr>
          <a:xfrm>
            <a:off x="535517" y="1031722"/>
            <a:ext cx="84391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Career advancement incentives push researchers toward large, accessible databases rather than conducing time-consuming recruitment to expand them.</a:t>
            </a:r>
            <a:endParaRPr lang="en-US" sz="2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524651-4E8D-E662-ADCD-A8B50215224C}"/>
              </a:ext>
            </a:extLst>
          </p:cNvPr>
          <p:cNvSpPr txBox="1"/>
          <p:nvPr/>
        </p:nvSpPr>
        <p:spPr>
          <a:xfrm>
            <a:off x="988483" y="1852827"/>
            <a:ext cx="7167034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“The reward system </a:t>
            </a:r>
            <a:r>
              <a:rPr lang="en-US" sz="16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incentivizes us going after low-hanging fruit</a:t>
            </a:r>
            <a:r>
              <a:rPr lang="en-US" sz="1600" b="1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…. [W]</a:t>
            </a:r>
            <a:r>
              <a:rPr lang="en-US" sz="16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hen the resources [are not] out there…</a:t>
            </a:r>
            <a:r>
              <a:rPr lang="en-US" sz="16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it's really tough to strike a new path</a:t>
            </a:r>
            <a:r>
              <a:rPr lang="en-US" sz="16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especially when you rely on those sorts of resources.” </a:t>
            </a:r>
            <a:r>
              <a:rPr lang="en-US" sz="1600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(academic researcher)</a:t>
            </a:r>
            <a:endParaRPr lang="en-US" sz="1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142261C-0DF1-36EE-EC49-E05A0FCB1975}"/>
              </a:ext>
            </a:extLst>
          </p:cNvPr>
          <p:cNvSpPr txBox="1"/>
          <p:nvPr/>
        </p:nvSpPr>
        <p:spPr>
          <a:xfrm>
            <a:off x="628648" y="2714601"/>
            <a:ext cx="7704667" cy="9251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indent="0" algn="l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lot of it is data collection … using the same samples … you've run over and over… [</a:t>
            </a:r>
            <a:r>
              <a:rPr lang="en-US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O]</a:t>
            </a:r>
            <a:r>
              <a:rPr lang="en-US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nce</a:t>
            </a:r>
            <a:r>
              <a:rPr lang="en-US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you've collected a good cohort you want to reuse it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.” (g</a:t>
            </a:r>
            <a:r>
              <a:rPr lang="en-US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ov’t. database mgr., non-U.S.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8C5C0DE-ECDF-5BB9-AF54-662C2AD253A4}"/>
              </a:ext>
            </a:extLst>
          </p:cNvPr>
          <p:cNvSpPr txBox="1"/>
          <p:nvPr/>
        </p:nvSpPr>
        <p:spPr>
          <a:xfrm>
            <a:off x="535517" y="3742943"/>
            <a:ext cx="779779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indent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“If your objective is to learn some biology, </a:t>
            </a:r>
            <a:r>
              <a:rPr lang="en-US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it is easier … to approach data that's more homogeneous, and … more well-characterized and well-studied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.” (a</a:t>
            </a:r>
            <a:r>
              <a:rPr lang="en-US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cademic researcher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9901" name="Footer_15"/>
          <p:cNvSpPr/>
          <p:nvPr/>
        </p:nvSpPr>
        <p:spPr>
          <a:xfrm>
            <a:off x="457200" y="4999872"/>
            <a:ext cx="82296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Field · Orlando · Rosoff          </a:t>
            </a:r>
          </a:p>
        </p:txBody>
      </p:sp>
      <p:sp>
        <p:nvSpPr>
          <p:cNvPr id="9902" name="SlideNum_15"/>
          <p:cNvSpPr/>
          <p:nvPr/>
        </p:nvSpPr>
        <p:spPr>
          <a:xfrm>
            <a:off x="8229600" y="4999872"/>
            <a:ext cx="4572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15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562521D-48D1-527E-05A4-313ECE824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52749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089582E-183E-CAB5-67A5-3908C5690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133" y="311392"/>
            <a:ext cx="8058150" cy="798231"/>
          </a:xfrm>
        </p:spPr>
        <p:txBody>
          <a:bodyPr>
            <a:normAutofit fontScale="90000"/>
          </a:bodyPr>
          <a:lstStyle/>
          <a:p>
            <a:r>
              <a:rPr lang="en-US" sz="2200" b="1" dirty="0">
                <a:solidFill>
                  <a:srgbClr val="1B2A4A"/>
                </a:solidFill>
                <a:latin typeface="Georgia" panose="02040502050405020303" pitchFamily="18" charset="0"/>
              </a:rPr>
              <a:t>Direct-to-Consumer (DTC) Genetic Testing Companies: </a:t>
            </a:r>
            <a:br>
              <a:rPr lang="en-US" sz="2200" b="1" dirty="0">
                <a:solidFill>
                  <a:srgbClr val="1B2A4A"/>
                </a:solidFill>
                <a:latin typeface="Georgia" panose="02040502050405020303" pitchFamily="18" charset="0"/>
              </a:rPr>
            </a:br>
            <a:r>
              <a:rPr lang="en-US" sz="2200" b="1" dirty="0">
                <a:solidFill>
                  <a:srgbClr val="1B2A4A"/>
                </a:solidFill>
                <a:latin typeface="Georgia" panose="02040502050405020303" pitchFamily="18" charset="0"/>
              </a:rPr>
              <a:t>Troves of Data Available, But Mostly Not Diverse</a:t>
            </a:r>
            <a:endParaRPr lang="en-US" sz="2200" dirty="0"/>
          </a:p>
        </p:txBody>
      </p:sp>
      <p:pic>
        <p:nvPicPr>
          <p:cNvPr id="5" name="Picture 10" descr="Image result for 23andme logo">
            <a:extLst>
              <a:ext uri="{FF2B5EF4-FFF2-40B4-BE49-F238E27FC236}">
                <a16:creationId xmlns:a16="http://schemas.microsoft.com/office/drawing/2014/main" id="{1DD4115F-72A8-2F93-AB3F-92E4512832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36907" y="1609532"/>
            <a:ext cx="1323975" cy="862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2" descr="Image result for ancestry logo">
            <a:extLst>
              <a:ext uri="{FF2B5EF4-FFF2-40B4-BE49-F238E27FC236}">
                <a16:creationId xmlns:a16="http://schemas.microsoft.com/office/drawing/2014/main" id="{D97EEB8F-4E57-81FC-2BEC-54C2FCC659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29347" y="1484328"/>
            <a:ext cx="1562100" cy="73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elix - Population Genomics">
            <a:extLst>
              <a:ext uri="{FF2B5EF4-FFF2-40B4-BE49-F238E27FC236}">
                <a16:creationId xmlns:a16="http://schemas.microsoft.com/office/drawing/2014/main" id="{6A73F67F-773F-B0CD-0FFF-48E56AB7F7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5856" y="1609533"/>
            <a:ext cx="1369693" cy="331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ogo for genetic testing company | Logo design contest | 99designs">
            <a:extLst>
              <a:ext uri="{FF2B5EF4-FFF2-40B4-BE49-F238E27FC236}">
                <a16:creationId xmlns:a16="http://schemas.microsoft.com/office/drawing/2014/main" id="{953BF259-18A8-19DE-4EE9-3249E1DD7A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010" y="2413028"/>
            <a:ext cx="1356656" cy="1356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Affordable Genetic Testing For All Australians | Genomic Diagnostics">
            <a:extLst>
              <a:ext uri="{FF2B5EF4-FFF2-40B4-BE49-F238E27FC236}">
                <a16:creationId xmlns:a16="http://schemas.microsoft.com/office/drawing/2014/main" id="{5645EEFF-D1D6-7476-F2AB-BC3CCE562C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6659" y="2507546"/>
            <a:ext cx="1866900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Advanced Genomic Solutions - National Wellness Institute">
            <a:extLst>
              <a:ext uri="{FF2B5EF4-FFF2-40B4-BE49-F238E27FC236}">
                <a16:creationId xmlns:a16="http://schemas.microsoft.com/office/drawing/2014/main" id="{47D77DF4-1DB5-B8C0-37CD-7F706D8CE0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5856" y="2571750"/>
            <a:ext cx="1485472" cy="837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Genetic Testing UK | Myogenes">
            <a:extLst>
              <a:ext uri="{FF2B5EF4-FFF2-40B4-BE49-F238E27FC236}">
                <a16:creationId xmlns:a16="http://schemas.microsoft.com/office/drawing/2014/main" id="{EF221D0C-2978-9BFA-8D4A-CA4BDD8716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3940142"/>
            <a:ext cx="1857375" cy="52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Exciting New Partnership With Canadian DNA Testing Company Inagene">
            <a:extLst>
              <a:ext uri="{FF2B5EF4-FFF2-40B4-BE49-F238E27FC236}">
                <a16:creationId xmlns:a16="http://schemas.microsoft.com/office/drawing/2014/main" id="{BD7CBF3B-7CF0-0457-D066-7E12AB9CA8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3559" y="3784413"/>
            <a:ext cx="1246991" cy="1246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DNA Testing: Paternity, Prenatal, Legal, &amp; More | DNA Diagnostics Center">
            <a:extLst>
              <a:ext uri="{FF2B5EF4-FFF2-40B4-BE49-F238E27FC236}">
                <a16:creationId xmlns:a16="http://schemas.microsoft.com/office/drawing/2014/main" id="{AF430E6A-2EA7-6713-EB7E-783BDE1166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0434" y="3784413"/>
            <a:ext cx="1621787" cy="695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The Journey Home | Equali Tees">
            <a:extLst>
              <a:ext uri="{FF2B5EF4-FFF2-40B4-BE49-F238E27FC236}">
                <a16:creationId xmlns:a16="http://schemas.microsoft.com/office/drawing/2014/main" id="{1FD6147B-35B1-4415-6D59-C1C7793CBF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947" y="3593506"/>
            <a:ext cx="2095500" cy="97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901" name="Footer_16"/>
          <p:cNvSpPr/>
          <p:nvPr/>
        </p:nvSpPr>
        <p:spPr>
          <a:xfrm>
            <a:off x="457200" y="4999872"/>
            <a:ext cx="82296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Field · Orlando · Rosoff          </a:t>
            </a:r>
          </a:p>
        </p:txBody>
      </p:sp>
      <p:sp>
        <p:nvSpPr>
          <p:cNvPr id="9902" name="SlideNum_16"/>
          <p:cNvSpPr/>
          <p:nvPr/>
        </p:nvSpPr>
        <p:spPr>
          <a:xfrm>
            <a:off x="8229600" y="4999872"/>
            <a:ext cx="4572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16</a:t>
            </a:r>
          </a:p>
        </p:txBody>
      </p:sp>
      <p:sp>
        <p:nvSpPr>
          <p:cNvPr id="9910" name="TealBar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7C7C"/>
          </a:solidFill>
          <a:ln w="12700">
            <a:solidFill>
              <a:srgbClr val="0D7C7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097974C-B6DD-F1CD-0191-D4C1A33C7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03569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13">
            <a:extLst>
              <a:ext uri="{FF2B5EF4-FFF2-40B4-BE49-F238E27FC236}">
                <a16:creationId xmlns:a16="http://schemas.microsoft.com/office/drawing/2014/main" id="{E11896D0-5B36-23A1-EBD6-22D62B9D2A25}"/>
              </a:ext>
            </a:extLst>
          </p:cNvPr>
          <p:cNvSpPr/>
          <p:nvPr/>
        </p:nvSpPr>
        <p:spPr>
          <a:xfrm>
            <a:off x="521970" y="309034"/>
            <a:ext cx="8260926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2A4A"/>
                </a:solidFill>
                <a:latin typeface="Georgia" panose="02040502050405020303" pitchFamily="18" charset="0"/>
                <a:ea typeface="Calibri" pitchFamily="34" charset="-122"/>
                <a:cs typeface="Calibri" pitchFamily="34" charset="-120"/>
              </a:rPr>
              <a:t>Question 2: Historical</a:t>
            </a:r>
            <a:r>
              <a:rPr lang="en-US" sz="2800" dirty="0">
                <a:latin typeface="Georgia" panose="02040502050405020303" pitchFamily="18" charset="0"/>
              </a:rPr>
              <a:t> </a:t>
            </a:r>
            <a:r>
              <a:rPr lang="en-US" sz="2800" b="1" dirty="0">
                <a:solidFill>
                  <a:srgbClr val="1B2A4A"/>
                </a:solidFill>
                <a:latin typeface="Georgia" panose="02040502050405020303" pitchFamily="18" charset="0"/>
                <a:ea typeface="Calibri" pitchFamily="34" charset="-122"/>
                <a:cs typeface="Calibri" pitchFamily="34" charset="-120"/>
              </a:rPr>
              <a:t>Mistrust of Medicine</a:t>
            </a:r>
            <a:endParaRPr lang="en-US" sz="2800" dirty="0">
              <a:latin typeface="Georgia" panose="02040502050405020303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36CC5CA-EF37-A6F8-F1C8-43A1473B098A}"/>
              </a:ext>
            </a:extLst>
          </p:cNvPr>
          <p:cNvSpPr txBox="1"/>
          <p:nvPr/>
        </p:nvSpPr>
        <p:spPr>
          <a:xfrm>
            <a:off x="626533" y="955293"/>
            <a:ext cx="8187267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Long-term medical mistreatment of minority communities — from Tuskegee to contemporary inequities — makes some minorities reluctant to participate in research.</a:t>
            </a:r>
            <a:endParaRPr lang="en-US" sz="2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7B4A287-7677-5600-7471-663E4021D227}"/>
              </a:ext>
            </a:extLst>
          </p:cNvPr>
          <p:cNvSpPr txBox="1"/>
          <p:nvPr/>
        </p:nvSpPr>
        <p:spPr>
          <a:xfrm>
            <a:off x="315806" y="3097599"/>
            <a:ext cx="8260927" cy="14854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indent="0" algn="l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“We saw this: </a:t>
            </a:r>
            <a:r>
              <a:rPr lang="en-US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[T]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here was a project </a:t>
            </a:r>
            <a:r>
              <a:rPr lang="en-US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 few years ago in the UK 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to roll out data-sharing and … [it] presumed consent on [sharing] certain types of health records. … [I]t got cancelled … because there was a </a:t>
            </a:r>
            <a:r>
              <a:rPr lang="en-US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huge drive in certain minority communities with a historical…distrust of the medical establishment … [to go out and tell] people to opt out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.” (g</a:t>
            </a:r>
            <a:r>
              <a:rPr lang="en-US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ov’t. database manager, non-U.S.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4824FA5-97B7-A271-8079-4DBD6B3CC95F}"/>
              </a:ext>
            </a:extLst>
          </p:cNvPr>
          <p:cNvSpPr txBox="1"/>
          <p:nvPr/>
        </p:nvSpPr>
        <p:spPr>
          <a:xfrm>
            <a:off x="728133" y="2017752"/>
            <a:ext cx="78486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“There's a </a:t>
            </a:r>
            <a:r>
              <a:rPr lang="en-US" sz="16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fundamental history of mistrust in many populations about research in general for very good reasons</a:t>
            </a:r>
            <a:r>
              <a:rPr lang="en-US" sz="16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because people were harmed in the past and treated inappropriately before we had</a:t>
            </a:r>
            <a:r>
              <a:rPr lang="en-US" sz="1600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  <a:r>
              <a:rPr lang="en-US" sz="16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good human protections laws in place.” (g</a:t>
            </a:r>
            <a:r>
              <a:rPr lang="en-US" sz="1600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ov’t. database manager</a:t>
            </a:r>
            <a:r>
              <a:rPr lang="en-US" sz="16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1600" dirty="0"/>
          </a:p>
        </p:txBody>
      </p:sp>
      <p:sp>
        <p:nvSpPr>
          <p:cNvPr id="9901" name="Footer_17"/>
          <p:cNvSpPr/>
          <p:nvPr/>
        </p:nvSpPr>
        <p:spPr>
          <a:xfrm>
            <a:off x="457200" y="4999872"/>
            <a:ext cx="82296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Field · Orlando · Rosoff          </a:t>
            </a:r>
          </a:p>
        </p:txBody>
      </p:sp>
      <p:sp>
        <p:nvSpPr>
          <p:cNvPr id="9902" name="SlideNum_17"/>
          <p:cNvSpPr/>
          <p:nvPr/>
        </p:nvSpPr>
        <p:spPr>
          <a:xfrm>
            <a:off x="8229600" y="4999872"/>
            <a:ext cx="4572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17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B44509D-1504-7350-07D4-E910349C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9292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F17D4E3-25E0-8630-CA38-D17F8506B837}"/>
              </a:ext>
            </a:extLst>
          </p:cNvPr>
          <p:cNvSpPr txBox="1"/>
          <p:nvPr/>
        </p:nvSpPr>
        <p:spPr>
          <a:xfrm>
            <a:off x="431801" y="195845"/>
            <a:ext cx="828039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B2A4A"/>
                </a:solidFill>
                <a:latin typeface="Georgia" panose="02040502050405020303" pitchFamily="18" charset="0"/>
                <a:ea typeface="Calibri" pitchFamily="34" charset="-122"/>
                <a:cs typeface="Calibri" pitchFamily="34" charset="-120"/>
              </a:rPr>
              <a:t>Question 2: Socio-Economic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b="1" dirty="0">
                <a:solidFill>
                  <a:srgbClr val="1B2A4A"/>
                </a:solidFill>
                <a:latin typeface="Georgia" panose="02040502050405020303" pitchFamily="18" charset="0"/>
                <a:cs typeface="Calibri" pitchFamily="34" charset="-120"/>
              </a:rPr>
              <a:t>and</a:t>
            </a:r>
            <a:r>
              <a:rPr lang="en-US" sz="2400" b="1" dirty="0">
                <a:solidFill>
                  <a:srgbClr val="1B2A4A"/>
                </a:solidFill>
                <a:latin typeface="Georgia" panose="02040502050405020303" pitchFamily="18" charset="0"/>
                <a:ea typeface="Calibri" pitchFamily="34" charset="-122"/>
                <a:cs typeface="Calibri" pitchFamily="34" charset="-120"/>
              </a:rPr>
              <a:t> </a:t>
            </a:r>
          </a:p>
          <a:p>
            <a:pPr marL="0" indent="0" algn="ctr">
              <a:buNone/>
            </a:pPr>
            <a:r>
              <a:rPr lang="en-US" sz="2400" b="1" dirty="0">
                <a:solidFill>
                  <a:srgbClr val="1B2A4A"/>
                </a:solidFill>
                <a:latin typeface="Georgia" panose="02040502050405020303" pitchFamily="18" charset="0"/>
                <a:ea typeface="Calibri" pitchFamily="34" charset="-122"/>
                <a:cs typeface="Calibri" pitchFamily="34" charset="-120"/>
              </a:rPr>
              <a:t>Geographic Barriers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CC3CCA-C554-D64D-E459-7C7BA70BEEB5}"/>
              </a:ext>
            </a:extLst>
          </p:cNvPr>
          <p:cNvSpPr txBox="1"/>
          <p:nvPr/>
        </p:nvSpPr>
        <p:spPr>
          <a:xfrm>
            <a:off x="787399" y="1040229"/>
            <a:ext cx="781473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 to major medical centers is required for some databases. Language, transportation, and insurance gaps compound the challenge.</a:t>
            </a:r>
            <a:endParaRPr lang="en-US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15A3DB1-A719-0733-C96C-CAE19B64E78F}"/>
              </a:ext>
            </a:extLst>
          </p:cNvPr>
          <p:cNvSpPr txBox="1"/>
          <p:nvPr/>
        </p:nvSpPr>
        <p:spPr>
          <a:xfrm>
            <a:off x="787399" y="1879379"/>
            <a:ext cx="752263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“It really </a:t>
            </a:r>
            <a:r>
              <a:rPr lang="en-US" sz="16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requires engagement with the communities</a:t>
            </a:r>
            <a:r>
              <a:rPr lang="en-US" sz="1600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…so that </a:t>
            </a:r>
            <a:r>
              <a:rPr lang="en-US" sz="16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you've got, you know, African Americans enrolling the African American populations and </a:t>
            </a:r>
            <a:r>
              <a:rPr lang="en-US" sz="16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really earning the trust of people is huge</a:t>
            </a:r>
            <a:r>
              <a:rPr lang="en-US" sz="16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which is why it takes a lot of effort.” (g</a:t>
            </a:r>
            <a:r>
              <a:rPr lang="en-US" sz="1600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ov’t. database m</a:t>
            </a:r>
            <a:r>
              <a:rPr lang="en-US" sz="16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1600" dirty="0">
                <a:effectLst/>
              </a:rPr>
              <a:t> </a:t>
            </a:r>
            <a:endParaRPr lang="en-US" sz="16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89A733E-D530-EE2A-6D8F-BB78E537C3DE}"/>
              </a:ext>
            </a:extLst>
          </p:cNvPr>
          <p:cNvSpPr txBox="1"/>
          <p:nvPr/>
        </p:nvSpPr>
        <p:spPr>
          <a:xfrm>
            <a:off x="275167" y="3104481"/>
            <a:ext cx="8034867" cy="9251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indent="0" algn="l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… [T]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he reason why most people from only European ancestry were collected and used in genetic studies is just because the </a:t>
            </a:r>
            <a:r>
              <a:rPr lang="en-US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samples were collected in...richer, more funded countries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… I don't think it was really</a:t>
            </a:r>
            <a:r>
              <a:rPr lang="en-US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 i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ntentional.” (</a:t>
            </a:r>
            <a:r>
              <a:rPr lang="en-US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academic researcher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9901" name="Footer_18"/>
          <p:cNvSpPr/>
          <p:nvPr/>
        </p:nvSpPr>
        <p:spPr>
          <a:xfrm>
            <a:off x="457200" y="4999872"/>
            <a:ext cx="82296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Field · Orlando · Rosoff          </a:t>
            </a:r>
          </a:p>
        </p:txBody>
      </p:sp>
      <p:sp>
        <p:nvSpPr>
          <p:cNvPr id="9902" name="SlideNum_18"/>
          <p:cNvSpPr/>
          <p:nvPr/>
        </p:nvSpPr>
        <p:spPr>
          <a:xfrm>
            <a:off x="8229600" y="4999872"/>
            <a:ext cx="4572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18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AAD2821-3D59-DAF7-483B-7588B57D8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0287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C329EC0-188A-24CA-1E70-76DC5276E26B}"/>
              </a:ext>
            </a:extLst>
          </p:cNvPr>
          <p:cNvSpPr txBox="1"/>
          <p:nvPr/>
        </p:nvSpPr>
        <p:spPr>
          <a:xfrm>
            <a:off x="842432" y="260999"/>
            <a:ext cx="765810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B2A4A"/>
                </a:solidFill>
                <a:latin typeface="Georgia" panose="02040502050405020303" pitchFamily="18" charset="0"/>
                <a:ea typeface="Calibri" pitchFamily="34" charset="-122"/>
                <a:cs typeface="Calibri" pitchFamily="34" charset="-120"/>
              </a:rPr>
              <a:t>Question 2: Inconsistent Race and </a:t>
            </a:r>
          </a:p>
          <a:p>
            <a:pPr marL="0" indent="0" algn="ctr">
              <a:buNone/>
            </a:pPr>
            <a:r>
              <a:rPr lang="en-US" sz="2400" b="1" dirty="0">
                <a:solidFill>
                  <a:srgbClr val="1B2A4A"/>
                </a:solidFill>
                <a:latin typeface="Georgia" panose="02040502050405020303" pitchFamily="18" charset="0"/>
                <a:ea typeface="Calibri" pitchFamily="34" charset="-122"/>
                <a:cs typeface="Calibri" pitchFamily="34" charset="-120"/>
              </a:rPr>
              <a:t>Ethnicity Reporting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F409182-EB87-AA54-3ABA-B692BC7D8F1E}"/>
              </a:ext>
            </a:extLst>
          </p:cNvPr>
          <p:cNvSpPr txBox="1"/>
          <p:nvPr/>
        </p:nvSpPr>
        <p:spPr>
          <a:xfrm>
            <a:off x="643467" y="1021453"/>
            <a:ext cx="762423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en-US" sz="2000" dirty="0">
              <a:solidFill>
                <a:srgbClr val="64748B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Arbitrary racial and ethnic classifications and unreliable self-reporting make it difficult to accurately measure and address genetic diversity.</a:t>
            </a:r>
            <a:endParaRPr lang="en-US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4D6227C-A351-3475-CD58-29AEFAAB993D}"/>
              </a:ext>
            </a:extLst>
          </p:cNvPr>
          <p:cNvSpPr txBox="1"/>
          <p:nvPr/>
        </p:nvSpPr>
        <p:spPr>
          <a:xfrm>
            <a:off x="994833" y="1926918"/>
            <a:ext cx="715433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1600" kern="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1600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… [In many] </a:t>
            </a:r>
            <a:r>
              <a:rPr lang="en-US" sz="16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healthcare settings in the US … apparently ethnicity or race is not a self-identified field but </a:t>
            </a:r>
            <a:r>
              <a:rPr lang="en-US" sz="1600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… [rather] a pr</a:t>
            </a:r>
            <a:r>
              <a:rPr lang="en-US" sz="16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ovider-assigned field. </a:t>
            </a:r>
            <a:r>
              <a:rPr lang="en-US" sz="1600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sz="1600" b="1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[Y]</a:t>
            </a:r>
            <a:r>
              <a:rPr lang="en-US" sz="16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our doctor looks at you and goes, ‘you're African American’ without actually double</a:t>
            </a:r>
            <a:r>
              <a:rPr lang="en-US" sz="1600" b="1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6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checking</a:t>
            </a:r>
            <a:r>
              <a:rPr lang="en-US" sz="16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r>
              <a:rPr lang="en-US" sz="1600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.” </a:t>
            </a:r>
            <a:r>
              <a:rPr lang="en-US" sz="16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(g</a:t>
            </a:r>
            <a:r>
              <a:rPr lang="en-US" sz="1600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ov’t database manager, non-U.S.</a:t>
            </a:r>
            <a:r>
              <a:rPr lang="en-US" sz="16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1600" dirty="0">
                <a:effectLst/>
              </a:rPr>
              <a:t> </a:t>
            </a:r>
            <a:endParaRPr lang="en-US" sz="16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E2272AC-185C-A8CD-CE1B-080F81B02E00}"/>
              </a:ext>
            </a:extLst>
          </p:cNvPr>
          <p:cNvSpPr txBox="1"/>
          <p:nvPr/>
        </p:nvSpPr>
        <p:spPr>
          <a:xfrm>
            <a:off x="537632" y="3326336"/>
            <a:ext cx="7802033" cy="9190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indent="0" algn="l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“[T]</a:t>
            </a:r>
            <a:r>
              <a:rPr lang="en-US" sz="16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hese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things are… </a:t>
            </a:r>
            <a:r>
              <a:rPr lang="en-US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sticky and messy, and there's no right answer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…. … I think it’ll continue to evolve as these concepts evolve and as the discussion continues.” (g</a:t>
            </a:r>
            <a:r>
              <a:rPr lang="en-US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ov’t database manager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9901" name="Footer_19"/>
          <p:cNvSpPr/>
          <p:nvPr/>
        </p:nvSpPr>
        <p:spPr>
          <a:xfrm>
            <a:off x="457200" y="4999872"/>
            <a:ext cx="82296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Field · Orlando · Rosoff          </a:t>
            </a:r>
          </a:p>
        </p:txBody>
      </p:sp>
      <p:sp>
        <p:nvSpPr>
          <p:cNvPr id="9902" name="SlideNum_19"/>
          <p:cNvSpPr/>
          <p:nvPr/>
        </p:nvSpPr>
        <p:spPr>
          <a:xfrm>
            <a:off x="8229600" y="4999872"/>
            <a:ext cx="4572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19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E528893-B2B1-310B-D496-C35440472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461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7C7C"/>
          </a:solidFill>
          <a:ln w="12700">
            <a:solidFill>
              <a:srgbClr val="0D7C7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73152"/>
            <a:ext cx="4114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200" dirty="0">
                <a:solidFill>
                  <a:srgbClr val="0D7C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Diversity Gap in Genetic Databases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57200" y="914400"/>
            <a:ext cx="2743200" cy="3291840"/>
          </a:xfrm>
          <a:prstGeom prst="rect">
            <a:avLst/>
          </a:prstGeom>
          <a:solidFill>
            <a:srgbClr val="E8F4F4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57200" y="914400"/>
            <a:ext cx="2743200" cy="64008"/>
          </a:xfrm>
          <a:prstGeom prst="rect">
            <a:avLst/>
          </a:prstGeom>
          <a:solidFill>
            <a:srgbClr val="0D7C7C"/>
          </a:solidFill>
          <a:ln w="12700">
            <a:solidFill>
              <a:srgbClr val="0D7C7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1143000"/>
            <a:ext cx="27432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600" b="1" dirty="0">
                <a:solidFill>
                  <a:srgbClr val="0D7C7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&lt;2%</a:t>
            </a:r>
            <a:endParaRPr lang="en-US" sz="5600" dirty="0"/>
          </a:p>
        </p:txBody>
      </p:sp>
      <p:sp>
        <p:nvSpPr>
          <p:cNvPr id="8" name="Text 6"/>
          <p:cNvSpPr/>
          <p:nvPr/>
        </p:nvSpPr>
        <p:spPr>
          <a:xfrm>
            <a:off x="594360" y="2514600"/>
            <a:ext cx="246888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6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global genome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sequencing comes from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African populations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3337560" y="914400"/>
            <a:ext cx="2743200" cy="3291840"/>
          </a:xfrm>
          <a:prstGeom prst="rect">
            <a:avLst/>
          </a:prstGeom>
          <a:solidFill>
            <a:srgbClr val="E8F4F4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337560" y="914400"/>
            <a:ext cx="2743200" cy="64008"/>
          </a:xfrm>
          <a:prstGeom prst="rect">
            <a:avLst/>
          </a:prstGeom>
          <a:solidFill>
            <a:srgbClr val="0D7C7C"/>
          </a:solidFill>
          <a:ln w="12700">
            <a:solidFill>
              <a:srgbClr val="0D7C7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337560" y="1143000"/>
            <a:ext cx="27432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600" b="1" dirty="0">
                <a:solidFill>
                  <a:srgbClr val="0D7C7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25+</a:t>
            </a:r>
            <a:endParaRPr lang="en-US" sz="5600" dirty="0"/>
          </a:p>
        </p:txBody>
      </p:sp>
      <p:sp>
        <p:nvSpPr>
          <p:cNvPr id="12" name="Text 10"/>
          <p:cNvSpPr/>
          <p:nvPr/>
        </p:nvSpPr>
        <p:spPr>
          <a:xfrm>
            <a:off x="3474720" y="2514600"/>
            <a:ext cx="246888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6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years this problem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has been documented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6217920" y="914400"/>
            <a:ext cx="2743200" cy="3291840"/>
          </a:xfrm>
          <a:prstGeom prst="rect">
            <a:avLst/>
          </a:prstGeom>
          <a:solidFill>
            <a:srgbClr val="E8F4F4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6217920" y="914400"/>
            <a:ext cx="2743200" cy="64008"/>
          </a:xfrm>
          <a:prstGeom prst="rect">
            <a:avLst/>
          </a:prstGeom>
          <a:solidFill>
            <a:srgbClr val="0D7C7C"/>
          </a:solidFill>
          <a:ln w="12700">
            <a:solidFill>
              <a:srgbClr val="0D7C7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217920" y="1143000"/>
            <a:ext cx="27432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600" b="1" dirty="0">
                <a:solidFill>
                  <a:srgbClr val="0D7C7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↓</a:t>
            </a:r>
            <a:endParaRPr lang="en-US" sz="5600" dirty="0"/>
          </a:p>
        </p:txBody>
      </p:sp>
      <p:sp>
        <p:nvSpPr>
          <p:cNvPr id="16" name="Text 14"/>
          <p:cNvSpPr/>
          <p:nvPr/>
        </p:nvSpPr>
        <p:spPr>
          <a:xfrm>
            <a:off x="6355080" y="2514600"/>
            <a:ext cx="246888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6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Precision medicine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effectiveness for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non-European patients</a:t>
            </a:r>
            <a:endParaRPr lang="en-US" sz="1600" dirty="0"/>
          </a:p>
        </p:txBody>
      </p:sp>
      <p:sp>
        <p:nvSpPr>
          <p:cNvPr id="9901" name="Footer_2"/>
          <p:cNvSpPr/>
          <p:nvPr/>
        </p:nvSpPr>
        <p:spPr>
          <a:xfrm>
            <a:off x="457200" y="4999872"/>
            <a:ext cx="82296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Field · Orlando · Rosoff          </a:t>
            </a:r>
          </a:p>
        </p:txBody>
      </p:sp>
      <p:sp>
        <p:nvSpPr>
          <p:cNvPr id="9902" name="SlideNum_2"/>
          <p:cNvSpPr/>
          <p:nvPr/>
        </p:nvSpPr>
        <p:spPr>
          <a:xfrm>
            <a:off x="8229600" y="4999872"/>
            <a:ext cx="4572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2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10BF0BD-83BF-3787-D149-9E11E592D931}"/>
              </a:ext>
            </a:extLst>
          </p:cNvPr>
          <p:cNvSpPr txBox="1"/>
          <p:nvPr/>
        </p:nvSpPr>
        <p:spPr>
          <a:xfrm>
            <a:off x="766233" y="290234"/>
            <a:ext cx="72263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B2A4A"/>
                </a:solidFill>
                <a:latin typeface="Georgia" panose="02040502050405020303" pitchFamily="18" charset="0"/>
                <a:ea typeface="Calibri" pitchFamily="34" charset="-122"/>
                <a:cs typeface="Calibri" pitchFamily="34" charset="-120"/>
              </a:rPr>
              <a:t>Question 2: Logistics of Subject Recruitment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7DF4FE3-017D-DC08-5213-7984626B74E6}"/>
              </a:ext>
            </a:extLst>
          </p:cNvPr>
          <p:cNvSpPr txBox="1"/>
          <p:nvPr/>
        </p:nvSpPr>
        <p:spPr>
          <a:xfrm>
            <a:off x="766233" y="926033"/>
            <a:ext cx="761153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Minority and non-Western populations are structurally harder to reach and classify.</a:t>
            </a:r>
            <a:endParaRPr lang="en-US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E4D1BBE-7D2B-DB95-8628-8B361A220B61}"/>
              </a:ext>
            </a:extLst>
          </p:cNvPr>
          <p:cNvSpPr txBox="1"/>
          <p:nvPr/>
        </p:nvSpPr>
        <p:spPr>
          <a:xfrm>
            <a:off x="304800" y="2826487"/>
            <a:ext cx="8098366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/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“… [t]he </a:t>
            </a:r>
            <a:r>
              <a:rPr lang="en-US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human genome reference…is largely European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You can find those </a:t>
            </a:r>
            <a:r>
              <a:rPr lang="en-US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SNP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(s</a:t>
            </a:r>
            <a:r>
              <a:rPr lang="en-US" dirty="0"/>
              <a:t>ingle-nucleotide polymorphism) 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differences much better. But when you are looking at an individual … not of European descent and … aligning it to that reference genome … what pumps out … they call … variance of unknown significance.” (j</a:t>
            </a:r>
            <a:r>
              <a:rPr lang="en-US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ournal editor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1781C28-F60B-0392-139A-22333E8487D2}"/>
              </a:ext>
            </a:extLst>
          </p:cNvPr>
          <p:cNvSpPr txBox="1"/>
          <p:nvPr/>
        </p:nvSpPr>
        <p:spPr>
          <a:xfrm>
            <a:off x="355600" y="1751391"/>
            <a:ext cx="802216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indent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“The </a:t>
            </a:r>
            <a:r>
              <a:rPr lang="en-US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first thing that stands out that everybody will tell you is infrastructure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…And the </a:t>
            </a:r>
            <a:r>
              <a:rPr lang="en-US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second thing is- infrastructure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like the </a:t>
            </a:r>
            <a:r>
              <a:rPr lang="en-US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capacity to build the level of seque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ncing </a:t>
            </a:r>
            <a:r>
              <a:rPr lang="en-US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the level of single cell and all that analysis part is one.” (</a:t>
            </a:r>
            <a:r>
              <a:rPr lang="en-US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academic researcher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9901" name="Footer_20"/>
          <p:cNvSpPr/>
          <p:nvPr/>
        </p:nvSpPr>
        <p:spPr>
          <a:xfrm>
            <a:off x="457200" y="4999872"/>
            <a:ext cx="82296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Field · Orlando · Rosoff          </a:t>
            </a:r>
          </a:p>
        </p:txBody>
      </p:sp>
      <p:sp>
        <p:nvSpPr>
          <p:cNvPr id="9902" name="SlideNum_20"/>
          <p:cNvSpPr/>
          <p:nvPr/>
        </p:nvSpPr>
        <p:spPr>
          <a:xfrm>
            <a:off x="8229600" y="4999872"/>
            <a:ext cx="4572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20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04E8C14-6B27-89C6-AB72-7CCC4E058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9386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7C7C"/>
          </a:solidFill>
          <a:ln w="12700">
            <a:solidFill>
              <a:srgbClr val="0D7C7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73152"/>
            <a:ext cx="4114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200" dirty="0">
                <a:solidFill>
                  <a:srgbClr val="0D7C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RESULTS — STRATEGIES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57200" y="260944"/>
            <a:ext cx="8412480" cy="683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2400" b="1" dirty="0">
              <a:solidFill>
                <a:srgbClr val="1B2A4A"/>
              </a:solidFill>
              <a:latin typeface="Georgia" pitchFamily="34" charset="0"/>
              <a:ea typeface="Georgia" pitchFamily="34" charset="-122"/>
              <a:cs typeface="Georgia" pitchFamily="34" charset="-120"/>
            </a:endParaRPr>
          </a:p>
          <a:p>
            <a:pPr marL="0" indent="0" algn="ctr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Issue 3: Strategies for </a:t>
            </a:r>
          </a:p>
          <a:p>
            <a:pPr marL="0" indent="0" algn="ctr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Increasing Database Diversity</a:t>
            </a:r>
          </a:p>
          <a:p>
            <a:pPr marL="0" indent="0" algn="ctr">
              <a:buNone/>
            </a:pP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57200" y="944712"/>
            <a:ext cx="640080" cy="749808"/>
          </a:xfrm>
          <a:prstGeom prst="rect">
            <a:avLst/>
          </a:prstGeom>
          <a:solidFill>
            <a:srgbClr val="0D7C7C"/>
          </a:solidFill>
          <a:ln w="12700">
            <a:solidFill>
              <a:srgbClr val="0D7C7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57200" y="1106424"/>
            <a:ext cx="640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261872" y="1156377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Enhance Community Engagement and Outreach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457200" y="1938528"/>
            <a:ext cx="640080" cy="749808"/>
          </a:xfrm>
          <a:prstGeom prst="rect">
            <a:avLst/>
          </a:prstGeom>
          <a:solidFill>
            <a:srgbClr val="0D7C7C"/>
          </a:solidFill>
          <a:ln w="12700">
            <a:solidFill>
              <a:srgbClr val="0D7C7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57200" y="2084832"/>
            <a:ext cx="640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239387" y="2141389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Recruit More Researchers from Underrepresented Groups</a:t>
            </a:r>
            <a:endParaRPr lang="en-US" sz="2000" dirty="0"/>
          </a:p>
        </p:txBody>
      </p:sp>
      <p:sp>
        <p:nvSpPr>
          <p:cNvPr id="13" name="Shape 11"/>
          <p:cNvSpPr/>
          <p:nvPr/>
        </p:nvSpPr>
        <p:spPr>
          <a:xfrm>
            <a:off x="457200" y="2916936"/>
            <a:ext cx="640080" cy="749808"/>
          </a:xfrm>
          <a:prstGeom prst="rect">
            <a:avLst/>
          </a:prstGeom>
          <a:solidFill>
            <a:srgbClr val="0D7C7C"/>
          </a:solidFill>
          <a:ln w="12700">
            <a:solidFill>
              <a:srgbClr val="0D7C7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57200" y="3063240"/>
            <a:ext cx="640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261872" y="3086101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on Pharma Industry Interest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1261872" y="3300984"/>
            <a:ext cx="74980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57200" y="3895344"/>
            <a:ext cx="640080" cy="749808"/>
          </a:xfrm>
          <a:prstGeom prst="rect">
            <a:avLst/>
          </a:prstGeom>
          <a:solidFill>
            <a:srgbClr val="0D7C7C"/>
          </a:solidFill>
          <a:ln w="12700">
            <a:solidFill>
              <a:srgbClr val="0D7C7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57200" y="4041648"/>
            <a:ext cx="640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1261872" y="3968497"/>
            <a:ext cx="7498080" cy="53035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Expand Infrastructure for International Collaboration &amp; Global Recruitment</a:t>
            </a:r>
            <a:endParaRPr lang="en-US" sz="2000" dirty="0"/>
          </a:p>
        </p:txBody>
      </p:sp>
      <p:sp>
        <p:nvSpPr>
          <p:cNvPr id="9901" name="Footer_21"/>
          <p:cNvSpPr/>
          <p:nvPr/>
        </p:nvSpPr>
        <p:spPr>
          <a:xfrm>
            <a:off x="457200" y="4999872"/>
            <a:ext cx="82296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Field · Orlando · Rosoff          </a:t>
            </a:r>
          </a:p>
        </p:txBody>
      </p:sp>
      <p:sp>
        <p:nvSpPr>
          <p:cNvPr id="9902" name="SlideNum_21"/>
          <p:cNvSpPr/>
          <p:nvPr/>
        </p:nvSpPr>
        <p:spPr>
          <a:xfrm>
            <a:off x="8229600" y="4999872"/>
            <a:ext cx="4572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21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5">
            <a:extLst>
              <a:ext uri="{FF2B5EF4-FFF2-40B4-BE49-F238E27FC236}">
                <a16:creationId xmlns:a16="http://schemas.microsoft.com/office/drawing/2014/main" id="{ED5A40EF-7197-AF96-1E39-6A6268178964}"/>
              </a:ext>
            </a:extLst>
          </p:cNvPr>
          <p:cNvSpPr/>
          <p:nvPr/>
        </p:nvSpPr>
        <p:spPr>
          <a:xfrm>
            <a:off x="668867" y="211667"/>
            <a:ext cx="8124952" cy="76843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B2A4A"/>
                </a:solidFill>
                <a:latin typeface="Georgia" panose="02040502050405020303" pitchFamily="18" charset="0"/>
                <a:ea typeface="Calibri" pitchFamily="34" charset="-122"/>
                <a:cs typeface="Calibri" pitchFamily="34" charset="-120"/>
              </a:rPr>
              <a:t>Question 3: Enhance Community Engagement </a:t>
            </a:r>
          </a:p>
          <a:p>
            <a:pPr marL="0" indent="0" algn="ctr">
              <a:buNone/>
            </a:pPr>
            <a:r>
              <a:rPr lang="en-US" sz="2400" b="1" dirty="0">
                <a:solidFill>
                  <a:srgbClr val="1B2A4A"/>
                </a:solidFill>
                <a:latin typeface="Georgia" panose="02040502050405020303" pitchFamily="18" charset="0"/>
                <a:ea typeface="Calibri" pitchFamily="34" charset="-122"/>
                <a:cs typeface="Calibri" pitchFamily="34" charset="-120"/>
              </a:rPr>
              <a:t>and Outreach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3" name="Text 6">
            <a:extLst>
              <a:ext uri="{FF2B5EF4-FFF2-40B4-BE49-F238E27FC236}">
                <a16:creationId xmlns:a16="http://schemas.microsoft.com/office/drawing/2014/main" id="{903646B3-4415-9D51-893E-A37C8D025079}"/>
              </a:ext>
            </a:extLst>
          </p:cNvPr>
          <p:cNvSpPr/>
          <p:nvPr/>
        </p:nvSpPr>
        <p:spPr>
          <a:xfrm>
            <a:off x="414867" y="1056300"/>
            <a:ext cx="8415866" cy="87409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Personalized, culturally tailored engagement — by trusted community members — is the most consistently cited strategy for overcoming historical mistrust and increasing participation.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9167B6-C1B9-C789-B291-1927C256E51F}"/>
              </a:ext>
            </a:extLst>
          </p:cNvPr>
          <p:cNvSpPr txBox="1"/>
          <p:nvPr/>
        </p:nvSpPr>
        <p:spPr>
          <a:xfrm>
            <a:off x="313267" y="2006598"/>
            <a:ext cx="8480552" cy="9251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indent="0" algn="l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“… </a:t>
            </a:r>
            <a:r>
              <a:rPr lang="en-US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Having patient representatives on the project 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and … in the same way you could have </a:t>
            </a:r>
            <a:r>
              <a:rPr lang="en-US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community representatives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… [T]hey can be brought onto the project as advisors.” (g</a:t>
            </a:r>
            <a:r>
              <a:rPr lang="en-US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ov’t. database manager, non-U.S.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1B61041-F0B6-D91D-C9A0-17F667FB7541}"/>
              </a:ext>
            </a:extLst>
          </p:cNvPr>
          <p:cNvSpPr txBox="1"/>
          <p:nvPr/>
        </p:nvSpPr>
        <p:spPr>
          <a:xfrm>
            <a:off x="313267" y="3240046"/>
            <a:ext cx="8297333" cy="1208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indent="0" algn="l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 addition to that, we're trained to be at the bench. </a:t>
            </a:r>
            <a:r>
              <a:rPr lang="en-US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We're not trained to go out and try to do community engagement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…[C]</a:t>
            </a:r>
            <a:r>
              <a:rPr lang="en-US" sz="16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ommunity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meetings are hard…. I think scientists … are a conservative bunch; … so there is reluctance and concern, and fear…” (d</a:t>
            </a:r>
            <a:r>
              <a:rPr lang="en-US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atabase manger, non-profit research institute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</a:p>
        </p:txBody>
      </p:sp>
      <p:sp>
        <p:nvSpPr>
          <p:cNvPr id="9901" name="Footer_22"/>
          <p:cNvSpPr/>
          <p:nvPr/>
        </p:nvSpPr>
        <p:spPr>
          <a:xfrm>
            <a:off x="457200" y="4999872"/>
            <a:ext cx="82296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Field · Orlando · Rosoff          </a:t>
            </a:r>
          </a:p>
        </p:txBody>
      </p:sp>
      <p:sp>
        <p:nvSpPr>
          <p:cNvPr id="9902" name="SlideNum_22"/>
          <p:cNvSpPr/>
          <p:nvPr/>
        </p:nvSpPr>
        <p:spPr>
          <a:xfrm>
            <a:off x="8229600" y="4999872"/>
            <a:ext cx="4572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22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239505-4F18-633C-0769-7538689C1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5232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9">
            <a:extLst>
              <a:ext uri="{FF2B5EF4-FFF2-40B4-BE49-F238E27FC236}">
                <a16:creationId xmlns:a16="http://schemas.microsoft.com/office/drawing/2014/main" id="{8728345A-5AD5-9E5C-506E-84C96195C412}"/>
              </a:ext>
            </a:extLst>
          </p:cNvPr>
          <p:cNvSpPr/>
          <p:nvPr/>
        </p:nvSpPr>
        <p:spPr>
          <a:xfrm>
            <a:off x="601133" y="426382"/>
            <a:ext cx="8158819" cy="66581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B2A4A"/>
                </a:solidFill>
                <a:latin typeface="Georgia" panose="02040502050405020303" pitchFamily="18" charset="0"/>
                <a:ea typeface="Calibri" pitchFamily="34" charset="-122"/>
                <a:cs typeface="Calibri" pitchFamily="34" charset="-120"/>
              </a:rPr>
              <a:t>Question 3: Recruit More Researchers from Underrepresented Groups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3" name="Text 10">
            <a:extLst>
              <a:ext uri="{FF2B5EF4-FFF2-40B4-BE49-F238E27FC236}">
                <a16:creationId xmlns:a16="http://schemas.microsoft.com/office/drawing/2014/main" id="{434FFB12-8422-2D6E-FBFD-98CEAD98C2E7}"/>
              </a:ext>
            </a:extLst>
          </p:cNvPr>
          <p:cNvSpPr/>
          <p:nvPr/>
        </p:nvSpPr>
        <p:spPr>
          <a:xfrm>
            <a:off x="513418" y="1376130"/>
            <a:ext cx="8246534" cy="91169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Researchers who are members of local or minority populations can dramatically improve recruitment. Diversifying the scientific workforce is both a means and an end.</a:t>
            </a:r>
            <a:endParaRPr lang="en-US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A1B8BD2-23E9-4AC1-CB33-72EB8D58D1D9}"/>
              </a:ext>
            </a:extLst>
          </p:cNvPr>
          <p:cNvSpPr txBox="1"/>
          <p:nvPr/>
        </p:nvSpPr>
        <p:spPr>
          <a:xfrm>
            <a:off x="93132" y="2571750"/>
            <a:ext cx="8458201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14400" marR="0" indent="0" algn="just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“I think the lens … you're looking from … is a very </a:t>
            </a:r>
            <a:r>
              <a:rPr lang="en-US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American-centric lens. Community engagement is not a problem in Kenya because the Kenyan doctor looks like you [the patient]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It is not a problem in Brazil because there's a culture of … ‘[if] the doctor says to do this, I'll do it’.” (d</a:t>
            </a:r>
            <a:r>
              <a:rPr lang="en-US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atabase manager, non-profit research institute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9901" name="Footer_23"/>
          <p:cNvSpPr/>
          <p:nvPr/>
        </p:nvSpPr>
        <p:spPr>
          <a:xfrm>
            <a:off x="457200" y="4999872"/>
            <a:ext cx="82296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Field · Orlando · Rosoff          </a:t>
            </a:r>
          </a:p>
        </p:txBody>
      </p:sp>
      <p:sp>
        <p:nvSpPr>
          <p:cNvPr id="9902" name="SlideNum_23"/>
          <p:cNvSpPr/>
          <p:nvPr/>
        </p:nvSpPr>
        <p:spPr>
          <a:xfrm>
            <a:off x="8229600" y="4999872"/>
            <a:ext cx="4572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23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49A3A5-D8E5-1AAC-B67C-EA89F71C0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3055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13">
            <a:extLst>
              <a:ext uri="{FF2B5EF4-FFF2-40B4-BE49-F238E27FC236}">
                <a16:creationId xmlns:a16="http://schemas.microsoft.com/office/drawing/2014/main" id="{DAE204E3-8C3A-38B4-2899-A4236C2FE0FA}"/>
              </a:ext>
            </a:extLst>
          </p:cNvPr>
          <p:cNvSpPr/>
          <p:nvPr/>
        </p:nvSpPr>
        <p:spPr>
          <a:xfrm>
            <a:off x="885697" y="585583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B2A4A"/>
                </a:solidFill>
                <a:latin typeface="Georgia" panose="02040502050405020303" pitchFamily="18" charset="0"/>
                <a:ea typeface="Calibri" pitchFamily="34" charset="-122"/>
                <a:cs typeface="Calibri" pitchFamily="34" charset="-120"/>
              </a:rPr>
              <a:t>Question 3: Build on Pharma Industry Interest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8521F15-4DA3-0F7E-C274-2A711F2BA70B}"/>
              </a:ext>
            </a:extLst>
          </p:cNvPr>
          <p:cNvSpPr txBox="1"/>
          <p:nvPr/>
        </p:nvSpPr>
        <p:spPr>
          <a:xfrm>
            <a:off x="626533" y="1169369"/>
            <a:ext cx="791633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Pharmaceutical companies need genetically diverse data to develop drugs with broad efficacy.  Aligning commercial incentives with genetic diversity goals can be a powerful lever.</a:t>
            </a:r>
            <a:endParaRPr lang="en-US" sz="2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31F0A66-58F1-F706-58C8-812DA888E313}"/>
              </a:ext>
            </a:extLst>
          </p:cNvPr>
          <p:cNvSpPr txBox="1"/>
          <p:nvPr/>
        </p:nvSpPr>
        <p:spPr>
          <a:xfrm>
            <a:off x="491067" y="2392484"/>
            <a:ext cx="8287341" cy="14914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indent="0" algn="l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“What has been interesting in the last five years -- which is a bit of a sea change in pharma -- is </a:t>
            </a:r>
            <a:r>
              <a:rPr lang="en-US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R&amp;D pipelines are increasingly using genomic information and clinical trials pipelines are increasingly using some genomic information 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for the purpose of accelerating the clinical trial</a:t>
            </a:r>
            <a:r>
              <a:rPr lang="en-US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… [T]hat means that </a:t>
            </a:r>
            <a:r>
              <a:rPr lang="en-US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pharma itself is becoming interested in not just genomic data, but diverse genomic data</a:t>
            </a:r>
            <a:r>
              <a:rPr lang="en-US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.” (academic researcher)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7FBDB8-5E82-AA74-DDAD-3BB36B98E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  </a:t>
            </a:r>
          </a:p>
          <a:p>
            <a:endParaRPr lang="en-US" dirty="0"/>
          </a:p>
        </p:txBody>
      </p:sp>
      <p:sp>
        <p:nvSpPr>
          <p:cNvPr id="9901" name="Footer_24"/>
          <p:cNvSpPr/>
          <p:nvPr/>
        </p:nvSpPr>
        <p:spPr>
          <a:xfrm>
            <a:off x="457200" y="4999872"/>
            <a:ext cx="82296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Field · Orlando · Rosoff          </a:t>
            </a:r>
          </a:p>
        </p:txBody>
      </p:sp>
      <p:sp>
        <p:nvSpPr>
          <p:cNvPr id="9902" name="SlideNum_24"/>
          <p:cNvSpPr/>
          <p:nvPr/>
        </p:nvSpPr>
        <p:spPr>
          <a:xfrm>
            <a:off x="8229600" y="4999872"/>
            <a:ext cx="4572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24</a:t>
            </a:r>
          </a:p>
        </p:txBody>
      </p:sp>
    </p:spTree>
    <p:extLst>
      <p:ext uri="{BB962C8B-B14F-4D97-AF65-F5344CB8AC3E}">
        <p14:creationId xmlns:p14="http://schemas.microsoft.com/office/powerpoint/2010/main" val="22268835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14A3C8-C591-4DEE-1A15-3897A7739C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13">
            <a:extLst>
              <a:ext uri="{FF2B5EF4-FFF2-40B4-BE49-F238E27FC236}">
                <a16:creationId xmlns:a16="http://schemas.microsoft.com/office/drawing/2014/main" id="{05E7D64F-3073-D1A7-4A1F-0708A82832FD}"/>
              </a:ext>
            </a:extLst>
          </p:cNvPr>
          <p:cNvSpPr/>
          <p:nvPr/>
        </p:nvSpPr>
        <p:spPr>
          <a:xfrm>
            <a:off x="228600" y="348516"/>
            <a:ext cx="8216052" cy="7521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B2A4A"/>
                </a:solidFill>
                <a:latin typeface="Georgia" panose="02040502050405020303" pitchFamily="18" charset="0"/>
                <a:cs typeface="Calibri" pitchFamily="34" charset="-120"/>
              </a:rPr>
              <a:t>Question 3: International Cooperation Could Be</a:t>
            </a:r>
          </a:p>
          <a:p>
            <a:pPr marL="0" indent="0" algn="ctr">
              <a:buNone/>
            </a:pPr>
            <a:r>
              <a:rPr lang="en-US" sz="2400" b="1" dirty="0">
                <a:solidFill>
                  <a:srgbClr val="1B2A4A"/>
                </a:solidFill>
                <a:latin typeface="Georgia" panose="02040502050405020303" pitchFamily="18" charset="0"/>
                <a:cs typeface="Calibri" pitchFamily="34" charset="-120"/>
              </a:rPr>
              <a:t>a Big Step toward Increasing GDB Diversity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5D81C0A-3C31-BE44-A27B-3FBDA8769BB6}"/>
              </a:ext>
            </a:extLst>
          </p:cNvPr>
          <p:cNvSpPr txBox="1"/>
          <p:nvPr/>
        </p:nvSpPr>
        <p:spPr>
          <a:xfrm>
            <a:off x="313267" y="1387818"/>
            <a:ext cx="7916333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Given the quality and extent of some other countries’ GDBs – such as </a:t>
            </a:r>
            <a:r>
              <a:rPr lang="en-US" sz="2000" b="1" i="1" dirty="0"/>
              <a:t>the UK Biobank</a:t>
            </a:r>
            <a:r>
              <a:rPr lang="en-US" sz="2000" dirty="0"/>
              <a:t> – sharing data and collection efforts could greatly improve data diversity essential for optimal medical research.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Interviewees described promising momentum in cross-border data- sharing initiatives.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800" dirty="0">
              <a:solidFill>
                <a:srgbClr val="1B2A4A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B2A4A"/>
                </a:solidFill>
                <a:latin typeface="Calibri" pitchFamily="34" charset="0"/>
                <a:cs typeface="Calibri" pitchFamily="34" charset="-120"/>
              </a:rPr>
              <a:t>Global recruitment could tap into vast sources of data not reachable through U.S. &amp; European GDBs.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800" dirty="0">
              <a:solidFill>
                <a:srgbClr val="1B2A4A"/>
              </a:solidFill>
              <a:latin typeface="Calibri" pitchFamily="34" charset="0"/>
              <a:cs typeface="Calibri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B2A4A"/>
                </a:solidFill>
                <a:latin typeface="Calibri" pitchFamily="34" charset="0"/>
                <a:cs typeface="Calibri" pitchFamily="34" charset="-120"/>
              </a:rPr>
              <a:t>Industry and philanthropic players – e.g., the Gates Foundation – have aligned objectives and access to substantial non-governmental funding.</a:t>
            </a:r>
          </a:p>
        </p:txBody>
      </p:sp>
      <p:sp>
        <p:nvSpPr>
          <p:cNvPr id="9901" name="Footer_25"/>
          <p:cNvSpPr/>
          <p:nvPr/>
        </p:nvSpPr>
        <p:spPr>
          <a:xfrm>
            <a:off x="457200" y="4999872"/>
            <a:ext cx="82296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Field · Orlando · Rosoff          </a:t>
            </a:r>
          </a:p>
        </p:txBody>
      </p:sp>
      <p:sp>
        <p:nvSpPr>
          <p:cNvPr id="9902" name="SlideNum_25"/>
          <p:cNvSpPr/>
          <p:nvPr/>
        </p:nvSpPr>
        <p:spPr>
          <a:xfrm>
            <a:off x="8229600" y="4999872"/>
            <a:ext cx="4572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25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4B9DB5D-3967-D3A5-38F0-1EC44DC95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6781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176CC2-F45D-3FD7-0FC9-6A0817D46B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D84A8CFB-E4AD-F0BA-B9F5-322D3EDBF046}"/>
              </a:ext>
            </a:extLst>
          </p:cNvPr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7C7C"/>
          </a:solidFill>
          <a:ln w="12700">
            <a:solidFill>
              <a:srgbClr val="0D7C7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CC152AA3-96B6-D84A-762F-12873D4C38EB}"/>
              </a:ext>
            </a:extLst>
          </p:cNvPr>
          <p:cNvSpPr/>
          <p:nvPr/>
        </p:nvSpPr>
        <p:spPr>
          <a:xfrm>
            <a:off x="457200" y="224028"/>
            <a:ext cx="87525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</a:rPr>
              <a:t>However, Achieving Such International</a:t>
            </a:r>
          </a:p>
          <a:p>
            <a:pPr marL="0" indent="0" algn="ctr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</a:rPr>
              <a:t>Cooperation Faces Challenges</a:t>
            </a:r>
            <a:endParaRPr lang="en-US" sz="2400" dirty="0"/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B8A3DF6C-156F-F382-5FBC-A5307525AA34}"/>
              </a:ext>
            </a:extLst>
          </p:cNvPr>
          <p:cNvSpPr/>
          <p:nvPr/>
        </p:nvSpPr>
        <p:spPr>
          <a:xfrm>
            <a:off x="457200" y="914400"/>
            <a:ext cx="3931920" cy="64008"/>
          </a:xfrm>
          <a:prstGeom prst="rect">
            <a:avLst/>
          </a:prstGeom>
          <a:solidFill>
            <a:srgbClr val="0D7C7C"/>
          </a:solidFill>
          <a:ln w="12700">
            <a:solidFill>
              <a:srgbClr val="0D7C7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01D7D59D-4155-E30A-A694-22E6C37131F1}"/>
              </a:ext>
            </a:extLst>
          </p:cNvPr>
          <p:cNvSpPr/>
          <p:nvPr/>
        </p:nvSpPr>
        <p:spPr>
          <a:xfrm>
            <a:off x="594360" y="1005840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300" dirty="0"/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C01236CC-F309-13FA-AEDF-59F45035182B}"/>
              </a:ext>
            </a:extLst>
          </p:cNvPr>
          <p:cNvSpPr/>
          <p:nvPr/>
        </p:nvSpPr>
        <p:spPr>
          <a:xfrm>
            <a:off x="594360" y="1481328"/>
            <a:ext cx="3566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100" dirty="0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A58DE910-D7A5-5E04-6FE2-2BAFE70CD68D}"/>
              </a:ext>
            </a:extLst>
          </p:cNvPr>
          <p:cNvSpPr/>
          <p:nvPr/>
        </p:nvSpPr>
        <p:spPr>
          <a:xfrm>
            <a:off x="594360" y="2212848"/>
            <a:ext cx="3566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100" dirty="0"/>
          </a:p>
        </p:txBody>
      </p:sp>
      <p:sp>
        <p:nvSpPr>
          <p:cNvPr id="10" name="Text 8">
            <a:extLst>
              <a:ext uri="{FF2B5EF4-FFF2-40B4-BE49-F238E27FC236}">
                <a16:creationId xmlns:a16="http://schemas.microsoft.com/office/drawing/2014/main" id="{C7B9F1EE-2585-D0AD-39EB-91570701EB65}"/>
              </a:ext>
            </a:extLst>
          </p:cNvPr>
          <p:cNvSpPr/>
          <p:nvPr/>
        </p:nvSpPr>
        <p:spPr>
          <a:xfrm>
            <a:off x="594360" y="2944368"/>
            <a:ext cx="3566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100" dirty="0"/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F9DFC00F-3D31-8EDD-31D2-AC668FEB1136}"/>
              </a:ext>
            </a:extLst>
          </p:cNvPr>
          <p:cNvSpPr/>
          <p:nvPr/>
        </p:nvSpPr>
        <p:spPr>
          <a:xfrm>
            <a:off x="594360" y="3675888"/>
            <a:ext cx="3566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100" dirty="0"/>
          </a:p>
        </p:txBody>
      </p:sp>
      <p:sp>
        <p:nvSpPr>
          <p:cNvPr id="12" name="Shape 10">
            <a:extLst>
              <a:ext uri="{FF2B5EF4-FFF2-40B4-BE49-F238E27FC236}">
                <a16:creationId xmlns:a16="http://schemas.microsoft.com/office/drawing/2014/main" id="{A508714C-FBC8-0E5C-54D4-8CEE64634FEF}"/>
              </a:ext>
            </a:extLst>
          </p:cNvPr>
          <p:cNvSpPr/>
          <p:nvPr/>
        </p:nvSpPr>
        <p:spPr>
          <a:xfrm>
            <a:off x="457200" y="1353312"/>
            <a:ext cx="8229600" cy="3328416"/>
          </a:xfrm>
          <a:prstGeom prst="rect">
            <a:avLst/>
          </a:prstGeom>
          <a:solidFill>
            <a:srgbClr val="F7F9FB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>
            <a:extLst>
              <a:ext uri="{FF2B5EF4-FFF2-40B4-BE49-F238E27FC236}">
                <a16:creationId xmlns:a16="http://schemas.microsoft.com/office/drawing/2014/main" id="{8A046003-3563-C313-DA82-4F9DD486CB2E}"/>
              </a:ext>
            </a:extLst>
          </p:cNvPr>
          <p:cNvSpPr/>
          <p:nvPr/>
        </p:nvSpPr>
        <p:spPr>
          <a:xfrm>
            <a:off x="457200" y="914400"/>
            <a:ext cx="8229600" cy="64008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>
            <a:extLst>
              <a:ext uri="{FF2B5EF4-FFF2-40B4-BE49-F238E27FC236}">
                <a16:creationId xmlns:a16="http://schemas.microsoft.com/office/drawing/2014/main" id="{B9EC7946-5592-FDAB-AFA6-C9C6A2901902}"/>
              </a:ext>
            </a:extLst>
          </p:cNvPr>
          <p:cNvSpPr/>
          <p:nvPr/>
        </p:nvSpPr>
        <p:spPr>
          <a:xfrm>
            <a:off x="4846320" y="1005840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300" dirty="0"/>
          </a:p>
        </p:txBody>
      </p:sp>
      <p:sp>
        <p:nvSpPr>
          <p:cNvPr id="15" name="Text 13">
            <a:extLst>
              <a:ext uri="{FF2B5EF4-FFF2-40B4-BE49-F238E27FC236}">
                <a16:creationId xmlns:a16="http://schemas.microsoft.com/office/drawing/2014/main" id="{DCA1276D-7A2B-978A-7045-730CB05B7E45}"/>
              </a:ext>
            </a:extLst>
          </p:cNvPr>
          <p:cNvSpPr/>
          <p:nvPr/>
        </p:nvSpPr>
        <p:spPr>
          <a:xfrm>
            <a:off x="457201" y="1427480"/>
            <a:ext cx="8046720" cy="7680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Data privacy regimes differ -- e.g., the </a:t>
            </a:r>
            <a:r>
              <a:rPr lang="en-US" b="1" i="1" dirty="0"/>
              <a:t>EU’s GDPR</a:t>
            </a:r>
            <a:r>
              <a:rPr lang="en-US" dirty="0"/>
              <a:t> protections exceed U.S. standards – making some other countries less willing to share sensitive data with the U.S.</a:t>
            </a:r>
          </a:p>
        </p:txBody>
      </p:sp>
      <p:sp>
        <p:nvSpPr>
          <p:cNvPr id="16" name="Text 14">
            <a:extLst>
              <a:ext uri="{FF2B5EF4-FFF2-40B4-BE49-F238E27FC236}">
                <a16:creationId xmlns:a16="http://schemas.microsoft.com/office/drawing/2014/main" id="{842C0A01-186C-E8C0-E32D-B9F790B0A0B7}"/>
              </a:ext>
            </a:extLst>
          </p:cNvPr>
          <p:cNvSpPr/>
          <p:nvPr/>
        </p:nvSpPr>
        <p:spPr>
          <a:xfrm>
            <a:off x="457201" y="2287016"/>
            <a:ext cx="8046719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Nature vs. nurture: controlling for other factors (such as diet, the environment, education, &amp; healthcare access) is important when applying data across borders.</a:t>
            </a:r>
            <a:endParaRPr lang="en-US" dirty="0"/>
          </a:p>
        </p:txBody>
      </p:sp>
      <p:sp>
        <p:nvSpPr>
          <p:cNvPr id="17" name="Text 15">
            <a:extLst>
              <a:ext uri="{FF2B5EF4-FFF2-40B4-BE49-F238E27FC236}">
                <a16:creationId xmlns:a16="http://schemas.microsoft.com/office/drawing/2014/main" id="{B03EA669-E366-F4C3-7449-0683359ACBEC}"/>
              </a:ext>
            </a:extLst>
          </p:cNvPr>
          <p:cNvSpPr/>
          <p:nvPr/>
        </p:nvSpPr>
        <p:spPr>
          <a:xfrm>
            <a:off x="457201" y="2944368"/>
            <a:ext cx="8046719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Genetic diversity within countries and across continents (esp. across Africa) is    considerable.</a:t>
            </a:r>
            <a:endParaRPr lang="en-US" dirty="0"/>
          </a:p>
        </p:txBody>
      </p:sp>
      <p:sp>
        <p:nvSpPr>
          <p:cNvPr id="18" name="Text 16">
            <a:extLst>
              <a:ext uri="{FF2B5EF4-FFF2-40B4-BE49-F238E27FC236}">
                <a16:creationId xmlns:a16="http://schemas.microsoft.com/office/drawing/2014/main" id="{043E6FC1-9DCF-F741-944C-30976EF7A013}"/>
              </a:ext>
            </a:extLst>
          </p:cNvPr>
          <p:cNvSpPr/>
          <p:nvPr/>
        </p:nvSpPr>
        <p:spPr>
          <a:xfrm>
            <a:off x="457201" y="3675888"/>
            <a:ext cx="8046719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The U.S.’s recent position toward the </a:t>
            </a:r>
            <a:r>
              <a:rPr lang="en-US" b="1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WHO </a:t>
            </a:r>
            <a:r>
              <a:rPr lang="en-US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has greatly undermined the trust and spirit of cooperative endeavor needed for 21</a:t>
            </a:r>
            <a:r>
              <a:rPr lang="en-US" baseline="300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st</a:t>
            </a:r>
            <a:r>
              <a:rPr lang="en-US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Century medical progress. </a:t>
            </a:r>
            <a:endParaRPr lang="en-US" dirty="0"/>
          </a:p>
        </p:txBody>
      </p:sp>
      <p:sp>
        <p:nvSpPr>
          <p:cNvPr id="9901" name="Footer_26"/>
          <p:cNvSpPr/>
          <p:nvPr/>
        </p:nvSpPr>
        <p:spPr>
          <a:xfrm>
            <a:off x="457200" y="4999872"/>
            <a:ext cx="82296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Field · Orlando · Rosoff          </a:t>
            </a:r>
          </a:p>
        </p:txBody>
      </p:sp>
      <p:sp>
        <p:nvSpPr>
          <p:cNvPr id="9902" name="SlideNum_26"/>
          <p:cNvSpPr/>
          <p:nvPr/>
        </p:nvSpPr>
        <p:spPr>
          <a:xfrm>
            <a:off x="8229600" y="4999872"/>
            <a:ext cx="4572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26</a:t>
            </a:r>
          </a:p>
        </p:txBody>
      </p:sp>
    </p:spTree>
    <p:extLst>
      <p:ext uri="{BB962C8B-B14F-4D97-AF65-F5344CB8AC3E}">
        <p14:creationId xmlns:p14="http://schemas.microsoft.com/office/powerpoint/2010/main" val="22970323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4B9819-F541-1335-4F2E-FC73310956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869D9A12-0960-B832-CBEB-231CDF0915A4}"/>
              </a:ext>
            </a:extLst>
          </p:cNvPr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7C7C"/>
          </a:solidFill>
          <a:ln w="12700">
            <a:solidFill>
              <a:srgbClr val="0D7C7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D5F65AB0-FB0C-A102-1CE4-379327C77557}"/>
              </a:ext>
            </a:extLst>
          </p:cNvPr>
          <p:cNvSpPr/>
          <p:nvPr/>
        </p:nvSpPr>
        <p:spPr>
          <a:xfrm>
            <a:off x="457200" y="211260"/>
            <a:ext cx="87525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</a:rPr>
              <a:t>We’re on the Threshold of a </a:t>
            </a:r>
            <a:r>
              <a:rPr lang="en-US" sz="2400" b="1" dirty="0" err="1">
                <a:solidFill>
                  <a:srgbClr val="1B2A4A"/>
                </a:solidFill>
                <a:latin typeface="Georgia" pitchFamily="34" charset="0"/>
              </a:rPr>
              <a:t>Major Advance</a:t>
            </a:r>
            <a:r>
              <a:rPr lang="en-US" sz="2400" b="1" dirty="0">
                <a:solidFill>
                  <a:srgbClr val="1B2A4A"/>
                </a:solidFill>
                <a:latin typeface="Georgia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</a:rPr>
              <a:t>in Healthcare Knowledge &amp; Progress</a:t>
            </a:r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D6274809-F7EB-C276-A9F7-237E38FF473A}"/>
              </a:ext>
            </a:extLst>
          </p:cNvPr>
          <p:cNvSpPr/>
          <p:nvPr/>
        </p:nvSpPr>
        <p:spPr>
          <a:xfrm>
            <a:off x="457200" y="914400"/>
            <a:ext cx="3931920" cy="64008"/>
          </a:xfrm>
          <a:prstGeom prst="rect">
            <a:avLst/>
          </a:prstGeom>
          <a:solidFill>
            <a:srgbClr val="0D7C7C"/>
          </a:solidFill>
          <a:ln w="12700">
            <a:solidFill>
              <a:srgbClr val="0D7C7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4239DA3D-A633-EBA2-F262-77EFEE7C98E0}"/>
              </a:ext>
            </a:extLst>
          </p:cNvPr>
          <p:cNvSpPr/>
          <p:nvPr/>
        </p:nvSpPr>
        <p:spPr>
          <a:xfrm>
            <a:off x="594360" y="1005840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300" dirty="0"/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638A74D1-61E4-950B-1FCF-07159C7862E5}"/>
              </a:ext>
            </a:extLst>
          </p:cNvPr>
          <p:cNvSpPr/>
          <p:nvPr/>
        </p:nvSpPr>
        <p:spPr>
          <a:xfrm>
            <a:off x="594360" y="1481328"/>
            <a:ext cx="3566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100" dirty="0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29076629-1F30-A14E-897B-92A4E78CBFD1}"/>
              </a:ext>
            </a:extLst>
          </p:cNvPr>
          <p:cNvSpPr/>
          <p:nvPr/>
        </p:nvSpPr>
        <p:spPr>
          <a:xfrm>
            <a:off x="594360" y="2212848"/>
            <a:ext cx="3566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100" dirty="0"/>
          </a:p>
        </p:txBody>
      </p:sp>
      <p:sp>
        <p:nvSpPr>
          <p:cNvPr id="10" name="Text 8">
            <a:extLst>
              <a:ext uri="{FF2B5EF4-FFF2-40B4-BE49-F238E27FC236}">
                <a16:creationId xmlns:a16="http://schemas.microsoft.com/office/drawing/2014/main" id="{12BDE52D-A36C-92A1-C50D-5EAE621E7AC9}"/>
              </a:ext>
            </a:extLst>
          </p:cNvPr>
          <p:cNvSpPr/>
          <p:nvPr/>
        </p:nvSpPr>
        <p:spPr>
          <a:xfrm>
            <a:off x="594360" y="2944368"/>
            <a:ext cx="3566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100" dirty="0"/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9557D318-5028-7077-742A-53B282FC4B8A}"/>
              </a:ext>
            </a:extLst>
          </p:cNvPr>
          <p:cNvSpPr/>
          <p:nvPr/>
        </p:nvSpPr>
        <p:spPr>
          <a:xfrm>
            <a:off x="594360" y="3675888"/>
            <a:ext cx="3566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100" dirty="0"/>
          </a:p>
        </p:txBody>
      </p:sp>
      <p:sp>
        <p:nvSpPr>
          <p:cNvPr id="12" name="Shape 10">
            <a:extLst>
              <a:ext uri="{FF2B5EF4-FFF2-40B4-BE49-F238E27FC236}">
                <a16:creationId xmlns:a16="http://schemas.microsoft.com/office/drawing/2014/main" id="{39D1146A-092C-5107-91CC-334A77E81D0D}"/>
              </a:ext>
            </a:extLst>
          </p:cNvPr>
          <p:cNvSpPr/>
          <p:nvPr/>
        </p:nvSpPr>
        <p:spPr>
          <a:xfrm>
            <a:off x="457201" y="914400"/>
            <a:ext cx="11331786" cy="3328416"/>
          </a:xfrm>
          <a:prstGeom prst="rect">
            <a:avLst/>
          </a:prstGeom>
          <a:solidFill>
            <a:srgbClr val="F7F9FB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>
            <a:extLst>
              <a:ext uri="{FF2B5EF4-FFF2-40B4-BE49-F238E27FC236}">
                <a16:creationId xmlns:a16="http://schemas.microsoft.com/office/drawing/2014/main" id="{51EEE9D7-8EAB-D986-CAC1-B96263DFCF4D}"/>
              </a:ext>
            </a:extLst>
          </p:cNvPr>
          <p:cNvSpPr/>
          <p:nvPr/>
        </p:nvSpPr>
        <p:spPr>
          <a:xfrm>
            <a:off x="457200" y="914400"/>
            <a:ext cx="8229600" cy="64008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>
            <a:extLst>
              <a:ext uri="{FF2B5EF4-FFF2-40B4-BE49-F238E27FC236}">
                <a16:creationId xmlns:a16="http://schemas.microsoft.com/office/drawing/2014/main" id="{5000A194-7EDC-5D0A-0D8B-36B885A3A819}"/>
              </a:ext>
            </a:extLst>
          </p:cNvPr>
          <p:cNvSpPr/>
          <p:nvPr/>
        </p:nvSpPr>
        <p:spPr>
          <a:xfrm>
            <a:off x="4846320" y="1005840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300" dirty="0"/>
          </a:p>
        </p:txBody>
      </p:sp>
      <p:sp>
        <p:nvSpPr>
          <p:cNvPr id="15" name="Text 13">
            <a:extLst>
              <a:ext uri="{FF2B5EF4-FFF2-40B4-BE49-F238E27FC236}">
                <a16:creationId xmlns:a16="http://schemas.microsoft.com/office/drawing/2014/main" id="{89217A07-91D7-D336-5BB7-5C218E404B50}"/>
              </a:ext>
            </a:extLst>
          </p:cNvPr>
          <p:cNvSpPr/>
          <p:nvPr/>
        </p:nvSpPr>
        <p:spPr>
          <a:xfrm>
            <a:off x="457201" y="1481328"/>
            <a:ext cx="8046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can we move forward the way we want and need to with so many factors pointing in the wrong direction?</a:t>
            </a:r>
          </a:p>
        </p:txBody>
      </p:sp>
      <p:sp>
        <p:nvSpPr>
          <p:cNvPr id="16" name="Text 14">
            <a:extLst>
              <a:ext uri="{FF2B5EF4-FFF2-40B4-BE49-F238E27FC236}">
                <a16:creationId xmlns:a16="http://schemas.microsoft.com/office/drawing/2014/main" id="{E02228E7-282F-968B-1D78-C646D97C2F60}"/>
              </a:ext>
            </a:extLst>
          </p:cNvPr>
          <p:cNvSpPr/>
          <p:nvPr/>
        </p:nvSpPr>
        <p:spPr>
          <a:xfrm>
            <a:off x="457201" y="2373816"/>
            <a:ext cx="8046719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must realize how much we have </a:t>
            </a:r>
            <a:r>
              <a:rPr lang="en-US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common </a:t>
            </a:r>
            <a:r>
              <a:rPr lang="en-US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regarding our needs and objectives to fully appreciate how much more we must cooperate to use our </a:t>
            </a:r>
            <a:r>
              <a:rPr lang="en-US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diversity </a:t>
            </a:r>
            <a:r>
              <a:rPr lang="en-US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achieve the goal that will benefit us all as </a:t>
            </a:r>
            <a:r>
              <a:rPr lang="en-US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Great Society!</a:t>
            </a:r>
            <a:endParaRPr lang="en-US" dirty="0"/>
          </a:p>
        </p:txBody>
      </p:sp>
      <p:sp>
        <p:nvSpPr>
          <p:cNvPr id="17" name="Text 15">
            <a:extLst>
              <a:ext uri="{FF2B5EF4-FFF2-40B4-BE49-F238E27FC236}">
                <a16:creationId xmlns:a16="http://schemas.microsoft.com/office/drawing/2014/main" id="{3157DC74-73DD-E6CB-64A6-F773F3F2506A}"/>
              </a:ext>
            </a:extLst>
          </p:cNvPr>
          <p:cNvSpPr/>
          <p:nvPr/>
        </p:nvSpPr>
        <p:spPr>
          <a:xfrm>
            <a:off x="457201" y="2944368"/>
            <a:ext cx="8046719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1450" indent="-171450">
              <a:buNone/>
            </a:pPr>
            <a:endParaRPr lang="en-US" dirty="0"/>
          </a:p>
        </p:txBody>
      </p:sp>
      <p:sp>
        <p:nvSpPr>
          <p:cNvPr id="18" name="Text 16">
            <a:extLst>
              <a:ext uri="{FF2B5EF4-FFF2-40B4-BE49-F238E27FC236}">
                <a16:creationId xmlns:a16="http://schemas.microsoft.com/office/drawing/2014/main" id="{74055165-BC5B-EAC2-2785-8CBCFFA0BC9E}"/>
              </a:ext>
            </a:extLst>
          </p:cNvPr>
          <p:cNvSpPr/>
          <p:nvPr/>
        </p:nvSpPr>
        <p:spPr>
          <a:xfrm>
            <a:off x="457201" y="3675888"/>
            <a:ext cx="8046719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9901" name="Footer_27"/>
          <p:cNvSpPr/>
          <p:nvPr/>
        </p:nvSpPr>
        <p:spPr>
          <a:xfrm>
            <a:off x="457200" y="4999872"/>
            <a:ext cx="82296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Field · Orlando · Rosoff          </a:t>
            </a:r>
          </a:p>
        </p:txBody>
      </p:sp>
      <p:sp>
        <p:nvSpPr>
          <p:cNvPr id="9902" name="SlideNum_27"/>
          <p:cNvSpPr/>
          <p:nvPr/>
        </p:nvSpPr>
        <p:spPr>
          <a:xfrm>
            <a:off x="8229600" y="4999872"/>
            <a:ext cx="4572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27</a:t>
            </a:r>
          </a:p>
        </p:txBody>
      </p:sp>
    </p:spTree>
    <p:extLst>
      <p:ext uri="{BB962C8B-B14F-4D97-AF65-F5344CB8AC3E}">
        <p14:creationId xmlns:p14="http://schemas.microsoft.com/office/powerpoint/2010/main" val="4512490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7C7C"/>
          </a:solidFill>
          <a:ln w="12700">
            <a:solidFill>
              <a:srgbClr val="0D7C7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77240" y="344594"/>
            <a:ext cx="7772400" cy="153754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Thank you for your </a:t>
            </a:r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</a:rPr>
              <a:t>interest &amp; attention</a:t>
            </a:r>
          </a:p>
          <a:p>
            <a:pPr marL="0" indent="0" algn="ctr">
              <a:buNone/>
            </a:pPr>
            <a:endParaRPr lang="en-US" sz="3600" b="1" dirty="0">
              <a:solidFill>
                <a:srgbClr val="FFFFFF"/>
              </a:solidFill>
              <a:latin typeface="Georgia" pitchFamily="34" charset="0"/>
            </a:endParaRPr>
          </a:p>
        </p:txBody>
      </p:sp>
      <p:sp>
        <p:nvSpPr>
          <p:cNvPr id="5" name="Shape 3"/>
          <p:cNvSpPr/>
          <p:nvPr/>
        </p:nvSpPr>
        <p:spPr>
          <a:xfrm>
            <a:off x="777240" y="3657600"/>
            <a:ext cx="6858000" cy="22860"/>
          </a:xfrm>
          <a:prstGeom prst="rect">
            <a:avLst/>
          </a:prstGeom>
          <a:solidFill>
            <a:srgbClr val="0D7C7C"/>
          </a:solidFill>
          <a:ln w="12700">
            <a:solidFill>
              <a:srgbClr val="0D7C7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777240" y="4267200"/>
            <a:ext cx="7772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A7A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49th Annual Health Law Professors Conference  ·  Atlanta, GA  ·  June 2026</a:t>
            </a:r>
            <a:endParaRPr lang="en-US" sz="9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3CE525-8B42-8805-B99E-C01EF6B72B3B}"/>
              </a:ext>
            </a:extLst>
          </p:cNvPr>
          <p:cNvSpPr txBox="1"/>
          <p:nvPr/>
        </p:nvSpPr>
        <p:spPr>
          <a:xfrm>
            <a:off x="1571413" y="2282613"/>
            <a:ext cx="5615094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5D8E8"/>
                </a:solidFill>
                <a:latin typeface="Calibri" pitchFamily="34" charset="0"/>
                <a:cs typeface="Calibri" pitchFamily="34" charset="-120"/>
              </a:rPr>
              <a:t>and </a:t>
            </a:r>
            <a:r>
              <a:rPr lang="en-US" b="1" i="1" dirty="0">
                <a:solidFill>
                  <a:srgbClr val="C5D8E8"/>
                </a:solidFill>
                <a:latin typeface="Calibri" pitchFamily="34" charset="0"/>
                <a:cs typeface="Calibri" pitchFamily="34" charset="-120"/>
              </a:rPr>
              <a:t>SPECIAL THANKS</a:t>
            </a:r>
            <a:r>
              <a:rPr lang="en-US" dirty="0">
                <a:solidFill>
                  <a:srgbClr val="C5D8E8"/>
                </a:solidFill>
                <a:latin typeface="Calibri" pitchFamily="34" charset="0"/>
                <a:cs typeface="Calibri" pitchFamily="34" charset="-120"/>
              </a:rPr>
              <a:t> to our tireless Research Assistant, </a:t>
            </a:r>
          </a:p>
          <a:p>
            <a:r>
              <a:rPr lang="en-US" sz="2000" b="1" i="1" dirty="0">
                <a:solidFill>
                  <a:srgbClr val="C5D8E8"/>
                </a:solidFill>
                <a:latin typeface="Calibri" pitchFamily="34" charset="0"/>
                <a:cs typeface="Calibri" pitchFamily="34" charset="-120"/>
              </a:rPr>
              <a:t>Grace Wang</a:t>
            </a:r>
            <a:r>
              <a:rPr lang="en-US" dirty="0">
                <a:solidFill>
                  <a:srgbClr val="C5D8E8"/>
                </a:solidFill>
                <a:latin typeface="Calibri" pitchFamily="34" charset="0"/>
                <a:cs typeface="Calibri" pitchFamily="34" charset="-120"/>
              </a:rPr>
              <a:t>, just graduated from the Univ. of Penna., whose exceptional talent and devotion helped make our research possible.   </a:t>
            </a:r>
            <a:endParaRPr lang="en-US" dirty="0"/>
          </a:p>
        </p:txBody>
      </p:sp>
      <p:sp>
        <p:nvSpPr>
          <p:cNvPr id="9901" name="Footer_28"/>
          <p:cNvSpPr/>
          <p:nvPr/>
        </p:nvSpPr>
        <p:spPr>
          <a:xfrm>
            <a:off x="457200" y="4999872"/>
            <a:ext cx="82296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Field · Orlando · Rosoff          </a:t>
            </a:r>
          </a:p>
        </p:txBody>
      </p:sp>
      <p:sp>
        <p:nvSpPr>
          <p:cNvPr id="9902" name="SlideNum_28"/>
          <p:cNvSpPr/>
          <p:nvPr/>
        </p:nvSpPr>
        <p:spPr>
          <a:xfrm>
            <a:off x="8229600" y="4999872"/>
            <a:ext cx="4572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28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7C7C"/>
          </a:solidFill>
          <a:ln w="12700">
            <a:solidFill>
              <a:srgbClr val="0D7C7C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3" name="Title"/>
          <p:cNvSpPr/>
          <p:nvPr/>
        </p:nvSpPr>
        <p:spPr>
          <a:xfrm>
            <a:off x="457200" y="3048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</a:rPr>
              <a:t>Let’s Continue the Conversation</a:t>
            </a:r>
          </a:p>
        </p:txBody>
      </p:sp>
      <p:sp>
        <p:nvSpPr>
          <p:cNvPr id="4" name="Subtitle"/>
          <p:cNvSpPr/>
          <p:nvPr/>
        </p:nvSpPr>
        <p:spPr>
          <a:xfrm>
            <a:off x="457200" y="1066800"/>
            <a:ext cx="8229600" cy="355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A8C4C4"/>
                </a:solidFill>
                <a:latin typeface="Calibri" pitchFamily="34" charset="0"/>
              </a:rPr>
              <a:t>We welcome colleagues who share an interest in genetic database diversity — please reach out!</a:t>
            </a:r>
          </a:p>
        </p:txBody>
      </p:sp>
      <p:sp>
        <p:nvSpPr>
          <p:cNvPr id="5" name="Divider"/>
          <p:cNvSpPr/>
          <p:nvPr/>
        </p:nvSpPr>
        <p:spPr>
          <a:xfrm>
            <a:off x="457200" y="1524000"/>
            <a:ext cx="8229600" cy="38100"/>
          </a:xfrm>
          <a:prstGeom prst="rect">
            <a:avLst/>
          </a:prstGeom>
          <a:solidFill>
            <a:srgbClr val="0D7C7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Author1"/>
          <p:cNvSpPr/>
          <p:nvPr/>
        </p:nvSpPr>
        <p:spPr>
          <a:xfrm>
            <a:off x="457200" y="1676400"/>
            <a:ext cx="2667000" cy="1066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</a:rPr>
              <a:t>Robert I. Field, JD, MPH, PhD</a:t>
            </a:r>
          </a:p>
          <a:p>
            <a:pPr marL="0" indent="0" algn="ctr">
              <a:buNone/>
            </a:pPr>
            <a:r>
              <a:rPr lang="en-US" sz="1200" dirty="0">
                <a:solidFill>
                  <a:srgbClr val="A8C4C4"/>
                </a:solidFill>
                <a:latin typeface="Calibri" pitchFamily="34" charset="0"/>
              </a:rPr>
              <a:t>Professor of Law &amp; Health Policy</a:t>
            </a:r>
          </a:p>
          <a:p>
            <a:pPr marL="0" indent="0" algn="ctr">
              <a:buNone/>
            </a:pPr>
            <a:r>
              <a:rPr lang="en-US" sz="1200" dirty="0">
                <a:solidFill>
                  <a:srgbClr val="A8C4C4"/>
                </a:solidFill>
                <a:latin typeface="Calibri" pitchFamily="34" charset="0"/>
              </a:rPr>
              <a:t>Drexel University</a:t>
            </a:r>
          </a:p>
          <a:p>
            <a:pPr marL="0" indent="0" algn="ctr">
              <a:buNone/>
            </a:pPr>
            <a:r>
              <a:rPr lang="en-US" sz="1200" dirty="0">
                <a:solidFill>
                  <a:srgbClr val="0D7C7C"/>
                </a:solidFill>
                <a:latin typeface="Calibri" pitchFamily="34" charset="0"/>
              </a:rPr>
              <a:t>rif24@drexel.edu</a:t>
            </a:r>
          </a:p>
        </p:txBody>
      </p:sp>
      <p:sp>
        <p:nvSpPr>
          <p:cNvPr id="7" name="Author2"/>
          <p:cNvSpPr/>
          <p:nvPr/>
        </p:nvSpPr>
        <p:spPr>
          <a:xfrm>
            <a:off x="3238500" y="1676400"/>
            <a:ext cx="2667000" cy="1066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</a:rPr>
              <a:t>Anthony W. Orlando, PhD</a:t>
            </a:r>
          </a:p>
          <a:p>
            <a:pPr marL="0" indent="0" algn="ctr">
              <a:buNone/>
            </a:pPr>
            <a:r>
              <a:rPr lang="en-US" sz="1200" dirty="0">
                <a:solidFill>
                  <a:srgbClr val="A8C4C4"/>
                </a:solidFill>
                <a:latin typeface="Calibri" pitchFamily="34" charset="0"/>
              </a:rPr>
              <a:t>Assoc. Professor, Finance, Real Estate &amp; Law, Cal. Poly Pomona</a:t>
            </a:r>
          </a:p>
          <a:p>
            <a:pPr marL="0" indent="0" algn="ctr">
              <a:buNone/>
            </a:pPr>
            <a:r>
              <a:rPr lang="en-US" sz="1200" dirty="0">
                <a:solidFill>
                  <a:srgbClr val="0D7C7C"/>
                </a:solidFill>
                <a:latin typeface="Calibri" pitchFamily="34" charset="0"/>
              </a:rPr>
              <a:t>aworlando@cpp.edu</a:t>
            </a:r>
          </a:p>
        </p:txBody>
      </p:sp>
      <p:sp>
        <p:nvSpPr>
          <p:cNvPr id="8" name="Author3"/>
          <p:cNvSpPr/>
          <p:nvPr/>
        </p:nvSpPr>
        <p:spPr>
          <a:xfrm>
            <a:off x="6019800" y="1676400"/>
            <a:ext cx="2667000" cy="1066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</a:rPr>
              <a:t>Arnold J. Rosoff, JD</a:t>
            </a:r>
          </a:p>
          <a:p>
            <a:pPr marL="0" indent="0" algn="ctr">
              <a:buNone/>
            </a:pPr>
            <a:r>
              <a:rPr lang="en-US" sz="1200" dirty="0">
                <a:solidFill>
                  <a:srgbClr val="A8C4C4"/>
                </a:solidFill>
                <a:latin typeface="Calibri" pitchFamily="34" charset="0"/>
              </a:rPr>
              <a:t>Professor Emeritus, Health Care Management &amp; Legal Studies</a:t>
            </a:r>
          </a:p>
          <a:p>
            <a:pPr marL="0" indent="0" algn="ctr">
              <a:buNone/>
            </a:pPr>
            <a:r>
              <a:rPr lang="en-US" sz="1200" dirty="0">
                <a:solidFill>
                  <a:srgbClr val="A8C4C4"/>
                </a:solidFill>
                <a:latin typeface="Calibri" pitchFamily="34" charset="0"/>
              </a:rPr>
              <a:t>Wharton School, U. of Pennsylvania</a:t>
            </a:r>
          </a:p>
          <a:p>
            <a:pPr marL="0" indent="0" algn="ctr">
              <a:buNone/>
            </a:pPr>
            <a:r>
              <a:rPr lang="en-US" sz="1200" dirty="0">
                <a:solidFill>
                  <a:srgbClr val="0D7C7C"/>
                </a:solidFill>
                <a:latin typeface="Calibri" pitchFamily="34" charset="0"/>
              </a:rPr>
              <a:t>rosoffa@wharton.upenn.edu</a:t>
            </a:r>
          </a:p>
        </p:txBody>
      </p:sp>
      <p:sp>
        <p:nvSpPr>
          <p:cNvPr id="9" name="Conference"/>
          <p:cNvSpPr/>
          <p:nvPr/>
        </p:nvSpPr>
        <p:spPr>
          <a:xfrm>
            <a:off x="457200" y="4572000"/>
            <a:ext cx="8229600" cy="30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</a:rPr>
              <a:t>49th Annual Health Law Professors Conference · Atlanta, GA · June 2026</a:t>
            </a:r>
          </a:p>
        </p:txBody>
      </p:sp>
      <p:sp>
        <p:nvSpPr>
          <p:cNvPr id="9901" name="Footer_29"/>
          <p:cNvSpPr/>
          <p:nvPr/>
        </p:nvSpPr>
        <p:spPr>
          <a:xfrm>
            <a:off x="457200" y="4999872"/>
            <a:ext cx="82296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A6080"/>
                </a:solidFill>
                <a:latin typeface="Calibri" pitchFamily="34" charset="0"/>
              </a:rPr>
              <a:t>Field · Orlando · Rosoff</a:t>
            </a:r>
          </a:p>
        </p:txBody>
      </p:sp>
      <p:sp>
        <p:nvSpPr>
          <p:cNvPr id="9902" name="SlideNum_29"/>
          <p:cNvSpPr/>
          <p:nvPr/>
        </p:nvSpPr>
        <p:spPr>
          <a:xfrm>
            <a:off x="8229600" y="4999872"/>
            <a:ext cx="4572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4A6080"/>
                </a:solidFill>
                <a:latin typeface="Calibri" pitchFamily="34" charset="0"/>
              </a:rPr>
              <a:t>29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7C7C"/>
          </a:solidFill>
          <a:ln w="12700">
            <a:solidFill>
              <a:srgbClr val="0D7C7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73152"/>
            <a:ext cx="4114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200" dirty="0">
                <a:solidFill>
                  <a:srgbClr val="0D7C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STAKES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Clinical &amp; Ethical Stakes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57200" y="960120"/>
            <a:ext cx="54864" cy="685800"/>
          </a:xfrm>
          <a:prstGeom prst="rect">
            <a:avLst/>
          </a:prstGeom>
          <a:solidFill>
            <a:srgbClr val="0D7C7C"/>
          </a:solidFill>
          <a:ln w="12700">
            <a:solidFill>
              <a:srgbClr val="0D7C7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58368" y="960120"/>
            <a:ext cx="2834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Precision Medicine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658368" y="1261872"/>
            <a:ext cx="8046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Treatment efficacy is compromised when the underlying research omits subjects with genetic profiles similar to the patient — possibly leading to misdiagnoses and suboptimal care.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457200" y="1920240"/>
            <a:ext cx="54864" cy="685800"/>
          </a:xfrm>
          <a:prstGeom prst="rect">
            <a:avLst/>
          </a:prstGeom>
          <a:solidFill>
            <a:srgbClr val="0D7C7C"/>
          </a:solidFill>
          <a:ln w="12700">
            <a:solidFill>
              <a:srgbClr val="0D7C7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58368" y="1920240"/>
            <a:ext cx="3712464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GWAS and Polygenic Risk Scores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658368" y="2221992"/>
            <a:ext cx="8046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G</a:t>
            </a:r>
            <a:r>
              <a:rPr lang="en-US" sz="16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enome-</a:t>
            </a:r>
            <a:r>
              <a:rPr lang="en-US" sz="16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W</a:t>
            </a:r>
            <a:r>
              <a:rPr lang="en-US" sz="16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 </a:t>
            </a:r>
            <a:r>
              <a:rPr lang="en-US" sz="16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r>
              <a:rPr lang="en-US" sz="16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ssociation </a:t>
            </a:r>
            <a:r>
              <a:rPr lang="en-US" sz="16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S</a:t>
            </a:r>
            <a:r>
              <a:rPr lang="en-US" sz="16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tudies built on skewed databases produce findings of limited generalizability and compromise the predictive power of risk scores.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457200" y="2880360"/>
            <a:ext cx="54864" cy="685800"/>
          </a:xfrm>
          <a:prstGeom prst="rect">
            <a:avLst/>
          </a:prstGeom>
          <a:solidFill>
            <a:srgbClr val="0D7C7C"/>
          </a:solidFill>
          <a:ln w="12700">
            <a:solidFill>
              <a:srgbClr val="0D7C7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658368" y="2880360"/>
            <a:ext cx="2834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 Equity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658368" y="3182112"/>
            <a:ext cx="8046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Groups most likely to be underrepresented are those already experiencing the greatest social and economic disadvantage — skewed databases exacerbate existing inequities.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457200" y="3840480"/>
            <a:ext cx="54864" cy="685800"/>
          </a:xfrm>
          <a:prstGeom prst="rect">
            <a:avLst/>
          </a:prstGeom>
          <a:solidFill>
            <a:srgbClr val="0D7C7C"/>
          </a:solidFill>
          <a:ln w="12700">
            <a:solidFill>
              <a:srgbClr val="0D7C7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58368" y="3840480"/>
            <a:ext cx="2834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Scientific Validity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658368" y="4142232"/>
            <a:ext cx="8046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 science requires genetically diverse subject pools. Homogeneous databases reduce the ability to identify the full range of genetic variation.</a:t>
            </a:r>
            <a:endParaRPr lang="en-US" sz="1600" dirty="0"/>
          </a:p>
        </p:txBody>
      </p:sp>
      <p:sp>
        <p:nvSpPr>
          <p:cNvPr id="9901" name="Footer_3"/>
          <p:cNvSpPr/>
          <p:nvPr/>
        </p:nvSpPr>
        <p:spPr>
          <a:xfrm>
            <a:off x="457200" y="4999872"/>
            <a:ext cx="82296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Field · Orlando · Rosoff          </a:t>
            </a:r>
          </a:p>
        </p:txBody>
      </p:sp>
      <p:sp>
        <p:nvSpPr>
          <p:cNvPr id="9902" name="SlideNum_3"/>
          <p:cNvSpPr/>
          <p:nvPr/>
        </p:nvSpPr>
        <p:spPr>
          <a:xfrm>
            <a:off x="8229600" y="4999872"/>
            <a:ext cx="4572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7C7C"/>
          </a:solidFill>
          <a:ln w="12700">
            <a:solidFill>
              <a:srgbClr val="0D7C7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73152"/>
            <a:ext cx="4114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200" dirty="0">
                <a:solidFill>
                  <a:srgbClr val="0D7C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METHODOLOGY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Our Study: Research Questions &amp; Methods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57200" y="914400"/>
            <a:ext cx="3931920" cy="3520440"/>
          </a:xfrm>
          <a:prstGeom prst="rect">
            <a:avLst/>
          </a:prstGeom>
          <a:solidFill>
            <a:srgbClr val="F7F9FB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57200" y="914400"/>
            <a:ext cx="3931920" cy="64008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94360" y="1005840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B2A4A"/>
                </a:solidFill>
                <a:latin typeface="Georgia" panose="02040502050405020303" pitchFamily="18" charset="0"/>
                <a:ea typeface="Calibri" pitchFamily="34" charset="-122"/>
                <a:cs typeface="Calibri" pitchFamily="34" charset="-120"/>
              </a:rPr>
              <a:t>Three Research Questions</a:t>
            </a:r>
            <a:endParaRPr lang="en-US" sz="2000" dirty="0">
              <a:latin typeface="Georgia" panose="02040502050405020303" pitchFamily="18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594360" y="1463040"/>
            <a:ext cx="3886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Nature &amp; extent of the diversity problem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94360" y="2121408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Causes of the problem and obstacles to improvement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594360" y="2779776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Strategies to increase representation of genetic subgroups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4663442" y="720090"/>
            <a:ext cx="3977640" cy="3726180"/>
          </a:xfrm>
          <a:prstGeom prst="rect">
            <a:avLst/>
          </a:prstGeom>
          <a:solidFill>
            <a:srgbClr val="F7F9FB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4709160" y="914400"/>
            <a:ext cx="3977640" cy="64008"/>
          </a:xfrm>
          <a:prstGeom prst="rect">
            <a:avLst/>
          </a:prstGeom>
          <a:solidFill>
            <a:srgbClr val="0D7C7C"/>
          </a:solidFill>
          <a:ln w="12700">
            <a:solidFill>
              <a:srgbClr val="0D7C7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846320" y="1005840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B2A4A"/>
                </a:solidFill>
                <a:latin typeface="Georgia" panose="02040502050405020303" pitchFamily="18" charset="0"/>
                <a:ea typeface="Calibri" pitchFamily="34" charset="-122"/>
                <a:cs typeface="Calibri" pitchFamily="34" charset="-120"/>
              </a:rPr>
              <a:t>Qualitative Methods</a:t>
            </a:r>
            <a:endParaRPr lang="en-US" sz="2000" dirty="0">
              <a:latin typeface="Georgia" panose="02040502050405020303" pitchFamily="18" charset="0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4846320" y="1417320"/>
            <a:ext cx="1005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0D7C7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21</a:t>
            </a: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4855464" y="2053167"/>
            <a:ext cx="1005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0D7C7C"/>
                </a:solidFill>
                <a:latin typeface="Georgia" pitchFamily="34" charset="0"/>
              </a:rPr>
              <a:t>4</a:t>
            </a:r>
          </a:p>
        </p:txBody>
      </p:sp>
      <p:sp>
        <p:nvSpPr>
          <p:cNvPr id="15" name="Text 13"/>
          <p:cNvSpPr/>
          <p:nvPr/>
        </p:nvSpPr>
        <p:spPr>
          <a:xfrm>
            <a:off x="5897880" y="1284732"/>
            <a:ext cx="26517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Expert interviews (Zoom,30-60 min. each)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5925312" y="2053167"/>
            <a:ext cx="28803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Respondent categories: academic researchers, biobank managers, industry scientists, journal editors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4600000" y="2966634"/>
            <a:ext cx="1500000" cy="7863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0D7C7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r>
              <a:rPr lang="en-US" sz="1300" b="1" dirty="0">
                <a:solidFill>
                  <a:srgbClr val="0D7C7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-step recruitment</a:t>
            </a: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5998464" y="2970783"/>
            <a:ext cx="26517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Purposive + snowball sampling (126 initial contacts)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4600000" y="3845518"/>
            <a:ext cx="1500000" cy="49216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D7C7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Coding</a:t>
            </a:r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6088891" y="3787902"/>
            <a:ext cx="26517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Dedoose thematic coding — primary &amp; secondary coders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457200" y="4663440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IRB approved · Cal Poly Pomona  ·  Transcripts de-identified before analysis</a:t>
            </a:r>
            <a:endParaRPr lang="en-US" sz="900" dirty="0"/>
          </a:p>
        </p:txBody>
      </p:sp>
      <p:sp>
        <p:nvSpPr>
          <p:cNvPr id="9901" name="Footer_4"/>
          <p:cNvSpPr/>
          <p:nvPr/>
        </p:nvSpPr>
        <p:spPr>
          <a:xfrm>
            <a:off x="457200" y="4999872"/>
            <a:ext cx="82296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Field · Orlando · Rosoff          </a:t>
            </a:r>
          </a:p>
        </p:txBody>
      </p:sp>
      <p:sp>
        <p:nvSpPr>
          <p:cNvPr id="9902" name="SlideNum_4"/>
          <p:cNvSpPr/>
          <p:nvPr/>
        </p:nvSpPr>
        <p:spPr>
          <a:xfrm>
            <a:off x="8229600" y="4999872"/>
            <a:ext cx="4572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EF56A47-5B36-1AA0-02C6-32451DF225D2}"/>
              </a:ext>
            </a:extLst>
          </p:cNvPr>
          <p:cNvSpPr txBox="1"/>
          <p:nvPr/>
        </p:nvSpPr>
        <p:spPr>
          <a:xfrm>
            <a:off x="349318" y="386728"/>
            <a:ext cx="8412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Georgia" panose="02040502050405020303" pitchFamily="18" charset="0"/>
              </a:rPr>
              <a:t>Interviewees’ Overall Observations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8A872F-A539-7F0A-4BBF-3D77056C3B1D}"/>
              </a:ext>
            </a:extLst>
          </p:cNvPr>
          <p:cNvSpPr txBox="1"/>
          <p:nvPr/>
        </p:nvSpPr>
        <p:spPr>
          <a:xfrm>
            <a:off x="349318" y="1325309"/>
            <a:ext cx="82550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indent="0" algn="just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“…[T]he </a:t>
            </a:r>
            <a:r>
              <a:rPr lang="en-US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potential contributions of this research program are endless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…opportunities for new discovery and…finding … new rare variants in a variety of populations. And new disease risks, … all of our applications … we're trying to use for precision medicine and genomic medicine…</a:t>
            </a:r>
            <a:r>
              <a:rPr lang="en-US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the sky’s the limit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.” (g</a:t>
            </a:r>
            <a:r>
              <a:rPr lang="en-US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ov’t database manager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CC97F30-B751-F994-94C2-62701F264C0F}"/>
              </a:ext>
            </a:extLst>
          </p:cNvPr>
          <p:cNvSpPr txBox="1"/>
          <p:nvPr/>
        </p:nvSpPr>
        <p:spPr>
          <a:xfrm>
            <a:off x="372669" y="2894695"/>
            <a:ext cx="8255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indent="0" algn="just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“[T]hose things need a long time 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to have … cumulative impact … [It] </a:t>
            </a:r>
            <a:r>
              <a:rPr lang="en-US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didn't automatically change overnight;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the diversity is in the genomic databases.” (academic researcher)</a:t>
            </a:r>
          </a:p>
        </p:txBody>
      </p:sp>
      <p:sp>
        <p:nvSpPr>
          <p:cNvPr id="9901" name="Footer_5"/>
          <p:cNvSpPr/>
          <p:nvPr/>
        </p:nvSpPr>
        <p:spPr>
          <a:xfrm>
            <a:off x="457200" y="4999872"/>
            <a:ext cx="82296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Field · Orlando · Rosoff          </a:t>
            </a:r>
          </a:p>
        </p:txBody>
      </p:sp>
      <p:sp>
        <p:nvSpPr>
          <p:cNvPr id="9902" name="SlideNum_5"/>
          <p:cNvSpPr/>
          <p:nvPr/>
        </p:nvSpPr>
        <p:spPr>
          <a:xfrm>
            <a:off x="8229600" y="4999872"/>
            <a:ext cx="4572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14BCC69-EE5E-4BFB-2744-F20964C20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54E02-0319-1A44-85D0-27552427620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010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7C7C"/>
          </a:solidFill>
          <a:ln w="12700">
            <a:solidFill>
              <a:srgbClr val="0D7C7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297180"/>
            <a:ext cx="841248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Question 1: Nature and Extent of the Problem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57200" y="987552"/>
            <a:ext cx="54864" cy="749808"/>
          </a:xfrm>
          <a:prstGeom prst="rect">
            <a:avLst/>
          </a:prstGeom>
          <a:solidFill>
            <a:srgbClr val="0D7C7C"/>
          </a:solidFill>
          <a:ln w="12700">
            <a:solidFill>
              <a:srgbClr val="0D7C7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65863" y="1472184"/>
            <a:ext cx="8138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Preponderance of European-Skewed Databases – Historically and Currently</a:t>
            </a:r>
            <a:endParaRPr lang="en-US" dirty="0"/>
          </a:p>
        </p:txBody>
      </p:sp>
      <p:sp>
        <p:nvSpPr>
          <p:cNvPr id="8" name="Shape 6"/>
          <p:cNvSpPr/>
          <p:nvPr/>
        </p:nvSpPr>
        <p:spPr>
          <a:xfrm>
            <a:off x="457200" y="1975104"/>
            <a:ext cx="54864" cy="749808"/>
          </a:xfrm>
          <a:prstGeom prst="rect">
            <a:avLst/>
          </a:prstGeom>
          <a:solidFill>
            <a:srgbClr val="0D7C7C"/>
          </a:solidFill>
          <a:ln w="12700">
            <a:solidFill>
              <a:srgbClr val="0D7C7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57200" y="2962656"/>
            <a:ext cx="54864" cy="749808"/>
          </a:xfrm>
          <a:prstGeom prst="rect">
            <a:avLst/>
          </a:prstGeom>
          <a:solidFill>
            <a:srgbClr val="0D7C7C"/>
          </a:solidFill>
          <a:ln w="12700">
            <a:solidFill>
              <a:srgbClr val="0D7C7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658368" y="2432304"/>
            <a:ext cx="8138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Clinical Diagnosis and Precision Medicine</a:t>
            </a:r>
            <a:endParaRPr lang="en-US" dirty="0"/>
          </a:p>
        </p:txBody>
      </p:sp>
      <p:sp>
        <p:nvSpPr>
          <p:cNvPr id="14" name="Shape 12"/>
          <p:cNvSpPr/>
          <p:nvPr/>
        </p:nvSpPr>
        <p:spPr>
          <a:xfrm>
            <a:off x="457200" y="3950208"/>
            <a:ext cx="54864" cy="749808"/>
          </a:xfrm>
          <a:prstGeom prst="rect">
            <a:avLst/>
          </a:prstGeom>
          <a:solidFill>
            <a:srgbClr val="0D7C7C"/>
          </a:solidFill>
          <a:ln w="12700">
            <a:solidFill>
              <a:srgbClr val="0D7C7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58368" y="3383957"/>
            <a:ext cx="8138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B2A4A"/>
                </a:solidFill>
                <a:latin typeface="Calibri" pitchFamily="34" charset="0"/>
                <a:cs typeface="Calibri" pitchFamily="34" charset="-120"/>
              </a:rPr>
              <a:t>Lack of Diversity Impedes Good Science</a:t>
            </a:r>
            <a:endParaRPr lang="en-US" dirty="0"/>
          </a:p>
        </p:txBody>
      </p:sp>
      <p:sp>
        <p:nvSpPr>
          <p:cNvPr id="9901" name="Footer_6"/>
          <p:cNvSpPr/>
          <p:nvPr/>
        </p:nvSpPr>
        <p:spPr>
          <a:xfrm>
            <a:off x="457200" y="4999872"/>
            <a:ext cx="82296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Field · Orlando · Rosoff          </a:t>
            </a:r>
          </a:p>
        </p:txBody>
      </p:sp>
      <p:sp>
        <p:nvSpPr>
          <p:cNvPr id="9902" name="SlideNum_6"/>
          <p:cNvSpPr/>
          <p:nvPr/>
        </p:nvSpPr>
        <p:spPr>
          <a:xfrm>
            <a:off x="8229600" y="4999872"/>
            <a:ext cx="4572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734B322-9321-6DCD-3A17-81010F42070C}"/>
              </a:ext>
            </a:extLst>
          </p:cNvPr>
          <p:cNvSpPr txBox="1"/>
          <p:nvPr/>
        </p:nvSpPr>
        <p:spPr>
          <a:xfrm>
            <a:off x="635001" y="250345"/>
            <a:ext cx="748453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B2A4A"/>
                </a:solidFill>
                <a:latin typeface="Georgia" panose="02040502050405020303" pitchFamily="18" charset="0"/>
                <a:ea typeface="Calibri" pitchFamily="34" charset="-122"/>
                <a:cs typeface="Calibri" pitchFamily="34" charset="-120"/>
              </a:rPr>
              <a:t>Question 1: Problem of European-Skewed Databases – Historically and Currently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04A8F2-233B-59F5-619B-262969128CAC}"/>
              </a:ext>
            </a:extLst>
          </p:cNvPr>
          <p:cNvSpPr txBox="1"/>
          <p:nvPr/>
        </p:nvSpPr>
        <p:spPr>
          <a:xfrm>
            <a:off x="338667" y="2253778"/>
            <a:ext cx="8001000" cy="6419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indent="0" algn="l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“There is </a:t>
            </a:r>
            <a:r>
              <a:rPr lang="en-US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huge underrepresentation 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and issues around the diversity, inclusion, and equity of database[s] </a:t>
            </a:r>
            <a:r>
              <a:rPr lang="en-US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when it comes to … black genetics data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.” (a</a:t>
            </a:r>
            <a:r>
              <a:rPr lang="en-US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cademic researcher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74DD8C6-9A77-FC01-8877-4F83EC4B4552}"/>
              </a:ext>
            </a:extLst>
          </p:cNvPr>
          <p:cNvSpPr txBox="1"/>
          <p:nvPr/>
        </p:nvSpPr>
        <p:spPr>
          <a:xfrm>
            <a:off x="338667" y="3310761"/>
            <a:ext cx="8102600" cy="9251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indent="0" algn="l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“[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y not studying people who represent that vast other amount of diversity </a:t>
            </a:r>
            <a:r>
              <a:rPr lang="en-US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we’re not able to access a huge amount of information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about how variation contributes to health and disease.” (r</a:t>
            </a:r>
            <a:r>
              <a:rPr lang="en-US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esearcher, for-profit genetic research company)</a:t>
            </a:r>
            <a:endParaRPr lang="en-US" sz="16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6E92593-E172-9C12-F1C9-557377E69BAC}"/>
              </a:ext>
            </a:extLst>
          </p:cNvPr>
          <p:cNvSpPr txBox="1"/>
          <p:nvPr/>
        </p:nvSpPr>
        <p:spPr>
          <a:xfrm>
            <a:off x="524933" y="1267450"/>
            <a:ext cx="791633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Genomes in the most widely used databases are collected predominantly in the U.S. and Europe — a structural bias baked into the infrastructure of genomic research.</a:t>
            </a:r>
            <a:endParaRPr lang="en-US" sz="1800" dirty="0"/>
          </a:p>
        </p:txBody>
      </p:sp>
      <p:sp>
        <p:nvSpPr>
          <p:cNvPr id="9901" name="Footer_7"/>
          <p:cNvSpPr/>
          <p:nvPr/>
        </p:nvSpPr>
        <p:spPr>
          <a:xfrm>
            <a:off x="457200" y="4999872"/>
            <a:ext cx="82296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Field · Orlando · Rosoff          </a:t>
            </a:r>
          </a:p>
        </p:txBody>
      </p:sp>
      <p:sp>
        <p:nvSpPr>
          <p:cNvPr id="9902" name="SlideNum_7"/>
          <p:cNvSpPr/>
          <p:nvPr/>
        </p:nvSpPr>
        <p:spPr>
          <a:xfrm>
            <a:off x="8229600" y="4999872"/>
            <a:ext cx="4572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6224102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Figure thumbnail gr2">
            <a:extLst>
              <a:ext uri="{FF2B5EF4-FFF2-40B4-BE49-F238E27FC236}">
                <a16:creationId xmlns:a16="http://schemas.microsoft.com/office/drawing/2014/main" id="{25134C4D-399B-F911-27C1-4EFF6A8CAC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7333" y="1194118"/>
            <a:ext cx="5562600" cy="370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60BCA62A-74FF-114D-5F07-217986F2AEEC}"/>
              </a:ext>
            </a:extLst>
          </p:cNvPr>
          <p:cNvSpPr txBox="1">
            <a:spLocks/>
          </p:cNvSpPr>
          <p:nvPr/>
        </p:nvSpPr>
        <p:spPr>
          <a:xfrm>
            <a:off x="457200" y="182880"/>
            <a:ext cx="8229600" cy="1011238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solidFill>
                  <a:srgbClr val="1B2A4A"/>
                </a:solidFill>
                <a:latin typeface="Georgia" panose="02040502050405020303" pitchFamily="18" charset="0"/>
              </a:rPr>
              <a:t>Database Diversity</a:t>
            </a:r>
            <a:br>
              <a:rPr lang="en-US" sz="800" dirty="0"/>
            </a:br>
            <a:r>
              <a:rPr lang="en-US" sz="1400" dirty="0">
                <a:solidFill>
                  <a:srgbClr val="64748B"/>
                </a:solidFill>
                <a:latin typeface="Calibri" pitchFamily="34" charset="0"/>
              </a:rPr>
              <a:t>Summary of GWAS Studies by ancestry for Studies in the GWAS Catalog through January 2019</a:t>
            </a:r>
          </a:p>
        </p:txBody>
      </p:sp>
      <p:sp>
        <p:nvSpPr>
          <p:cNvPr id="9901" name="Footer_8"/>
          <p:cNvSpPr/>
          <p:nvPr/>
        </p:nvSpPr>
        <p:spPr>
          <a:xfrm>
            <a:off x="457200" y="4999872"/>
            <a:ext cx="82296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Field · Orlando · Rosoff          </a:t>
            </a:r>
          </a:p>
        </p:txBody>
      </p:sp>
      <p:sp>
        <p:nvSpPr>
          <p:cNvPr id="9902" name="SlideNum_8"/>
          <p:cNvSpPr/>
          <p:nvPr/>
        </p:nvSpPr>
        <p:spPr>
          <a:xfrm>
            <a:off x="8229600" y="4999872"/>
            <a:ext cx="4572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9910" name="TealBar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7C7C"/>
          </a:solidFill>
          <a:ln w="12700">
            <a:solidFill>
              <a:srgbClr val="0D7C7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CF3799-A5F1-8B51-979F-8A9E8DC41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54E02-0319-1A44-85D0-275524276204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894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11A6A00-76B2-773E-B048-64E1A8A0451A}"/>
              </a:ext>
            </a:extLst>
          </p:cNvPr>
          <p:cNvSpPr txBox="1"/>
          <p:nvPr/>
        </p:nvSpPr>
        <p:spPr>
          <a:xfrm>
            <a:off x="457200" y="182880"/>
            <a:ext cx="8229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1B2A4A"/>
                </a:solidFill>
                <a:latin typeface="Georgia" panose="02040502050405020303" pitchFamily="18" charset="0"/>
              </a:rPr>
              <a:t>Precision Medicine</a:t>
            </a:r>
          </a:p>
        </p:txBody>
      </p:sp>
      <p:pic>
        <p:nvPicPr>
          <p:cNvPr id="3" name="Picture 2" descr="FIGURE 1">
            <a:extLst>
              <a:ext uri="{FF2B5EF4-FFF2-40B4-BE49-F238E27FC236}">
                <a16:creationId xmlns:a16="http://schemas.microsoft.com/office/drawing/2014/main" id="{1AF2C416-925A-BD47-9B09-0F0F7B89B2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8667" y="779255"/>
            <a:ext cx="3602912" cy="4085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901" name="Footer_9"/>
          <p:cNvSpPr/>
          <p:nvPr/>
        </p:nvSpPr>
        <p:spPr>
          <a:xfrm>
            <a:off x="457200" y="4999872"/>
            <a:ext cx="82296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Field · Orlando · Rosoff          </a:t>
            </a:r>
          </a:p>
        </p:txBody>
      </p:sp>
      <p:sp>
        <p:nvSpPr>
          <p:cNvPr id="9902" name="SlideNum_9"/>
          <p:cNvSpPr/>
          <p:nvPr/>
        </p:nvSpPr>
        <p:spPr>
          <a:xfrm>
            <a:off x="8229600" y="4999872"/>
            <a:ext cx="457200" cy="143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9910" name="TealBar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7C7C"/>
          </a:solidFill>
          <a:ln w="12700">
            <a:solidFill>
              <a:srgbClr val="0D7C7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866838-843F-51F3-D515-0C1BDA533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54E02-0319-1A44-85D0-275524276204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131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{12101347-8809-4349-8B2E-FD89B6A36CA9}tf10001058</Template>
  <TotalTime>2894</TotalTime>
  <Words>2782</Words>
  <Application>Microsoft Macintosh PowerPoint</Application>
  <PresentationFormat>On-screen Show (16:9)</PresentationFormat>
  <Paragraphs>238</Paragraphs>
  <Slides>29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Calibri</vt:lpstr>
      <vt:lpstr>Georgia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Direct-to-Consumer (DTC) Genetic Testing Companies:  Troves of Data Available, But Mostly Not Diverse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Genome Left Behind</dc:title>
  <dc:subject>PptxGenJS Presentation</dc:subject>
  <dc:creator>Field, Orlando, Rosoff, Wang</dc:creator>
  <cp:lastModifiedBy>Field,Robert</cp:lastModifiedBy>
  <cp:revision>219</cp:revision>
  <dcterms:created xsi:type="dcterms:W3CDTF">2026-05-04T16:54:49Z</dcterms:created>
  <dcterms:modified xsi:type="dcterms:W3CDTF">2026-05-30T19:43:04Z</dcterms:modified>
</cp:coreProperties>
</file>