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57" r:id="rId3"/>
    <p:sldId id="260" r:id="rId4"/>
    <p:sldId id="561" r:id="rId5"/>
    <p:sldId id="261" r:id="rId6"/>
    <p:sldId id="545" r:id="rId7"/>
    <p:sldId id="540" r:id="rId8"/>
    <p:sldId id="513" r:id="rId9"/>
    <p:sldId id="534" r:id="rId10"/>
    <p:sldId id="539" r:id="rId11"/>
    <p:sldId id="564" r:id="rId12"/>
    <p:sldId id="565" r:id="rId13"/>
    <p:sldId id="563" r:id="rId14"/>
    <p:sldId id="5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well Mehlman" userId="4002098628_tp_box_2" providerId="OAuth2" clId="{017633D0-297A-46F9-8C25-AD2B85F1DE03}"/>
    <pc:docChg chg="undo redo custSel addSld delSld modSld sldOrd addMainMaster delMainMaster">
      <pc:chgData name="Maxwell Mehlman" userId="4002098628_tp_box_2" providerId="OAuth2" clId="{017633D0-297A-46F9-8C25-AD2B85F1DE03}" dt="2026-05-28T17:56:03.474" v="3268" actId="20577"/>
      <pc:docMkLst>
        <pc:docMk/>
      </pc:docMkLst>
      <pc:sldChg chg="ord">
        <pc:chgData name="Maxwell Mehlman" userId="4002098628_tp_box_2" providerId="OAuth2" clId="{017633D0-297A-46F9-8C25-AD2B85F1DE03}" dt="2026-05-02T17:29:38.286" v="7"/>
        <pc:sldMkLst>
          <pc:docMk/>
          <pc:sldMk cId="3243221291" sldId="260"/>
        </pc:sldMkLst>
      </pc:sldChg>
      <pc:sldChg chg="add del">
        <pc:chgData name="Maxwell Mehlman" userId="4002098628_tp_box_2" providerId="OAuth2" clId="{017633D0-297A-46F9-8C25-AD2B85F1DE03}" dt="2026-05-28T17:11:19.426" v="418"/>
        <pc:sldMkLst>
          <pc:docMk/>
          <pc:sldMk cId="1939096387" sldId="261"/>
        </pc:sldMkLst>
      </pc:sldChg>
      <pc:sldChg chg="delSp modSp add del mod modClrScheme chgLayout modNotes">
        <pc:chgData name="Maxwell Mehlman" userId="4002098628_tp_box_2" providerId="OAuth2" clId="{017633D0-297A-46F9-8C25-AD2B85F1DE03}" dt="2026-05-28T17:21:43.173" v="1088" actId="20577"/>
        <pc:sldMkLst>
          <pc:docMk/>
          <pc:sldMk cId="2777534017" sldId="513"/>
        </pc:sldMkLst>
        <pc:spChg chg="mod ord">
          <ac:chgData name="Maxwell Mehlman" userId="4002098628_tp_box_2" providerId="OAuth2" clId="{017633D0-297A-46F9-8C25-AD2B85F1DE03}" dt="2026-05-02T17:30:42.926" v="12" actId="207"/>
          <ac:spMkLst>
            <pc:docMk/>
            <pc:sldMk cId="2777534017" sldId="513"/>
            <ac:spMk id="2" creationId="{00000000-0000-0000-0000-000000000000}"/>
          </ac:spMkLst>
        </pc:spChg>
        <pc:spChg chg="mod ord">
          <ac:chgData name="Maxwell Mehlman" userId="4002098628_tp_box_2" providerId="OAuth2" clId="{017633D0-297A-46F9-8C25-AD2B85F1DE03}" dt="2026-05-28T17:21:43.173" v="1088" actId="20577"/>
          <ac:spMkLst>
            <pc:docMk/>
            <pc:sldMk cId="2777534017" sldId="513"/>
            <ac:spMk id="3" creationId="{00000000-0000-0000-0000-000000000000}"/>
          </ac:spMkLst>
        </pc:spChg>
      </pc:sldChg>
      <pc:sldChg chg="delSp modSp add mod modClrScheme chgLayout modNotes">
        <pc:chgData name="Maxwell Mehlman" userId="4002098628_tp_box_2" providerId="OAuth2" clId="{017633D0-297A-46F9-8C25-AD2B85F1DE03}" dt="2026-05-28T17:23:54.824" v="1260" actId="20577"/>
        <pc:sldMkLst>
          <pc:docMk/>
          <pc:sldMk cId="2414850195" sldId="534"/>
        </pc:sldMkLst>
        <pc:spChg chg="mod ord">
          <ac:chgData name="Maxwell Mehlman" userId="4002098628_tp_box_2" providerId="OAuth2" clId="{017633D0-297A-46F9-8C25-AD2B85F1DE03}" dt="2026-05-02T17:32:51.982" v="43" actId="403"/>
          <ac:spMkLst>
            <pc:docMk/>
            <pc:sldMk cId="2414850195" sldId="534"/>
            <ac:spMk id="2" creationId="{00000000-0000-0000-0000-000000000000}"/>
          </ac:spMkLst>
        </pc:spChg>
        <pc:graphicFrameChg chg="mod ord modGraphic">
          <ac:chgData name="Maxwell Mehlman" userId="4002098628_tp_box_2" providerId="OAuth2" clId="{017633D0-297A-46F9-8C25-AD2B85F1DE03}" dt="2026-05-02T17:32:59.557" v="44" actId="1076"/>
          <ac:graphicFrameMkLst>
            <pc:docMk/>
            <pc:sldMk cId="2414850195" sldId="534"/>
            <ac:graphicFrameMk id="4" creationId="{689B0FEF-96CF-6FE1-2BE9-2BB02FC79607}"/>
          </ac:graphicFrameMkLst>
        </pc:graphicFrameChg>
      </pc:sldChg>
      <pc:sldChg chg="delSp modSp add mod modClrScheme chgLayout modNotes">
        <pc:chgData name="Maxwell Mehlman" userId="4002098628_tp_box_2" providerId="OAuth2" clId="{017633D0-297A-46F9-8C25-AD2B85F1DE03}" dt="2026-05-28T17:46:54.824" v="2729" actId="20577"/>
        <pc:sldMkLst>
          <pc:docMk/>
          <pc:sldMk cId="3446787318" sldId="539"/>
        </pc:sldMkLst>
        <pc:spChg chg="mod ord">
          <ac:chgData name="Maxwell Mehlman" userId="4002098628_tp_box_2" providerId="OAuth2" clId="{017633D0-297A-46F9-8C25-AD2B85F1DE03}" dt="2026-05-02T17:33:31.217" v="51" actId="404"/>
          <ac:spMkLst>
            <pc:docMk/>
            <pc:sldMk cId="3446787318" sldId="539"/>
            <ac:spMk id="2" creationId="{00000000-0000-0000-0000-000000000000}"/>
          </ac:spMkLst>
        </pc:spChg>
        <pc:graphicFrameChg chg="mod ord modGraphic">
          <ac:chgData name="Maxwell Mehlman" userId="4002098628_tp_box_2" providerId="OAuth2" clId="{017633D0-297A-46F9-8C25-AD2B85F1DE03}" dt="2026-05-02T17:37:55" v="81" actId="14100"/>
          <ac:graphicFrameMkLst>
            <pc:docMk/>
            <pc:sldMk cId="3446787318" sldId="539"/>
            <ac:graphicFrameMk id="4" creationId="{689B0FEF-96CF-6FE1-2BE9-2BB02FC79607}"/>
          </ac:graphicFrameMkLst>
        </pc:graphicFrameChg>
      </pc:sldChg>
      <pc:sldChg chg="modSp add del mod modClrScheme chgLayout modNotes">
        <pc:chgData name="Maxwell Mehlman" userId="4002098628_tp_box_2" providerId="OAuth2" clId="{017633D0-297A-46F9-8C25-AD2B85F1DE03}" dt="2026-05-28T17:18:42.185" v="916" actId="20577"/>
        <pc:sldMkLst>
          <pc:docMk/>
          <pc:sldMk cId="81658537" sldId="540"/>
        </pc:sldMkLst>
        <pc:spChg chg="mod ord">
          <ac:chgData name="Maxwell Mehlman" userId="4002098628_tp_box_2" providerId="OAuth2" clId="{017633D0-297A-46F9-8C25-AD2B85F1DE03}" dt="2026-05-02T17:30:34.793" v="11" actId="207"/>
          <ac:spMkLst>
            <pc:docMk/>
            <pc:sldMk cId="81658537" sldId="540"/>
            <ac:spMk id="2" creationId="{00000000-0000-0000-0000-000000000000}"/>
          </ac:spMkLst>
        </pc:spChg>
        <pc:spChg chg="mod ord">
          <ac:chgData name="Maxwell Mehlman" userId="4002098628_tp_box_2" providerId="OAuth2" clId="{017633D0-297A-46F9-8C25-AD2B85F1DE03}" dt="2026-05-02T17:30:03.216" v="8" actId="700"/>
          <ac:spMkLst>
            <pc:docMk/>
            <pc:sldMk cId="81658537" sldId="540"/>
            <ac:spMk id="3" creationId="{00000000-0000-0000-0000-000000000000}"/>
          </ac:spMkLst>
        </pc:spChg>
      </pc:sldChg>
      <pc:sldChg chg="modSp add del mod modClrScheme chgLayout modNotes">
        <pc:chgData name="Maxwell Mehlman" userId="4002098628_tp_box_2" providerId="OAuth2" clId="{017633D0-297A-46F9-8C25-AD2B85F1DE03}" dt="2026-05-28T17:16:30.694" v="873" actId="5793"/>
        <pc:sldMkLst>
          <pc:docMk/>
          <pc:sldMk cId="1159561713" sldId="545"/>
        </pc:sldMkLst>
        <pc:spChg chg="mod ord">
          <ac:chgData name="Maxwell Mehlman" userId="4002098628_tp_box_2" providerId="OAuth2" clId="{017633D0-297A-46F9-8C25-AD2B85F1DE03}" dt="2026-05-28T17:13:01.826" v="458" actId="6549"/>
          <ac:spMkLst>
            <pc:docMk/>
            <pc:sldMk cId="1159561713" sldId="545"/>
            <ac:spMk id="2" creationId="{00000000-0000-0000-0000-000000000000}"/>
          </ac:spMkLst>
        </pc:spChg>
        <pc:spChg chg="mod ord">
          <ac:chgData name="Maxwell Mehlman" userId="4002098628_tp_box_2" providerId="OAuth2" clId="{017633D0-297A-46F9-8C25-AD2B85F1DE03}" dt="2026-05-02T17:30:26.836" v="10" actId="207"/>
          <ac:spMkLst>
            <pc:docMk/>
            <pc:sldMk cId="1159561713" sldId="545"/>
            <ac:spMk id="3" creationId="{00000000-0000-0000-0000-000000000000}"/>
          </ac:spMkLst>
        </pc:spChg>
      </pc:sldChg>
      <pc:sldChg chg="modSp add del mod modClrScheme chgLayout modNotes">
        <pc:chgData name="Maxwell Mehlman" userId="4002098628_tp_box_2" providerId="OAuth2" clId="{017633D0-297A-46F9-8C25-AD2B85F1DE03}" dt="2026-05-28T17:12:30.791" v="457" actId="403"/>
        <pc:sldMkLst>
          <pc:docMk/>
          <pc:sldMk cId="708986938" sldId="561"/>
        </pc:sldMkLst>
        <pc:spChg chg="mod ord">
          <ac:chgData name="Maxwell Mehlman" userId="4002098628_tp_box_2" providerId="OAuth2" clId="{017633D0-297A-46F9-8C25-AD2B85F1DE03}" dt="2026-05-02T17:30:03.216" v="8" actId="700"/>
          <ac:spMkLst>
            <pc:docMk/>
            <pc:sldMk cId="708986938" sldId="561"/>
            <ac:spMk id="2" creationId="{00000000-0000-0000-0000-000000000000}"/>
          </ac:spMkLst>
        </pc:spChg>
        <pc:spChg chg="mod ord">
          <ac:chgData name="Maxwell Mehlman" userId="4002098628_tp_box_2" providerId="OAuth2" clId="{017633D0-297A-46F9-8C25-AD2B85F1DE03}" dt="2026-05-02T17:30:03.216" v="8" actId="700"/>
          <ac:spMkLst>
            <pc:docMk/>
            <pc:sldMk cId="708986938" sldId="561"/>
            <ac:spMk id="3" creationId="{00000000-0000-0000-0000-000000000000}"/>
          </ac:spMkLst>
        </pc:spChg>
      </pc:sldChg>
      <pc:sldChg chg="modSp new del mod">
        <pc:chgData name="Maxwell Mehlman" userId="4002098628_tp_box_2" providerId="OAuth2" clId="{017633D0-297A-46F9-8C25-AD2B85F1DE03}" dt="2026-05-28T17:32:04.531" v="1855" actId="2696"/>
        <pc:sldMkLst>
          <pc:docMk/>
          <pc:sldMk cId="2900432779" sldId="562"/>
        </pc:sldMkLst>
        <pc:spChg chg="mod">
          <ac:chgData name="Maxwell Mehlman" userId="4002098628_tp_box_2" providerId="OAuth2" clId="{017633D0-297A-46F9-8C25-AD2B85F1DE03}" dt="2026-05-28T17:31:33.378" v="1854" actId="20577"/>
          <ac:spMkLst>
            <pc:docMk/>
            <pc:sldMk cId="2900432779" sldId="562"/>
            <ac:spMk id="2" creationId="{60CD2F42-FD3E-929B-6654-970822F0EE98}"/>
          </ac:spMkLst>
        </pc:spChg>
        <pc:spChg chg="mod">
          <ac:chgData name="Maxwell Mehlman" userId="4002098628_tp_box_2" providerId="OAuth2" clId="{017633D0-297A-46F9-8C25-AD2B85F1DE03}" dt="2026-05-28T17:31:23.769" v="1833" actId="20577"/>
          <ac:spMkLst>
            <pc:docMk/>
            <pc:sldMk cId="2900432779" sldId="562"/>
            <ac:spMk id="3" creationId="{FDD6A55C-0C36-57A8-60C9-7C626017A799}"/>
          </ac:spMkLst>
        </pc:spChg>
      </pc:sldChg>
      <pc:sldChg chg="modSp new mod modNotes">
        <pc:chgData name="Maxwell Mehlman" userId="4002098628_tp_box_2" providerId="OAuth2" clId="{017633D0-297A-46F9-8C25-AD2B85F1DE03}" dt="2026-05-28T17:52:48.375" v="3138" actId="5793"/>
        <pc:sldMkLst>
          <pc:docMk/>
          <pc:sldMk cId="582402928" sldId="563"/>
        </pc:sldMkLst>
        <pc:spChg chg="mod">
          <ac:chgData name="Maxwell Mehlman" userId="4002098628_tp_box_2" providerId="OAuth2" clId="{017633D0-297A-46F9-8C25-AD2B85F1DE03}" dt="2026-05-02T17:51:49.751" v="392" actId="27636"/>
          <ac:spMkLst>
            <pc:docMk/>
            <pc:sldMk cId="582402928" sldId="563"/>
            <ac:spMk id="2" creationId="{F124F5CD-9A17-80CF-FC6E-A64034EFC3AC}"/>
          </ac:spMkLst>
        </pc:spChg>
        <pc:spChg chg="mod">
          <ac:chgData name="Maxwell Mehlman" userId="4002098628_tp_box_2" providerId="OAuth2" clId="{017633D0-297A-46F9-8C25-AD2B85F1DE03}" dt="2026-05-28T17:52:33.374" v="3118" actId="20577"/>
          <ac:spMkLst>
            <pc:docMk/>
            <pc:sldMk cId="582402928" sldId="563"/>
            <ac:spMk id="3" creationId="{F72C37BC-357B-8154-42F2-226F78F53E2A}"/>
          </ac:spMkLst>
        </pc:spChg>
      </pc:sldChg>
      <pc:sldChg chg="addSp delSp modSp new mod modClrScheme chgLayout modNotes">
        <pc:chgData name="Maxwell Mehlman" userId="4002098628_tp_box_2" providerId="OAuth2" clId="{017633D0-297A-46F9-8C25-AD2B85F1DE03}" dt="2026-05-28T17:41:12.346" v="2367" actId="5793"/>
        <pc:sldMkLst>
          <pc:docMk/>
          <pc:sldMk cId="2962667677" sldId="564"/>
        </pc:sldMkLst>
        <pc:spChg chg="add del">
          <ac:chgData name="Maxwell Mehlman" userId="4002098628_tp_box_2" providerId="OAuth2" clId="{017633D0-297A-46F9-8C25-AD2B85F1DE03}" dt="2026-05-28T17:30:34.391" v="1825" actId="22"/>
          <ac:spMkLst>
            <pc:docMk/>
            <pc:sldMk cId="2962667677" sldId="564"/>
            <ac:spMk id="3" creationId="{8D688796-52EF-CEEF-61C5-0D1CCC4BA114}"/>
          </ac:spMkLst>
        </pc:spChg>
        <pc:spChg chg="add del mod">
          <ac:chgData name="Maxwell Mehlman" userId="4002098628_tp_box_2" providerId="OAuth2" clId="{017633D0-297A-46F9-8C25-AD2B85F1DE03}" dt="2026-05-28T17:40:01.385" v="2261" actId="47"/>
          <ac:spMkLst>
            <pc:docMk/>
            <pc:sldMk cId="2962667677" sldId="564"/>
            <ac:spMk id="5" creationId="{2962B9C9-8D69-C21F-60BC-556BAE36F323}"/>
          </ac:spMkLst>
        </pc:spChg>
        <pc:spChg chg="add mod ord">
          <ac:chgData name="Maxwell Mehlman" userId="4002098628_tp_box_2" providerId="OAuth2" clId="{017633D0-297A-46F9-8C25-AD2B85F1DE03}" dt="2026-05-28T17:38:31.739" v="2193" actId="122"/>
          <ac:spMkLst>
            <pc:docMk/>
            <pc:sldMk cId="2962667677" sldId="564"/>
            <ac:spMk id="6" creationId="{87365CFF-5FB6-7DA0-07D7-7A99BD54DF8C}"/>
          </ac:spMkLst>
        </pc:spChg>
        <pc:spChg chg="add mod ord">
          <ac:chgData name="Maxwell Mehlman" userId="4002098628_tp_box_2" providerId="OAuth2" clId="{017633D0-297A-46F9-8C25-AD2B85F1DE03}" dt="2026-05-28T17:40:37.323" v="2274" actId="20577"/>
          <ac:spMkLst>
            <pc:docMk/>
            <pc:sldMk cId="2962667677" sldId="564"/>
            <ac:spMk id="7" creationId="{82AB6A95-6AA0-5CF7-FE19-CEB0320DA9A7}"/>
          </ac:spMkLst>
        </pc:spChg>
      </pc:sldChg>
      <pc:sldChg chg="new del">
        <pc:chgData name="Maxwell Mehlman" userId="4002098628_tp_box_2" providerId="OAuth2" clId="{017633D0-297A-46F9-8C25-AD2B85F1DE03}" dt="2026-05-28T17:37:06.575" v="2139" actId="2696"/>
        <pc:sldMkLst>
          <pc:docMk/>
          <pc:sldMk cId="327583046" sldId="565"/>
        </pc:sldMkLst>
      </pc:sldChg>
      <pc:sldChg chg="addSp delSp modSp new mod modClrScheme chgLayout modNotes">
        <pc:chgData name="Maxwell Mehlman" userId="4002098628_tp_box_2" providerId="OAuth2" clId="{017633D0-297A-46F9-8C25-AD2B85F1DE03}" dt="2026-05-28T17:50:32.050" v="3018" actId="5793"/>
        <pc:sldMkLst>
          <pc:docMk/>
          <pc:sldMk cId="1272776709" sldId="565"/>
        </pc:sldMkLst>
        <pc:spChg chg="del mod ord">
          <ac:chgData name="Maxwell Mehlman" userId="4002098628_tp_box_2" providerId="OAuth2" clId="{017633D0-297A-46F9-8C25-AD2B85F1DE03}" dt="2026-05-28T17:37:36.332" v="2142" actId="700"/>
          <ac:spMkLst>
            <pc:docMk/>
            <pc:sldMk cId="1272776709" sldId="565"/>
            <ac:spMk id="2" creationId="{569B955B-30F6-E3A6-8474-BB1EE7022497}"/>
          </ac:spMkLst>
        </pc:spChg>
        <pc:spChg chg="add mod ord">
          <ac:chgData name="Maxwell Mehlman" userId="4002098628_tp_box_2" providerId="OAuth2" clId="{017633D0-297A-46F9-8C25-AD2B85F1DE03}" dt="2026-05-28T17:37:36.359" v="2143" actId="27636"/>
          <ac:spMkLst>
            <pc:docMk/>
            <pc:sldMk cId="1272776709" sldId="565"/>
            <ac:spMk id="3" creationId="{B91018AC-2DD2-035E-80E1-A5133827E775}"/>
          </ac:spMkLst>
        </pc:spChg>
        <pc:spChg chg="add mod ord">
          <ac:chgData name="Maxwell Mehlman" userId="4002098628_tp_box_2" providerId="OAuth2" clId="{017633D0-297A-46F9-8C25-AD2B85F1DE03}" dt="2026-05-28T17:49:28.918" v="2847" actId="6549"/>
          <ac:spMkLst>
            <pc:docMk/>
            <pc:sldMk cId="1272776709" sldId="565"/>
            <ac:spMk id="4" creationId="{D08D4B0E-DE32-B205-71F7-69666FE1128E}"/>
          </ac:spMkLst>
        </pc:spChg>
      </pc:sldChg>
      <pc:sldChg chg="new del">
        <pc:chgData name="Maxwell Mehlman" userId="4002098628_tp_box_2" providerId="OAuth2" clId="{017633D0-297A-46F9-8C25-AD2B85F1DE03}" dt="2026-05-28T17:51:18.030" v="3040" actId="680"/>
        <pc:sldMkLst>
          <pc:docMk/>
          <pc:sldMk cId="1474565347" sldId="566"/>
        </pc:sldMkLst>
      </pc:sldChg>
      <pc:sldChg chg="new del">
        <pc:chgData name="Maxwell Mehlman" userId="4002098628_tp_box_2" providerId="OAuth2" clId="{017633D0-297A-46F9-8C25-AD2B85F1DE03}" dt="2026-05-28T17:48:14.533" v="2824" actId="680"/>
        <pc:sldMkLst>
          <pc:docMk/>
          <pc:sldMk cId="2206321871" sldId="566"/>
        </pc:sldMkLst>
      </pc:sldChg>
      <pc:sldChg chg="new del">
        <pc:chgData name="Maxwell Mehlman" userId="4002098628_tp_box_2" providerId="OAuth2" clId="{017633D0-297A-46F9-8C25-AD2B85F1DE03}" dt="2026-05-28T17:40:03.351" v="2262" actId="680"/>
        <pc:sldMkLst>
          <pc:docMk/>
          <pc:sldMk cId="3798064033" sldId="566"/>
        </pc:sldMkLst>
      </pc:sldChg>
      <pc:sldChg chg="modSp new mod modNotes">
        <pc:chgData name="Maxwell Mehlman" userId="4002098628_tp_box_2" providerId="OAuth2" clId="{017633D0-297A-46F9-8C25-AD2B85F1DE03}" dt="2026-05-28T17:56:03.474" v="3268" actId="20577"/>
        <pc:sldMkLst>
          <pc:docMk/>
          <pc:sldMk cId="4065854638" sldId="566"/>
        </pc:sldMkLst>
        <pc:spChg chg="mod">
          <ac:chgData name="Maxwell Mehlman" userId="4002098628_tp_box_2" providerId="OAuth2" clId="{017633D0-297A-46F9-8C25-AD2B85F1DE03}" dt="2026-05-28T17:54:26.457" v="3183" actId="122"/>
          <ac:spMkLst>
            <pc:docMk/>
            <pc:sldMk cId="4065854638" sldId="566"/>
            <ac:spMk id="2" creationId="{3CF7A06C-0782-8A68-FBE9-1FC563702A01}"/>
          </ac:spMkLst>
        </pc:spChg>
        <pc:spChg chg="mod">
          <ac:chgData name="Maxwell Mehlman" userId="4002098628_tp_box_2" providerId="OAuth2" clId="{017633D0-297A-46F9-8C25-AD2B85F1DE03}" dt="2026-05-28T17:55:32.506" v="3224" actId="20577"/>
          <ac:spMkLst>
            <pc:docMk/>
            <pc:sldMk cId="4065854638" sldId="566"/>
            <ac:spMk id="3" creationId="{2B48C973-F8E3-77B4-7962-DA653FB09F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F5B834-28E4-403A-93D1-9456E2BC379B}" type="datetimeFigureOut">
              <a:rPr lang="en-US" smtClean="0"/>
              <a:t>5/28/2026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E18177-14B8-420B-886A-DE608DE68581}" type="slidenum">
              <a:rPr lang="en-US" smtClean="0"/>
              <a:t>‹#›</a:t>
            </a:fld>
            <a:endParaRPr lang="en-US"/>
          </a:p>
        </p:txBody>
      </p:sp>
    </p:spTree>
    <p:extLst>
      <p:ext uri="{BB962C8B-B14F-4D97-AF65-F5344CB8AC3E}">
        <p14:creationId xmlns:p14="http://schemas.microsoft.com/office/powerpoint/2010/main" val="144840971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2015 -- All of Us Cohort grants: “behavioral economics.”</a:t>
            </a:r>
          </a:p>
          <a:p>
            <a:endParaRPr lang="en-US" dirty="0"/>
          </a:p>
          <a:p>
            <a:r>
              <a:rPr lang="en-US" dirty="0"/>
              <a:t>2008 Sunstein and Thaler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65350-3085-479B-B517-EBA15EF54C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0011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73138"/>
            <a:ext cx="5486400" cy="3086100"/>
          </a:xfrm>
        </p:spPr>
      </p:sp>
      <p:sp>
        <p:nvSpPr>
          <p:cNvPr id="3" name="Notes Placeholder 2"/>
          <p:cNvSpPr>
            <a:spLocks noGrp="1"/>
          </p:cNvSpPr>
          <p:nvPr>
            <p:ph type="body" idx="1"/>
          </p:nvPr>
        </p:nvSpPr>
        <p:spPr/>
        <p:txBody>
          <a:bodyPr/>
          <a:lstStyle/>
          <a:p>
            <a:r>
              <a:rPr lang="en-US" dirty="0"/>
              <a:t>[READ SLIDE IF TIME]</a:t>
            </a:r>
          </a:p>
          <a:p>
            <a:endParaRPr lang="en-US" dirty="0"/>
          </a:p>
          <a:p>
            <a:r>
              <a:rPr lang="en-US" dirty="0"/>
              <a:t>But other arguments in favor are less persuasive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AEE18177-14B8-420B-886A-DE608DE68581}" type="slidenum">
              <a:rPr lang="en-US" smtClean="0"/>
              <a:t>10</a:t>
            </a:fld>
            <a:endParaRPr lang="en-US"/>
          </a:p>
        </p:txBody>
      </p:sp>
    </p:spTree>
    <p:extLst>
      <p:ext uri="{BB962C8B-B14F-4D97-AF65-F5344CB8AC3E}">
        <p14:creationId xmlns:p14="http://schemas.microsoft.com/office/powerpoint/2010/main" val="50197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IF TIME]</a:t>
            </a:r>
          </a:p>
          <a:p>
            <a:endParaRPr lang="en-US" dirty="0"/>
          </a:p>
          <a:p>
            <a:r>
              <a:rPr lang="en-US" dirty="0"/>
              <a:t>We presented these insights and our tentative recommendations to a fall workshop and arrived at the following recommendations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AEE18177-14B8-420B-886A-DE608DE68581}" type="slidenum">
              <a:rPr lang="en-US" smtClean="0"/>
              <a:t>11</a:t>
            </a:fld>
            <a:endParaRPr lang="en-US"/>
          </a:p>
        </p:txBody>
      </p:sp>
    </p:spTree>
    <p:extLst>
      <p:ext uri="{BB962C8B-B14F-4D97-AF65-F5344CB8AC3E}">
        <p14:creationId xmlns:p14="http://schemas.microsoft.com/office/powerpoint/2010/main" val="338828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AEE18177-14B8-420B-886A-DE608DE68581}" type="slidenum">
              <a:rPr lang="en-US" smtClean="0"/>
              <a:t>12</a:t>
            </a:fld>
            <a:endParaRPr lang="en-US"/>
          </a:p>
        </p:txBody>
      </p:sp>
    </p:spTree>
    <p:extLst>
      <p:ext uri="{BB962C8B-B14F-4D97-AF65-F5344CB8AC3E}">
        <p14:creationId xmlns:p14="http://schemas.microsoft.com/office/powerpoint/2010/main" val="1968460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a:t>Thank you.</a:t>
            </a:r>
          </a:p>
        </p:txBody>
      </p:sp>
      <p:sp>
        <p:nvSpPr>
          <p:cNvPr id="4" name="Slide Number Placeholder 3"/>
          <p:cNvSpPr>
            <a:spLocks noGrp="1"/>
          </p:cNvSpPr>
          <p:nvPr>
            <p:ph type="sldNum" sz="quarter" idx="5"/>
          </p:nvPr>
        </p:nvSpPr>
        <p:spPr/>
        <p:txBody>
          <a:bodyPr/>
          <a:lstStyle/>
          <a:p>
            <a:fld id="{AEE18177-14B8-420B-886A-DE608DE68581}" type="slidenum">
              <a:rPr lang="en-US" smtClean="0"/>
              <a:t>13</a:t>
            </a:fld>
            <a:endParaRPr lang="en-US"/>
          </a:p>
        </p:txBody>
      </p:sp>
    </p:spTree>
    <p:extLst>
      <p:ext uri="{BB962C8B-B14F-4D97-AF65-F5344CB8AC3E}">
        <p14:creationId xmlns:p14="http://schemas.microsoft.com/office/powerpoint/2010/main" val="157780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endParaRPr lang="en-US" dirty="0">
              <a:sym typeface="Wingdings" panose="05000000000000000000" pitchFamily="2" charset="2"/>
            </a:endParaRPr>
          </a:p>
          <a:p>
            <a:pPr marL="174708" indent="-174708"/>
            <a:endParaRPr lang="en-US" dirty="0">
              <a:sym typeface="Wingdings" panose="05000000000000000000" pitchFamily="2" charset="2"/>
            </a:endParaRPr>
          </a:p>
          <a:p>
            <a:pPr marL="174708" indent="-174708"/>
            <a:r>
              <a:rPr lang="en-US" dirty="0">
                <a:sym typeface="Wingdings" panose="05000000000000000000" pitchFamily="2" charset="2"/>
              </a:rPr>
              <a:t>“Nudges”</a:t>
            </a:r>
            <a:endParaRPr lang="en-US" dirty="0"/>
          </a:p>
          <a:p>
            <a:pPr defTabSz="931774">
              <a:defRPr/>
            </a:pPr>
            <a:r>
              <a:rPr lang="en-US" dirty="0"/>
              <a:t>Two assumptions:</a:t>
            </a:r>
            <a:r>
              <a:rPr lang="en-US" baseline="0" dirty="0"/>
              <a:t> </a:t>
            </a:r>
            <a:r>
              <a:rPr lang="en-US" baseline="0"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65350-3085-479B-B517-EBA15EF54C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5441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1600" dirty="0"/>
              <a:t>Rests on 2 assumptions </a:t>
            </a:r>
            <a:r>
              <a:rPr lang="en-US" sz="1600"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1FDB-CE02-974B-9AB1-974DAEB1C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341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endParaRPr lang="en-US" dirty="0"/>
          </a:p>
          <a:p>
            <a:pPr marL="232943" indent="-232943">
              <a:buFont typeface="+mj-lt"/>
              <a:buAutoNum type="arabicPeriod"/>
            </a:pPr>
            <a:r>
              <a:rPr lang="en-US" dirty="0"/>
              <a:t>No completely rational decision-making.</a:t>
            </a:r>
          </a:p>
          <a:p>
            <a:pPr marL="232943" indent="-232943">
              <a:buFont typeface="+mj-lt"/>
              <a:buAutoNum type="arabicPeriod"/>
            </a:pPr>
            <a:r>
              <a:rPr lang="en-US" dirty="0"/>
              <a:t>Designing “choice architecture” – i.e., manner in which choice presented -- inevitable.</a:t>
            </a:r>
          </a:p>
          <a:p>
            <a:endParaRPr lang="en-US" dirty="0"/>
          </a:p>
          <a:p>
            <a:r>
              <a:rPr lang="en-US" dirty="0"/>
              <a:t>Given these 2 assumptions, nudgers contend that there are certain ways of influencing decisions, which they call “nudges,” that:</a:t>
            </a:r>
          </a:p>
          <a:p>
            <a:endParaRPr lang="en-US" dirty="0"/>
          </a:p>
          <a:p>
            <a:pPr marL="232943" indent="-232943">
              <a:buAutoNum type="arabicPeriod"/>
            </a:pPr>
            <a:r>
              <a:rPr lang="en-US" dirty="0"/>
              <a:t>Fully preserve freedom of choice, and </a:t>
            </a:r>
          </a:p>
          <a:p>
            <a:pPr marL="232943" indent="-232943">
              <a:buAutoNum type="arabicPeriod"/>
            </a:pPr>
            <a:endParaRPr lang="en-US" dirty="0"/>
          </a:p>
          <a:p>
            <a:r>
              <a:rPr lang="en-US" dirty="0"/>
              <a:t>2.   Help people make better choices than they otherwise would.  </a:t>
            </a:r>
          </a:p>
          <a:p>
            <a:endParaRPr lang="en-US" dirty="0"/>
          </a:p>
          <a:p>
            <a:endParaRPr lang="en-US" dirty="0"/>
          </a:p>
          <a:p>
            <a:r>
              <a:rPr lang="en-US" dirty="0"/>
              <a:t>Current</a:t>
            </a:r>
            <a:r>
              <a:rPr lang="en-US" baseline="0" dirty="0"/>
              <a:t> use: Public Health. E.g., </a:t>
            </a:r>
            <a:r>
              <a:rPr lang="en-US" baseline="0" dirty="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36765350-3085-479B-B517-EBA15EF54C30}" type="slidenum">
              <a:rPr lang="en-US" smtClean="0"/>
              <a:pPr/>
              <a:t>4</a:t>
            </a:fld>
            <a:endParaRPr lang="en-US"/>
          </a:p>
        </p:txBody>
      </p:sp>
    </p:spTree>
    <p:extLst>
      <p:ext uri="{BB962C8B-B14F-4D97-AF65-F5344CB8AC3E}">
        <p14:creationId xmlns:p14="http://schemas.microsoft.com/office/powerpoint/2010/main" val="2615441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1600" dirty="0"/>
              <a:t>Some commentators recommend using nudging in obtaining informed consent to treatment.</a:t>
            </a:r>
          </a:p>
          <a:p>
            <a:endParaRPr lang="en-US" sz="1600" dirty="0"/>
          </a:p>
          <a:p>
            <a:r>
              <a:rPr lang="en-US" sz="1600" dirty="0"/>
              <a:t>Still others have touted nudging as a means of  obtaining informed consent from participants to serve as subjects in clinical trials.</a:t>
            </a:r>
          </a:p>
          <a:p>
            <a:endParaRPr lang="en-US" sz="1600" dirty="0"/>
          </a:p>
          <a:p>
            <a:r>
              <a:rPr lang="en-US" sz="1600" dirty="0"/>
              <a:t>In 2022, we received a grant from NCATS to study the use of nudging in clinical trials recruiting  </a:t>
            </a:r>
            <a:r>
              <a:rPr lang="en-US" sz="1600" dirty="0">
                <a:sym typeface="Wingdings" panose="05000000000000000000" pitchFamily="2" charset="2"/>
              </a:rPr>
              <a:t></a:t>
            </a:r>
            <a:endParaRPr lang="en-US" sz="16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1FDB-CE02-974B-9AB1-974DAEB1C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244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Our project has 3 aims : [READ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1FDB-CE02-974B-9AB1-974DAEB1C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76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Here are our results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1FDB-CE02-974B-9AB1-974DAEB1C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800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a:p>
            <a:r>
              <a:rPr lang="en-US" dirty="0"/>
              <a:t>Among other findings, 85% had the participants’ physicians recommend the trial.</a:t>
            </a:r>
          </a:p>
          <a:p>
            <a:endParaRPr lang="en-US" dirty="0"/>
          </a:p>
          <a:p>
            <a:r>
              <a:rPr lang="en-US" dirty="0"/>
              <a:t>83% reassured subjects about the medical risks of participation in the trial.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1FDB-CE02-974B-9AB1-974DAEB1C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169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a:xfrm>
            <a:off x="685800" y="4400549"/>
            <a:ext cx="5486400" cy="4375315"/>
          </a:xfrm>
        </p:spPr>
        <p:txBody>
          <a:bodyPr/>
          <a:lstStyle/>
          <a:p>
            <a:r>
              <a:rPr lang="en-US" dirty="0"/>
              <a:t>We then asked them which techniques they thought were most effective at obtaining participation.</a:t>
            </a:r>
          </a:p>
          <a:p>
            <a:endParaRPr lang="en-US" dirty="0"/>
          </a:p>
          <a:p>
            <a:r>
              <a:rPr lang="en-US" dirty="0"/>
              <a:t>Many felt, for example, that involving physicians in recruitment was highly effective. </a:t>
            </a:r>
          </a:p>
          <a:p>
            <a:endParaRPr lang="en-US" dirty="0"/>
          </a:p>
          <a:p>
            <a:r>
              <a:rPr lang="en-US" dirty="0"/>
              <a:t>We then undertook a normative analysis of our findings. Specifically, is it ethical to employ these and other nudging techniques in clinical trials recruitment?</a:t>
            </a:r>
          </a:p>
          <a:p>
            <a:endParaRPr lang="en-US" dirty="0"/>
          </a:p>
          <a:p>
            <a:r>
              <a:rPr lang="en-US" dirty="0"/>
              <a:t>We found little direct guidance in the law or in ethical codes, aside from the emphasis on autonomy, concern about undue influence, and some general concerns about deceit. </a:t>
            </a:r>
            <a:endParaRPr lang="en-US" dirty="0">
              <a:sym typeface="Wingdings" panose="05000000000000000000" pitchFamily="2" charset="2"/>
            </a:endParaRPr>
          </a:p>
          <a:p>
            <a:r>
              <a:rPr lang="en-US" dirty="0">
                <a:sym typeface="Wingdings" panose="05000000000000000000" pitchFamily="2" charset="2"/>
              </a:rPr>
              <a:t> </a:t>
            </a:r>
          </a:p>
          <a:p>
            <a:r>
              <a:rPr lang="en-US" dirty="0">
                <a:sym typeface="Wingdings" panose="05000000000000000000" pitchFamily="2" charset="2"/>
              </a:rPr>
              <a:t>Some good arguments in favor of nudging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1FDB-CE02-974B-9AB1-974DAEB1C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97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FFFF00"/>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FFF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F7AB1B83-93A5-4BE5-883A-E21BD30A1524}"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2F46-458D-4BE2-9858-71AE79709150}" type="slidenum">
              <a:rPr lang="en-US" smtClean="0"/>
              <a:pPr/>
              <a:t>‹#›</a:t>
            </a:fld>
            <a:endParaRPr lang="en-US"/>
          </a:p>
        </p:txBody>
      </p:sp>
    </p:spTree>
    <p:extLst>
      <p:ext uri="{BB962C8B-B14F-4D97-AF65-F5344CB8AC3E}">
        <p14:creationId xmlns:p14="http://schemas.microsoft.com/office/powerpoint/2010/main" val="229686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AB1B83-93A5-4BE5-883A-E21BD30A1524}"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2F46-458D-4BE2-9858-71AE79709150}" type="slidenum">
              <a:rPr lang="en-US" smtClean="0"/>
              <a:pPr/>
              <a:t>‹#›</a:t>
            </a:fld>
            <a:endParaRPr lang="en-US"/>
          </a:p>
        </p:txBody>
      </p:sp>
    </p:spTree>
    <p:extLst>
      <p:ext uri="{BB962C8B-B14F-4D97-AF65-F5344CB8AC3E}">
        <p14:creationId xmlns:p14="http://schemas.microsoft.com/office/powerpoint/2010/main" val="16373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AB1B83-93A5-4BE5-883A-E21BD30A1524}"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2F46-458D-4BE2-9858-71AE79709150}" type="slidenum">
              <a:rPr lang="en-US" smtClean="0"/>
              <a:pPr/>
              <a:t>‹#›</a:t>
            </a:fld>
            <a:endParaRPr lang="en-US"/>
          </a:p>
        </p:txBody>
      </p:sp>
    </p:spTree>
    <p:extLst>
      <p:ext uri="{BB962C8B-B14F-4D97-AF65-F5344CB8AC3E}">
        <p14:creationId xmlns:p14="http://schemas.microsoft.com/office/powerpoint/2010/main" val="397813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3ABA0B-7C25-4F37-9AC2-54C131C8E08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7E823-FC92-4331-B586-B5793C841E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579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3ABA0B-7C25-4F37-9AC2-54C131C8E08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7E823-FC92-4331-B586-B5793C841E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560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3ABA0B-7C25-4F37-9AC2-54C131C8E08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7E823-FC92-4331-B586-B5793C841E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634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3ABA0B-7C25-4F37-9AC2-54C131C8E08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7E823-FC92-4331-B586-B5793C841E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220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3ABA0B-7C25-4F37-9AC2-54C131C8E08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7E823-FC92-4331-B586-B5793C841E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023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3ABA0B-7C25-4F37-9AC2-54C131C8E08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7E823-FC92-4331-B586-B5793C841E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601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3ABA0B-7C25-4F37-9AC2-54C131C8E08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7E823-FC92-4331-B586-B5793C841E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827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3ABA0B-7C25-4F37-9AC2-54C131C8E08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7E823-FC92-4331-B586-B5793C841E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089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3865"/>
          </a:xfrm>
        </p:spPr>
        <p:txBody>
          <a:bodyPr/>
          <a:lstStyle>
            <a:lvl1pPr>
              <a:defRPr>
                <a:solidFill>
                  <a:srgbClr val="FFFF00"/>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0" indent="0">
              <a:buNone/>
              <a:defRPr sz="3600">
                <a:solidFill>
                  <a:srgbClr val="FFFF00"/>
                </a:solidFill>
              </a:defRPr>
            </a:lvl1pPr>
            <a:lvl2pPr marL="457200" indent="0">
              <a:buNone/>
              <a:defRPr sz="3200">
                <a:solidFill>
                  <a:srgbClr val="FFFF00"/>
                </a:solidFill>
              </a:defRPr>
            </a:lvl2pPr>
            <a:lvl3pPr marL="914400" indent="0">
              <a:buNone/>
              <a:defRPr sz="2800">
                <a:solidFill>
                  <a:srgbClr val="FFFF00"/>
                </a:solidFill>
              </a:defRPr>
            </a:lvl3pPr>
            <a:lvl4pPr marL="1371600" indent="0">
              <a:buNone/>
              <a:defRPr sz="2400">
                <a:solidFill>
                  <a:srgbClr val="FFFF00"/>
                </a:solidFill>
              </a:defRPr>
            </a:lvl4pPr>
            <a:lvl5pPr marL="1828800" indent="0">
              <a:buNone/>
              <a:defRPr sz="2400">
                <a:solidFill>
                  <a:srgbClr val="FFFF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AB1B83-93A5-4BE5-883A-E21BD30A1524}"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2F46-458D-4BE2-9858-71AE79709150}" type="slidenum">
              <a:rPr lang="en-US" smtClean="0"/>
              <a:pPr/>
              <a:t>‹#›</a:t>
            </a:fld>
            <a:endParaRPr lang="en-US"/>
          </a:p>
        </p:txBody>
      </p:sp>
    </p:spTree>
    <p:extLst>
      <p:ext uri="{BB962C8B-B14F-4D97-AF65-F5344CB8AC3E}">
        <p14:creationId xmlns:p14="http://schemas.microsoft.com/office/powerpoint/2010/main" val="2162602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3ABA0B-7C25-4F37-9AC2-54C131C8E08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7E823-FC92-4331-B586-B5793C841E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324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3ABA0B-7C25-4F37-9AC2-54C131C8E08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7E823-FC92-4331-B586-B5793C841E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979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3ABA0B-7C25-4F37-9AC2-54C131C8E08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7E823-FC92-4331-B586-B5793C841E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101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AB1B83-93A5-4BE5-883A-E21BD30A1524}"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2F46-458D-4BE2-9858-71AE79709150}" type="slidenum">
              <a:rPr lang="en-US" smtClean="0"/>
              <a:pPr/>
              <a:t>‹#›</a:t>
            </a:fld>
            <a:endParaRPr lang="en-US"/>
          </a:p>
        </p:txBody>
      </p:sp>
    </p:spTree>
    <p:extLst>
      <p:ext uri="{BB962C8B-B14F-4D97-AF65-F5344CB8AC3E}">
        <p14:creationId xmlns:p14="http://schemas.microsoft.com/office/powerpoint/2010/main" val="474977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AB1B83-93A5-4BE5-883A-E21BD30A1524}" type="datetimeFigureOut">
              <a:rPr lang="en-US" smtClean="0"/>
              <a:pPr/>
              <a:t>5/28/2026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2F46-458D-4BE2-9858-71AE79709150}" type="slidenum">
              <a:rPr lang="en-US" smtClean="0"/>
              <a:pPr/>
              <a:t>‹#›</a:t>
            </a:fld>
            <a:endParaRPr lang="en-US"/>
          </a:p>
        </p:txBody>
      </p:sp>
    </p:spTree>
    <p:extLst>
      <p:ext uri="{BB962C8B-B14F-4D97-AF65-F5344CB8AC3E}">
        <p14:creationId xmlns:p14="http://schemas.microsoft.com/office/powerpoint/2010/main" val="3633709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AB1B83-93A5-4BE5-883A-E21BD30A1524}" type="datetimeFigureOut">
              <a:rPr lang="en-US" smtClean="0"/>
              <a:pPr/>
              <a:t>5/28/2026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52F46-458D-4BE2-9858-71AE79709150}" type="slidenum">
              <a:rPr lang="en-US" smtClean="0"/>
              <a:pPr/>
              <a:t>‹#›</a:t>
            </a:fld>
            <a:endParaRPr lang="en-US"/>
          </a:p>
        </p:txBody>
      </p:sp>
    </p:spTree>
    <p:extLst>
      <p:ext uri="{BB962C8B-B14F-4D97-AF65-F5344CB8AC3E}">
        <p14:creationId xmlns:p14="http://schemas.microsoft.com/office/powerpoint/2010/main" val="351656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AB1B83-93A5-4BE5-883A-E21BD30A1524}" type="datetimeFigureOut">
              <a:rPr lang="en-US" smtClean="0"/>
              <a:pPr/>
              <a:t>5/28/2026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52F46-458D-4BE2-9858-71AE79709150}" type="slidenum">
              <a:rPr lang="en-US" smtClean="0"/>
              <a:pPr/>
              <a:t>‹#›</a:t>
            </a:fld>
            <a:endParaRPr lang="en-US"/>
          </a:p>
        </p:txBody>
      </p:sp>
    </p:spTree>
    <p:extLst>
      <p:ext uri="{BB962C8B-B14F-4D97-AF65-F5344CB8AC3E}">
        <p14:creationId xmlns:p14="http://schemas.microsoft.com/office/powerpoint/2010/main" val="364420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B1B83-93A5-4BE5-883A-E21BD30A1524}" type="datetimeFigureOut">
              <a:rPr lang="en-US" smtClean="0"/>
              <a:pPr/>
              <a:t>5/28/2026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52F46-458D-4BE2-9858-71AE79709150}" type="slidenum">
              <a:rPr lang="en-US" smtClean="0"/>
              <a:pPr/>
              <a:t>‹#›</a:t>
            </a:fld>
            <a:endParaRPr lang="en-US"/>
          </a:p>
        </p:txBody>
      </p:sp>
    </p:spTree>
    <p:extLst>
      <p:ext uri="{BB962C8B-B14F-4D97-AF65-F5344CB8AC3E}">
        <p14:creationId xmlns:p14="http://schemas.microsoft.com/office/powerpoint/2010/main" val="317077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AB1B83-93A5-4BE5-883A-E21BD30A1524}" type="datetimeFigureOut">
              <a:rPr lang="en-US" smtClean="0"/>
              <a:pPr/>
              <a:t>5/28/2026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2F46-458D-4BE2-9858-71AE79709150}" type="slidenum">
              <a:rPr lang="en-US" smtClean="0"/>
              <a:pPr/>
              <a:t>‹#›</a:t>
            </a:fld>
            <a:endParaRPr lang="en-US"/>
          </a:p>
        </p:txBody>
      </p:sp>
    </p:spTree>
    <p:extLst>
      <p:ext uri="{BB962C8B-B14F-4D97-AF65-F5344CB8AC3E}">
        <p14:creationId xmlns:p14="http://schemas.microsoft.com/office/powerpoint/2010/main" val="272477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AB1B83-93A5-4BE5-883A-E21BD30A1524}" type="datetimeFigureOut">
              <a:rPr lang="en-US" smtClean="0"/>
              <a:pPr/>
              <a:t>5/28/2026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2F46-458D-4BE2-9858-71AE79709150}" type="slidenum">
              <a:rPr lang="en-US" smtClean="0"/>
              <a:pPr/>
              <a:t>‹#›</a:t>
            </a:fld>
            <a:endParaRPr lang="en-US"/>
          </a:p>
        </p:txBody>
      </p:sp>
    </p:spTree>
    <p:extLst>
      <p:ext uri="{BB962C8B-B14F-4D97-AF65-F5344CB8AC3E}">
        <p14:creationId xmlns:p14="http://schemas.microsoft.com/office/powerpoint/2010/main" val="3910857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B1B83-93A5-4BE5-883A-E21BD30A1524}" type="datetimeFigureOut">
              <a:rPr lang="en-US" smtClean="0"/>
              <a:pPr/>
              <a:t>5/28/2026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52F46-458D-4BE2-9858-71AE79709150}" type="slidenum">
              <a:rPr lang="en-US" smtClean="0"/>
              <a:pPr/>
              <a:t>‹#›</a:t>
            </a:fld>
            <a:endParaRPr lang="en-US"/>
          </a:p>
        </p:txBody>
      </p:sp>
    </p:spTree>
    <p:extLst>
      <p:ext uri="{BB962C8B-B14F-4D97-AF65-F5344CB8AC3E}">
        <p14:creationId xmlns:p14="http://schemas.microsoft.com/office/powerpoint/2010/main" val="3515087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F3ABA0B-7C25-4F37-9AC2-54C131C8E08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C67E823-FC92-4331-B586-B5793C841EA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6982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8975"/>
            <a:ext cx="9144000" cy="2387600"/>
          </a:xfrm>
        </p:spPr>
        <p:txBody>
          <a:bodyPr>
            <a:normAutofit fontScale="90000"/>
          </a:bodyPr>
          <a:lstStyle/>
          <a:p>
            <a:r>
              <a:rPr lang="en-US" dirty="0"/>
              <a:t>NUDGING INFORMED CONSENT TO RESEARCH PARTICIPATION</a:t>
            </a:r>
          </a:p>
        </p:txBody>
      </p:sp>
      <p:sp>
        <p:nvSpPr>
          <p:cNvPr id="3" name="Subtitle 2"/>
          <p:cNvSpPr>
            <a:spLocks noGrp="1"/>
          </p:cNvSpPr>
          <p:nvPr>
            <p:ph type="subTitle" idx="1"/>
          </p:nvPr>
        </p:nvSpPr>
        <p:spPr/>
        <p:txBody>
          <a:bodyPr/>
          <a:lstStyle/>
          <a:p>
            <a:r>
              <a:rPr lang="en-US" dirty="0"/>
              <a:t>Max Mehlman</a:t>
            </a:r>
          </a:p>
          <a:p>
            <a:r>
              <a:rPr lang="en-US" dirty="0"/>
              <a:t>ASLME 2026</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800" y="5935369"/>
            <a:ext cx="2447364" cy="616373"/>
          </a:xfrm>
          <a:prstGeom prst="rect">
            <a:avLst/>
          </a:prstGeom>
        </p:spPr>
      </p:pic>
    </p:spTree>
    <p:extLst>
      <p:ext uri="{BB962C8B-B14F-4D97-AF65-F5344CB8AC3E}">
        <p14:creationId xmlns:p14="http://schemas.microsoft.com/office/powerpoint/2010/main" val="1739060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2B9C9-8D69-C21F-60BC-556BAE36F323}"/>
              </a:ext>
            </a:extLst>
          </p:cNvPr>
          <p:cNvSpPr txBox="1"/>
          <p:nvPr/>
        </p:nvSpPr>
        <p:spPr>
          <a:xfrm>
            <a:off x="2390775" y="1462302"/>
            <a:ext cx="6096000" cy="2862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FFFF00"/>
              </a:solidFill>
              <a:effectLst/>
              <a:uLnTx/>
              <a:uFillTx/>
              <a:latin typeface="Calibri"/>
              <a:ea typeface="+mn-ea"/>
              <a:cs typeface="+mn-cs"/>
            </a:endParaRPr>
          </a:p>
        </p:txBody>
      </p:sp>
      <p:sp>
        <p:nvSpPr>
          <p:cNvPr id="6" name="Title 5">
            <a:extLst>
              <a:ext uri="{FF2B5EF4-FFF2-40B4-BE49-F238E27FC236}">
                <a16:creationId xmlns:a16="http://schemas.microsoft.com/office/drawing/2014/main" id="{87365CFF-5FB6-7DA0-07D7-7A99BD54DF8C}"/>
              </a:ext>
            </a:extLst>
          </p:cNvPr>
          <p:cNvSpPr>
            <a:spLocks noGrp="1"/>
          </p:cNvSpPr>
          <p:nvPr>
            <p:ph type="title"/>
          </p:nvPr>
        </p:nvSpPr>
        <p:spPr/>
        <p:txBody>
          <a:bodyPr>
            <a:normAutofit fontScale="90000"/>
          </a:bodyPr>
          <a:lstStyle/>
          <a:p>
            <a:pPr algn="ctr"/>
            <a:r>
              <a:rPr lang="en-US" dirty="0"/>
              <a:t>Arguments in Favor of </a:t>
            </a:r>
            <a:r>
              <a:rPr lang="en-US" dirty="0" err="1"/>
              <a:t>Recruitmet</a:t>
            </a:r>
            <a:r>
              <a:rPr lang="en-US" dirty="0"/>
              <a:t> Nudging</a:t>
            </a:r>
          </a:p>
        </p:txBody>
      </p:sp>
      <p:sp>
        <p:nvSpPr>
          <p:cNvPr id="7" name="Content Placeholder 6">
            <a:extLst>
              <a:ext uri="{FF2B5EF4-FFF2-40B4-BE49-F238E27FC236}">
                <a16:creationId xmlns:a16="http://schemas.microsoft.com/office/drawing/2014/main" id="{82AB6A95-6AA0-5CF7-FE19-CEB0320DA9A7}"/>
              </a:ext>
            </a:extLst>
          </p:cNvPr>
          <p:cNvSpPr>
            <a:spLocks noGrp="1"/>
          </p:cNvSpPr>
          <p:nvPr>
            <p:ph idx="1"/>
          </p:nvPr>
        </p:nvSpPr>
        <p:spPr/>
        <p:txBody>
          <a:bodyPr>
            <a:normAutofit fontScale="70000" lnSpcReduction="20000"/>
          </a:bodyPr>
          <a:lstStyle/>
          <a:p>
            <a:pPr marL="742950" lvl="0" indent="-742950">
              <a:buAutoNum type="arabicPeriod"/>
              <a:defRPr/>
            </a:pPr>
            <a:r>
              <a:rPr lang="en-US" dirty="0"/>
              <a:t>Clinical research is a public good and clinical research requires research participants. Therefore, it is reasonable to encourage participation through the use of nudging.</a:t>
            </a:r>
          </a:p>
          <a:p>
            <a:pPr lvl="1">
              <a:defRPr/>
            </a:pPr>
            <a:r>
              <a:rPr lang="en-US" dirty="0"/>
              <a:t>	Some commentators even say that people have an ethical obligation 	to 	participate in research.</a:t>
            </a:r>
          </a:p>
          <a:p>
            <a:pPr lvl="0">
              <a:defRPr/>
            </a:pPr>
            <a:r>
              <a:rPr lang="en-US" dirty="0"/>
              <a:t>2. The therapeutic misconception notwithstanding, participants in clinical trials may derive net benefit. </a:t>
            </a:r>
          </a:p>
          <a:p>
            <a:pPr lvl="0">
              <a:defRPr/>
            </a:pPr>
            <a:r>
              <a:rPr lang="en-US" dirty="0"/>
              <a:t>	They may be able to access new treatments before they are widely 	available. </a:t>
            </a:r>
          </a:p>
          <a:p>
            <a:pPr lvl="0">
              <a:defRPr/>
            </a:pPr>
            <a:r>
              <a:rPr lang="en-US" dirty="0"/>
              <a:t>	Subjects may get access to better medical attention and care while in a 	study, known as the “inclusion benefit.”  </a:t>
            </a:r>
          </a:p>
          <a:p>
            <a:pPr lvl="0">
              <a:defRPr/>
            </a:pPr>
            <a:r>
              <a:rPr lang="en-US" dirty="0"/>
              <a:t>3. Participation could enable subjects to benefit and derive gratification from altruistically helping others and society at large.</a:t>
            </a:r>
          </a:p>
          <a:p>
            <a:endParaRPr lang="en-US" dirty="0"/>
          </a:p>
        </p:txBody>
      </p:sp>
    </p:spTree>
    <p:extLst>
      <p:ext uri="{BB962C8B-B14F-4D97-AF65-F5344CB8AC3E}">
        <p14:creationId xmlns:p14="http://schemas.microsoft.com/office/powerpoint/2010/main" val="2962667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1018AC-2DD2-035E-80E1-A5133827E775}"/>
              </a:ext>
            </a:extLst>
          </p:cNvPr>
          <p:cNvSpPr>
            <a:spLocks noGrp="1"/>
          </p:cNvSpPr>
          <p:nvPr>
            <p:ph type="title"/>
          </p:nvPr>
        </p:nvSpPr>
        <p:spPr/>
        <p:txBody>
          <a:bodyPr>
            <a:normAutofit fontScale="90000"/>
          </a:bodyPr>
          <a:lstStyle/>
          <a:p>
            <a:endParaRPr lang="en-US" dirty="0"/>
          </a:p>
        </p:txBody>
      </p:sp>
      <p:sp>
        <p:nvSpPr>
          <p:cNvPr id="4" name="Content Placeholder 3">
            <a:extLst>
              <a:ext uri="{FF2B5EF4-FFF2-40B4-BE49-F238E27FC236}">
                <a16:creationId xmlns:a16="http://schemas.microsoft.com/office/drawing/2014/main" id="{D08D4B0E-DE32-B205-71F7-69666FE1128E}"/>
              </a:ext>
            </a:extLst>
          </p:cNvPr>
          <p:cNvSpPr>
            <a:spLocks noGrp="1"/>
          </p:cNvSpPr>
          <p:nvPr>
            <p:ph idx="1"/>
          </p:nvPr>
        </p:nvSpPr>
        <p:spPr>
          <a:xfrm>
            <a:off x="838200" y="704850"/>
            <a:ext cx="10515600" cy="5462588"/>
          </a:xfrm>
        </p:spPr>
        <p:txBody>
          <a:bodyPr>
            <a:normAutofit fontScale="47500" lnSpcReduction="20000"/>
          </a:bodyPr>
          <a:lstStyle/>
          <a:p>
            <a:pPr lvl="0">
              <a:defRPr/>
            </a:pPr>
            <a:r>
              <a:rPr lang="en-US" dirty="0"/>
              <a:t>One is that nudging merely yields decisions that subjects want to make. </a:t>
            </a:r>
          </a:p>
          <a:p>
            <a:pPr lvl="0">
              <a:defRPr/>
            </a:pPr>
            <a:r>
              <a:rPr lang="en-US" dirty="0"/>
              <a:t>	Hard to test. </a:t>
            </a:r>
          </a:p>
          <a:p>
            <a:pPr lvl="0">
              <a:defRPr/>
            </a:pPr>
            <a:r>
              <a:rPr lang="en-US" dirty="0"/>
              <a:t>	And these commentators admit that the whole point of nudging to “alter the 	presentation of options in a way that influences choice in a predictable way”</a:t>
            </a:r>
          </a:p>
          <a:p>
            <a:pPr lvl="0">
              <a:defRPr/>
            </a:pPr>
            <a:r>
              <a:rPr lang="en-US" dirty="0"/>
              <a:t>Another argument is that a nudge might change a decision only in a situation where the individual did not feel strongly about the choices. </a:t>
            </a:r>
          </a:p>
          <a:p>
            <a:pPr lvl="0">
              <a:defRPr/>
            </a:pPr>
            <a:r>
              <a:rPr lang="en-US" dirty="0"/>
              <a:t>	This may be true, but there is no empirical evidence to support this assertion.</a:t>
            </a:r>
          </a:p>
          <a:p>
            <a:pPr lvl="0">
              <a:defRPr/>
            </a:pPr>
            <a:r>
              <a:rPr lang="en-US" dirty="0"/>
              <a:t>Equally troubling is that nudging can be sub rosa. Participants typically are not told that they are being nudged to make certain decisions and are unlikely to be aware that it is being employed. </a:t>
            </a:r>
          </a:p>
          <a:p>
            <a:pPr lvl="0">
              <a:defRPr/>
            </a:pPr>
            <a:r>
              <a:rPr lang="en-US" dirty="0"/>
              <a:t>Furthermore, researchers and recruiters are under pressure to recruit enough subjects to obtain funding or sponsorship for their projects or to complete a trial, which could create a conflict of interest that leads them to utilize nudging techniques improperly in the hopes of increasing the number of participants. </a:t>
            </a:r>
          </a:p>
          <a:p>
            <a:pPr lvl="0">
              <a:defRPr/>
            </a:pPr>
            <a:r>
              <a:rPr lang="en-US" dirty="0"/>
              <a:t>And while there may be some studies in which subjects receive net benefit, the  risks can be serious. </a:t>
            </a:r>
          </a:p>
          <a:p>
            <a:pPr lvl="0">
              <a:defRPr/>
            </a:pPr>
            <a:r>
              <a:rPr lang="en-US" dirty="0"/>
              <a:t>	One example is vaccine challenge studies. </a:t>
            </a:r>
          </a:p>
          <a:p>
            <a:r>
              <a:rPr lang="en-US" dirty="0"/>
              <a:t>Finally, nudging participation may be more problematic depending on the characteristics of the study population. </a:t>
            </a:r>
          </a:p>
          <a:p>
            <a:r>
              <a:rPr lang="en-US" dirty="0"/>
              <a:t>	Individuals who are poor, less well-educated, or members of communities that have been historically 	marginalized or the victims of unethical research may be more vulnerable to nudging or more likely to 	distrust researchers if they become aware of its use.</a:t>
            </a:r>
          </a:p>
          <a:p>
            <a:endParaRPr lang="en-US" dirty="0"/>
          </a:p>
        </p:txBody>
      </p:sp>
    </p:spTree>
    <p:extLst>
      <p:ext uri="{BB962C8B-B14F-4D97-AF65-F5344CB8AC3E}">
        <p14:creationId xmlns:p14="http://schemas.microsoft.com/office/powerpoint/2010/main" val="127277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4F5CD-9A17-80CF-FC6E-A64034EFC3AC}"/>
              </a:ext>
            </a:extLst>
          </p:cNvPr>
          <p:cNvSpPr>
            <a:spLocks noGrp="1"/>
          </p:cNvSpPr>
          <p:nvPr>
            <p:ph type="title"/>
          </p:nvPr>
        </p:nvSpPr>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72C37BC-357B-8154-42F2-226F78F53E2A}"/>
              </a:ext>
            </a:extLst>
          </p:cNvPr>
          <p:cNvSpPr>
            <a:spLocks noGrp="1"/>
          </p:cNvSpPr>
          <p:nvPr>
            <p:ph idx="1"/>
          </p:nvPr>
        </p:nvSpPr>
        <p:spPr>
          <a:xfrm>
            <a:off x="838200" y="365125"/>
            <a:ext cx="10515600" cy="6292849"/>
          </a:xfrm>
        </p:spPr>
        <p:txBody>
          <a:bodyPr>
            <a:normAutofit/>
          </a:bodyPr>
          <a:lstStyle/>
          <a:p>
            <a:r>
              <a:rPr lang="en-US" sz="2000" dirty="0"/>
              <a:t>Determining if it is ethical to use nudging to recruit participants into clinical trials depends on factors specific to the study and to subtleties in the nature of the nudge and the characteristics of the participants that make it difficult if not impossible to give researchers a clear set of rules to follow. </a:t>
            </a:r>
          </a:p>
          <a:p>
            <a:r>
              <a:rPr lang="en-US" sz="2000" dirty="0"/>
              <a:t>	Therefore, researchers, recruiters, IRBs, and regulators should make themselves familiar 	with recruitment nudging, the ethical concerns that it raises, and reasonable steps that can 	be taken to mitigate them. </a:t>
            </a:r>
          </a:p>
          <a:p>
            <a:r>
              <a:rPr lang="en-US" sz="2000" dirty="0"/>
              <a:t>	To facilitate this, OHRP, the FDA, professional associations such as PRIMR, and research 	sponsors should issue formal guidance about nudging. </a:t>
            </a:r>
          </a:p>
          <a:p>
            <a:r>
              <a:rPr lang="en-US" sz="2000" dirty="0"/>
              <a:t>Oversight of the use of recruitment nudges should be the responsibility of IRBs. </a:t>
            </a:r>
          </a:p>
          <a:p>
            <a:r>
              <a:rPr lang="en-US" sz="2000" dirty="0"/>
              <a:t>	They should require researchers seeking IRB approval to disclose in their applications if they are 	using nudges intentionally and, if so, identify them.</a:t>
            </a:r>
          </a:p>
          <a:p>
            <a:r>
              <a:rPr lang="en-US" sz="2000" dirty="0"/>
              <a:t>	IRBs also should require researchers to examine their consent process and identify any 	unintentional nudges, which have been dubbed “bumping.” If the researchers propose to 	proceed with the nudges, the nudges would now be intentional, and again IRBs must 	decide if they are ethically permissible. </a:t>
            </a:r>
          </a:p>
          <a:p>
            <a:endParaRPr lang="en-US" sz="2000" dirty="0"/>
          </a:p>
        </p:txBody>
      </p:sp>
    </p:spTree>
    <p:extLst>
      <p:ext uri="{BB962C8B-B14F-4D97-AF65-F5344CB8AC3E}">
        <p14:creationId xmlns:p14="http://schemas.microsoft.com/office/powerpoint/2010/main" val="582402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7A06C-0782-8A68-FBE9-1FC563702A01}"/>
              </a:ext>
            </a:extLst>
          </p:cNvPr>
          <p:cNvSpPr>
            <a:spLocks noGrp="1"/>
          </p:cNvSpPr>
          <p:nvPr>
            <p:ph type="title"/>
          </p:nvPr>
        </p:nvSpPr>
        <p:spPr/>
        <p:txBody>
          <a:bodyPr>
            <a:normAutofit fontScale="90000"/>
          </a:bodyPr>
          <a:lstStyle/>
          <a:p>
            <a:pPr algn="ctr"/>
            <a:r>
              <a:rPr lang="en-US" dirty="0"/>
              <a:t>General Rule to Guide IRBs</a:t>
            </a:r>
          </a:p>
        </p:txBody>
      </p:sp>
      <p:sp>
        <p:nvSpPr>
          <p:cNvPr id="3" name="Content Placeholder 2">
            <a:extLst>
              <a:ext uri="{FF2B5EF4-FFF2-40B4-BE49-F238E27FC236}">
                <a16:creationId xmlns:a16="http://schemas.microsoft.com/office/drawing/2014/main" id="{2B48C973-F8E3-77B4-7962-DA653FB09F88}"/>
              </a:ext>
            </a:extLst>
          </p:cNvPr>
          <p:cNvSpPr>
            <a:spLocks noGrp="1"/>
          </p:cNvSpPr>
          <p:nvPr>
            <p:ph idx="1"/>
          </p:nvPr>
        </p:nvSpPr>
        <p:spPr>
          <a:xfrm>
            <a:off x="838200" y="1104900"/>
            <a:ext cx="10515600" cy="5072063"/>
          </a:xfrm>
        </p:spPr>
        <p:txBody>
          <a:bodyPr>
            <a:normAutofit fontScale="70000" lnSpcReduction="20000"/>
          </a:bodyPr>
          <a:lstStyle/>
          <a:p>
            <a:r>
              <a:rPr lang="en-US" dirty="0"/>
              <a:t>A recruitment process or technique that can reasonably be perceived as biasing the outcome should create a rebuttable presumption against permissibility. </a:t>
            </a:r>
          </a:p>
          <a:p>
            <a:r>
              <a:rPr lang="en-US" dirty="0"/>
              <a:t>	Researchers can rebut the presumption by demonstrating that 	the trial 	offers participants a reasonable likelihood of a sufficient 	direct benefit 	and limited risk so that, considering their 	characteristics, there is a 	substantial likelihood that a reasonable, fully informed person with 	those characteristics who was not 	nudged would agree to participate. </a:t>
            </a:r>
          </a:p>
          <a:p>
            <a:r>
              <a:rPr lang="en-US" dirty="0"/>
              <a:t>In determining if the presumption has been rebutted, IRBs also should consider:</a:t>
            </a:r>
          </a:p>
          <a:p>
            <a:r>
              <a:rPr lang="en-US" dirty="0"/>
              <a:t>	1. The nature of the sponsors.</a:t>
            </a:r>
          </a:p>
          <a:p>
            <a:r>
              <a:rPr lang="en-US" dirty="0"/>
              <a:t>	2. The circumstances of the individual researchers, and the researchers’ 	institutional affiliations, since they could influence the pressures and 	incentives for successful recruitment of subjects. </a:t>
            </a:r>
          </a:p>
          <a:p>
            <a:r>
              <a:rPr lang="en-US" dirty="0"/>
              <a:t>In summary, a rebuttable presumption model would best fit the many complexities associated with the use of nudges in clinical research recruitment.</a:t>
            </a:r>
          </a:p>
          <a:p>
            <a:endParaRPr lang="en-US" dirty="0"/>
          </a:p>
        </p:txBody>
      </p:sp>
    </p:spTree>
    <p:extLst>
      <p:ext uri="{BB962C8B-B14F-4D97-AF65-F5344CB8AC3E}">
        <p14:creationId xmlns:p14="http://schemas.microsoft.com/office/powerpoint/2010/main" val="4065854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9523961" y="6046842"/>
            <a:ext cx="2521181" cy="684042"/>
          </a:xfrm>
          <a:prstGeom prst="rect">
            <a:avLst/>
          </a:prstGeom>
        </p:spPr>
      </p:pic>
      <p:pic>
        <p:nvPicPr>
          <p:cNvPr id="2" name="Picture 1"/>
          <p:cNvPicPr>
            <a:picLocks noChangeAspect="1"/>
          </p:cNvPicPr>
          <p:nvPr/>
        </p:nvPicPr>
        <p:blipFill>
          <a:blip r:embed="rId4" cstate="print"/>
          <a:stretch>
            <a:fillRect/>
          </a:stretch>
        </p:blipFill>
        <p:spPr>
          <a:xfrm>
            <a:off x="145085" y="204011"/>
            <a:ext cx="4877223" cy="2743438"/>
          </a:xfrm>
          <a:prstGeom prst="rect">
            <a:avLst/>
          </a:prstGeom>
        </p:spPr>
      </p:pic>
      <p:pic>
        <p:nvPicPr>
          <p:cNvPr id="3" name="Picture 2"/>
          <p:cNvPicPr>
            <a:picLocks noChangeAspect="1"/>
          </p:cNvPicPr>
          <p:nvPr/>
        </p:nvPicPr>
        <p:blipFill>
          <a:blip r:embed="rId5" cstate="print"/>
          <a:stretch>
            <a:fillRect/>
          </a:stretch>
        </p:blipFill>
        <p:spPr>
          <a:xfrm>
            <a:off x="7059237" y="3096876"/>
            <a:ext cx="4929447" cy="2772814"/>
          </a:xfrm>
          <a:prstGeom prst="rect">
            <a:avLst/>
          </a:prstGeom>
        </p:spPr>
      </p:pic>
      <p:pic>
        <p:nvPicPr>
          <p:cNvPr id="6" name="Picture 5"/>
          <p:cNvPicPr>
            <a:picLocks noChangeAspect="1"/>
          </p:cNvPicPr>
          <p:nvPr/>
        </p:nvPicPr>
        <p:blipFill>
          <a:blip r:embed="rId6" cstate="print"/>
          <a:stretch>
            <a:fillRect/>
          </a:stretch>
        </p:blipFill>
        <p:spPr>
          <a:xfrm>
            <a:off x="4233068" y="545437"/>
            <a:ext cx="3883399" cy="5944221"/>
          </a:xfrm>
          <a:prstGeom prst="rect">
            <a:avLst/>
          </a:prstGeom>
        </p:spPr>
      </p:pic>
    </p:spTree>
    <p:extLst>
      <p:ext uri="{BB962C8B-B14F-4D97-AF65-F5344CB8AC3E}">
        <p14:creationId xmlns:p14="http://schemas.microsoft.com/office/powerpoint/2010/main" val="324322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9400"/>
            <a:ext cx="6159500" cy="1143000"/>
          </a:xfrm>
          <a:prstGeom prst="rect">
            <a:avLst/>
          </a:prstGeom>
        </p:spPr>
        <p:txBody>
          <a:bodyPr>
            <a:normAutofit/>
          </a:bodyPr>
          <a:lstStyle/>
          <a:p>
            <a:pPr algn="l"/>
            <a:r>
              <a:rPr lang="en-US" sz="5333" dirty="0">
                <a:solidFill>
                  <a:srgbClr val="285087"/>
                </a:solidFill>
                <a:ea typeface="Arial" charset="0"/>
                <a:cs typeface="Arial" charset="0"/>
              </a:rPr>
              <a:t>Introduction</a:t>
            </a:r>
          </a:p>
        </p:txBody>
      </p:sp>
      <p:sp>
        <p:nvSpPr>
          <p:cNvPr id="3" name="Content Placeholder 2"/>
          <p:cNvSpPr>
            <a:spLocks noGrp="1"/>
          </p:cNvSpPr>
          <p:nvPr>
            <p:ph idx="4294967295"/>
          </p:nvPr>
        </p:nvSpPr>
        <p:spPr>
          <a:xfrm>
            <a:off x="0" y="1422400"/>
            <a:ext cx="8575675" cy="3860800"/>
          </a:xfrm>
          <a:prstGeom prst="rect">
            <a:avLst/>
          </a:prstGeom>
          <a:solidFill>
            <a:schemeClr val="accent1">
              <a:lumMod val="40000"/>
              <a:lumOff val="60000"/>
            </a:schemeClr>
          </a:solidFill>
        </p:spPr>
        <p:txBody>
          <a:bodyPr>
            <a:normAutofit/>
          </a:bodyPr>
          <a:lstStyle/>
          <a:p>
            <a:pPr marL="0" indent="0">
              <a:lnSpc>
                <a:spcPct val="100000"/>
              </a:lnSpc>
              <a:spcAft>
                <a:spcPts val="800"/>
              </a:spcAft>
              <a:buNone/>
            </a:pPr>
            <a:r>
              <a:rPr lang="en-US" sz="3200" b="1" dirty="0">
                <a:solidFill>
                  <a:schemeClr val="tx2"/>
                </a:solidFill>
                <a:ea typeface="Arial" charset="0"/>
              </a:rPr>
              <a:t>Behavioral nudge</a:t>
            </a:r>
            <a:r>
              <a:rPr lang="en-US" sz="3200" dirty="0">
                <a:ea typeface="Arial" charset="0"/>
              </a:rPr>
              <a:t>: aspect of the choice architecture [manner in which options are presented] that alters people's behavior in a predictable way without forbidding any options or significantly changing their economic incentives</a:t>
            </a:r>
          </a:p>
          <a:p>
            <a:pPr marL="0" indent="0" algn="r">
              <a:lnSpc>
                <a:spcPct val="100000"/>
              </a:lnSpc>
              <a:spcAft>
                <a:spcPts val="800"/>
              </a:spcAft>
              <a:buNone/>
            </a:pPr>
            <a:r>
              <a:rPr lang="en-US" sz="2400" dirty="0">
                <a:ea typeface="Arial" charset="0"/>
              </a:rPr>
              <a:t>Sunstein and Thaler (2008)</a:t>
            </a:r>
          </a:p>
          <a:p>
            <a:pPr>
              <a:lnSpc>
                <a:spcPct val="100000"/>
              </a:lnSpc>
            </a:pPr>
            <a:endParaRPr lang="en-US" sz="3200" dirty="0">
              <a:ea typeface="Arial" charset="0"/>
            </a:endParaRPr>
          </a:p>
        </p:txBody>
      </p:sp>
    </p:spTree>
    <p:extLst>
      <p:ext uri="{BB962C8B-B14F-4D97-AF65-F5344CB8AC3E}">
        <p14:creationId xmlns:p14="http://schemas.microsoft.com/office/powerpoint/2010/main" val="70898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9520290" y="5985623"/>
            <a:ext cx="2441554" cy="615749"/>
          </a:xfrm>
          <a:prstGeom prst="rect">
            <a:avLst/>
          </a:prstGeom>
        </p:spPr>
      </p:pic>
      <p:pic>
        <p:nvPicPr>
          <p:cNvPr id="3" name="Picture 2"/>
          <p:cNvPicPr>
            <a:picLocks noChangeAspect="1"/>
          </p:cNvPicPr>
          <p:nvPr/>
        </p:nvPicPr>
        <p:blipFill rotWithShape="1">
          <a:blip r:embed="rId4" cstate="print"/>
          <a:srcRect r="1581"/>
          <a:stretch/>
        </p:blipFill>
        <p:spPr>
          <a:xfrm>
            <a:off x="3559455" y="808189"/>
            <a:ext cx="5177221" cy="5247758"/>
          </a:xfrm>
          <a:prstGeom prst="rect">
            <a:avLst/>
          </a:prstGeom>
        </p:spPr>
      </p:pic>
    </p:spTree>
    <p:extLst>
      <p:ext uri="{BB962C8B-B14F-4D97-AF65-F5344CB8AC3E}">
        <p14:creationId xmlns:p14="http://schemas.microsoft.com/office/powerpoint/2010/main" val="1939096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9400"/>
            <a:ext cx="6159500" cy="1143000"/>
          </a:xfrm>
          <a:prstGeom prst="rect">
            <a:avLst/>
          </a:prstGeom>
        </p:spPr>
        <p:txBody>
          <a:bodyPr>
            <a:normAutofit/>
          </a:bodyPr>
          <a:lstStyle/>
          <a:p>
            <a:pPr algn="l"/>
            <a:endParaRPr lang="en-US" sz="5333" dirty="0">
              <a:solidFill>
                <a:srgbClr val="FFFF00"/>
              </a:solidFill>
              <a:ea typeface="Arial" charset="0"/>
              <a:cs typeface="Arial" charset="0"/>
            </a:endParaRPr>
          </a:p>
        </p:txBody>
      </p:sp>
      <p:sp>
        <p:nvSpPr>
          <p:cNvPr id="3" name="Content Placeholder 2"/>
          <p:cNvSpPr>
            <a:spLocks noGrp="1"/>
          </p:cNvSpPr>
          <p:nvPr>
            <p:ph idx="4294967295"/>
          </p:nvPr>
        </p:nvSpPr>
        <p:spPr>
          <a:xfrm>
            <a:off x="0" y="1498600"/>
            <a:ext cx="8575675" cy="3860800"/>
          </a:xfrm>
          <a:prstGeom prst="rect">
            <a:avLst/>
          </a:prstGeom>
        </p:spPr>
        <p:txBody>
          <a:bodyPr>
            <a:normAutofit/>
          </a:bodyPr>
          <a:lstStyle/>
          <a:p>
            <a:pPr>
              <a:lnSpc>
                <a:spcPct val="100000"/>
              </a:lnSpc>
              <a:spcAft>
                <a:spcPts val="800"/>
              </a:spcAft>
            </a:pPr>
            <a:r>
              <a:rPr lang="en-US" sz="3200" dirty="0">
                <a:solidFill>
                  <a:srgbClr val="FFFF00"/>
                </a:solidFill>
                <a:ea typeface="Arial" charset="0"/>
              </a:rPr>
              <a:t>Utilized in consumer and health promotion contexts</a:t>
            </a:r>
          </a:p>
          <a:p>
            <a:pPr lvl="1">
              <a:lnSpc>
                <a:spcPct val="100000"/>
              </a:lnSpc>
              <a:spcAft>
                <a:spcPts val="800"/>
              </a:spcAft>
            </a:pPr>
            <a:r>
              <a:rPr lang="en-US" sz="2667" dirty="0">
                <a:solidFill>
                  <a:srgbClr val="FFFF00"/>
                </a:solidFill>
                <a:ea typeface="Arial" charset="0"/>
              </a:rPr>
              <a:t>Smoking cessation</a:t>
            </a:r>
          </a:p>
          <a:p>
            <a:pPr lvl="1">
              <a:lnSpc>
                <a:spcPct val="100000"/>
              </a:lnSpc>
              <a:spcAft>
                <a:spcPts val="800"/>
              </a:spcAft>
            </a:pPr>
            <a:r>
              <a:rPr lang="en-US" sz="2667" dirty="0">
                <a:solidFill>
                  <a:srgbClr val="FFFF00"/>
                </a:solidFill>
                <a:ea typeface="Arial" charset="0"/>
              </a:rPr>
              <a:t>Promoting purchase of healthful foods</a:t>
            </a:r>
          </a:p>
          <a:p>
            <a:pPr>
              <a:lnSpc>
                <a:spcPct val="100000"/>
              </a:lnSpc>
            </a:pPr>
            <a:endParaRPr lang="en-US" sz="3200" dirty="0">
              <a:ea typeface="Arial" charset="0"/>
            </a:endParaRPr>
          </a:p>
        </p:txBody>
      </p:sp>
      <p:pic>
        <p:nvPicPr>
          <p:cNvPr id="5" name="Picture 4">
            <a:extLst>
              <a:ext uri="{FF2B5EF4-FFF2-40B4-BE49-F238E27FC236}">
                <a16:creationId xmlns:a16="http://schemas.microsoft.com/office/drawing/2014/main" id="{A5966B5D-E824-0649-25A5-69FED7C03529}"/>
              </a:ext>
            </a:extLst>
          </p:cNvPr>
          <p:cNvPicPr>
            <a:picLocks noChangeAspect="1"/>
          </p:cNvPicPr>
          <p:nvPr/>
        </p:nvPicPr>
        <p:blipFill>
          <a:blip r:embed="rId3"/>
          <a:stretch>
            <a:fillRect/>
          </a:stretch>
        </p:blipFill>
        <p:spPr>
          <a:xfrm>
            <a:off x="7416800" y="2209800"/>
            <a:ext cx="4250267" cy="2878667"/>
          </a:xfrm>
          <a:prstGeom prst="rect">
            <a:avLst/>
          </a:prstGeom>
        </p:spPr>
      </p:pic>
    </p:spTree>
    <p:extLst>
      <p:ext uri="{BB962C8B-B14F-4D97-AF65-F5344CB8AC3E}">
        <p14:creationId xmlns:p14="http://schemas.microsoft.com/office/powerpoint/2010/main" val="115956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9400"/>
            <a:ext cx="6161088" cy="1143000"/>
          </a:xfrm>
          <a:prstGeom prst="rect">
            <a:avLst/>
          </a:prstGeom>
        </p:spPr>
        <p:txBody>
          <a:bodyPr>
            <a:normAutofit/>
          </a:bodyPr>
          <a:lstStyle/>
          <a:p>
            <a:pPr algn="l"/>
            <a:r>
              <a:rPr lang="en-US" sz="5333" dirty="0">
                <a:solidFill>
                  <a:srgbClr val="FFFF00"/>
                </a:solidFill>
                <a:ea typeface="Arial" charset="0"/>
                <a:cs typeface="Arial" charset="0"/>
              </a:rPr>
              <a:t>Research aims</a:t>
            </a:r>
          </a:p>
        </p:txBody>
      </p:sp>
      <p:sp>
        <p:nvSpPr>
          <p:cNvPr id="3" name="Content Placeholder 2"/>
          <p:cNvSpPr>
            <a:spLocks noGrp="1"/>
          </p:cNvSpPr>
          <p:nvPr>
            <p:ph idx="4294967295"/>
          </p:nvPr>
        </p:nvSpPr>
        <p:spPr>
          <a:xfrm>
            <a:off x="0" y="1577975"/>
            <a:ext cx="8839200" cy="3702050"/>
          </a:xfrm>
          <a:prstGeom prst="rect">
            <a:avLst/>
          </a:prstGeom>
          <a:solidFill>
            <a:schemeClr val="accent1">
              <a:lumMod val="40000"/>
              <a:lumOff val="60000"/>
            </a:schemeClr>
          </a:solidFill>
        </p:spPr>
        <p:txBody>
          <a:bodyPr>
            <a:normAutofit fontScale="92500" lnSpcReduction="10000"/>
          </a:bodyPr>
          <a:lstStyle/>
          <a:p>
            <a:pPr marL="609585" indent="-609585">
              <a:lnSpc>
                <a:spcPct val="100000"/>
              </a:lnSpc>
              <a:spcAft>
                <a:spcPts val="800"/>
              </a:spcAft>
              <a:buFont typeface="+mj-lt"/>
              <a:buAutoNum type="arabicPeriod"/>
            </a:pPr>
            <a:r>
              <a:rPr lang="en-US" sz="3200" dirty="0">
                <a:ea typeface="Arial" charset="0"/>
              </a:rPr>
              <a:t>Characterize use of recruitment nudges in clinical trials</a:t>
            </a:r>
          </a:p>
          <a:p>
            <a:pPr marL="609585" indent="-609585">
              <a:lnSpc>
                <a:spcPct val="100000"/>
              </a:lnSpc>
              <a:spcAft>
                <a:spcPts val="800"/>
              </a:spcAft>
              <a:buFont typeface="+mj-lt"/>
              <a:buAutoNum type="arabicPeriod"/>
            </a:pPr>
            <a:r>
              <a:rPr lang="en-US" sz="3200" dirty="0">
                <a:ea typeface="Arial" charset="0"/>
              </a:rPr>
              <a:t>Examine the effect of nudges on recruitment into a minimal risk interview study for healthy volunteers</a:t>
            </a:r>
          </a:p>
          <a:p>
            <a:pPr marL="609585" indent="-609585">
              <a:lnSpc>
                <a:spcPct val="100000"/>
              </a:lnSpc>
              <a:spcAft>
                <a:spcPts val="800"/>
              </a:spcAft>
              <a:buFont typeface="+mj-lt"/>
              <a:buAutoNum type="arabicPeriod"/>
            </a:pPr>
            <a:r>
              <a:rPr lang="en-US" sz="3200" dirty="0">
                <a:ea typeface="Arial" charset="0"/>
              </a:rPr>
              <a:t>Identify the normative, legal, and ethical considerations for different recruitment techniques used in clinical trials</a:t>
            </a:r>
          </a:p>
        </p:txBody>
      </p:sp>
    </p:spTree>
    <p:extLst>
      <p:ext uri="{BB962C8B-B14F-4D97-AF65-F5344CB8AC3E}">
        <p14:creationId xmlns:p14="http://schemas.microsoft.com/office/powerpoint/2010/main" val="8165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9400"/>
            <a:ext cx="9310688" cy="1143000"/>
          </a:xfrm>
          <a:prstGeom prst="rect">
            <a:avLst/>
          </a:prstGeom>
        </p:spPr>
        <p:txBody>
          <a:bodyPr>
            <a:normAutofit/>
          </a:bodyPr>
          <a:lstStyle/>
          <a:p>
            <a:pPr algn="l"/>
            <a:r>
              <a:rPr lang="en-US" sz="5333" dirty="0">
                <a:solidFill>
                  <a:srgbClr val="FFFF00"/>
                </a:solidFill>
                <a:ea typeface="Arial" charset="0"/>
                <a:cs typeface="Arial" charset="0"/>
              </a:rPr>
              <a:t>Aim 1: Quantitative survey phase</a:t>
            </a:r>
          </a:p>
        </p:txBody>
      </p:sp>
      <p:sp>
        <p:nvSpPr>
          <p:cNvPr id="3" name="Content Placeholder 2"/>
          <p:cNvSpPr>
            <a:spLocks noGrp="1"/>
          </p:cNvSpPr>
          <p:nvPr>
            <p:ph idx="4294967295"/>
          </p:nvPr>
        </p:nvSpPr>
        <p:spPr>
          <a:xfrm>
            <a:off x="0" y="1600200"/>
            <a:ext cx="8128000" cy="3702050"/>
          </a:xfrm>
          <a:prstGeom prst="rect">
            <a:avLst/>
          </a:prstGeom>
        </p:spPr>
        <p:txBody>
          <a:bodyPr>
            <a:normAutofit fontScale="92500" lnSpcReduction="20000"/>
          </a:bodyPr>
          <a:lstStyle/>
          <a:p>
            <a:pPr>
              <a:lnSpc>
                <a:spcPct val="100000"/>
              </a:lnSpc>
              <a:spcAft>
                <a:spcPts val="800"/>
              </a:spcAft>
            </a:pPr>
            <a:r>
              <a:rPr lang="en-US" sz="3200" dirty="0">
                <a:solidFill>
                  <a:srgbClr val="FFFF00"/>
                </a:solidFill>
                <a:ea typeface="Arial" charset="0"/>
              </a:rPr>
              <a:t>Interviewed research coordinators and based on the results designed a survey to examine clinical trial recruiters -- </a:t>
            </a:r>
          </a:p>
          <a:p>
            <a:pPr lvl="1">
              <a:lnSpc>
                <a:spcPct val="100000"/>
              </a:lnSpc>
              <a:spcAft>
                <a:spcPts val="800"/>
              </a:spcAft>
            </a:pPr>
            <a:r>
              <a:rPr lang="en-US" sz="2667" dirty="0">
                <a:solidFill>
                  <a:srgbClr val="FFFF00"/>
                </a:solidFill>
                <a:ea typeface="Arial" charset="0"/>
              </a:rPr>
              <a:t>Use of recruitment techniques that could be potential nudges</a:t>
            </a:r>
          </a:p>
          <a:p>
            <a:pPr lvl="1">
              <a:lnSpc>
                <a:spcPct val="100000"/>
              </a:lnSpc>
              <a:spcAft>
                <a:spcPts val="800"/>
              </a:spcAft>
            </a:pPr>
            <a:r>
              <a:rPr lang="en-US" sz="2667" dirty="0">
                <a:solidFill>
                  <a:srgbClr val="FFFF00"/>
                </a:solidFill>
                <a:ea typeface="Arial" charset="0"/>
              </a:rPr>
              <a:t>Perceived effectiveness of the techniques</a:t>
            </a:r>
          </a:p>
          <a:p>
            <a:pPr lvl="1">
              <a:lnSpc>
                <a:spcPct val="100000"/>
              </a:lnSpc>
              <a:spcAft>
                <a:spcPts val="800"/>
              </a:spcAft>
            </a:pPr>
            <a:r>
              <a:rPr lang="en-US" sz="2667" dirty="0">
                <a:solidFill>
                  <a:srgbClr val="FFFF00"/>
                </a:solidFill>
                <a:ea typeface="Arial" charset="0"/>
              </a:rPr>
              <a:t>Views on ethical concerns raised by techniques</a:t>
            </a:r>
          </a:p>
          <a:p>
            <a:pPr>
              <a:lnSpc>
                <a:spcPct val="100000"/>
              </a:lnSpc>
              <a:spcAft>
                <a:spcPts val="800"/>
              </a:spcAft>
            </a:pPr>
            <a:r>
              <a:rPr lang="en-US" sz="3200" dirty="0">
                <a:solidFill>
                  <a:srgbClr val="FFFF00"/>
                </a:solidFill>
                <a:ea typeface="Arial" charset="0"/>
              </a:rPr>
              <a:t>Recruited coordinators through CTSA network</a:t>
            </a:r>
          </a:p>
        </p:txBody>
      </p:sp>
    </p:spTree>
    <p:extLst>
      <p:ext uri="{BB962C8B-B14F-4D97-AF65-F5344CB8AC3E}">
        <p14:creationId xmlns:p14="http://schemas.microsoft.com/office/powerpoint/2010/main" val="2777534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288"/>
            <a:ext cx="9101138" cy="1143000"/>
          </a:xfrm>
          <a:prstGeom prst="rect">
            <a:avLst/>
          </a:prstGeom>
        </p:spPr>
        <p:txBody>
          <a:bodyPr>
            <a:normAutofit/>
          </a:bodyPr>
          <a:lstStyle/>
          <a:p>
            <a:pPr algn="l"/>
            <a:r>
              <a:rPr lang="en-US" sz="2800" dirty="0">
                <a:solidFill>
                  <a:srgbClr val="FFFF00"/>
                </a:solidFill>
                <a:ea typeface="Arial" charset="0"/>
                <a:cs typeface="Arial" charset="0"/>
              </a:rPr>
              <a:t>Most used recruitment techniques:</a:t>
            </a:r>
          </a:p>
        </p:txBody>
      </p:sp>
      <p:graphicFrame>
        <p:nvGraphicFramePr>
          <p:cNvPr id="4" name="Content Placeholder 3">
            <a:extLst>
              <a:ext uri="{FF2B5EF4-FFF2-40B4-BE49-F238E27FC236}">
                <a16:creationId xmlns:a16="http://schemas.microsoft.com/office/drawing/2014/main" id="{689B0FEF-96CF-6FE1-2BE9-2BB02FC79607}"/>
              </a:ext>
            </a:extLst>
          </p:cNvPr>
          <p:cNvGraphicFramePr>
            <a:graphicFrameLocks noGrp="1"/>
          </p:cNvGraphicFramePr>
          <p:nvPr>
            <p:ph idx="4294967295"/>
            <p:extLst>
              <p:ext uri="{D42A27DB-BD31-4B8C-83A1-F6EECF244321}">
                <p14:modId xmlns:p14="http://schemas.microsoft.com/office/powerpoint/2010/main" val="4280718747"/>
              </p:ext>
            </p:extLst>
          </p:nvPr>
        </p:nvGraphicFramePr>
        <p:xfrm>
          <a:off x="6181725" y="274320"/>
          <a:ext cx="4686300" cy="6309360"/>
        </p:xfrm>
        <a:graphic>
          <a:graphicData uri="http://schemas.openxmlformats.org/drawingml/2006/table">
            <a:tbl>
              <a:tblPr firstRow="1" bandRow="1">
                <a:tableStyleId>{5C22544A-7EE6-4342-B048-85BDC9FD1C3A}</a:tableStyleId>
              </a:tblPr>
              <a:tblGrid>
                <a:gridCol w="3350591">
                  <a:extLst>
                    <a:ext uri="{9D8B030D-6E8A-4147-A177-3AD203B41FA5}">
                      <a16:colId xmlns:a16="http://schemas.microsoft.com/office/drawing/2014/main" val="3155901987"/>
                    </a:ext>
                  </a:extLst>
                </a:gridCol>
                <a:gridCol w="679174">
                  <a:extLst>
                    <a:ext uri="{9D8B030D-6E8A-4147-A177-3AD203B41FA5}">
                      <a16:colId xmlns:a16="http://schemas.microsoft.com/office/drawing/2014/main" val="2341662459"/>
                    </a:ext>
                  </a:extLst>
                </a:gridCol>
                <a:gridCol w="656535">
                  <a:extLst>
                    <a:ext uri="{9D8B030D-6E8A-4147-A177-3AD203B41FA5}">
                      <a16:colId xmlns:a16="http://schemas.microsoft.com/office/drawing/2014/main" val="4073945997"/>
                    </a:ext>
                  </a:extLst>
                </a:gridCol>
              </a:tblGrid>
              <a:tr h="359905">
                <a:tc>
                  <a:txBody>
                    <a:bodyPr/>
                    <a:lstStyle/>
                    <a:p>
                      <a:r>
                        <a:rPr lang="en-US" sz="1800" dirty="0">
                          <a:solidFill>
                            <a:schemeClr val="tx1"/>
                          </a:solidFill>
                        </a:rPr>
                        <a:t>Recruitment technique</a:t>
                      </a:r>
                    </a:p>
                  </a:txBody>
                  <a:tcPr marL="121920" marR="121920" marT="60960" marB="60960"/>
                </a:tc>
                <a:tc>
                  <a:txBody>
                    <a:bodyPr/>
                    <a:lstStyle/>
                    <a:p>
                      <a:pPr algn="ctr"/>
                      <a:r>
                        <a:rPr lang="en-US" sz="1800" dirty="0">
                          <a:solidFill>
                            <a:schemeClr val="tx1"/>
                          </a:solidFill>
                        </a:rPr>
                        <a:t>n</a:t>
                      </a:r>
                    </a:p>
                  </a:txBody>
                  <a:tcPr marL="121920" marR="121920" marT="60960" marB="60960"/>
                </a:tc>
                <a:tc>
                  <a:txBody>
                    <a:bodyPr/>
                    <a:lstStyle/>
                    <a:p>
                      <a:pPr algn="ctr"/>
                      <a:r>
                        <a:rPr lang="en-US" sz="1800" dirty="0">
                          <a:solidFill>
                            <a:schemeClr val="tx1"/>
                          </a:solidFill>
                        </a:rPr>
                        <a:t>%</a:t>
                      </a:r>
                    </a:p>
                  </a:txBody>
                  <a:tcPr marL="121920" marR="121920" marT="60960" marB="60960"/>
                </a:tc>
                <a:extLst>
                  <a:ext uri="{0D108BD9-81ED-4DB2-BD59-A6C34878D82A}">
                    <a16:rowId xmlns:a16="http://schemas.microsoft.com/office/drawing/2014/main" val="410166085"/>
                  </a:ext>
                </a:extLst>
              </a:tr>
              <a:tr h="609071">
                <a:tc>
                  <a:txBody>
                    <a:bodyPr/>
                    <a:lstStyle/>
                    <a:p>
                      <a:r>
                        <a:rPr lang="en-US" sz="1800" dirty="0"/>
                        <a:t>Reassure individual that confidentiality will be maintained</a:t>
                      </a:r>
                    </a:p>
                  </a:txBody>
                  <a:tcPr marL="121920" marR="121920" marT="60960" marB="60960"/>
                </a:tc>
                <a:tc>
                  <a:txBody>
                    <a:bodyPr/>
                    <a:lstStyle/>
                    <a:p>
                      <a:pPr algn="ctr"/>
                      <a:r>
                        <a:rPr lang="en-US" sz="1800" dirty="0"/>
                        <a:t>375</a:t>
                      </a:r>
                    </a:p>
                  </a:txBody>
                  <a:tcPr marL="121920" marR="121920" marT="60960" marB="60960"/>
                </a:tc>
                <a:tc>
                  <a:txBody>
                    <a:bodyPr/>
                    <a:lstStyle/>
                    <a:p>
                      <a:pPr algn="ctr"/>
                      <a:r>
                        <a:rPr lang="en-US" sz="1800" dirty="0"/>
                        <a:t>96%</a:t>
                      </a:r>
                    </a:p>
                  </a:txBody>
                  <a:tcPr marL="121920" marR="121920" marT="60960" marB="60960"/>
                </a:tc>
                <a:extLst>
                  <a:ext uri="{0D108BD9-81ED-4DB2-BD59-A6C34878D82A}">
                    <a16:rowId xmlns:a16="http://schemas.microsoft.com/office/drawing/2014/main" val="3358542803"/>
                  </a:ext>
                </a:extLst>
              </a:tr>
              <a:tr h="609071">
                <a:tc>
                  <a:txBody>
                    <a:bodyPr/>
                    <a:lstStyle/>
                    <a:p>
                      <a:r>
                        <a:rPr lang="en-US" sz="1800" dirty="0"/>
                        <a:t>Reassure individual about data sharing protections</a:t>
                      </a:r>
                    </a:p>
                  </a:txBody>
                  <a:tcPr marL="121920" marR="121920" marT="60960" marB="60960"/>
                </a:tc>
                <a:tc>
                  <a:txBody>
                    <a:bodyPr/>
                    <a:lstStyle/>
                    <a:p>
                      <a:pPr algn="ctr"/>
                      <a:r>
                        <a:rPr lang="en-US" sz="1800" dirty="0"/>
                        <a:t>373</a:t>
                      </a:r>
                    </a:p>
                  </a:txBody>
                  <a:tcPr marL="121920" marR="121920" marT="60960" marB="60960"/>
                </a:tc>
                <a:tc>
                  <a:txBody>
                    <a:bodyPr/>
                    <a:lstStyle/>
                    <a:p>
                      <a:pPr algn="ctr"/>
                      <a:r>
                        <a:rPr lang="en-US" sz="1800" dirty="0"/>
                        <a:t>96%</a:t>
                      </a:r>
                    </a:p>
                  </a:txBody>
                  <a:tcPr marL="121920" marR="121920" marT="60960" marB="60960"/>
                </a:tc>
                <a:extLst>
                  <a:ext uri="{0D108BD9-81ED-4DB2-BD59-A6C34878D82A}">
                    <a16:rowId xmlns:a16="http://schemas.microsoft.com/office/drawing/2014/main" val="2972680871"/>
                  </a:ext>
                </a:extLst>
              </a:tr>
              <a:tr h="609071">
                <a:tc>
                  <a:txBody>
                    <a:bodyPr/>
                    <a:lstStyle/>
                    <a:p>
                      <a:r>
                        <a:rPr lang="en-US" sz="1800" dirty="0"/>
                        <a:t>Discuss benefits to others with the condition in the future</a:t>
                      </a:r>
                    </a:p>
                  </a:txBody>
                  <a:tcPr marL="121920" marR="121920" marT="60960" marB="60960"/>
                </a:tc>
                <a:tc>
                  <a:txBody>
                    <a:bodyPr/>
                    <a:lstStyle/>
                    <a:p>
                      <a:pPr algn="ctr"/>
                      <a:r>
                        <a:rPr lang="en-US" sz="1800" dirty="0"/>
                        <a:t>366</a:t>
                      </a:r>
                    </a:p>
                  </a:txBody>
                  <a:tcPr marL="121920" marR="121920" marT="60960" marB="60960"/>
                </a:tc>
                <a:tc>
                  <a:txBody>
                    <a:bodyPr/>
                    <a:lstStyle/>
                    <a:p>
                      <a:pPr algn="ctr"/>
                      <a:r>
                        <a:rPr lang="en-US" sz="1800" dirty="0"/>
                        <a:t>94%</a:t>
                      </a:r>
                    </a:p>
                  </a:txBody>
                  <a:tcPr marL="121920" marR="121920" marT="60960" marB="60960"/>
                </a:tc>
                <a:extLst>
                  <a:ext uri="{0D108BD9-81ED-4DB2-BD59-A6C34878D82A}">
                    <a16:rowId xmlns:a16="http://schemas.microsoft.com/office/drawing/2014/main" val="2588895342"/>
                  </a:ext>
                </a:extLst>
              </a:tr>
              <a:tr h="609071">
                <a:tc>
                  <a:txBody>
                    <a:bodyPr/>
                    <a:lstStyle/>
                    <a:p>
                      <a:r>
                        <a:rPr lang="en-US" sz="1800" dirty="0"/>
                        <a:t>Physician recommends study to the individual</a:t>
                      </a:r>
                    </a:p>
                  </a:txBody>
                  <a:tcPr marL="121920" marR="121920" marT="60960" marB="60960"/>
                </a:tc>
                <a:tc>
                  <a:txBody>
                    <a:bodyPr/>
                    <a:lstStyle/>
                    <a:p>
                      <a:pPr algn="ctr"/>
                      <a:r>
                        <a:rPr lang="en-US" sz="1800" dirty="0"/>
                        <a:t>343</a:t>
                      </a:r>
                    </a:p>
                  </a:txBody>
                  <a:tcPr marL="121920" marR="121920" marT="60960" marB="60960"/>
                </a:tc>
                <a:tc>
                  <a:txBody>
                    <a:bodyPr/>
                    <a:lstStyle/>
                    <a:p>
                      <a:pPr algn="ctr"/>
                      <a:r>
                        <a:rPr lang="en-US" sz="1800" dirty="0"/>
                        <a:t>85%</a:t>
                      </a:r>
                    </a:p>
                  </a:txBody>
                  <a:tcPr marL="121920" marR="121920" marT="60960" marB="60960"/>
                </a:tc>
                <a:extLst>
                  <a:ext uri="{0D108BD9-81ED-4DB2-BD59-A6C34878D82A}">
                    <a16:rowId xmlns:a16="http://schemas.microsoft.com/office/drawing/2014/main" val="64372041"/>
                  </a:ext>
                </a:extLst>
              </a:tr>
              <a:tr h="858236">
                <a:tc>
                  <a:txBody>
                    <a:bodyPr/>
                    <a:lstStyle/>
                    <a:p>
                      <a:r>
                        <a:rPr lang="en-US" sz="1800" dirty="0"/>
                        <a:t>Reassure individual that clinical care will not be compromised because physician involved in study</a:t>
                      </a:r>
                    </a:p>
                  </a:txBody>
                  <a:tcPr marL="121920" marR="121920" marT="60960" marB="60960"/>
                </a:tc>
                <a:tc>
                  <a:txBody>
                    <a:bodyPr/>
                    <a:lstStyle/>
                    <a:p>
                      <a:pPr algn="ctr"/>
                      <a:r>
                        <a:rPr lang="en-US" sz="1800" dirty="0"/>
                        <a:t>327</a:t>
                      </a:r>
                    </a:p>
                  </a:txBody>
                  <a:tcPr marL="121920" marR="121920" marT="60960" marB="60960"/>
                </a:tc>
                <a:tc>
                  <a:txBody>
                    <a:bodyPr/>
                    <a:lstStyle/>
                    <a:p>
                      <a:pPr algn="ctr"/>
                      <a:r>
                        <a:rPr lang="en-US" sz="1800" dirty="0"/>
                        <a:t>84%</a:t>
                      </a:r>
                    </a:p>
                  </a:txBody>
                  <a:tcPr marL="121920" marR="121920" marT="60960" marB="60960"/>
                </a:tc>
                <a:extLst>
                  <a:ext uri="{0D108BD9-81ED-4DB2-BD59-A6C34878D82A}">
                    <a16:rowId xmlns:a16="http://schemas.microsoft.com/office/drawing/2014/main" val="3048322909"/>
                  </a:ext>
                </a:extLst>
              </a:tr>
              <a:tr h="609071">
                <a:tc>
                  <a:txBody>
                    <a:bodyPr/>
                    <a:lstStyle/>
                    <a:p>
                      <a:r>
                        <a:rPr lang="en-US" sz="1800" dirty="0"/>
                        <a:t>Reassure individual about medical risks of participation</a:t>
                      </a:r>
                    </a:p>
                  </a:txBody>
                  <a:tcPr marL="121920" marR="121920" marT="60960" marB="60960"/>
                </a:tc>
                <a:tc>
                  <a:txBody>
                    <a:bodyPr/>
                    <a:lstStyle/>
                    <a:p>
                      <a:pPr algn="ctr"/>
                      <a:r>
                        <a:rPr lang="en-US" sz="1800" dirty="0"/>
                        <a:t>325</a:t>
                      </a:r>
                    </a:p>
                  </a:txBody>
                  <a:tcPr marL="121920" marR="121920" marT="60960" marB="60960"/>
                </a:tc>
                <a:tc>
                  <a:txBody>
                    <a:bodyPr/>
                    <a:lstStyle/>
                    <a:p>
                      <a:pPr algn="ctr"/>
                      <a:r>
                        <a:rPr lang="en-US" sz="1800" dirty="0"/>
                        <a:t>83%</a:t>
                      </a:r>
                    </a:p>
                  </a:txBody>
                  <a:tcPr marL="121920" marR="121920" marT="60960" marB="60960"/>
                </a:tc>
                <a:extLst>
                  <a:ext uri="{0D108BD9-81ED-4DB2-BD59-A6C34878D82A}">
                    <a16:rowId xmlns:a16="http://schemas.microsoft.com/office/drawing/2014/main" val="1143972397"/>
                  </a:ext>
                </a:extLst>
              </a:tr>
              <a:tr h="609071">
                <a:tc>
                  <a:txBody>
                    <a:bodyPr/>
                    <a:lstStyle/>
                    <a:p>
                      <a:r>
                        <a:rPr lang="en-US" sz="1800" dirty="0"/>
                        <a:t>Discuss how individual could benefit from information</a:t>
                      </a:r>
                    </a:p>
                  </a:txBody>
                  <a:tcPr marL="121920" marR="121920" marT="60960" marB="60960"/>
                </a:tc>
                <a:tc>
                  <a:txBody>
                    <a:bodyPr/>
                    <a:lstStyle/>
                    <a:p>
                      <a:pPr algn="ctr"/>
                      <a:r>
                        <a:rPr lang="en-US" sz="1800" dirty="0"/>
                        <a:t>308</a:t>
                      </a:r>
                    </a:p>
                  </a:txBody>
                  <a:tcPr marL="121920" marR="121920" marT="60960" marB="60960"/>
                </a:tc>
                <a:tc>
                  <a:txBody>
                    <a:bodyPr/>
                    <a:lstStyle/>
                    <a:p>
                      <a:pPr algn="ctr"/>
                      <a:r>
                        <a:rPr lang="en-US" sz="1800" dirty="0"/>
                        <a:t>79%</a:t>
                      </a:r>
                    </a:p>
                  </a:txBody>
                  <a:tcPr marL="121920" marR="121920" marT="60960" marB="60960"/>
                </a:tc>
                <a:extLst>
                  <a:ext uri="{0D108BD9-81ED-4DB2-BD59-A6C34878D82A}">
                    <a16:rowId xmlns:a16="http://schemas.microsoft.com/office/drawing/2014/main" val="1377502360"/>
                  </a:ext>
                </a:extLst>
              </a:tr>
              <a:tr h="609071">
                <a:tc>
                  <a:txBody>
                    <a:bodyPr/>
                    <a:lstStyle/>
                    <a:p>
                      <a:r>
                        <a:rPr lang="en-US" sz="1800" dirty="0"/>
                        <a:t>Ask personal questions to establish rapport </a:t>
                      </a:r>
                    </a:p>
                  </a:txBody>
                  <a:tcPr marL="121920" marR="121920" marT="60960" marB="60960"/>
                </a:tc>
                <a:tc>
                  <a:txBody>
                    <a:bodyPr/>
                    <a:lstStyle/>
                    <a:p>
                      <a:pPr algn="ctr"/>
                      <a:r>
                        <a:rPr lang="en-US" sz="1800" dirty="0"/>
                        <a:t>305</a:t>
                      </a:r>
                    </a:p>
                  </a:txBody>
                  <a:tcPr marL="121920" marR="121920" marT="60960" marB="60960"/>
                </a:tc>
                <a:tc>
                  <a:txBody>
                    <a:bodyPr/>
                    <a:lstStyle/>
                    <a:p>
                      <a:pPr algn="ctr"/>
                      <a:r>
                        <a:rPr lang="en-US" sz="1800" dirty="0"/>
                        <a:t>78%</a:t>
                      </a:r>
                    </a:p>
                  </a:txBody>
                  <a:tcPr marL="121920" marR="121920" marT="60960" marB="60960"/>
                </a:tc>
                <a:extLst>
                  <a:ext uri="{0D108BD9-81ED-4DB2-BD59-A6C34878D82A}">
                    <a16:rowId xmlns:a16="http://schemas.microsoft.com/office/drawing/2014/main" val="2019718688"/>
                  </a:ext>
                </a:extLst>
              </a:tr>
            </a:tbl>
          </a:graphicData>
        </a:graphic>
      </p:graphicFrame>
    </p:spTree>
    <p:extLst>
      <p:ext uri="{BB962C8B-B14F-4D97-AF65-F5344CB8AC3E}">
        <p14:creationId xmlns:p14="http://schemas.microsoft.com/office/powerpoint/2010/main" val="2414850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288"/>
            <a:ext cx="10160000" cy="1143000"/>
          </a:xfrm>
          <a:prstGeom prst="rect">
            <a:avLst/>
          </a:prstGeom>
        </p:spPr>
        <p:txBody>
          <a:bodyPr>
            <a:normAutofit/>
          </a:bodyPr>
          <a:lstStyle/>
          <a:p>
            <a:pPr algn="l"/>
            <a:r>
              <a:rPr lang="en-US" sz="2800" dirty="0">
                <a:solidFill>
                  <a:srgbClr val="FFFF00"/>
                </a:solidFill>
                <a:ea typeface="Arial" charset="0"/>
                <a:cs typeface="Arial" charset="0"/>
              </a:rPr>
              <a:t>Techniques perceived most effective</a:t>
            </a:r>
          </a:p>
        </p:txBody>
      </p:sp>
      <p:graphicFrame>
        <p:nvGraphicFramePr>
          <p:cNvPr id="4" name="Content Placeholder 3">
            <a:extLst>
              <a:ext uri="{FF2B5EF4-FFF2-40B4-BE49-F238E27FC236}">
                <a16:creationId xmlns:a16="http://schemas.microsoft.com/office/drawing/2014/main" id="{689B0FEF-96CF-6FE1-2BE9-2BB02FC79607}"/>
              </a:ext>
            </a:extLst>
          </p:cNvPr>
          <p:cNvGraphicFramePr>
            <a:graphicFrameLocks noGrp="1"/>
          </p:cNvGraphicFramePr>
          <p:nvPr>
            <p:ph idx="4294967295"/>
            <p:extLst>
              <p:ext uri="{D42A27DB-BD31-4B8C-83A1-F6EECF244321}">
                <p14:modId xmlns:p14="http://schemas.microsoft.com/office/powerpoint/2010/main" val="2109456581"/>
              </p:ext>
            </p:extLst>
          </p:nvPr>
        </p:nvGraphicFramePr>
        <p:xfrm>
          <a:off x="6276975" y="82350"/>
          <a:ext cx="5524499" cy="6786076"/>
        </p:xfrm>
        <a:graphic>
          <a:graphicData uri="http://schemas.openxmlformats.org/drawingml/2006/table">
            <a:tbl>
              <a:tblPr firstRow="1" bandRow="1">
                <a:tableStyleId>{5C22544A-7EE6-4342-B048-85BDC9FD1C3A}</a:tableStyleId>
              </a:tblPr>
              <a:tblGrid>
                <a:gridCol w="4003260">
                  <a:extLst>
                    <a:ext uri="{9D8B030D-6E8A-4147-A177-3AD203B41FA5}">
                      <a16:colId xmlns:a16="http://schemas.microsoft.com/office/drawing/2014/main" val="3155901987"/>
                    </a:ext>
                  </a:extLst>
                </a:gridCol>
                <a:gridCol w="800652">
                  <a:extLst>
                    <a:ext uri="{9D8B030D-6E8A-4147-A177-3AD203B41FA5}">
                      <a16:colId xmlns:a16="http://schemas.microsoft.com/office/drawing/2014/main" val="2341662459"/>
                    </a:ext>
                  </a:extLst>
                </a:gridCol>
                <a:gridCol w="720587">
                  <a:extLst>
                    <a:ext uri="{9D8B030D-6E8A-4147-A177-3AD203B41FA5}">
                      <a16:colId xmlns:a16="http://schemas.microsoft.com/office/drawing/2014/main" val="4073945997"/>
                    </a:ext>
                  </a:extLst>
                </a:gridCol>
              </a:tblGrid>
              <a:tr h="1027720">
                <a:tc>
                  <a:txBody>
                    <a:bodyPr/>
                    <a:lstStyle/>
                    <a:p>
                      <a:r>
                        <a:rPr lang="en-US" sz="3200" dirty="0">
                          <a:solidFill>
                            <a:schemeClr val="tx1"/>
                          </a:solidFill>
                        </a:rPr>
                        <a:t>Recruitment technique</a:t>
                      </a:r>
                    </a:p>
                  </a:txBody>
                  <a:tcPr marL="121920" marR="121920" marT="60960" marB="60960"/>
                </a:tc>
                <a:tc>
                  <a:txBody>
                    <a:bodyPr/>
                    <a:lstStyle/>
                    <a:p>
                      <a:pPr algn="ctr"/>
                      <a:r>
                        <a:rPr lang="en-US" sz="3200" dirty="0">
                          <a:solidFill>
                            <a:schemeClr val="tx1"/>
                          </a:solidFill>
                        </a:rPr>
                        <a:t>M</a:t>
                      </a:r>
                    </a:p>
                  </a:txBody>
                  <a:tcPr marL="121920" marR="121920" marT="60960" marB="60960"/>
                </a:tc>
                <a:tc>
                  <a:txBody>
                    <a:bodyPr/>
                    <a:lstStyle/>
                    <a:p>
                      <a:pPr algn="ctr"/>
                      <a:r>
                        <a:rPr lang="en-US" sz="3200" dirty="0">
                          <a:solidFill>
                            <a:schemeClr val="tx1"/>
                          </a:solidFill>
                        </a:rPr>
                        <a:t>SD</a:t>
                      </a:r>
                    </a:p>
                  </a:txBody>
                  <a:tcPr marL="121920" marR="121920" marT="60960" marB="60960"/>
                </a:tc>
                <a:extLst>
                  <a:ext uri="{0D108BD9-81ED-4DB2-BD59-A6C34878D82A}">
                    <a16:rowId xmlns:a16="http://schemas.microsoft.com/office/drawing/2014/main" val="410166085"/>
                  </a:ext>
                </a:extLst>
              </a:tr>
              <a:tr h="660076">
                <a:tc>
                  <a:txBody>
                    <a:bodyPr/>
                    <a:lstStyle/>
                    <a:p>
                      <a:r>
                        <a:rPr lang="en-US" sz="1800" dirty="0"/>
                        <a:t>PI actively approaches and enrolls participants</a:t>
                      </a:r>
                    </a:p>
                  </a:txBody>
                  <a:tcPr marL="121920" marR="121920" marT="60960" marB="60960"/>
                </a:tc>
                <a:tc>
                  <a:txBody>
                    <a:bodyPr/>
                    <a:lstStyle/>
                    <a:p>
                      <a:pPr algn="ctr"/>
                      <a:r>
                        <a:rPr lang="en-US" sz="2400" dirty="0"/>
                        <a:t>4.2</a:t>
                      </a:r>
                    </a:p>
                  </a:txBody>
                  <a:tcPr marL="121920" marR="121920" marT="60960" marB="60960"/>
                </a:tc>
                <a:tc>
                  <a:txBody>
                    <a:bodyPr/>
                    <a:lstStyle/>
                    <a:p>
                      <a:pPr algn="ctr"/>
                      <a:r>
                        <a:rPr lang="en-US" sz="2400" dirty="0"/>
                        <a:t>1.0</a:t>
                      </a:r>
                    </a:p>
                  </a:txBody>
                  <a:tcPr marL="121920" marR="121920" marT="60960" marB="60960"/>
                </a:tc>
                <a:extLst>
                  <a:ext uri="{0D108BD9-81ED-4DB2-BD59-A6C34878D82A}">
                    <a16:rowId xmlns:a16="http://schemas.microsoft.com/office/drawing/2014/main" val="3358542803"/>
                  </a:ext>
                </a:extLst>
              </a:tr>
              <a:tr h="660076">
                <a:tc>
                  <a:txBody>
                    <a:bodyPr/>
                    <a:lstStyle/>
                    <a:p>
                      <a:r>
                        <a:rPr lang="en-US" sz="1800" dirty="0"/>
                        <a:t>Physician recommends study to the individual  </a:t>
                      </a:r>
                    </a:p>
                  </a:txBody>
                  <a:tcPr marL="121920" marR="121920" marT="60960" marB="60960"/>
                </a:tc>
                <a:tc>
                  <a:txBody>
                    <a:bodyPr/>
                    <a:lstStyle/>
                    <a:p>
                      <a:pPr algn="ctr"/>
                      <a:r>
                        <a:rPr lang="en-US" sz="2400" dirty="0"/>
                        <a:t>4.2</a:t>
                      </a:r>
                    </a:p>
                  </a:txBody>
                  <a:tcPr marL="121920" marR="121920" marT="60960" marB="60960"/>
                </a:tc>
                <a:tc>
                  <a:txBody>
                    <a:bodyPr/>
                    <a:lstStyle/>
                    <a:p>
                      <a:pPr algn="ctr"/>
                      <a:r>
                        <a:rPr lang="en-US" sz="2400" dirty="0"/>
                        <a:t>1.0</a:t>
                      </a:r>
                    </a:p>
                  </a:txBody>
                  <a:tcPr marL="121920" marR="121920" marT="60960" marB="60960"/>
                </a:tc>
                <a:extLst>
                  <a:ext uri="{0D108BD9-81ED-4DB2-BD59-A6C34878D82A}">
                    <a16:rowId xmlns:a16="http://schemas.microsoft.com/office/drawing/2014/main" val="2972680871"/>
                  </a:ext>
                </a:extLst>
              </a:tr>
              <a:tr h="660076">
                <a:tc>
                  <a:txBody>
                    <a:bodyPr/>
                    <a:lstStyle/>
                    <a:p>
                      <a:r>
                        <a:rPr lang="en-US" sz="1800" dirty="0"/>
                        <a:t>Physician introduces recruiter to individual</a:t>
                      </a:r>
                    </a:p>
                  </a:txBody>
                  <a:tcPr marL="121920" marR="121920" marT="60960" marB="60960"/>
                </a:tc>
                <a:tc>
                  <a:txBody>
                    <a:bodyPr/>
                    <a:lstStyle/>
                    <a:p>
                      <a:pPr algn="ctr"/>
                      <a:r>
                        <a:rPr lang="en-US" sz="2400" dirty="0"/>
                        <a:t>3.9</a:t>
                      </a:r>
                    </a:p>
                  </a:txBody>
                  <a:tcPr marL="121920" marR="121920" marT="60960" marB="60960"/>
                </a:tc>
                <a:tc>
                  <a:txBody>
                    <a:bodyPr/>
                    <a:lstStyle/>
                    <a:p>
                      <a:pPr algn="ctr"/>
                      <a:r>
                        <a:rPr lang="en-US" sz="2400" dirty="0"/>
                        <a:t>1.0</a:t>
                      </a:r>
                    </a:p>
                  </a:txBody>
                  <a:tcPr marL="121920" marR="121920" marT="60960" marB="60960"/>
                </a:tc>
                <a:extLst>
                  <a:ext uri="{0D108BD9-81ED-4DB2-BD59-A6C34878D82A}">
                    <a16:rowId xmlns:a16="http://schemas.microsoft.com/office/drawing/2014/main" val="2588895342"/>
                  </a:ext>
                </a:extLst>
              </a:tr>
              <a:tr h="884981">
                <a:tc>
                  <a:txBody>
                    <a:bodyPr/>
                    <a:lstStyle/>
                    <a:p>
                      <a:r>
                        <a:rPr lang="en-US" sz="1800" dirty="0"/>
                        <a:t>Reassure individual that clinical care will not be compromised because physician involved in study. </a:t>
                      </a:r>
                    </a:p>
                  </a:txBody>
                  <a:tcPr marL="121920" marR="121920" marT="60960" marB="60960"/>
                </a:tc>
                <a:tc>
                  <a:txBody>
                    <a:bodyPr/>
                    <a:lstStyle/>
                    <a:p>
                      <a:pPr algn="ctr"/>
                      <a:r>
                        <a:rPr lang="en-US" sz="2400" dirty="0"/>
                        <a:t>3.9</a:t>
                      </a:r>
                    </a:p>
                  </a:txBody>
                  <a:tcPr marL="121920" marR="121920" marT="60960" marB="60960"/>
                </a:tc>
                <a:tc>
                  <a:txBody>
                    <a:bodyPr/>
                    <a:lstStyle/>
                    <a:p>
                      <a:pPr algn="ctr"/>
                      <a:r>
                        <a:rPr lang="en-US" sz="2400" dirty="0"/>
                        <a:t>1.0</a:t>
                      </a:r>
                    </a:p>
                  </a:txBody>
                  <a:tcPr marL="121920" marR="121920" marT="60960" marB="60960"/>
                </a:tc>
                <a:extLst>
                  <a:ext uri="{0D108BD9-81ED-4DB2-BD59-A6C34878D82A}">
                    <a16:rowId xmlns:a16="http://schemas.microsoft.com/office/drawing/2014/main" val="64372041"/>
                  </a:ext>
                </a:extLst>
              </a:tr>
              <a:tr h="660076">
                <a:tc>
                  <a:txBody>
                    <a:bodyPr/>
                    <a:lstStyle/>
                    <a:p>
                      <a:r>
                        <a:rPr lang="en-US" sz="1800" dirty="0"/>
                        <a:t>Report on other participants’ positive treatment outcomes</a:t>
                      </a:r>
                    </a:p>
                  </a:txBody>
                  <a:tcPr marL="121920" marR="121920" marT="60960" marB="60960"/>
                </a:tc>
                <a:tc>
                  <a:txBody>
                    <a:bodyPr/>
                    <a:lstStyle/>
                    <a:p>
                      <a:pPr algn="ctr"/>
                      <a:r>
                        <a:rPr lang="en-US" sz="2400" dirty="0"/>
                        <a:t>3.9</a:t>
                      </a:r>
                    </a:p>
                  </a:txBody>
                  <a:tcPr marL="121920" marR="121920" marT="60960" marB="60960"/>
                </a:tc>
                <a:tc>
                  <a:txBody>
                    <a:bodyPr/>
                    <a:lstStyle/>
                    <a:p>
                      <a:pPr algn="ctr"/>
                      <a:r>
                        <a:rPr lang="en-US" sz="2400" dirty="0"/>
                        <a:t>0.7</a:t>
                      </a:r>
                    </a:p>
                  </a:txBody>
                  <a:tcPr marL="121920" marR="121920" marT="60960" marB="60960"/>
                </a:tc>
                <a:extLst>
                  <a:ext uri="{0D108BD9-81ED-4DB2-BD59-A6C34878D82A}">
                    <a16:rowId xmlns:a16="http://schemas.microsoft.com/office/drawing/2014/main" val="3048322909"/>
                  </a:ext>
                </a:extLst>
              </a:tr>
              <a:tr h="731040">
                <a:tc>
                  <a:txBody>
                    <a:bodyPr/>
                    <a:lstStyle/>
                    <a:p>
                      <a:r>
                        <a:rPr lang="en-US" sz="1800" dirty="0"/>
                        <a:t>Reassure individual about medical risks of participation</a:t>
                      </a:r>
                    </a:p>
                  </a:txBody>
                  <a:tcPr marL="121920" marR="121920" marT="60960" marB="60960"/>
                </a:tc>
                <a:tc>
                  <a:txBody>
                    <a:bodyPr/>
                    <a:lstStyle/>
                    <a:p>
                      <a:pPr algn="ctr"/>
                      <a:r>
                        <a:rPr lang="en-US" sz="2400" dirty="0"/>
                        <a:t>3.9</a:t>
                      </a:r>
                    </a:p>
                  </a:txBody>
                  <a:tcPr marL="121920" marR="121920" marT="60960" marB="60960"/>
                </a:tc>
                <a:tc>
                  <a:txBody>
                    <a:bodyPr/>
                    <a:lstStyle/>
                    <a:p>
                      <a:pPr algn="ctr"/>
                      <a:r>
                        <a:rPr lang="en-US" sz="2400" dirty="0"/>
                        <a:t>1.0</a:t>
                      </a:r>
                    </a:p>
                  </a:txBody>
                  <a:tcPr marL="121920" marR="121920" marT="60960" marB="60960"/>
                </a:tc>
                <a:extLst>
                  <a:ext uri="{0D108BD9-81ED-4DB2-BD59-A6C34878D82A}">
                    <a16:rowId xmlns:a16="http://schemas.microsoft.com/office/drawing/2014/main" val="1143972397"/>
                  </a:ext>
                </a:extLst>
              </a:tr>
              <a:tr h="660076">
                <a:tc>
                  <a:txBody>
                    <a:bodyPr/>
                    <a:lstStyle/>
                    <a:p>
                      <a:r>
                        <a:rPr lang="en-US" sz="1800" dirty="0"/>
                        <a:t>Highlighted monetary incentives</a:t>
                      </a:r>
                    </a:p>
                  </a:txBody>
                  <a:tcPr marL="121920" marR="121920" marT="60960" marB="60960"/>
                </a:tc>
                <a:tc>
                  <a:txBody>
                    <a:bodyPr/>
                    <a:lstStyle/>
                    <a:p>
                      <a:pPr algn="ctr"/>
                      <a:r>
                        <a:rPr lang="en-US" sz="2400" dirty="0"/>
                        <a:t>3.9</a:t>
                      </a:r>
                    </a:p>
                  </a:txBody>
                  <a:tcPr marL="121920" marR="121920" marT="60960" marB="60960"/>
                </a:tc>
                <a:tc>
                  <a:txBody>
                    <a:bodyPr/>
                    <a:lstStyle/>
                    <a:p>
                      <a:pPr algn="ctr"/>
                      <a:r>
                        <a:rPr lang="en-US" sz="2400" dirty="0"/>
                        <a:t>0.9</a:t>
                      </a:r>
                    </a:p>
                  </a:txBody>
                  <a:tcPr marL="121920" marR="121920" marT="60960" marB="60960"/>
                </a:tc>
                <a:extLst>
                  <a:ext uri="{0D108BD9-81ED-4DB2-BD59-A6C34878D82A}">
                    <a16:rowId xmlns:a16="http://schemas.microsoft.com/office/drawing/2014/main" val="1377502360"/>
                  </a:ext>
                </a:extLst>
              </a:tr>
              <a:tr h="660076">
                <a:tc>
                  <a:txBody>
                    <a:bodyPr/>
                    <a:lstStyle/>
                    <a:p>
                      <a:r>
                        <a:rPr lang="en-US" sz="1800" dirty="0"/>
                        <a:t>Highlighted that study will pay for treatment</a:t>
                      </a:r>
                    </a:p>
                  </a:txBody>
                  <a:tcPr marL="121920" marR="121920" marT="60960" marB="60960"/>
                </a:tc>
                <a:tc>
                  <a:txBody>
                    <a:bodyPr/>
                    <a:lstStyle/>
                    <a:p>
                      <a:pPr algn="ctr"/>
                      <a:r>
                        <a:rPr lang="en-US" sz="2400" dirty="0"/>
                        <a:t>3.8</a:t>
                      </a:r>
                    </a:p>
                  </a:txBody>
                  <a:tcPr marL="121920" marR="121920" marT="60960" marB="60960"/>
                </a:tc>
                <a:tc>
                  <a:txBody>
                    <a:bodyPr/>
                    <a:lstStyle/>
                    <a:p>
                      <a:pPr algn="ctr"/>
                      <a:r>
                        <a:rPr lang="en-US" sz="2400" dirty="0"/>
                        <a:t>0.9</a:t>
                      </a:r>
                    </a:p>
                  </a:txBody>
                  <a:tcPr marL="121920" marR="121920" marT="60960" marB="60960"/>
                </a:tc>
                <a:extLst>
                  <a:ext uri="{0D108BD9-81ED-4DB2-BD59-A6C34878D82A}">
                    <a16:rowId xmlns:a16="http://schemas.microsoft.com/office/drawing/2014/main" val="2019718688"/>
                  </a:ext>
                </a:extLst>
              </a:tr>
            </a:tbl>
          </a:graphicData>
        </a:graphic>
      </p:graphicFrame>
    </p:spTree>
    <p:extLst>
      <p:ext uri="{BB962C8B-B14F-4D97-AF65-F5344CB8AC3E}">
        <p14:creationId xmlns:p14="http://schemas.microsoft.com/office/powerpoint/2010/main" val="344678731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3E1A3A91-BD51-4A21-8749-C157614237C0}" vid="{5381A263-89CC-4896-AB43-CE70018196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BB42EBFFE0D545AA97F22EA85A8727" ma:contentTypeVersion="18" ma:contentTypeDescription="Create a new document." ma:contentTypeScope="" ma:versionID="d4aecfcf9515f8a54453b067123b90ab">
  <xsd:schema xmlns:xsd="http://www.w3.org/2001/XMLSchema" xmlns:xs="http://www.w3.org/2001/XMLSchema" xmlns:p="http://schemas.microsoft.com/office/2006/metadata/properties" xmlns:ns2="4d56cdf7-48b3-4818-83c1-1e0c015d129e" xmlns:ns3="1d6abeec-ecc4-4ab7-8a89-dd2c2341af47" targetNamespace="http://schemas.microsoft.com/office/2006/metadata/properties" ma:root="true" ma:fieldsID="e4f79c9099348137a77915460dc059ba" ns2:_="" ns3:_="">
    <xsd:import namespace="4d56cdf7-48b3-4818-83c1-1e0c015d129e"/>
    <xsd:import namespace="1d6abeec-ecc4-4ab7-8a89-dd2c2341af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56cdf7-48b3-4818-83c1-1e0c015d12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05ae14f-49e2-48e4-a49a-58e4a30c660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6abeec-ecc4-4ab7-8a89-dd2c2341af4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231c3a1-343a-479c-9977-4daae60decb9}" ma:internalName="TaxCatchAll" ma:showField="CatchAllData" ma:web="1d6abeec-ecc4-4ab7-8a89-dd2c2341af47">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6abeec-ecc4-4ab7-8a89-dd2c2341af47" xsi:nil="true"/>
    <lcf76f155ced4ddcb4097134ff3c332f xmlns="4d56cdf7-48b3-4818-83c1-1e0c015d129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FD9BCDB-A42A-4DCB-857C-A70CB7CD7DAA}"/>
</file>

<file path=customXml/itemProps2.xml><?xml version="1.0" encoding="utf-8"?>
<ds:datastoreItem xmlns:ds="http://schemas.openxmlformats.org/officeDocument/2006/customXml" ds:itemID="{77069E69-E36A-4AA6-997A-1FF0CD99E19F}"/>
</file>

<file path=customXml/itemProps3.xml><?xml version="1.0" encoding="utf-8"?>
<ds:datastoreItem xmlns:ds="http://schemas.openxmlformats.org/officeDocument/2006/customXml" ds:itemID="{5E33BD50-A41D-4BA3-90FC-B2909FA99D01}"/>
</file>

<file path=docProps/app.xml><?xml version="1.0" encoding="utf-8"?>
<Properties xmlns="http://schemas.openxmlformats.org/officeDocument/2006/extended-properties" xmlns:vt="http://schemas.openxmlformats.org/officeDocument/2006/docPropsVTypes">
  <TotalTime>75</TotalTime>
  <Words>1483</Words>
  <Application>Microsoft Office PowerPoint</Application>
  <PresentationFormat>Widescreen</PresentationFormat>
  <Paragraphs>172</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Aptos</vt:lpstr>
      <vt:lpstr>Arial</vt:lpstr>
      <vt:lpstr>Calibri</vt:lpstr>
      <vt:lpstr>Calibri Light</vt:lpstr>
      <vt:lpstr>Wingdings</vt:lpstr>
      <vt:lpstr>1_Office Theme</vt:lpstr>
      <vt:lpstr>2_Office Theme</vt:lpstr>
      <vt:lpstr>NUDGING INFORMED CONSENT TO RESEARCH PARTICIPATION</vt:lpstr>
      <vt:lpstr>PowerPoint Presentation</vt:lpstr>
      <vt:lpstr>Introduction</vt:lpstr>
      <vt:lpstr>PowerPoint Presentation</vt:lpstr>
      <vt:lpstr>PowerPoint Presentation</vt:lpstr>
      <vt:lpstr>Research aims</vt:lpstr>
      <vt:lpstr>Aim 1: Quantitative survey phase</vt:lpstr>
      <vt:lpstr>Most used recruitment techniques:</vt:lpstr>
      <vt:lpstr>Techniques perceived most effective</vt:lpstr>
      <vt:lpstr>Arguments in Favor of Recruitmet Nudging</vt:lpstr>
      <vt:lpstr>PowerPoint Presentation</vt:lpstr>
      <vt:lpstr>PowerPoint Presentation</vt:lpstr>
      <vt:lpstr>General Rule to Guide IRBs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Maxwell Mehlman</dc:creator>
  <cp:lastModifiedBy>Maxwell Mehlman</cp:lastModifiedBy>
  <cp:revision>1</cp:revision>
  <dcterms:created xsi:type="dcterms:W3CDTF">2026-04-27T18:01:13Z</dcterms:created>
  <dcterms:modified xsi:type="dcterms:W3CDTF">2026-05-28T17:56:04Z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0x01010029BB42EBFFE0D545AA97F22EA85A8727</vt:lpwstr>
  </property>
</Properties>
</file>