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handoutMasterIdLst>
    <p:handoutMasterId r:id="rId20"/>
  </p:handoutMasterIdLst>
  <p:sldIdLst>
    <p:sldId id="256" r:id="rId2"/>
    <p:sldId id="489" r:id="rId3"/>
    <p:sldId id="543" r:id="rId4"/>
    <p:sldId id="551" r:id="rId5"/>
    <p:sldId id="530" r:id="rId6"/>
    <p:sldId id="524" r:id="rId7"/>
    <p:sldId id="539" r:id="rId8"/>
    <p:sldId id="519" r:id="rId9"/>
    <p:sldId id="532" r:id="rId10"/>
    <p:sldId id="549" r:id="rId11"/>
    <p:sldId id="534" r:id="rId12"/>
    <p:sldId id="535" r:id="rId13"/>
    <p:sldId id="537" r:id="rId14"/>
    <p:sldId id="536" r:id="rId15"/>
    <p:sldId id="542" r:id="rId16"/>
    <p:sldId id="550" r:id="rId17"/>
    <p:sldId id="544"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5A923"/>
    <a:srgbClr val="68B22C"/>
    <a:srgbClr val="69B22B"/>
    <a:srgbClr val="76BA33"/>
    <a:srgbClr val="83C03C"/>
    <a:srgbClr val="00FFFF"/>
    <a:srgbClr val="00FF00"/>
    <a:srgbClr val="FF66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p:cViewPr varScale="1">
        <p:scale>
          <a:sx n="101" d="100"/>
          <a:sy n="101" d="100"/>
        </p:scale>
        <p:origin x="876"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94"/>
    </p:cViewPr>
  </p:sorterViewPr>
  <p:notesViewPr>
    <p:cSldViewPr>
      <p:cViewPr varScale="1">
        <p:scale>
          <a:sx n="80" d="100"/>
          <a:sy n="80" d="100"/>
        </p:scale>
        <p:origin x="23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defRPr sz="1200"/>
            </a:lvl1pPr>
          </a:lstStyle>
          <a:p>
            <a:endParaRPr lang="en-US" dirty="0"/>
          </a:p>
        </p:txBody>
      </p:sp>
      <p:sp>
        <p:nvSpPr>
          <p:cNvPr id="22531" name="Rectangle 3"/>
          <p:cNvSpPr>
            <a:spLocks noGrp="1" noChangeArrowheads="1"/>
          </p:cNvSpPr>
          <p:nvPr>
            <p:ph type="dt" sz="quarter" idx="1"/>
          </p:nvPr>
        </p:nvSpPr>
        <p:spPr bwMode="auto">
          <a:xfrm>
            <a:off x="3970939" y="0"/>
            <a:ext cx="3037840" cy="4648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a:defRPr sz="1200"/>
            </a:lvl1pPr>
          </a:lstStyle>
          <a:p>
            <a:endParaRPr lang="en-US" dirty="0"/>
          </a:p>
        </p:txBody>
      </p:sp>
      <p:sp>
        <p:nvSpPr>
          <p:cNvPr id="22532" name="Rectangle 4"/>
          <p:cNvSpPr>
            <a:spLocks noGrp="1" noChangeArrowheads="1"/>
          </p:cNvSpPr>
          <p:nvPr>
            <p:ph type="ftr" sz="quarter" idx="2"/>
          </p:nvPr>
        </p:nvSpPr>
        <p:spPr bwMode="auto">
          <a:xfrm>
            <a:off x="0" y="8829966"/>
            <a:ext cx="3037840" cy="4648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defRPr sz="1200"/>
            </a:lvl1pPr>
          </a:lstStyle>
          <a:p>
            <a:endParaRPr lang="en-US" dirty="0"/>
          </a:p>
        </p:txBody>
      </p:sp>
      <p:sp>
        <p:nvSpPr>
          <p:cNvPr id="22533" name="Rectangle 5"/>
          <p:cNvSpPr>
            <a:spLocks noGrp="1" noChangeArrowheads="1"/>
          </p:cNvSpPr>
          <p:nvPr>
            <p:ph type="sldNum" sz="quarter" idx="3"/>
          </p:nvPr>
        </p:nvSpPr>
        <p:spPr bwMode="auto">
          <a:xfrm>
            <a:off x="3970939" y="8829966"/>
            <a:ext cx="3037840" cy="4648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a:defRPr sz="1200"/>
            </a:lvl1pPr>
          </a:lstStyle>
          <a:p>
            <a:fld id="{3ADEABA6-F8E7-4043-9A96-456F5D28D57C}" type="slidenum">
              <a:rPr lang="en-US"/>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defRPr sz="1200"/>
            </a:lvl1pPr>
          </a:lstStyle>
          <a:p>
            <a:endParaRPr lang="en-US" dirty="0"/>
          </a:p>
        </p:txBody>
      </p:sp>
      <p:sp>
        <p:nvSpPr>
          <p:cNvPr id="55299" name="Rectangle 3"/>
          <p:cNvSpPr>
            <a:spLocks noGrp="1" noChangeArrowheads="1"/>
          </p:cNvSpPr>
          <p:nvPr>
            <p:ph type="dt" idx="1"/>
          </p:nvPr>
        </p:nvSpPr>
        <p:spPr bwMode="auto">
          <a:xfrm>
            <a:off x="3970939" y="0"/>
            <a:ext cx="3037840" cy="46482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lvl1pPr algn="r">
              <a:defRPr sz="1200"/>
            </a:lvl1pPr>
          </a:lstStyle>
          <a:p>
            <a:endParaRPr lang="en-US" dirty="0"/>
          </a:p>
        </p:txBody>
      </p:sp>
      <p:sp>
        <p:nvSpPr>
          <p:cNvPr id="55300" name="Rectangle 4"/>
          <p:cNvSpPr>
            <a:spLocks noGrp="1" noRot="1" noChangeAspect="1" noChangeArrowheads="1" noTextEdit="1"/>
          </p:cNvSpPr>
          <p:nvPr>
            <p:ph type="sldImg" idx="2"/>
          </p:nvPr>
        </p:nvSpPr>
        <p:spPr bwMode="auto">
          <a:xfrm>
            <a:off x="407988" y="698500"/>
            <a:ext cx="6194425" cy="3484563"/>
          </a:xfrm>
          <a:prstGeom prst="rect">
            <a:avLst/>
          </a:prstGeom>
          <a:noFill/>
          <a:ln w="9525">
            <a:solidFill>
              <a:srgbClr val="000000"/>
            </a:solidFill>
            <a:miter lim="800000"/>
            <a:headEnd/>
            <a:tailEnd/>
          </a:ln>
          <a:effectLst/>
        </p:spPr>
      </p:sp>
      <p:sp>
        <p:nvSpPr>
          <p:cNvPr id="55301" name="Rectangle 5"/>
          <p:cNvSpPr>
            <a:spLocks noGrp="1" noChangeArrowheads="1"/>
          </p:cNvSpPr>
          <p:nvPr>
            <p:ph type="body" sz="quarter" idx="3"/>
          </p:nvPr>
        </p:nvSpPr>
        <p:spPr bwMode="auto">
          <a:xfrm>
            <a:off x="701041" y="4415791"/>
            <a:ext cx="5608320" cy="4183380"/>
          </a:xfrm>
          <a:prstGeom prst="rect">
            <a:avLst/>
          </a:prstGeom>
          <a:noFill/>
          <a:ln w="9525">
            <a:noFill/>
            <a:miter lim="800000"/>
            <a:headEnd/>
            <a:tailEnd/>
          </a:ln>
          <a:effectLst/>
        </p:spPr>
        <p:txBody>
          <a:bodyPr vert="horz" wrap="square" lIns="93168" tIns="46584" rIns="93168" bIns="4658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5302" name="Rectangle 6"/>
          <p:cNvSpPr>
            <a:spLocks noGrp="1" noChangeArrowheads="1"/>
          </p:cNvSpPr>
          <p:nvPr>
            <p:ph type="ftr" sz="quarter" idx="4"/>
          </p:nvPr>
        </p:nvSpPr>
        <p:spPr bwMode="auto">
          <a:xfrm>
            <a:off x="0" y="8829966"/>
            <a:ext cx="3037840" cy="4648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defRPr sz="1200"/>
            </a:lvl1pPr>
          </a:lstStyle>
          <a:p>
            <a:endParaRPr lang="en-US" dirty="0"/>
          </a:p>
        </p:txBody>
      </p:sp>
      <p:sp>
        <p:nvSpPr>
          <p:cNvPr id="55303" name="Rectangle 7"/>
          <p:cNvSpPr>
            <a:spLocks noGrp="1" noChangeArrowheads="1"/>
          </p:cNvSpPr>
          <p:nvPr>
            <p:ph type="sldNum" sz="quarter" idx="5"/>
          </p:nvPr>
        </p:nvSpPr>
        <p:spPr bwMode="auto">
          <a:xfrm>
            <a:off x="3970939" y="8829966"/>
            <a:ext cx="3037840" cy="464820"/>
          </a:xfrm>
          <a:prstGeom prst="rect">
            <a:avLst/>
          </a:prstGeom>
          <a:noFill/>
          <a:ln w="9525">
            <a:noFill/>
            <a:miter lim="800000"/>
            <a:headEnd/>
            <a:tailEnd/>
          </a:ln>
          <a:effectLst/>
        </p:spPr>
        <p:txBody>
          <a:bodyPr vert="horz" wrap="square" lIns="93168" tIns="46584" rIns="93168" bIns="46584" numCol="1" anchor="b" anchorCtr="0" compatLnSpc="1">
            <a:prstTxWarp prst="textNoShape">
              <a:avLst/>
            </a:prstTxWarp>
          </a:bodyPr>
          <a:lstStyle>
            <a:lvl1pPr algn="r">
              <a:defRPr sz="1200"/>
            </a:lvl1pPr>
          </a:lstStyle>
          <a:p>
            <a:fld id="{94F7A116-4B26-4E14-B561-D0F9D657F8E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4F7A116-4B26-4E14-B561-D0F9D657F8E4}" type="slidenum">
              <a:rPr lang="en-US" smtClean="0"/>
              <a:pPr/>
              <a:t>1</a:t>
            </a:fld>
            <a:endParaRPr lang="en-US" dirty="0"/>
          </a:p>
        </p:txBody>
      </p:sp>
    </p:spTree>
    <p:extLst>
      <p:ext uri="{BB962C8B-B14F-4D97-AF65-F5344CB8AC3E}">
        <p14:creationId xmlns:p14="http://schemas.microsoft.com/office/powerpoint/2010/main" val="389091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Cam Newton, QB</a:t>
            </a:r>
          </a:p>
        </p:txBody>
      </p:sp>
      <p:sp>
        <p:nvSpPr>
          <p:cNvPr id="4" name="Slide Number Placeholder 3"/>
          <p:cNvSpPr>
            <a:spLocks noGrp="1"/>
          </p:cNvSpPr>
          <p:nvPr>
            <p:ph type="sldNum" sz="quarter" idx="5"/>
          </p:nvPr>
        </p:nvSpPr>
        <p:spPr/>
        <p:txBody>
          <a:bodyPr/>
          <a:lstStyle/>
          <a:p>
            <a:fld id="{94F7A116-4B26-4E14-B561-D0F9D657F8E4}" type="slidenum">
              <a:rPr lang="en-US" smtClean="0"/>
              <a:pPr/>
              <a:t>9</a:t>
            </a:fld>
            <a:endParaRPr lang="en-US" dirty="0"/>
          </a:p>
        </p:txBody>
      </p:sp>
    </p:spTree>
    <p:extLst>
      <p:ext uri="{BB962C8B-B14F-4D97-AF65-F5344CB8AC3E}">
        <p14:creationId xmlns:p14="http://schemas.microsoft.com/office/powerpoint/2010/main" val="103836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Date Placeholder 6">
            <a:extLst>
              <a:ext uri="{FF2B5EF4-FFF2-40B4-BE49-F238E27FC236}">
                <a16:creationId xmlns:a16="http://schemas.microsoft.com/office/drawing/2014/main" id="{419BD7CB-23BD-381F-133A-30C5483E51E4}"/>
              </a:ext>
            </a:extLst>
          </p:cNvPr>
          <p:cNvSpPr>
            <a:spLocks noGrp="1"/>
          </p:cNvSpPr>
          <p:nvPr>
            <p:ph type="dt" sz="half" idx="10"/>
          </p:nvPr>
        </p:nvSpPr>
        <p:spPr>
          <a:xfrm>
            <a:off x="8610600" y="6356352"/>
            <a:ext cx="2743200" cy="365125"/>
          </a:xfrm>
          <a:prstGeom prst="rect">
            <a:avLst/>
          </a:prstGeom>
        </p:spPr>
        <p:txBody>
          <a:bodyPr/>
          <a:lstStyle/>
          <a:p>
            <a:endParaRPr lang="en-US" dirty="0"/>
          </a:p>
        </p:txBody>
      </p:sp>
      <p:sp>
        <p:nvSpPr>
          <p:cNvPr id="6" name="Footer Placeholder 9">
            <a:extLst>
              <a:ext uri="{FF2B5EF4-FFF2-40B4-BE49-F238E27FC236}">
                <a16:creationId xmlns:a16="http://schemas.microsoft.com/office/drawing/2014/main" id="{35A0E67E-725B-F396-43DB-03A417E1133B}"/>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384343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fontAlgn="b">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40030" indent="-240030">
              <a:lnSpc>
                <a:spcPct val="100000"/>
              </a:lnSpc>
              <a:spcBef>
                <a:spcPts val="1350"/>
              </a:spcBef>
              <a:defRPr baseline="0">
                <a:latin typeface="Calibri Light" panose="020F0302020204030204" pitchFamily="34" charset="0"/>
              </a:defRPr>
            </a:lvl1pPr>
            <a:lvl2pPr indent="-240030">
              <a:lnSpc>
                <a:spcPct val="100000"/>
              </a:lnSpc>
              <a:spcBef>
                <a:spcPts val="450"/>
              </a:spcBef>
              <a:defRPr baseline="0">
                <a:latin typeface="Calibri Light" panose="020F0302020204030204" pitchFamily="34" charset="0"/>
              </a:defRPr>
            </a:lvl2pPr>
            <a:lvl3pPr indent="-240030">
              <a:lnSpc>
                <a:spcPct val="100000"/>
              </a:lnSpc>
              <a:spcBef>
                <a:spcPts val="450"/>
              </a:spcBef>
              <a:defRPr baseline="0">
                <a:latin typeface="Calibri Light" panose="020F0302020204030204" pitchFamily="34" charset="0"/>
              </a:defRPr>
            </a:lvl3pPr>
            <a:lvl4pPr indent="-240030">
              <a:lnSpc>
                <a:spcPct val="100000"/>
              </a:lnSpc>
              <a:spcBef>
                <a:spcPts val="450"/>
              </a:spcBef>
              <a:defRPr baseline="0">
                <a:latin typeface="Calibri Light" panose="020F0302020204030204" pitchFamily="34" charset="0"/>
              </a:defRPr>
            </a:lvl4pPr>
            <a:lvl5pPr indent="-240030">
              <a:lnSpc>
                <a:spcPct val="100000"/>
              </a:lnSpc>
              <a:spcBef>
                <a:spcPts val="450"/>
              </a:spcBef>
              <a:defRPr baseline="0">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6">
            <a:extLst>
              <a:ext uri="{FF2B5EF4-FFF2-40B4-BE49-F238E27FC236}">
                <a16:creationId xmlns:a16="http://schemas.microsoft.com/office/drawing/2014/main" id="{A67A4301-75DC-B167-4065-56B77F726A81}"/>
              </a:ext>
            </a:extLst>
          </p:cNvPr>
          <p:cNvSpPr>
            <a:spLocks noGrp="1"/>
          </p:cNvSpPr>
          <p:nvPr>
            <p:ph type="dt" sz="half" idx="10"/>
          </p:nvPr>
        </p:nvSpPr>
        <p:spPr>
          <a:xfrm>
            <a:off x="8610600" y="6356352"/>
            <a:ext cx="2743200" cy="365125"/>
          </a:xfrm>
        </p:spPr>
        <p:txBody>
          <a:bodyPr/>
          <a:lstStyle/>
          <a:p>
            <a:endParaRPr lang="en-US" dirty="0"/>
          </a:p>
        </p:txBody>
      </p:sp>
      <p:sp>
        <p:nvSpPr>
          <p:cNvPr id="14" name="Footer Placeholder 9">
            <a:extLst>
              <a:ext uri="{FF2B5EF4-FFF2-40B4-BE49-F238E27FC236}">
                <a16:creationId xmlns:a16="http://schemas.microsoft.com/office/drawing/2014/main" id="{0F411719-5ACE-87DB-AD28-BAB668E3ECDC}"/>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138434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normAutofit/>
          </a:bodyPr>
          <a:lstStyle>
            <a:lvl1pPr>
              <a:defRPr sz="2700" baseline="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188B0683-7A30-43A4-A488-2AC3BCD5B7F8}"/>
              </a:ext>
            </a:extLst>
          </p:cNvPr>
          <p:cNvSpPr>
            <a:spLocks noGrp="1"/>
          </p:cNvSpPr>
          <p:nvPr>
            <p:ph type="dt" sz="half" idx="10"/>
          </p:nvPr>
        </p:nvSpPr>
        <p:spPr>
          <a:xfrm>
            <a:off x="8610600" y="6356352"/>
            <a:ext cx="2743200" cy="365125"/>
          </a:xfrm>
        </p:spPr>
        <p:txBody>
          <a:bodyPr/>
          <a:lstStyle/>
          <a:p>
            <a:endParaRPr lang="en-US" dirty="0"/>
          </a:p>
        </p:txBody>
      </p:sp>
      <p:sp>
        <p:nvSpPr>
          <p:cNvPr id="8" name="Footer Placeholder 9">
            <a:extLst>
              <a:ext uri="{FF2B5EF4-FFF2-40B4-BE49-F238E27FC236}">
                <a16:creationId xmlns:a16="http://schemas.microsoft.com/office/drawing/2014/main" id="{8EB55ABD-EAF6-7FC5-FDBC-1D66D3229E2F}"/>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1774380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marL="228600" indent="-228600">
              <a:defRPr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marL="228600" indent="-228600">
              <a:defRPr baseline="0">
                <a:latin typeface="Calibri Light" panose="020F0302020204030204" pitchFamily="34" charset="0"/>
              </a:defRPr>
            </a:lvl1pPr>
            <a:lvl2pPr>
              <a:defRPr baseline="0">
                <a:latin typeface="Calibri Light" panose="020F0302020204030204" pitchFamily="34" charset="0"/>
              </a:defRPr>
            </a:lvl2pPr>
            <a:lvl3pPr>
              <a:defRPr baseline="0">
                <a:latin typeface="Calibri Light" panose="020F0302020204030204" pitchFamily="34" charset="0"/>
              </a:defRPr>
            </a:lvl3pPr>
            <a:lvl4pPr>
              <a:defRPr baseline="0">
                <a:latin typeface="Calibri Light" panose="020F0302020204030204" pitchFamily="34" charset="0"/>
              </a:defRPr>
            </a:lvl4pPr>
            <a:lvl5pPr>
              <a:defRPr baseline="0">
                <a:latin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a:extLst>
              <a:ext uri="{FF2B5EF4-FFF2-40B4-BE49-F238E27FC236}">
                <a16:creationId xmlns:a16="http://schemas.microsoft.com/office/drawing/2014/main" id="{8D61B4AD-5875-0392-25D4-BE841072C352}"/>
              </a:ext>
            </a:extLst>
          </p:cNvPr>
          <p:cNvSpPr>
            <a:spLocks noGrp="1"/>
          </p:cNvSpPr>
          <p:nvPr>
            <p:ph type="dt" sz="half" idx="10"/>
          </p:nvPr>
        </p:nvSpPr>
        <p:spPr>
          <a:xfrm>
            <a:off x="8610600" y="6356352"/>
            <a:ext cx="2743200" cy="365125"/>
          </a:xfrm>
        </p:spPr>
        <p:txBody>
          <a:bodyPr/>
          <a:lstStyle/>
          <a:p>
            <a:endParaRPr lang="en-US" dirty="0"/>
          </a:p>
        </p:txBody>
      </p:sp>
      <p:sp>
        <p:nvSpPr>
          <p:cNvPr id="9" name="Footer Placeholder 9">
            <a:extLst>
              <a:ext uri="{FF2B5EF4-FFF2-40B4-BE49-F238E27FC236}">
                <a16:creationId xmlns:a16="http://schemas.microsoft.com/office/drawing/2014/main" id="{DC3323FC-91EC-D670-BFFA-C748E4CB14B8}"/>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3639454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6">
            <a:extLst>
              <a:ext uri="{FF2B5EF4-FFF2-40B4-BE49-F238E27FC236}">
                <a16:creationId xmlns:a16="http://schemas.microsoft.com/office/drawing/2014/main" id="{57EB9D56-93AE-72E4-A77C-0AD70FCA27D3}"/>
              </a:ext>
            </a:extLst>
          </p:cNvPr>
          <p:cNvSpPr>
            <a:spLocks noGrp="1"/>
          </p:cNvSpPr>
          <p:nvPr>
            <p:ph type="dt" sz="half" idx="10"/>
          </p:nvPr>
        </p:nvSpPr>
        <p:spPr>
          <a:xfrm>
            <a:off x="8610600" y="6356352"/>
            <a:ext cx="2743200" cy="365125"/>
          </a:xfrm>
          <a:prstGeom prst="rect">
            <a:avLst/>
          </a:prstGeom>
        </p:spPr>
        <p:txBody>
          <a:bodyPr/>
          <a:lstStyle/>
          <a:p>
            <a:endParaRPr lang="en-US" dirty="0"/>
          </a:p>
        </p:txBody>
      </p:sp>
      <p:sp>
        <p:nvSpPr>
          <p:cNvPr id="11" name="Footer Placeholder 9">
            <a:extLst>
              <a:ext uri="{FF2B5EF4-FFF2-40B4-BE49-F238E27FC236}">
                <a16:creationId xmlns:a16="http://schemas.microsoft.com/office/drawing/2014/main" id="{19BCC5A5-80F2-58A7-8F3E-7F88B649CB21}"/>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70029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6">
            <a:extLst>
              <a:ext uri="{FF2B5EF4-FFF2-40B4-BE49-F238E27FC236}">
                <a16:creationId xmlns:a16="http://schemas.microsoft.com/office/drawing/2014/main" id="{29652FB9-C453-B432-188F-5D7EF2BF2593}"/>
              </a:ext>
            </a:extLst>
          </p:cNvPr>
          <p:cNvSpPr>
            <a:spLocks noGrp="1"/>
          </p:cNvSpPr>
          <p:nvPr>
            <p:ph type="dt" sz="half" idx="10"/>
          </p:nvPr>
        </p:nvSpPr>
        <p:spPr>
          <a:xfrm>
            <a:off x="8610600" y="6356352"/>
            <a:ext cx="2743200" cy="365125"/>
          </a:xfrm>
        </p:spPr>
        <p:txBody>
          <a:bodyPr/>
          <a:lstStyle/>
          <a:p>
            <a:endParaRPr lang="en-US" dirty="0"/>
          </a:p>
        </p:txBody>
      </p:sp>
      <p:sp>
        <p:nvSpPr>
          <p:cNvPr id="7" name="Footer Placeholder 9">
            <a:extLst>
              <a:ext uri="{FF2B5EF4-FFF2-40B4-BE49-F238E27FC236}">
                <a16:creationId xmlns:a16="http://schemas.microsoft.com/office/drawing/2014/main" id="{D9259E89-3CC3-7EDC-355D-4809A7C83C25}"/>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105127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6">
            <a:extLst>
              <a:ext uri="{FF2B5EF4-FFF2-40B4-BE49-F238E27FC236}">
                <a16:creationId xmlns:a16="http://schemas.microsoft.com/office/drawing/2014/main" id="{43774431-9F5E-4B5D-4656-AA9241C32781}"/>
              </a:ext>
            </a:extLst>
          </p:cNvPr>
          <p:cNvSpPr>
            <a:spLocks noGrp="1"/>
          </p:cNvSpPr>
          <p:nvPr>
            <p:ph type="dt" sz="half" idx="10"/>
          </p:nvPr>
        </p:nvSpPr>
        <p:spPr>
          <a:xfrm>
            <a:off x="8610600" y="6356352"/>
            <a:ext cx="2743200" cy="365125"/>
          </a:xfrm>
        </p:spPr>
        <p:txBody>
          <a:bodyPr/>
          <a:lstStyle/>
          <a:p>
            <a:endParaRPr lang="en-US" dirty="0"/>
          </a:p>
        </p:txBody>
      </p:sp>
      <p:sp>
        <p:nvSpPr>
          <p:cNvPr id="6" name="Footer Placeholder 9">
            <a:extLst>
              <a:ext uri="{FF2B5EF4-FFF2-40B4-BE49-F238E27FC236}">
                <a16:creationId xmlns:a16="http://schemas.microsoft.com/office/drawing/2014/main" id="{2C7707F5-4823-6473-E475-55027C575084}"/>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4832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6">
            <a:extLst>
              <a:ext uri="{FF2B5EF4-FFF2-40B4-BE49-F238E27FC236}">
                <a16:creationId xmlns:a16="http://schemas.microsoft.com/office/drawing/2014/main" id="{84E619B0-EB07-E91E-8A5C-1F7C15EF7D55}"/>
              </a:ext>
            </a:extLst>
          </p:cNvPr>
          <p:cNvSpPr>
            <a:spLocks noGrp="1"/>
          </p:cNvSpPr>
          <p:nvPr>
            <p:ph type="dt" sz="half" idx="10"/>
          </p:nvPr>
        </p:nvSpPr>
        <p:spPr>
          <a:xfrm>
            <a:off x="8610600" y="6356352"/>
            <a:ext cx="2743200" cy="365125"/>
          </a:xfrm>
        </p:spPr>
        <p:txBody>
          <a:bodyPr/>
          <a:lstStyle/>
          <a:p>
            <a:endParaRPr lang="en-US" dirty="0"/>
          </a:p>
        </p:txBody>
      </p:sp>
      <p:sp>
        <p:nvSpPr>
          <p:cNvPr id="9" name="Footer Placeholder 9">
            <a:extLst>
              <a:ext uri="{FF2B5EF4-FFF2-40B4-BE49-F238E27FC236}">
                <a16:creationId xmlns:a16="http://schemas.microsoft.com/office/drawing/2014/main" id="{F78A3637-043C-E06B-DC23-E9585A3819E2}"/>
              </a:ext>
            </a:extLst>
          </p:cNvPr>
          <p:cNvSpPr>
            <a:spLocks noGrp="1"/>
          </p:cNvSpPr>
          <p:nvPr>
            <p:ph type="ftr" sz="quarter" idx="11"/>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2923230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BABF8AB-290A-698C-44EB-EC426F1CC9C5}"/>
              </a:ext>
            </a:extLst>
          </p:cNvPr>
          <p:cNvSpPr/>
          <p:nvPr/>
        </p:nvSpPr>
        <p:spPr>
          <a:xfrm>
            <a:off x="0" y="6356350"/>
            <a:ext cx="12192000" cy="50165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Date Placeholder 6">
            <a:extLst>
              <a:ext uri="{FF2B5EF4-FFF2-40B4-BE49-F238E27FC236}">
                <a16:creationId xmlns:a16="http://schemas.microsoft.com/office/drawing/2014/main" id="{26A2DB70-0452-F879-66E3-2B2D28B2FEFD}"/>
              </a:ext>
            </a:extLst>
          </p:cNvPr>
          <p:cNvSpPr>
            <a:spLocks noGrp="1"/>
          </p:cNvSpPr>
          <p:nvPr>
            <p:ph type="dt" sz="half" idx="2"/>
          </p:nvPr>
        </p:nvSpPr>
        <p:spPr>
          <a:xfrm>
            <a:off x="8610600" y="6356352"/>
            <a:ext cx="2743200" cy="365125"/>
          </a:xfrm>
          <a:prstGeom prst="rect">
            <a:avLst/>
          </a:prstGeom>
        </p:spPr>
        <p:txBody>
          <a:bodyPr/>
          <a:lstStyle/>
          <a:p>
            <a:endParaRPr lang="en-US" dirty="0"/>
          </a:p>
        </p:txBody>
      </p:sp>
      <p:sp>
        <p:nvSpPr>
          <p:cNvPr id="16" name="Footer Placeholder 9">
            <a:extLst>
              <a:ext uri="{FF2B5EF4-FFF2-40B4-BE49-F238E27FC236}">
                <a16:creationId xmlns:a16="http://schemas.microsoft.com/office/drawing/2014/main" id="{1A82C320-C170-6ED9-3107-735EFD4689E8}"/>
              </a:ext>
            </a:extLst>
          </p:cNvPr>
          <p:cNvSpPr>
            <a:spLocks noGrp="1"/>
          </p:cNvSpPr>
          <p:nvPr>
            <p:ph type="ftr" sz="quarter" idx="3"/>
          </p:nvPr>
        </p:nvSpPr>
        <p:spPr>
          <a:xfrm>
            <a:off x="838200" y="6377134"/>
            <a:ext cx="4114800" cy="365125"/>
          </a:xfrm>
          <a:prstGeom prst="rect">
            <a:avLst/>
          </a:prstGeom>
        </p:spPr>
        <p:txBody>
          <a:bodyPr/>
          <a:lstStyle/>
          <a:p>
            <a:endParaRPr lang="en-US" dirty="0"/>
          </a:p>
        </p:txBody>
      </p:sp>
    </p:spTree>
    <p:extLst>
      <p:ext uri="{BB962C8B-B14F-4D97-AF65-F5344CB8AC3E}">
        <p14:creationId xmlns:p14="http://schemas.microsoft.com/office/powerpoint/2010/main" val="213160095"/>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l" defTabSz="685800" rtl="0" eaLnBrk="1" latinLnBrk="0" hangingPunct="1">
        <a:lnSpc>
          <a:spcPct val="90000"/>
        </a:lnSpc>
        <a:spcBef>
          <a:spcPct val="0"/>
        </a:spcBef>
        <a:buNone/>
        <a:defRPr sz="3300" b="1" i="0" kern="1200" baseline="0">
          <a:solidFill>
            <a:schemeClr val="accent1"/>
          </a:solidFill>
          <a:latin typeface="Cambria" panose="02040503050406030204" pitchFamily="18" charset="0"/>
          <a:ea typeface="+mj-ea"/>
          <a:cs typeface="+mj-cs"/>
        </a:defRPr>
      </a:lvl1pPr>
    </p:titleStyle>
    <p:bodyStyle>
      <a:lvl1pPr marL="171450" indent="-171450" algn="l" defTabSz="685800" rtl="0" eaLnBrk="1" latinLnBrk="0" hangingPunct="1">
        <a:lnSpc>
          <a:spcPct val="100000"/>
        </a:lnSpc>
        <a:spcBef>
          <a:spcPts val="675"/>
        </a:spcBef>
        <a:buClr>
          <a:schemeClr val="accent4">
            <a:lumMod val="75000"/>
          </a:schemeClr>
        </a:buClr>
        <a:buSzPct val="80000"/>
        <a:buFont typeface="Wingdings" pitchFamily="2" charset="2"/>
        <a:buChar char="§"/>
        <a:defRPr sz="2800" kern="1200" baseline="0">
          <a:solidFill>
            <a:schemeClr val="tx1">
              <a:lumMod val="95000"/>
            </a:schemeClr>
          </a:solidFill>
          <a:latin typeface="Calibri Light" panose="020F0302020204030204" pitchFamily="34" charset="0"/>
          <a:ea typeface="+mn-ea"/>
          <a:cs typeface="+mn-cs"/>
        </a:defRPr>
      </a:lvl1pPr>
      <a:lvl2pPr marL="514350" indent="-171450" algn="l" defTabSz="685800" rtl="0" eaLnBrk="1" latinLnBrk="0" hangingPunct="1">
        <a:lnSpc>
          <a:spcPct val="100000"/>
        </a:lnSpc>
        <a:spcBef>
          <a:spcPts val="675"/>
        </a:spcBef>
        <a:buClr>
          <a:schemeClr val="accent4">
            <a:lumMod val="75000"/>
          </a:schemeClr>
        </a:buClr>
        <a:buSzPct val="80000"/>
        <a:buFont typeface="Wingdings" pitchFamily="2" charset="2"/>
        <a:buChar char="§"/>
        <a:defRPr sz="2025" kern="1200" baseline="0">
          <a:solidFill>
            <a:schemeClr val="tx1">
              <a:lumMod val="95000"/>
            </a:schemeClr>
          </a:solidFill>
          <a:latin typeface="Calibri Light" panose="020F0302020204030204" pitchFamily="34" charset="0"/>
          <a:ea typeface="+mn-ea"/>
          <a:cs typeface="+mn-cs"/>
        </a:defRPr>
      </a:lvl2pPr>
      <a:lvl3pPr marL="857250" indent="-171450" algn="l" defTabSz="685800" rtl="0" eaLnBrk="1" latinLnBrk="0" hangingPunct="1">
        <a:lnSpc>
          <a:spcPct val="100000"/>
        </a:lnSpc>
        <a:spcBef>
          <a:spcPts val="675"/>
        </a:spcBef>
        <a:buClr>
          <a:schemeClr val="accent4">
            <a:lumMod val="75000"/>
          </a:schemeClr>
        </a:buClr>
        <a:buSzPct val="80000"/>
        <a:buFont typeface="Wingdings" pitchFamily="2" charset="2"/>
        <a:buChar char="§"/>
        <a:defRPr sz="1650" kern="1200" baseline="0">
          <a:solidFill>
            <a:schemeClr val="tx1">
              <a:lumMod val="95000"/>
            </a:schemeClr>
          </a:solidFill>
          <a:latin typeface="Calibri Light" panose="020F0302020204030204" pitchFamily="34" charset="0"/>
          <a:ea typeface="+mn-ea"/>
          <a:cs typeface="+mn-cs"/>
        </a:defRPr>
      </a:lvl3pPr>
      <a:lvl4pPr marL="1200150" indent="-171450" algn="l" defTabSz="685800" rtl="0" eaLnBrk="1" latinLnBrk="0" hangingPunct="1">
        <a:lnSpc>
          <a:spcPct val="100000"/>
        </a:lnSpc>
        <a:spcBef>
          <a:spcPts val="675"/>
        </a:spcBef>
        <a:buClr>
          <a:schemeClr val="accent4">
            <a:lumMod val="75000"/>
          </a:schemeClr>
        </a:buClr>
        <a:buSzPct val="80000"/>
        <a:buFont typeface="Wingdings" pitchFamily="2" charset="2"/>
        <a:buChar char="§"/>
        <a:defRPr sz="1650" kern="1200" baseline="0">
          <a:solidFill>
            <a:schemeClr val="tx1">
              <a:lumMod val="95000"/>
            </a:schemeClr>
          </a:solidFill>
          <a:latin typeface="Calibri Light" panose="020F0302020204030204" pitchFamily="34" charset="0"/>
          <a:ea typeface="+mn-ea"/>
          <a:cs typeface="+mn-cs"/>
        </a:defRPr>
      </a:lvl4pPr>
      <a:lvl5pPr marL="1543050" indent="-171450" algn="l" defTabSz="685800" rtl="0" eaLnBrk="1" latinLnBrk="0" hangingPunct="1">
        <a:lnSpc>
          <a:spcPct val="100000"/>
        </a:lnSpc>
        <a:spcBef>
          <a:spcPts val="675"/>
        </a:spcBef>
        <a:buClr>
          <a:schemeClr val="accent4">
            <a:lumMod val="75000"/>
          </a:schemeClr>
        </a:buClr>
        <a:buSzPct val="80000"/>
        <a:buFont typeface="Wingdings" pitchFamily="2" charset="2"/>
        <a:buChar char="§"/>
        <a:defRPr sz="1500" kern="1200" baseline="0">
          <a:solidFill>
            <a:schemeClr val="tx1">
              <a:lumMod val="95000"/>
            </a:schemeClr>
          </a:solidFill>
          <a:latin typeface="Calibri Light" panose="020F03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514600" y="457200"/>
            <a:ext cx="6705600" cy="1981200"/>
          </a:xfrm>
        </p:spPr>
        <p:txBody>
          <a:bodyPr>
            <a:normAutofit/>
          </a:bodyPr>
          <a:lstStyle/>
          <a:p>
            <a:r>
              <a:rPr lang="en-US" sz="3600" dirty="0"/>
              <a:t>Ethical Obligations of Physicians in Clinical Research</a:t>
            </a:r>
          </a:p>
        </p:txBody>
      </p:sp>
      <p:sp>
        <p:nvSpPr>
          <p:cNvPr id="5" name="Rectangle 5"/>
          <p:cNvSpPr>
            <a:spLocks noChangeArrowheads="1"/>
          </p:cNvSpPr>
          <p:nvPr/>
        </p:nvSpPr>
        <p:spPr bwMode="auto">
          <a:xfrm>
            <a:off x="2133600" y="3886200"/>
            <a:ext cx="7848600" cy="1981200"/>
          </a:xfrm>
          <a:prstGeom prst="rect">
            <a:avLst/>
          </a:prstGeom>
          <a:noFill/>
          <a:ln w="9525">
            <a:noFill/>
            <a:miter lim="800000"/>
            <a:headEnd/>
            <a:tailEnd/>
          </a:ln>
          <a:effectLst/>
        </p:spPr>
        <p:txBody>
          <a:bodyPr/>
          <a:lstStyle/>
          <a:p>
            <a:pPr algn="ctr">
              <a:lnSpc>
                <a:spcPct val="90000"/>
              </a:lnSpc>
              <a:spcBef>
                <a:spcPct val="20000"/>
              </a:spcBef>
              <a:buClr>
                <a:schemeClr val="tx1"/>
              </a:buClr>
            </a:pPr>
            <a:r>
              <a:rPr lang="en-US" sz="2400" dirty="0">
                <a:latin typeface="Tahoma" pitchFamily="34" charset="0"/>
              </a:rPr>
              <a:t>Mark A. Rothstein, J.D.</a:t>
            </a:r>
          </a:p>
          <a:p>
            <a:pPr algn="ctr">
              <a:lnSpc>
                <a:spcPct val="90000"/>
              </a:lnSpc>
              <a:spcBef>
                <a:spcPct val="20000"/>
              </a:spcBef>
              <a:buClr>
                <a:schemeClr val="tx1"/>
              </a:buClr>
            </a:pPr>
            <a:r>
              <a:rPr lang="en-US" sz="1400" dirty="0">
                <a:latin typeface="Tahoma" pitchFamily="34" charset="0"/>
              </a:rPr>
              <a:t>Director of Translational Bioethics</a:t>
            </a:r>
          </a:p>
          <a:p>
            <a:pPr algn="ctr">
              <a:lnSpc>
                <a:spcPct val="90000"/>
              </a:lnSpc>
              <a:spcBef>
                <a:spcPct val="20000"/>
              </a:spcBef>
              <a:buClr>
                <a:schemeClr val="tx1"/>
              </a:buClr>
            </a:pPr>
            <a:r>
              <a:rPr lang="en-US" sz="1400" dirty="0">
                <a:latin typeface="Tahoma" pitchFamily="34" charset="0"/>
              </a:rPr>
              <a:t>Institute for Clinical and Translational Science</a:t>
            </a:r>
          </a:p>
          <a:p>
            <a:pPr algn="ctr">
              <a:lnSpc>
                <a:spcPct val="90000"/>
              </a:lnSpc>
              <a:spcBef>
                <a:spcPct val="20000"/>
              </a:spcBef>
              <a:buClr>
                <a:schemeClr val="tx1"/>
              </a:buClr>
            </a:pPr>
            <a:r>
              <a:rPr lang="en-US" sz="1400" dirty="0">
                <a:latin typeface="Tahoma" pitchFamily="34" charset="0"/>
              </a:rPr>
              <a:t>University of California, Irvine</a:t>
            </a:r>
          </a:p>
          <a:p>
            <a:pPr algn="ctr">
              <a:lnSpc>
                <a:spcPct val="90000"/>
              </a:lnSpc>
              <a:spcBef>
                <a:spcPct val="20000"/>
              </a:spcBef>
              <a:buClr>
                <a:schemeClr val="tx1"/>
              </a:buClr>
            </a:pPr>
            <a:br>
              <a:rPr lang="en-US" sz="1200" dirty="0">
                <a:latin typeface="Tahoma" pitchFamily="34" charset="0"/>
                <a:cs typeface="Tahoma" pitchFamily="34" charset="0"/>
              </a:rPr>
            </a:br>
            <a:r>
              <a:rPr lang="en-US" sz="1200" dirty="0">
                <a:solidFill>
                  <a:srgbClr val="FFFF00"/>
                </a:solidFill>
                <a:latin typeface="Tahoma" pitchFamily="34" charset="0"/>
                <a:cs typeface="Tahoma" pitchFamily="34" charset="0"/>
              </a:rPr>
              <a:t>© 2026</a:t>
            </a:r>
          </a:p>
          <a:p>
            <a:pPr algn="ctr">
              <a:lnSpc>
                <a:spcPct val="90000"/>
              </a:lnSpc>
              <a:spcBef>
                <a:spcPct val="20000"/>
              </a:spcBef>
              <a:buClr>
                <a:schemeClr val="tx1"/>
              </a:buClr>
            </a:pPr>
            <a:endParaRPr lang="en-US" sz="1200" dirty="0">
              <a:solidFill>
                <a:schemeClr val="accent6">
                  <a:lumMod val="40000"/>
                  <a:lumOff val="60000"/>
                </a:schemeClr>
              </a:solidFill>
              <a:latin typeface="Tahoma" pitchFamily="34" charset="0"/>
              <a:cs typeface="Tahoma" pitchFamily="34" charset="0"/>
            </a:endParaRPr>
          </a:p>
        </p:txBody>
      </p:sp>
      <p:pic>
        <p:nvPicPr>
          <p:cNvPr id="3" name="Picture 2">
            <a:extLst>
              <a:ext uri="{FF2B5EF4-FFF2-40B4-BE49-F238E27FC236}">
                <a16:creationId xmlns:a16="http://schemas.microsoft.com/office/drawing/2014/main" id="{66B7C212-38C1-CA97-E817-7169EC3296D5}"/>
              </a:ext>
            </a:extLst>
          </p:cNvPr>
          <p:cNvPicPr>
            <a:picLocks noChangeAspect="1"/>
          </p:cNvPicPr>
          <p:nvPr/>
        </p:nvPicPr>
        <p:blipFill>
          <a:blip r:embed="rId3"/>
          <a:stretch>
            <a:fillRect/>
          </a:stretch>
        </p:blipFill>
        <p:spPr>
          <a:xfrm>
            <a:off x="4267200" y="5638800"/>
            <a:ext cx="3810000" cy="635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F237C-9F09-F63D-EA66-6F8E54BC4D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8778D-A0C5-1E58-9FD0-249637634446}"/>
              </a:ext>
            </a:extLst>
          </p:cNvPr>
          <p:cNvSpPr>
            <a:spLocks noGrp="1"/>
          </p:cNvSpPr>
          <p:nvPr>
            <p:ph idx="1"/>
          </p:nvPr>
        </p:nvSpPr>
        <p:spPr>
          <a:xfrm>
            <a:off x="609600" y="304800"/>
            <a:ext cx="9829800" cy="5872163"/>
          </a:xfrm>
        </p:spPr>
        <p:txBody>
          <a:bodyPr>
            <a:normAutofit/>
          </a:bodyPr>
          <a:lstStyle/>
          <a:p>
            <a:pPr marL="0" marR="0" indent="0">
              <a:lnSpc>
                <a:spcPct val="107000"/>
              </a:lnSpc>
              <a:spcAft>
                <a:spcPts val="800"/>
              </a:spcAft>
              <a:buNone/>
            </a:pPr>
            <a:r>
              <a:rPr lang="en-US" sz="3600" b="1" kern="100" dirty="0">
                <a:solidFill>
                  <a:srgbClr val="FFFF00"/>
                </a:solidFill>
                <a:effectLst/>
                <a:latin typeface="Arial" panose="020B0604020202020204" pitchFamily="34" charset="0"/>
                <a:ea typeface="Aptos" panose="020B0004020202020204" pitchFamily="34" charset="0"/>
              </a:rPr>
              <a:t>AMA Ethics Opinion 1.2.6 (2017)</a:t>
            </a:r>
            <a:endParaRPr lang="en-US" sz="3600" kern="100" dirty="0">
              <a:solidFill>
                <a:srgbClr val="FFFF00"/>
              </a:solidFill>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r>
              <a:rPr lang="en-US" sz="2400" kern="100" dirty="0">
                <a:effectLst/>
                <a:latin typeface="Arial" panose="020B0604020202020204" pitchFamily="34" charset="0"/>
                <a:ea typeface="Aptos" panose="020B0004020202020204" pitchFamily="34" charset="0"/>
              </a:rPr>
              <a:t>Physicians employed by businesses or insurance companies who provide medical examinations should: </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effectLst/>
                <a:latin typeface="Arial" panose="020B0604020202020204" pitchFamily="34" charset="0"/>
                <a:ea typeface="Aptos" panose="020B0004020202020204" pitchFamily="34" charset="0"/>
              </a:rPr>
              <a:t>Disclose the physician’s relationship with the third party.</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effectLst/>
                <a:latin typeface="Arial" panose="020B0604020202020204" pitchFamily="34" charset="0"/>
                <a:ea typeface="Aptos" panose="020B0004020202020204" pitchFamily="34" charset="0"/>
              </a:rPr>
              <a:t>Explain the difference between this relationship and the traditional fiduciary role of a physician.</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effectLst/>
                <a:latin typeface="Arial" panose="020B0604020202020204" pitchFamily="34" charset="0"/>
                <a:ea typeface="Aptos" panose="020B0004020202020204" pitchFamily="34" charset="0"/>
              </a:rPr>
              <a:t>Protect the individual’s health information in accordance with professional standards.</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spcAft>
                <a:spcPts val="800"/>
              </a:spcAft>
              <a:buFont typeface="+mj-lt"/>
              <a:buAutoNum type="arabicPeriod"/>
            </a:pPr>
            <a:r>
              <a:rPr lang="en-US" sz="2400" kern="100" dirty="0">
                <a:effectLst/>
                <a:latin typeface="Arial" panose="020B0604020202020204" pitchFamily="34" charset="0"/>
                <a:ea typeface="Aptos" panose="020B0004020202020204" pitchFamily="34" charset="0"/>
              </a:rPr>
              <a:t>Inform the individual about incidental findings and, when appropriate, suggest follow-up and assist in arranging further care.</a:t>
            </a:r>
            <a:endParaRPr lang="en-US" sz="2400" kern="100" dirty="0">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spTree>
    <p:extLst>
      <p:ext uri="{BB962C8B-B14F-4D97-AF65-F5344CB8AC3E}">
        <p14:creationId xmlns:p14="http://schemas.microsoft.com/office/powerpoint/2010/main" val="363811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71972-0A5D-273D-8F9D-8387D2A24CD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E4F556-9AC2-DE99-8A1F-1982D1588CB2}"/>
              </a:ext>
            </a:extLst>
          </p:cNvPr>
          <p:cNvSpPr>
            <a:spLocks noGrp="1"/>
          </p:cNvSpPr>
          <p:nvPr>
            <p:ph idx="1"/>
          </p:nvPr>
        </p:nvSpPr>
        <p:spPr>
          <a:xfrm>
            <a:off x="381000" y="381000"/>
            <a:ext cx="9525000" cy="5795963"/>
          </a:xfrm>
        </p:spPr>
        <p:txBody>
          <a:bodyPr>
            <a:normAutofit lnSpcReduction="10000"/>
          </a:bodyPr>
          <a:lstStyle/>
          <a:p>
            <a:pPr marL="0" marR="0" indent="0">
              <a:lnSpc>
                <a:spcPct val="107000"/>
              </a:lnSpc>
              <a:spcAft>
                <a:spcPts val="800"/>
              </a:spcAft>
              <a:buNone/>
            </a:pPr>
            <a:r>
              <a:rPr lang="en-US" sz="3200" b="1" kern="100" dirty="0">
                <a:solidFill>
                  <a:srgbClr val="FFFF00"/>
                </a:solidFill>
                <a:effectLst/>
                <a:latin typeface="Arial" panose="020B0604020202020204" pitchFamily="34" charset="0"/>
                <a:ea typeface="Aptos" panose="020B0004020202020204" pitchFamily="34" charset="0"/>
              </a:rPr>
              <a:t>Bill of Rights for Clinical Research Participants </a:t>
            </a:r>
            <a:endParaRPr lang="en-US" sz="3200" kern="100" dirty="0">
              <a:solidFill>
                <a:srgbClr val="FFFF00"/>
              </a:solidFill>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r>
              <a:rPr lang="en-US" sz="2400" i="1" kern="100" dirty="0">
                <a:effectLst/>
                <a:latin typeface="Arial" panose="020B0604020202020204" pitchFamily="34" charset="0"/>
                <a:ea typeface="Aptos" panose="020B0004020202020204" pitchFamily="34" charset="0"/>
              </a:rPr>
              <a:t>Clinical research participants have the following rights:</a:t>
            </a:r>
            <a:r>
              <a:rPr lang="en-US" sz="2400" b="1" kern="100" dirty="0">
                <a:effectLst/>
                <a:latin typeface="Arial" panose="020B0604020202020204" pitchFamily="34" charset="0"/>
                <a:ea typeface="Aptos" panose="020B0004020202020204" pitchFamily="34" charset="0"/>
              </a:rPr>
              <a:t> </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solidFill>
                  <a:srgbClr val="FFC000"/>
                </a:solidFill>
                <a:effectLst/>
                <a:latin typeface="Arial" panose="020B0604020202020204" pitchFamily="34" charset="0"/>
                <a:ea typeface="Aptos" panose="020B0004020202020204" pitchFamily="34" charset="0"/>
              </a:rPr>
              <a:t>To be told about the physician’s employment, credentials, role in the research, and any conflicts of interest.</a:t>
            </a:r>
            <a:endParaRPr lang="en-US" sz="2400" kern="100" dirty="0">
              <a:solidFill>
                <a:srgbClr val="FFC000"/>
              </a:solidFill>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solidFill>
                  <a:schemeClr val="tx1"/>
                </a:solidFill>
                <a:effectLst/>
                <a:latin typeface="Arial" panose="020B0604020202020204" pitchFamily="34" charset="0"/>
                <a:ea typeface="Aptos" panose="020B0004020202020204" pitchFamily="34" charset="0"/>
              </a:rPr>
              <a:t>To be informed about how a physician’s role differs in clinical practice and research.</a:t>
            </a:r>
            <a:endParaRPr lang="en-US" sz="2400" kern="100" dirty="0">
              <a:solidFill>
                <a:schemeClr val="tx1"/>
              </a:solidFill>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solidFill>
                  <a:schemeClr val="tx1"/>
                </a:solidFill>
                <a:effectLst/>
                <a:latin typeface="Arial" panose="020B0604020202020204" pitchFamily="34" charset="0"/>
                <a:ea typeface="Aptos" panose="020B0004020202020204" pitchFamily="34" charset="0"/>
              </a:rPr>
              <a:t>To be told about the nature and purpose of medical procedures in the research.</a:t>
            </a:r>
            <a:endParaRPr lang="en-US" sz="2400" kern="100" dirty="0">
              <a:solidFill>
                <a:schemeClr val="tx1"/>
              </a:solidFill>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2400" kern="100" dirty="0">
                <a:solidFill>
                  <a:schemeClr val="tx1"/>
                </a:solidFill>
                <a:effectLst/>
                <a:latin typeface="Arial" panose="020B0604020202020204" pitchFamily="34" charset="0"/>
                <a:ea typeface="Aptos" panose="020B0004020202020204" pitchFamily="34" charset="0"/>
              </a:rPr>
              <a:t>To be told about privacy, confidentiality, security, and data sharing.</a:t>
            </a:r>
            <a:endParaRPr lang="en-US" sz="2400" kern="100" dirty="0">
              <a:solidFill>
                <a:schemeClr val="tx1"/>
              </a:solidFill>
              <a:effectLst/>
              <a:latin typeface="Times New Roman" panose="02020603050405020304" pitchFamily="18" charset="0"/>
              <a:ea typeface="Aptos" panose="020B0004020202020204" pitchFamily="34" charset="0"/>
            </a:endParaRPr>
          </a:p>
          <a:p>
            <a:pPr marL="342900" marR="0" lvl="0" indent="-342900">
              <a:lnSpc>
                <a:spcPct val="107000"/>
              </a:lnSpc>
              <a:spcAft>
                <a:spcPts val="800"/>
              </a:spcAft>
              <a:buFont typeface="+mj-lt"/>
              <a:buAutoNum type="arabicPeriod"/>
            </a:pPr>
            <a:r>
              <a:rPr lang="en-US" sz="2400" kern="100" dirty="0">
                <a:solidFill>
                  <a:schemeClr val="tx1"/>
                </a:solidFill>
                <a:effectLst/>
                <a:latin typeface="Arial" panose="020B0604020202020204" pitchFamily="34" charset="0"/>
                <a:ea typeface="Aptos" panose="020B0004020202020204" pitchFamily="34" charset="0"/>
              </a:rPr>
              <a:t>To be asked for consent for each medical test or procedure and be told about the right to decline or terminate any test or procedure.</a:t>
            </a:r>
            <a:endParaRPr lang="en-US" sz="2400" kern="100" dirty="0">
              <a:solidFill>
                <a:schemeClr val="tx1"/>
              </a:solidFill>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spTree>
    <p:extLst>
      <p:ext uri="{BB962C8B-B14F-4D97-AF65-F5344CB8AC3E}">
        <p14:creationId xmlns:p14="http://schemas.microsoft.com/office/powerpoint/2010/main" val="4181747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234D9-5F60-EF65-D99D-A51B60DC049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F6BC39-BE9E-C972-477E-EE8E1F348FC7}"/>
              </a:ext>
            </a:extLst>
          </p:cNvPr>
          <p:cNvSpPr>
            <a:spLocks noGrp="1"/>
          </p:cNvSpPr>
          <p:nvPr>
            <p:ph idx="1"/>
          </p:nvPr>
        </p:nvSpPr>
        <p:spPr>
          <a:xfrm>
            <a:off x="381000" y="685800"/>
            <a:ext cx="6096000" cy="5491163"/>
          </a:xfrm>
        </p:spPr>
        <p:txBody>
          <a:bodyPr>
            <a:normAutofit/>
          </a:bodyPr>
          <a:lstStyle/>
          <a:p>
            <a:pPr marL="0" marR="0" lvl="0" indent="0">
              <a:lnSpc>
                <a:spcPct val="107000"/>
              </a:lnSpc>
              <a:buNone/>
            </a:pPr>
            <a:r>
              <a:rPr lang="en-US" sz="2400" kern="100" dirty="0">
                <a:solidFill>
                  <a:schemeClr val="accent5"/>
                </a:solidFill>
                <a:latin typeface="Arial" panose="020B0604020202020204" pitchFamily="34" charset="0"/>
                <a:ea typeface="Aptos" panose="020B0004020202020204" pitchFamily="34" charset="0"/>
              </a:rPr>
              <a:t>6</a:t>
            </a:r>
            <a:r>
              <a:rPr lang="en-US" kern="100" dirty="0">
                <a:latin typeface="Arial" panose="020B0604020202020204" pitchFamily="34" charset="0"/>
                <a:ea typeface="Aptos" panose="020B0004020202020204" pitchFamily="34" charset="0"/>
              </a:rPr>
              <a:t>.</a:t>
            </a:r>
            <a:r>
              <a:rPr lang="en-US" b="1" kern="100" dirty="0">
                <a:latin typeface="Arial" panose="020B0604020202020204" pitchFamily="34" charset="0"/>
                <a:ea typeface="Aptos" panose="020B0004020202020204" pitchFamily="34" charset="0"/>
              </a:rPr>
              <a:t> </a:t>
            </a:r>
            <a:r>
              <a:rPr lang="en-US" sz="2200" kern="100" dirty="0">
                <a:solidFill>
                  <a:srgbClr val="FFC000"/>
                </a:solidFill>
                <a:effectLst/>
                <a:latin typeface="Arial" panose="020B0604020202020204" pitchFamily="34" charset="0"/>
                <a:ea typeface="Aptos" panose="020B0004020202020204" pitchFamily="34" charset="0"/>
              </a:rPr>
              <a:t>To be offered information about important diagnoses and incidental findings.</a:t>
            </a:r>
          </a:p>
          <a:p>
            <a:pPr marL="0" marR="0" lvl="0" indent="0">
              <a:lnSpc>
                <a:spcPct val="107000"/>
              </a:lnSpc>
              <a:buNone/>
            </a:pPr>
            <a:r>
              <a:rPr lang="en-US" sz="2200" kern="100" dirty="0">
                <a:solidFill>
                  <a:schemeClr val="accent5"/>
                </a:solidFill>
                <a:latin typeface="Arial" panose="020B0604020202020204" pitchFamily="34" charset="0"/>
                <a:ea typeface="Aptos" panose="020B0004020202020204" pitchFamily="34" charset="0"/>
              </a:rPr>
              <a:t>7</a:t>
            </a:r>
            <a:r>
              <a:rPr lang="en-US" sz="2200" kern="100" dirty="0">
                <a:solidFill>
                  <a:schemeClr val="tx1"/>
                </a:solidFill>
                <a:latin typeface="Arial" panose="020B0604020202020204" pitchFamily="34" charset="0"/>
                <a:ea typeface="Aptos" panose="020B0004020202020204" pitchFamily="34" charset="0"/>
              </a:rPr>
              <a:t>. </a:t>
            </a:r>
            <a:r>
              <a:rPr lang="en-US" sz="2200" kern="100" dirty="0">
                <a:solidFill>
                  <a:schemeClr val="tx1"/>
                </a:solidFill>
                <a:effectLst/>
                <a:latin typeface="Arial" panose="020B0604020202020204" pitchFamily="34" charset="0"/>
                <a:ea typeface="Aptos" panose="020B0004020202020204" pitchFamily="34" charset="0"/>
              </a:rPr>
              <a:t>To be offered to have medical information sent to their personal physician.</a:t>
            </a:r>
            <a:endParaRPr lang="en-US" sz="2200" kern="100" dirty="0">
              <a:solidFill>
                <a:schemeClr val="tx1"/>
              </a:solidFill>
              <a:effectLst/>
              <a:latin typeface="Times New Roman" panose="02020603050405020304" pitchFamily="18" charset="0"/>
              <a:ea typeface="Aptos" panose="020B0004020202020204" pitchFamily="34" charset="0"/>
            </a:endParaRPr>
          </a:p>
          <a:p>
            <a:pPr marL="0" marR="0" lvl="0" indent="0">
              <a:lnSpc>
                <a:spcPct val="107000"/>
              </a:lnSpc>
              <a:buNone/>
            </a:pPr>
            <a:r>
              <a:rPr lang="en-US" sz="2200" kern="100" dirty="0">
                <a:solidFill>
                  <a:schemeClr val="accent5"/>
                </a:solidFill>
                <a:effectLst/>
                <a:latin typeface="Arial" panose="020B0604020202020204" pitchFamily="34" charset="0"/>
                <a:ea typeface="Aptos" panose="020B0004020202020204" pitchFamily="34" charset="0"/>
              </a:rPr>
              <a:t>8</a:t>
            </a:r>
            <a:r>
              <a:rPr lang="en-US" sz="2200" b="1" kern="100" dirty="0">
                <a:solidFill>
                  <a:schemeClr val="tx1"/>
                </a:solidFill>
                <a:effectLst/>
                <a:latin typeface="Arial" panose="020B0604020202020204" pitchFamily="34" charset="0"/>
                <a:ea typeface="Aptos" panose="020B0004020202020204" pitchFamily="34" charset="0"/>
              </a:rPr>
              <a:t>. </a:t>
            </a:r>
            <a:r>
              <a:rPr lang="en-US" sz="2200" kern="100" dirty="0">
                <a:solidFill>
                  <a:schemeClr val="tx1"/>
                </a:solidFill>
                <a:effectLst/>
                <a:latin typeface="Arial" panose="020B0604020202020204" pitchFamily="34" charset="0"/>
                <a:ea typeface="Aptos" panose="020B0004020202020204" pitchFamily="34" charset="0"/>
              </a:rPr>
              <a:t>To be offered referral for medical follow-up.</a:t>
            </a:r>
            <a:endParaRPr lang="en-US" sz="2200" kern="100" dirty="0">
              <a:solidFill>
                <a:schemeClr val="tx1"/>
              </a:solidFill>
              <a:effectLst/>
              <a:latin typeface="Times New Roman" panose="02020603050405020304" pitchFamily="18" charset="0"/>
              <a:ea typeface="Aptos" panose="020B0004020202020204" pitchFamily="34" charset="0"/>
            </a:endParaRPr>
          </a:p>
          <a:p>
            <a:pPr marL="0" marR="0" lvl="0" indent="0">
              <a:lnSpc>
                <a:spcPct val="107000"/>
              </a:lnSpc>
              <a:spcAft>
                <a:spcPts val="800"/>
              </a:spcAft>
              <a:buNone/>
            </a:pPr>
            <a:r>
              <a:rPr lang="en-US" sz="2200" kern="100" dirty="0">
                <a:solidFill>
                  <a:schemeClr val="accent5"/>
                </a:solidFill>
                <a:effectLst/>
                <a:latin typeface="Arial" panose="020B0604020202020204" pitchFamily="34" charset="0"/>
                <a:ea typeface="Aptos" panose="020B0004020202020204" pitchFamily="34" charset="0"/>
              </a:rPr>
              <a:t>9</a:t>
            </a:r>
            <a:r>
              <a:rPr lang="en-US" sz="2200" kern="100" dirty="0">
                <a:solidFill>
                  <a:schemeClr val="tx1"/>
                </a:solidFill>
                <a:effectLst/>
                <a:latin typeface="Arial" panose="020B0604020202020204" pitchFamily="34" charset="0"/>
                <a:ea typeface="Aptos" panose="020B0004020202020204" pitchFamily="34" charset="0"/>
              </a:rPr>
              <a:t>. To be offered to be recontacted if new medical information is later discovered.</a:t>
            </a:r>
            <a:endParaRPr lang="en-US" sz="2200" kern="100" dirty="0">
              <a:solidFill>
                <a:schemeClr val="tx1"/>
              </a:solidFill>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r>
              <a:rPr lang="en-US" sz="2200" kern="100" dirty="0">
                <a:solidFill>
                  <a:schemeClr val="accent5"/>
                </a:solidFill>
                <a:effectLst/>
                <a:latin typeface="Arial" panose="020B0604020202020204" pitchFamily="34" charset="0"/>
                <a:ea typeface="Aptos" panose="020B0004020202020204" pitchFamily="34" charset="0"/>
              </a:rPr>
              <a:t>10</a:t>
            </a:r>
            <a:r>
              <a:rPr lang="en-US" sz="2200" b="1" kern="100" dirty="0">
                <a:solidFill>
                  <a:schemeClr val="tx1"/>
                </a:solidFill>
                <a:effectLst/>
                <a:latin typeface="Arial" panose="020B0604020202020204" pitchFamily="34" charset="0"/>
                <a:ea typeface="Aptos" panose="020B0004020202020204" pitchFamily="34" charset="0"/>
              </a:rPr>
              <a:t>.</a:t>
            </a:r>
            <a:r>
              <a:rPr lang="en-US" sz="2200" b="1" kern="100" dirty="0">
                <a:solidFill>
                  <a:schemeClr val="tx1"/>
                </a:solidFill>
                <a:latin typeface="Arial" panose="020B0604020202020204" pitchFamily="34" charset="0"/>
                <a:ea typeface="Aptos" panose="020B0004020202020204" pitchFamily="34" charset="0"/>
              </a:rPr>
              <a:t> </a:t>
            </a:r>
            <a:r>
              <a:rPr lang="en-US" sz="2200" kern="100" dirty="0">
                <a:solidFill>
                  <a:srgbClr val="FFC000"/>
                </a:solidFill>
                <a:effectLst/>
                <a:latin typeface="Arial" panose="020B0604020202020204" pitchFamily="34" charset="0"/>
                <a:ea typeface="Aptos" panose="020B0004020202020204" pitchFamily="34" charset="0"/>
              </a:rPr>
              <a:t>To receive treatment and/or compensation for harms resulting from the research.</a:t>
            </a:r>
            <a:endParaRPr lang="en-US" sz="2200" kern="100" dirty="0">
              <a:solidFill>
                <a:srgbClr val="FFC000"/>
              </a:solidFill>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pic>
        <p:nvPicPr>
          <p:cNvPr id="4" name="Picture 3" descr="A doctor talking to a patient&#10;&#10;Description automatically generated">
            <a:extLst>
              <a:ext uri="{FF2B5EF4-FFF2-40B4-BE49-F238E27FC236}">
                <a16:creationId xmlns:a16="http://schemas.microsoft.com/office/drawing/2014/main" id="{6F85A6A3-4F9D-BA3E-2DE9-D16CC525CE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6997" y="990600"/>
            <a:ext cx="5950745" cy="3967163"/>
          </a:xfrm>
          <a:prstGeom prst="rect">
            <a:avLst/>
          </a:prstGeom>
        </p:spPr>
      </p:pic>
    </p:spTree>
    <p:extLst>
      <p:ext uri="{BB962C8B-B14F-4D97-AF65-F5344CB8AC3E}">
        <p14:creationId xmlns:p14="http://schemas.microsoft.com/office/powerpoint/2010/main" val="337328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C3470-89DB-3821-3E9B-521154631A0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E4C1EE-2A69-2F6E-268C-D75D964603FB}"/>
              </a:ext>
            </a:extLst>
          </p:cNvPr>
          <p:cNvSpPr>
            <a:spLocks noGrp="1"/>
          </p:cNvSpPr>
          <p:nvPr>
            <p:ph idx="1"/>
          </p:nvPr>
        </p:nvSpPr>
        <p:spPr>
          <a:xfrm>
            <a:off x="533400" y="152400"/>
            <a:ext cx="7924800" cy="6100763"/>
          </a:xfrm>
        </p:spPr>
        <p:txBody>
          <a:bodyPr/>
          <a:lstStyle/>
          <a:p>
            <a:pPr marL="0" marR="0" indent="0">
              <a:lnSpc>
                <a:spcPct val="107000"/>
              </a:lnSpc>
              <a:spcAft>
                <a:spcPts val="800"/>
              </a:spcAft>
              <a:buNone/>
            </a:pPr>
            <a:r>
              <a:rPr lang="en-US" b="1" kern="100" dirty="0">
                <a:solidFill>
                  <a:srgbClr val="FFFF00"/>
                </a:solidFill>
                <a:effectLst/>
                <a:latin typeface="Arial" panose="020B0604020202020204" pitchFamily="34" charset="0"/>
                <a:ea typeface="Aptos" panose="020B0004020202020204" pitchFamily="34" charset="0"/>
              </a:rPr>
              <a:t>Bill of Rights for Research Participants = Obligations</a:t>
            </a:r>
            <a:r>
              <a:rPr lang="en-US" b="1" kern="100" dirty="0">
                <a:solidFill>
                  <a:srgbClr val="FFFF00"/>
                </a:solidFill>
                <a:latin typeface="Arial" panose="020B0604020202020204" pitchFamily="34" charset="0"/>
                <a:ea typeface="Aptos" panose="020B0004020202020204" pitchFamily="34" charset="0"/>
              </a:rPr>
              <a:t> for Research Physicians</a:t>
            </a:r>
          </a:p>
          <a:p>
            <a:pPr marL="0" marR="0" indent="0">
              <a:lnSpc>
                <a:spcPct val="107000"/>
              </a:lnSpc>
              <a:spcAft>
                <a:spcPts val="800"/>
              </a:spcAft>
              <a:buNone/>
            </a:pPr>
            <a:r>
              <a:rPr lang="en-US" sz="2400" kern="100" dirty="0">
                <a:effectLst/>
                <a:latin typeface="Arial" panose="020B0604020202020204" pitchFamily="34" charset="0"/>
                <a:ea typeface="Aptos" panose="020B0004020202020204" pitchFamily="34" charset="0"/>
              </a:rPr>
              <a:t>Even in the absence of a traditional physician-patient relationship physicians have an ethical obligation to conduct clinical research transparently and to protect the well-being of research participants. </a:t>
            </a:r>
            <a:endParaRPr lang="en-US" sz="2400" kern="100" dirty="0">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pic>
        <p:nvPicPr>
          <p:cNvPr id="4" name="Picture 3" descr="A group of doctors standing in a hospital bed&#10;&#10;Description automatically generated">
            <a:extLst>
              <a:ext uri="{FF2B5EF4-FFF2-40B4-BE49-F238E27FC236}">
                <a16:creationId xmlns:a16="http://schemas.microsoft.com/office/drawing/2014/main" id="{D63E6457-78C8-0471-7D0A-BA3E6B2B3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048000"/>
            <a:ext cx="6058298" cy="4043562"/>
          </a:xfrm>
          <a:prstGeom prst="rect">
            <a:avLst/>
          </a:prstGeom>
        </p:spPr>
      </p:pic>
    </p:spTree>
    <p:extLst>
      <p:ext uri="{BB962C8B-B14F-4D97-AF65-F5344CB8AC3E}">
        <p14:creationId xmlns:p14="http://schemas.microsoft.com/office/powerpoint/2010/main" val="405685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2855-9C28-65EC-28BB-DA82795D77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CF9B5-B40B-DB2B-0492-048F25AF5CA9}"/>
              </a:ext>
            </a:extLst>
          </p:cNvPr>
          <p:cNvSpPr>
            <a:spLocks noGrp="1"/>
          </p:cNvSpPr>
          <p:nvPr>
            <p:ph idx="1"/>
          </p:nvPr>
        </p:nvSpPr>
        <p:spPr>
          <a:xfrm>
            <a:off x="685800" y="457200"/>
            <a:ext cx="9525000" cy="5719763"/>
          </a:xfrm>
        </p:spPr>
        <p:txBody>
          <a:bodyPr>
            <a:normAutofit/>
          </a:bodyPr>
          <a:lstStyle/>
          <a:p>
            <a:pPr marL="0" marR="0" indent="0">
              <a:lnSpc>
                <a:spcPct val="107000"/>
              </a:lnSpc>
              <a:spcAft>
                <a:spcPts val="800"/>
              </a:spcAft>
              <a:buNone/>
            </a:pPr>
            <a:r>
              <a:rPr lang="en-US" sz="3600" b="1" kern="100" dirty="0">
                <a:solidFill>
                  <a:srgbClr val="FFFF00"/>
                </a:solidFill>
                <a:effectLst/>
                <a:latin typeface="Arial" panose="020B0604020202020204" pitchFamily="34" charset="0"/>
                <a:ea typeface="Aptos" panose="020B0004020202020204" pitchFamily="34" charset="0"/>
              </a:rPr>
              <a:t>	Likely concerns or objections</a:t>
            </a:r>
            <a:endParaRPr lang="en-US" sz="3600" kern="100" dirty="0">
              <a:solidFill>
                <a:srgbClr val="FFFF00"/>
              </a:solidFill>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Disclosures would reveal proprietary information.</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Disclosures of medical test results would unblind the study.</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Physician disclosures would be time consuming.</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Participants have consented to this arrangement.</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spcAft>
                <a:spcPts val="800"/>
              </a:spcAft>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Disclosure duties for incidental findings could lead to liability.</a:t>
            </a:r>
            <a:endParaRPr lang="en-US" kern="100" dirty="0">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spTree>
    <p:extLst>
      <p:ext uri="{BB962C8B-B14F-4D97-AF65-F5344CB8AC3E}">
        <p14:creationId xmlns:p14="http://schemas.microsoft.com/office/powerpoint/2010/main" val="1181670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95841-6A1E-8724-BC9A-B5C1A3277C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8C9636-477D-2836-4ABA-2FF47A70671D}"/>
              </a:ext>
            </a:extLst>
          </p:cNvPr>
          <p:cNvSpPr>
            <a:spLocks noGrp="1"/>
          </p:cNvSpPr>
          <p:nvPr>
            <p:ph idx="1"/>
          </p:nvPr>
        </p:nvSpPr>
        <p:spPr>
          <a:xfrm>
            <a:off x="685800" y="457200"/>
            <a:ext cx="9525000" cy="5719763"/>
          </a:xfrm>
        </p:spPr>
        <p:txBody>
          <a:bodyPr>
            <a:normAutofit/>
          </a:bodyPr>
          <a:lstStyle/>
          <a:p>
            <a:pPr marL="0" marR="0" indent="0" algn="ctr">
              <a:lnSpc>
                <a:spcPct val="107000"/>
              </a:lnSpc>
              <a:spcAft>
                <a:spcPts val="800"/>
              </a:spcAft>
              <a:buNone/>
            </a:pPr>
            <a:r>
              <a:rPr lang="en-US" sz="3200" b="1" kern="100" dirty="0">
                <a:solidFill>
                  <a:srgbClr val="FFFF00"/>
                </a:solidFill>
                <a:effectLst/>
                <a:latin typeface="Arial" panose="020B0604020202020204" pitchFamily="34" charset="0"/>
                <a:ea typeface="Aptos" panose="020B0004020202020204" pitchFamily="34" charset="0"/>
              </a:rPr>
              <a:t>Adoption of the Bill of Rights</a:t>
            </a:r>
            <a:r>
              <a:rPr lang="en-US" sz="1800" b="1" kern="100" dirty="0">
                <a:effectLst/>
                <a:latin typeface="Arial" panose="020B0604020202020204" pitchFamily="34" charset="0"/>
                <a:ea typeface="Aptos" panose="020B0004020202020204" pitchFamily="34" charset="0"/>
              </a:rPr>
              <a:t> </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Individual or groups of physicians</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Commercial sponsors of research (Pharma)</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Nonprofit sponsors of research (ACS)</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Government research funders (NIH)</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Healthcare and academic medical institutions</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Research ethics regulators (OHRP)</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IRBs</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Drafters of codes of medical ethics (AMA)</a:t>
            </a: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mj-lt"/>
              <a:buAutoNum type="arabicPeriod"/>
            </a:pPr>
            <a:r>
              <a:rPr lang="en-US" sz="1800" kern="100" dirty="0">
                <a:effectLst/>
                <a:latin typeface="Arial" panose="020B0604020202020204" pitchFamily="34" charset="0"/>
                <a:ea typeface="Aptos" panose="020B0004020202020204" pitchFamily="34" charset="0"/>
              </a:rPr>
              <a:t>        Medical licensing boards</a:t>
            </a:r>
            <a:endParaRPr lang="en-US" sz="1800" kern="100" dirty="0">
              <a:effectLst/>
              <a:latin typeface="Times New Roman" panose="02020603050405020304" pitchFamily="18" charset="0"/>
              <a:ea typeface="Aptos" panose="020B0004020202020204" pitchFamily="34" charset="0"/>
            </a:endParaRPr>
          </a:p>
          <a:p>
            <a:pPr marL="342900" marR="0" lvl="0" indent="-342900" algn="just">
              <a:lnSpc>
                <a:spcPct val="107000"/>
              </a:lnSpc>
              <a:spcAft>
                <a:spcPts val="800"/>
              </a:spcAft>
              <a:buFont typeface="+mj-lt"/>
              <a:buAutoNum type="arabicPeriod"/>
            </a:pPr>
            <a:r>
              <a:rPr lang="en-US" sz="1800" kern="100" dirty="0">
                <a:effectLst/>
                <a:latin typeface="Arial" panose="020B0604020202020204" pitchFamily="34" charset="0"/>
                <a:ea typeface="Aptos" panose="020B0004020202020204" pitchFamily="34" charset="0"/>
              </a:rPr>
              <a:t>        State or federal legislators (Cal)</a:t>
            </a:r>
            <a:endParaRPr lang="en-US" sz="1800" kern="100" dirty="0">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endParaRPr lang="en-US" sz="3200" kern="100" dirty="0">
              <a:solidFill>
                <a:srgbClr val="FFFF00"/>
              </a:solidFill>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181641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A07C7-333D-A82C-FFB1-D0A8D232EA79}"/>
              </a:ext>
            </a:extLst>
          </p:cNvPr>
          <p:cNvSpPr>
            <a:spLocks noGrp="1"/>
          </p:cNvSpPr>
          <p:nvPr>
            <p:ph type="title"/>
          </p:nvPr>
        </p:nvSpPr>
        <p:spPr/>
        <p:txBody>
          <a:bodyPr>
            <a:normAutofit fontScale="90000"/>
          </a:bodyPr>
          <a:lstStyle/>
          <a:p>
            <a:pPr algn="ctr"/>
            <a:r>
              <a:rPr lang="en-US" sz="4000" dirty="0">
                <a:solidFill>
                  <a:srgbClr val="FFFF00"/>
                </a:solidFill>
                <a:latin typeface="Arial" panose="020B0604020202020204" pitchFamily="34" charset="0"/>
                <a:cs typeface="Arial" panose="020B0604020202020204" pitchFamily="34" charset="0"/>
              </a:rPr>
              <a:t>Ethical precepts should protect </a:t>
            </a:r>
            <a:br>
              <a:rPr lang="en-US" sz="4000" dirty="0">
                <a:solidFill>
                  <a:srgbClr val="FFFF00"/>
                </a:solidFill>
                <a:latin typeface="Arial" panose="020B0604020202020204" pitchFamily="34" charset="0"/>
                <a:cs typeface="Arial" panose="020B0604020202020204" pitchFamily="34" charset="0"/>
              </a:rPr>
            </a:br>
            <a:r>
              <a:rPr lang="en-US" sz="4000" dirty="0">
                <a:solidFill>
                  <a:srgbClr val="FFFF00"/>
                </a:solidFill>
                <a:latin typeface="Arial" panose="020B0604020202020204" pitchFamily="34" charset="0"/>
                <a:cs typeface="Arial" panose="020B0604020202020204" pitchFamily="34" charset="0"/>
              </a:rPr>
              <a:t>research physicians</a:t>
            </a:r>
            <a:br>
              <a:rPr lang="en-US" sz="4000" dirty="0"/>
            </a:br>
            <a:endParaRPr lang="en-US" sz="4000" dirty="0"/>
          </a:p>
        </p:txBody>
      </p:sp>
      <p:sp>
        <p:nvSpPr>
          <p:cNvPr id="3" name="Content Placeholder 2">
            <a:extLst>
              <a:ext uri="{FF2B5EF4-FFF2-40B4-BE49-F238E27FC236}">
                <a16:creationId xmlns:a16="http://schemas.microsoft.com/office/drawing/2014/main" id="{D6BDEED7-FF57-1188-D459-E16E5A7AB48B}"/>
              </a:ext>
            </a:extLst>
          </p:cNvPr>
          <p:cNvSpPr>
            <a:spLocks noGrp="1"/>
          </p:cNvSpPr>
          <p:nvPr>
            <p:ph idx="1"/>
          </p:nvPr>
        </p:nvSpPr>
        <p:spPr/>
        <p:txBody>
          <a:bodyPr>
            <a:normAutofit/>
          </a:bodyPr>
          <a:lstStyle/>
          <a:p>
            <a:pPr lvl="0"/>
            <a:r>
              <a:rPr lang="en-US" dirty="0"/>
              <a:t>Many research physicians are employees of large institutions and are subject to the rules of their employer.</a:t>
            </a:r>
          </a:p>
          <a:p>
            <a:pPr lvl="0"/>
            <a:r>
              <a:rPr lang="en-US" dirty="0"/>
              <a:t>If the institution contracts with a research sponsor to limit disclosures to participants (e.g., incidental findings), physicians can be required to follow the employer’s rule.</a:t>
            </a:r>
          </a:p>
          <a:p>
            <a:pPr lvl="0"/>
            <a:r>
              <a:rPr lang="en-US" dirty="0"/>
              <a:t>Federal “conscience” law permits conscientious </a:t>
            </a:r>
            <a:r>
              <a:rPr lang="en-US" dirty="0">
                <a:solidFill>
                  <a:srgbClr val="FFFF00"/>
                </a:solidFill>
              </a:rPr>
              <a:t>refusals</a:t>
            </a:r>
            <a:r>
              <a:rPr lang="en-US" dirty="0"/>
              <a:t> to provide certain care but not conscientious </a:t>
            </a:r>
            <a:r>
              <a:rPr lang="en-US" dirty="0">
                <a:solidFill>
                  <a:srgbClr val="FFFF00"/>
                </a:solidFill>
              </a:rPr>
              <a:t>provision</a:t>
            </a:r>
            <a:r>
              <a:rPr lang="en-US" dirty="0"/>
              <a:t> of care (or disclosures) in violation of their employers’ rules.</a:t>
            </a:r>
          </a:p>
          <a:p>
            <a:pPr marL="0" indent="0">
              <a:buNone/>
            </a:pPr>
            <a:r>
              <a:rPr lang="en-US" sz="1800" i="1" dirty="0"/>
              <a:t>     See</a:t>
            </a:r>
            <a:r>
              <a:rPr lang="en-US" sz="1800" dirty="0"/>
              <a:t> Dov Fox, The Conscience of Care (Harvard Univ. Press, 2025). </a:t>
            </a:r>
          </a:p>
          <a:p>
            <a:pPr marL="0" indent="0">
              <a:buNone/>
            </a:pPr>
            <a:endParaRPr lang="en-US" dirty="0"/>
          </a:p>
        </p:txBody>
      </p:sp>
    </p:spTree>
    <p:extLst>
      <p:ext uri="{BB962C8B-B14F-4D97-AF65-F5344CB8AC3E}">
        <p14:creationId xmlns:p14="http://schemas.microsoft.com/office/powerpoint/2010/main" val="71271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41010-265F-D675-F692-C57549E4213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3292BC-170C-8393-2AB4-F8265DD31AF6}"/>
              </a:ext>
            </a:extLst>
          </p:cNvPr>
          <p:cNvSpPr>
            <a:spLocks noGrp="1"/>
          </p:cNvSpPr>
          <p:nvPr>
            <p:ph idx="1"/>
          </p:nvPr>
        </p:nvSpPr>
        <p:spPr>
          <a:xfrm>
            <a:off x="685800" y="457200"/>
            <a:ext cx="9525000" cy="5719763"/>
          </a:xfrm>
        </p:spPr>
        <p:txBody>
          <a:bodyPr>
            <a:normAutofit/>
          </a:bodyPr>
          <a:lstStyle/>
          <a:p>
            <a:pPr marL="0" marR="0" indent="0" algn="ctr">
              <a:lnSpc>
                <a:spcPct val="107000"/>
              </a:lnSpc>
              <a:spcAft>
                <a:spcPts val="800"/>
              </a:spcAft>
              <a:buNone/>
            </a:pPr>
            <a:r>
              <a:rPr lang="en-US" sz="4000" b="1" kern="100" dirty="0">
                <a:solidFill>
                  <a:srgbClr val="00B0F0"/>
                </a:solidFill>
                <a:effectLst/>
                <a:latin typeface="Cambria" panose="02040503050406030204" pitchFamily="18" charset="0"/>
                <a:ea typeface="Cambria" panose="02040503050406030204" pitchFamily="18" charset="0"/>
              </a:rPr>
              <a:t>Reference</a:t>
            </a:r>
            <a:endParaRPr lang="en-US" sz="4000" kern="100" dirty="0">
              <a:solidFill>
                <a:srgbClr val="00B0F0"/>
              </a:solidFill>
              <a:effectLst/>
              <a:latin typeface="Cambria" panose="02040503050406030204" pitchFamily="18" charset="0"/>
              <a:ea typeface="Cambria" panose="02040503050406030204" pitchFamily="18" charset="0"/>
            </a:endParaRPr>
          </a:p>
          <a:p>
            <a:pPr marL="0" marR="0" algn="ctr">
              <a:lnSpc>
                <a:spcPct val="107000"/>
              </a:lnSpc>
              <a:spcAft>
                <a:spcPts val="800"/>
              </a:spcAft>
            </a:pPr>
            <a:endParaRPr lang="en-US" sz="1800" kern="100" dirty="0">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r>
              <a:rPr lang="en-US" kern="100" dirty="0">
                <a:effectLst/>
                <a:latin typeface="Arial" panose="020B0604020202020204" pitchFamily="34" charset="0"/>
                <a:ea typeface="Aptos" panose="020B0004020202020204" pitchFamily="34" charset="0"/>
              </a:rPr>
              <a:t>Mark A. Rothstein, Research Participant Bill of Rights: Clarifying the Role of Research Physicians, </a:t>
            </a:r>
            <a:r>
              <a:rPr lang="en-US" i="1" kern="100" dirty="0">
                <a:effectLst/>
                <a:latin typeface="Arial" panose="020B0604020202020204" pitchFamily="34" charset="0"/>
                <a:ea typeface="Aptos" panose="020B0004020202020204" pitchFamily="34" charset="0"/>
              </a:rPr>
              <a:t>Ethics &amp; Human Research </a:t>
            </a:r>
            <a:r>
              <a:rPr lang="en-US" kern="100" dirty="0">
                <a:effectLst/>
                <a:latin typeface="Arial" panose="020B0604020202020204" pitchFamily="34" charset="0"/>
                <a:ea typeface="Aptos" panose="020B0004020202020204" pitchFamily="34" charset="0"/>
              </a:rPr>
              <a:t>47(5) (2025): 29-37.</a:t>
            </a:r>
            <a:endParaRPr lang="en-US" kern="100" dirty="0">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endParaRPr lang="en-US" sz="3200" kern="100" dirty="0">
              <a:solidFill>
                <a:srgbClr val="FFFF00"/>
              </a:solidFill>
              <a:effectLst/>
              <a:latin typeface="Times New Roman" panose="02020603050405020304" pitchFamily="18" charset="0"/>
              <a:ea typeface="Aptos" panose="020B0004020202020204" pitchFamily="34" charset="0"/>
            </a:endParaRPr>
          </a:p>
        </p:txBody>
      </p:sp>
    </p:spTree>
    <p:extLst>
      <p:ext uri="{BB962C8B-B14F-4D97-AF65-F5344CB8AC3E}">
        <p14:creationId xmlns:p14="http://schemas.microsoft.com/office/powerpoint/2010/main" val="226105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67AE7-48AF-16B0-32D2-DA0B23DA7F07}"/>
              </a:ext>
            </a:extLst>
          </p:cNvPr>
          <p:cNvSpPr>
            <a:spLocks noGrp="1"/>
          </p:cNvSpPr>
          <p:nvPr>
            <p:ph type="title"/>
          </p:nvPr>
        </p:nvSpPr>
        <p:spPr>
          <a:xfrm>
            <a:off x="838200" y="1"/>
            <a:ext cx="10515600" cy="1690690"/>
          </a:xfrm>
        </p:spPr>
        <p:txBody>
          <a:bodyPr>
            <a:normAutofit/>
          </a:bodyPr>
          <a:lstStyle/>
          <a:p>
            <a:r>
              <a:rPr lang="en-US" sz="3200" b="1" kern="100" dirty="0">
                <a:solidFill>
                  <a:srgbClr val="FFFF00"/>
                </a:solidFill>
                <a:effectLst/>
                <a:latin typeface="Arial" panose="020B0604020202020204" pitchFamily="34" charset="0"/>
                <a:ea typeface="Aptos" panose="020B0004020202020204" pitchFamily="34" charset="0"/>
              </a:rPr>
              <a:t>Physicians have dual roles in clinical research</a:t>
            </a:r>
            <a:br>
              <a:rPr lang="en-US" sz="3200" kern="100" dirty="0">
                <a:solidFill>
                  <a:srgbClr val="FFFF00"/>
                </a:solidFill>
                <a:effectLst/>
                <a:latin typeface="Times New Roman" panose="02020603050405020304" pitchFamily="18" charset="0"/>
                <a:ea typeface="Aptos" panose="020B0004020202020204" pitchFamily="34" charset="0"/>
              </a:rPr>
            </a:br>
            <a:endParaRPr lang="en-US" sz="3200" dirty="0">
              <a:solidFill>
                <a:srgbClr val="FFFF00"/>
              </a:solidFill>
            </a:endParaRPr>
          </a:p>
        </p:txBody>
      </p:sp>
      <p:sp>
        <p:nvSpPr>
          <p:cNvPr id="4" name="Content Placeholder 3">
            <a:extLst>
              <a:ext uri="{FF2B5EF4-FFF2-40B4-BE49-F238E27FC236}">
                <a16:creationId xmlns:a16="http://schemas.microsoft.com/office/drawing/2014/main" id="{7EF71CDA-FD50-6C36-803E-DAB0592549AA}"/>
              </a:ext>
            </a:extLst>
          </p:cNvPr>
          <p:cNvSpPr>
            <a:spLocks noGrp="1"/>
          </p:cNvSpPr>
          <p:nvPr>
            <p:ph idx="1"/>
          </p:nvPr>
        </p:nvSpPr>
        <p:spPr>
          <a:xfrm>
            <a:off x="457200" y="1219200"/>
            <a:ext cx="3810000" cy="4957763"/>
          </a:xfrm>
        </p:spPr>
        <p:txBody>
          <a:bodyPr>
            <a:normAutofit/>
          </a:bodyPr>
          <a:lstStyle/>
          <a:p>
            <a:pPr marL="342900" marR="0" lvl="0" indent="-342900">
              <a:lnSpc>
                <a:spcPct val="107000"/>
              </a:lnSpc>
              <a:spcAft>
                <a:spcPts val="800"/>
              </a:spcAft>
              <a:buAutoNum type="arabicPeriod"/>
            </a:pPr>
            <a:r>
              <a:rPr lang="en-US" sz="2400" kern="100" dirty="0">
                <a:solidFill>
                  <a:srgbClr val="55A923"/>
                </a:solidFill>
                <a:effectLst/>
                <a:latin typeface="Arial" panose="020B0604020202020204" pitchFamily="34" charset="0"/>
                <a:ea typeface="Aptos" panose="020B0004020202020204" pitchFamily="34" charset="0"/>
              </a:rPr>
              <a:t>Scientist:</a:t>
            </a:r>
            <a:r>
              <a:rPr lang="en-US" sz="2400" kern="100" dirty="0">
                <a:effectLst/>
                <a:latin typeface="Arial" panose="020B0604020202020204" pitchFamily="34" charset="0"/>
                <a:ea typeface="Aptos" panose="020B0004020202020204" pitchFamily="34" charset="0"/>
              </a:rPr>
              <a:t> Discover generalizable knowledge.</a:t>
            </a:r>
          </a:p>
          <a:p>
            <a:pPr marL="342900" marR="0" lvl="0" indent="-342900">
              <a:lnSpc>
                <a:spcPct val="107000"/>
              </a:lnSpc>
              <a:spcAft>
                <a:spcPts val="800"/>
              </a:spcAft>
              <a:buAutoNum type="arabicPeriod"/>
            </a:pPr>
            <a:endParaRPr lang="en-US" sz="2400" kern="100" dirty="0">
              <a:latin typeface="Arial" panose="020B0604020202020204" pitchFamily="34" charset="0"/>
              <a:ea typeface="Aptos" panose="020B0004020202020204" pitchFamily="34" charset="0"/>
            </a:endParaRPr>
          </a:p>
          <a:p>
            <a:pPr marL="342900" marR="0" lvl="0" indent="-342900">
              <a:lnSpc>
                <a:spcPct val="107000"/>
              </a:lnSpc>
              <a:spcAft>
                <a:spcPts val="800"/>
              </a:spcAft>
              <a:buAutoNum type="arabicPeriod"/>
            </a:pPr>
            <a:endParaRPr lang="en-US" sz="2400" kern="100" dirty="0">
              <a:latin typeface="Arial" panose="020B0604020202020204" pitchFamily="34" charset="0"/>
              <a:ea typeface="Aptos" panose="020B0004020202020204" pitchFamily="34" charset="0"/>
            </a:endParaRPr>
          </a:p>
          <a:p>
            <a:pPr marL="342900" marR="0" lvl="0" indent="-342900">
              <a:lnSpc>
                <a:spcPct val="107000"/>
              </a:lnSpc>
              <a:spcAft>
                <a:spcPts val="800"/>
              </a:spcAft>
              <a:buAutoNum type="arabicPeriod" startAt="2"/>
            </a:pPr>
            <a:r>
              <a:rPr lang="en-US" sz="2400" kern="100" dirty="0">
                <a:solidFill>
                  <a:srgbClr val="55A923"/>
                </a:solidFill>
                <a:effectLst/>
                <a:latin typeface="Arial" panose="020B0604020202020204" pitchFamily="34" charset="0"/>
                <a:ea typeface="Aptos" panose="020B0004020202020204" pitchFamily="34" charset="0"/>
              </a:rPr>
              <a:t>Physician:</a:t>
            </a:r>
            <a:r>
              <a:rPr lang="en-US" sz="2400" kern="100" dirty="0">
                <a:effectLst/>
                <a:latin typeface="Arial" panose="020B0604020202020204" pitchFamily="34" charset="0"/>
                <a:ea typeface="Aptos" panose="020B0004020202020204" pitchFamily="34" charset="0"/>
              </a:rPr>
              <a:t> “First, do no harm” and promote the well-being of even non-patients.</a:t>
            </a:r>
            <a:endParaRPr lang="en-US" sz="2400" kern="100" dirty="0">
              <a:effectLst/>
              <a:latin typeface="Times New Roman" panose="02020603050405020304" pitchFamily="18" charset="0"/>
              <a:ea typeface="Aptos" panose="020B0004020202020204" pitchFamily="34" charset="0"/>
            </a:endParaRPr>
          </a:p>
          <a:p>
            <a:endParaRPr lang="en-US" dirty="0"/>
          </a:p>
        </p:txBody>
      </p:sp>
      <p:pic>
        <p:nvPicPr>
          <p:cNvPr id="7" name="Picture 6" descr="A group of people in lab coats&#10;&#10;Description automatically generated">
            <a:extLst>
              <a:ext uri="{FF2B5EF4-FFF2-40B4-BE49-F238E27FC236}">
                <a16:creationId xmlns:a16="http://schemas.microsoft.com/office/drawing/2014/main" id="{63CC74DF-3538-E872-B38C-8521A1771B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976315"/>
            <a:ext cx="5257800" cy="2957512"/>
          </a:xfrm>
          <a:prstGeom prst="rect">
            <a:avLst/>
          </a:prstGeom>
        </p:spPr>
      </p:pic>
      <p:pic>
        <p:nvPicPr>
          <p:cNvPr id="9" name="Picture 8" descr="A group of people wearing masks and standing next to a person lying on a bed&#10;&#10;Description automatically generated">
            <a:extLst>
              <a:ext uri="{FF2B5EF4-FFF2-40B4-BE49-F238E27FC236}">
                <a16:creationId xmlns:a16="http://schemas.microsoft.com/office/drawing/2014/main" id="{AB4C1A45-FEA8-23A8-D505-7AE0DCA1A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984783"/>
            <a:ext cx="5197732" cy="2676832"/>
          </a:xfrm>
          <a:prstGeom prst="rect">
            <a:avLst/>
          </a:prstGeom>
        </p:spPr>
      </p:pic>
    </p:spTree>
    <p:extLst>
      <p:ext uri="{BB962C8B-B14F-4D97-AF65-F5344CB8AC3E}">
        <p14:creationId xmlns:p14="http://schemas.microsoft.com/office/powerpoint/2010/main" val="390363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55157-FD63-B0D2-DDFF-8F0DFDD96DE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C4E752-F9F2-1043-9890-579C29EAA8AD}"/>
              </a:ext>
            </a:extLst>
          </p:cNvPr>
          <p:cNvSpPr>
            <a:spLocks noGrp="1"/>
          </p:cNvSpPr>
          <p:nvPr>
            <p:ph idx="1"/>
          </p:nvPr>
        </p:nvSpPr>
        <p:spPr>
          <a:xfrm>
            <a:off x="1600200" y="457200"/>
            <a:ext cx="8610600" cy="5627690"/>
          </a:xfrm>
        </p:spPr>
        <p:txBody>
          <a:bodyPr>
            <a:normAutofit/>
          </a:bodyPr>
          <a:lstStyle/>
          <a:p>
            <a:pPr marL="0" marR="0" indent="0">
              <a:lnSpc>
                <a:spcPct val="107000"/>
              </a:lnSpc>
              <a:spcAft>
                <a:spcPts val="800"/>
              </a:spcAft>
              <a:buNone/>
            </a:pPr>
            <a:r>
              <a:rPr lang="en-US" sz="4000" b="1" kern="100" dirty="0">
                <a:solidFill>
                  <a:srgbClr val="FFFF00"/>
                </a:solidFill>
                <a:effectLst/>
                <a:latin typeface="Cambria" panose="02040503050406030204" pitchFamily="18" charset="0"/>
                <a:ea typeface="Aptos" panose="020B0004020202020204" pitchFamily="34" charset="0"/>
              </a:rPr>
              <a:t>   </a:t>
            </a:r>
            <a:r>
              <a:rPr lang="en-US" sz="4000" b="1" kern="100" dirty="0">
                <a:solidFill>
                  <a:srgbClr val="FFFF00"/>
                </a:solidFill>
                <a:effectLst/>
                <a:latin typeface="+mn-lt"/>
                <a:ea typeface="Aptos" panose="020B0004020202020204" pitchFamily="34" charset="0"/>
              </a:rPr>
              <a:t>Research </a:t>
            </a:r>
            <a:r>
              <a:rPr lang="en-US" sz="4000" b="1" kern="100" dirty="0">
                <a:solidFill>
                  <a:srgbClr val="FFFF00"/>
                </a:solidFill>
                <a:effectLst/>
                <a:latin typeface="+mn-lt"/>
                <a:ea typeface="Aptos" panose="020B0004020202020204" pitchFamily="34" charset="0"/>
                <a:cs typeface="Arial" panose="020B0604020202020204" pitchFamily="34" charset="0"/>
              </a:rPr>
              <a:t>Ethics Challenge</a:t>
            </a:r>
            <a:endParaRPr lang="en-US" sz="4000" kern="100" dirty="0">
              <a:solidFill>
                <a:srgbClr val="FFFF00"/>
              </a:solidFill>
              <a:effectLst/>
              <a:latin typeface="+mn-lt"/>
              <a:ea typeface="Aptos" panose="020B0004020202020204" pitchFamily="34" charset="0"/>
              <a:cs typeface="Arial" panose="020B0604020202020204" pitchFamily="34" charset="0"/>
            </a:endParaRPr>
          </a:p>
          <a:p>
            <a:pPr marL="0" marR="0" indent="0">
              <a:lnSpc>
                <a:spcPct val="107000"/>
              </a:lnSpc>
              <a:spcAft>
                <a:spcPts val="800"/>
              </a:spcAft>
              <a:buNone/>
            </a:pPr>
            <a:r>
              <a:rPr lang="en-US" sz="1800" kern="100" dirty="0">
                <a:effectLst/>
                <a:latin typeface="Times New Roman" panose="02020603050405020304" pitchFamily="18" charset="0"/>
                <a:ea typeface="Aptos" panose="020B0004020202020204" pitchFamily="34" charset="0"/>
              </a:rPr>
              <a:t> </a:t>
            </a:r>
          </a:p>
          <a:p>
            <a:pPr marL="342900" marR="0" lvl="0"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physicians </a:t>
            </a:r>
            <a:r>
              <a:rPr lang="en-US" sz="2400" kern="100" dirty="0">
                <a:latin typeface="Arial" panose="020B0604020202020204" pitchFamily="34" charset="0"/>
                <a:ea typeface="Aptos" panose="020B0004020202020204" pitchFamily="34" charset="0"/>
                <a:cs typeface="Arial" panose="020B0604020202020204" pitchFamily="34" charset="0"/>
              </a:rPr>
              <a:t>regard</a:t>
            </a:r>
            <a:r>
              <a:rPr lang="en-US" sz="2400" kern="100" dirty="0">
                <a:effectLst/>
                <a:latin typeface="Arial" panose="020B0604020202020204" pitchFamily="34" charset="0"/>
                <a:ea typeface="Aptos" panose="020B0004020202020204" pitchFamily="34" charset="0"/>
                <a:cs typeface="Arial" panose="020B0604020202020204" pitchFamily="34" charset="0"/>
              </a:rPr>
              <a:t> research participants as their patients, they promote the well-being of the participants but possibly undermine research.</a:t>
            </a:r>
          </a:p>
          <a:p>
            <a:pPr marL="0" marR="0" indent="0">
              <a:lnSpc>
                <a:spcPct val="107000"/>
              </a:lnSpc>
              <a:spcAft>
                <a:spcPts val="800"/>
              </a:spcAft>
              <a:buNone/>
            </a:pPr>
            <a:r>
              <a:rPr lang="en-US" sz="1800" kern="100" dirty="0">
                <a:effectLst/>
                <a:latin typeface="Times New Roman" panose="02020603050405020304" pitchFamily="18" charset="0"/>
                <a:ea typeface="Aptos" panose="020B0004020202020204" pitchFamily="34" charset="0"/>
              </a:rPr>
              <a:t> </a:t>
            </a:r>
          </a:p>
          <a:p>
            <a:pPr marL="342900" marR="0" lvl="0" indent="-342900">
              <a:lnSpc>
                <a:spcPct val="107000"/>
              </a:lnSpc>
              <a:spcAft>
                <a:spcPts val="800"/>
              </a:spcAft>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cs typeface="Arial" panose="020B0604020202020204" pitchFamily="34" charset="0"/>
              </a:rPr>
              <a:t>If </a:t>
            </a:r>
            <a:r>
              <a:rPr lang="en-US" sz="2400" kern="100" dirty="0">
                <a:latin typeface="Arial" panose="020B0604020202020204" pitchFamily="34" charset="0"/>
                <a:ea typeface="Aptos" panose="020B0004020202020204" pitchFamily="34" charset="0"/>
                <a:cs typeface="Arial" panose="020B0604020202020204" pitchFamily="34" charset="0"/>
              </a:rPr>
              <a:t>physicians</a:t>
            </a:r>
            <a:r>
              <a:rPr lang="en-US" sz="2400" kern="100" dirty="0">
                <a:effectLst/>
                <a:latin typeface="Arial" panose="020B0604020202020204" pitchFamily="34" charset="0"/>
                <a:ea typeface="Aptos" panose="020B0004020202020204" pitchFamily="34" charset="0"/>
                <a:cs typeface="Arial" panose="020B0604020202020204" pitchFamily="34" charset="0"/>
              </a:rPr>
              <a:t> prioritize research, they might engage in medical practices lacking the transparency</a:t>
            </a:r>
            <a:r>
              <a:rPr lang="en-US" sz="2400" kern="100" dirty="0">
                <a:latin typeface="Arial" panose="020B0604020202020204" pitchFamily="34" charset="0"/>
                <a:ea typeface="Aptos" panose="020B0004020202020204" pitchFamily="34" charset="0"/>
                <a:cs typeface="Arial" panose="020B0604020202020204" pitchFamily="34" charset="0"/>
              </a:rPr>
              <a:t>,</a:t>
            </a:r>
            <a:r>
              <a:rPr lang="en-US" sz="2400" kern="100" dirty="0">
                <a:effectLst/>
                <a:latin typeface="Arial" panose="020B0604020202020204" pitchFamily="34" charset="0"/>
                <a:ea typeface="Aptos" panose="020B0004020202020204" pitchFamily="34" charset="0"/>
                <a:cs typeface="Arial" panose="020B0604020202020204" pitchFamily="34" charset="0"/>
              </a:rPr>
              <a:t> fidelity, and beneficence of the physician-patient relationship.</a:t>
            </a:r>
          </a:p>
          <a:p>
            <a:pPr marL="0" indent="0">
              <a:lnSpc>
                <a:spcPct val="107000"/>
              </a:lnSpc>
              <a:spcAft>
                <a:spcPts val="800"/>
              </a:spcAft>
              <a:buNone/>
            </a:pPr>
            <a:endParaRPr lang="en-US" sz="24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40177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7AE2D-64D6-2E0B-7124-FAB69F10E15D}"/>
              </a:ext>
            </a:extLst>
          </p:cNvPr>
          <p:cNvSpPr>
            <a:spLocks noGrp="1"/>
          </p:cNvSpPr>
          <p:nvPr>
            <p:ph type="title"/>
          </p:nvPr>
        </p:nvSpPr>
        <p:spPr/>
        <p:txBody>
          <a:bodyPr>
            <a:normAutofit/>
          </a:bodyPr>
          <a:lstStyle/>
          <a:p>
            <a:r>
              <a:rPr lang="en-US" sz="4000" dirty="0">
                <a:solidFill>
                  <a:srgbClr val="FFFF00"/>
                </a:solidFill>
                <a:latin typeface="+mn-lt"/>
              </a:rPr>
              <a:t>Physician Roles in Clinical Research</a:t>
            </a:r>
            <a:br>
              <a:rPr lang="en-US" sz="4000" dirty="0">
                <a:solidFill>
                  <a:srgbClr val="FFFF00"/>
                </a:solidFill>
                <a:latin typeface="+mn-lt"/>
              </a:rPr>
            </a:br>
            <a:endParaRPr lang="en-US" sz="4000" dirty="0">
              <a:solidFill>
                <a:srgbClr val="FFFF00"/>
              </a:solidFill>
              <a:latin typeface="+mn-lt"/>
            </a:endParaRPr>
          </a:p>
        </p:txBody>
      </p:sp>
      <p:sp>
        <p:nvSpPr>
          <p:cNvPr id="3" name="Content Placeholder 2">
            <a:extLst>
              <a:ext uri="{FF2B5EF4-FFF2-40B4-BE49-F238E27FC236}">
                <a16:creationId xmlns:a16="http://schemas.microsoft.com/office/drawing/2014/main" id="{392FBCD5-4535-8AF0-FE80-E164955D4714}"/>
              </a:ext>
            </a:extLst>
          </p:cNvPr>
          <p:cNvSpPr>
            <a:spLocks noGrp="1"/>
          </p:cNvSpPr>
          <p:nvPr>
            <p:ph idx="1"/>
          </p:nvPr>
        </p:nvSpPr>
        <p:spPr/>
        <p:txBody>
          <a:bodyPr/>
          <a:lstStyle/>
          <a:p>
            <a:pPr lvl="0"/>
            <a:r>
              <a:rPr lang="en-US" dirty="0"/>
              <a:t>Principal investigator</a:t>
            </a:r>
          </a:p>
          <a:p>
            <a:pPr lvl="0"/>
            <a:r>
              <a:rPr lang="en-US" dirty="0"/>
              <a:t>Inclusion/exclusion criteria</a:t>
            </a:r>
          </a:p>
          <a:p>
            <a:pPr lvl="0"/>
            <a:r>
              <a:rPr lang="en-US" dirty="0"/>
              <a:t>Baseline medical data</a:t>
            </a:r>
          </a:p>
          <a:p>
            <a:pPr lvl="0"/>
            <a:r>
              <a:rPr lang="en-US" dirty="0"/>
              <a:t>Invasive procedures </a:t>
            </a:r>
          </a:p>
          <a:p>
            <a:pPr lvl="0"/>
            <a:r>
              <a:rPr lang="en-US" dirty="0"/>
              <a:t>Effects of research intervention</a:t>
            </a:r>
          </a:p>
          <a:p>
            <a:endParaRPr lang="en-US" dirty="0"/>
          </a:p>
        </p:txBody>
      </p:sp>
    </p:spTree>
    <p:extLst>
      <p:ext uri="{BB962C8B-B14F-4D97-AF65-F5344CB8AC3E}">
        <p14:creationId xmlns:p14="http://schemas.microsoft.com/office/powerpoint/2010/main" val="15914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86426-7F1C-188D-DB16-AC18DBF032C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2AF0D4-BCEA-DF2F-3993-706FDAE0E150}"/>
              </a:ext>
            </a:extLst>
          </p:cNvPr>
          <p:cNvSpPr>
            <a:spLocks noGrp="1"/>
          </p:cNvSpPr>
          <p:nvPr>
            <p:ph idx="1"/>
          </p:nvPr>
        </p:nvSpPr>
        <p:spPr>
          <a:xfrm>
            <a:off x="533400" y="304800"/>
            <a:ext cx="9448800" cy="5872163"/>
          </a:xfrm>
        </p:spPr>
        <p:txBody>
          <a:bodyPr>
            <a:normAutofit/>
          </a:bodyPr>
          <a:lstStyle/>
          <a:p>
            <a:pPr marL="0" marR="0" indent="0">
              <a:lnSpc>
                <a:spcPct val="107000"/>
              </a:lnSpc>
              <a:spcBef>
                <a:spcPts val="0"/>
              </a:spcBef>
              <a:buNone/>
            </a:pPr>
            <a:r>
              <a:rPr lang="en-US" sz="3200" kern="100" dirty="0">
                <a:solidFill>
                  <a:srgbClr val="FFFF00"/>
                </a:solidFill>
                <a:effectLst/>
                <a:latin typeface="Arial" panose="020B0604020202020204" pitchFamily="34" charset="0"/>
                <a:ea typeface="Aptos" panose="020B0004020202020204" pitchFamily="34" charset="0"/>
              </a:rPr>
              <a:t>Adverse consequences for participants of the dual obligations of physicians in clinical research</a:t>
            </a:r>
          </a:p>
          <a:p>
            <a:pPr marL="0" marR="0" indent="0">
              <a:lnSpc>
                <a:spcPct val="107000"/>
              </a:lnSpc>
              <a:spcBef>
                <a:spcPts val="0"/>
              </a:spcBef>
              <a:buNone/>
            </a:pPr>
            <a:endParaRPr lang="en-US" sz="3200" kern="100" dirty="0">
              <a:solidFill>
                <a:srgbClr val="FFFF00"/>
              </a:solidFill>
              <a:effectLst/>
              <a:latin typeface="Times New Roman" panose="02020603050405020304" pitchFamily="18" charset="0"/>
              <a:ea typeface="Aptos" panose="020B0004020202020204" pitchFamily="34" charset="0"/>
            </a:endParaRPr>
          </a:p>
          <a:p>
            <a:pPr marL="0" marR="0" lvl="0" indent="0">
              <a:lnSpc>
                <a:spcPct val="107000"/>
              </a:lnSpc>
              <a:buNone/>
            </a:pPr>
            <a:r>
              <a:rPr lang="en-US" sz="2400" kern="100" dirty="0">
                <a:solidFill>
                  <a:srgbClr val="68B22C"/>
                </a:solidFill>
                <a:effectLst/>
                <a:latin typeface="Arial" panose="020B0604020202020204" pitchFamily="34" charset="0"/>
                <a:ea typeface="Aptos" panose="020B0004020202020204" pitchFamily="34" charset="0"/>
              </a:rPr>
              <a:t>1</a:t>
            </a:r>
            <a:r>
              <a:rPr lang="en-US" sz="1800" kern="100" dirty="0">
                <a:solidFill>
                  <a:srgbClr val="68B22C"/>
                </a:solidFill>
                <a:effectLst/>
                <a:latin typeface="Arial" panose="020B0604020202020204" pitchFamily="34" charset="0"/>
                <a:ea typeface="Aptos" panose="020B0004020202020204" pitchFamily="34" charset="0"/>
              </a:rPr>
              <a:t>.	</a:t>
            </a:r>
            <a:r>
              <a:rPr lang="en-US" kern="100" dirty="0">
                <a:effectLst/>
                <a:latin typeface="Arial" panose="020B0604020202020204" pitchFamily="34" charset="0"/>
                <a:ea typeface="Aptos" panose="020B0004020202020204" pitchFamily="34" charset="0"/>
              </a:rPr>
              <a:t>Therapeutic misconception</a:t>
            </a:r>
          </a:p>
          <a:p>
            <a:pPr marL="0" marR="0" lvl="0" indent="0">
              <a:lnSpc>
                <a:spcPct val="107000"/>
              </a:lnSpc>
              <a:buNone/>
            </a:pPr>
            <a:r>
              <a:rPr lang="en-US" kern="100" dirty="0">
                <a:solidFill>
                  <a:srgbClr val="68B22C"/>
                </a:solidFill>
                <a:effectLst/>
                <a:latin typeface="Arial" panose="020B0604020202020204" pitchFamily="34" charset="0"/>
                <a:ea typeface="Aptos" panose="020B0004020202020204" pitchFamily="34" charset="0"/>
              </a:rPr>
              <a:t>2.</a:t>
            </a:r>
            <a:r>
              <a:rPr lang="en-US" kern="100" dirty="0">
                <a:effectLst/>
                <a:latin typeface="Arial" panose="020B0604020202020204" pitchFamily="34" charset="0"/>
                <a:ea typeface="Aptos" panose="020B0004020202020204" pitchFamily="34" charset="0"/>
              </a:rPr>
              <a:t>	Forgoing regular medical care</a:t>
            </a:r>
            <a:endParaRPr lang="en-US" kern="100" dirty="0">
              <a:effectLst/>
              <a:latin typeface="Times New Roman" panose="02020603050405020304" pitchFamily="18" charset="0"/>
              <a:ea typeface="Aptos" panose="020B0004020202020204" pitchFamily="34" charset="0"/>
            </a:endParaRPr>
          </a:p>
          <a:p>
            <a:pPr marL="0" marR="0" lvl="0" indent="0">
              <a:lnSpc>
                <a:spcPct val="107000"/>
              </a:lnSpc>
              <a:buNone/>
            </a:pPr>
            <a:r>
              <a:rPr lang="en-US" kern="100" dirty="0">
                <a:solidFill>
                  <a:srgbClr val="68B22C"/>
                </a:solidFill>
                <a:effectLst/>
                <a:latin typeface="Arial" panose="020B0604020202020204" pitchFamily="34" charset="0"/>
                <a:ea typeface="Aptos" panose="020B0004020202020204" pitchFamily="34" charset="0"/>
              </a:rPr>
              <a:t>3.</a:t>
            </a:r>
            <a:r>
              <a:rPr lang="en-US" kern="100" dirty="0">
                <a:effectLst/>
                <a:latin typeface="Arial" panose="020B0604020202020204" pitchFamily="34" charset="0"/>
                <a:ea typeface="Aptos" panose="020B0004020202020204" pitchFamily="34" charset="0"/>
              </a:rPr>
              <a:t>	Failing to weigh risks and benefits</a:t>
            </a:r>
            <a:endParaRPr lang="en-US" kern="100" dirty="0">
              <a:effectLst/>
              <a:latin typeface="Times New Roman" panose="02020603050405020304" pitchFamily="18" charset="0"/>
              <a:ea typeface="Aptos" panose="020B0004020202020204" pitchFamily="34" charset="0"/>
            </a:endParaRPr>
          </a:p>
          <a:p>
            <a:pPr marL="0" marR="0" lvl="0" indent="0">
              <a:lnSpc>
                <a:spcPct val="107000"/>
              </a:lnSpc>
              <a:spcAft>
                <a:spcPts val="800"/>
              </a:spcAft>
              <a:buNone/>
            </a:pPr>
            <a:r>
              <a:rPr lang="en-US" kern="100" dirty="0">
                <a:solidFill>
                  <a:srgbClr val="68B22C"/>
                </a:solidFill>
                <a:latin typeface="Arial" panose="020B0604020202020204" pitchFamily="34" charset="0"/>
                <a:ea typeface="Aptos" panose="020B0004020202020204" pitchFamily="34" charset="0"/>
              </a:rPr>
              <a:t>4.</a:t>
            </a:r>
            <a:r>
              <a:rPr lang="en-US" kern="100" dirty="0">
                <a:latin typeface="Arial" panose="020B0604020202020204" pitchFamily="34" charset="0"/>
                <a:ea typeface="Aptos" panose="020B0004020202020204" pitchFamily="34" charset="0"/>
              </a:rPr>
              <a:t>	</a:t>
            </a:r>
            <a:r>
              <a:rPr lang="en-US" kern="100" dirty="0">
                <a:solidFill>
                  <a:srgbClr val="FFC000"/>
                </a:solidFill>
                <a:latin typeface="Arial" panose="020B0604020202020204" pitchFamily="34" charset="0"/>
                <a:ea typeface="Aptos" panose="020B0004020202020204" pitchFamily="34" charset="0"/>
              </a:rPr>
              <a:t>Not being </a:t>
            </a:r>
            <a:r>
              <a:rPr lang="en-US" kern="100" dirty="0">
                <a:solidFill>
                  <a:srgbClr val="FFC000"/>
                </a:solidFill>
                <a:effectLst/>
                <a:latin typeface="Arial" panose="020B0604020202020204" pitchFamily="34" charset="0"/>
                <a:ea typeface="Aptos" panose="020B0004020202020204" pitchFamily="34" charset="0"/>
              </a:rPr>
              <a:t>informed about incidental findings</a:t>
            </a:r>
            <a:endParaRPr lang="en-US" kern="100" dirty="0">
              <a:solidFill>
                <a:srgbClr val="FFC000"/>
              </a:solidFill>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spTree>
    <p:extLst>
      <p:ext uri="{BB962C8B-B14F-4D97-AF65-F5344CB8AC3E}">
        <p14:creationId xmlns:p14="http://schemas.microsoft.com/office/powerpoint/2010/main" val="2755048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F1EF4-8E63-4FDC-C732-C79AF46A173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6962A-F6F6-FFE1-E0E2-38FE6BB88745}"/>
              </a:ext>
            </a:extLst>
          </p:cNvPr>
          <p:cNvSpPr>
            <a:spLocks noGrp="1"/>
          </p:cNvSpPr>
          <p:nvPr>
            <p:ph idx="1"/>
          </p:nvPr>
        </p:nvSpPr>
        <p:spPr>
          <a:xfrm>
            <a:off x="1600200" y="457200"/>
            <a:ext cx="8610600" cy="5627690"/>
          </a:xfrm>
        </p:spPr>
        <p:txBody>
          <a:bodyPr>
            <a:normAutofit/>
          </a:bodyPr>
          <a:lstStyle/>
          <a:p>
            <a:pPr marL="0" indent="0">
              <a:lnSpc>
                <a:spcPct val="107000"/>
              </a:lnSpc>
              <a:spcBef>
                <a:spcPts val="0"/>
              </a:spcBef>
              <a:buNone/>
            </a:pPr>
            <a:r>
              <a:rPr lang="en-US" sz="2400" kern="100" dirty="0">
                <a:solidFill>
                  <a:srgbClr val="FFFF00"/>
                </a:solidFill>
                <a:effectLst/>
                <a:latin typeface="Arial" panose="020B0604020202020204" pitchFamily="34" charset="0"/>
                <a:ea typeface="Aptos" panose="020B0004020202020204" pitchFamily="34" charset="0"/>
              </a:rPr>
              <a:t>The possibility of discovering generalizable knowledge to benefit society is the ethical justification for physicians to engage in research practices that fail to meet the standard of care or medical ethics principles if done in clinical settings.</a:t>
            </a:r>
          </a:p>
          <a:p>
            <a:pPr marL="0" indent="0">
              <a:lnSpc>
                <a:spcPct val="107000"/>
              </a:lnSpc>
              <a:spcBef>
                <a:spcPts val="0"/>
              </a:spcBef>
              <a:buNone/>
            </a:pPr>
            <a:endParaRPr lang="en-US" sz="2400" kern="100" dirty="0">
              <a:solidFill>
                <a:srgbClr val="FFFF00"/>
              </a:solidFill>
              <a:effectLst/>
              <a:latin typeface="Arial" panose="020B0604020202020204" pitchFamily="34" charset="0"/>
              <a:ea typeface="Aptos" panose="020B0004020202020204" pitchFamily="34" charset="0"/>
            </a:endParaRPr>
          </a:p>
          <a:p>
            <a:pPr marL="342900" marR="0" lvl="0" indent="-342900">
              <a:lnSpc>
                <a:spcPct val="107000"/>
              </a:lnSpc>
              <a:spcBef>
                <a:spcPts val="500"/>
              </a:spcBef>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rPr>
              <a:t>Randomization</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spcBef>
                <a:spcPts val="500"/>
              </a:spcBef>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rPr>
              <a:t>Placebo controls, sham surgery</a:t>
            </a:r>
            <a:endParaRPr lang="en-US" sz="2400" kern="100" dirty="0">
              <a:effectLst/>
              <a:latin typeface="Times New Roman" panose="02020603050405020304" pitchFamily="18" charset="0"/>
              <a:ea typeface="Aptos" panose="020B0004020202020204" pitchFamily="34" charset="0"/>
            </a:endParaRPr>
          </a:p>
          <a:p>
            <a:pPr marL="342900" marR="0" lvl="0" indent="-342900">
              <a:lnSpc>
                <a:spcPct val="107000"/>
              </a:lnSpc>
              <a:spcBef>
                <a:spcPts val="500"/>
              </a:spcBef>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rPr>
              <a:t>Medically unnecessary scans and tests</a:t>
            </a:r>
          </a:p>
          <a:p>
            <a:pPr marL="342900" marR="0" lvl="0" indent="-342900">
              <a:lnSpc>
                <a:spcPct val="107000"/>
              </a:lnSpc>
              <a:spcBef>
                <a:spcPts val="500"/>
              </a:spcBef>
              <a:buFont typeface="Symbol" panose="05050102010706020507" pitchFamily="18" charset="2"/>
              <a:buChar char=""/>
            </a:pPr>
            <a:r>
              <a:rPr lang="en-US" sz="2400" kern="100" dirty="0">
                <a:effectLst/>
                <a:latin typeface="Arial" panose="020B0604020202020204" pitchFamily="34" charset="0"/>
                <a:ea typeface="Aptos" panose="020B0004020202020204" pitchFamily="34" charset="0"/>
              </a:rPr>
              <a:t>Medically unnecessary invasive procedures </a:t>
            </a:r>
          </a:p>
          <a:p>
            <a:pPr marL="0" marR="0" lvl="0" indent="0">
              <a:lnSpc>
                <a:spcPct val="107000"/>
              </a:lnSpc>
              <a:spcBef>
                <a:spcPts val="500"/>
              </a:spcBef>
              <a:buNone/>
            </a:pPr>
            <a:r>
              <a:rPr lang="en-US" sz="2400" kern="100" dirty="0">
                <a:effectLst/>
                <a:latin typeface="Arial" panose="020B0604020202020204" pitchFamily="34" charset="0"/>
                <a:ea typeface="Aptos" panose="020B0004020202020204" pitchFamily="34" charset="0"/>
              </a:rPr>
              <a:t>    (e.g., </a:t>
            </a:r>
            <a:r>
              <a:rPr lang="en-US" sz="2400" kern="100" dirty="0">
                <a:latin typeface="Arial" panose="020B0604020202020204" pitchFamily="34" charset="0"/>
                <a:ea typeface="Aptos" panose="020B0004020202020204" pitchFamily="34" charset="0"/>
              </a:rPr>
              <a:t>cardiac catheterizations</a:t>
            </a:r>
            <a:r>
              <a:rPr lang="en-US" sz="2400" kern="100" dirty="0">
                <a:effectLst/>
                <a:latin typeface="Arial" panose="020B0604020202020204" pitchFamily="34" charset="0"/>
                <a:ea typeface="Aptos" panose="020B0004020202020204" pitchFamily="34" charset="0"/>
              </a:rPr>
              <a:t>)</a:t>
            </a:r>
            <a:endParaRPr lang="en-US" sz="2400" kern="100" dirty="0">
              <a:effectLst/>
              <a:latin typeface="Times New Roman" panose="02020603050405020304" pitchFamily="18" charset="0"/>
              <a:ea typeface="Aptos" panose="020B0004020202020204" pitchFamily="34" charset="0"/>
            </a:endParaRPr>
          </a:p>
          <a:p>
            <a:pPr>
              <a:lnSpc>
                <a:spcPct val="107000"/>
              </a:lnSpc>
              <a:spcAft>
                <a:spcPts val="800"/>
              </a:spcAft>
            </a:pPr>
            <a:endParaRPr lang="en-US" sz="2400" kern="100" dirty="0">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134779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AA5C1-68D6-D123-18AC-782BC6B196B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EF87EE-8662-7231-2372-A3592C6E88E2}"/>
              </a:ext>
            </a:extLst>
          </p:cNvPr>
          <p:cNvSpPr>
            <a:spLocks noGrp="1"/>
          </p:cNvSpPr>
          <p:nvPr>
            <p:ph idx="1"/>
          </p:nvPr>
        </p:nvSpPr>
        <p:spPr>
          <a:xfrm>
            <a:off x="685800" y="685800"/>
            <a:ext cx="10591800" cy="5399090"/>
          </a:xfrm>
        </p:spPr>
        <p:txBody>
          <a:bodyPr>
            <a:normAutofit/>
          </a:bodyPr>
          <a:lstStyle/>
          <a:p>
            <a:pPr marL="0" indent="0">
              <a:lnSpc>
                <a:spcPct val="107000"/>
              </a:lnSpc>
              <a:spcBef>
                <a:spcPts val="0"/>
              </a:spcBef>
              <a:buNone/>
            </a:pPr>
            <a:r>
              <a:rPr lang="en-US" sz="2400" kern="100" dirty="0">
                <a:effectLst/>
                <a:latin typeface="Arial" panose="020B0604020202020204" pitchFamily="34" charset="0"/>
                <a:ea typeface="Aptos" panose="020B0004020202020204" pitchFamily="34" charset="0"/>
              </a:rPr>
              <a:t>Prioritizing possible scientific discoveries over burdens on research participants is customarily approved by public and private research </a:t>
            </a:r>
          </a:p>
          <a:p>
            <a:pPr marL="0" indent="0">
              <a:lnSpc>
                <a:spcPct val="107000"/>
              </a:lnSpc>
              <a:spcBef>
                <a:spcPts val="0"/>
              </a:spcBef>
              <a:buNone/>
            </a:pPr>
            <a:r>
              <a:rPr lang="en-US" sz="2400" kern="100" dirty="0">
                <a:effectLst/>
                <a:latin typeface="Arial" panose="020B0604020202020204" pitchFamily="34" charset="0"/>
                <a:ea typeface="Aptos" panose="020B0004020202020204" pitchFamily="34" charset="0"/>
              </a:rPr>
              <a:t>funders, research regulators, research institutions, and IRBs. </a:t>
            </a:r>
            <a:endParaRPr lang="en-US" sz="2400" kern="100" dirty="0">
              <a:effectLst/>
              <a:latin typeface="Times New Roman" panose="02020603050405020304" pitchFamily="18" charset="0"/>
              <a:ea typeface="Aptos" panose="020B0004020202020204" pitchFamily="34" charset="0"/>
            </a:endParaRPr>
          </a:p>
          <a:p>
            <a:endParaRPr lang="en-US" dirty="0"/>
          </a:p>
        </p:txBody>
      </p:sp>
      <p:pic>
        <p:nvPicPr>
          <p:cNvPr id="5" name="Picture 4" descr="A group of people sitting around a table&#10;&#10;Description automatically generated">
            <a:extLst>
              <a:ext uri="{FF2B5EF4-FFF2-40B4-BE49-F238E27FC236}">
                <a16:creationId xmlns:a16="http://schemas.microsoft.com/office/drawing/2014/main" id="{58D7089E-625B-36FE-4E0E-EEA947A5DA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1981200"/>
            <a:ext cx="5778984" cy="3854474"/>
          </a:xfrm>
          <a:prstGeom prst="rect">
            <a:avLst/>
          </a:prstGeom>
        </p:spPr>
      </p:pic>
    </p:spTree>
    <p:extLst>
      <p:ext uri="{BB962C8B-B14F-4D97-AF65-F5344CB8AC3E}">
        <p14:creationId xmlns:p14="http://schemas.microsoft.com/office/powerpoint/2010/main" val="1034358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300246-632C-50D7-FA1F-481D45F6194D}"/>
              </a:ext>
            </a:extLst>
          </p:cNvPr>
          <p:cNvSpPr>
            <a:spLocks noGrp="1"/>
          </p:cNvSpPr>
          <p:nvPr>
            <p:ph idx="1"/>
          </p:nvPr>
        </p:nvSpPr>
        <p:spPr>
          <a:xfrm>
            <a:off x="990600" y="342900"/>
            <a:ext cx="8915400" cy="3428999"/>
          </a:xfrm>
        </p:spPr>
        <p:txBody>
          <a:bodyPr>
            <a:normAutofit fontScale="55000" lnSpcReduction="20000"/>
          </a:bodyPr>
          <a:lstStyle/>
          <a:p>
            <a:pPr marL="0" marR="0" indent="0">
              <a:lnSpc>
                <a:spcPct val="107000"/>
              </a:lnSpc>
              <a:spcAft>
                <a:spcPts val="800"/>
              </a:spcAft>
              <a:buNone/>
            </a:pPr>
            <a:r>
              <a:rPr lang="en-US" sz="7300" kern="100" dirty="0">
                <a:solidFill>
                  <a:srgbClr val="FFFF00"/>
                </a:solidFill>
                <a:effectLst/>
                <a:latin typeface="Arial" panose="020B0604020202020204" pitchFamily="34" charset="0"/>
                <a:ea typeface="Aptos" panose="020B0004020202020204" pitchFamily="34" charset="0"/>
              </a:rPr>
              <a:t>But not the AMA </a:t>
            </a:r>
            <a:endParaRPr lang="en-US" sz="7300" kern="100" dirty="0">
              <a:solidFill>
                <a:srgbClr val="FFFF00"/>
              </a:solidFill>
              <a:effectLst/>
              <a:latin typeface="Times New Roman" panose="02020603050405020304" pitchFamily="18" charset="0"/>
              <a:ea typeface="Aptos" panose="020B0004020202020204" pitchFamily="34" charset="0"/>
            </a:endParaRPr>
          </a:p>
          <a:p>
            <a:pPr marL="0" marR="0" indent="0">
              <a:lnSpc>
                <a:spcPct val="107000"/>
              </a:lnSpc>
              <a:spcAft>
                <a:spcPts val="800"/>
              </a:spcAft>
              <a:buNone/>
            </a:pPr>
            <a:r>
              <a:rPr lang="en-US" sz="4400" kern="100" dirty="0">
                <a:effectLst/>
                <a:latin typeface="Arial" panose="020B0604020202020204" pitchFamily="34" charset="0"/>
                <a:ea typeface="Aptos" panose="020B0004020202020204" pitchFamily="34" charset="0"/>
              </a:rPr>
              <a:t>AMA Ethics Opinion 7.1.1</a:t>
            </a:r>
            <a:endParaRPr lang="en-US" sz="4400" kern="100" dirty="0">
              <a:effectLst/>
              <a:latin typeface="Times New Roman" panose="02020603050405020304" pitchFamily="18" charset="0"/>
              <a:ea typeface="Aptos" panose="020B0004020202020204" pitchFamily="34" charset="0"/>
            </a:endParaRPr>
          </a:p>
          <a:p>
            <a:pPr marL="274320" lvl="1" indent="0">
              <a:lnSpc>
                <a:spcPct val="107000"/>
              </a:lnSpc>
              <a:spcAft>
                <a:spcPts val="800"/>
              </a:spcAft>
              <a:buNone/>
            </a:pPr>
            <a:r>
              <a:rPr lang="en-US" sz="4400" kern="100" dirty="0">
                <a:effectLst/>
                <a:latin typeface="Arial" panose="020B0604020202020204" pitchFamily="34" charset="0"/>
                <a:ea typeface="Aptos" panose="020B0004020202020204" pitchFamily="34" charset="0"/>
              </a:rPr>
              <a:t>[Physicians who are involved in research should]</a:t>
            </a:r>
            <a:endParaRPr lang="en-US" sz="4400" kern="100" dirty="0">
              <a:effectLst/>
              <a:latin typeface="Times New Roman" panose="02020603050405020304" pitchFamily="18" charset="0"/>
              <a:ea typeface="Aptos" panose="020B0004020202020204" pitchFamily="34" charset="0"/>
            </a:endParaRPr>
          </a:p>
          <a:p>
            <a:pPr marL="274320" lvl="1" indent="0">
              <a:lnSpc>
                <a:spcPct val="107000"/>
              </a:lnSpc>
              <a:spcAft>
                <a:spcPts val="800"/>
              </a:spcAft>
              <a:buNone/>
            </a:pPr>
            <a:r>
              <a:rPr lang="en-US" sz="4400" kern="100" dirty="0">
                <a:effectLst/>
                <a:latin typeface="Arial" panose="020B0604020202020204" pitchFamily="34" charset="0"/>
                <a:ea typeface="Aptos" panose="020B0004020202020204" pitchFamily="34" charset="0"/>
              </a:rPr>
              <a:t>“Demonstrate the </a:t>
            </a:r>
            <a:r>
              <a:rPr lang="en-US" sz="4400" kern="100" dirty="0">
                <a:solidFill>
                  <a:srgbClr val="FFFF00"/>
                </a:solidFill>
                <a:effectLst/>
                <a:latin typeface="Arial" panose="020B0604020202020204" pitchFamily="34" charset="0"/>
                <a:ea typeface="Aptos" panose="020B0004020202020204" pitchFamily="34" charset="0"/>
              </a:rPr>
              <a:t>same care and concern </a:t>
            </a:r>
            <a:r>
              <a:rPr lang="en-US" sz="4400" kern="100" dirty="0">
                <a:effectLst/>
                <a:latin typeface="Arial" panose="020B0604020202020204" pitchFamily="34" charset="0"/>
                <a:ea typeface="Aptos" panose="020B0004020202020204" pitchFamily="34" charset="0"/>
              </a:rPr>
              <a:t>for the well-being of research participants that they would for patients to whom they provide clinical care in a therapeutic relationship.”</a:t>
            </a:r>
            <a:endParaRPr lang="en-US" sz="4400" kern="100" dirty="0">
              <a:effectLst/>
              <a:latin typeface="Times New Roman" panose="02020603050405020304" pitchFamily="18" charset="0"/>
              <a:ea typeface="Aptos" panose="020B0004020202020204" pitchFamily="34" charset="0"/>
            </a:endParaRPr>
          </a:p>
          <a:p>
            <a:pPr marL="0" indent="0">
              <a:spcBef>
                <a:spcPts val="0"/>
              </a:spcBef>
              <a:buNone/>
            </a:pPr>
            <a:endParaRPr lang="en-US" sz="3600" b="1" dirty="0">
              <a:solidFill>
                <a:srgbClr val="FFFF00"/>
              </a:solidFill>
              <a:latin typeface="Cambria" panose="02040503050406030204" pitchFamily="18" charset="0"/>
              <a:ea typeface="Cambria" panose="02040503050406030204" pitchFamily="18" charset="0"/>
            </a:endParaRPr>
          </a:p>
          <a:p>
            <a:pPr>
              <a:spcBef>
                <a:spcPts val="0"/>
              </a:spcBef>
            </a:pPr>
            <a:endParaRPr lang="en-US" b="1" dirty="0"/>
          </a:p>
          <a:p>
            <a:pPr>
              <a:spcBef>
                <a:spcPts val="0"/>
              </a:spcBef>
            </a:pPr>
            <a:endParaRPr lang="en-US" b="1" dirty="0"/>
          </a:p>
          <a:p>
            <a:pPr marL="0" indent="0">
              <a:spcBef>
                <a:spcPts val="0"/>
              </a:spcBef>
              <a:buNone/>
            </a:pPr>
            <a:endParaRPr lang="en-US" dirty="0"/>
          </a:p>
          <a:p>
            <a:pPr marL="0" indent="0">
              <a:spcBef>
                <a:spcPts val="0"/>
              </a:spcBef>
              <a:buNone/>
            </a:pPr>
            <a:endParaRPr lang="en-US" dirty="0"/>
          </a:p>
        </p:txBody>
      </p:sp>
      <p:pic>
        <p:nvPicPr>
          <p:cNvPr id="4" name="Picture 3" descr="A purple and grey logo&#10;&#10;Description automatically generated">
            <a:extLst>
              <a:ext uri="{FF2B5EF4-FFF2-40B4-BE49-F238E27FC236}">
                <a16:creationId xmlns:a16="http://schemas.microsoft.com/office/drawing/2014/main" id="{015302F3-E2E8-2DF3-74C0-FD7DFD5132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771899"/>
            <a:ext cx="5715000" cy="2857500"/>
          </a:xfrm>
          <a:prstGeom prst="rect">
            <a:avLst/>
          </a:prstGeom>
        </p:spPr>
      </p:pic>
    </p:spTree>
    <p:extLst>
      <p:ext uri="{BB962C8B-B14F-4D97-AF65-F5344CB8AC3E}">
        <p14:creationId xmlns:p14="http://schemas.microsoft.com/office/powerpoint/2010/main" val="1342198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3C3D9-D5AB-07CF-CAB2-9E38139C0C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E8135C-058A-8166-5C49-CE3DC1C2F677}"/>
              </a:ext>
            </a:extLst>
          </p:cNvPr>
          <p:cNvSpPr>
            <a:spLocks noGrp="1"/>
          </p:cNvSpPr>
          <p:nvPr>
            <p:ph idx="1"/>
          </p:nvPr>
        </p:nvSpPr>
        <p:spPr>
          <a:xfrm>
            <a:off x="152400" y="0"/>
            <a:ext cx="5181600" cy="6176963"/>
          </a:xfrm>
        </p:spPr>
        <p:txBody>
          <a:bodyPr>
            <a:normAutofit/>
          </a:bodyPr>
          <a:lstStyle/>
          <a:p>
            <a:pPr marL="217170" marR="0" indent="0">
              <a:lnSpc>
                <a:spcPct val="107000"/>
              </a:lnSpc>
              <a:spcBef>
                <a:spcPts val="0"/>
              </a:spcBef>
              <a:buNone/>
            </a:pPr>
            <a:r>
              <a:rPr lang="en-US" sz="3200" kern="100" dirty="0">
                <a:solidFill>
                  <a:srgbClr val="FFFF00"/>
                </a:solidFill>
                <a:effectLst/>
                <a:latin typeface="Arial" panose="020B0604020202020204" pitchFamily="34" charset="0"/>
                <a:ea typeface="Aptos" panose="020B0004020202020204" pitchFamily="34" charset="0"/>
              </a:rPr>
              <a:t>Other dual</a:t>
            </a:r>
            <a:r>
              <a:rPr lang="en-US" sz="3200" kern="100" dirty="0">
                <a:solidFill>
                  <a:srgbClr val="FFFF00"/>
                </a:solidFill>
                <a:latin typeface="Arial" panose="020B0604020202020204" pitchFamily="34" charset="0"/>
                <a:ea typeface="Aptos" panose="020B0004020202020204" pitchFamily="34" charset="0"/>
              </a:rPr>
              <a:t> </a:t>
            </a:r>
            <a:r>
              <a:rPr lang="en-US" sz="3200" kern="100" dirty="0">
                <a:solidFill>
                  <a:srgbClr val="FFFF00"/>
                </a:solidFill>
                <a:effectLst/>
                <a:latin typeface="Arial" panose="020B0604020202020204" pitchFamily="34" charset="0"/>
                <a:ea typeface="Aptos" panose="020B0004020202020204" pitchFamily="34" charset="0"/>
              </a:rPr>
              <a:t>obligation relationships of</a:t>
            </a:r>
          </a:p>
          <a:p>
            <a:pPr marL="217170" marR="0" indent="0">
              <a:lnSpc>
                <a:spcPct val="107000"/>
              </a:lnSpc>
              <a:spcBef>
                <a:spcPts val="0"/>
              </a:spcBef>
              <a:buNone/>
            </a:pPr>
            <a:r>
              <a:rPr lang="en-US" sz="3200" kern="100" dirty="0">
                <a:solidFill>
                  <a:srgbClr val="FFFF00"/>
                </a:solidFill>
                <a:effectLst/>
                <a:latin typeface="Arial" panose="020B0604020202020204" pitchFamily="34" charset="0"/>
                <a:ea typeface="Aptos" panose="020B0004020202020204" pitchFamily="34" charset="0"/>
              </a:rPr>
              <a:t>physicians</a:t>
            </a:r>
            <a:endParaRPr lang="en-US" sz="3200" kern="100" dirty="0">
              <a:solidFill>
                <a:srgbClr val="FFFF00"/>
              </a:solidFill>
              <a:effectLst/>
              <a:latin typeface="Times New Roman" panose="02020603050405020304" pitchFamily="18" charset="0"/>
              <a:ea typeface="Aptos" panose="020B0004020202020204" pitchFamily="34" charset="0"/>
            </a:endParaRPr>
          </a:p>
          <a:p>
            <a:pPr marL="457200" marR="0">
              <a:lnSpc>
                <a:spcPct val="107000"/>
              </a:lnSpc>
            </a:pPr>
            <a:endParaRPr lang="en-US" sz="1800"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Employment medical evaluations</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Insurance medical evaluations</a:t>
            </a:r>
            <a:endParaRPr lang="en-US" kern="100" dirty="0">
              <a:effectLst/>
              <a:latin typeface="Times New Roman" panose="02020603050405020304" pitchFamily="18" charset="0"/>
              <a:ea typeface="Aptos" panose="020B0004020202020204" pitchFamily="34" charset="0"/>
            </a:endParaRPr>
          </a:p>
          <a:p>
            <a:pPr marL="342900" marR="0" lvl="0" indent="-342900">
              <a:lnSpc>
                <a:spcPct val="107000"/>
              </a:lnSpc>
              <a:spcAft>
                <a:spcPts val="800"/>
              </a:spcAft>
              <a:buFont typeface="Symbol" panose="05050102010706020507" pitchFamily="18" charset="2"/>
              <a:buChar char=""/>
            </a:pPr>
            <a:r>
              <a:rPr lang="en-US" kern="100" dirty="0">
                <a:effectLst/>
                <a:latin typeface="Arial" panose="020B0604020202020204" pitchFamily="34" charset="0"/>
                <a:ea typeface="Aptos" panose="020B0004020202020204" pitchFamily="34" charset="0"/>
              </a:rPr>
              <a:t>Professional sports evaluations and care</a:t>
            </a:r>
            <a:endParaRPr lang="en-US" kern="100" dirty="0">
              <a:effectLst/>
              <a:latin typeface="Times New Roman" panose="02020603050405020304" pitchFamily="18" charset="0"/>
              <a:ea typeface="Aptos" panose="020B0004020202020204" pitchFamily="34" charset="0"/>
            </a:endParaRPr>
          </a:p>
          <a:p>
            <a:pPr marL="0" indent="0">
              <a:spcBef>
                <a:spcPts val="0"/>
              </a:spcBef>
              <a:buNone/>
            </a:pPr>
            <a:endParaRPr lang="en-US" dirty="0"/>
          </a:p>
        </p:txBody>
      </p:sp>
      <p:pic>
        <p:nvPicPr>
          <p:cNvPr id="4" name="Picture 3" descr="A person in a suit and a football player walking down the field&#10;&#10;Description automatically generated">
            <a:extLst>
              <a:ext uri="{FF2B5EF4-FFF2-40B4-BE49-F238E27FC236}">
                <a16:creationId xmlns:a16="http://schemas.microsoft.com/office/drawing/2014/main" id="{4BE77D83-6FB4-4D0A-FF3B-1E765D09D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71600"/>
            <a:ext cx="7315200" cy="4114800"/>
          </a:xfrm>
          <a:prstGeom prst="rect">
            <a:avLst/>
          </a:prstGeom>
        </p:spPr>
      </p:pic>
    </p:spTree>
    <p:extLst>
      <p:ext uri="{BB962C8B-B14F-4D97-AF65-F5344CB8AC3E}">
        <p14:creationId xmlns:p14="http://schemas.microsoft.com/office/powerpoint/2010/main" val="61216450"/>
      </p:ext>
    </p:extLst>
  </p:cSld>
  <p:clrMapOvr>
    <a:masterClrMapping/>
  </p:clrMapOvr>
</p:sld>
</file>

<file path=ppt/theme/theme1.xml><?xml version="1.0" encoding="utf-8"?>
<a:theme xmlns:a="http://schemas.openxmlformats.org/drawingml/2006/main" name="Theme MR">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 MR" id="{1E1C583A-4688-4E18-AB79-9D2FB3A323C4}" vid="{A19BA4D8-F935-49C4-8930-EBDCB1E456A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BB42EBFFE0D545AA97F22EA85A8727" ma:contentTypeVersion="18" ma:contentTypeDescription="Create a new document." ma:contentTypeScope="" ma:versionID="d4aecfcf9515f8a54453b067123b90ab">
  <xsd:schema xmlns:xsd="http://www.w3.org/2001/XMLSchema" xmlns:xs="http://www.w3.org/2001/XMLSchema" xmlns:p="http://schemas.microsoft.com/office/2006/metadata/properties" xmlns:ns2="4d56cdf7-48b3-4818-83c1-1e0c015d129e" xmlns:ns3="1d6abeec-ecc4-4ab7-8a89-dd2c2341af47" targetNamespace="http://schemas.microsoft.com/office/2006/metadata/properties" ma:root="true" ma:fieldsID="e4f79c9099348137a77915460dc059ba" ns2:_="" ns3:_="">
    <xsd:import namespace="4d56cdf7-48b3-4818-83c1-1e0c015d129e"/>
    <xsd:import namespace="1d6abeec-ecc4-4ab7-8a89-dd2c2341af4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6cdf7-48b3-4818-83c1-1e0c015d12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a05ae14f-49e2-48e4-a49a-58e4a30c66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6abeec-ecc4-4ab7-8a89-dd2c2341af4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31c3a1-343a-479c-9977-4daae60decb9}" ma:internalName="TaxCatchAll" ma:showField="CatchAllData" ma:web="1d6abeec-ecc4-4ab7-8a89-dd2c2341af47">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6abeec-ecc4-4ab7-8a89-dd2c2341af47" xsi:nil="true"/>
    <lcf76f155ced4ddcb4097134ff3c332f xmlns="4d56cdf7-48b3-4818-83c1-1e0c015d12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F47D5B-1B9F-4804-A734-930A479AD7DA}"/>
</file>

<file path=customXml/itemProps2.xml><?xml version="1.0" encoding="utf-8"?>
<ds:datastoreItem xmlns:ds="http://schemas.openxmlformats.org/officeDocument/2006/customXml" ds:itemID="{1B7A19A7-5CAF-4875-B00F-1339C44CB55D}"/>
</file>

<file path=customXml/itemProps3.xml><?xml version="1.0" encoding="utf-8"?>
<ds:datastoreItem xmlns:ds="http://schemas.openxmlformats.org/officeDocument/2006/customXml" ds:itemID="{80451A30-F8A1-4F9B-B5EB-93039BE435EA}"/>
</file>

<file path=docProps/app.xml><?xml version="1.0" encoding="utf-8"?>
<Properties xmlns="http://schemas.openxmlformats.org/officeDocument/2006/extended-properties" xmlns:vt="http://schemas.openxmlformats.org/officeDocument/2006/docPropsVTypes">
  <Template>Theme MR</Template>
  <TotalTime>6190</TotalTime>
  <Words>880</Words>
  <Application>Microsoft Office PowerPoint</Application>
  <PresentationFormat>Widescreen</PresentationFormat>
  <Paragraphs>99</Paragraphs>
  <Slides>17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Calibri Light</vt:lpstr>
      <vt:lpstr>Cambria</vt:lpstr>
      <vt:lpstr>Symbol</vt:lpstr>
      <vt:lpstr>Tahoma</vt:lpstr>
      <vt:lpstr>Times New Roman</vt:lpstr>
      <vt:lpstr>Wingdings</vt:lpstr>
      <vt:lpstr>Theme MR</vt:lpstr>
      <vt:lpstr>Ethical Obligations of Physicians in Clinical Research</vt:lpstr>
      <vt:lpstr>Physicians have dual roles in clinical research </vt:lpstr>
      <vt:lpstr>PowerPoint Presentation</vt:lpstr>
      <vt:lpstr>Physician Roles in Clinical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precepts should protect  research physicians </vt:lpstr>
      <vt:lpstr>PowerPoint Presentation</vt:lpstr>
    </vt:vector>
  </TitlesOfParts>
  <Company>UofL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Research: Laws &amp; Regulations</dc:title>
  <dc:creator>MAR</dc:creator>
  <cp:lastModifiedBy>Rothstein, Mark</cp:lastModifiedBy>
  <cp:revision>701</cp:revision>
  <cp:lastPrinted>2023-08-21T20:34:58Z</cp:lastPrinted>
  <dcterms:created xsi:type="dcterms:W3CDTF">2002-12-03T15:19:30Z</dcterms:created>
  <dcterms:modified xsi:type="dcterms:W3CDTF">2026-04-22T09:48:43Z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0x01010029BB42EBFFE0D545AA97F22EA85A8727</vt:lpwstr>
  </property>
</Properties>
</file>