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8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9"/>
  </p:normalViewPr>
  <p:slideViewPr>
    <p:cSldViewPr snapToGrid="0">
      <p:cViewPr varScale="1">
        <p:scale>
          <a:sx n="114" d="100"/>
          <a:sy n="114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192F-9D5C-801D-6468-09A93A784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F073E-1DBB-DE3D-000D-67FADC6A2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70816-A882-ED44-9A91-034E12F1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AFB3-13CE-144D-8D6D-F75B96AAA801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D032-FA9C-730D-1D36-44334D4C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08969-4EAC-4CE9-C00C-5A9A3396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9A77-AEC6-1747-91F7-D11E324E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DE27D-FED9-2BDD-2FF6-6A6A459E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56A95-E5A6-98AD-355C-DDF2C0BAD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A8E48-B0D6-D033-2DD3-CDD1C379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AFB3-13CE-144D-8D6D-F75B96AAA801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59864-DA60-039D-E1C9-0166BCC6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F9AF2-7C06-7BED-B1EA-028FF012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9A77-AEC6-1747-91F7-D11E324E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3DA2CA-32B8-EA74-0906-AB118C4D0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CAD6C-7340-8F00-C7CE-0D5F21D44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2DCE-1ACF-D05C-FE26-EBF0935B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AFB3-13CE-144D-8D6D-F75B96AAA801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1094B-971B-E58F-15BF-D1EE576F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ABCC-3592-4B12-0A31-7212B6C2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9A77-AEC6-1747-91F7-D11E324E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2148-D762-0502-A9B9-43C86124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60C9-7753-3F96-B671-37967B8D3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D7216-BA5E-5534-4CC3-1FF78044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AFB3-13CE-144D-8D6D-F75B96AAA801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16CA5-744E-40A8-90C9-09D3A2A4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BF83C-A6BF-7895-368D-CAEE0375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9A77-AEC6-1747-91F7-D11E324E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5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902-7B36-6018-2A80-81CFCC3D4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837B6-2F6C-43C5-519C-2AC499E5D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67A7-7E5A-D5F6-3C9E-5FC14922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AFB3-13CE-144D-8D6D-F75B96AAA801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A656B-B18B-5FC9-F4F2-1156549B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1CCA2-727C-9821-0A25-12432F79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9A77-AEC6-1747-91F7-D11E324E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1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0E081-05BF-6AB0-0837-E8D109FE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A596C-83E9-6C77-680C-AA51F9D36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36746-FFD8-810D-286C-165629AC7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DA0D5-CCF0-7332-2E61-7039CE41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AFB3-13CE-144D-8D6D-F75B96AAA801}" type="datetimeFigureOut">
              <a:rPr lang="en-US" smtClean="0"/>
              <a:t>5/26/26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50E86-1869-A909-4643-49BF3FDB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9D461-28FA-4D32-31B5-80592E52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9A77-AEC6-1747-91F7-D11E324E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75A1-362B-08E6-406A-FE46AF5D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458EF-3570-3EB7-C5FF-623D8C453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3066C-9CEE-A5D7-DA39-A79F1E6CB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83404-06EF-7CF6-8E58-4BF7F4858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485CF-2C75-839B-80C8-670A86E5D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B178DD-4A5E-5140-3007-09D8F35C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AFB3-13CE-144D-8D6D-F75B96AAA801}" type="datetimeFigureOut">
              <a:rPr lang="en-US" smtClean="0"/>
              <a:t>5/26/26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D30E94-382A-DA31-48D0-D7B56054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6D511D-2734-4841-8FBE-05AF54AC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9A77-AEC6-1747-91F7-D11E324E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0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2B059-1C1B-3F0D-D428-77DF1E55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807D5-5FE3-D22D-C3AF-0476D760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AFB3-13CE-144D-8D6D-F75B96AAA801}" type="datetimeFigureOut">
              <a:rPr lang="en-US" smtClean="0"/>
              <a:t>5/26/26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8BB18-61A3-78AF-3BAC-A59E8E03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05829-ED98-F545-98AB-1C2F6A9A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9A77-AEC6-1747-91F7-D11E324E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68294F-4D79-2960-1C71-12AE519E9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AFB3-13CE-144D-8D6D-F75B96AAA801}" type="datetimeFigureOut">
              <a:rPr lang="en-US" smtClean="0"/>
              <a:t>5/26/26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0792E-9BD8-2670-7CAD-0966284A0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F95C8-5CB2-D2ED-AFA3-E9240794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9A77-AEC6-1747-91F7-D11E324E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9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5FB0-732C-4A3A-5C86-23B27F46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2B52-EECF-20FB-5339-8E13D8285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7187-CD09-CF75-DF75-25ABC707E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E1E33-BEB4-9BD7-DA77-539640ED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AFB3-13CE-144D-8D6D-F75B96AAA801}" type="datetimeFigureOut">
              <a:rPr lang="en-US" smtClean="0"/>
              <a:t>5/26/26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6B346-AAF7-29E5-C067-5193C2EC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35449-33D1-8D98-E484-C3C0899B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9A77-AEC6-1747-91F7-D11E324E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0722-4099-5339-F7DA-28823C15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B59D50-ACF1-A662-4185-E9E3E4DCE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3A59C-9E63-0845-BC1C-B516123D1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C5CE3-71B7-D8D1-C9A1-0353D2F4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AFB3-13CE-144D-8D6D-F75B96AAA801}" type="datetimeFigureOut">
              <a:rPr lang="en-US" smtClean="0"/>
              <a:t>5/26/26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1017F-2ED8-97DB-C238-26A798B2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99B6-7471-5258-C4F1-C23A274F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9A77-AEC6-1747-91F7-D11E324E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9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0B7A2D-0777-4D52-F3EC-8CAACB11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51DA2-76A6-92CD-B9BA-2F8BCFE71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5F416-861F-D419-1F3B-076EC034D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C3AFB3-13CE-144D-8D6D-F75B96AAA801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53130-E132-AB81-B77B-A1E659120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2CFC-A740-BF01-EA98-FB03AFBAE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DD9A77-AEC6-1747-91F7-D11E324E0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3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48913-D521-0914-1AE9-C999B623E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Voting 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Rights Act and Health Care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26779-67D7-0068-59CD-69E7C950D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548" y="2217343"/>
            <a:ext cx="9880893" cy="39596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Gregory Curfman, MD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JAMA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Harvard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295051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$5M gifted for creation of first-ever Black medical school in New Orleans |  WGNO.com">
            <a:extLst>
              <a:ext uri="{FF2B5EF4-FFF2-40B4-BE49-F238E27FC236}">
                <a16:creationId xmlns:a16="http://schemas.microsoft.com/office/drawing/2014/main" id="{28A1A3F7-D931-8969-CB83-1FFBE606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" r="2" b="2"/>
          <a:stretch>
            <a:fillRect/>
          </a:stretch>
        </p:blipFill>
        <p:spPr bwMode="auto">
          <a:xfrm>
            <a:off x="1155547" y="637762"/>
            <a:ext cx="9889808" cy="55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06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D5771-05AB-C631-FF19-9437DAE9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Xavier-Ochsner College of Medicine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379D3-D10D-E115-901D-8DE54DD16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400" dirty="0"/>
              <a:t>Louisiana’s two Black representatives are:</a:t>
            </a:r>
          </a:p>
          <a:p>
            <a:pPr lvl="1"/>
            <a:r>
              <a:rPr lang="en-US" sz="2000" dirty="0"/>
              <a:t>Troy Carter, Democrat, District 2, New Orleans</a:t>
            </a:r>
          </a:p>
          <a:p>
            <a:pPr lvl="1"/>
            <a:r>
              <a:rPr lang="en-US" sz="2000" dirty="0"/>
              <a:t>Cleo Fields, Democrat, District 6, Baton Rouge</a:t>
            </a:r>
          </a:p>
          <a:p>
            <a:r>
              <a:rPr lang="en-US" sz="2400" dirty="0"/>
              <a:t>The new map places both Black members in the same district, so at least one of them will lose their seat</a:t>
            </a:r>
          </a:p>
          <a:p>
            <a:r>
              <a:rPr lang="en-US" sz="2400" dirty="0"/>
              <a:t>Both have championed the Xavier-Ochsner College of Medicine</a:t>
            </a:r>
          </a:p>
          <a:p>
            <a:r>
              <a:rPr lang="en-US" sz="2400" dirty="0"/>
              <a:t>Troy Carter is an alumnus of Xavier, and fought for $5 million in federal funds for the College of Medicine; frequently advocates for the project in Congress</a:t>
            </a:r>
          </a:p>
        </p:txBody>
      </p:sp>
    </p:spTree>
    <p:extLst>
      <p:ext uri="{BB962C8B-B14F-4D97-AF65-F5344CB8AC3E}">
        <p14:creationId xmlns:p14="http://schemas.microsoft.com/office/powerpoint/2010/main" val="301153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BC242-6786-FC9E-82D0-97F578EF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Xavier-Ochsner College of Medicine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DBADE-B0EF-63FD-0CA7-92392F34D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400" dirty="0"/>
              <a:t>The loss of one Black representative will diminish political support for </a:t>
            </a:r>
            <a:r>
              <a:rPr lang="en-US" sz="2400"/>
              <a:t>the College of Medicine</a:t>
            </a:r>
            <a:endParaRPr lang="en-US" sz="2400" dirty="0"/>
          </a:p>
          <a:p>
            <a:r>
              <a:rPr lang="en-US" sz="2400" dirty="0"/>
              <a:t>Political support will be needed to ensure LCME accreditation</a:t>
            </a:r>
          </a:p>
          <a:p>
            <a:r>
              <a:rPr lang="en-US" sz="2400" dirty="0"/>
              <a:t>The Trump administration has pressured the LCME to eliminate DEI requirements for medical schools, and LCME responded by doing so</a:t>
            </a:r>
          </a:p>
          <a:p>
            <a:r>
              <a:rPr lang="en-US" sz="2400" dirty="0"/>
              <a:t>Senator Cassidy has supported the College, but he has lost his primary</a:t>
            </a:r>
          </a:p>
          <a:p>
            <a:r>
              <a:rPr lang="en-US" sz="2400" dirty="0"/>
              <a:t>Will the all-Black Medical College achieve accreditation?</a:t>
            </a:r>
          </a:p>
          <a:p>
            <a:r>
              <a:rPr lang="en-US" sz="2400" dirty="0"/>
              <a:t>The College is a vivid example of how the loss of the Voting Rights Act may affect health care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787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35204-3A03-C6B2-6B52-430014DC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John Rawls – A Theory of Justice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EC8E3-5CBD-9E92-75AF-90FF6F94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“Perhaps the most obvious inequality is the violation of the precept of one person one vote.”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John Rawls, A Theory of Justice</a:t>
            </a:r>
          </a:p>
        </p:txBody>
      </p:sp>
    </p:spTree>
    <p:extLst>
      <p:ext uri="{BB962C8B-B14F-4D97-AF65-F5344CB8AC3E}">
        <p14:creationId xmlns:p14="http://schemas.microsoft.com/office/powerpoint/2010/main" val="250946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B2258-95FE-F655-984E-AB7A7BF4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Louisiana v. Callais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77C1-BE55-74DA-D4B0-741F2B463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400" dirty="0"/>
              <a:t>Louisiana electoral map includes 6 districts</a:t>
            </a:r>
          </a:p>
          <a:p>
            <a:r>
              <a:rPr lang="en-US" sz="2400" dirty="0"/>
              <a:t>Following 2020 census, the new state map contained only 1 majority-minority district -- despite 1/3 of population being Black</a:t>
            </a:r>
          </a:p>
          <a:p>
            <a:r>
              <a:rPr lang="en-US" sz="2400" dirty="0"/>
              <a:t>Section 2 litigation was filed against the state: packing and cracking</a:t>
            </a:r>
          </a:p>
          <a:p>
            <a:r>
              <a:rPr lang="en-US" sz="2400" dirty="0"/>
              <a:t>Lower court ruled that a second majority-minority district was required to prevent vote dilution</a:t>
            </a:r>
          </a:p>
          <a:p>
            <a:r>
              <a:rPr lang="en-US" sz="2400" dirty="0"/>
              <a:t>Louisiana complied with creation of SB8 (District 6)</a:t>
            </a:r>
          </a:p>
        </p:txBody>
      </p:sp>
    </p:spTree>
    <p:extLst>
      <p:ext uri="{BB962C8B-B14F-4D97-AF65-F5344CB8AC3E}">
        <p14:creationId xmlns:p14="http://schemas.microsoft.com/office/powerpoint/2010/main" val="114273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ouisiana">
            <a:extLst>
              <a:ext uri="{FF2B5EF4-FFF2-40B4-BE49-F238E27FC236}">
                <a16:creationId xmlns:a16="http://schemas.microsoft.com/office/drawing/2014/main" id="{F37116B9-9703-29A5-6478-8634D3820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0132" y="643467"/>
            <a:ext cx="721173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5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CFE6F-A614-ED54-B5CD-71864525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Louisiana v. Callais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60E19-A8FE-9C3A-84C0-797760931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400" dirty="0"/>
              <a:t>Racial gerrymandering case filed against state by Callais plaintiffs</a:t>
            </a:r>
          </a:p>
          <a:p>
            <a:r>
              <a:rPr lang="en-US" sz="2400" dirty="0"/>
              <a:t>Complaint based on the Equal Protection Clause of the Fourteenth Amendment</a:t>
            </a:r>
          </a:p>
          <a:p>
            <a:r>
              <a:rPr lang="en-US" sz="2400" dirty="0"/>
              <a:t>Race predominated in the drawing of the SB8 map; strict scrutiny applies</a:t>
            </a:r>
          </a:p>
          <a:p>
            <a:r>
              <a:rPr lang="en-US" sz="2400" dirty="0"/>
              <a:t>Section 2 claims can survive only if there is intentional racial discrimination</a:t>
            </a:r>
          </a:p>
          <a:p>
            <a:r>
              <a:rPr lang="en-US" sz="2400" dirty="0"/>
              <a:t>Supreme Court heard oral arguments 10/15/25 and issued judgment 4/29/26</a:t>
            </a:r>
          </a:p>
        </p:txBody>
      </p:sp>
    </p:spTree>
    <p:extLst>
      <p:ext uri="{BB962C8B-B14F-4D97-AF65-F5344CB8AC3E}">
        <p14:creationId xmlns:p14="http://schemas.microsoft.com/office/powerpoint/2010/main" val="125235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8FD1B-68C9-7C30-1458-7F72B9CB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Louisana v. Callais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4241-40BF-C832-BD5B-B8D76D306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400" dirty="0"/>
              <a:t>Justice Alito wrote the opinion for the 6-3 majority</a:t>
            </a:r>
          </a:p>
          <a:p>
            <a:r>
              <a:rPr lang="en-US" sz="2400" dirty="0"/>
              <a:t>Section 2 does not require a second majority-minority district</a:t>
            </a:r>
          </a:p>
          <a:p>
            <a:r>
              <a:rPr lang="en-US" sz="2400" dirty="0"/>
              <a:t>Partisan gerrymandering is accepted by the Court</a:t>
            </a:r>
          </a:p>
          <a:p>
            <a:r>
              <a:rPr lang="en-US" sz="2400" dirty="0"/>
              <a:t>Fifteenth Amendment mandates intentional racial discrimination</a:t>
            </a:r>
          </a:p>
          <a:p>
            <a:r>
              <a:rPr lang="en-US" sz="2400" dirty="0"/>
              <a:t>Results test is not sufficient</a:t>
            </a:r>
          </a:p>
          <a:p>
            <a:r>
              <a:rPr lang="en-US" sz="2400" dirty="0"/>
              <a:t>Because intentional racial discrimination is difficult to prove, Section 2 cases will now be challenging (i.e., nearly impossible) to win</a:t>
            </a:r>
          </a:p>
          <a:p>
            <a:r>
              <a:rPr lang="en-US" sz="2400" dirty="0"/>
              <a:t>Some legal observers say Section 2, though not overturned, is now rendered ineffectual</a:t>
            </a:r>
          </a:p>
        </p:txBody>
      </p:sp>
    </p:spTree>
    <p:extLst>
      <p:ext uri="{BB962C8B-B14F-4D97-AF65-F5344CB8AC3E}">
        <p14:creationId xmlns:p14="http://schemas.microsoft.com/office/powerpoint/2010/main" val="17803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2DB32-6E0A-54B9-9E6A-81DD70C5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Louisiana v. Callais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A4EC5-E275-10D5-9E31-3EAA47C5B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400" dirty="0"/>
              <a:t>The Supreme Court’s majority opinion overruled the lower court’s requirement for a second majority-minority district</a:t>
            </a:r>
          </a:p>
          <a:p>
            <a:r>
              <a:rPr lang="en-US" sz="2400" dirty="0"/>
              <a:t>District 6 (SB8) is being redrawn to become a non-majority-minority district, which will be controlled by Republican voters</a:t>
            </a:r>
          </a:p>
          <a:p>
            <a:r>
              <a:rPr lang="en-US" sz="2400" dirty="0"/>
              <a:t>Two of Louisiana’s six House representatives are currently Black</a:t>
            </a:r>
          </a:p>
          <a:p>
            <a:r>
              <a:rPr lang="en-US" sz="2400" dirty="0"/>
              <a:t>At least one of the two will lose their seat as a result of the map redrawing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147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可能是包含下列内容的图片：地图和上面的文字是“Clatore Bossier Congress Statewide Caceo иeHR Morehouse Lincolm Bemile Sote RedRiv W-s alcumeches Tonsas Sanae KLFY Verren napи6eB Aweyades NEWS Beauregard vargelan Helena Compee Cacasieu Washingian #Davis Acadia Livingaton Cameron Tamemany Vrrnttion Mary Bemana Temeganne Plaquemines Louisiana House committee lawmakers to hear redistricting bill Thursday”">
            <a:extLst>
              <a:ext uri="{FF2B5EF4-FFF2-40B4-BE49-F238E27FC236}">
                <a16:creationId xmlns:a16="http://schemas.microsoft.com/office/drawing/2014/main" id="{615BE246-A81A-80FE-BE65-DAC0A2BEB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 bwMode="auto">
          <a:xfrm>
            <a:off x="-1504" y="-299801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41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F0C27-C52F-9B67-D2EB-D5500F51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Implications for Health Care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38E2C-9C24-9E11-7676-56F3E2FA6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dirty="0"/>
              <a:t>In Louisiana, Blacks comprise 32.6% of the population</a:t>
            </a:r>
          </a:p>
          <a:p>
            <a:r>
              <a:rPr lang="en-US" dirty="0"/>
              <a:t>In contrast, 8.3% of physicians are Black</a:t>
            </a:r>
          </a:p>
          <a:p>
            <a:r>
              <a:rPr lang="en-US" dirty="0"/>
              <a:t>Not all patients prefer a physician of their own race</a:t>
            </a:r>
          </a:p>
          <a:p>
            <a:r>
              <a:rPr lang="en-US" dirty="0"/>
              <a:t>But some do have this preference</a:t>
            </a:r>
          </a:p>
          <a:p>
            <a:r>
              <a:rPr lang="en-US" dirty="0"/>
              <a:t>Significant racial disparities in health care exist in Louisiana</a:t>
            </a:r>
          </a:p>
          <a:p>
            <a:r>
              <a:rPr lang="en-US" dirty="0"/>
              <a:t>Louisiana and the Nation need a diverse physician workforce</a:t>
            </a:r>
          </a:p>
        </p:txBody>
      </p:sp>
    </p:spTree>
    <p:extLst>
      <p:ext uri="{BB962C8B-B14F-4D97-AF65-F5344CB8AC3E}">
        <p14:creationId xmlns:p14="http://schemas.microsoft.com/office/powerpoint/2010/main" val="320356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68DF2-3FA3-0AA9-CFC6-D4B482E4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Solution: </a:t>
            </a:r>
            <a:r>
              <a:rPr lang="en-US" sz="4000">
                <a:solidFill>
                  <a:schemeClr val="bg1"/>
                </a:solidFill>
              </a:rPr>
              <a:t>Xavier Ochsner College of Medicine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E4492-B3EE-10F2-4162-71CAF40D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dirty="0"/>
              <a:t>Xavier Louisiana University is an HBCU in New Orleans</a:t>
            </a:r>
          </a:p>
          <a:p>
            <a:r>
              <a:rPr lang="en-US" dirty="0"/>
              <a:t>Xavier partnered with Ochsner Clinic to develop the all-Black Xavier-Ochsner College of Medicine</a:t>
            </a:r>
          </a:p>
          <a:p>
            <a:r>
              <a:rPr lang="en-US" dirty="0"/>
              <a:t>The College of Medicine will begin with a class of 50 students, then expand to 100</a:t>
            </a:r>
          </a:p>
          <a:p>
            <a:r>
              <a:rPr lang="en-US" dirty="0"/>
              <a:t>The College still needs to be accredited by the Liaison Committee on Medical Education (LCME), and this is a detailed process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210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B42EBFFE0D545AA97F22EA85A8727" ma:contentTypeVersion="18" ma:contentTypeDescription="Create a new document." ma:contentTypeScope="" ma:versionID="d4aecfcf9515f8a54453b067123b90ab">
  <xsd:schema xmlns:xsd="http://www.w3.org/2001/XMLSchema" xmlns:xs="http://www.w3.org/2001/XMLSchema" xmlns:p="http://schemas.microsoft.com/office/2006/metadata/properties" xmlns:ns2="4d56cdf7-48b3-4818-83c1-1e0c015d129e" xmlns:ns3="1d6abeec-ecc4-4ab7-8a89-dd2c2341af47" targetNamespace="http://schemas.microsoft.com/office/2006/metadata/properties" ma:root="true" ma:fieldsID="e4f79c9099348137a77915460dc059ba" ns2:_="" ns3:_="">
    <xsd:import namespace="4d56cdf7-48b3-4818-83c1-1e0c015d129e"/>
    <xsd:import namespace="1d6abeec-ecc4-4ab7-8a89-dd2c2341af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6cdf7-48b3-4818-83c1-1e0c015d1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05ae14f-49e2-48e4-a49a-58e4a30c6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abeec-ecc4-4ab7-8a89-dd2c2341af4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231c3a1-343a-479c-9977-4daae60decb9}" ma:internalName="TaxCatchAll" ma:showField="CatchAllData" ma:web="1d6abeec-ecc4-4ab7-8a89-dd2c2341af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6abeec-ecc4-4ab7-8a89-dd2c2341af47" xsi:nil="true"/>
    <lcf76f155ced4ddcb4097134ff3c332f xmlns="4d56cdf7-48b3-4818-83c1-1e0c015d12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975E60-39F2-4BBF-8505-A9AC94A49FB4}"/>
</file>

<file path=customXml/itemProps2.xml><?xml version="1.0" encoding="utf-8"?>
<ds:datastoreItem xmlns:ds="http://schemas.openxmlformats.org/officeDocument/2006/customXml" ds:itemID="{978635B6-B5A1-439F-88B7-6405DDC79998}"/>
</file>

<file path=customXml/itemProps3.xml><?xml version="1.0" encoding="utf-8"?>
<ds:datastoreItem xmlns:ds="http://schemas.openxmlformats.org/officeDocument/2006/customXml" ds:itemID="{0894CAFD-498D-4B7A-BF91-7AD237415440}"/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629</Words>
  <Application>Microsoft Macintosh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The Voting Rights Act and Health Care</vt:lpstr>
      <vt:lpstr>Louisiana v. Callais</vt:lpstr>
      <vt:lpstr>PowerPoint Presentation</vt:lpstr>
      <vt:lpstr>Louisiana v. Callais</vt:lpstr>
      <vt:lpstr>Louisana v. Callais</vt:lpstr>
      <vt:lpstr>Louisiana v. Callais</vt:lpstr>
      <vt:lpstr>PowerPoint Presentation</vt:lpstr>
      <vt:lpstr>Implications for Health Care</vt:lpstr>
      <vt:lpstr>Solution: Xavier Ochsner College of Medicine</vt:lpstr>
      <vt:lpstr>PowerPoint Presentation</vt:lpstr>
      <vt:lpstr>Xavier-Ochsner College of Medicine</vt:lpstr>
      <vt:lpstr>Xavier-Ochsner College of Medicine</vt:lpstr>
      <vt:lpstr>John Rawls – A Theory of Justice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Gregory Curfman</dc:creator>
  <cp:lastModifiedBy>Gregory Curfman</cp:lastModifiedBy>
  <cp:revision>39</cp:revision>
  <cp:lastPrinted>2026-05-17T16:27:26Z</cp:lastPrinted>
  <dcterms:created xsi:type="dcterms:W3CDTF">2026-05-17T15:34:44Z</dcterms:created>
  <dcterms:modified xsi:type="dcterms:W3CDTF">2026-05-26T12:46:44Z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0x01010029BB42EBFFE0D545AA97F22EA85A8727</vt:lpwstr>
  </property>
</Properties>
</file>