
<file path=[Content_Types].xml><?xml version="1.0" encoding="utf-8"?>
<Types xmlns="http://schemas.openxmlformats.org/package/2006/content-types">
  <Default Extension="jpeg" ContentType="image/jpe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2" r:id="rId1"/>
  </p:sldMasterIdLst>
  <p:notesMasterIdLst>
    <p:notesMasterId r:id="rId15"/>
  </p:notesMasterIdLst>
  <p:sldIdLst>
    <p:sldId id="256" r:id="rId2"/>
    <p:sldId id="279" r:id="rId3"/>
    <p:sldId id="280" r:id="rId4"/>
    <p:sldId id="282" r:id="rId5"/>
    <p:sldId id="273" r:id="rId6"/>
    <p:sldId id="272" r:id="rId7"/>
    <p:sldId id="274" r:id="rId8"/>
    <p:sldId id="275" r:id="rId9"/>
    <p:sldId id="277" r:id="rId10"/>
    <p:sldId id="276" r:id="rId11"/>
    <p:sldId id="283" r:id="rId12"/>
    <p:sldId id="261" r:id="rId13"/>
    <p:sldId id="28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903"/>
    <p:restoredTop sz="65616"/>
  </p:normalViewPr>
  <p:slideViewPr>
    <p:cSldViewPr snapToGrid="0">
      <p:cViewPr varScale="1">
        <p:scale>
          <a:sx n="81" d="100"/>
          <a:sy n="81" d="100"/>
        </p:scale>
        <p:origin x="1136"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4.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image" Target="../media/image2.svg"/></Relationships>
</file>

<file path=ppt/diagrams/_rels/drawing4.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image" Target="../media/image2.svg"/></Relationships>
</file>

<file path=ppt/diagrams/colors1.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A74DE7-BDE4-4DC4-87B8-159BE70F899C}" type="doc">
      <dgm:prSet loTypeId="urn:microsoft.com/office/officeart/2008/layout/LinedList" loCatId="list" qsTypeId="urn:microsoft.com/office/officeart/2005/8/quickstyle/simple1" qsCatId="simple" csTypeId="urn:microsoft.com/office/officeart/2005/8/colors/accent6_1" csCatId="accent6"/>
      <dgm:spPr/>
      <dgm:t>
        <a:bodyPr/>
        <a:lstStyle/>
        <a:p>
          <a:endParaRPr lang="en-US"/>
        </a:p>
      </dgm:t>
    </dgm:pt>
    <dgm:pt modelId="{F5563F97-65DA-4EA5-A3E6-F6B7027E2A61}">
      <dgm:prSet/>
      <dgm:spPr/>
      <dgm:t>
        <a:bodyPr/>
        <a:lstStyle/>
        <a:p>
          <a:r>
            <a:rPr lang="en-US" dirty="0">
              <a:latin typeface="Walbaum Display" panose="02070503090703020303" pitchFamily="18" charset="0"/>
            </a:rPr>
            <a:t>To give those concerned for someone with a mental illness a means of intervening on their friend or loved one’s behalf.</a:t>
          </a:r>
        </a:p>
      </dgm:t>
    </dgm:pt>
    <dgm:pt modelId="{4853D663-3EC0-4E2D-B14F-803F5FBEC795}" type="parTrans" cxnId="{47F65309-6D08-497E-BD25-B0F9214DFCAF}">
      <dgm:prSet/>
      <dgm:spPr/>
      <dgm:t>
        <a:bodyPr/>
        <a:lstStyle/>
        <a:p>
          <a:endParaRPr lang="en-US"/>
        </a:p>
      </dgm:t>
    </dgm:pt>
    <dgm:pt modelId="{AE619414-8974-41F4-ABD9-07FF407F66AB}" type="sibTrans" cxnId="{47F65309-6D08-497E-BD25-B0F9214DFCAF}">
      <dgm:prSet/>
      <dgm:spPr/>
      <dgm:t>
        <a:bodyPr/>
        <a:lstStyle/>
        <a:p>
          <a:endParaRPr lang="en-US"/>
        </a:p>
      </dgm:t>
    </dgm:pt>
    <dgm:pt modelId="{A8D410AF-0CE2-4163-B932-C1282D07F66F}">
      <dgm:prSet/>
      <dgm:spPr/>
      <dgm:t>
        <a:bodyPr/>
        <a:lstStyle/>
        <a:p>
          <a:r>
            <a:rPr lang="en-US" dirty="0">
              <a:latin typeface="Walbaum Display" panose="02070503090703020303" pitchFamily="18" charset="0"/>
            </a:rPr>
            <a:t>To provide a “less restrictive alternative” to civil commitment. </a:t>
          </a:r>
        </a:p>
      </dgm:t>
    </dgm:pt>
    <dgm:pt modelId="{41FD952E-1F01-4FAA-81A7-72B5CCA7E46E}" type="parTrans" cxnId="{689F7D45-6732-46F4-B564-C78C809F6593}">
      <dgm:prSet/>
      <dgm:spPr/>
      <dgm:t>
        <a:bodyPr/>
        <a:lstStyle/>
        <a:p>
          <a:endParaRPr lang="en-US"/>
        </a:p>
      </dgm:t>
    </dgm:pt>
    <dgm:pt modelId="{2D8081FA-B4A9-40EF-9995-BAAEF46E8CFE}" type="sibTrans" cxnId="{689F7D45-6732-46F4-B564-C78C809F6593}">
      <dgm:prSet/>
      <dgm:spPr/>
      <dgm:t>
        <a:bodyPr/>
        <a:lstStyle/>
        <a:p>
          <a:endParaRPr lang="en-US"/>
        </a:p>
      </dgm:t>
    </dgm:pt>
    <dgm:pt modelId="{10462D03-5168-4147-8F26-CF4FADCBD43B}">
      <dgm:prSet/>
      <dgm:spPr/>
      <dgm:t>
        <a:bodyPr/>
        <a:lstStyle/>
        <a:p>
          <a:r>
            <a:rPr lang="en-US" dirty="0">
              <a:latin typeface="Walbaum Display" panose="02070503090703020303" pitchFamily="18" charset="0"/>
            </a:rPr>
            <a:t>To reduce the costs associated with inpatient mental health treatment. </a:t>
          </a:r>
        </a:p>
      </dgm:t>
    </dgm:pt>
    <dgm:pt modelId="{2C5FA157-EF5C-47FA-BF74-FA8AE16D46AB}" type="parTrans" cxnId="{58F69A79-2D56-40E5-8E0D-2D026F5B9ED5}">
      <dgm:prSet/>
      <dgm:spPr/>
      <dgm:t>
        <a:bodyPr/>
        <a:lstStyle/>
        <a:p>
          <a:endParaRPr lang="en-US"/>
        </a:p>
      </dgm:t>
    </dgm:pt>
    <dgm:pt modelId="{5151F510-9129-474F-B953-987EF8FD913F}" type="sibTrans" cxnId="{58F69A79-2D56-40E5-8E0D-2D026F5B9ED5}">
      <dgm:prSet/>
      <dgm:spPr/>
      <dgm:t>
        <a:bodyPr/>
        <a:lstStyle/>
        <a:p>
          <a:endParaRPr lang="en-US"/>
        </a:p>
      </dgm:t>
    </dgm:pt>
    <dgm:pt modelId="{81F2A7A6-F7B7-4FE2-BF11-DA46DCDC7D82}">
      <dgm:prSet/>
      <dgm:spPr/>
      <dgm:t>
        <a:bodyPr/>
        <a:lstStyle/>
        <a:p>
          <a:r>
            <a:rPr lang="en-US" dirty="0">
              <a:latin typeface="Walbaum Display" panose="02070503090703020303" pitchFamily="18" charset="0"/>
            </a:rPr>
            <a:t>To address mental illness as a root cause of unsheltered homelessness. </a:t>
          </a:r>
        </a:p>
      </dgm:t>
    </dgm:pt>
    <dgm:pt modelId="{4CCA766A-940A-4600-B753-01C67D17A222}" type="parTrans" cxnId="{4D651AB5-BF00-4473-B2F1-4ED5634D32FD}">
      <dgm:prSet/>
      <dgm:spPr/>
      <dgm:t>
        <a:bodyPr/>
        <a:lstStyle/>
        <a:p>
          <a:endParaRPr lang="en-US"/>
        </a:p>
      </dgm:t>
    </dgm:pt>
    <dgm:pt modelId="{B937EB86-A9DD-4ACD-BEB1-1616B6268A23}" type="sibTrans" cxnId="{4D651AB5-BF00-4473-B2F1-4ED5634D32FD}">
      <dgm:prSet/>
      <dgm:spPr/>
      <dgm:t>
        <a:bodyPr/>
        <a:lstStyle/>
        <a:p>
          <a:endParaRPr lang="en-US"/>
        </a:p>
      </dgm:t>
    </dgm:pt>
    <dgm:pt modelId="{C301D426-16B5-F441-BD14-83959BBC7DBC}" type="pres">
      <dgm:prSet presAssocID="{01A74DE7-BDE4-4DC4-87B8-159BE70F899C}" presName="vert0" presStyleCnt="0">
        <dgm:presLayoutVars>
          <dgm:dir/>
          <dgm:animOne val="branch"/>
          <dgm:animLvl val="lvl"/>
        </dgm:presLayoutVars>
      </dgm:prSet>
      <dgm:spPr/>
    </dgm:pt>
    <dgm:pt modelId="{23549284-B0E5-6144-BEDA-12B6790DBD97}" type="pres">
      <dgm:prSet presAssocID="{F5563F97-65DA-4EA5-A3E6-F6B7027E2A61}" presName="thickLine" presStyleLbl="alignNode1" presStyleIdx="0" presStyleCnt="4"/>
      <dgm:spPr/>
    </dgm:pt>
    <dgm:pt modelId="{57B03328-7D21-8142-A45B-64457C33246A}" type="pres">
      <dgm:prSet presAssocID="{F5563F97-65DA-4EA5-A3E6-F6B7027E2A61}" presName="horz1" presStyleCnt="0"/>
      <dgm:spPr/>
    </dgm:pt>
    <dgm:pt modelId="{7084F710-1845-0241-9247-F55B26B610AA}" type="pres">
      <dgm:prSet presAssocID="{F5563F97-65DA-4EA5-A3E6-F6B7027E2A61}" presName="tx1" presStyleLbl="revTx" presStyleIdx="0" presStyleCnt="4"/>
      <dgm:spPr/>
    </dgm:pt>
    <dgm:pt modelId="{00C96744-B8FE-F040-992B-BC451BC7EC78}" type="pres">
      <dgm:prSet presAssocID="{F5563F97-65DA-4EA5-A3E6-F6B7027E2A61}" presName="vert1" presStyleCnt="0"/>
      <dgm:spPr/>
    </dgm:pt>
    <dgm:pt modelId="{8419D2F4-BDFF-FB44-88AC-BD0A744C1F21}" type="pres">
      <dgm:prSet presAssocID="{A8D410AF-0CE2-4163-B932-C1282D07F66F}" presName="thickLine" presStyleLbl="alignNode1" presStyleIdx="1" presStyleCnt="4"/>
      <dgm:spPr/>
    </dgm:pt>
    <dgm:pt modelId="{EA163F0D-75DF-944B-A65C-F8216715C09D}" type="pres">
      <dgm:prSet presAssocID="{A8D410AF-0CE2-4163-B932-C1282D07F66F}" presName="horz1" presStyleCnt="0"/>
      <dgm:spPr/>
    </dgm:pt>
    <dgm:pt modelId="{9160DF0A-FD8B-064E-A945-C50DB35CFA35}" type="pres">
      <dgm:prSet presAssocID="{A8D410AF-0CE2-4163-B932-C1282D07F66F}" presName="tx1" presStyleLbl="revTx" presStyleIdx="1" presStyleCnt="4"/>
      <dgm:spPr/>
    </dgm:pt>
    <dgm:pt modelId="{C135CCF5-B0F3-0B47-9269-C8352F7E4590}" type="pres">
      <dgm:prSet presAssocID="{A8D410AF-0CE2-4163-B932-C1282D07F66F}" presName="vert1" presStyleCnt="0"/>
      <dgm:spPr/>
    </dgm:pt>
    <dgm:pt modelId="{46CA3650-11EE-9943-B6EE-F2407EFD3A04}" type="pres">
      <dgm:prSet presAssocID="{10462D03-5168-4147-8F26-CF4FADCBD43B}" presName="thickLine" presStyleLbl="alignNode1" presStyleIdx="2" presStyleCnt="4"/>
      <dgm:spPr/>
    </dgm:pt>
    <dgm:pt modelId="{0BFFF5AC-9C48-9C4E-A6EE-34490BA8589E}" type="pres">
      <dgm:prSet presAssocID="{10462D03-5168-4147-8F26-CF4FADCBD43B}" presName="horz1" presStyleCnt="0"/>
      <dgm:spPr/>
    </dgm:pt>
    <dgm:pt modelId="{BEFC8D30-59ED-304A-865F-736C5BEE3262}" type="pres">
      <dgm:prSet presAssocID="{10462D03-5168-4147-8F26-CF4FADCBD43B}" presName="tx1" presStyleLbl="revTx" presStyleIdx="2" presStyleCnt="4"/>
      <dgm:spPr/>
    </dgm:pt>
    <dgm:pt modelId="{A1EB39EB-B6C7-384A-9DA4-1EAB72F79176}" type="pres">
      <dgm:prSet presAssocID="{10462D03-5168-4147-8F26-CF4FADCBD43B}" presName="vert1" presStyleCnt="0"/>
      <dgm:spPr/>
    </dgm:pt>
    <dgm:pt modelId="{0D6ECA0E-F3E2-EA4D-8B28-C6EF430D8B74}" type="pres">
      <dgm:prSet presAssocID="{81F2A7A6-F7B7-4FE2-BF11-DA46DCDC7D82}" presName="thickLine" presStyleLbl="alignNode1" presStyleIdx="3" presStyleCnt="4"/>
      <dgm:spPr/>
    </dgm:pt>
    <dgm:pt modelId="{E37BA7B6-8727-4543-B805-91CDEBDA7046}" type="pres">
      <dgm:prSet presAssocID="{81F2A7A6-F7B7-4FE2-BF11-DA46DCDC7D82}" presName="horz1" presStyleCnt="0"/>
      <dgm:spPr/>
    </dgm:pt>
    <dgm:pt modelId="{FA509F98-3DE6-3D4B-A350-811DA345D20E}" type="pres">
      <dgm:prSet presAssocID="{81F2A7A6-F7B7-4FE2-BF11-DA46DCDC7D82}" presName="tx1" presStyleLbl="revTx" presStyleIdx="3" presStyleCnt="4"/>
      <dgm:spPr/>
    </dgm:pt>
    <dgm:pt modelId="{90406E8A-0B5E-5E42-A30E-4281DF0A02A3}" type="pres">
      <dgm:prSet presAssocID="{81F2A7A6-F7B7-4FE2-BF11-DA46DCDC7D82}" presName="vert1" presStyleCnt="0"/>
      <dgm:spPr/>
    </dgm:pt>
  </dgm:ptLst>
  <dgm:cxnLst>
    <dgm:cxn modelId="{47F65309-6D08-497E-BD25-B0F9214DFCAF}" srcId="{01A74DE7-BDE4-4DC4-87B8-159BE70F899C}" destId="{F5563F97-65DA-4EA5-A3E6-F6B7027E2A61}" srcOrd="0" destOrd="0" parTransId="{4853D663-3EC0-4E2D-B14F-803F5FBEC795}" sibTransId="{AE619414-8974-41F4-ABD9-07FF407F66AB}"/>
    <dgm:cxn modelId="{689F7D45-6732-46F4-B564-C78C809F6593}" srcId="{01A74DE7-BDE4-4DC4-87B8-159BE70F899C}" destId="{A8D410AF-0CE2-4163-B932-C1282D07F66F}" srcOrd="1" destOrd="0" parTransId="{41FD952E-1F01-4FAA-81A7-72B5CCA7E46E}" sibTransId="{2D8081FA-B4A9-40EF-9995-BAAEF46E8CFE}"/>
    <dgm:cxn modelId="{5535235F-C03F-E840-8E67-F9294A80DEBF}" type="presOf" srcId="{01A74DE7-BDE4-4DC4-87B8-159BE70F899C}" destId="{C301D426-16B5-F441-BD14-83959BBC7DBC}" srcOrd="0" destOrd="0" presId="urn:microsoft.com/office/officeart/2008/layout/LinedList"/>
    <dgm:cxn modelId="{32A75170-B66F-E94F-9759-80E95BA6E493}" type="presOf" srcId="{A8D410AF-0CE2-4163-B932-C1282D07F66F}" destId="{9160DF0A-FD8B-064E-A945-C50DB35CFA35}" srcOrd="0" destOrd="0" presId="urn:microsoft.com/office/officeart/2008/layout/LinedList"/>
    <dgm:cxn modelId="{58F69A79-2D56-40E5-8E0D-2D026F5B9ED5}" srcId="{01A74DE7-BDE4-4DC4-87B8-159BE70F899C}" destId="{10462D03-5168-4147-8F26-CF4FADCBD43B}" srcOrd="2" destOrd="0" parTransId="{2C5FA157-EF5C-47FA-BF74-FA8AE16D46AB}" sibTransId="{5151F510-9129-474F-B953-987EF8FD913F}"/>
    <dgm:cxn modelId="{45472C7C-209D-9A4A-A13F-EA7BA690252E}" type="presOf" srcId="{F5563F97-65DA-4EA5-A3E6-F6B7027E2A61}" destId="{7084F710-1845-0241-9247-F55B26B610AA}" srcOrd="0" destOrd="0" presId="urn:microsoft.com/office/officeart/2008/layout/LinedList"/>
    <dgm:cxn modelId="{3DC4008E-F9C0-3C49-8064-85E862C4E0E3}" type="presOf" srcId="{10462D03-5168-4147-8F26-CF4FADCBD43B}" destId="{BEFC8D30-59ED-304A-865F-736C5BEE3262}" srcOrd="0" destOrd="0" presId="urn:microsoft.com/office/officeart/2008/layout/LinedList"/>
    <dgm:cxn modelId="{42D8CCAE-FF32-4640-A640-BC27C0AD1082}" type="presOf" srcId="{81F2A7A6-F7B7-4FE2-BF11-DA46DCDC7D82}" destId="{FA509F98-3DE6-3D4B-A350-811DA345D20E}" srcOrd="0" destOrd="0" presId="urn:microsoft.com/office/officeart/2008/layout/LinedList"/>
    <dgm:cxn modelId="{4D651AB5-BF00-4473-B2F1-4ED5634D32FD}" srcId="{01A74DE7-BDE4-4DC4-87B8-159BE70F899C}" destId="{81F2A7A6-F7B7-4FE2-BF11-DA46DCDC7D82}" srcOrd="3" destOrd="0" parTransId="{4CCA766A-940A-4600-B753-01C67D17A222}" sibTransId="{B937EB86-A9DD-4ACD-BEB1-1616B6268A23}"/>
    <dgm:cxn modelId="{02E220F2-2D85-6147-94B2-5CE4A9AE1D11}" type="presParOf" srcId="{C301D426-16B5-F441-BD14-83959BBC7DBC}" destId="{23549284-B0E5-6144-BEDA-12B6790DBD97}" srcOrd="0" destOrd="0" presId="urn:microsoft.com/office/officeart/2008/layout/LinedList"/>
    <dgm:cxn modelId="{CCD20BCC-8B86-B249-B76B-572BCC6FEE52}" type="presParOf" srcId="{C301D426-16B5-F441-BD14-83959BBC7DBC}" destId="{57B03328-7D21-8142-A45B-64457C33246A}" srcOrd="1" destOrd="0" presId="urn:microsoft.com/office/officeart/2008/layout/LinedList"/>
    <dgm:cxn modelId="{310AA376-386F-8449-9F8A-0C69AD914EB8}" type="presParOf" srcId="{57B03328-7D21-8142-A45B-64457C33246A}" destId="{7084F710-1845-0241-9247-F55B26B610AA}" srcOrd="0" destOrd="0" presId="urn:microsoft.com/office/officeart/2008/layout/LinedList"/>
    <dgm:cxn modelId="{FD58626B-DF2C-C04C-886D-9ABC0213BEA2}" type="presParOf" srcId="{57B03328-7D21-8142-A45B-64457C33246A}" destId="{00C96744-B8FE-F040-992B-BC451BC7EC78}" srcOrd="1" destOrd="0" presId="urn:microsoft.com/office/officeart/2008/layout/LinedList"/>
    <dgm:cxn modelId="{C6CD323C-B824-C14B-80CB-F9C914EC0667}" type="presParOf" srcId="{C301D426-16B5-F441-BD14-83959BBC7DBC}" destId="{8419D2F4-BDFF-FB44-88AC-BD0A744C1F21}" srcOrd="2" destOrd="0" presId="urn:microsoft.com/office/officeart/2008/layout/LinedList"/>
    <dgm:cxn modelId="{B5942DB5-5A40-064B-BE6E-DD27318CF8CA}" type="presParOf" srcId="{C301D426-16B5-F441-BD14-83959BBC7DBC}" destId="{EA163F0D-75DF-944B-A65C-F8216715C09D}" srcOrd="3" destOrd="0" presId="urn:microsoft.com/office/officeart/2008/layout/LinedList"/>
    <dgm:cxn modelId="{1C638E3C-B119-034B-86AE-FA1D6779D75E}" type="presParOf" srcId="{EA163F0D-75DF-944B-A65C-F8216715C09D}" destId="{9160DF0A-FD8B-064E-A945-C50DB35CFA35}" srcOrd="0" destOrd="0" presId="urn:microsoft.com/office/officeart/2008/layout/LinedList"/>
    <dgm:cxn modelId="{1792C599-857C-9549-BA6A-2F856AFFF143}" type="presParOf" srcId="{EA163F0D-75DF-944B-A65C-F8216715C09D}" destId="{C135CCF5-B0F3-0B47-9269-C8352F7E4590}" srcOrd="1" destOrd="0" presId="urn:microsoft.com/office/officeart/2008/layout/LinedList"/>
    <dgm:cxn modelId="{9516F2E0-5A30-B64D-824B-4BE9CF2D9119}" type="presParOf" srcId="{C301D426-16B5-F441-BD14-83959BBC7DBC}" destId="{46CA3650-11EE-9943-B6EE-F2407EFD3A04}" srcOrd="4" destOrd="0" presId="urn:microsoft.com/office/officeart/2008/layout/LinedList"/>
    <dgm:cxn modelId="{14DA6E89-9D73-E645-9C53-38A0127DD855}" type="presParOf" srcId="{C301D426-16B5-F441-BD14-83959BBC7DBC}" destId="{0BFFF5AC-9C48-9C4E-A6EE-34490BA8589E}" srcOrd="5" destOrd="0" presId="urn:microsoft.com/office/officeart/2008/layout/LinedList"/>
    <dgm:cxn modelId="{D67AAE45-7427-7E43-94C7-AE37A3C1D4F1}" type="presParOf" srcId="{0BFFF5AC-9C48-9C4E-A6EE-34490BA8589E}" destId="{BEFC8D30-59ED-304A-865F-736C5BEE3262}" srcOrd="0" destOrd="0" presId="urn:microsoft.com/office/officeart/2008/layout/LinedList"/>
    <dgm:cxn modelId="{A974E600-6FAA-0344-98BE-11F3271704E4}" type="presParOf" srcId="{0BFFF5AC-9C48-9C4E-A6EE-34490BA8589E}" destId="{A1EB39EB-B6C7-384A-9DA4-1EAB72F79176}" srcOrd="1" destOrd="0" presId="urn:microsoft.com/office/officeart/2008/layout/LinedList"/>
    <dgm:cxn modelId="{13A90DA2-8A05-D64A-8261-FFADECCDB8A0}" type="presParOf" srcId="{C301D426-16B5-F441-BD14-83959BBC7DBC}" destId="{0D6ECA0E-F3E2-EA4D-8B28-C6EF430D8B74}" srcOrd="6" destOrd="0" presId="urn:microsoft.com/office/officeart/2008/layout/LinedList"/>
    <dgm:cxn modelId="{07C8F7BE-01BF-D847-9B2B-47395EA24FB5}" type="presParOf" srcId="{C301D426-16B5-F441-BD14-83959BBC7DBC}" destId="{E37BA7B6-8727-4543-B805-91CDEBDA7046}" srcOrd="7" destOrd="0" presId="urn:microsoft.com/office/officeart/2008/layout/LinedList"/>
    <dgm:cxn modelId="{9EC560AA-6746-314D-8DC8-260744D3CADF}" type="presParOf" srcId="{E37BA7B6-8727-4543-B805-91CDEBDA7046}" destId="{FA509F98-3DE6-3D4B-A350-811DA345D20E}" srcOrd="0" destOrd="0" presId="urn:microsoft.com/office/officeart/2008/layout/LinedList"/>
    <dgm:cxn modelId="{B463DDD2-5A7E-7644-AA59-3D88A84C3F83}" type="presParOf" srcId="{E37BA7B6-8727-4543-B805-91CDEBDA7046}" destId="{90406E8A-0B5E-5E42-A30E-4281DF0A02A3}"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1A74DE7-BDE4-4DC4-87B8-159BE70F899C}" type="doc">
      <dgm:prSet loTypeId="urn:microsoft.com/office/officeart/2008/layout/LinedList" loCatId="list" qsTypeId="urn:microsoft.com/office/officeart/2005/8/quickstyle/simple1" qsCatId="simple" csTypeId="urn:microsoft.com/office/officeart/2005/8/colors/accent1_1" csCatId="accent1" phldr="1"/>
      <dgm:spPr/>
      <dgm:t>
        <a:bodyPr/>
        <a:lstStyle/>
        <a:p>
          <a:endParaRPr lang="en-US"/>
        </a:p>
      </dgm:t>
    </dgm:pt>
    <dgm:pt modelId="{F5563F97-65DA-4EA5-A3E6-F6B7027E2A61}">
      <dgm:prSet/>
      <dgm:spPr/>
      <dgm:t>
        <a:bodyPr/>
        <a:lstStyle/>
        <a:p>
          <a:r>
            <a:rPr lang="en-US" b="0" i="0" dirty="0">
              <a:latin typeface="Walbaum Display" panose="02070503090703020303" pitchFamily="18" charset="0"/>
            </a:rPr>
            <a:t>Leadership of Those Most Impacted</a:t>
          </a:r>
        </a:p>
      </dgm:t>
    </dgm:pt>
    <dgm:pt modelId="{4853D663-3EC0-4E2D-B14F-803F5FBEC795}" type="parTrans" cxnId="{47F65309-6D08-497E-BD25-B0F9214DFCAF}">
      <dgm:prSet/>
      <dgm:spPr/>
      <dgm:t>
        <a:bodyPr/>
        <a:lstStyle/>
        <a:p>
          <a:endParaRPr lang="en-US"/>
        </a:p>
      </dgm:t>
    </dgm:pt>
    <dgm:pt modelId="{AE619414-8974-41F4-ABD9-07FF407F66AB}" type="sibTrans" cxnId="{47F65309-6D08-497E-BD25-B0F9214DFCAF}">
      <dgm:prSet/>
      <dgm:spPr/>
      <dgm:t>
        <a:bodyPr/>
        <a:lstStyle/>
        <a:p>
          <a:endParaRPr lang="en-US"/>
        </a:p>
      </dgm:t>
    </dgm:pt>
    <dgm:pt modelId="{A8D410AF-0CE2-4163-B932-C1282D07F66F}">
      <dgm:prSet/>
      <dgm:spPr/>
      <dgm:t>
        <a:bodyPr/>
        <a:lstStyle/>
        <a:p>
          <a:r>
            <a:rPr lang="en-US" b="0" i="0" dirty="0">
              <a:latin typeface="Walbaum Display" panose="02070503090703020303" pitchFamily="18" charset="0"/>
            </a:rPr>
            <a:t>A Commitment to Cross Disability Solidarity</a:t>
          </a:r>
        </a:p>
      </dgm:t>
    </dgm:pt>
    <dgm:pt modelId="{41FD952E-1F01-4FAA-81A7-72B5CCA7E46E}" type="parTrans" cxnId="{689F7D45-6732-46F4-B564-C78C809F6593}">
      <dgm:prSet/>
      <dgm:spPr/>
      <dgm:t>
        <a:bodyPr/>
        <a:lstStyle/>
        <a:p>
          <a:endParaRPr lang="en-US"/>
        </a:p>
      </dgm:t>
    </dgm:pt>
    <dgm:pt modelId="{2D8081FA-B4A9-40EF-9995-BAAEF46E8CFE}" type="sibTrans" cxnId="{689F7D45-6732-46F4-B564-C78C809F6593}">
      <dgm:prSet/>
      <dgm:spPr/>
      <dgm:t>
        <a:bodyPr/>
        <a:lstStyle/>
        <a:p>
          <a:endParaRPr lang="en-US"/>
        </a:p>
      </dgm:t>
    </dgm:pt>
    <dgm:pt modelId="{10462D03-5168-4147-8F26-CF4FADCBD43B}">
      <dgm:prSet/>
      <dgm:spPr/>
      <dgm:t>
        <a:bodyPr/>
        <a:lstStyle/>
        <a:p>
          <a:r>
            <a:rPr lang="en-US" b="0" i="0" dirty="0">
              <a:latin typeface="Walbaum Display" panose="02070503090703020303" pitchFamily="18" charset="0"/>
            </a:rPr>
            <a:t>Interdependence</a:t>
          </a:r>
        </a:p>
      </dgm:t>
    </dgm:pt>
    <dgm:pt modelId="{2C5FA157-EF5C-47FA-BF74-FA8AE16D46AB}" type="parTrans" cxnId="{58F69A79-2D56-40E5-8E0D-2D026F5B9ED5}">
      <dgm:prSet/>
      <dgm:spPr/>
      <dgm:t>
        <a:bodyPr/>
        <a:lstStyle/>
        <a:p>
          <a:endParaRPr lang="en-US"/>
        </a:p>
      </dgm:t>
    </dgm:pt>
    <dgm:pt modelId="{5151F510-9129-474F-B953-987EF8FD913F}" type="sibTrans" cxnId="{58F69A79-2D56-40E5-8E0D-2D026F5B9ED5}">
      <dgm:prSet/>
      <dgm:spPr/>
      <dgm:t>
        <a:bodyPr/>
        <a:lstStyle/>
        <a:p>
          <a:endParaRPr lang="en-US"/>
        </a:p>
      </dgm:t>
    </dgm:pt>
    <dgm:pt modelId="{7055F320-02D6-FD46-910E-240F518AAA03}">
      <dgm:prSet phldrT="[Text]"/>
      <dgm:spPr/>
      <dgm:t>
        <a:bodyPr/>
        <a:lstStyle/>
        <a:p>
          <a:r>
            <a:rPr lang="en-US" dirty="0">
              <a:latin typeface="Walbaum Display" panose="02070503090703020303" pitchFamily="18" charset="0"/>
            </a:rPr>
            <a:t>Access and Integration</a:t>
          </a:r>
        </a:p>
      </dgm:t>
    </dgm:pt>
    <dgm:pt modelId="{B24CA68C-3DA1-4B49-A0C3-702CBC04C738}" type="parTrans" cxnId="{092925F9-7140-3946-8E72-941A20A36EF1}">
      <dgm:prSet/>
      <dgm:spPr/>
      <dgm:t>
        <a:bodyPr/>
        <a:lstStyle/>
        <a:p>
          <a:endParaRPr lang="en-US"/>
        </a:p>
      </dgm:t>
    </dgm:pt>
    <dgm:pt modelId="{ED088F57-16DF-B748-B6BB-8D4BBF5AF892}" type="sibTrans" cxnId="{092925F9-7140-3946-8E72-941A20A36EF1}">
      <dgm:prSet/>
      <dgm:spPr/>
      <dgm:t>
        <a:bodyPr/>
        <a:lstStyle/>
        <a:p>
          <a:endParaRPr lang="en-US"/>
        </a:p>
      </dgm:t>
    </dgm:pt>
    <dgm:pt modelId="{C301D426-16B5-F441-BD14-83959BBC7DBC}" type="pres">
      <dgm:prSet presAssocID="{01A74DE7-BDE4-4DC4-87B8-159BE70F899C}" presName="vert0" presStyleCnt="0">
        <dgm:presLayoutVars>
          <dgm:dir/>
          <dgm:animOne val="branch"/>
          <dgm:animLvl val="lvl"/>
        </dgm:presLayoutVars>
      </dgm:prSet>
      <dgm:spPr/>
    </dgm:pt>
    <dgm:pt modelId="{23549284-B0E5-6144-BEDA-12B6790DBD97}" type="pres">
      <dgm:prSet presAssocID="{F5563F97-65DA-4EA5-A3E6-F6B7027E2A61}" presName="thickLine" presStyleLbl="alignNode1" presStyleIdx="0" presStyleCnt="4"/>
      <dgm:spPr/>
    </dgm:pt>
    <dgm:pt modelId="{57B03328-7D21-8142-A45B-64457C33246A}" type="pres">
      <dgm:prSet presAssocID="{F5563F97-65DA-4EA5-A3E6-F6B7027E2A61}" presName="horz1" presStyleCnt="0"/>
      <dgm:spPr/>
    </dgm:pt>
    <dgm:pt modelId="{7084F710-1845-0241-9247-F55B26B610AA}" type="pres">
      <dgm:prSet presAssocID="{F5563F97-65DA-4EA5-A3E6-F6B7027E2A61}" presName="tx1" presStyleLbl="revTx" presStyleIdx="0" presStyleCnt="4"/>
      <dgm:spPr/>
    </dgm:pt>
    <dgm:pt modelId="{00C96744-B8FE-F040-992B-BC451BC7EC78}" type="pres">
      <dgm:prSet presAssocID="{F5563F97-65DA-4EA5-A3E6-F6B7027E2A61}" presName="vert1" presStyleCnt="0"/>
      <dgm:spPr/>
    </dgm:pt>
    <dgm:pt modelId="{8419D2F4-BDFF-FB44-88AC-BD0A744C1F21}" type="pres">
      <dgm:prSet presAssocID="{A8D410AF-0CE2-4163-B932-C1282D07F66F}" presName="thickLine" presStyleLbl="alignNode1" presStyleIdx="1" presStyleCnt="4"/>
      <dgm:spPr/>
    </dgm:pt>
    <dgm:pt modelId="{EA163F0D-75DF-944B-A65C-F8216715C09D}" type="pres">
      <dgm:prSet presAssocID="{A8D410AF-0CE2-4163-B932-C1282D07F66F}" presName="horz1" presStyleCnt="0"/>
      <dgm:spPr/>
    </dgm:pt>
    <dgm:pt modelId="{9160DF0A-FD8B-064E-A945-C50DB35CFA35}" type="pres">
      <dgm:prSet presAssocID="{A8D410AF-0CE2-4163-B932-C1282D07F66F}" presName="tx1" presStyleLbl="revTx" presStyleIdx="1" presStyleCnt="4"/>
      <dgm:spPr/>
    </dgm:pt>
    <dgm:pt modelId="{C135CCF5-B0F3-0B47-9269-C8352F7E4590}" type="pres">
      <dgm:prSet presAssocID="{A8D410AF-0CE2-4163-B932-C1282D07F66F}" presName="vert1" presStyleCnt="0"/>
      <dgm:spPr/>
    </dgm:pt>
    <dgm:pt modelId="{46CA3650-11EE-9943-B6EE-F2407EFD3A04}" type="pres">
      <dgm:prSet presAssocID="{10462D03-5168-4147-8F26-CF4FADCBD43B}" presName="thickLine" presStyleLbl="alignNode1" presStyleIdx="2" presStyleCnt="4"/>
      <dgm:spPr/>
    </dgm:pt>
    <dgm:pt modelId="{0BFFF5AC-9C48-9C4E-A6EE-34490BA8589E}" type="pres">
      <dgm:prSet presAssocID="{10462D03-5168-4147-8F26-CF4FADCBD43B}" presName="horz1" presStyleCnt="0"/>
      <dgm:spPr/>
    </dgm:pt>
    <dgm:pt modelId="{BEFC8D30-59ED-304A-865F-736C5BEE3262}" type="pres">
      <dgm:prSet presAssocID="{10462D03-5168-4147-8F26-CF4FADCBD43B}" presName="tx1" presStyleLbl="revTx" presStyleIdx="2" presStyleCnt="4"/>
      <dgm:spPr/>
    </dgm:pt>
    <dgm:pt modelId="{A1EB39EB-B6C7-384A-9DA4-1EAB72F79176}" type="pres">
      <dgm:prSet presAssocID="{10462D03-5168-4147-8F26-CF4FADCBD43B}" presName="vert1" presStyleCnt="0"/>
      <dgm:spPr/>
    </dgm:pt>
    <dgm:pt modelId="{F51FA1B1-5337-1844-97F7-5D751632974D}" type="pres">
      <dgm:prSet presAssocID="{7055F320-02D6-FD46-910E-240F518AAA03}" presName="thickLine" presStyleLbl="alignNode1" presStyleIdx="3" presStyleCnt="4"/>
      <dgm:spPr/>
    </dgm:pt>
    <dgm:pt modelId="{C882E2B1-911E-B448-84EA-68CDFA3114E7}" type="pres">
      <dgm:prSet presAssocID="{7055F320-02D6-FD46-910E-240F518AAA03}" presName="horz1" presStyleCnt="0"/>
      <dgm:spPr/>
    </dgm:pt>
    <dgm:pt modelId="{18775D70-69A1-5C4D-A6B1-7F9D657AF290}" type="pres">
      <dgm:prSet presAssocID="{7055F320-02D6-FD46-910E-240F518AAA03}" presName="tx1" presStyleLbl="revTx" presStyleIdx="3" presStyleCnt="4"/>
      <dgm:spPr/>
    </dgm:pt>
    <dgm:pt modelId="{4C573016-46B8-6943-B50F-3D12E2E8054F}" type="pres">
      <dgm:prSet presAssocID="{7055F320-02D6-FD46-910E-240F518AAA03}" presName="vert1" presStyleCnt="0"/>
      <dgm:spPr/>
    </dgm:pt>
  </dgm:ptLst>
  <dgm:cxnLst>
    <dgm:cxn modelId="{47F65309-6D08-497E-BD25-B0F9214DFCAF}" srcId="{01A74DE7-BDE4-4DC4-87B8-159BE70F899C}" destId="{F5563F97-65DA-4EA5-A3E6-F6B7027E2A61}" srcOrd="0" destOrd="0" parTransId="{4853D663-3EC0-4E2D-B14F-803F5FBEC795}" sibTransId="{AE619414-8974-41F4-ABD9-07FF407F66AB}"/>
    <dgm:cxn modelId="{689F7D45-6732-46F4-B564-C78C809F6593}" srcId="{01A74DE7-BDE4-4DC4-87B8-159BE70F899C}" destId="{A8D410AF-0CE2-4163-B932-C1282D07F66F}" srcOrd="1" destOrd="0" parTransId="{41FD952E-1F01-4FAA-81A7-72B5CCA7E46E}" sibTransId="{2D8081FA-B4A9-40EF-9995-BAAEF46E8CFE}"/>
    <dgm:cxn modelId="{5535235F-C03F-E840-8E67-F9294A80DEBF}" type="presOf" srcId="{01A74DE7-BDE4-4DC4-87B8-159BE70F899C}" destId="{C301D426-16B5-F441-BD14-83959BBC7DBC}" srcOrd="0" destOrd="0" presId="urn:microsoft.com/office/officeart/2008/layout/LinedList"/>
    <dgm:cxn modelId="{32A75170-B66F-E94F-9759-80E95BA6E493}" type="presOf" srcId="{A8D410AF-0CE2-4163-B932-C1282D07F66F}" destId="{9160DF0A-FD8B-064E-A945-C50DB35CFA35}" srcOrd="0" destOrd="0" presId="urn:microsoft.com/office/officeart/2008/layout/LinedList"/>
    <dgm:cxn modelId="{154E8871-CB45-884A-A65C-2CE5FDA3E2F2}" type="presOf" srcId="{7055F320-02D6-FD46-910E-240F518AAA03}" destId="{18775D70-69A1-5C4D-A6B1-7F9D657AF290}" srcOrd="0" destOrd="0" presId="urn:microsoft.com/office/officeart/2008/layout/LinedList"/>
    <dgm:cxn modelId="{58F69A79-2D56-40E5-8E0D-2D026F5B9ED5}" srcId="{01A74DE7-BDE4-4DC4-87B8-159BE70F899C}" destId="{10462D03-5168-4147-8F26-CF4FADCBD43B}" srcOrd="2" destOrd="0" parTransId="{2C5FA157-EF5C-47FA-BF74-FA8AE16D46AB}" sibTransId="{5151F510-9129-474F-B953-987EF8FD913F}"/>
    <dgm:cxn modelId="{45472C7C-209D-9A4A-A13F-EA7BA690252E}" type="presOf" srcId="{F5563F97-65DA-4EA5-A3E6-F6B7027E2A61}" destId="{7084F710-1845-0241-9247-F55B26B610AA}" srcOrd="0" destOrd="0" presId="urn:microsoft.com/office/officeart/2008/layout/LinedList"/>
    <dgm:cxn modelId="{3DC4008E-F9C0-3C49-8064-85E862C4E0E3}" type="presOf" srcId="{10462D03-5168-4147-8F26-CF4FADCBD43B}" destId="{BEFC8D30-59ED-304A-865F-736C5BEE3262}" srcOrd="0" destOrd="0" presId="urn:microsoft.com/office/officeart/2008/layout/LinedList"/>
    <dgm:cxn modelId="{092925F9-7140-3946-8E72-941A20A36EF1}" srcId="{01A74DE7-BDE4-4DC4-87B8-159BE70F899C}" destId="{7055F320-02D6-FD46-910E-240F518AAA03}" srcOrd="3" destOrd="0" parTransId="{B24CA68C-3DA1-4B49-A0C3-702CBC04C738}" sibTransId="{ED088F57-16DF-B748-B6BB-8D4BBF5AF892}"/>
    <dgm:cxn modelId="{02E220F2-2D85-6147-94B2-5CE4A9AE1D11}" type="presParOf" srcId="{C301D426-16B5-F441-BD14-83959BBC7DBC}" destId="{23549284-B0E5-6144-BEDA-12B6790DBD97}" srcOrd="0" destOrd="0" presId="urn:microsoft.com/office/officeart/2008/layout/LinedList"/>
    <dgm:cxn modelId="{CCD20BCC-8B86-B249-B76B-572BCC6FEE52}" type="presParOf" srcId="{C301D426-16B5-F441-BD14-83959BBC7DBC}" destId="{57B03328-7D21-8142-A45B-64457C33246A}" srcOrd="1" destOrd="0" presId="urn:microsoft.com/office/officeart/2008/layout/LinedList"/>
    <dgm:cxn modelId="{310AA376-386F-8449-9F8A-0C69AD914EB8}" type="presParOf" srcId="{57B03328-7D21-8142-A45B-64457C33246A}" destId="{7084F710-1845-0241-9247-F55B26B610AA}" srcOrd="0" destOrd="0" presId="urn:microsoft.com/office/officeart/2008/layout/LinedList"/>
    <dgm:cxn modelId="{FD58626B-DF2C-C04C-886D-9ABC0213BEA2}" type="presParOf" srcId="{57B03328-7D21-8142-A45B-64457C33246A}" destId="{00C96744-B8FE-F040-992B-BC451BC7EC78}" srcOrd="1" destOrd="0" presId="urn:microsoft.com/office/officeart/2008/layout/LinedList"/>
    <dgm:cxn modelId="{C6CD323C-B824-C14B-80CB-F9C914EC0667}" type="presParOf" srcId="{C301D426-16B5-F441-BD14-83959BBC7DBC}" destId="{8419D2F4-BDFF-FB44-88AC-BD0A744C1F21}" srcOrd="2" destOrd="0" presId="urn:microsoft.com/office/officeart/2008/layout/LinedList"/>
    <dgm:cxn modelId="{B5942DB5-5A40-064B-BE6E-DD27318CF8CA}" type="presParOf" srcId="{C301D426-16B5-F441-BD14-83959BBC7DBC}" destId="{EA163F0D-75DF-944B-A65C-F8216715C09D}" srcOrd="3" destOrd="0" presId="urn:microsoft.com/office/officeart/2008/layout/LinedList"/>
    <dgm:cxn modelId="{1C638E3C-B119-034B-86AE-FA1D6779D75E}" type="presParOf" srcId="{EA163F0D-75DF-944B-A65C-F8216715C09D}" destId="{9160DF0A-FD8B-064E-A945-C50DB35CFA35}" srcOrd="0" destOrd="0" presId="urn:microsoft.com/office/officeart/2008/layout/LinedList"/>
    <dgm:cxn modelId="{1792C599-857C-9549-BA6A-2F856AFFF143}" type="presParOf" srcId="{EA163F0D-75DF-944B-A65C-F8216715C09D}" destId="{C135CCF5-B0F3-0B47-9269-C8352F7E4590}" srcOrd="1" destOrd="0" presId="urn:microsoft.com/office/officeart/2008/layout/LinedList"/>
    <dgm:cxn modelId="{9516F2E0-5A30-B64D-824B-4BE9CF2D9119}" type="presParOf" srcId="{C301D426-16B5-F441-BD14-83959BBC7DBC}" destId="{46CA3650-11EE-9943-B6EE-F2407EFD3A04}" srcOrd="4" destOrd="0" presId="urn:microsoft.com/office/officeart/2008/layout/LinedList"/>
    <dgm:cxn modelId="{14DA6E89-9D73-E645-9C53-38A0127DD855}" type="presParOf" srcId="{C301D426-16B5-F441-BD14-83959BBC7DBC}" destId="{0BFFF5AC-9C48-9C4E-A6EE-34490BA8589E}" srcOrd="5" destOrd="0" presId="urn:microsoft.com/office/officeart/2008/layout/LinedList"/>
    <dgm:cxn modelId="{D67AAE45-7427-7E43-94C7-AE37A3C1D4F1}" type="presParOf" srcId="{0BFFF5AC-9C48-9C4E-A6EE-34490BA8589E}" destId="{BEFC8D30-59ED-304A-865F-736C5BEE3262}" srcOrd="0" destOrd="0" presId="urn:microsoft.com/office/officeart/2008/layout/LinedList"/>
    <dgm:cxn modelId="{A974E600-6FAA-0344-98BE-11F3271704E4}" type="presParOf" srcId="{0BFFF5AC-9C48-9C4E-A6EE-34490BA8589E}" destId="{A1EB39EB-B6C7-384A-9DA4-1EAB72F79176}" srcOrd="1" destOrd="0" presId="urn:microsoft.com/office/officeart/2008/layout/LinedList"/>
    <dgm:cxn modelId="{3AD8727F-E63C-0E45-B130-695F8B3AAFB6}" type="presParOf" srcId="{C301D426-16B5-F441-BD14-83959BBC7DBC}" destId="{F51FA1B1-5337-1844-97F7-5D751632974D}" srcOrd="6" destOrd="0" presId="urn:microsoft.com/office/officeart/2008/layout/LinedList"/>
    <dgm:cxn modelId="{BF2BF834-622C-4445-9C33-1CD2F87C6C75}" type="presParOf" srcId="{C301D426-16B5-F441-BD14-83959BBC7DBC}" destId="{C882E2B1-911E-B448-84EA-68CDFA3114E7}" srcOrd="7" destOrd="0" presId="urn:microsoft.com/office/officeart/2008/layout/LinedList"/>
    <dgm:cxn modelId="{1A5AF485-4345-6B44-8CB6-C57FC1F29462}" type="presParOf" srcId="{C882E2B1-911E-B448-84EA-68CDFA3114E7}" destId="{18775D70-69A1-5C4D-A6B1-7F9D657AF290}" srcOrd="0" destOrd="0" presId="urn:microsoft.com/office/officeart/2008/layout/LinedList"/>
    <dgm:cxn modelId="{D7857791-DFBE-D345-A73A-9FB21B081364}" type="presParOf" srcId="{C882E2B1-911E-B448-84EA-68CDFA3114E7}" destId="{4C573016-46B8-6943-B50F-3D12E2E8054F}"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B9E4BD2-A5F2-47E7-BB05-42FF1895B7F3}"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US"/>
        </a:p>
      </dgm:t>
    </dgm:pt>
    <dgm:pt modelId="{8E2EE185-5245-4F4C-AAA0-38BE00B1D547}">
      <dgm:prSet custT="1"/>
      <dgm:spPr/>
      <dgm:t>
        <a:bodyPr/>
        <a:lstStyle/>
        <a:p>
          <a:r>
            <a:rPr lang="en-US" sz="2400" dirty="0">
              <a:latin typeface="Walbaum Display" panose="02070503090703020303" pitchFamily="18" charset="0"/>
            </a:rPr>
            <a:t>Does AOT add to or relieve the stigmatization of persons with mental illness?</a:t>
          </a:r>
        </a:p>
      </dgm:t>
    </dgm:pt>
    <dgm:pt modelId="{B47B8C4F-C679-4BBC-8A8D-640F8284D934}" type="parTrans" cxnId="{16072E63-A1E1-4D9F-8ACC-E59A0B77779D}">
      <dgm:prSet/>
      <dgm:spPr/>
      <dgm:t>
        <a:bodyPr/>
        <a:lstStyle/>
        <a:p>
          <a:endParaRPr lang="en-US" sz="1600"/>
        </a:p>
      </dgm:t>
    </dgm:pt>
    <dgm:pt modelId="{7A40E21D-FDC1-4025-B986-65F42E1E31CB}" type="sibTrans" cxnId="{16072E63-A1E1-4D9F-8ACC-E59A0B77779D}">
      <dgm:prSet/>
      <dgm:spPr/>
      <dgm:t>
        <a:bodyPr/>
        <a:lstStyle/>
        <a:p>
          <a:endParaRPr lang="en-US" sz="1600"/>
        </a:p>
      </dgm:t>
    </dgm:pt>
    <dgm:pt modelId="{F13DBD72-87E1-48DB-908A-772123626A67}">
      <dgm:prSet custT="1"/>
      <dgm:spPr/>
      <dgm:t>
        <a:bodyPr/>
        <a:lstStyle/>
        <a:p>
          <a:r>
            <a:rPr lang="en-US" sz="2400" dirty="0">
              <a:latin typeface="Walbaum Display" panose="02070503090703020303" pitchFamily="18" charset="0"/>
            </a:rPr>
            <a:t>Does AOT promote or undermine community integration for persons with mental illness?</a:t>
          </a:r>
        </a:p>
      </dgm:t>
    </dgm:pt>
    <dgm:pt modelId="{9D10EC7D-EF45-4B86-A1E6-14D303065350}" type="parTrans" cxnId="{B9B9C9E3-9CCF-47D1-A071-275AEB9A7E3E}">
      <dgm:prSet/>
      <dgm:spPr/>
      <dgm:t>
        <a:bodyPr/>
        <a:lstStyle/>
        <a:p>
          <a:endParaRPr lang="en-US" sz="1600"/>
        </a:p>
      </dgm:t>
    </dgm:pt>
    <dgm:pt modelId="{C62A6D13-2E2E-43F8-8B6F-FA4E490CB7A6}" type="sibTrans" cxnId="{B9B9C9E3-9CCF-47D1-A071-275AEB9A7E3E}">
      <dgm:prSet/>
      <dgm:spPr/>
      <dgm:t>
        <a:bodyPr/>
        <a:lstStyle/>
        <a:p>
          <a:endParaRPr lang="en-US" sz="1600"/>
        </a:p>
      </dgm:t>
    </dgm:pt>
    <dgm:pt modelId="{7227A5A7-18AB-624A-A9EA-E3B9EC54A59D}">
      <dgm:prSet phldrT="[Text]" custT="1"/>
      <dgm:spPr/>
      <dgm:t>
        <a:bodyPr/>
        <a:lstStyle/>
        <a:p>
          <a:r>
            <a:rPr lang="en-US" sz="2400" dirty="0">
              <a:latin typeface="Walbaum Display" panose="02070503090703020303" pitchFamily="18" charset="0"/>
            </a:rPr>
            <a:t>Can community-led reform advance when the interests of those with mental illness and their allies are at odds?</a:t>
          </a:r>
        </a:p>
      </dgm:t>
    </dgm:pt>
    <dgm:pt modelId="{063286C0-FCB8-D643-9B24-B5231D26D1C2}" type="parTrans" cxnId="{71D3F116-7AC4-6F44-ADAA-E682E39FEA55}">
      <dgm:prSet/>
      <dgm:spPr/>
      <dgm:t>
        <a:bodyPr/>
        <a:lstStyle/>
        <a:p>
          <a:endParaRPr lang="en-US" sz="1600"/>
        </a:p>
      </dgm:t>
    </dgm:pt>
    <dgm:pt modelId="{3D96B4E3-2B49-6740-9827-17517EA4F613}" type="sibTrans" cxnId="{71D3F116-7AC4-6F44-ADAA-E682E39FEA55}">
      <dgm:prSet/>
      <dgm:spPr/>
      <dgm:t>
        <a:bodyPr/>
        <a:lstStyle/>
        <a:p>
          <a:endParaRPr lang="en-US" sz="1600"/>
        </a:p>
      </dgm:t>
    </dgm:pt>
    <dgm:pt modelId="{3D34D609-EAB2-0947-9E86-441CC29DA59C}" type="pres">
      <dgm:prSet presAssocID="{3B9E4BD2-A5F2-47E7-BB05-42FF1895B7F3}" presName="diagram" presStyleCnt="0">
        <dgm:presLayoutVars>
          <dgm:dir/>
          <dgm:resizeHandles val="exact"/>
        </dgm:presLayoutVars>
      </dgm:prSet>
      <dgm:spPr/>
    </dgm:pt>
    <dgm:pt modelId="{2D760533-F382-6C4A-B2C3-EC42FB30E3D6}" type="pres">
      <dgm:prSet presAssocID="{8E2EE185-5245-4F4C-AAA0-38BE00B1D547}" presName="node" presStyleLbl="node1" presStyleIdx="0" presStyleCnt="3">
        <dgm:presLayoutVars>
          <dgm:bulletEnabled val="1"/>
        </dgm:presLayoutVars>
      </dgm:prSet>
      <dgm:spPr/>
    </dgm:pt>
    <dgm:pt modelId="{1E3958D4-9B97-0240-B9B4-5D8B44475E4D}" type="pres">
      <dgm:prSet presAssocID="{7A40E21D-FDC1-4025-B986-65F42E1E31CB}" presName="sibTrans" presStyleCnt="0"/>
      <dgm:spPr/>
    </dgm:pt>
    <dgm:pt modelId="{EEFD367A-0617-0646-B577-0887CA2DB4A7}" type="pres">
      <dgm:prSet presAssocID="{F13DBD72-87E1-48DB-908A-772123626A67}" presName="node" presStyleLbl="node1" presStyleIdx="1" presStyleCnt="3">
        <dgm:presLayoutVars>
          <dgm:bulletEnabled val="1"/>
        </dgm:presLayoutVars>
      </dgm:prSet>
      <dgm:spPr/>
    </dgm:pt>
    <dgm:pt modelId="{E8F297C3-2D80-8C49-9341-110D9AF10B01}" type="pres">
      <dgm:prSet presAssocID="{C62A6D13-2E2E-43F8-8B6F-FA4E490CB7A6}" presName="sibTrans" presStyleCnt="0"/>
      <dgm:spPr/>
    </dgm:pt>
    <dgm:pt modelId="{AC98331C-C90A-3246-AB4F-E6842039E87D}" type="pres">
      <dgm:prSet presAssocID="{7227A5A7-18AB-624A-A9EA-E3B9EC54A59D}" presName="node" presStyleLbl="node1" presStyleIdx="2" presStyleCnt="3">
        <dgm:presLayoutVars>
          <dgm:bulletEnabled val="1"/>
        </dgm:presLayoutVars>
      </dgm:prSet>
      <dgm:spPr/>
    </dgm:pt>
  </dgm:ptLst>
  <dgm:cxnLst>
    <dgm:cxn modelId="{71D3F116-7AC4-6F44-ADAA-E682E39FEA55}" srcId="{3B9E4BD2-A5F2-47E7-BB05-42FF1895B7F3}" destId="{7227A5A7-18AB-624A-A9EA-E3B9EC54A59D}" srcOrd="2" destOrd="0" parTransId="{063286C0-FCB8-D643-9B24-B5231D26D1C2}" sibTransId="{3D96B4E3-2B49-6740-9827-17517EA4F613}"/>
    <dgm:cxn modelId="{EF40E64B-FF32-5B46-B2B5-CB7B6D36D75E}" type="presOf" srcId="{F13DBD72-87E1-48DB-908A-772123626A67}" destId="{EEFD367A-0617-0646-B577-0887CA2DB4A7}" srcOrd="0" destOrd="0" presId="urn:microsoft.com/office/officeart/2005/8/layout/default"/>
    <dgm:cxn modelId="{16072E63-A1E1-4D9F-8ACC-E59A0B77779D}" srcId="{3B9E4BD2-A5F2-47E7-BB05-42FF1895B7F3}" destId="{8E2EE185-5245-4F4C-AAA0-38BE00B1D547}" srcOrd="0" destOrd="0" parTransId="{B47B8C4F-C679-4BBC-8A8D-640F8284D934}" sibTransId="{7A40E21D-FDC1-4025-B986-65F42E1E31CB}"/>
    <dgm:cxn modelId="{4F6077CC-2D14-D243-923F-7408C91ECCB0}" type="presOf" srcId="{8E2EE185-5245-4F4C-AAA0-38BE00B1D547}" destId="{2D760533-F382-6C4A-B2C3-EC42FB30E3D6}" srcOrd="0" destOrd="0" presId="urn:microsoft.com/office/officeart/2005/8/layout/default"/>
    <dgm:cxn modelId="{5FD6BADF-2EBA-6640-821D-F959B0B3662A}" type="presOf" srcId="{7227A5A7-18AB-624A-A9EA-E3B9EC54A59D}" destId="{AC98331C-C90A-3246-AB4F-E6842039E87D}" srcOrd="0" destOrd="0" presId="urn:microsoft.com/office/officeart/2005/8/layout/default"/>
    <dgm:cxn modelId="{B9B9C9E3-9CCF-47D1-A071-275AEB9A7E3E}" srcId="{3B9E4BD2-A5F2-47E7-BB05-42FF1895B7F3}" destId="{F13DBD72-87E1-48DB-908A-772123626A67}" srcOrd="1" destOrd="0" parTransId="{9D10EC7D-EF45-4B86-A1E6-14D303065350}" sibTransId="{C62A6D13-2E2E-43F8-8B6F-FA4E490CB7A6}"/>
    <dgm:cxn modelId="{194C3DF0-5094-0A40-A22A-F12F1CB3ABB2}" type="presOf" srcId="{3B9E4BD2-A5F2-47E7-BB05-42FF1895B7F3}" destId="{3D34D609-EAB2-0947-9E86-441CC29DA59C}" srcOrd="0" destOrd="0" presId="urn:microsoft.com/office/officeart/2005/8/layout/default"/>
    <dgm:cxn modelId="{1BF5F57D-815E-BA48-BB3B-E95634E9101F}" type="presParOf" srcId="{3D34D609-EAB2-0947-9E86-441CC29DA59C}" destId="{2D760533-F382-6C4A-B2C3-EC42FB30E3D6}" srcOrd="0" destOrd="0" presId="urn:microsoft.com/office/officeart/2005/8/layout/default"/>
    <dgm:cxn modelId="{57CB9CA0-100C-624B-ADBE-5BEE9664A473}" type="presParOf" srcId="{3D34D609-EAB2-0947-9E86-441CC29DA59C}" destId="{1E3958D4-9B97-0240-B9B4-5D8B44475E4D}" srcOrd="1" destOrd="0" presId="urn:microsoft.com/office/officeart/2005/8/layout/default"/>
    <dgm:cxn modelId="{21D36EB1-CD0A-3040-92C0-7A3877E64733}" type="presParOf" srcId="{3D34D609-EAB2-0947-9E86-441CC29DA59C}" destId="{EEFD367A-0617-0646-B577-0887CA2DB4A7}" srcOrd="2" destOrd="0" presId="urn:microsoft.com/office/officeart/2005/8/layout/default"/>
    <dgm:cxn modelId="{17ABFA34-E05E-5847-8E11-74910637A60F}" type="presParOf" srcId="{3D34D609-EAB2-0947-9E86-441CC29DA59C}" destId="{E8F297C3-2D80-8C49-9341-110D9AF10B01}" srcOrd="3" destOrd="0" presId="urn:microsoft.com/office/officeart/2005/8/layout/default"/>
    <dgm:cxn modelId="{0541CDF9-A311-494F-86E3-1573DD07EF90}" type="presParOf" srcId="{3D34D609-EAB2-0947-9E86-441CC29DA59C}" destId="{AC98331C-C90A-3246-AB4F-E6842039E87D}" srcOrd="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1F22607-4FF8-45EB-8923-99E1EFC98DBC}"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6784A1BB-2B25-484E-B473-289CF12DD6BA}">
      <dgm:prSet/>
      <dgm:spPr/>
      <dgm:t>
        <a:bodyPr/>
        <a:lstStyle/>
        <a:p>
          <a:r>
            <a:rPr lang="en-US" b="0" i="0" dirty="0">
              <a:latin typeface="Walbaum Display" panose="02070503090703020303" pitchFamily="18" charset="0"/>
            </a:rPr>
            <a:t>Tomar Pierson-Brown, JD, LLM</a:t>
          </a:r>
        </a:p>
      </dgm:t>
    </dgm:pt>
    <dgm:pt modelId="{15BB5617-8B47-42EA-A47D-1CA956CC2099}" type="parTrans" cxnId="{C141E4B5-94BD-4ECF-83E9-5CF6A4D77E9E}">
      <dgm:prSet/>
      <dgm:spPr/>
      <dgm:t>
        <a:bodyPr/>
        <a:lstStyle/>
        <a:p>
          <a:endParaRPr lang="en-US"/>
        </a:p>
      </dgm:t>
    </dgm:pt>
    <dgm:pt modelId="{A69D3654-7FBE-43F4-B2FC-6E9ED8AC7151}" type="sibTrans" cxnId="{C141E4B5-94BD-4ECF-83E9-5CF6A4D77E9E}">
      <dgm:prSet/>
      <dgm:spPr/>
      <dgm:t>
        <a:bodyPr/>
        <a:lstStyle/>
        <a:p>
          <a:endParaRPr lang="en-US"/>
        </a:p>
      </dgm:t>
    </dgm:pt>
    <dgm:pt modelId="{7418B58E-DA26-46A5-92C3-D7732EE6B71C}">
      <dgm:prSet/>
      <dgm:spPr/>
      <dgm:t>
        <a:bodyPr/>
        <a:lstStyle/>
        <a:p>
          <a:r>
            <a:rPr lang="en-US" b="0" i="0" dirty="0">
              <a:latin typeface="Walbaum Display" panose="02070503090703020303" pitchFamily="18" charset="0"/>
            </a:rPr>
            <a:t>tnb25@pitt.edu </a:t>
          </a:r>
        </a:p>
      </dgm:t>
    </dgm:pt>
    <dgm:pt modelId="{2F1FFDD6-D03C-4B9E-BAE2-E878EC237EA9}" type="parTrans" cxnId="{DDA8E994-E342-4445-8282-33B212C19C4C}">
      <dgm:prSet/>
      <dgm:spPr/>
      <dgm:t>
        <a:bodyPr/>
        <a:lstStyle/>
        <a:p>
          <a:endParaRPr lang="en-US"/>
        </a:p>
      </dgm:t>
    </dgm:pt>
    <dgm:pt modelId="{3FF59775-ED42-461A-9A7F-E918D14213A2}" type="sibTrans" cxnId="{DDA8E994-E342-4445-8282-33B212C19C4C}">
      <dgm:prSet/>
      <dgm:spPr/>
      <dgm:t>
        <a:bodyPr/>
        <a:lstStyle/>
        <a:p>
          <a:endParaRPr lang="en-US"/>
        </a:p>
      </dgm:t>
    </dgm:pt>
    <dgm:pt modelId="{A8AECD25-23F6-4005-94BC-98B89778FBEF}" type="pres">
      <dgm:prSet presAssocID="{B1F22607-4FF8-45EB-8923-99E1EFC98DBC}" presName="root" presStyleCnt="0">
        <dgm:presLayoutVars>
          <dgm:dir/>
          <dgm:resizeHandles val="exact"/>
        </dgm:presLayoutVars>
      </dgm:prSet>
      <dgm:spPr/>
    </dgm:pt>
    <dgm:pt modelId="{D61F8009-439F-40CB-9969-A703687256FD}" type="pres">
      <dgm:prSet presAssocID="{6784A1BB-2B25-484E-B473-289CF12DD6BA}" presName="compNode" presStyleCnt="0"/>
      <dgm:spPr/>
    </dgm:pt>
    <dgm:pt modelId="{8A978EC4-8B82-4A75-B531-A9EAECCAD806}" type="pres">
      <dgm:prSet presAssocID="{6784A1BB-2B25-484E-B473-289CF12DD6BA}" presName="iconRect" presStyleLbl="node1" presStyleIdx="0" presStyleCnt="2"/>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Connections"/>
        </a:ext>
      </dgm:extLst>
    </dgm:pt>
    <dgm:pt modelId="{F08E70CB-434A-421B-91D1-0BD61FA5BB47}" type="pres">
      <dgm:prSet presAssocID="{6784A1BB-2B25-484E-B473-289CF12DD6BA}" presName="spaceRect" presStyleCnt="0"/>
      <dgm:spPr/>
    </dgm:pt>
    <dgm:pt modelId="{AD33F796-0D7C-4A45-9C1E-29E6F4DE570F}" type="pres">
      <dgm:prSet presAssocID="{6784A1BB-2B25-484E-B473-289CF12DD6BA}" presName="textRect" presStyleLbl="revTx" presStyleIdx="0" presStyleCnt="2">
        <dgm:presLayoutVars>
          <dgm:chMax val="1"/>
          <dgm:chPref val="1"/>
        </dgm:presLayoutVars>
      </dgm:prSet>
      <dgm:spPr/>
    </dgm:pt>
    <dgm:pt modelId="{D3B05BAD-885C-4DAC-9A6D-A29AC89AAB52}" type="pres">
      <dgm:prSet presAssocID="{A69D3654-7FBE-43F4-B2FC-6E9ED8AC7151}" presName="sibTrans" presStyleCnt="0"/>
      <dgm:spPr/>
    </dgm:pt>
    <dgm:pt modelId="{C92F358D-F38A-4292-8B24-1C0268FFCFC9}" type="pres">
      <dgm:prSet presAssocID="{7418B58E-DA26-46A5-92C3-D7732EE6B71C}" presName="compNode" presStyleCnt="0"/>
      <dgm:spPr/>
    </dgm:pt>
    <dgm:pt modelId="{CDD928B3-CC43-487B-99EB-1CD37B205FD1}" type="pres">
      <dgm:prSet presAssocID="{7418B58E-DA26-46A5-92C3-D7732EE6B71C}" presName="iconRect" presStyleLbl="node1" presStyleIdx="1" presStyleCnt="2"/>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Email"/>
        </a:ext>
      </dgm:extLst>
    </dgm:pt>
    <dgm:pt modelId="{EF1E556A-4D9D-49CB-A756-E47FAF449F79}" type="pres">
      <dgm:prSet presAssocID="{7418B58E-DA26-46A5-92C3-D7732EE6B71C}" presName="spaceRect" presStyleCnt="0"/>
      <dgm:spPr/>
    </dgm:pt>
    <dgm:pt modelId="{CD216F69-8FFA-41D5-B33C-3BDBD80731FF}" type="pres">
      <dgm:prSet presAssocID="{7418B58E-DA26-46A5-92C3-D7732EE6B71C}" presName="textRect" presStyleLbl="revTx" presStyleIdx="1" presStyleCnt="2">
        <dgm:presLayoutVars>
          <dgm:chMax val="1"/>
          <dgm:chPref val="1"/>
        </dgm:presLayoutVars>
      </dgm:prSet>
      <dgm:spPr/>
    </dgm:pt>
  </dgm:ptLst>
  <dgm:cxnLst>
    <dgm:cxn modelId="{98A09409-6696-4A7C-B108-485270BEF427}" type="presOf" srcId="{7418B58E-DA26-46A5-92C3-D7732EE6B71C}" destId="{CD216F69-8FFA-41D5-B33C-3BDBD80731FF}" srcOrd="0" destOrd="0" presId="urn:microsoft.com/office/officeart/2018/2/layout/IconLabelList"/>
    <dgm:cxn modelId="{0C9A0914-B088-4DF1-9CDA-DD640D6809F2}" type="presOf" srcId="{6784A1BB-2B25-484E-B473-289CF12DD6BA}" destId="{AD33F796-0D7C-4A45-9C1E-29E6F4DE570F}" srcOrd="0" destOrd="0" presId="urn:microsoft.com/office/officeart/2018/2/layout/IconLabelList"/>
    <dgm:cxn modelId="{DDA8E994-E342-4445-8282-33B212C19C4C}" srcId="{B1F22607-4FF8-45EB-8923-99E1EFC98DBC}" destId="{7418B58E-DA26-46A5-92C3-D7732EE6B71C}" srcOrd="1" destOrd="0" parTransId="{2F1FFDD6-D03C-4B9E-BAE2-E878EC237EA9}" sibTransId="{3FF59775-ED42-461A-9A7F-E918D14213A2}"/>
    <dgm:cxn modelId="{3D0B6DA9-40CF-4488-B4EF-3B4D21E0BB79}" type="presOf" srcId="{B1F22607-4FF8-45EB-8923-99E1EFC98DBC}" destId="{A8AECD25-23F6-4005-94BC-98B89778FBEF}" srcOrd="0" destOrd="0" presId="urn:microsoft.com/office/officeart/2018/2/layout/IconLabelList"/>
    <dgm:cxn modelId="{C141E4B5-94BD-4ECF-83E9-5CF6A4D77E9E}" srcId="{B1F22607-4FF8-45EB-8923-99E1EFC98DBC}" destId="{6784A1BB-2B25-484E-B473-289CF12DD6BA}" srcOrd="0" destOrd="0" parTransId="{15BB5617-8B47-42EA-A47D-1CA956CC2099}" sibTransId="{A69D3654-7FBE-43F4-B2FC-6E9ED8AC7151}"/>
    <dgm:cxn modelId="{6182E8DD-1F05-4B8B-97BE-696F688CA933}" type="presParOf" srcId="{A8AECD25-23F6-4005-94BC-98B89778FBEF}" destId="{D61F8009-439F-40CB-9969-A703687256FD}" srcOrd="0" destOrd="0" presId="urn:microsoft.com/office/officeart/2018/2/layout/IconLabelList"/>
    <dgm:cxn modelId="{BA890DE5-F359-4CA8-946C-4B6AE25E5230}" type="presParOf" srcId="{D61F8009-439F-40CB-9969-A703687256FD}" destId="{8A978EC4-8B82-4A75-B531-A9EAECCAD806}" srcOrd="0" destOrd="0" presId="urn:microsoft.com/office/officeart/2018/2/layout/IconLabelList"/>
    <dgm:cxn modelId="{AB3F3B09-1611-4530-A316-1317247C3241}" type="presParOf" srcId="{D61F8009-439F-40CB-9969-A703687256FD}" destId="{F08E70CB-434A-421B-91D1-0BD61FA5BB47}" srcOrd="1" destOrd="0" presId="urn:microsoft.com/office/officeart/2018/2/layout/IconLabelList"/>
    <dgm:cxn modelId="{669BE905-DFB9-4C05-85E1-1D5F7F09A166}" type="presParOf" srcId="{D61F8009-439F-40CB-9969-A703687256FD}" destId="{AD33F796-0D7C-4A45-9C1E-29E6F4DE570F}" srcOrd="2" destOrd="0" presId="urn:microsoft.com/office/officeart/2018/2/layout/IconLabelList"/>
    <dgm:cxn modelId="{8C07EEE4-3785-4D1A-B24E-418CCDCF8A09}" type="presParOf" srcId="{A8AECD25-23F6-4005-94BC-98B89778FBEF}" destId="{D3B05BAD-885C-4DAC-9A6D-A29AC89AAB52}" srcOrd="1" destOrd="0" presId="urn:microsoft.com/office/officeart/2018/2/layout/IconLabelList"/>
    <dgm:cxn modelId="{6A850857-477C-4EBD-A995-0E78B0D2F333}" type="presParOf" srcId="{A8AECD25-23F6-4005-94BC-98B89778FBEF}" destId="{C92F358D-F38A-4292-8B24-1C0268FFCFC9}" srcOrd="2" destOrd="0" presId="urn:microsoft.com/office/officeart/2018/2/layout/IconLabelList"/>
    <dgm:cxn modelId="{0A428B63-3358-409E-9D0C-289D423AFC8A}" type="presParOf" srcId="{C92F358D-F38A-4292-8B24-1C0268FFCFC9}" destId="{CDD928B3-CC43-487B-99EB-1CD37B205FD1}" srcOrd="0" destOrd="0" presId="urn:microsoft.com/office/officeart/2018/2/layout/IconLabelList"/>
    <dgm:cxn modelId="{D2FD7404-FD16-47E3-8EDC-A0A177BF9F98}" type="presParOf" srcId="{C92F358D-F38A-4292-8B24-1C0268FFCFC9}" destId="{EF1E556A-4D9D-49CB-A756-E47FAF449F79}" srcOrd="1" destOrd="0" presId="urn:microsoft.com/office/officeart/2018/2/layout/IconLabelList"/>
    <dgm:cxn modelId="{0B0A318C-3AC3-4F3E-B9B3-D1D524F6899D}" type="presParOf" srcId="{C92F358D-F38A-4292-8B24-1C0268FFCFC9}" destId="{CD216F69-8FFA-41D5-B33C-3BDBD80731FF}"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549284-B0E5-6144-BEDA-12B6790DBD97}">
      <dsp:nvSpPr>
        <dsp:cNvPr id="0" name=""/>
        <dsp:cNvSpPr/>
      </dsp:nvSpPr>
      <dsp:spPr>
        <a:xfrm>
          <a:off x="0" y="0"/>
          <a:ext cx="9601200" cy="0"/>
        </a:xfrm>
        <a:prstGeom prst="line">
          <a:avLst/>
        </a:prstGeom>
        <a:solidFill>
          <a:schemeClr val="lt1">
            <a:hueOff val="0"/>
            <a:satOff val="0"/>
            <a:lumOff val="0"/>
            <a:alphaOff val="0"/>
          </a:schemeClr>
        </a:solidFill>
        <a:ln w="1905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084F710-1845-0241-9247-F55B26B610AA}">
      <dsp:nvSpPr>
        <dsp:cNvPr id="0" name=""/>
        <dsp:cNvSpPr/>
      </dsp:nvSpPr>
      <dsp:spPr>
        <a:xfrm>
          <a:off x="0" y="0"/>
          <a:ext cx="9601200" cy="11755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latin typeface="Walbaum Display" panose="02070503090703020303" pitchFamily="18" charset="0"/>
            </a:rPr>
            <a:t>To give those concerned for someone with a mental illness a means of intervening on their friend or loved one’s behalf.</a:t>
          </a:r>
        </a:p>
      </dsp:txBody>
      <dsp:txXfrm>
        <a:off x="0" y="0"/>
        <a:ext cx="9601200" cy="1175562"/>
      </dsp:txXfrm>
    </dsp:sp>
    <dsp:sp modelId="{8419D2F4-BDFF-FB44-88AC-BD0A744C1F21}">
      <dsp:nvSpPr>
        <dsp:cNvPr id="0" name=""/>
        <dsp:cNvSpPr/>
      </dsp:nvSpPr>
      <dsp:spPr>
        <a:xfrm>
          <a:off x="0" y="1175562"/>
          <a:ext cx="9601200" cy="0"/>
        </a:xfrm>
        <a:prstGeom prst="line">
          <a:avLst/>
        </a:prstGeom>
        <a:solidFill>
          <a:schemeClr val="lt1">
            <a:hueOff val="0"/>
            <a:satOff val="0"/>
            <a:lumOff val="0"/>
            <a:alphaOff val="0"/>
          </a:schemeClr>
        </a:solidFill>
        <a:ln w="1905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160DF0A-FD8B-064E-A945-C50DB35CFA35}">
      <dsp:nvSpPr>
        <dsp:cNvPr id="0" name=""/>
        <dsp:cNvSpPr/>
      </dsp:nvSpPr>
      <dsp:spPr>
        <a:xfrm>
          <a:off x="0" y="1175562"/>
          <a:ext cx="9601200" cy="11755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latin typeface="Walbaum Display" panose="02070503090703020303" pitchFamily="18" charset="0"/>
            </a:rPr>
            <a:t>To provide a “less restrictive alternative” to civil commitment. </a:t>
          </a:r>
        </a:p>
      </dsp:txBody>
      <dsp:txXfrm>
        <a:off x="0" y="1175562"/>
        <a:ext cx="9601200" cy="1175562"/>
      </dsp:txXfrm>
    </dsp:sp>
    <dsp:sp modelId="{46CA3650-11EE-9943-B6EE-F2407EFD3A04}">
      <dsp:nvSpPr>
        <dsp:cNvPr id="0" name=""/>
        <dsp:cNvSpPr/>
      </dsp:nvSpPr>
      <dsp:spPr>
        <a:xfrm>
          <a:off x="0" y="2351124"/>
          <a:ext cx="9601200" cy="0"/>
        </a:xfrm>
        <a:prstGeom prst="line">
          <a:avLst/>
        </a:prstGeom>
        <a:solidFill>
          <a:schemeClr val="lt1">
            <a:hueOff val="0"/>
            <a:satOff val="0"/>
            <a:lumOff val="0"/>
            <a:alphaOff val="0"/>
          </a:schemeClr>
        </a:solidFill>
        <a:ln w="1905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EFC8D30-59ED-304A-865F-736C5BEE3262}">
      <dsp:nvSpPr>
        <dsp:cNvPr id="0" name=""/>
        <dsp:cNvSpPr/>
      </dsp:nvSpPr>
      <dsp:spPr>
        <a:xfrm>
          <a:off x="0" y="2351124"/>
          <a:ext cx="9601200" cy="11755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latin typeface="Walbaum Display" panose="02070503090703020303" pitchFamily="18" charset="0"/>
            </a:rPr>
            <a:t>To reduce the costs associated with inpatient mental health treatment. </a:t>
          </a:r>
        </a:p>
      </dsp:txBody>
      <dsp:txXfrm>
        <a:off x="0" y="2351124"/>
        <a:ext cx="9601200" cy="1175562"/>
      </dsp:txXfrm>
    </dsp:sp>
    <dsp:sp modelId="{0D6ECA0E-F3E2-EA4D-8B28-C6EF430D8B74}">
      <dsp:nvSpPr>
        <dsp:cNvPr id="0" name=""/>
        <dsp:cNvSpPr/>
      </dsp:nvSpPr>
      <dsp:spPr>
        <a:xfrm>
          <a:off x="0" y="3526687"/>
          <a:ext cx="9601200" cy="0"/>
        </a:xfrm>
        <a:prstGeom prst="line">
          <a:avLst/>
        </a:prstGeom>
        <a:solidFill>
          <a:schemeClr val="lt1">
            <a:hueOff val="0"/>
            <a:satOff val="0"/>
            <a:lumOff val="0"/>
            <a:alphaOff val="0"/>
          </a:schemeClr>
        </a:solidFill>
        <a:ln w="1905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A509F98-3DE6-3D4B-A350-811DA345D20E}">
      <dsp:nvSpPr>
        <dsp:cNvPr id="0" name=""/>
        <dsp:cNvSpPr/>
      </dsp:nvSpPr>
      <dsp:spPr>
        <a:xfrm>
          <a:off x="0" y="3526687"/>
          <a:ext cx="9601200" cy="11755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latin typeface="Walbaum Display" panose="02070503090703020303" pitchFamily="18" charset="0"/>
            </a:rPr>
            <a:t>To address mental illness as a root cause of unsheltered homelessness. </a:t>
          </a:r>
        </a:p>
      </dsp:txBody>
      <dsp:txXfrm>
        <a:off x="0" y="3526687"/>
        <a:ext cx="9601200" cy="117556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549284-B0E5-6144-BEDA-12B6790DBD97}">
      <dsp:nvSpPr>
        <dsp:cNvPr id="0" name=""/>
        <dsp:cNvSpPr/>
      </dsp:nvSpPr>
      <dsp:spPr>
        <a:xfrm>
          <a:off x="0" y="0"/>
          <a:ext cx="9601200" cy="0"/>
        </a:xfrm>
        <a:prstGeom prst="line">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084F710-1845-0241-9247-F55B26B610AA}">
      <dsp:nvSpPr>
        <dsp:cNvPr id="0" name=""/>
        <dsp:cNvSpPr/>
      </dsp:nvSpPr>
      <dsp:spPr>
        <a:xfrm>
          <a:off x="0" y="0"/>
          <a:ext cx="9601200" cy="10838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marL="0" lvl="0" indent="0" algn="l" defTabSz="1689100">
            <a:lnSpc>
              <a:spcPct val="90000"/>
            </a:lnSpc>
            <a:spcBef>
              <a:spcPct val="0"/>
            </a:spcBef>
            <a:spcAft>
              <a:spcPct val="35000"/>
            </a:spcAft>
            <a:buNone/>
          </a:pPr>
          <a:r>
            <a:rPr lang="en-US" sz="3800" b="0" i="0" kern="1200" dirty="0">
              <a:latin typeface="Walbaum Display" panose="02070503090703020303" pitchFamily="18" charset="0"/>
            </a:rPr>
            <a:t>Leadership of Those Most Impacted</a:t>
          </a:r>
        </a:p>
      </dsp:txBody>
      <dsp:txXfrm>
        <a:off x="0" y="0"/>
        <a:ext cx="9601200" cy="1083879"/>
      </dsp:txXfrm>
    </dsp:sp>
    <dsp:sp modelId="{8419D2F4-BDFF-FB44-88AC-BD0A744C1F21}">
      <dsp:nvSpPr>
        <dsp:cNvPr id="0" name=""/>
        <dsp:cNvSpPr/>
      </dsp:nvSpPr>
      <dsp:spPr>
        <a:xfrm>
          <a:off x="0" y="1083879"/>
          <a:ext cx="9601200" cy="0"/>
        </a:xfrm>
        <a:prstGeom prst="line">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160DF0A-FD8B-064E-A945-C50DB35CFA35}">
      <dsp:nvSpPr>
        <dsp:cNvPr id="0" name=""/>
        <dsp:cNvSpPr/>
      </dsp:nvSpPr>
      <dsp:spPr>
        <a:xfrm>
          <a:off x="0" y="1083879"/>
          <a:ext cx="9601200" cy="10838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marL="0" lvl="0" indent="0" algn="l" defTabSz="1689100">
            <a:lnSpc>
              <a:spcPct val="90000"/>
            </a:lnSpc>
            <a:spcBef>
              <a:spcPct val="0"/>
            </a:spcBef>
            <a:spcAft>
              <a:spcPct val="35000"/>
            </a:spcAft>
            <a:buNone/>
          </a:pPr>
          <a:r>
            <a:rPr lang="en-US" sz="3800" b="0" i="0" kern="1200" dirty="0">
              <a:latin typeface="Walbaum Display" panose="02070503090703020303" pitchFamily="18" charset="0"/>
            </a:rPr>
            <a:t>A Commitment to Cross Disability Solidarity</a:t>
          </a:r>
        </a:p>
      </dsp:txBody>
      <dsp:txXfrm>
        <a:off x="0" y="1083879"/>
        <a:ext cx="9601200" cy="1083879"/>
      </dsp:txXfrm>
    </dsp:sp>
    <dsp:sp modelId="{46CA3650-11EE-9943-B6EE-F2407EFD3A04}">
      <dsp:nvSpPr>
        <dsp:cNvPr id="0" name=""/>
        <dsp:cNvSpPr/>
      </dsp:nvSpPr>
      <dsp:spPr>
        <a:xfrm>
          <a:off x="0" y="2167758"/>
          <a:ext cx="9601200" cy="0"/>
        </a:xfrm>
        <a:prstGeom prst="line">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EFC8D30-59ED-304A-865F-736C5BEE3262}">
      <dsp:nvSpPr>
        <dsp:cNvPr id="0" name=""/>
        <dsp:cNvSpPr/>
      </dsp:nvSpPr>
      <dsp:spPr>
        <a:xfrm>
          <a:off x="0" y="2167758"/>
          <a:ext cx="9601200" cy="10838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marL="0" lvl="0" indent="0" algn="l" defTabSz="1689100">
            <a:lnSpc>
              <a:spcPct val="90000"/>
            </a:lnSpc>
            <a:spcBef>
              <a:spcPct val="0"/>
            </a:spcBef>
            <a:spcAft>
              <a:spcPct val="35000"/>
            </a:spcAft>
            <a:buNone/>
          </a:pPr>
          <a:r>
            <a:rPr lang="en-US" sz="3800" b="0" i="0" kern="1200" dirty="0">
              <a:latin typeface="Walbaum Display" panose="02070503090703020303" pitchFamily="18" charset="0"/>
            </a:rPr>
            <a:t>Interdependence</a:t>
          </a:r>
        </a:p>
      </dsp:txBody>
      <dsp:txXfrm>
        <a:off x="0" y="2167758"/>
        <a:ext cx="9601200" cy="1083879"/>
      </dsp:txXfrm>
    </dsp:sp>
    <dsp:sp modelId="{F51FA1B1-5337-1844-97F7-5D751632974D}">
      <dsp:nvSpPr>
        <dsp:cNvPr id="0" name=""/>
        <dsp:cNvSpPr/>
      </dsp:nvSpPr>
      <dsp:spPr>
        <a:xfrm>
          <a:off x="0" y="3251637"/>
          <a:ext cx="9601200" cy="0"/>
        </a:xfrm>
        <a:prstGeom prst="line">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8775D70-69A1-5C4D-A6B1-7F9D657AF290}">
      <dsp:nvSpPr>
        <dsp:cNvPr id="0" name=""/>
        <dsp:cNvSpPr/>
      </dsp:nvSpPr>
      <dsp:spPr>
        <a:xfrm>
          <a:off x="0" y="3251637"/>
          <a:ext cx="9601200" cy="10838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marL="0" lvl="0" indent="0" algn="l" defTabSz="1689100">
            <a:lnSpc>
              <a:spcPct val="90000"/>
            </a:lnSpc>
            <a:spcBef>
              <a:spcPct val="0"/>
            </a:spcBef>
            <a:spcAft>
              <a:spcPct val="35000"/>
            </a:spcAft>
            <a:buNone/>
          </a:pPr>
          <a:r>
            <a:rPr lang="en-US" sz="3800" kern="1200" dirty="0">
              <a:latin typeface="Walbaum Display" panose="02070503090703020303" pitchFamily="18" charset="0"/>
            </a:rPr>
            <a:t>Access and Integration</a:t>
          </a:r>
        </a:p>
      </dsp:txBody>
      <dsp:txXfrm>
        <a:off x="0" y="3251637"/>
        <a:ext cx="9601200" cy="108387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760533-F382-6C4A-B2C3-EC42FB30E3D6}">
      <dsp:nvSpPr>
        <dsp:cNvPr id="0" name=""/>
        <dsp:cNvSpPr/>
      </dsp:nvSpPr>
      <dsp:spPr>
        <a:xfrm>
          <a:off x="914" y="547715"/>
          <a:ext cx="3565289" cy="2139173"/>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latin typeface="Walbaum Display" panose="02070503090703020303" pitchFamily="18" charset="0"/>
            </a:rPr>
            <a:t>Does AOT add to or relieve the stigmatization of persons with mental illness?</a:t>
          </a:r>
        </a:p>
      </dsp:txBody>
      <dsp:txXfrm>
        <a:off x="914" y="547715"/>
        <a:ext cx="3565289" cy="2139173"/>
      </dsp:txXfrm>
    </dsp:sp>
    <dsp:sp modelId="{EEFD367A-0617-0646-B577-0887CA2DB4A7}">
      <dsp:nvSpPr>
        <dsp:cNvPr id="0" name=""/>
        <dsp:cNvSpPr/>
      </dsp:nvSpPr>
      <dsp:spPr>
        <a:xfrm>
          <a:off x="3922732" y="547715"/>
          <a:ext cx="3565289" cy="2139173"/>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latin typeface="Walbaum Display" panose="02070503090703020303" pitchFamily="18" charset="0"/>
            </a:rPr>
            <a:t>Does AOT promote or undermine community integration for persons with mental illness?</a:t>
          </a:r>
        </a:p>
      </dsp:txBody>
      <dsp:txXfrm>
        <a:off x="3922732" y="547715"/>
        <a:ext cx="3565289" cy="2139173"/>
      </dsp:txXfrm>
    </dsp:sp>
    <dsp:sp modelId="{AC98331C-C90A-3246-AB4F-E6842039E87D}">
      <dsp:nvSpPr>
        <dsp:cNvPr id="0" name=""/>
        <dsp:cNvSpPr/>
      </dsp:nvSpPr>
      <dsp:spPr>
        <a:xfrm>
          <a:off x="1961823" y="3043417"/>
          <a:ext cx="3565289" cy="2139173"/>
        </a:xfrm>
        <a:prstGeom prst="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latin typeface="Walbaum Display" panose="02070503090703020303" pitchFamily="18" charset="0"/>
            </a:rPr>
            <a:t>Can community-led reform advance when the interests of those with mental illness and their allies are at odds?</a:t>
          </a:r>
        </a:p>
      </dsp:txBody>
      <dsp:txXfrm>
        <a:off x="1961823" y="3043417"/>
        <a:ext cx="3565289" cy="213917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978EC4-8B82-4A75-B531-A9EAECCAD806}">
      <dsp:nvSpPr>
        <dsp:cNvPr id="0" name=""/>
        <dsp:cNvSpPr/>
      </dsp:nvSpPr>
      <dsp:spPr>
        <a:xfrm>
          <a:off x="1290599" y="223460"/>
          <a:ext cx="1944000" cy="194400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D33F796-0D7C-4A45-9C1E-29E6F4DE570F}">
      <dsp:nvSpPr>
        <dsp:cNvPr id="0" name=""/>
        <dsp:cNvSpPr/>
      </dsp:nvSpPr>
      <dsp:spPr>
        <a:xfrm>
          <a:off x="102599" y="2637939"/>
          <a:ext cx="432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90000"/>
            </a:lnSpc>
            <a:spcBef>
              <a:spcPct val="0"/>
            </a:spcBef>
            <a:spcAft>
              <a:spcPct val="35000"/>
            </a:spcAft>
            <a:buNone/>
          </a:pPr>
          <a:r>
            <a:rPr lang="en-US" sz="2400" b="0" i="0" kern="1200" dirty="0">
              <a:latin typeface="Walbaum Display" panose="02070503090703020303" pitchFamily="18" charset="0"/>
            </a:rPr>
            <a:t>Tomar Pierson-Brown, JD, LLM</a:t>
          </a:r>
        </a:p>
      </dsp:txBody>
      <dsp:txXfrm>
        <a:off x="102599" y="2637939"/>
        <a:ext cx="4320000" cy="720000"/>
      </dsp:txXfrm>
    </dsp:sp>
    <dsp:sp modelId="{CDD928B3-CC43-487B-99EB-1CD37B205FD1}">
      <dsp:nvSpPr>
        <dsp:cNvPr id="0" name=""/>
        <dsp:cNvSpPr/>
      </dsp:nvSpPr>
      <dsp:spPr>
        <a:xfrm>
          <a:off x="6366600" y="223460"/>
          <a:ext cx="1944000" cy="194400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D216F69-8FFA-41D5-B33C-3BDBD80731FF}">
      <dsp:nvSpPr>
        <dsp:cNvPr id="0" name=""/>
        <dsp:cNvSpPr/>
      </dsp:nvSpPr>
      <dsp:spPr>
        <a:xfrm>
          <a:off x="5178600" y="2637939"/>
          <a:ext cx="432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90000"/>
            </a:lnSpc>
            <a:spcBef>
              <a:spcPct val="0"/>
            </a:spcBef>
            <a:spcAft>
              <a:spcPct val="35000"/>
            </a:spcAft>
            <a:buNone/>
          </a:pPr>
          <a:r>
            <a:rPr lang="en-US" sz="2400" b="0" i="0" kern="1200" dirty="0">
              <a:latin typeface="Walbaum Display" panose="02070503090703020303" pitchFamily="18" charset="0"/>
            </a:rPr>
            <a:t>tnb25@pitt.edu </a:t>
          </a:r>
        </a:p>
      </dsp:txBody>
      <dsp:txXfrm>
        <a:off x="5178600" y="2637939"/>
        <a:ext cx="4320000" cy="720000"/>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B86A75-6E61-6546-AEBA-EFC345665000}" type="datetimeFigureOut">
              <a:rPr lang="en-US" smtClean="0"/>
              <a:t>5/30/26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066320-15B7-6340-94D0-AD418DA29A21}" type="slidenum">
              <a:rPr lang="en-US" smtClean="0"/>
              <a:t>‹#›</a:t>
            </a:fld>
            <a:endParaRPr lang="en-US"/>
          </a:p>
        </p:txBody>
      </p:sp>
    </p:spTree>
    <p:extLst>
      <p:ext uri="{BB962C8B-B14F-4D97-AF65-F5344CB8AC3E}">
        <p14:creationId xmlns:p14="http://schemas.microsoft.com/office/powerpoint/2010/main" val="12835029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sinsinvalid.org/blog/disability-justice-a-working-draft-by-patty-berne" TargetMode="External"/><Relationship Id="rId2" Type="http://schemas.openxmlformats.org/officeDocument/2006/relationships/slide" Target="../slides/slide11.xml"/><Relationship Id="rId1" Type="http://schemas.openxmlformats.org/officeDocument/2006/relationships/notesMaster" Target="../notesMasters/notesMaster1.xml"/><Relationship Id="rId4" Type="http://schemas.openxmlformats.org/officeDocument/2006/relationships/hyperlink" Target="https://perma.cc/73QC-P3RF" TargetMode="Externa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samhsa.gov/sites/default/files/civil-commitment-mental-health-care-continuum.pdf"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4066320-15B7-6340-94D0-AD418DA29A21}" type="slidenum">
              <a:rPr lang="en-US" smtClean="0"/>
              <a:t>1</a:t>
            </a:fld>
            <a:endParaRPr lang="en-US"/>
          </a:p>
        </p:txBody>
      </p:sp>
    </p:spTree>
    <p:extLst>
      <p:ext uri="{BB962C8B-B14F-4D97-AF65-F5344CB8AC3E}">
        <p14:creationId xmlns:p14="http://schemas.microsoft.com/office/powerpoint/2010/main" val="36862170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62F39B-ECD2-6583-92F2-4EBA94A0F3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4AC638-E106-8C26-45CA-90F0A3FC95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5E7D27-50FE-125D-F3A3-A1015A80045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Patty Berne, Disability Justice – A Working Draft, SINS INVALID (June 9, 2015), </a:t>
            </a:r>
            <a:r>
              <a:rPr lang="en-US" dirty="0">
                <a:hlinkClick r:id="rId3"/>
              </a:rPr>
              <a:t>https://www.sinsinvalid.org/blog/disability-justice-a-working-draft-by-patty-berne</a:t>
            </a:r>
            <a:r>
              <a:rPr lang="en-US" dirty="0"/>
              <a:t> [</a:t>
            </a:r>
            <a:r>
              <a:rPr lang="en-US" dirty="0">
                <a:hlinkClick r:id="rId4"/>
              </a:rPr>
              <a:t>https://perma.cc/73QC-P3RF</a:t>
            </a:r>
            <a:r>
              <a:rPr lang="en-US" dirty="0"/>
              <a:t>].</a:t>
            </a:r>
          </a:p>
          <a:p>
            <a:pPr marL="0" marR="0" lvl="0" indent="0" algn="l" defTabSz="914400" rtl="0" eaLnBrk="1" fontAlgn="auto" latinLnBrk="0" hangingPunct="1">
              <a:lnSpc>
                <a:spcPct val="110000"/>
              </a:lnSpc>
              <a:spcBef>
                <a:spcPts val="0"/>
              </a:spcBef>
              <a:spcAft>
                <a:spcPts val="0"/>
              </a:spcAft>
              <a:buClrTx/>
              <a:buSzTx/>
              <a:buFontTx/>
              <a:buNone/>
              <a:tabLst/>
              <a:defRPr/>
            </a:pPr>
            <a:r>
              <a:rPr lang="en-US" dirty="0"/>
              <a:t>Mia Mingus, Changing the Framework: Disability Justice, LEAVING EVIDENCE (Feb. 12, 2011) [https://</a:t>
            </a:r>
            <a:r>
              <a:rPr lang="en-US" dirty="0" err="1"/>
              <a:t>perma.cc</a:t>
            </a:r>
            <a:r>
              <a:rPr lang="en-US" dirty="0"/>
              <a:t>/9YT8-3GZJ]</a:t>
            </a:r>
          </a:p>
          <a:p>
            <a:pPr>
              <a:lnSpc>
                <a:spcPct val="110000"/>
              </a:lnSpc>
            </a:pPr>
            <a:endParaRPr lang="en-US" sz="1200" dirty="0">
              <a:latin typeface="Walbaum Display" panose="02070503090703020303" pitchFamily="18" charset="0"/>
            </a:endParaRPr>
          </a:p>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0637D693-5C78-9399-C3EB-2C54E709D0FF}"/>
              </a:ext>
            </a:extLst>
          </p:cNvPr>
          <p:cNvSpPr>
            <a:spLocks noGrp="1"/>
          </p:cNvSpPr>
          <p:nvPr>
            <p:ph type="sldNum" sz="quarter" idx="5"/>
          </p:nvPr>
        </p:nvSpPr>
        <p:spPr/>
        <p:txBody>
          <a:bodyPr/>
          <a:lstStyle/>
          <a:p>
            <a:fld id="{DBB8D1F6-7FA8-1940-9981-F00BCF869BF7}" type="slidenum">
              <a:rPr lang="en-US" smtClean="0"/>
              <a:t>11</a:t>
            </a:fld>
            <a:endParaRPr lang="en-US"/>
          </a:p>
        </p:txBody>
      </p:sp>
    </p:spTree>
    <p:extLst>
      <p:ext uri="{BB962C8B-B14F-4D97-AF65-F5344CB8AC3E}">
        <p14:creationId xmlns:p14="http://schemas.microsoft.com/office/powerpoint/2010/main" val="35443128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 health and disability justice critique of AOT must respond to the </a:t>
            </a:r>
            <a:r>
              <a:rPr lang="en-US"/>
              <a:t>following inquiries</a:t>
            </a:r>
            <a:endParaRPr lang="en-US" dirty="0"/>
          </a:p>
          <a:p>
            <a:endParaRPr lang="en-US" dirty="0"/>
          </a:p>
        </p:txBody>
      </p:sp>
      <p:sp>
        <p:nvSpPr>
          <p:cNvPr id="4" name="Slide Number Placeholder 3"/>
          <p:cNvSpPr>
            <a:spLocks noGrp="1"/>
          </p:cNvSpPr>
          <p:nvPr>
            <p:ph type="sldNum" sz="quarter" idx="5"/>
          </p:nvPr>
        </p:nvSpPr>
        <p:spPr/>
        <p:txBody>
          <a:bodyPr/>
          <a:lstStyle/>
          <a:p>
            <a:fld id="{A4066320-15B7-6340-94D0-AD418DA29A21}" type="slidenum">
              <a:rPr lang="en-US" smtClean="0"/>
              <a:t>12</a:t>
            </a:fld>
            <a:endParaRPr lang="en-US"/>
          </a:p>
        </p:txBody>
      </p:sp>
    </p:spTree>
    <p:extLst>
      <p:ext uri="{BB962C8B-B14F-4D97-AF65-F5344CB8AC3E}">
        <p14:creationId xmlns:p14="http://schemas.microsoft.com/office/powerpoint/2010/main" val="38675656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0C8E1E-6FF0-D2D8-B84D-0CF02826E7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6E1F1F-75B3-7004-BAEB-2F1292408E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22E696-5E76-3996-3C14-FD141051217D}"/>
              </a:ext>
            </a:extLst>
          </p:cNvPr>
          <p:cNvSpPr>
            <a:spLocks noGrp="1"/>
          </p:cNvSpPr>
          <p:nvPr>
            <p:ph type="body" idx="1"/>
          </p:nvPr>
        </p:nvSpPr>
        <p:spPr/>
        <p:txBody>
          <a:bodyPr/>
          <a:lstStyle/>
          <a:p>
            <a:pPr rtl="0" fontAlgn="base"/>
            <a:r>
              <a:rPr lang="en-US" sz="1200" b="0" i="0" u="none" strike="noStrike" kern="1200" dirty="0">
                <a:solidFill>
                  <a:schemeClr val="tx1"/>
                </a:solidFill>
                <a:effectLst/>
                <a:latin typeface="+mn-lt"/>
                <a:ea typeface="+mn-ea"/>
                <a:cs typeface="+mn-cs"/>
              </a:rPr>
              <a:t>https://</a:t>
            </a:r>
            <a:r>
              <a:rPr lang="en-US" sz="1200" b="0" i="0" u="none" strike="noStrike" kern="1200" dirty="0" err="1">
                <a:solidFill>
                  <a:schemeClr val="tx1"/>
                </a:solidFill>
                <a:effectLst/>
                <a:latin typeface="+mn-lt"/>
                <a:ea typeface="+mn-ea"/>
                <a:cs typeface="+mn-cs"/>
              </a:rPr>
              <a:t>www.kff.org</a:t>
            </a:r>
            <a:r>
              <a:rPr lang="en-US" sz="1200" b="0" i="0" u="none" strike="noStrike" kern="1200" dirty="0">
                <a:solidFill>
                  <a:schemeClr val="tx1"/>
                </a:solidFill>
                <a:effectLst/>
                <a:latin typeface="+mn-lt"/>
                <a:ea typeface="+mn-ea"/>
                <a:cs typeface="+mn-cs"/>
              </a:rPr>
              <a:t>/data-collections/</a:t>
            </a:r>
            <a:r>
              <a:rPr lang="en-US" sz="1200" b="0" i="0" u="none" strike="noStrike" kern="1200" dirty="0" err="1">
                <a:solidFill>
                  <a:schemeClr val="tx1"/>
                </a:solidFill>
                <a:effectLst/>
                <a:latin typeface="+mn-lt"/>
                <a:ea typeface="+mn-ea"/>
                <a:cs typeface="+mn-cs"/>
              </a:rPr>
              <a:t>medicaid</a:t>
            </a:r>
            <a:r>
              <a:rPr lang="en-US" sz="1200" b="0" i="0" u="none" strike="noStrike" kern="1200" dirty="0">
                <a:solidFill>
                  <a:schemeClr val="tx1"/>
                </a:solidFill>
                <a:effectLst/>
                <a:latin typeface="+mn-lt"/>
                <a:ea typeface="+mn-ea"/>
                <a:cs typeface="+mn-cs"/>
              </a:rPr>
              <a:t>-behavioral-health-services/</a:t>
            </a:r>
          </a:p>
          <a:p>
            <a:pPr rtl="0" fontAlgn="base"/>
            <a:r>
              <a:rPr lang="en-US" sz="1200" b="0" i="0" u="none" strike="noStrike" kern="1200" dirty="0">
                <a:solidFill>
                  <a:schemeClr val="tx1"/>
                </a:solidFill>
                <a:effectLst/>
                <a:latin typeface="+mn-lt"/>
                <a:ea typeface="+mn-ea"/>
                <a:cs typeface="+mn-cs"/>
              </a:rPr>
              <a:t>https://</a:t>
            </a:r>
            <a:r>
              <a:rPr lang="en-US" sz="1200" b="0" i="0" u="none" strike="noStrike" kern="1200" dirty="0" err="1">
                <a:solidFill>
                  <a:schemeClr val="tx1"/>
                </a:solidFill>
                <a:effectLst/>
                <a:latin typeface="+mn-lt"/>
                <a:ea typeface="+mn-ea"/>
                <a:cs typeface="+mn-cs"/>
              </a:rPr>
              <a:t>www.kff.org</a:t>
            </a:r>
            <a:r>
              <a:rPr lang="en-US" sz="1200" b="0" i="0" u="none" strike="noStrike" kern="1200" dirty="0">
                <a:solidFill>
                  <a:schemeClr val="tx1"/>
                </a:solidFill>
                <a:effectLst/>
                <a:latin typeface="+mn-lt"/>
                <a:ea typeface="+mn-ea"/>
                <a:cs typeface="+mn-cs"/>
              </a:rPr>
              <a:t>/mental-health/medicaid-coverage-of-behavioral-health-services-in-2022-findings-from-a-survey-of-state-medicaid-programs/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26C67BFC-C388-6E2C-DE0D-8F4F2F4D1784}"/>
              </a:ext>
            </a:extLst>
          </p:cNvPr>
          <p:cNvSpPr>
            <a:spLocks noGrp="1"/>
          </p:cNvSpPr>
          <p:nvPr>
            <p:ph type="sldNum" sz="quarter" idx="5"/>
          </p:nvPr>
        </p:nvSpPr>
        <p:spPr/>
        <p:txBody>
          <a:bodyPr/>
          <a:lstStyle/>
          <a:p>
            <a:fld id="{DBB8D1F6-7FA8-1940-9981-F00BCF869BF7}" type="slidenum">
              <a:rPr lang="en-US" smtClean="0"/>
              <a:t>2</a:t>
            </a:fld>
            <a:endParaRPr lang="en-US"/>
          </a:p>
        </p:txBody>
      </p:sp>
    </p:spTree>
    <p:extLst>
      <p:ext uri="{BB962C8B-B14F-4D97-AF65-F5344CB8AC3E}">
        <p14:creationId xmlns:p14="http://schemas.microsoft.com/office/powerpoint/2010/main" val="16083782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302218-5C15-210E-FB44-B496F35961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66A733-7221-6323-6C10-9AC08A217E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ECF358-51AF-16F3-1ACF-7F4E210CBD8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J Monahan, et al: Mandated community treatment: beyond outpatient commitment. Psychiatric Services 52:1198–1205, 2001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B2422E4E-6437-B92D-4181-1AE39534815F}"/>
              </a:ext>
            </a:extLst>
          </p:cNvPr>
          <p:cNvSpPr>
            <a:spLocks noGrp="1"/>
          </p:cNvSpPr>
          <p:nvPr>
            <p:ph type="sldNum" sz="quarter" idx="5"/>
          </p:nvPr>
        </p:nvSpPr>
        <p:spPr/>
        <p:txBody>
          <a:bodyPr/>
          <a:lstStyle/>
          <a:p>
            <a:fld id="{DBB8D1F6-7FA8-1940-9981-F00BCF869BF7}" type="slidenum">
              <a:rPr lang="en-US" smtClean="0"/>
              <a:t>3</a:t>
            </a:fld>
            <a:endParaRPr lang="en-US"/>
          </a:p>
        </p:txBody>
      </p:sp>
    </p:spTree>
    <p:extLst>
      <p:ext uri="{BB962C8B-B14F-4D97-AF65-F5344CB8AC3E}">
        <p14:creationId xmlns:p14="http://schemas.microsoft.com/office/powerpoint/2010/main" val="19931222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Erik </a:t>
            </a:r>
            <a:r>
              <a:rPr lang="en-US" sz="1200" kern="1200" dirty="0" err="1">
                <a:solidFill>
                  <a:schemeClr val="tx1"/>
                </a:solidFill>
                <a:effectLst/>
                <a:latin typeface="+mn-lt"/>
                <a:ea typeface="+mn-ea"/>
                <a:cs typeface="+mn-cs"/>
              </a:rPr>
              <a:t>Roskes</a:t>
            </a:r>
            <a:r>
              <a:rPr lang="en-US" sz="1200" kern="1200" dirty="0">
                <a:solidFill>
                  <a:schemeClr val="tx1"/>
                </a:solidFill>
                <a:effectLst/>
                <a:latin typeface="+mn-lt"/>
                <a:ea typeface="+mn-ea"/>
                <a:cs typeface="+mn-cs"/>
              </a:rPr>
              <a:t>. “Assisted Outpatient Treatment”: An Example of Newspeak?, 64 PSYCH. SERVS. 1179 (2013)</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J Monahan, et al: Mandated community treatment: beyond outpatient commitment. Psychiatric Services 52:1198–1205, 2001</a:t>
            </a:r>
          </a:p>
        </p:txBody>
      </p:sp>
      <p:sp>
        <p:nvSpPr>
          <p:cNvPr id="4" name="Slide Number Placeholder 3"/>
          <p:cNvSpPr>
            <a:spLocks noGrp="1"/>
          </p:cNvSpPr>
          <p:nvPr>
            <p:ph type="sldNum" sz="quarter" idx="5"/>
          </p:nvPr>
        </p:nvSpPr>
        <p:spPr/>
        <p:txBody>
          <a:bodyPr/>
          <a:lstStyle/>
          <a:p>
            <a:fld id="{A4066320-15B7-6340-94D0-AD418DA29A21}" type="slidenum">
              <a:rPr lang="en-US" smtClean="0"/>
              <a:t>4</a:t>
            </a:fld>
            <a:endParaRPr lang="en-US"/>
          </a:p>
        </p:txBody>
      </p:sp>
    </p:spTree>
    <p:extLst>
      <p:ext uri="{BB962C8B-B14F-4D97-AF65-F5344CB8AC3E}">
        <p14:creationId xmlns:p14="http://schemas.microsoft.com/office/powerpoint/2010/main" val="15452496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0000"/>
              </a:lnSpc>
            </a:pPr>
            <a:r>
              <a:rPr lang="en-US" b="0" dirty="0"/>
              <a:t>E. Lea Johnston &amp; Autumn Klein, </a:t>
            </a:r>
            <a:r>
              <a:rPr lang="en-US" b="0" i="1" dirty="0"/>
              <a:t>Assisted Outpatient Treatment: A State-by-State Comparative Review</a:t>
            </a:r>
            <a:r>
              <a:rPr lang="en-US" b="0" dirty="0"/>
              <a:t>, 73 </a:t>
            </a:r>
            <a:r>
              <a:rPr lang="en-US" b="0" dirty="0" err="1"/>
              <a:t>Clev</a:t>
            </a:r>
            <a:r>
              <a:rPr lang="en-US" b="0" dirty="0"/>
              <a:t>. St. L. Rev. (2025).</a:t>
            </a:r>
          </a:p>
          <a:p>
            <a:pPr>
              <a:lnSpc>
                <a:spcPct val="110000"/>
              </a:lnSpc>
            </a:pPr>
            <a:r>
              <a:rPr lang="en-US" sz="1200" b="0" kern="1200" dirty="0">
                <a:solidFill>
                  <a:schemeClr val="tx1"/>
                </a:solidFill>
                <a:effectLst/>
                <a:latin typeface="+mn-lt"/>
                <a:ea typeface="+mn-ea"/>
                <a:cs typeface="+mn-cs"/>
              </a:rPr>
              <a:t>E. Lea Johnston, The Constitutionality of Assisted Outpatient Treatment, 86 Ohio St. L.J. 69 (2025).)</a:t>
            </a:r>
            <a:r>
              <a:rPr lang="en-US" b="0" dirty="0">
                <a:effectLst/>
              </a:rPr>
              <a:t> </a:t>
            </a:r>
            <a:endParaRPr lang="en-US" b="0" dirty="0"/>
          </a:p>
          <a:p>
            <a:pPr>
              <a:lnSpc>
                <a:spcPct val="110000"/>
              </a:lnSpc>
            </a:pPr>
            <a:r>
              <a:rPr lang="en-US" b="0" dirty="0"/>
              <a:t>Substance Abuse and Mental Health Services Administration(SAMHSA), </a:t>
            </a:r>
            <a:r>
              <a:rPr lang="en-US" b="0" i="1" dirty="0"/>
              <a:t>Civil Commitment and the Mental Health Care Continuum: Historical Trends and Principles for Law and Practice </a:t>
            </a:r>
            <a:r>
              <a:rPr lang="en-US" b="0" dirty="0"/>
              <a:t>(2019)</a:t>
            </a:r>
            <a:r>
              <a:rPr lang="en-US" b="0" i="1" dirty="0"/>
              <a:t>, </a:t>
            </a:r>
            <a:r>
              <a:rPr lang="en-US" b="0" u="sng" dirty="0">
                <a:hlinkClick r:id="rId3"/>
              </a:rPr>
              <a:t>https://www.samhsa.gov/sites/default/files/civil-commitment-mental-health-care-continuum.pdf</a:t>
            </a:r>
            <a:r>
              <a:rPr lang="en-US" b="0" dirty="0"/>
              <a:t>.</a:t>
            </a:r>
            <a:endParaRPr lang="en-US" sz="1200" b="0" dirty="0">
              <a:latin typeface="Walbaum Display" panose="02070503090703020303" pitchFamily="18" charset="0"/>
            </a:endParaRPr>
          </a:p>
          <a:p>
            <a:pPr>
              <a:lnSpc>
                <a:spcPct val="110000"/>
              </a:lnSpc>
            </a:pPr>
            <a:endParaRPr lang="en-US" sz="1200" dirty="0">
              <a:latin typeface="Walbaum Display" panose="02070503090703020303" pitchFamily="18" charset="0"/>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BB8D1F6-7FA8-1940-9981-F00BCF869BF7}" type="slidenum">
              <a:rPr lang="en-US" smtClean="0"/>
              <a:t>5</a:t>
            </a:fld>
            <a:endParaRPr lang="en-US"/>
          </a:p>
        </p:txBody>
      </p:sp>
    </p:spTree>
    <p:extLst>
      <p:ext uri="{BB962C8B-B14F-4D97-AF65-F5344CB8AC3E}">
        <p14:creationId xmlns:p14="http://schemas.microsoft.com/office/powerpoint/2010/main" val="22373469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E. Lea Johnston &amp; Autumn Klein, </a:t>
            </a:r>
            <a:r>
              <a:rPr lang="en-US" b="0" i="1" dirty="0"/>
              <a:t>Assisted Outpatient Treatment: A State-by-State Comparative Review</a:t>
            </a:r>
            <a:r>
              <a:rPr lang="en-US" b="0" dirty="0"/>
              <a:t>, 73 </a:t>
            </a:r>
            <a:r>
              <a:rPr lang="en-US" b="0" dirty="0" err="1"/>
              <a:t>Clev</a:t>
            </a:r>
            <a:r>
              <a:rPr lang="en-US" b="0" dirty="0"/>
              <a:t>. St. L. Rev. (2025).</a:t>
            </a:r>
          </a:p>
        </p:txBody>
      </p:sp>
      <p:sp>
        <p:nvSpPr>
          <p:cNvPr id="4" name="Slide Number Placeholder 3"/>
          <p:cNvSpPr>
            <a:spLocks noGrp="1"/>
          </p:cNvSpPr>
          <p:nvPr>
            <p:ph type="sldNum" sz="quarter" idx="5"/>
          </p:nvPr>
        </p:nvSpPr>
        <p:spPr/>
        <p:txBody>
          <a:bodyPr/>
          <a:lstStyle/>
          <a:p>
            <a:fld id="{DBB8D1F6-7FA8-1940-9981-F00BCF869BF7}" type="slidenum">
              <a:rPr lang="en-US" smtClean="0"/>
              <a:t>6</a:t>
            </a:fld>
            <a:endParaRPr lang="en-US"/>
          </a:p>
        </p:txBody>
      </p:sp>
    </p:spTree>
    <p:extLst>
      <p:ext uri="{BB962C8B-B14F-4D97-AF65-F5344CB8AC3E}">
        <p14:creationId xmlns:p14="http://schemas.microsoft.com/office/powerpoint/2010/main" val="9614090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E. Lea Johnston &amp; Autumn Klein, </a:t>
            </a:r>
            <a:r>
              <a:rPr lang="en-US" b="0" i="1" dirty="0"/>
              <a:t>Assisted Outpatient Treatment: A State-by-State Comparative Review</a:t>
            </a:r>
            <a:r>
              <a:rPr lang="en-US" b="0" dirty="0"/>
              <a:t>, 73 </a:t>
            </a:r>
            <a:r>
              <a:rPr lang="en-US" b="0" dirty="0" err="1"/>
              <a:t>Clev</a:t>
            </a:r>
            <a:r>
              <a:rPr lang="en-US" b="0" dirty="0"/>
              <a:t>. St. L. Rev. (2025).</a:t>
            </a:r>
          </a:p>
          <a:p>
            <a:r>
              <a:rPr lang="en-US" sz="1200" b="0" kern="1200" dirty="0">
                <a:solidFill>
                  <a:schemeClr val="tx1"/>
                </a:solidFill>
                <a:effectLst/>
                <a:latin typeface="+mn-lt"/>
                <a:ea typeface="+mn-ea"/>
                <a:cs typeface="+mn-cs"/>
              </a:rPr>
              <a:t>E. Lea Johnston, The Constitutionality of Assisted Outpatient Treatment, 86 Ohio St. L.J. 69 (2025).</a:t>
            </a:r>
          </a:p>
          <a:p>
            <a:r>
              <a:rPr lang="en-US" sz="1200" b="0" kern="1200" dirty="0">
                <a:solidFill>
                  <a:schemeClr val="tx1"/>
                </a:solidFill>
                <a:effectLst/>
                <a:latin typeface="+mn-lt"/>
                <a:ea typeface="+mn-ea"/>
                <a:cs typeface="+mn-cs"/>
              </a:rPr>
              <a:t>E. Lea Johnston</a:t>
            </a:r>
            <a:r>
              <a:rPr lang="en-US" b="0" dirty="0"/>
              <a:t>, Coercive Compassion: Theorizing Assisted Outpatient Treatment, 2026 Mich. St. L. Rev. __</a:t>
            </a:r>
          </a:p>
        </p:txBody>
      </p:sp>
      <p:sp>
        <p:nvSpPr>
          <p:cNvPr id="4" name="Slide Number Placeholder 3"/>
          <p:cNvSpPr>
            <a:spLocks noGrp="1"/>
          </p:cNvSpPr>
          <p:nvPr>
            <p:ph type="sldNum" sz="quarter" idx="5"/>
          </p:nvPr>
        </p:nvSpPr>
        <p:spPr/>
        <p:txBody>
          <a:bodyPr/>
          <a:lstStyle/>
          <a:p>
            <a:fld id="{A4066320-15B7-6340-94D0-AD418DA29A21}" type="slidenum">
              <a:rPr lang="en-US" smtClean="0"/>
              <a:t>7</a:t>
            </a:fld>
            <a:endParaRPr lang="en-US"/>
          </a:p>
        </p:txBody>
      </p:sp>
    </p:spTree>
    <p:extLst>
      <p:ext uri="{BB962C8B-B14F-4D97-AF65-F5344CB8AC3E}">
        <p14:creationId xmlns:p14="http://schemas.microsoft.com/office/powerpoint/2010/main" val="17198994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C.T.L. Player, Outpatient Commitment and Procedural Due Process, 38 International Journal of Law and Psychiatry 100 (2015). </a:t>
            </a:r>
          </a:p>
          <a:p>
            <a:r>
              <a:rPr lang="en-US" b="0" dirty="0"/>
              <a:t>Available at: https://</a:t>
            </a:r>
            <a:r>
              <a:rPr lang="en-US" b="0" dirty="0" err="1"/>
              <a:t>www.sciencedirect.com</a:t>
            </a:r>
            <a:r>
              <a:rPr lang="en-US" b="0" dirty="0"/>
              <a:t>/science/article/abs/</a:t>
            </a:r>
            <a:r>
              <a:rPr lang="en-US" b="0" dirty="0" err="1"/>
              <a:t>pii</a:t>
            </a:r>
            <a:r>
              <a:rPr lang="en-US" b="0" dirty="0"/>
              <a:t>/S016025271500014X</a:t>
            </a:r>
          </a:p>
          <a:p>
            <a:r>
              <a:rPr lang="en-US" b="0" dirty="0"/>
              <a:t>C.T.L. Player, Involuntary Outpatient Commitment: The Limits of Prevention, Stanford Law School. Available at: https://</a:t>
            </a:r>
            <a:r>
              <a:rPr lang="en-US" b="0" dirty="0" err="1"/>
              <a:t>law.stanford.edu</a:t>
            </a:r>
            <a:r>
              <a:rPr lang="en-US" b="0" dirty="0"/>
              <a:t>/wp-content/uploads/2017/11/</a:t>
            </a:r>
            <a:r>
              <a:rPr lang="en-US" b="0" dirty="0" err="1"/>
              <a:t>player.pdf</a:t>
            </a:r>
            <a:endParaRPr lang="en-US" b="0" dirty="0"/>
          </a:p>
        </p:txBody>
      </p:sp>
      <p:sp>
        <p:nvSpPr>
          <p:cNvPr id="4" name="Slide Number Placeholder 3"/>
          <p:cNvSpPr>
            <a:spLocks noGrp="1"/>
          </p:cNvSpPr>
          <p:nvPr>
            <p:ph type="sldNum" sz="quarter" idx="5"/>
          </p:nvPr>
        </p:nvSpPr>
        <p:spPr/>
        <p:txBody>
          <a:bodyPr/>
          <a:lstStyle/>
          <a:p>
            <a:fld id="{A4066320-15B7-6340-94D0-AD418DA29A21}" type="slidenum">
              <a:rPr lang="en-US" smtClean="0"/>
              <a:t>8</a:t>
            </a:fld>
            <a:endParaRPr lang="en-US"/>
          </a:p>
        </p:txBody>
      </p:sp>
    </p:spTree>
    <p:extLst>
      <p:ext uri="{BB962C8B-B14F-4D97-AF65-F5344CB8AC3E}">
        <p14:creationId xmlns:p14="http://schemas.microsoft.com/office/powerpoint/2010/main" val="23162467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Lindsay Wiley, Applying the Health Justice Framework to Diabetes as a Community-Managed Social Phenomenon, 16  Houston Journal of Health Law and Policy 101 (2016).</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p.129: "...I have argued that the nascent health justice framework suggests three commitments for the use of law to reduce health disparities. </a:t>
            </a:r>
            <a:r>
              <a:rPr lang="en-US" b="1" dirty="0"/>
              <a:t>First</a:t>
            </a:r>
            <a:r>
              <a:rPr lang="en-US" dirty="0"/>
              <a:t>, to a broader inquiry that observes access to health care as one among many social determinants of health deserving of public attention and resources. </a:t>
            </a:r>
            <a:r>
              <a:rPr lang="en-US" b="1" dirty="0"/>
              <a:t>Second</a:t>
            </a:r>
            <a:r>
              <a:rPr lang="en-US" dirty="0"/>
              <a:t>, to a more probing inquiry into the effects of class, racial, and other forms of social and cultural bias on the design and implementation of measures to reduce health disparities. And </a:t>
            </a:r>
            <a:r>
              <a:rPr lang="en-US" b="1" dirty="0"/>
              <a:t>third</a:t>
            </a:r>
            <a:r>
              <a:rPr lang="en-US" dirty="0"/>
              <a:t>, to collective action grounded in community engagement and participatory parity. Here, I apply these three commitments to efforts to use law and policy to eliminate social disparities in the burden of diabetes. I argue that the transition from viewing diabetes primarily at the individual level, as a self-managed disease, to a community-managed social phenomenon is consistent with the health justice framework. In turn, continued law and policy reform along the lines of the health justice model can and should support this transition."</a:t>
            </a:r>
          </a:p>
          <a:p>
            <a:endParaRPr lang="en-US" dirty="0"/>
          </a:p>
          <a:p>
            <a:r>
              <a:rPr lang="en-US" dirty="0"/>
              <a:t>Essentials of Health Justice 2nd ed.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 xvii - "health justice, which we define to mean that all people have the opportunity to reach their full health potential through the recognition of two things: (1) that individual and population health and well-being are primarily driven by upstream structural factors (laws, policies, practices, and systems) rather than by genetics and individual behaviors or choices and (2) that health justice is impossible unless the human rights, civil rights, value, and dignity</a:t>
            </a:r>
          </a:p>
          <a:p>
            <a:endParaRPr lang="en-US" dirty="0"/>
          </a:p>
          <a:p>
            <a:r>
              <a:rPr lang="en-US" dirty="0"/>
              <a:t>From HJ for Immigrants:</a:t>
            </a:r>
          </a:p>
          <a:p>
            <a:endParaRPr lang="en-US" dirty="0"/>
          </a:p>
          <a:p>
            <a:r>
              <a:rPr lang="en-US" dirty="0"/>
              <a:t>p. 277: The Health Justice approach, "is distinct from existing models of health law and policy in that it shifts the focus from “legal duties rooted in concern for particular individuals” to the broad social concerns of people as interdependent members of communities. The model acknowledges that social choices—not merely economics or human nature—drive the design of the health care system, and that social choices can include both aggregated individual preferences and collective choices based on need and equity. It seeks to balance the individual and collective interests of community members, rather than </a:t>
            </a:r>
            <a:r>
              <a:rPr lang="en-US" i="1" dirty="0"/>
              <a:t>a priori </a:t>
            </a:r>
            <a:r>
              <a:rPr lang="en-US" dirty="0"/>
              <a:t>privileging either set of interests."</a:t>
            </a:r>
          </a:p>
          <a:p>
            <a:br>
              <a:rPr lang="en-US" dirty="0"/>
            </a:br>
            <a:endParaRPr lang="en-US" dirty="0"/>
          </a:p>
          <a:p>
            <a:r>
              <a:rPr lang="en-US" dirty="0"/>
              <a:t>p.280: "The Health Justice approach highlights evidence that disparities in access to health care do not merely affect the individuals or populations with restricted access; they can also have negative spillover effects in the general community."</a:t>
            </a:r>
          </a:p>
          <a:p>
            <a:br>
              <a:rPr lang="en-US" dirty="0"/>
            </a:br>
            <a:endParaRPr lang="en-US" dirty="0"/>
          </a:p>
          <a:p>
            <a:r>
              <a:rPr lang="en-US" dirty="0"/>
              <a:t>p.280: "...the Health Justice approach frames “access to health care [as] primarily a means to an end,” rather than an end in itself."</a:t>
            </a:r>
          </a:p>
          <a:p>
            <a:endParaRPr lang="en-US" dirty="0"/>
          </a:p>
        </p:txBody>
      </p:sp>
      <p:sp>
        <p:nvSpPr>
          <p:cNvPr id="4" name="Slide Number Placeholder 3"/>
          <p:cNvSpPr>
            <a:spLocks noGrp="1"/>
          </p:cNvSpPr>
          <p:nvPr>
            <p:ph type="sldNum" sz="quarter" idx="5"/>
          </p:nvPr>
        </p:nvSpPr>
        <p:spPr/>
        <p:txBody>
          <a:bodyPr/>
          <a:lstStyle/>
          <a:p>
            <a:fld id="{A4066320-15B7-6340-94D0-AD418DA29A21}" type="slidenum">
              <a:rPr lang="en-US" smtClean="0"/>
              <a:t>10</a:t>
            </a:fld>
            <a:endParaRPr lang="en-US"/>
          </a:p>
        </p:txBody>
      </p:sp>
    </p:spTree>
    <p:extLst>
      <p:ext uri="{BB962C8B-B14F-4D97-AF65-F5344CB8AC3E}">
        <p14:creationId xmlns:p14="http://schemas.microsoft.com/office/powerpoint/2010/main" val="13614554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EA67E988-5919-57BB-C7DE-D3EAD38A3045}"/>
              </a:ext>
              <a:ext uri="{C183D7F6-B498-43B3-948B-1728B52AA6E4}">
                <adec:decorative xmlns:adec="http://schemas.microsoft.com/office/drawing/2017/decorative" val="1"/>
              </a:ext>
            </a:extLst>
          </p:cNvPr>
          <p:cNvSpPr/>
          <p:nvPr/>
        </p:nvSpPr>
        <p:spPr>
          <a:xfrm>
            <a:off x="517870" y="6209925"/>
            <a:ext cx="11155680" cy="45719"/>
          </a:xfrm>
          <a:custGeom>
            <a:avLst/>
            <a:gdLst>
              <a:gd name="connsiteX0" fmla="*/ 0 w 8715708"/>
              <a:gd name="connsiteY0" fmla="*/ 0 h 45719"/>
              <a:gd name="connsiteX1" fmla="*/ 3694525 w 8715708"/>
              <a:gd name="connsiteY1" fmla="*/ 0 h 45719"/>
              <a:gd name="connsiteX2" fmla="*/ 5021183 w 8715708"/>
              <a:gd name="connsiteY2" fmla="*/ 0 h 45719"/>
              <a:gd name="connsiteX3" fmla="*/ 8715708 w 8715708"/>
              <a:gd name="connsiteY3" fmla="*/ 0 h 45719"/>
              <a:gd name="connsiteX4" fmla="*/ 8715708 w 8715708"/>
              <a:gd name="connsiteY4" fmla="*/ 45719 h 45719"/>
              <a:gd name="connsiteX5" fmla="*/ 5021183 w 8715708"/>
              <a:gd name="connsiteY5" fmla="*/ 45719 h 45719"/>
              <a:gd name="connsiteX6" fmla="*/ 3694525 w 8715708"/>
              <a:gd name="connsiteY6" fmla="*/ 45719 h 45719"/>
              <a:gd name="connsiteX7" fmla="*/ 0 w 8715708"/>
              <a:gd name="connsiteY7" fmla="*/ 45719 h 45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715708" h="45719">
                <a:moveTo>
                  <a:pt x="0" y="0"/>
                </a:moveTo>
                <a:lnTo>
                  <a:pt x="3694525" y="0"/>
                </a:lnTo>
                <a:lnTo>
                  <a:pt x="5021183" y="0"/>
                </a:lnTo>
                <a:lnTo>
                  <a:pt x="8715708" y="0"/>
                </a:lnTo>
                <a:lnTo>
                  <a:pt x="8715708" y="45719"/>
                </a:lnTo>
                <a:lnTo>
                  <a:pt x="5021183" y="45719"/>
                </a:lnTo>
                <a:lnTo>
                  <a:pt x="3694525" y="45719"/>
                </a:lnTo>
                <a:lnTo>
                  <a:pt x="0" y="4571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5B2327B2-BA4B-2C04-0751-5CB63D4AA425}"/>
              </a:ext>
            </a:extLst>
          </p:cNvPr>
          <p:cNvSpPr>
            <a:spLocks noGrp="1"/>
          </p:cNvSpPr>
          <p:nvPr>
            <p:ph type="ctrTitle"/>
          </p:nvPr>
        </p:nvSpPr>
        <p:spPr>
          <a:xfrm>
            <a:off x="521208" y="978408"/>
            <a:ext cx="11155680" cy="3429000"/>
          </a:xfrm>
        </p:spPr>
        <p:txBody>
          <a:bodyPr anchor="t">
            <a:normAutofit/>
          </a:bodyPr>
          <a:lstStyle>
            <a:lvl1pPr algn="l">
              <a:defRPr sz="7200"/>
            </a:lvl1pPr>
          </a:lstStyle>
          <a:p>
            <a:r>
              <a:rPr lang="en-US" dirty="0"/>
              <a:t>Click to edit Master title style</a:t>
            </a:r>
          </a:p>
        </p:txBody>
      </p:sp>
      <p:sp>
        <p:nvSpPr>
          <p:cNvPr id="3" name="Subtitle 2">
            <a:extLst>
              <a:ext uri="{FF2B5EF4-FFF2-40B4-BE49-F238E27FC236}">
                <a16:creationId xmlns:a16="http://schemas.microsoft.com/office/drawing/2014/main" id="{E7201176-DC7A-4C3D-3D8F-352526DA7B5D}"/>
              </a:ext>
            </a:extLst>
          </p:cNvPr>
          <p:cNvSpPr>
            <a:spLocks noGrp="1"/>
          </p:cNvSpPr>
          <p:nvPr>
            <p:ph type="subTitle" idx="1"/>
          </p:nvPr>
        </p:nvSpPr>
        <p:spPr>
          <a:xfrm>
            <a:off x="521208" y="4480560"/>
            <a:ext cx="7104888" cy="1399032"/>
          </a:xfrm>
        </p:spPr>
        <p:txBody>
          <a:bodyPr anchor="b">
            <a:normAutofit/>
          </a:bodyPr>
          <a:lstStyle>
            <a:lvl1pPr marL="0" indent="0" algn="l">
              <a:buNone/>
              <a:defRPr sz="2200" i="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67DC221-9A2E-7459-102F-C3CFB27CC389}"/>
              </a:ext>
            </a:extLst>
          </p:cNvPr>
          <p:cNvSpPr>
            <a:spLocks noGrp="1"/>
          </p:cNvSpPr>
          <p:nvPr>
            <p:ph type="dt" sz="half" idx="10"/>
          </p:nvPr>
        </p:nvSpPr>
        <p:spPr/>
        <p:txBody>
          <a:bodyPr/>
          <a:lstStyle/>
          <a:p>
            <a:fld id="{E80C50CD-E178-4744-9B35-B2F624D6C5E9}" type="datetimeFigureOut">
              <a:rPr lang="en-US" smtClean="0"/>
              <a:t>5/30/26</a:t>
            </a:fld>
            <a:endParaRPr lang="en-US"/>
          </a:p>
        </p:txBody>
      </p:sp>
      <p:sp>
        <p:nvSpPr>
          <p:cNvPr id="5" name="Footer Placeholder 4">
            <a:extLst>
              <a:ext uri="{FF2B5EF4-FFF2-40B4-BE49-F238E27FC236}">
                <a16:creationId xmlns:a16="http://schemas.microsoft.com/office/drawing/2014/main" id="{A5020671-6F7D-3A03-EEC1-661A87F96F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453D3A-E0F9-8386-2A6C-96671FBB15A5}"/>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3006440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36771-E72D-FAD8-771E-3E196DD2E1C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B5BB827-257D-60D9-792F-E695900429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E5D2E7-C856-F78A-E88C-375474982A5F}"/>
              </a:ext>
            </a:extLst>
          </p:cNvPr>
          <p:cNvSpPr>
            <a:spLocks noGrp="1"/>
          </p:cNvSpPr>
          <p:nvPr>
            <p:ph type="dt" sz="half" idx="10"/>
          </p:nvPr>
        </p:nvSpPr>
        <p:spPr/>
        <p:txBody>
          <a:bodyPr/>
          <a:lstStyle/>
          <a:p>
            <a:fld id="{E80C50CD-E178-4744-9B35-B2F624D6C5E9}" type="datetimeFigureOut">
              <a:rPr lang="en-US" smtClean="0"/>
              <a:t>5/30/26</a:t>
            </a:fld>
            <a:endParaRPr lang="en-US"/>
          </a:p>
        </p:txBody>
      </p:sp>
      <p:sp>
        <p:nvSpPr>
          <p:cNvPr id="5" name="Footer Placeholder 4">
            <a:extLst>
              <a:ext uri="{FF2B5EF4-FFF2-40B4-BE49-F238E27FC236}">
                <a16:creationId xmlns:a16="http://schemas.microsoft.com/office/drawing/2014/main" id="{0FDAB289-9591-51C9-9E3C-B6F2ACC6A6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FE037C-790D-7442-8E43-D2740B3952B1}"/>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4513802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2635151-A38B-3766-6A32-FF1DF7687D9F}"/>
              </a:ext>
            </a:extLst>
          </p:cNvPr>
          <p:cNvSpPr>
            <a:spLocks noGrp="1"/>
          </p:cNvSpPr>
          <p:nvPr>
            <p:ph type="title" orient="vert"/>
          </p:nvPr>
        </p:nvSpPr>
        <p:spPr>
          <a:xfrm>
            <a:off x="8659368" y="978408"/>
            <a:ext cx="2551176" cy="5367528"/>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33D132D1-640C-FB9A-AD6F-D845738349F6}"/>
              </a:ext>
            </a:extLst>
          </p:cNvPr>
          <p:cNvSpPr>
            <a:spLocks noGrp="1"/>
          </p:cNvSpPr>
          <p:nvPr>
            <p:ph type="body" orient="vert" idx="1"/>
          </p:nvPr>
        </p:nvSpPr>
        <p:spPr>
          <a:xfrm>
            <a:off x="521208" y="978408"/>
            <a:ext cx="8010144" cy="536752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6955F80A-4BA7-8ED8-9A62-B92194272620}"/>
              </a:ext>
            </a:extLst>
          </p:cNvPr>
          <p:cNvSpPr>
            <a:spLocks noGrp="1"/>
          </p:cNvSpPr>
          <p:nvPr>
            <p:ph type="dt" sz="half" idx="10"/>
          </p:nvPr>
        </p:nvSpPr>
        <p:spPr/>
        <p:txBody>
          <a:bodyPr/>
          <a:lstStyle/>
          <a:p>
            <a:fld id="{E80C50CD-E178-4744-9B35-B2F624D6C5E9}" type="datetimeFigureOut">
              <a:rPr lang="en-US" smtClean="0"/>
              <a:t>5/30/26</a:t>
            </a:fld>
            <a:endParaRPr lang="en-US"/>
          </a:p>
        </p:txBody>
      </p:sp>
      <p:sp>
        <p:nvSpPr>
          <p:cNvPr id="5" name="Footer Placeholder 4">
            <a:extLst>
              <a:ext uri="{FF2B5EF4-FFF2-40B4-BE49-F238E27FC236}">
                <a16:creationId xmlns:a16="http://schemas.microsoft.com/office/drawing/2014/main" id="{85E38113-D55A-A1A0-D1FE-53C95860FB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919DDB-F89D-4B2D-21A2-82AF1D1023E4}"/>
              </a:ext>
            </a:extLst>
          </p:cNvPr>
          <p:cNvSpPr>
            <a:spLocks noGrp="1"/>
          </p:cNvSpPr>
          <p:nvPr>
            <p:ph type="sldNum" sz="quarter" idx="12"/>
          </p:nvPr>
        </p:nvSpPr>
        <p:spPr/>
        <p:txBody>
          <a:bodyPr/>
          <a:lstStyle/>
          <a:p>
            <a:fld id="{148CC95F-0247-41B6-91CF-DC97C76A7088}" type="slidenum">
              <a:rPr lang="en-US" smtClean="0"/>
              <a:t>‹#›</a:t>
            </a:fld>
            <a:endParaRPr lang="en-US"/>
          </a:p>
        </p:txBody>
      </p:sp>
      <p:sp>
        <p:nvSpPr>
          <p:cNvPr id="7" name="Rectangle 6">
            <a:extLst>
              <a:ext uri="{FF2B5EF4-FFF2-40B4-BE49-F238E27FC236}">
                <a16:creationId xmlns:a16="http://schemas.microsoft.com/office/drawing/2014/main" id="{262572D8-D485-1DB1-34B1-C35C61C89940}"/>
              </a:ext>
            </a:extLst>
          </p:cNvPr>
          <p:cNvSpPr/>
          <p:nvPr/>
        </p:nvSpPr>
        <p:spPr>
          <a:xfrm rot="5400000">
            <a:off x="8936623" y="3585018"/>
            <a:ext cx="5325734"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318557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A26D03-149A-DAB3-4B2A-E9B74F2E251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3C1E73D-41A7-9934-0990-9208B952329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BB2A3F-E719-673C-5D56-F663712D0E7F}"/>
              </a:ext>
            </a:extLst>
          </p:cNvPr>
          <p:cNvSpPr>
            <a:spLocks noGrp="1"/>
          </p:cNvSpPr>
          <p:nvPr>
            <p:ph type="dt" sz="half" idx="10"/>
          </p:nvPr>
        </p:nvSpPr>
        <p:spPr/>
        <p:txBody>
          <a:bodyPr/>
          <a:lstStyle/>
          <a:p>
            <a:fld id="{E80C50CD-E178-4744-9B35-B2F624D6C5E9}" type="datetimeFigureOut">
              <a:rPr lang="en-US" smtClean="0"/>
              <a:t>5/30/26</a:t>
            </a:fld>
            <a:endParaRPr lang="en-US"/>
          </a:p>
        </p:txBody>
      </p:sp>
      <p:sp>
        <p:nvSpPr>
          <p:cNvPr id="5" name="Footer Placeholder 4">
            <a:extLst>
              <a:ext uri="{FF2B5EF4-FFF2-40B4-BE49-F238E27FC236}">
                <a16:creationId xmlns:a16="http://schemas.microsoft.com/office/drawing/2014/main" id="{04AE594A-52F5-D85E-343C-ADFEE3C72E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7D5C9C-B2E2-FC26-E459-9E880EF975BA}"/>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1303688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9D51F-B2D5-2804-4F7C-C99850FBD05B}"/>
              </a:ext>
            </a:extLst>
          </p:cNvPr>
          <p:cNvSpPr>
            <a:spLocks noGrp="1"/>
          </p:cNvSpPr>
          <p:nvPr>
            <p:ph type="title"/>
          </p:nvPr>
        </p:nvSpPr>
        <p:spPr>
          <a:xfrm>
            <a:off x="521208" y="978408"/>
            <a:ext cx="5020056" cy="4288536"/>
          </a:xfrm>
        </p:spPr>
        <p:txBody>
          <a:bodyPr anchor="t">
            <a:normAutofit/>
          </a:bodyPr>
          <a:lstStyle>
            <a:lvl1pPr>
              <a:defRPr sz="5400"/>
            </a:lvl1pPr>
          </a:lstStyle>
          <a:p>
            <a:r>
              <a:rPr lang="en-US" dirty="0"/>
              <a:t>Click to edit Master title style</a:t>
            </a:r>
          </a:p>
        </p:txBody>
      </p:sp>
      <p:sp>
        <p:nvSpPr>
          <p:cNvPr id="3" name="Text Placeholder 2">
            <a:extLst>
              <a:ext uri="{FF2B5EF4-FFF2-40B4-BE49-F238E27FC236}">
                <a16:creationId xmlns:a16="http://schemas.microsoft.com/office/drawing/2014/main" id="{15FE5516-03B6-C488-EB4A-68AE681EDFB8}"/>
              </a:ext>
            </a:extLst>
          </p:cNvPr>
          <p:cNvSpPr>
            <a:spLocks noGrp="1"/>
          </p:cNvSpPr>
          <p:nvPr>
            <p:ph type="body" idx="1"/>
          </p:nvPr>
        </p:nvSpPr>
        <p:spPr>
          <a:xfrm>
            <a:off x="521208" y="5266944"/>
            <a:ext cx="5020056" cy="1088136"/>
          </a:xfrm>
        </p:spPr>
        <p:txBody>
          <a:bodyPr anchor="b">
            <a:normAutofit/>
          </a:bodyPr>
          <a:lstStyle>
            <a:lvl1pPr marL="0" indent="0">
              <a:buNone/>
              <a:defRPr sz="2200" i="1">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50ECB4D7-49A7-D050-70B9-11A1E2D445D8}"/>
              </a:ext>
            </a:extLst>
          </p:cNvPr>
          <p:cNvSpPr>
            <a:spLocks noGrp="1"/>
          </p:cNvSpPr>
          <p:nvPr>
            <p:ph type="dt" sz="half" idx="10"/>
          </p:nvPr>
        </p:nvSpPr>
        <p:spPr/>
        <p:txBody>
          <a:bodyPr/>
          <a:lstStyle/>
          <a:p>
            <a:fld id="{E80C50CD-E178-4744-9B35-B2F624D6C5E9}" type="datetimeFigureOut">
              <a:rPr lang="en-US" smtClean="0"/>
              <a:t>5/30/26</a:t>
            </a:fld>
            <a:endParaRPr lang="en-US"/>
          </a:p>
        </p:txBody>
      </p:sp>
      <p:sp>
        <p:nvSpPr>
          <p:cNvPr id="5" name="Footer Placeholder 4">
            <a:extLst>
              <a:ext uri="{FF2B5EF4-FFF2-40B4-BE49-F238E27FC236}">
                <a16:creationId xmlns:a16="http://schemas.microsoft.com/office/drawing/2014/main" id="{8A9A913F-AD00-C1EE-B01A-8590671C01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4FC386-B2AF-6FAD-D053-E22D48CD7285}"/>
              </a:ext>
            </a:extLst>
          </p:cNvPr>
          <p:cNvSpPr>
            <a:spLocks noGrp="1"/>
          </p:cNvSpPr>
          <p:nvPr>
            <p:ph type="sldNum" sz="quarter" idx="12"/>
          </p:nvPr>
        </p:nvSpPr>
        <p:spPr/>
        <p:txBody>
          <a:bodyPr/>
          <a:lstStyle/>
          <a:p>
            <a:fld id="{148CC95F-0247-41B6-91CF-DC97C76A7088}" type="slidenum">
              <a:rPr lang="en-US" smtClean="0"/>
              <a:t>‹#›</a:t>
            </a:fld>
            <a:endParaRPr lang="en-US"/>
          </a:p>
        </p:txBody>
      </p:sp>
      <p:sp>
        <p:nvSpPr>
          <p:cNvPr id="7" name="Rectangle 6">
            <a:extLst>
              <a:ext uri="{FF2B5EF4-FFF2-40B4-BE49-F238E27FC236}">
                <a16:creationId xmlns:a16="http://schemas.microsoft.com/office/drawing/2014/main" id="{4E1E1B67-3BFF-F04B-52F4-7E724FB3B24D}"/>
              </a:ext>
            </a:extLst>
          </p:cNvPr>
          <p:cNvSpPr/>
          <p:nvPr/>
        </p:nvSpPr>
        <p:spPr>
          <a:xfrm>
            <a:off x="517870" y="508090"/>
            <a:ext cx="5021183"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69174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E3B21-CF4D-1B01-0F4E-D32C1B218B63}"/>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1FB39FF2-6858-B514-B695-58442557D0C1}"/>
              </a:ext>
            </a:extLst>
          </p:cNvPr>
          <p:cNvSpPr>
            <a:spLocks noGrp="1"/>
          </p:cNvSpPr>
          <p:nvPr>
            <p:ph sz="half" idx="1"/>
          </p:nvPr>
        </p:nvSpPr>
        <p:spPr>
          <a:xfrm>
            <a:off x="521208" y="2578608"/>
            <a:ext cx="5166360" cy="37673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FA30130-974D-B91D-5B93-EC52AABDB5B0}"/>
              </a:ext>
            </a:extLst>
          </p:cNvPr>
          <p:cNvSpPr>
            <a:spLocks noGrp="1"/>
          </p:cNvSpPr>
          <p:nvPr>
            <p:ph sz="half" idx="2"/>
          </p:nvPr>
        </p:nvSpPr>
        <p:spPr>
          <a:xfrm>
            <a:off x="6519672" y="2578608"/>
            <a:ext cx="5166360" cy="37673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15BED99-6FD7-9C6B-1152-A6E42715BB79}"/>
              </a:ext>
            </a:extLst>
          </p:cNvPr>
          <p:cNvSpPr>
            <a:spLocks noGrp="1"/>
          </p:cNvSpPr>
          <p:nvPr>
            <p:ph type="dt" sz="half" idx="10"/>
          </p:nvPr>
        </p:nvSpPr>
        <p:spPr/>
        <p:txBody>
          <a:bodyPr/>
          <a:lstStyle/>
          <a:p>
            <a:fld id="{E80C50CD-E178-4744-9B35-B2F624D6C5E9}" type="datetimeFigureOut">
              <a:rPr lang="en-US" smtClean="0"/>
              <a:t>5/30/26</a:t>
            </a:fld>
            <a:endParaRPr lang="en-US"/>
          </a:p>
        </p:txBody>
      </p:sp>
      <p:sp>
        <p:nvSpPr>
          <p:cNvPr id="6" name="Footer Placeholder 5">
            <a:extLst>
              <a:ext uri="{FF2B5EF4-FFF2-40B4-BE49-F238E27FC236}">
                <a16:creationId xmlns:a16="http://schemas.microsoft.com/office/drawing/2014/main" id="{BA253AAC-5967-2565-A715-82D3505ABF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4B51313-69FB-E016-3CC1-62CA476ED214}"/>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2933959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3DF9D-B849-CE37-97E4-AD37F880677F}"/>
              </a:ext>
            </a:extLst>
          </p:cNvPr>
          <p:cNvSpPr>
            <a:spLocks noGrp="1"/>
          </p:cNvSpPr>
          <p:nvPr>
            <p:ph type="title"/>
          </p:nvPr>
        </p:nvSpPr>
        <p:spPr>
          <a:xfrm>
            <a:off x="521208" y="978408"/>
            <a:ext cx="11164824" cy="1216152"/>
          </a:xfrm>
        </p:spPr>
        <p:txBody>
          <a:bodyPr/>
          <a:lstStyle/>
          <a:p>
            <a:r>
              <a:rPr lang="en-US"/>
              <a:t>Click to edit Master title style</a:t>
            </a:r>
          </a:p>
        </p:txBody>
      </p:sp>
      <p:sp>
        <p:nvSpPr>
          <p:cNvPr id="3" name="Text Placeholder 2">
            <a:extLst>
              <a:ext uri="{FF2B5EF4-FFF2-40B4-BE49-F238E27FC236}">
                <a16:creationId xmlns:a16="http://schemas.microsoft.com/office/drawing/2014/main" id="{79D4C626-4008-960A-E601-6AA9F4BB8D8B}"/>
              </a:ext>
            </a:extLst>
          </p:cNvPr>
          <p:cNvSpPr>
            <a:spLocks noGrp="1"/>
          </p:cNvSpPr>
          <p:nvPr>
            <p:ph type="body" idx="1"/>
          </p:nvPr>
        </p:nvSpPr>
        <p:spPr>
          <a:xfrm>
            <a:off x="521208" y="2340864"/>
            <a:ext cx="5166360" cy="658368"/>
          </a:xfr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806E8D6C-AC07-ED6B-2EA8-9C40A5AEA748}"/>
              </a:ext>
            </a:extLst>
          </p:cNvPr>
          <p:cNvSpPr>
            <a:spLocks noGrp="1"/>
          </p:cNvSpPr>
          <p:nvPr>
            <p:ph sz="half" idx="2"/>
          </p:nvPr>
        </p:nvSpPr>
        <p:spPr>
          <a:xfrm>
            <a:off x="521208" y="3035808"/>
            <a:ext cx="5166360" cy="331012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3C52617E-C6D9-246B-E7B7-8159DF17C0A3}"/>
              </a:ext>
            </a:extLst>
          </p:cNvPr>
          <p:cNvSpPr>
            <a:spLocks noGrp="1"/>
          </p:cNvSpPr>
          <p:nvPr>
            <p:ph type="body" sz="quarter" idx="3"/>
          </p:nvPr>
        </p:nvSpPr>
        <p:spPr>
          <a:xfrm>
            <a:off x="6519672" y="2340864"/>
            <a:ext cx="5166360" cy="658368"/>
          </a:xfr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3DBC2094-7EBC-02C5-5AB5-233E63080A9C}"/>
              </a:ext>
            </a:extLst>
          </p:cNvPr>
          <p:cNvSpPr>
            <a:spLocks noGrp="1"/>
          </p:cNvSpPr>
          <p:nvPr>
            <p:ph sz="quarter" idx="4"/>
          </p:nvPr>
        </p:nvSpPr>
        <p:spPr>
          <a:xfrm>
            <a:off x="6519672" y="3035808"/>
            <a:ext cx="5166360" cy="331012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23010BD2-59B4-FD2E-3C5E-C83AE6003985}"/>
              </a:ext>
            </a:extLst>
          </p:cNvPr>
          <p:cNvSpPr>
            <a:spLocks noGrp="1"/>
          </p:cNvSpPr>
          <p:nvPr>
            <p:ph type="dt" sz="half" idx="10"/>
          </p:nvPr>
        </p:nvSpPr>
        <p:spPr/>
        <p:txBody>
          <a:bodyPr/>
          <a:lstStyle/>
          <a:p>
            <a:fld id="{E80C50CD-E178-4744-9B35-B2F624D6C5E9}" type="datetimeFigureOut">
              <a:rPr lang="en-US" smtClean="0"/>
              <a:t>5/30/26</a:t>
            </a:fld>
            <a:endParaRPr lang="en-US"/>
          </a:p>
        </p:txBody>
      </p:sp>
      <p:sp>
        <p:nvSpPr>
          <p:cNvPr id="8" name="Footer Placeholder 7">
            <a:extLst>
              <a:ext uri="{FF2B5EF4-FFF2-40B4-BE49-F238E27FC236}">
                <a16:creationId xmlns:a16="http://schemas.microsoft.com/office/drawing/2014/main" id="{E72B35C4-A654-7759-BDA0-94D9D1A2166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55F4347-2EC0-CA6E-2637-8048456D7ECB}"/>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3796511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4716D-52F2-C7FB-83B1-2DA1AD375EAE}"/>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56F4A371-AC27-6A28-32E6-74A28371BF55}"/>
              </a:ext>
            </a:extLst>
          </p:cNvPr>
          <p:cNvSpPr>
            <a:spLocks noGrp="1"/>
          </p:cNvSpPr>
          <p:nvPr>
            <p:ph type="dt" sz="half" idx="10"/>
          </p:nvPr>
        </p:nvSpPr>
        <p:spPr/>
        <p:txBody>
          <a:bodyPr/>
          <a:lstStyle/>
          <a:p>
            <a:fld id="{E80C50CD-E178-4744-9B35-B2F624D6C5E9}" type="datetimeFigureOut">
              <a:rPr lang="en-US" smtClean="0"/>
              <a:t>5/30/26</a:t>
            </a:fld>
            <a:endParaRPr lang="en-US"/>
          </a:p>
        </p:txBody>
      </p:sp>
      <p:sp>
        <p:nvSpPr>
          <p:cNvPr id="4" name="Footer Placeholder 3">
            <a:extLst>
              <a:ext uri="{FF2B5EF4-FFF2-40B4-BE49-F238E27FC236}">
                <a16:creationId xmlns:a16="http://schemas.microsoft.com/office/drawing/2014/main" id="{D155941A-A24E-885D-E894-0326F4C4004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9D5E5B4-971F-FF6A-1B07-A5C85370552D}"/>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1542342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9F431F-E6DC-4137-3092-A30A0A3628EC}"/>
              </a:ext>
            </a:extLst>
          </p:cNvPr>
          <p:cNvSpPr>
            <a:spLocks noGrp="1"/>
          </p:cNvSpPr>
          <p:nvPr>
            <p:ph type="dt" sz="half" idx="10"/>
          </p:nvPr>
        </p:nvSpPr>
        <p:spPr/>
        <p:txBody>
          <a:bodyPr/>
          <a:lstStyle/>
          <a:p>
            <a:fld id="{E80C50CD-E178-4744-9B35-B2F624D6C5E9}" type="datetimeFigureOut">
              <a:rPr lang="en-US" smtClean="0"/>
              <a:t>5/30/26</a:t>
            </a:fld>
            <a:endParaRPr lang="en-US"/>
          </a:p>
        </p:txBody>
      </p:sp>
      <p:sp>
        <p:nvSpPr>
          <p:cNvPr id="3" name="Footer Placeholder 2">
            <a:extLst>
              <a:ext uri="{FF2B5EF4-FFF2-40B4-BE49-F238E27FC236}">
                <a16:creationId xmlns:a16="http://schemas.microsoft.com/office/drawing/2014/main" id="{06AC814B-67B4-C70F-FA51-6205D5E2CB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1EAA9C9-D895-DD20-1089-EA75EA428951}"/>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20935704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50562-884C-9053-70C1-3B72A0B45EA6}"/>
              </a:ext>
            </a:extLst>
          </p:cNvPr>
          <p:cNvSpPr>
            <a:spLocks noGrp="1"/>
          </p:cNvSpPr>
          <p:nvPr>
            <p:ph type="title"/>
          </p:nvPr>
        </p:nvSpPr>
        <p:spPr>
          <a:xfrm>
            <a:off x="521208" y="978408"/>
            <a:ext cx="5020056" cy="2459736"/>
          </a:xfrm>
        </p:spPr>
        <p:txBody>
          <a:bodyPr anchor="t">
            <a:noAutofit/>
          </a:bodyPr>
          <a:lstStyle>
            <a:lvl1pPr>
              <a:defRPr sz="4400"/>
            </a:lvl1pPr>
          </a:lstStyle>
          <a:p>
            <a:r>
              <a:rPr lang="en-US" dirty="0"/>
              <a:t>Click to edit Master title style</a:t>
            </a:r>
          </a:p>
        </p:txBody>
      </p:sp>
      <p:sp>
        <p:nvSpPr>
          <p:cNvPr id="3" name="Content Placeholder 2">
            <a:extLst>
              <a:ext uri="{FF2B5EF4-FFF2-40B4-BE49-F238E27FC236}">
                <a16:creationId xmlns:a16="http://schemas.microsoft.com/office/drawing/2014/main" id="{0318F509-68F0-39D5-1A8B-CE246715AE46}"/>
              </a:ext>
            </a:extLst>
          </p:cNvPr>
          <p:cNvSpPr>
            <a:spLocks noGrp="1"/>
          </p:cNvSpPr>
          <p:nvPr>
            <p:ph idx="1"/>
          </p:nvPr>
        </p:nvSpPr>
        <p:spPr>
          <a:xfrm>
            <a:off x="6519672" y="987424"/>
            <a:ext cx="5166360" cy="5358384"/>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F158E37C-27CE-3A84-FC74-BDCCD8A9A3EC}"/>
              </a:ext>
            </a:extLst>
          </p:cNvPr>
          <p:cNvSpPr>
            <a:spLocks noGrp="1"/>
          </p:cNvSpPr>
          <p:nvPr>
            <p:ph type="body" sz="half" idx="2"/>
          </p:nvPr>
        </p:nvSpPr>
        <p:spPr>
          <a:xfrm>
            <a:off x="521208" y="3575304"/>
            <a:ext cx="5020056" cy="2770632"/>
          </a:xfrm>
        </p:spPr>
        <p:txBody>
          <a:bodyPr>
            <a:normAutofit/>
          </a:bodyPr>
          <a:lstStyle>
            <a:lvl1pPr marL="0" indent="0">
              <a:buNone/>
              <a:defRPr sz="22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A95F79-E23E-11D2-40BF-66ED340195DB}"/>
              </a:ext>
            </a:extLst>
          </p:cNvPr>
          <p:cNvSpPr>
            <a:spLocks noGrp="1"/>
          </p:cNvSpPr>
          <p:nvPr>
            <p:ph type="dt" sz="half" idx="10"/>
          </p:nvPr>
        </p:nvSpPr>
        <p:spPr/>
        <p:txBody>
          <a:bodyPr/>
          <a:lstStyle/>
          <a:p>
            <a:fld id="{E80C50CD-E178-4744-9B35-B2F624D6C5E9}" type="datetimeFigureOut">
              <a:rPr lang="en-US" smtClean="0"/>
              <a:t>5/30/26</a:t>
            </a:fld>
            <a:endParaRPr lang="en-US"/>
          </a:p>
        </p:txBody>
      </p:sp>
      <p:sp>
        <p:nvSpPr>
          <p:cNvPr id="6" name="Footer Placeholder 5">
            <a:extLst>
              <a:ext uri="{FF2B5EF4-FFF2-40B4-BE49-F238E27FC236}">
                <a16:creationId xmlns:a16="http://schemas.microsoft.com/office/drawing/2014/main" id="{4457F7FC-06F3-3D89-5D1A-4EC4B1D735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54ACD5-6E0B-5713-DC9A-41E9D62AB12D}"/>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1914357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B2D45-7CDB-D38C-2AAE-273F797674E1}"/>
              </a:ext>
            </a:extLst>
          </p:cNvPr>
          <p:cNvSpPr>
            <a:spLocks noGrp="1"/>
          </p:cNvSpPr>
          <p:nvPr>
            <p:ph type="title"/>
          </p:nvPr>
        </p:nvSpPr>
        <p:spPr>
          <a:xfrm>
            <a:off x="521208" y="978408"/>
            <a:ext cx="5020056" cy="2459736"/>
          </a:xfrm>
        </p:spPr>
        <p:txBody>
          <a:bodyPr anchor="t">
            <a:noAutofit/>
          </a:bodyPr>
          <a:lstStyle>
            <a:lvl1pPr>
              <a:defRPr sz="4400"/>
            </a:lvl1pPr>
          </a:lstStyle>
          <a:p>
            <a:r>
              <a:rPr lang="en-US" dirty="0"/>
              <a:t>Click to edit Master title style</a:t>
            </a:r>
          </a:p>
        </p:txBody>
      </p:sp>
      <p:sp>
        <p:nvSpPr>
          <p:cNvPr id="3" name="Picture Placeholder 2">
            <a:extLst>
              <a:ext uri="{FF2B5EF4-FFF2-40B4-BE49-F238E27FC236}">
                <a16:creationId xmlns:a16="http://schemas.microsoft.com/office/drawing/2014/main" id="{CCBF0855-1744-56E4-B115-3A3C5EA7834B}"/>
              </a:ext>
            </a:extLst>
          </p:cNvPr>
          <p:cNvSpPr>
            <a:spLocks noGrp="1"/>
          </p:cNvSpPr>
          <p:nvPr>
            <p:ph type="pic" idx="1"/>
          </p:nvPr>
        </p:nvSpPr>
        <p:spPr>
          <a:xfrm>
            <a:off x="6519672" y="987424"/>
            <a:ext cx="5166360" cy="5358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85E8A1D-28AE-4A19-BD96-401D4822A53D}"/>
              </a:ext>
            </a:extLst>
          </p:cNvPr>
          <p:cNvSpPr>
            <a:spLocks noGrp="1"/>
          </p:cNvSpPr>
          <p:nvPr>
            <p:ph type="body" sz="half" idx="2"/>
          </p:nvPr>
        </p:nvSpPr>
        <p:spPr>
          <a:xfrm>
            <a:off x="521208" y="3575304"/>
            <a:ext cx="5020056" cy="2770632"/>
          </a:xfrm>
        </p:spPr>
        <p:txBody>
          <a:bodyPr>
            <a:normAutofit/>
          </a:bodyPr>
          <a:lstStyle>
            <a:lvl1pPr marL="0" indent="0">
              <a:buNone/>
              <a:defRPr sz="22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7327DDB-CE95-4C89-DFC5-7DDBFC24E89C}"/>
              </a:ext>
            </a:extLst>
          </p:cNvPr>
          <p:cNvSpPr>
            <a:spLocks noGrp="1"/>
          </p:cNvSpPr>
          <p:nvPr>
            <p:ph type="dt" sz="half" idx="10"/>
          </p:nvPr>
        </p:nvSpPr>
        <p:spPr/>
        <p:txBody>
          <a:bodyPr/>
          <a:lstStyle/>
          <a:p>
            <a:fld id="{E80C50CD-E178-4744-9B35-B2F624D6C5E9}" type="datetimeFigureOut">
              <a:rPr lang="en-US" smtClean="0"/>
              <a:t>5/30/26</a:t>
            </a:fld>
            <a:endParaRPr lang="en-US"/>
          </a:p>
        </p:txBody>
      </p:sp>
      <p:sp>
        <p:nvSpPr>
          <p:cNvPr id="6" name="Footer Placeholder 5">
            <a:extLst>
              <a:ext uri="{FF2B5EF4-FFF2-40B4-BE49-F238E27FC236}">
                <a16:creationId xmlns:a16="http://schemas.microsoft.com/office/drawing/2014/main" id="{0522C835-F3B5-943C-FFC4-D5BA9666AF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8709891-6E3C-ADED-01DD-15FCED37AF4A}"/>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8598543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31A28D7-6581-4956-AAE3-9104804DF55B}"/>
              </a:ext>
            </a:extLst>
          </p:cNvPr>
          <p:cNvSpPr>
            <a:spLocks noGrp="1"/>
          </p:cNvSpPr>
          <p:nvPr>
            <p:ph type="title"/>
          </p:nvPr>
        </p:nvSpPr>
        <p:spPr>
          <a:xfrm>
            <a:off x="521208" y="978408"/>
            <a:ext cx="11155680" cy="146304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F3CFCCA4-57A4-08A1-FC45-D2BBA66FABFA}"/>
              </a:ext>
            </a:extLst>
          </p:cNvPr>
          <p:cNvSpPr>
            <a:spLocks noGrp="1"/>
          </p:cNvSpPr>
          <p:nvPr>
            <p:ph type="body" idx="1"/>
          </p:nvPr>
        </p:nvSpPr>
        <p:spPr>
          <a:xfrm>
            <a:off x="521208" y="2578608"/>
            <a:ext cx="11155680" cy="376732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0FAA0F4-2442-8D45-3C3D-1B8F55C8683A}"/>
              </a:ext>
            </a:extLst>
          </p:cNvPr>
          <p:cNvSpPr>
            <a:spLocks noGrp="1"/>
          </p:cNvSpPr>
          <p:nvPr>
            <p:ph type="dt" sz="half" idx="2"/>
          </p:nvPr>
        </p:nvSpPr>
        <p:spPr>
          <a:xfrm>
            <a:off x="521208" y="6419088"/>
            <a:ext cx="2743200" cy="365125"/>
          </a:xfrm>
          <a:prstGeom prst="rect">
            <a:avLst/>
          </a:prstGeom>
        </p:spPr>
        <p:txBody>
          <a:bodyPr vert="horz" lIns="91440" tIns="45720" rIns="91440" bIns="45720" rtlCol="0" anchor="ctr"/>
          <a:lstStyle>
            <a:lvl1pPr algn="l">
              <a:defRPr sz="900">
                <a:solidFill>
                  <a:schemeClr val="tx1"/>
                </a:solidFill>
              </a:defRPr>
            </a:lvl1pPr>
          </a:lstStyle>
          <a:p>
            <a:fld id="{E80C50CD-E178-4744-9B35-B2F624D6C5E9}" type="datetimeFigureOut">
              <a:rPr lang="en-US" smtClean="0"/>
              <a:pPr/>
              <a:t>5/30/26</a:t>
            </a:fld>
            <a:endParaRPr lang="en-US"/>
          </a:p>
        </p:txBody>
      </p:sp>
      <p:sp>
        <p:nvSpPr>
          <p:cNvPr id="5" name="Footer Placeholder 4">
            <a:extLst>
              <a:ext uri="{FF2B5EF4-FFF2-40B4-BE49-F238E27FC236}">
                <a16:creationId xmlns:a16="http://schemas.microsoft.com/office/drawing/2014/main" id="{9E03785E-FB42-1D54-92AC-D0A61A8FABD4}"/>
              </a:ext>
            </a:extLst>
          </p:cNvPr>
          <p:cNvSpPr>
            <a:spLocks noGrp="1"/>
          </p:cNvSpPr>
          <p:nvPr>
            <p:ph type="ftr" sz="quarter" idx="3"/>
          </p:nvPr>
        </p:nvSpPr>
        <p:spPr>
          <a:xfrm>
            <a:off x="521208" y="100584"/>
            <a:ext cx="4114800"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BCC9CF34-1274-DB45-4809-90E5D244A9AE}"/>
              </a:ext>
            </a:extLst>
          </p:cNvPr>
          <p:cNvSpPr>
            <a:spLocks noGrp="1"/>
          </p:cNvSpPr>
          <p:nvPr>
            <p:ph type="sldNum" sz="quarter" idx="4"/>
          </p:nvPr>
        </p:nvSpPr>
        <p:spPr>
          <a:xfrm>
            <a:off x="11457432" y="6419088"/>
            <a:ext cx="640080" cy="365125"/>
          </a:xfrm>
          <a:prstGeom prst="rect">
            <a:avLst/>
          </a:prstGeom>
        </p:spPr>
        <p:txBody>
          <a:bodyPr vert="horz" lIns="91440" tIns="45720" rIns="91440" bIns="45720" rtlCol="0" anchor="ctr"/>
          <a:lstStyle>
            <a:lvl1pPr algn="r">
              <a:defRPr sz="900">
                <a:solidFill>
                  <a:schemeClr val="tx1"/>
                </a:solidFill>
              </a:defRPr>
            </a:lvl1pPr>
          </a:lstStyle>
          <a:p>
            <a:fld id="{148CC95F-0247-41B6-91CF-DC97C76A7088}" type="slidenum">
              <a:rPr lang="en-US" smtClean="0"/>
              <a:pPr/>
              <a:t>‹#›</a:t>
            </a:fld>
            <a:endParaRPr lang="en-US"/>
          </a:p>
        </p:txBody>
      </p:sp>
      <p:sp>
        <p:nvSpPr>
          <p:cNvPr id="7" name="Freeform: Shape 6">
            <a:extLst>
              <a:ext uri="{FF2B5EF4-FFF2-40B4-BE49-F238E27FC236}">
                <a16:creationId xmlns:a16="http://schemas.microsoft.com/office/drawing/2014/main" id="{774A975B-A886-5202-0489-6965514A0D14}"/>
              </a:ext>
              <a:ext uri="{C183D7F6-B498-43B3-948B-1728B52AA6E4}">
                <adec:decorative xmlns:adec="http://schemas.microsoft.com/office/drawing/2017/decorative" val="1"/>
              </a:ext>
            </a:extLst>
          </p:cNvPr>
          <p:cNvSpPr/>
          <p:nvPr/>
        </p:nvSpPr>
        <p:spPr>
          <a:xfrm>
            <a:off x="517869" y="508090"/>
            <a:ext cx="11153214" cy="149279"/>
          </a:xfrm>
          <a:custGeom>
            <a:avLst/>
            <a:gdLst>
              <a:gd name="connsiteX0" fmla="*/ 0 w 8085002"/>
              <a:gd name="connsiteY0" fmla="*/ 0 h 149279"/>
              <a:gd name="connsiteX1" fmla="*/ 8085002 w 8085002"/>
              <a:gd name="connsiteY1" fmla="*/ 0 h 149279"/>
              <a:gd name="connsiteX2" fmla="*/ 8085002 w 8085002"/>
              <a:gd name="connsiteY2" fmla="*/ 149279 h 149279"/>
              <a:gd name="connsiteX3" fmla="*/ 0 w 8085002"/>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8085002" h="149279">
                <a:moveTo>
                  <a:pt x="0" y="0"/>
                </a:moveTo>
                <a:lnTo>
                  <a:pt x="8085002" y="0"/>
                </a:lnTo>
                <a:lnTo>
                  <a:pt x="8085002"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084078791"/>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61" r:id="rId6"/>
    <p:sldLayoutId id="2147483756" r:id="rId7"/>
    <p:sldLayoutId id="2147483757" r:id="rId8"/>
    <p:sldLayoutId id="2147483758" r:id="rId9"/>
    <p:sldLayoutId id="2147483760" r:id="rId10"/>
    <p:sldLayoutId id="2147483759" r:id="rId11"/>
  </p:sldLayoutIdLst>
  <p:txStyles>
    <p:title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E73AF435-44C8-C44B-9352-ACFA393E2F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0752AB3-5E04-CAEC-10FA-041D1B547E28}"/>
              </a:ext>
            </a:extLst>
          </p:cNvPr>
          <p:cNvSpPr>
            <a:spLocks noGrp="1"/>
          </p:cNvSpPr>
          <p:nvPr>
            <p:ph type="ctrTitle"/>
          </p:nvPr>
        </p:nvSpPr>
        <p:spPr>
          <a:xfrm>
            <a:off x="7346379" y="1400883"/>
            <a:ext cx="4358503" cy="3405983"/>
          </a:xfrm>
        </p:spPr>
        <p:txBody>
          <a:bodyPr anchor="t">
            <a:normAutofit fontScale="90000"/>
          </a:bodyPr>
          <a:lstStyle/>
          <a:p>
            <a:pPr>
              <a:lnSpc>
                <a:spcPct val="90000"/>
              </a:lnSpc>
            </a:pPr>
            <a:r>
              <a:rPr lang="en-US" sz="3800" dirty="0">
                <a:latin typeface="Walbaum Display" panose="02070503090703020303" pitchFamily="18" charset="0"/>
              </a:rPr>
              <a:t>A Disability and Health Justice Critique of Involuntary Outpatient Commitment</a:t>
            </a:r>
          </a:p>
        </p:txBody>
      </p:sp>
      <p:pic>
        <p:nvPicPr>
          <p:cNvPr id="4" name="Picture 3">
            <a:extLst>
              <a:ext uri="{FF2B5EF4-FFF2-40B4-BE49-F238E27FC236}">
                <a16:creationId xmlns:a16="http://schemas.microsoft.com/office/drawing/2014/main" id="{AC1A0800-8F62-6927-6E92-8AA65A1460DE}"/>
              </a:ext>
            </a:extLst>
          </p:cNvPr>
          <p:cNvPicPr>
            <a:picLocks noChangeAspect="1"/>
          </p:cNvPicPr>
          <p:nvPr/>
        </p:nvPicPr>
        <p:blipFill>
          <a:blip r:embed="rId3"/>
          <a:srcRect t="9146" r="-2" b="-2"/>
          <a:stretch>
            <a:fillRect/>
          </a:stretch>
        </p:blipFill>
        <p:spPr>
          <a:xfrm>
            <a:off x="535521" y="508090"/>
            <a:ext cx="6323740" cy="5745379"/>
          </a:xfrm>
          <a:prstGeom prst="rect">
            <a:avLst/>
          </a:prstGeom>
        </p:spPr>
      </p:pic>
      <p:sp>
        <p:nvSpPr>
          <p:cNvPr id="21" name="Freeform: Shape 20">
            <a:extLst>
              <a:ext uri="{FF2B5EF4-FFF2-40B4-BE49-F238E27FC236}">
                <a16:creationId xmlns:a16="http://schemas.microsoft.com/office/drawing/2014/main" id="{288058DF-7580-C88F-23F0-429412309B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67912" y="508090"/>
            <a:ext cx="4288568" cy="149279"/>
          </a:xfrm>
          <a:custGeom>
            <a:avLst/>
            <a:gdLst>
              <a:gd name="connsiteX0" fmla="*/ 0 w 6117427"/>
              <a:gd name="connsiteY0" fmla="*/ 0 h 149279"/>
              <a:gd name="connsiteX1" fmla="*/ 6117427 w 6117427"/>
              <a:gd name="connsiteY1" fmla="*/ 0 h 149279"/>
              <a:gd name="connsiteX2" fmla="*/ 6117427 w 6117427"/>
              <a:gd name="connsiteY2" fmla="*/ 149279 h 149279"/>
              <a:gd name="connsiteX3" fmla="*/ 0 w 6117427"/>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6117427" h="149279">
                <a:moveTo>
                  <a:pt x="0" y="0"/>
                </a:moveTo>
                <a:lnTo>
                  <a:pt x="6117427" y="0"/>
                </a:lnTo>
                <a:lnTo>
                  <a:pt x="6117427"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Shape 22">
            <a:extLst>
              <a:ext uri="{FF2B5EF4-FFF2-40B4-BE49-F238E27FC236}">
                <a16:creationId xmlns:a16="http://schemas.microsoft.com/office/drawing/2014/main" id="{43F82943-4565-9E0E-E9DB-5B7B417E67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75944" y="6207749"/>
            <a:ext cx="4307405" cy="45720"/>
          </a:xfrm>
          <a:custGeom>
            <a:avLst/>
            <a:gdLst>
              <a:gd name="connsiteX0" fmla="*/ 0 w 6144298"/>
              <a:gd name="connsiteY0" fmla="*/ 0 h 45720"/>
              <a:gd name="connsiteX1" fmla="*/ 5021183 w 6144298"/>
              <a:gd name="connsiteY1" fmla="*/ 0 h 45720"/>
              <a:gd name="connsiteX2" fmla="*/ 5021183 w 6144298"/>
              <a:gd name="connsiteY2" fmla="*/ 1 h 45720"/>
              <a:gd name="connsiteX3" fmla="*/ 6144298 w 6144298"/>
              <a:gd name="connsiteY3" fmla="*/ 1 h 45720"/>
              <a:gd name="connsiteX4" fmla="*/ 6144298 w 6144298"/>
              <a:gd name="connsiteY4" fmla="*/ 45720 h 45720"/>
              <a:gd name="connsiteX5" fmla="*/ 1123115 w 6144298"/>
              <a:gd name="connsiteY5" fmla="*/ 45720 h 45720"/>
              <a:gd name="connsiteX6" fmla="*/ 1123115 w 6144298"/>
              <a:gd name="connsiteY6" fmla="*/ 45719 h 45720"/>
              <a:gd name="connsiteX7" fmla="*/ 0 w 6144298"/>
              <a:gd name="connsiteY7" fmla="*/ 45719 h 45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144298" h="45720">
                <a:moveTo>
                  <a:pt x="0" y="0"/>
                </a:moveTo>
                <a:lnTo>
                  <a:pt x="5021183" y="0"/>
                </a:lnTo>
                <a:lnTo>
                  <a:pt x="5021183" y="1"/>
                </a:lnTo>
                <a:lnTo>
                  <a:pt x="6144298" y="1"/>
                </a:lnTo>
                <a:lnTo>
                  <a:pt x="6144298" y="45720"/>
                </a:lnTo>
                <a:lnTo>
                  <a:pt x="1123115" y="45720"/>
                </a:lnTo>
                <a:lnTo>
                  <a:pt x="1123115" y="45719"/>
                </a:lnTo>
                <a:lnTo>
                  <a:pt x="0" y="4571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TextBox 4">
            <a:extLst>
              <a:ext uri="{FF2B5EF4-FFF2-40B4-BE49-F238E27FC236}">
                <a16:creationId xmlns:a16="http://schemas.microsoft.com/office/drawing/2014/main" id="{2509723F-6906-26A3-105B-9A2DA3CF45D7}"/>
              </a:ext>
            </a:extLst>
          </p:cNvPr>
          <p:cNvSpPr txBox="1"/>
          <p:nvPr/>
        </p:nvSpPr>
        <p:spPr>
          <a:xfrm>
            <a:off x="7324846" y="5284419"/>
            <a:ext cx="4143153" cy="861774"/>
          </a:xfrm>
          <a:prstGeom prst="rect">
            <a:avLst/>
          </a:prstGeom>
          <a:noFill/>
        </p:spPr>
        <p:txBody>
          <a:bodyPr wrap="square" rtlCol="0">
            <a:spAutoFit/>
          </a:bodyPr>
          <a:lstStyle/>
          <a:p>
            <a:r>
              <a:rPr lang="en-US" sz="1600" dirty="0">
                <a:latin typeface="Walbaum Display" panose="02070503090703020303" pitchFamily="18" charset="0"/>
              </a:rPr>
              <a:t>Tomar Pierson-Brown, JD, LL.M</a:t>
            </a:r>
          </a:p>
          <a:p>
            <a:r>
              <a:rPr lang="en-US" sz="1600" dirty="0">
                <a:latin typeface="Walbaum Display" panose="02070503090703020303" pitchFamily="18" charset="0"/>
              </a:rPr>
              <a:t>Assistant Professor of Law</a:t>
            </a:r>
          </a:p>
          <a:p>
            <a:r>
              <a:rPr lang="en-US" sz="1600" dirty="0">
                <a:latin typeface="Walbaum Display" panose="02070503090703020303" pitchFamily="18" charset="0"/>
              </a:rPr>
              <a:t>University of Pittsburgh School of Law</a:t>
            </a:r>
          </a:p>
        </p:txBody>
      </p:sp>
    </p:spTree>
    <p:extLst>
      <p:ext uri="{BB962C8B-B14F-4D97-AF65-F5344CB8AC3E}">
        <p14:creationId xmlns:p14="http://schemas.microsoft.com/office/powerpoint/2010/main" val="33578132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85BBB8-B420-9449-75DB-75F2A7EACB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59BD92-14AC-7AED-B39D-3E1C46B52949}"/>
              </a:ext>
            </a:extLst>
          </p:cNvPr>
          <p:cNvSpPr>
            <a:spLocks noGrp="1"/>
          </p:cNvSpPr>
          <p:nvPr>
            <p:ph type="title"/>
          </p:nvPr>
        </p:nvSpPr>
        <p:spPr>
          <a:xfrm>
            <a:off x="822251" y="792125"/>
            <a:ext cx="10547498" cy="1485900"/>
          </a:xfrm>
        </p:spPr>
        <p:txBody>
          <a:bodyPr anchor="ctr">
            <a:normAutofit/>
          </a:bodyPr>
          <a:lstStyle/>
          <a:p>
            <a:r>
              <a:rPr lang="en-US" sz="4000" b="1" dirty="0">
                <a:latin typeface="Walbaum Display" panose="02070503090703020303" pitchFamily="18" charset="0"/>
              </a:rPr>
              <a:t>Heath Justice as Critical </a:t>
            </a:r>
            <a:br>
              <a:rPr lang="en-US" sz="4000" b="1" dirty="0">
                <a:latin typeface="Walbaum Display" panose="02070503090703020303" pitchFamily="18" charset="0"/>
              </a:rPr>
            </a:br>
            <a:r>
              <a:rPr lang="en-US" sz="4000" b="1" dirty="0">
                <a:latin typeface="Walbaum Display" panose="02070503090703020303" pitchFamily="18" charset="0"/>
              </a:rPr>
              <a:t>Framework</a:t>
            </a:r>
          </a:p>
        </p:txBody>
      </p:sp>
      <p:sp>
        <p:nvSpPr>
          <p:cNvPr id="3" name="Content Placeholder 2">
            <a:extLst>
              <a:ext uri="{FF2B5EF4-FFF2-40B4-BE49-F238E27FC236}">
                <a16:creationId xmlns:a16="http://schemas.microsoft.com/office/drawing/2014/main" id="{F09E9238-B995-310A-FE19-B15AFC67F2C5}"/>
              </a:ext>
            </a:extLst>
          </p:cNvPr>
          <p:cNvSpPr>
            <a:spLocks noGrp="1"/>
          </p:cNvSpPr>
          <p:nvPr>
            <p:ph idx="1"/>
          </p:nvPr>
        </p:nvSpPr>
        <p:spPr>
          <a:xfrm>
            <a:off x="822251" y="2456121"/>
            <a:ext cx="10782316" cy="4157330"/>
          </a:xfrm>
        </p:spPr>
        <p:txBody>
          <a:bodyPr>
            <a:normAutofit fontScale="92500" lnSpcReduction="10000"/>
          </a:bodyPr>
          <a:lstStyle/>
          <a:p>
            <a:pPr marL="0" indent="0">
              <a:buNone/>
            </a:pPr>
            <a:r>
              <a:rPr lang="en-US" sz="2600" i="1" dirty="0">
                <a:latin typeface="Walbaum Display" panose="02070503090703020303" pitchFamily="18" charset="0"/>
              </a:rPr>
              <a:t>Lindsay Wiley</a:t>
            </a:r>
          </a:p>
          <a:p>
            <a:r>
              <a:rPr lang="en-US" sz="2400" dirty="0">
                <a:latin typeface="Walbaum Display" panose="02070503090703020303" pitchFamily="18" charset="0"/>
              </a:rPr>
              <a:t>An inquiry that observes access to health care as one among many SDOH deserving of public attention and resources, probes the effect of social bias on efforts to improve access to health care, and champions collective action grounded in community engagement.</a:t>
            </a:r>
          </a:p>
          <a:p>
            <a:endParaRPr lang="en-US" sz="900" dirty="0">
              <a:latin typeface="Walbaum Display" panose="02070503090703020303" pitchFamily="18" charset="0"/>
            </a:endParaRPr>
          </a:p>
          <a:p>
            <a:pPr marL="0" indent="0">
              <a:buNone/>
            </a:pPr>
            <a:r>
              <a:rPr lang="en-US" sz="2400" i="1" dirty="0">
                <a:latin typeface="Walbaum Display" panose="02070503090703020303" pitchFamily="18" charset="0"/>
              </a:rPr>
              <a:t>Medha Makhlouf</a:t>
            </a:r>
          </a:p>
          <a:p>
            <a:r>
              <a:rPr lang="en-US" sz="2400" dirty="0">
                <a:latin typeface="Walbaum Display" panose="02070503090703020303" pitchFamily="18" charset="0"/>
              </a:rPr>
              <a:t>An acknowledgement that social choices—not merely economics or human nature—drive the design of the health care system. “It seeks to balance the individual and collective interests of community members, rather than a priori privileging either set of interests.”</a:t>
            </a:r>
          </a:p>
          <a:p>
            <a:endParaRPr lang="en-US" sz="2400" dirty="0">
              <a:latin typeface="Walbaum Display" panose="02070503090703020303" pitchFamily="18" charset="0"/>
            </a:endParaRPr>
          </a:p>
        </p:txBody>
      </p:sp>
    </p:spTree>
    <p:extLst>
      <p:ext uri="{BB962C8B-B14F-4D97-AF65-F5344CB8AC3E}">
        <p14:creationId xmlns:p14="http://schemas.microsoft.com/office/powerpoint/2010/main" val="42351704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96A549-9410-7E2E-2DE0-8CDB075431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B818DC-4815-989A-7EEF-898BEAC9E8E3}"/>
              </a:ext>
            </a:extLst>
          </p:cNvPr>
          <p:cNvSpPr>
            <a:spLocks noGrp="1"/>
          </p:cNvSpPr>
          <p:nvPr>
            <p:ph type="title"/>
          </p:nvPr>
        </p:nvSpPr>
        <p:spPr>
          <a:xfrm>
            <a:off x="859464" y="1172470"/>
            <a:ext cx="10037135" cy="624800"/>
          </a:xfrm>
        </p:spPr>
        <p:txBody>
          <a:bodyPr anchor="ctr">
            <a:noAutofit/>
          </a:bodyPr>
          <a:lstStyle/>
          <a:p>
            <a:r>
              <a:rPr lang="en-US" sz="4000" b="1" dirty="0">
                <a:latin typeface="Walbaum Display" panose="02070503090703020303" pitchFamily="18" charset="0"/>
              </a:rPr>
              <a:t>Disability Justice as Critical Framework</a:t>
            </a:r>
          </a:p>
        </p:txBody>
      </p:sp>
      <p:graphicFrame>
        <p:nvGraphicFramePr>
          <p:cNvPr id="5" name="Content Placeholder 2">
            <a:extLst>
              <a:ext uri="{FF2B5EF4-FFF2-40B4-BE49-F238E27FC236}">
                <a16:creationId xmlns:a16="http://schemas.microsoft.com/office/drawing/2014/main" id="{732AA582-46FF-D9F3-9BF5-3DE51F91D884}"/>
              </a:ext>
            </a:extLst>
          </p:cNvPr>
          <p:cNvGraphicFramePr>
            <a:graphicFrameLocks noGrp="1"/>
          </p:cNvGraphicFramePr>
          <p:nvPr>
            <p:ph idx="1"/>
            <p:extLst>
              <p:ext uri="{D42A27DB-BD31-4B8C-83A1-F6EECF244321}">
                <p14:modId xmlns:p14="http://schemas.microsoft.com/office/powerpoint/2010/main" val="3407566159"/>
              </p:ext>
            </p:extLst>
          </p:nvPr>
        </p:nvGraphicFramePr>
        <p:xfrm>
          <a:off x="1295399" y="2349061"/>
          <a:ext cx="9601200" cy="433551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52967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graphicEl>
                                              <a:dgm id="{23549284-B0E5-6144-BEDA-12B6790DBD97}"/>
                                            </p:graphic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graphicEl>
                                              <a:dgm id="{7084F710-1845-0241-9247-F55B26B610AA}"/>
                                            </p:graphic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graphicEl>
                                              <a:dgm id="{8419D2F4-BDFF-FB44-88AC-BD0A744C1F21}"/>
                                            </p:graphic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graphicEl>
                                              <a:dgm id="{9160DF0A-FD8B-064E-A945-C50DB35CFA35}"/>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graphicEl>
                                              <a:dgm id="{46CA3650-11EE-9943-B6EE-F2407EFD3A04}"/>
                                            </p:graphic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
                                            <p:graphicEl>
                                              <a:dgm id="{BEFC8D30-59ED-304A-865F-736C5BEE3262}"/>
                                            </p:graphic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
                                            <p:graphicEl>
                                              <a:dgm id="{F51FA1B1-5337-1844-97F7-5D751632974D}"/>
                                            </p:graphic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
                                            <p:graphicEl>
                                              <a:dgm id="{18775D70-69A1-5C4D-A6B1-7F9D657AF290}"/>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9CC8172-22F7-983D-2C5B-28C36A90CE21}"/>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420BC5C-C418-4843-B04B-6918968D09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0F65141-E76F-76DC-65A8-B25A91CA739B}"/>
              </a:ext>
            </a:extLst>
          </p:cNvPr>
          <p:cNvSpPr>
            <a:spLocks noGrp="1"/>
          </p:cNvSpPr>
          <p:nvPr>
            <p:ph type="title"/>
          </p:nvPr>
        </p:nvSpPr>
        <p:spPr>
          <a:xfrm>
            <a:off x="515112" y="1394457"/>
            <a:ext cx="3154680" cy="4069080"/>
          </a:xfrm>
        </p:spPr>
        <p:txBody>
          <a:bodyPr>
            <a:normAutofit/>
          </a:bodyPr>
          <a:lstStyle/>
          <a:p>
            <a:r>
              <a:rPr lang="en-US" sz="4000" dirty="0">
                <a:latin typeface="Walbaum Display" panose="02070503090703020303" pitchFamily="18" charset="0"/>
              </a:rPr>
              <a:t>A Health and Disability Justice Critique of AOT</a:t>
            </a:r>
          </a:p>
        </p:txBody>
      </p:sp>
      <p:sp>
        <p:nvSpPr>
          <p:cNvPr id="12" name="Rectangle 11">
            <a:extLst>
              <a:ext uri="{FF2B5EF4-FFF2-40B4-BE49-F238E27FC236}">
                <a16:creationId xmlns:a16="http://schemas.microsoft.com/office/drawing/2014/main" id="{04E511C3-750B-AA87-AE51-0FA2069EA0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70" y="508090"/>
            <a:ext cx="11155680"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04B70554-ADB6-1B1B-BB5B-354C308AEC8C}"/>
              </a:ext>
            </a:extLst>
          </p:cNvPr>
          <p:cNvGraphicFramePr>
            <a:graphicFrameLocks noGrp="1"/>
          </p:cNvGraphicFramePr>
          <p:nvPr>
            <p:ph idx="1"/>
            <p:extLst>
              <p:ext uri="{D42A27DB-BD31-4B8C-83A1-F6EECF244321}">
                <p14:modId xmlns:p14="http://schemas.microsoft.com/office/powerpoint/2010/main" val="1537638984"/>
              </p:ext>
            </p:extLst>
          </p:nvPr>
        </p:nvGraphicFramePr>
        <p:xfrm>
          <a:off x="4187952" y="978407"/>
          <a:ext cx="7488936" cy="573030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78339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graphicEl>
                                              <a:dgm id="{2D760533-F382-6C4A-B2C3-EC42FB30E3D6}"/>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graphicEl>
                                              <a:dgm id="{EEFD367A-0617-0646-B577-0887CA2DB4A7}"/>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graphicEl>
                                              <a:dgm id="{AC98331C-C90A-3246-AB4F-E6842039E87D}"/>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B4F4B-6920-37E3-A012-92BC2CC1F9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74A023-AFF7-456B-D562-8BE53CC5ADF5}"/>
              </a:ext>
            </a:extLst>
          </p:cNvPr>
          <p:cNvSpPr>
            <a:spLocks noGrp="1"/>
          </p:cNvSpPr>
          <p:nvPr>
            <p:ph type="title"/>
          </p:nvPr>
        </p:nvSpPr>
        <p:spPr>
          <a:xfrm>
            <a:off x="346353" y="987054"/>
            <a:ext cx="10143460" cy="741897"/>
          </a:xfrm>
        </p:spPr>
        <p:txBody>
          <a:bodyPr>
            <a:normAutofit/>
          </a:bodyPr>
          <a:lstStyle/>
          <a:p>
            <a:pPr algn="ctr"/>
            <a:r>
              <a:rPr lang="en-US" sz="4000" b="1" dirty="0">
                <a:latin typeface="Walbaum Display" panose="02070503090703020303" pitchFamily="18" charset="0"/>
              </a:rPr>
              <a:t>Let’s Continue the Conversation…</a:t>
            </a:r>
          </a:p>
        </p:txBody>
      </p:sp>
      <p:sp>
        <p:nvSpPr>
          <p:cNvPr id="4" name="Content Placeholder 3">
            <a:extLst>
              <a:ext uri="{FF2B5EF4-FFF2-40B4-BE49-F238E27FC236}">
                <a16:creationId xmlns:a16="http://schemas.microsoft.com/office/drawing/2014/main" id="{284054AF-6247-7E25-15EC-A9136B3CD53F}"/>
              </a:ext>
            </a:extLst>
          </p:cNvPr>
          <p:cNvSpPr txBox="1">
            <a:spLocks/>
          </p:cNvSpPr>
          <p:nvPr/>
        </p:nvSpPr>
        <p:spPr>
          <a:xfrm>
            <a:off x="6519672" y="2578608"/>
            <a:ext cx="5166360" cy="3767328"/>
          </a:xfrm>
          <a:prstGeom prst="rect">
            <a:avLst/>
          </a:prstGeom>
        </p:spPr>
        <p:txBody>
          <a:bodyPr/>
          <a:lst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marL="0" indent="0">
              <a:buFont typeface="Franklin Gothic Book" panose="020B0503020102020204" pitchFamily="34" charset="0"/>
              <a:buNone/>
            </a:pPr>
            <a:endParaRPr lang="en-US" dirty="0"/>
          </a:p>
          <a:p>
            <a:pPr marL="0" indent="0">
              <a:buFont typeface="Franklin Gothic Book" panose="020B0503020102020204" pitchFamily="34" charset="0"/>
              <a:buNone/>
            </a:pPr>
            <a:endParaRPr lang="en-US" dirty="0"/>
          </a:p>
        </p:txBody>
      </p:sp>
      <p:graphicFrame>
        <p:nvGraphicFramePr>
          <p:cNvPr id="6" name="Content Placeholder 2">
            <a:extLst>
              <a:ext uri="{FF2B5EF4-FFF2-40B4-BE49-F238E27FC236}">
                <a16:creationId xmlns:a16="http://schemas.microsoft.com/office/drawing/2014/main" id="{E2483467-15E9-BA72-194B-C51FE621D1D8}"/>
              </a:ext>
            </a:extLst>
          </p:cNvPr>
          <p:cNvGraphicFramePr>
            <a:graphicFrameLocks noGrp="1"/>
          </p:cNvGraphicFramePr>
          <p:nvPr>
            <p:ph idx="1"/>
            <p:extLst>
              <p:ext uri="{D42A27DB-BD31-4B8C-83A1-F6EECF244321}">
                <p14:modId xmlns:p14="http://schemas.microsoft.com/office/powerpoint/2010/main" val="2740552081"/>
              </p:ext>
            </p:extLst>
          </p:nvPr>
        </p:nvGraphicFramePr>
        <p:xfrm>
          <a:off x="1295400" y="2289546"/>
          <a:ext cx="9601200" cy="3581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904158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9D9601-7FE2-3CC9-05D4-F4A5E8738D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4F3E2E-CDCC-8B63-8BDE-61F89249F541}"/>
              </a:ext>
            </a:extLst>
          </p:cNvPr>
          <p:cNvSpPr>
            <a:spLocks noGrp="1"/>
          </p:cNvSpPr>
          <p:nvPr>
            <p:ph type="title"/>
          </p:nvPr>
        </p:nvSpPr>
        <p:spPr>
          <a:xfrm>
            <a:off x="545254" y="927452"/>
            <a:ext cx="10281684" cy="1032732"/>
          </a:xfrm>
        </p:spPr>
        <p:txBody>
          <a:bodyPr anchor="t">
            <a:normAutofit/>
          </a:bodyPr>
          <a:lstStyle/>
          <a:p>
            <a:r>
              <a:rPr lang="en-US" sz="3600" b="1" dirty="0">
                <a:latin typeface="Walbaum Display" panose="02070503090703020303" pitchFamily="18" charset="0"/>
              </a:rPr>
              <a:t>The behavioral healthcare landscape</a:t>
            </a:r>
          </a:p>
        </p:txBody>
      </p:sp>
      <p:sp>
        <p:nvSpPr>
          <p:cNvPr id="3" name="Content Placeholder 2">
            <a:extLst>
              <a:ext uri="{FF2B5EF4-FFF2-40B4-BE49-F238E27FC236}">
                <a16:creationId xmlns:a16="http://schemas.microsoft.com/office/drawing/2014/main" id="{199634BE-1B3E-1AF3-E351-92AF9718A605}"/>
              </a:ext>
            </a:extLst>
          </p:cNvPr>
          <p:cNvSpPr>
            <a:spLocks noGrp="1"/>
          </p:cNvSpPr>
          <p:nvPr>
            <p:ph idx="1"/>
          </p:nvPr>
        </p:nvSpPr>
        <p:spPr>
          <a:xfrm>
            <a:off x="955158" y="1928652"/>
            <a:ext cx="7206710" cy="4461639"/>
          </a:xfrm>
        </p:spPr>
        <p:txBody>
          <a:bodyPr numCol="1">
            <a:normAutofit/>
          </a:bodyPr>
          <a:lstStyle/>
          <a:p>
            <a:pPr fontAlgn="base"/>
            <a:r>
              <a:rPr lang="en-US" sz="3000" dirty="0">
                <a:latin typeface="Walbaum Display" panose="02070503090703020303" pitchFamily="18" charset="0"/>
              </a:rPr>
              <a:t>Integrated care</a:t>
            </a:r>
          </a:p>
          <a:p>
            <a:pPr fontAlgn="base"/>
            <a:r>
              <a:rPr lang="en-US" sz="3000" dirty="0">
                <a:latin typeface="Walbaum Display" panose="02070503090703020303" pitchFamily="18" charset="0"/>
              </a:rPr>
              <a:t>Outpatient facility/provider-based</a:t>
            </a:r>
          </a:p>
          <a:p>
            <a:pPr fontAlgn="base"/>
            <a:r>
              <a:rPr lang="en-US" sz="3000" dirty="0">
                <a:latin typeface="Walbaum Display" panose="02070503090703020303" pitchFamily="18" charset="0"/>
              </a:rPr>
              <a:t>Institutional care and intensive</a:t>
            </a:r>
          </a:p>
          <a:p>
            <a:pPr fontAlgn="base"/>
            <a:r>
              <a:rPr lang="en-US" sz="3000" dirty="0">
                <a:latin typeface="Walbaum Display" panose="02070503090703020303" pitchFamily="18" charset="0"/>
              </a:rPr>
              <a:t>Services to treat SUD</a:t>
            </a:r>
          </a:p>
          <a:p>
            <a:pPr fontAlgn="base"/>
            <a:r>
              <a:rPr lang="en-US" sz="3000" dirty="0">
                <a:latin typeface="Walbaum Display" panose="02070503090703020303" pitchFamily="18" charset="0"/>
              </a:rPr>
              <a:t>Crisis services</a:t>
            </a:r>
          </a:p>
        </p:txBody>
      </p:sp>
    </p:spTree>
    <p:extLst>
      <p:ext uri="{BB962C8B-B14F-4D97-AF65-F5344CB8AC3E}">
        <p14:creationId xmlns:p14="http://schemas.microsoft.com/office/powerpoint/2010/main" val="2173723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AE2DA5-8825-FEAF-0EE8-69F0E9DDF6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9622F4-4A70-D79B-DB4B-1A1E339C2D59}"/>
              </a:ext>
            </a:extLst>
          </p:cNvPr>
          <p:cNvSpPr>
            <a:spLocks noGrp="1"/>
          </p:cNvSpPr>
          <p:nvPr>
            <p:ph type="title"/>
          </p:nvPr>
        </p:nvSpPr>
        <p:spPr>
          <a:xfrm>
            <a:off x="548758" y="922194"/>
            <a:ext cx="10281684" cy="1032732"/>
          </a:xfrm>
        </p:spPr>
        <p:txBody>
          <a:bodyPr anchor="t">
            <a:normAutofit/>
          </a:bodyPr>
          <a:lstStyle/>
          <a:p>
            <a:r>
              <a:rPr lang="en-US" sz="3600" b="1" dirty="0">
                <a:latin typeface="Walbaum Display" panose="02070503090703020303" pitchFamily="18" charset="0"/>
              </a:rPr>
              <a:t>The behavioral healthcare landscape</a:t>
            </a:r>
          </a:p>
        </p:txBody>
      </p:sp>
      <p:sp>
        <p:nvSpPr>
          <p:cNvPr id="3" name="Content Placeholder 2">
            <a:extLst>
              <a:ext uri="{FF2B5EF4-FFF2-40B4-BE49-F238E27FC236}">
                <a16:creationId xmlns:a16="http://schemas.microsoft.com/office/drawing/2014/main" id="{B70DD0A8-4186-4AEE-AF91-80FE324C5F19}"/>
              </a:ext>
            </a:extLst>
          </p:cNvPr>
          <p:cNvSpPr>
            <a:spLocks noGrp="1"/>
          </p:cNvSpPr>
          <p:nvPr>
            <p:ph idx="1"/>
          </p:nvPr>
        </p:nvSpPr>
        <p:spPr>
          <a:xfrm>
            <a:off x="548758" y="2107326"/>
            <a:ext cx="6004442" cy="4461639"/>
          </a:xfrm>
        </p:spPr>
        <p:txBody>
          <a:bodyPr numCol="1">
            <a:normAutofit/>
          </a:bodyPr>
          <a:lstStyle/>
          <a:p>
            <a:pPr fontAlgn="base"/>
            <a:r>
              <a:rPr lang="en-US" sz="3000" b="1" dirty="0">
                <a:latin typeface="Walbaum Display" panose="02070503090703020303" pitchFamily="18" charset="0"/>
              </a:rPr>
              <a:t>Voluntary</a:t>
            </a:r>
          </a:p>
          <a:p>
            <a:pPr lvl="1" fontAlgn="base"/>
            <a:r>
              <a:rPr lang="en-US" sz="2800" dirty="0">
                <a:latin typeface="Walbaum Display" panose="02070503090703020303" pitchFamily="18" charset="0"/>
              </a:rPr>
              <a:t>Integrated care</a:t>
            </a:r>
          </a:p>
          <a:p>
            <a:pPr lvl="1" fontAlgn="base"/>
            <a:r>
              <a:rPr lang="en-US" sz="2800" dirty="0">
                <a:latin typeface="Walbaum Display" panose="02070503090703020303" pitchFamily="18" charset="0"/>
              </a:rPr>
              <a:t>Outpatient facility/provider-based</a:t>
            </a:r>
          </a:p>
          <a:p>
            <a:pPr lvl="1" fontAlgn="base"/>
            <a:r>
              <a:rPr lang="en-US" sz="2800" dirty="0">
                <a:latin typeface="Walbaum Display" panose="02070503090703020303" pitchFamily="18" charset="0"/>
              </a:rPr>
              <a:t>Institutional care and intensive</a:t>
            </a:r>
          </a:p>
          <a:p>
            <a:pPr lvl="1" fontAlgn="base"/>
            <a:r>
              <a:rPr lang="en-US" sz="2800" dirty="0">
                <a:latin typeface="Walbaum Display" panose="02070503090703020303" pitchFamily="18" charset="0"/>
              </a:rPr>
              <a:t>Services to treat SUD</a:t>
            </a:r>
          </a:p>
          <a:p>
            <a:pPr lvl="1" fontAlgn="base"/>
            <a:r>
              <a:rPr lang="en-US" sz="2800" dirty="0">
                <a:latin typeface="Walbaum Display" panose="02070503090703020303" pitchFamily="18" charset="0"/>
              </a:rPr>
              <a:t>Crisis services</a:t>
            </a:r>
          </a:p>
        </p:txBody>
      </p:sp>
      <p:sp>
        <p:nvSpPr>
          <p:cNvPr id="5" name="Content Placeholder 2">
            <a:extLst>
              <a:ext uri="{FF2B5EF4-FFF2-40B4-BE49-F238E27FC236}">
                <a16:creationId xmlns:a16="http://schemas.microsoft.com/office/drawing/2014/main" id="{F66E89B7-ECD7-82DD-29CA-1915B60D57C2}"/>
              </a:ext>
            </a:extLst>
          </p:cNvPr>
          <p:cNvSpPr txBox="1">
            <a:spLocks/>
          </p:cNvSpPr>
          <p:nvPr/>
        </p:nvSpPr>
        <p:spPr>
          <a:xfrm>
            <a:off x="6096000" y="2107326"/>
            <a:ext cx="5547242" cy="4461639"/>
          </a:xfrm>
          <a:prstGeom prst="rect">
            <a:avLst/>
          </a:prstGeom>
        </p:spPr>
        <p:txBody>
          <a:bodyPr vert="horz" lIns="91440" tIns="45720" rIns="91440" bIns="45720" numCol="1" rtlCol="0">
            <a:normAutofit/>
          </a:bodyPr>
          <a:lstStyle>
            <a:lvl1pPr marL="228600" indent="-228600" algn="l" defTabSz="914400" rtl="0" eaLnBrk="1" latinLnBrk="0" hangingPunct="1">
              <a:lnSpc>
                <a:spcPct val="11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r>
              <a:rPr lang="en-US" sz="3000" b="1" dirty="0">
                <a:latin typeface="Walbaum Display" panose="02070503090703020303" pitchFamily="18" charset="0"/>
              </a:rPr>
              <a:t>Involuntary</a:t>
            </a:r>
          </a:p>
          <a:p>
            <a:pPr lvl="1" fontAlgn="base"/>
            <a:endParaRPr lang="en-US" sz="2800" dirty="0">
              <a:latin typeface="Walbaum Display" panose="02070503090703020303" pitchFamily="18" charset="0"/>
            </a:endParaRPr>
          </a:p>
          <a:p>
            <a:pPr lvl="1" fontAlgn="base"/>
            <a:r>
              <a:rPr lang="en-US" sz="2800" b="1" dirty="0">
                <a:solidFill>
                  <a:schemeClr val="accent5">
                    <a:lumMod val="75000"/>
                  </a:schemeClr>
                </a:solidFill>
                <a:latin typeface="Walbaum Display" panose="02070503090703020303" pitchFamily="18" charset="0"/>
              </a:rPr>
              <a:t>Preventive intervention</a:t>
            </a:r>
          </a:p>
          <a:p>
            <a:pPr lvl="1" fontAlgn="base"/>
            <a:endParaRPr lang="en-US" sz="2400" dirty="0">
              <a:latin typeface="Walbaum Display" panose="02070503090703020303" pitchFamily="18" charset="0"/>
            </a:endParaRPr>
          </a:p>
          <a:p>
            <a:pPr lvl="1" fontAlgn="base"/>
            <a:r>
              <a:rPr lang="en-US" sz="2800" b="1" dirty="0">
                <a:latin typeface="Walbaum Display" panose="02070503090703020303" pitchFamily="18" charset="0"/>
              </a:rPr>
              <a:t>Crisis Intervention</a:t>
            </a:r>
          </a:p>
          <a:p>
            <a:pPr marL="457200" lvl="1" indent="0" fontAlgn="base">
              <a:buNone/>
            </a:pPr>
            <a:endParaRPr lang="en-US" sz="2800" dirty="0">
              <a:latin typeface="Walbaum Display" panose="02070503090703020303" pitchFamily="18" charset="0"/>
            </a:endParaRPr>
          </a:p>
        </p:txBody>
      </p:sp>
    </p:spTree>
    <p:extLst>
      <p:ext uri="{BB962C8B-B14F-4D97-AF65-F5344CB8AC3E}">
        <p14:creationId xmlns:p14="http://schemas.microsoft.com/office/powerpoint/2010/main" val="3725506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33D665-C44D-3328-F258-6AE873C402A1}"/>
              </a:ext>
            </a:extLst>
          </p:cNvPr>
          <p:cNvSpPr>
            <a:spLocks noGrp="1"/>
          </p:cNvSpPr>
          <p:nvPr>
            <p:ph sz="half" idx="1"/>
          </p:nvPr>
        </p:nvSpPr>
        <p:spPr>
          <a:xfrm>
            <a:off x="521208" y="2578608"/>
            <a:ext cx="5166360" cy="4279392"/>
          </a:xfrm>
        </p:spPr>
        <p:txBody>
          <a:bodyPr>
            <a:normAutofit fontScale="85000" lnSpcReduction="10000"/>
          </a:bodyPr>
          <a:lstStyle/>
          <a:p>
            <a:pPr marL="0" indent="0">
              <a:buNone/>
            </a:pPr>
            <a:r>
              <a:rPr lang="en-US" sz="3300" b="1" dirty="0">
                <a:solidFill>
                  <a:schemeClr val="accent2">
                    <a:lumMod val="50000"/>
                  </a:schemeClr>
                </a:solidFill>
                <a:latin typeface="Walbaum Display" panose="02070503090703020303" pitchFamily="18" charset="0"/>
              </a:rPr>
              <a:t>Preventive outpatient commitment (POC) laws</a:t>
            </a:r>
          </a:p>
          <a:p>
            <a:r>
              <a:rPr lang="en-US" sz="3100" dirty="0">
                <a:latin typeface="Walbaum Display" panose="02070503090703020303" pitchFamily="18" charset="0"/>
              </a:rPr>
              <a:t>permit courts to order community-based treatment for individuals with serious mental illnesses to prevent deterioration likely to result in an acute risk of harm to self or others. </a:t>
            </a:r>
          </a:p>
        </p:txBody>
      </p:sp>
      <p:sp>
        <p:nvSpPr>
          <p:cNvPr id="4" name="Content Placeholder 3">
            <a:extLst>
              <a:ext uri="{FF2B5EF4-FFF2-40B4-BE49-F238E27FC236}">
                <a16:creationId xmlns:a16="http://schemas.microsoft.com/office/drawing/2014/main" id="{373E3B03-BC65-3E53-6AA9-9C2D39622344}"/>
              </a:ext>
            </a:extLst>
          </p:cNvPr>
          <p:cNvSpPr>
            <a:spLocks noGrp="1"/>
          </p:cNvSpPr>
          <p:nvPr>
            <p:ph sz="half" idx="2"/>
          </p:nvPr>
        </p:nvSpPr>
        <p:spPr>
          <a:xfrm>
            <a:off x="6519672" y="2578608"/>
            <a:ext cx="5166360" cy="4279392"/>
          </a:xfrm>
        </p:spPr>
        <p:txBody>
          <a:bodyPr>
            <a:normAutofit fontScale="85000" lnSpcReduction="10000"/>
          </a:bodyPr>
          <a:lstStyle/>
          <a:p>
            <a:pPr marL="0" indent="0">
              <a:buNone/>
            </a:pPr>
            <a:r>
              <a:rPr lang="en-US" sz="3300" b="1" dirty="0">
                <a:solidFill>
                  <a:schemeClr val="accent1">
                    <a:lumMod val="50000"/>
                  </a:schemeClr>
                </a:solidFill>
                <a:latin typeface="Walbaum Display" panose="02070503090703020303" pitchFamily="18" charset="0"/>
              </a:rPr>
              <a:t>Assisted outpatient treatment (AOT) laws </a:t>
            </a:r>
          </a:p>
          <a:p>
            <a:r>
              <a:rPr lang="en-US" sz="3100" dirty="0">
                <a:latin typeface="Walbaum Display" panose="02070503090703020303" pitchFamily="18" charset="0"/>
              </a:rPr>
              <a:t>include forms of involuntary outpatient commitment offered as a less restrictive alternative to hospitalization and those serving a preventive function</a:t>
            </a:r>
          </a:p>
          <a:p>
            <a:endParaRPr lang="en-US" dirty="0"/>
          </a:p>
        </p:txBody>
      </p:sp>
      <p:sp>
        <p:nvSpPr>
          <p:cNvPr id="5" name="Title 1">
            <a:extLst>
              <a:ext uri="{FF2B5EF4-FFF2-40B4-BE49-F238E27FC236}">
                <a16:creationId xmlns:a16="http://schemas.microsoft.com/office/drawing/2014/main" id="{6BD87CAE-33BE-03EE-AFA8-91A8A5B82C0C}"/>
              </a:ext>
            </a:extLst>
          </p:cNvPr>
          <p:cNvSpPr txBox="1">
            <a:spLocks/>
          </p:cNvSpPr>
          <p:nvPr/>
        </p:nvSpPr>
        <p:spPr>
          <a:xfrm>
            <a:off x="518160" y="990599"/>
            <a:ext cx="11155680" cy="1295400"/>
          </a:xfrm>
          <a:prstGeom prst="rect">
            <a:avLst/>
          </a:prstGeom>
        </p:spPr>
        <p:txBody>
          <a:bodyPr vert="horz" lIns="91440" tIns="45720" rIns="91440" bIns="45720" rtlCol="0" anchor="t">
            <a:normAutofit/>
          </a:bodyPr>
          <a:lst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a:lstStyle>
          <a:p>
            <a:r>
              <a:rPr lang="en-US" sz="3600" dirty="0">
                <a:latin typeface="Walbaum Display" panose="02070503090703020303" pitchFamily="18" charset="0"/>
              </a:rPr>
              <a:t>Legislation authorizing involuntary outpatient commitment</a:t>
            </a:r>
          </a:p>
        </p:txBody>
      </p:sp>
    </p:spTree>
    <p:extLst>
      <p:ext uri="{BB962C8B-B14F-4D97-AF65-F5344CB8AC3E}">
        <p14:creationId xmlns:p14="http://schemas.microsoft.com/office/powerpoint/2010/main" val="1392628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203860-0CA4-ABA5-89FC-E1BBE7624D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92D3AC-B90A-368B-5A4B-AFC84BF31948}"/>
              </a:ext>
            </a:extLst>
          </p:cNvPr>
          <p:cNvSpPr>
            <a:spLocks noGrp="1"/>
          </p:cNvSpPr>
          <p:nvPr>
            <p:ph type="title"/>
          </p:nvPr>
        </p:nvSpPr>
        <p:spPr>
          <a:xfrm>
            <a:off x="1077432" y="1046345"/>
            <a:ext cx="10037135" cy="624800"/>
          </a:xfrm>
        </p:spPr>
        <p:txBody>
          <a:bodyPr anchor="ctr">
            <a:noAutofit/>
          </a:bodyPr>
          <a:lstStyle/>
          <a:p>
            <a:r>
              <a:rPr lang="en-US" sz="4000" b="1" dirty="0">
                <a:latin typeface="Walbaum Display" panose="02070503090703020303" pitchFamily="18" charset="0"/>
              </a:rPr>
              <a:t>Why adopt AOT?</a:t>
            </a:r>
          </a:p>
        </p:txBody>
      </p:sp>
      <p:graphicFrame>
        <p:nvGraphicFramePr>
          <p:cNvPr id="5" name="Content Placeholder 2">
            <a:extLst>
              <a:ext uri="{FF2B5EF4-FFF2-40B4-BE49-F238E27FC236}">
                <a16:creationId xmlns:a16="http://schemas.microsoft.com/office/drawing/2014/main" id="{50BE9E13-A029-5E51-C87C-7524683C4075}"/>
              </a:ext>
            </a:extLst>
          </p:cNvPr>
          <p:cNvGraphicFramePr>
            <a:graphicFrameLocks noGrp="1"/>
          </p:cNvGraphicFramePr>
          <p:nvPr>
            <p:ph idx="1"/>
            <p:extLst>
              <p:ext uri="{D42A27DB-BD31-4B8C-83A1-F6EECF244321}">
                <p14:modId xmlns:p14="http://schemas.microsoft.com/office/powerpoint/2010/main" val="1133789427"/>
              </p:ext>
            </p:extLst>
          </p:nvPr>
        </p:nvGraphicFramePr>
        <p:xfrm>
          <a:off x="1295399" y="2155750"/>
          <a:ext cx="9601200" cy="4702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39675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graphicEl>
                                              <a:dgm id="{23549284-B0E5-6144-BEDA-12B6790DBD97}"/>
                                            </p:graphic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graphicEl>
                                              <a:dgm id="{7084F710-1845-0241-9247-F55B26B610AA}"/>
                                            </p:graphic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graphicEl>
                                              <a:dgm id="{8419D2F4-BDFF-FB44-88AC-BD0A744C1F21}"/>
                                            </p:graphic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graphicEl>
                                              <a:dgm id="{9160DF0A-FD8B-064E-A945-C50DB35CFA35}"/>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graphicEl>
                                              <a:dgm id="{46CA3650-11EE-9943-B6EE-F2407EFD3A04}"/>
                                            </p:graphic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
                                            <p:graphicEl>
                                              <a:dgm id="{BEFC8D30-59ED-304A-865F-736C5BEE3262}"/>
                                            </p:graphic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
                                            <p:graphicEl>
                                              <a:dgm id="{0D6ECA0E-F3E2-EA4D-8B28-C6EF430D8B74}"/>
                                            </p:graphic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
                                            <p:graphicEl>
                                              <a:dgm id="{FA509F98-3DE6-3D4B-A350-811DA345D20E}"/>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C9784A-5AC1-A165-C15E-3A92551287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AFE2E3-748D-44B9-2C70-CE93C9682E0C}"/>
              </a:ext>
            </a:extLst>
          </p:cNvPr>
          <p:cNvSpPr>
            <a:spLocks noGrp="1"/>
          </p:cNvSpPr>
          <p:nvPr>
            <p:ph type="title"/>
          </p:nvPr>
        </p:nvSpPr>
        <p:spPr>
          <a:xfrm>
            <a:off x="878541" y="801593"/>
            <a:ext cx="10281684" cy="875763"/>
          </a:xfrm>
        </p:spPr>
        <p:txBody>
          <a:bodyPr anchor="ctr">
            <a:normAutofit/>
          </a:bodyPr>
          <a:lstStyle/>
          <a:p>
            <a:r>
              <a:rPr lang="en-US" sz="4000" b="1" dirty="0">
                <a:latin typeface="Walbaum Display" panose="02070503090703020303" pitchFamily="18" charset="0"/>
              </a:rPr>
              <a:t>Where has AOT been implemented?</a:t>
            </a:r>
          </a:p>
        </p:txBody>
      </p:sp>
      <p:sp>
        <p:nvSpPr>
          <p:cNvPr id="3" name="Content Placeholder 2">
            <a:extLst>
              <a:ext uri="{FF2B5EF4-FFF2-40B4-BE49-F238E27FC236}">
                <a16:creationId xmlns:a16="http://schemas.microsoft.com/office/drawing/2014/main" id="{09D2143C-9BC2-8F4E-7F3F-44BFD628877D}"/>
              </a:ext>
            </a:extLst>
          </p:cNvPr>
          <p:cNvSpPr>
            <a:spLocks noGrp="1"/>
          </p:cNvSpPr>
          <p:nvPr>
            <p:ph idx="1"/>
          </p:nvPr>
        </p:nvSpPr>
        <p:spPr>
          <a:xfrm>
            <a:off x="1295400" y="2265517"/>
            <a:ext cx="9601200" cy="3353008"/>
          </a:xfrm>
        </p:spPr>
        <p:txBody>
          <a:bodyPr numCol="2">
            <a:normAutofit lnSpcReduction="10000"/>
          </a:bodyPr>
          <a:lstStyle/>
          <a:p>
            <a:r>
              <a:rPr lang="en-US" sz="2800" dirty="0">
                <a:latin typeface="Walbaum Display" panose="02070503090703020303" pitchFamily="18" charset="0"/>
              </a:rPr>
              <a:t>Pennsylvania</a:t>
            </a:r>
          </a:p>
          <a:p>
            <a:r>
              <a:rPr lang="en-US" sz="2800" dirty="0">
                <a:latin typeface="Walbaum Display" panose="02070503090703020303" pitchFamily="18" charset="0"/>
              </a:rPr>
              <a:t>New York</a:t>
            </a:r>
          </a:p>
          <a:p>
            <a:r>
              <a:rPr lang="en-US" sz="2800" dirty="0">
                <a:latin typeface="Walbaum Display" panose="02070503090703020303" pitchFamily="18" charset="0"/>
              </a:rPr>
              <a:t>California</a:t>
            </a:r>
          </a:p>
          <a:p>
            <a:r>
              <a:rPr lang="en-US" sz="2800" dirty="0">
                <a:latin typeface="Walbaum Display" panose="02070503090703020303" pitchFamily="18" charset="0"/>
              </a:rPr>
              <a:t>Georgia</a:t>
            </a:r>
          </a:p>
          <a:p>
            <a:r>
              <a:rPr lang="en-US" sz="2800" dirty="0">
                <a:latin typeface="Walbaum Display" panose="02070503090703020303" pitchFamily="18" charset="0"/>
              </a:rPr>
              <a:t>Kentucky</a:t>
            </a:r>
          </a:p>
          <a:p>
            <a:r>
              <a:rPr lang="en-US" sz="2800" dirty="0">
                <a:latin typeface="Walbaum Display" panose="02070503090703020303" pitchFamily="18" charset="0"/>
              </a:rPr>
              <a:t>Nevada</a:t>
            </a:r>
          </a:p>
          <a:p>
            <a:r>
              <a:rPr lang="en-US" sz="2800" dirty="0">
                <a:latin typeface="Walbaum Display" panose="02070503090703020303" pitchFamily="18" charset="0"/>
              </a:rPr>
              <a:t>New Mexico</a:t>
            </a:r>
          </a:p>
          <a:p>
            <a:r>
              <a:rPr lang="en-US" sz="2800" dirty="0">
                <a:latin typeface="Walbaum Display" panose="02070503090703020303" pitchFamily="18" charset="0"/>
              </a:rPr>
              <a:t>Oklahoma</a:t>
            </a:r>
          </a:p>
          <a:p>
            <a:r>
              <a:rPr lang="en-US" sz="2800" dirty="0">
                <a:latin typeface="Walbaum Display" panose="02070503090703020303" pitchFamily="18" charset="0"/>
              </a:rPr>
              <a:t>Oregon</a:t>
            </a:r>
          </a:p>
          <a:p>
            <a:r>
              <a:rPr lang="en-US" sz="2800" dirty="0">
                <a:latin typeface="Walbaum Display" panose="02070503090703020303" pitchFamily="18" charset="0"/>
              </a:rPr>
              <a:t>Utah </a:t>
            </a:r>
          </a:p>
          <a:p>
            <a:r>
              <a:rPr lang="en-US" sz="2800" dirty="0">
                <a:latin typeface="Walbaum Display" panose="02070503090703020303" pitchFamily="18" charset="0"/>
              </a:rPr>
              <a:t>Washington</a:t>
            </a:r>
          </a:p>
        </p:txBody>
      </p:sp>
    </p:spTree>
    <p:extLst>
      <p:ext uri="{BB962C8B-B14F-4D97-AF65-F5344CB8AC3E}">
        <p14:creationId xmlns:p14="http://schemas.microsoft.com/office/powerpoint/2010/main" val="18333004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D337A6-E73A-B30C-C440-877B0DFC32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1DE762-D2B8-083D-EF41-C88682235F47}"/>
              </a:ext>
            </a:extLst>
          </p:cNvPr>
          <p:cNvSpPr>
            <a:spLocks noGrp="1"/>
          </p:cNvSpPr>
          <p:nvPr>
            <p:ph type="title"/>
          </p:nvPr>
        </p:nvSpPr>
        <p:spPr>
          <a:xfrm>
            <a:off x="955158" y="807889"/>
            <a:ext cx="10281684" cy="1485900"/>
          </a:xfrm>
        </p:spPr>
        <p:txBody>
          <a:bodyPr anchor="ctr">
            <a:normAutofit/>
          </a:bodyPr>
          <a:lstStyle/>
          <a:p>
            <a:r>
              <a:rPr lang="en-US" sz="4000" b="1" dirty="0">
                <a:latin typeface="Walbaum Display" panose="02070503090703020303" pitchFamily="18" charset="0"/>
              </a:rPr>
              <a:t>Scholarly Dialogue on AOT Legislation</a:t>
            </a:r>
          </a:p>
        </p:txBody>
      </p:sp>
      <p:sp>
        <p:nvSpPr>
          <p:cNvPr id="3" name="Content Placeholder 2">
            <a:extLst>
              <a:ext uri="{FF2B5EF4-FFF2-40B4-BE49-F238E27FC236}">
                <a16:creationId xmlns:a16="http://schemas.microsoft.com/office/drawing/2014/main" id="{B4CB7F01-694A-A4AD-D70D-6D6131019185}"/>
              </a:ext>
            </a:extLst>
          </p:cNvPr>
          <p:cNvSpPr>
            <a:spLocks noGrp="1"/>
          </p:cNvSpPr>
          <p:nvPr>
            <p:ph idx="1"/>
          </p:nvPr>
        </p:nvSpPr>
        <p:spPr>
          <a:xfrm>
            <a:off x="1031358" y="2293789"/>
            <a:ext cx="10281684" cy="4319661"/>
          </a:xfrm>
        </p:spPr>
        <p:txBody>
          <a:bodyPr>
            <a:normAutofit lnSpcReduction="10000"/>
          </a:bodyPr>
          <a:lstStyle/>
          <a:p>
            <a:pPr marL="0" indent="0">
              <a:buNone/>
            </a:pPr>
            <a:r>
              <a:rPr lang="en-US" sz="2800" i="1" dirty="0">
                <a:latin typeface="Walbaum Display" panose="02070503090703020303" pitchFamily="18" charset="0"/>
              </a:rPr>
              <a:t>E. Lea Johnston</a:t>
            </a:r>
          </a:p>
          <a:p>
            <a:pPr lvl="1"/>
            <a:r>
              <a:rPr lang="en-US" sz="2800" dirty="0">
                <a:solidFill>
                  <a:schemeClr val="accent1">
                    <a:lumMod val="75000"/>
                  </a:schemeClr>
                </a:solidFill>
                <a:latin typeface="Walbaum Display" panose="02070503090703020303" pitchFamily="18" charset="0"/>
              </a:rPr>
              <a:t>Multistate survey</a:t>
            </a:r>
          </a:p>
          <a:p>
            <a:pPr lvl="2"/>
            <a:r>
              <a:rPr lang="en-US" sz="2600" dirty="0">
                <a:latin typeface="Walbaum Display" panose="02070503090703020303" pitchFamily="18" charset="0"/>
              </a:rPr>
              <a:t>Types of “therapeutic” interventions</a:t>
            </a:r>
          </a:p>
          <a:p>
            <a:pPr lvl="2"/>
            <a:r>
              <a:rPr lang="en-US" sz="2600" dirty="0">
                <a:latin typeface="Walbaum Display" panose="02070503090703020303" pitchFamily="18" charset="0"/>
              </a:rPr>
              <a:t>Types of consequences for non-compliance</a:t>
            </a:r>
          </a:p>
          <a:p>
            <a:pPr lvl="1"/>
            <a:r>
              <a:rPr lang="en-US" sz="2800" dirty="0">
                <a:solidFill>
                  <a:schemeClr val="accent2">
                    <a:lumMod val="75000"/>
                  </a:schemeClr>
                </a:solidFill>
                <a:latin typeface="Walbaum Display" panose="02070503090703020303" pitchFamily="18" charset="0"/>
              </a:rPr>
              <a:t>Constitutionality</a:t>
            </a:r>
          </a:p>
          <a:p>
            <a:pPr lvl="2"/>
            <a:r>
              <a:rPr lang="en-US" sz="2600" dirty="0">
                <a:latin typeface="Walbaum Display" panose="02070503090703020303" pitchFamily="18" charset="0"/>
              </a:rPr>
              <a:t>Some AOT legislation may be unconstitutional as written/implemented</a:t>
            </a:r>
          </a:p>
          <a:p>
            <a:pPr lvl="1"/>
            <a:r>
              <a:rPr lang="en-US" sz="2800" dirty="0">
                <a:solidFill>
                  <a:schemeClr val="accent6">
                    <a:lumMod val="50000"/>
                  </a:schemeClr>
                </a:solidFill>
                <a:latin typeface="Walbaum Display" panose="02070503090703020303" pitchFamily="18" charset="0"/>
              </a:rPr>
              <a:t>Policy justifications</a:t>
            </a:r>
          </a:p>
          <a:p>
            <a:pPr lvl="2"/>
            <a:r>
              <a:rPr lang="en-US" sz="2600" dirty="0">
                <a:latin typeface="Walbaum Display" panose="02070503090703020303" pitchFamily="18" charset="0"/>
              </a:rPr>
              <a:t>Unsupported by strong evidence</a:t>
            </a:r>
          </a:p>
          <a:p>
            <a:endParaRPr lang="en-US" sz="2800" dirty="0">
              <a:latin typeface="Walbaum Display" panose="02070503090703020303" pitchFamily="18" charset="0"/>
            </a:endParaRPr>
          </a:p>
          <a:p>
            <a:endParaRPr lang="en-US" sz="2800" dirty="0">
              <a:latin typeface="Walbaum Display" panose="02070503090703020303" pitchFamily="18" charset="0"/>
            </a:endParaRPr>
          </a:p>
          <a:p>
            <a:endParaRPr lang="en-US" sz="2800" dirty="0">
              <a:latin typeface="Walbaum Display" panose="02070503090703020303" pitchFamily="18" charset="0"/>
            </a:endParaRPr>
          </a:p>
        </p:txBody>
      </p:sp>
    </p:spTree>
    <p:extLst>
      <p:ext uri="{BB962C8B-B14F-4D97-AF65-F5344CB8AC3E}">
        <p14:creationId xmlns:p14="http://schemas.microsoft.com/office/powerpoint/2010/main" val="3315772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2D92F1-6576-D827-0FAA-087E07E443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8412B3-7E03-EDB4-7906-A4775FA6D2FB}"/>
              </a:ext>
            </a:extLst>
          </p:cNvPr>
          <p:cNvSpPr>
            <a:spLocks noGrp="1"/>
          </p:cNvSpPr>
          <p:nvPr>
            <p:ph type="title"/>
          </p:nvPr>
        </p:nvSpPr>
        <p:spPr>
          <a:xfrm>
            <a:off x="955158" y="807889"/>
            <a:ext cx="10281684" cy="1485900"/>
          </a:xfrm>
        </p:spPr>
        <p:txBody>
          <a:bodyPr anchor="ctr">
            <a:normAutofit/>
          </a:bodyPr>
          <a:lstStyle/>
          <a:p>
            <a:r>
              <a:rPr lang="en-US" sz="4000" b="1" dirty="0">
                <a:latin typeface="Walbaum Display" panose="02070503090703020303" pitchFamily="18" charset="0"/>
              </a:rPr>
              <a:t>Scholarly Dialogue on AOT Legislation</a:t>
            </a:r>
          </a:p>
        </p:txBody>
      </p:sp>
      <p:sp>
        <p:nvSpPr>
          <p:cNvPr id="3" name="Content Placeholder 2">
            <a:extLst>
              <a:ext uri="{FF2B5EF4-FFF2-40B4-BE49-F238E27FC236}">
                <a16:creationId xmlns:a16="http://schemas.microsoft.com/office/drawing/2014/main" id="{4E7AEEBF-371D-104F-2D5F-334B6FD1AB8D}"/>
              </a:ext>
            </a:extLst>
          </p:cNvPr>
          <p:cNvSpPr>
            <a:spLocks noGrp="1"/>
          </p:cNvSpPr>
          <p:nvPr>
            <p:ph idx="1"/>
          </p:nvPr>
        </p:nvSpPr>
        <p:spPr>
          <a:xfrm>
            <a:off x="1031357" y="2293789"/>
            <a:ext cx="10430173" cy="4319661"/>
          </a:xfrm>
        </p:spPr>
        <p:txBody>
          <a:bodyPr>
            <a:normAutofit/>
          </a:bodyPr>
          <a:lstStyle/>
          <a:p>
            <a:pPr marL="0" indent="0">
              <a:buNone/>
            </a:pPr>
            <a:r>
              <a:rPr lang="en-US" sz="2800" i="1" dirty="0">
                <a:latin typeface="Walbaum Display" panose="02070503090703020303" pitchFamily="18" charset="0"/>
              </a:rPr>
              <a:t>Candice T. Player</a:t>
            </a:r>
          </a:p>
          <a:p>
            <a:r>
              <a:rPr lang="en-US" sz="2600" dirty="0">
                <a:latin typeface="Walbaum Display" panose="02070503090703020303" pitchFamily="18" charset="0"/>
              </a:rPr>
              <a:t>When the primary concern is </a:t>
            </a:r>
            <a:r>
              <a:rPr lang="en-US" sz="2600" dirty="0">
                <a:solidFill>
                  <a:schemeClr val="accent1">
                    <a:lumMod val="75000"/>
                  </a:schemeClr>
                </a:solidFill>
                <a:latin typeface="Walbaum Display" panose="02070503090703020303" pitchFamily="18" charset="0"/>
              </a:rPr>
              <a:t>self-harm</a:t>
            </a:r>
            <a:r>
              <a:rPr lang="en-US" sz="2600" dirty="0">
                <a:latin typeface="Walbaum Display" panose="02070503090703020303" pitchFamily="18" charset="0"/>
              </a:rPr>
              <a:t>...court ordered outpatient treatment may be appropriate </a:t>
            </a:r>
            <a:r>
              <a:rPr lang="en-US" sz="2600" i="1" dirty="0">
                <a:latin typeface="Walbaum Display" panose="02070503090703020303" pitchFamily="18" charset="0"/>
              </a:rPr>
              <a:t>only</a:t>
            </a:r>
            <a:r>
              <a:rPr lang="en-US" sz="2600" dirty="0">
                <a:latin typeface="Walbaum Display" panose="02070503090703020303" pitchFamily="18" charset="0"/>
              </a:rPr>
              <a:t> for people with mental illnesses who lack the </a:t>
            </a:r>
            <a:r>
              <a:rPr lang="en-US" sz="2600" dirty="0">
                <a:solidFill>
                  <a:schemeClr val="accent1">
                    <a:lumMod val="75000"/>
                  </a:schemeClr>
                </a:solidFill>
                <a:latin typeface="Walbaum Display" panose="02070503090703020303" pitchFamily="18" charset="0"/>
              </a:rPr>
              <a:t>legal capacity </a:t>
            </a:r>
            <a:r>
              <a:rPr lang="en-US" sz="2600" dirty="0">
                <a:latin typeface="Walbaum Display" panose="02070503090703020303" pitchFamily="18" charset="0"/>
              </a:rPr>
              <a:t>to make competent treatment decisions on their own.</a:t>
            </a:r>
          </a:p>
          <a:p>
            <a:r>
              <a:rPr lang="en-US" sz="2600" dirty="0">
                <a:latin typeface="Walbaum Display" panose="02070503090703020303" pitchFamily="18" charset="0"/>
              </a:rPr>
              <a:t>When the primary concern is </a:t>
            </a:r>
            <a:r>
              <a:rPr lang="en-US" sz="2600" dirty="0">
                <a:solidFill>
                  <a:schemeClr val="accent2">
                    <a:lumMod val="75000"/>
                  </a:schemeClr>
                </a:solidFill>
                <a:latin typeface="Walbaum Display" panose="02070503090703020303" pitchFamily="18" charset="0"/>
              </a:rPr>
              <a:t>harm to others</a:t>
            </a:r>
            <a:r>
              <a:rPr lang="en-US" sz="2600" dirty="0">
                <a:latin typeface="Walbaum Display" panose="02070503090703020303" pitchFamily="18" charset="0"/>
              </a:rPr>
              <a:t>… court ordered outpatient treatment may be appropriate </a:t>
            </a:r>
            <a:r>
              <a:rPr lang="en-US" sz="2600" i="1" dirty="0">
                <a:latin typeface="Walbaum Display" panose="02070503090703020303" pitchFamily="18" charset="0"/>
              </a:rPr>
              <a:t>only</a:t>
            </a:r>
            <a:r>
              <a:rPr lang="en-US" sz="2600" dirty="0">
                <a:latin typeface="Walbaum Display" panose="02070503090703020303" pitchFamily="18" charset="0"/>
              </a:rPr>
              <a:t> for people with mental illnesses who lack the </a:t>
            </a:r>
            <a:r>
              <a:rPr lang="en-US" sz="2600" dirty="0">
                <a:solidFill>
                  <a:schemeClr val="accent2">
                    <a:lumMod val="75000"/>
                  </a:schemeClr>
                </a:solidFill>
                <a:latin typeface="Walbaum Display" panose="02070503090703020303" pitchFamily="18" charset="0"/>
              </a:rPr>
              <a:t>moral capacity </a:t>
            </a:r>
            <a:r>
              <a:rPr lang="en-US" sz="2600" dirty="0">
                <a:latin typeface="Walbaum Display" panose="02070503090703020303" pitchFamily="18" charset="0"/>
              </a:rPr>
              <a:t>for criminal responsibility.</a:t>
            </a:r>
          </a:p>
          <a:p>
            <a:endParaRPr lang="en-US" sz="2800" dirty="0">
              <a:latin typeface="Walbaum Display" panose="02070503090703020303" pitchFamily="18" charset="0"/>
            </a:endParaRPr>
          </a:p>
          <a:p>
            <a:endParaRPr lang="en-US" sz="2800" dirty="0">
              <a:latin typeface="Walbaum Display" panose="02070503090703020303" pitchFamily="18" charset="0"/>
            </a:endParaRPr>
          </a:p>
          <a:p>
            <a:endParaRPr lang="en-US" sz="2800" dirty="0">
              <a:latin typeface="Walbaum Display" panose="02070503090703020303" pitchFamily="18" charset="0"/>
            </a:endParaRPr>
          </a:p>
          <a:p>
            <a:endParaRPr lang="en-US" sz="2800" dirty="0">
              <a:latin typeface="Walbaum Display" panose="02070503090703020303" pitchFamily="18" charset="0"/>
            </a:endParaRPr>
          </a:p>
        </p:txBody>
      </p:sp>
    </p:spTree>
    <p:extLst>
      <p:ext uri="{BB962C8B-B14F-4D97-AF65-F5344CB8AC3E}">
        <p14:creationId xmlns:p14="http://schemas.microsoft.com/office/powerpoint/2010/main" val="1020646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AEFD6B-2020-BCDA-27FC-633EC068FAA4}"/>
              </a:ext>
            </a:extLst>
          </p:cNvPr>
          <p:cNvSpPr>
            <a:spLocks noGrp="1"/>
          </p:cNvSpPr>
          <p:nvPr>
            <p:ph type="title"/>
          </p:nvPr>
        </p:nvSpPr>
        <p:spPr/>
        <p:txBody>
          <a:bodyPr>
            <a:normAutofit fontScale="90000"/>
          </a:bodyPr>
          <a:lstStyle/>
          <a:p>
            <a:r>
              <a:rPr lang="en-US" b="0" dirty="0">
                <a:latin typeface="Walbaum Display" panose="02070503090703020303" pitchFamily="18" charset="0"/>
              </a:rPr>
              <a:t>Critical lenses, like those offered through </a:t>
            </a:r>
            <a:r>
              <a:rPr lang="en-US" dirty="0">
                <a:latin typeface="Walbaum Display" panose="02070503090703020303" pitchFamily="18" charset="0"/>
              </a:rPr>
              <a:t>health and disability justice</a:t>
            </a:r>
            <a:r>
              <a:rPr lang="en-US" b="0" dirty="0">
                <a:latin typeface="Walbaum Display" panose="02070503090703020303" pitchFamily="18" charset="0"/>
              </a:rPr>
              <a:t>, aid in interpreting the gaps between the stated purpose and the actual impact of legal interventions. </a:t>
            </a:r>
          </a:p>
        </p:txBody>
      </p:sp>
    </p:spTree>
    <p:extLst>
      <p:ext uri="{BB962C8B-B14F-4D97-AF65-F5344CB8AC3E}">
        <p14:creationId xmlns:p14="http://schemas.microsoft.com/office/powerpoint/2010/main" val="2452099931"/>
      </p:ext>
    </p:extLst>
  </p:cSld>
  <p:clrMapOvr>
    <a:masterClrMapping/>
  </p:clrMapOvr>
</p:sld>
</file>

<file path=ppt/theme/theme1.xml><?xml version="1.0" encoding="utf-8"?>
<a:theme xmlns:a="http://schemas.openxmlformats.org/drawingml/2006/main" name="GestaltVTI">
  <a:themeElements>
    <a:clrScheme name="Gestalt">
      <a:dk1>
        <a:srgbClr val="000000"/>
      </a:dk1>
      <a:lt1>
        <a:sysClr val="window" lastClr="FFFFFF"/>
      </a:lt1>
      <a:dk2>
        <a:srgbClr val="262626"/>
      </a:dk2>
      <a:lt2>
        <a:srgbClr val="F7F7F7"/>
      </a:lt2>
      <a:accent1>
        <a:srgbClr val="EBA000"/>
      </a:accent1>
      <a:accent2>
        <a:srgbClr val="00BAC8"/>
      </a:accent2>
      <a:accent3>
        <a:srgbClr val="E64823"/>
      </a:accent3>
      <a:accent4>
        <a:srgbClr val="4D5AFF"/>
      </a:accent4>
      <a:accent5>
        <a:srgbClr val="FE5D21"/>
      </a:accent5>
      <a:accent6>
        <a:srgbClr val="00C777"/>
      </a:accent6>
      <a:hlink>
        <a:srgbClr val="2998E3"/>
      </a:hlink>
      <a:folHlink>
        <a:srgbClr val="939393"/>
      </a:folHlink>
    </a:clrScheme>
    <a:fontScheme name="Gestalt">
      <a:majorFont>
        <a:latin typeface="Bierstadt"/>
        <a:ea typeface=""/>
        <a:cs typeface=""/>
      </a:majorFont>
      <a:minorFont>
        <a:latin typeface="Bierstad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GestaltVTI" id="{4F87C71D-53D1-4B71-BF97-FD0EA4B25665}" vid="{A110AFC4-8D8A-4C02-8885-7BA370B379B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2138</TotalTime>
  <Words>1524</Words>
  <Application>Microsoft Macintosh PowerPoint</Application>
  <PresentationFormat>Widescreen</PresentationFormat>
  <Paragraphs>121</Paragraphs>
  <Slides>13</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Aptos</vt:lpstr>
      <vt:lpstr>Arial</vt:lpstr>
      <vt:lpstr>Bierstadt</vt:lpstr>
      <vt:lpstr>Franklin Gothic Book</vt:lpstr>
      <vt:lpstr>Walbaum Display</vt:lpstr>
      <vt:lpstr>GestaltVTI</vt:lpstr>
      <vt:lpstr>A Disability and Health Justice Critique of Involuntary Outpatient Commitment</vt:lpstr>
      <vt:lpstr>The behavioral healthcare landscape</vt:lpstr>
      <vt:lpstr>The behavioral healthcare landscape</vt:lpstr>
      <vt:lpstr>PowerPoint Presentation</vt:lpstr>
      <vt:lpstr>Why adopt AOT?</vt:lpstr>
      <vt:lpstr>Where has AOT been implemented?</vt:lpstr>
      <vt:lpstr>Scholarly Dialogue on AOT Legislation</vt:lpstr>
      <vt:lpstr>Scholarly Dialogue on AOT Legislation</vt:lpstr>
      <vt:lpstr>Critical lenses, like those offered through health and disability justice, aid in interpreting the gaps between the stated purpose and the actual impact of legal interventions. </vt:lpstr>
      <vt:lpstr>Heath Justice as Critical  Framework</vt:lpstr>
      <vt:lpstr>Disability Justice as Critical Framework</vt:lpstr>
      <vt:lpstr>A Health and Disability Justice Critique of AOT</vt:lpstr>
      <vt:lpstr>Let’s Continue the Conversation…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Pierson-Brown, Tomar</dc:creator>
  <cp:lastModifiedBy>Pierson-Brown, Tomar</cp:lastModifiedBy>
  <cp:revision>10</cp:revision>
  <dcterms:created xsi:type="dcterms:W3CDTF">2026-05-21T13:02:49Z</dcterms:created>
  <dcterms:modified xsi:type="dcterms:W3CDTF">2026-05-30T19:49:40Z</dcterms:modified>
</cp:coreProperties>
</file>