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3052" r:id="rId2"/>
    <p:sldId id="3057" r:id="rId3"/>
    <p:sldId id="256" r:id="rId4"/>
    <p:sldId id="257" r:id="rId5"/>
    <p:sldId id="271" r:id="rId6"/>
    <p:sldId id="2922" r:id="rId7"/>
    <p:sldId id="3002" r:id="rId8"/>
    <p:sldId id="3042" r:id="rId9"/>
    <p:sldId id="389" r:id="rId10"/>
    <p:sldId id="3044" r:id="rId11"/>
    <p:sldId id="2923" r:id="rId12"/>
    <p:sldId id="294" r:id="rId13"/>
    <p:sldId id="314" r:id="rId14"/>
    <p:sldId id="305" r:id="rId15"/>
    <p:sldId id="331" r:id="rId16"/>
    <p:sldId id="307" r:id="rId17"/>
    <p:sldId id="329" r:id="rId18"/>
    <p:sldId id="330" r:id="rId19"/>
    <p:sldId id="308" r:id="rId20"/>
    <p:sldId id="328" r:id="rId21"/>
    <p:sldId id="315" r:id="rId22"/>
    <p:sldId id="327" r:id="rId23"/>
    <p:sldId id="316" r:id="rId24"/>
    <p:sldId id="326" r:id="rId25"/>
    <p:sldId id="311" r:id="rId26"/>
    <p:sldId id="325" r:id="rId27"/>
    <p:sldId id="324" r:id="rId28"/>
    <p:sldId id="313" r:id="rId29"/>
    <p:sldId id="3049" r:id="rId30"/>
    <p:sldId id="3050" r:id="rId31"/>
    <p:sldId id="617" r:id="rId32"/>
    <p:sldId id="619" r:id="rId33"/>
    <p:sldId id="3054" r:id="rId34"/>
    <p:sldId id="621" r:id="rId35"/>
    <p:sldId id="620" r:id="rId36"/>
    <p:sldId id="3055" r:id="rId37"/>
    <p:sldId id="305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282"/>
    <a:srgbClr val="05A8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06"/>
    <p:restoredTop sz="83792"/>
  </p:normalViewPr>
  <p:slideViewPr>
    <p:cSldViewPr snapToGrid="0">
      <p:cViewPr varScale="1">
        <p:scale>
          <a:sx n="93" d="100"/>
          <a:sy n="93" d="100"/>
        </p:scale>
        <p:origin x="76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2.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svg"/></Relationships>
</file>

<file path=ppt/diagrams/_rels/data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svg"/></Relationships>
</file>

<file path=ppt/diagrams/_rels/drawing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D990FE-2A27-4DA8-9A20-0E562AC44E00}"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B1335E05-A054-4082-ABC0-F2CF1306117D}">
      <dgm:prSet/>
      <dgm:spPr/>
      <dgm:t>
        <a:bodyPr/>
        <a:lstStyle/>
        <a:p>
          <a:r>
            <a:rPr lang="en-US"/>
            <a:t>Introduction</a:t>
          </a:r>
        </a:p>
      </dgm:t>
    </dgm:pt>
    <dgm:pt modelId="{6A01F187-6EFD-45A0-B0CC-968B45A81F30}" type="parTrans" cxnId="{476B5D52-7398-46B9-9BD9-93C3A32CDB97}">
      <dgm:prSet/>
      <dgm:spPr/>
      <dgm:t>
        <a:bodyPr/>
        <a:lstStyle/>
        <a:p>
          <a:endParaRPr lang="en-US"/>
        </a:p>
      </dgm:t>
    </dgm:pt>
    <dgm:pt modelId="{B893B1B7-126B-4235-9A04-27A23988AC1B}" type="sibTrans" cxnId="{476B5D52-7398-46B9-9BD9-93C3A32CDB97}">
      <dgm:prSet/>
      <dgm:spPr/>
      <dgm:t>
        <a:bodyPr/>
        <a:lstStyle/>
        <a:p>
          <a:endParaRPr lang="en-US"/>
        </a:p>
      </dgm:t>
    </dgm:pt>
    <dgm:pt modelId="{29933B26-6F8E-44BF-883A-9B7AA2294BE6}">
      <dgm:prSet/>
      <dgm:spPr/>
      <dgm:t>
        <a:bodyPr/>
        <a:lstStyle/>
        <a:p>
          <a:r>
            <a:rPr lang="en-US" dirty="0"/>
            <a:t>The Right Mental Model</a:t>
          </a:r>
        </a:p>
      </dgm:t>
    </dgm:pt>
    <dgm:pt modelId="{7C98828A-B7AD-4FB2-AAAB-1AE7EE5C1907}" type="parTrans" cxnId="{6AC87B71-3EB6-4554-A680-1F150B6D17A8}">
      <dgm:prSet/>
      <dgm:spPr/>
      <dgm:t>
        <a:bodyPr/>
        <a:lstStyle/>
        <a:p>
          <a:endParaRPr lang="en-US"/>
        </a:p>
      </dgm:t>
    </dgm:pt>
    <dgm:pt modelId="{9158EFF6-062F-43CD-AC61-309FCFC5F4E7}" type="sibTrans" cxnId="{6AC87B71-3EB6-4554-A680-1F150B6D17A8}">
      <dgm:prSet/>
      <dgm:spPr/>
      <dgm:t>
        <a:bodyPr/>
        <a:lstStyle/>
        <a:p>
          <a:endParaRPr lang="en-US"/>
        </a:p>
      </dgm:t>
    </dgm:pt>
    <dgm:pt modelId="{7C62C791-9F09-48D1-B549-FBB0324232EA}">
      <dgm:prSet/>
      <dgm:spPr/>
      <dgm:t>
        <a:bodyPr/>
        <a:lstStyle/>
        <a:p>
          <a:r>
            <a:rPr lang="en-US" dirty="0"/>
            <a:t>A Field Guide to Legal AI Products</a:t>
          </a:r>
        </a:p>
      </dgm:t>
    </dgm:pt>
    <dgm:pt modelId="{0459EE28-2B27-4523-A42B-9F6BF0DA09AE}" type="parTrans" cxnId="{18F4F390-3A11-4F03-A21C-D612F0D22A91}">
      <dgm:prSet/>
      <dgm:spPr/>
      <dgm:t>
        <a:bodyPr/>
        <a:lstStyle/>
        <a:p>
          <a:endParaRPr lang="en-US"/>
        </a:p>
      </dgm:t>
    </dgm:pt>
    <dgm:pt modelId="{86B972B0-9E5B-4B74-B340-F50973E74BB2}" type="sibTrans" cxnId="{18F4F390-3A11-4F03-A21C-D612F0D22A91}">
      <dgm:prSet/>
      <dgm:spPr/>
      <dgm:t>
        <a:bodyPr/>
        <a:lstStyle/>
        <a:p>
          <a:endParaRPr lang="en-US"/>
        </a:p>
      </dgm:t>
    </dgm:pt>
    <dgm:pt modelId="{ABA56D28-7937-4D94-92AE-35E3B0B4C11D}">
      <dgm:prSet/>
      <dgm:spPr/>
      <dgm:t>
        <a:bodyPr/>
        <a:lstStyle/>
        <a:p>
          <a:r>
            <a:rPr lang="en-US" dirty="0"/>
            <a:t>Capabilities of Legal AI Tools</a:t>
          </a:r>
        </a:p>
      </dgm:t>
    </dgm:pt>
    <dgm:pt modelId="{15C60FDF-106B-428B-9675-002673CD566A}" type="parTrans" cxnId="{A81B075E-83B1-4F6A-BA85-BF541D617F58}">
      <dgm:prSet/>
      <dgm:spPr/>
      <dgm:t>
        <a:bodyPr/>
        <a:lstStyle/>
        <a:p>
          <a:endParaRPr lang="en-US"/>
        </a:p>
      </dgm:t>
    </dgm:pt>
    <dgm:pt modelId="{99316EEC-C92A-44B5-A398-65A9F492CFAA}" type="sibTrans" cxnId="{A81B075E-83B1-4F6A-BA85-BF541D617F58}">
      <dgm:prSet/>
      <dgm:spPr/>
      <dgm:t>
        <a:bodyPr/>
        <a:lstStyle/>
        <a:p>
          <a:endParaRPr lang="en-US"/>
        </a:p>
      </dgm:t>
    </dgm:pt>
    <dgm:pt modelId="{E073747E-4694-4836-8C3A-D6BF8F635609}">
      <dgm:prSet/>
      <dgm:spPr/>
      <dgm:t>
        <a:bodyPr/>
        <a:lstStyle/>
        <a:p>
          <a:r>
            <a:rPr lang="en-US" dirty="0"/>
            <a:t>Discussion</a:t>
          </a:r>
        </a:p>
      </dgm:t>
    </dgm:pt>
    <dgm:pt modelId="{FF74F09C-954F-47E1-A614-38742D6751E2}" type="parTrans" cxnId="{E8D68704-FE9A-486B-BF9C-B9FCC3A6B3AE}">
      <dgm:prSet/>
      <dgm:spPr/>
      <dgm:t>
        <a:bodyPr/>
        <a:lstStyle/>
        <a:p>
          <a:endParaRPr lang="en-US"/>
        </a:p>
      </dgm:t>
    </dgm:pt>
    <dgm:pt modelId="{D69C5FF5-FF98-4B2D-91F4-769A2A7F75F4}" type="sibTrans" cxnId="{E8D68704-FE9A-486B-BF9C-B9FCC3A6B3AE}">
      <dgm:prSet/>
      <dgm:spPr/>
      <dgm:t>
        <a:bodyPr/>
        <a:lstStyle/>
        <a:p>
          <a:endParaRPr lang="en-US"/>
        </a:p>
      </dgm:t>
    </dgm:pt>
    <dgm:pt modelId="{AAE9ECDA-3B38-4A00-8E08-8722689C8AA8}">
      <dgm:prSet/>
      <dgm:spPr/>
      <dgm:t>
        <a:bodyPr/>
        <a:lstStyle/>
        <a:p>
          <a:r>
            <a:rPr lang="en-US"/>
            <a:t>Q&amp;A</a:t>
          </a:r>
        </a:p>
      </dgm:t>
    </dgm:pt>
    <dgm:pt modelId="{2F304AF6-C7D0-424D-93A6-523D9A2A3BA2}" type="parTrans" cxnId="{B523E51D-87D1-4BE0-B5A9-CE3982324227}">
      <dgm:prSet/>
      <dgm:spPr/>
      <dgm:t>
        <a:bodyPr/>
        <a:lstStyle/>
        <a:p>
          <a:endParaRPr lang="en-US"/>
        </a:p>
      </dgm:t>
    </dgm:pt>
    <dgm:pt modelId="{F10B406F-60CA-48A4-8743-3F498DB4200F}" type="sibTrans" cxnId="{B523E51D-87D1-4BE0-B5A9-CE3982324227}">
      <dgm:prSet/>
      <dgm:spPr/>
      <dgm:t>
        <a:bodyPr/>
        <a:lstStyle/>
        <a:p>
          <a:endParaRPr lang="en-US"/>
        </a:p>
      </dgm:t>
    </dgm:pt>
    <dgm:pt modelId="{30500986-FA9C-4B52-9C69-096D0177E4F1}">
      <dgm:prSet/>
      <dgm:spPr/>
      <dgm:t>
        <a:bodyPr/>
        <a:lstStyle/>
        <a:p>
          <a:r>
            <a:rPr lang="en-US" b="0" dirty="0">
              <a:latin typeface="+mn-lt"/>
            </a:rPr>
            <a:t>Ethics and Responsibility</a:t>
          </a:r>
        </a:p>
      </dgm:t>
    </dgm:pt>
    <dgm:pt modelId="{345B8B47-6521-445B-901F-CB510ABF5365}" type="parTrans" cxnId="{6561F920-DAD3-4FAC-8B1A-8DE9D59E81F6}">
      <dgm:prSet/>
      <dgm:spPr/>
      <dgm:t>
        <a:bodyPr/>
        <a:lstStyle/>
        <a:p>
          <a:endParaRPr lang="en-US"/>
        </a:p>
      </dgm:t>
    </dgm:pt>
    <dgm:pt modelId="{33999A11-D8D1-445C-9EC7-2060FC3A4FE3}" type="sibTrans" cxnId="{6561F920-DAD3-4FAC-8B1A-8DE9D59E81F6}">
      <dgm:prSet/>
      <dgm:spPr/>
      <dgm:t>
        <a:bodyPr/>
        <a:lstStyle/>
        <a:p>
          <a:endParaRPr lang="en-US"/>
        </a:p>
      </dgm:t>
    </dgm:pt>
    <dgm:pt modelId="{5EAD2342-B2A4-4141-8796-4D43FDA468DB}">
      <dgm:prSet/>
      <dgm:spPr/>
      <dgm:t>
        <a:bodyPr/>
        <a:lstStyle/>
        <a:p>
          <a:r>
            <a:rPr lang="en-US" dirty="0"/>
            <a:t>AI in Law Practice: Applications</a:t>
          </a:r>
        </a:p>
      </dgm:t>
    </dgm:pt>
    <dgm:pt modelId="{3D96954A-CA1E-4983-BCF3-720A64EB434F}" type="parTrans" cxnId="{0E14A718-F1EB-4C81-B18A-6FBA2D6E84EB}">
      <dgm:prSet/>
      <dgm:spPr/>
      <dgm:t>
        <a:bodyPr/>
        <a:lstStyle/>
        <a:p>
          <a:endParaRPr lang="en-US"/>
        </a:p>
      </dgm:t>
    </dgm:pt>
    <dgm:pt modelId="{B3A3249C-B8B5-4128-B9C1-01794749E0F3}" type="sibTrans" cxnId="{0E14A718-F1EB-4C81-B18A-6FBA2D6E84EB}">
      <dgm:prSet/>
      <dgm:spPr/>
      <dgm:t>
        <a:bodyPr/>
        <a:lstStyle/>
        <a:p>
          <a:endParaRPr lang="en-US"/>
        </a:p>
      </dgm:t>
    </dgm:pt>
    <dgm:pt modelId="{F0A526B1-B12D-4D28-A9F8-375A8F2E5D89}" type="pres">
      <dgm:prSet presAssocID="{A9D990FE-2A27-4DA8-9A20-0E562AC44E00}" presName="vert0" presStyleCnt="0">
        <dgm:presLayoutVars>
          <dgm:dir/>
          <dgm:animOne val="branch"/>
          <dgm:animLvl val="lvl"/>
        </dgm:presLayoutVars>
      </dgm:prSet>
      <dgm:spPr/>
    </dgm:pt>
    <dgm:pt modelId="{3C49EA35-A790-4A55-B88A-4E5E1FB11FE5}" type="pres">
      <dgm:prSet presAssocID="{B1335E05-A054-4082-ABC0-F2CF1306117D}" presName="thickLine" presStyleLbl="alignNode1" presStyleIdx="0" presStyleCnt="8"/>
      <dgm:spPr/>
    </dgm:pt>
    <dgm:pt modelId="{4029D11B-80BD-4BE2-A880-C0C9BA3B0DCD}" type="pres">
      <dgm:prSet presAssocID="{B1335E05-A054-4082-ABC0-F2CF1306117D}" presName="horz1" presStyleCnt="0"/>
      <dgm:spPr/>
    </dgm:pt>
    <dgm:pt modelId="{16678D49-E3EF-42F6-A412-8F4746478845}" type="pres">
      <dgm:prSet presAssocID="{B1335E05-A054-4082-ABC0-F2CF1306117D}" presName="tx1" presStyleLbl="revTx" presStyleIdx="0" presStyleCnt="8"/>
      <dgm:spPr/>
    </dgm:pt>
    <dgm:pt modelId="{8F84FEE9-14D7-4247-9A04-705D444A8911}" type="pres">
      <dgm:prSet presAssocID="{B1335E05-A054-4082-ABC0-F2CF1306117D}" presName="vert1" presStyleCnt="0"/>
      <dgm:spPr/>
    </dgm:pt>
    <dgm:pt modelId="{2C24FDDB-ACAB-4FC1-99C7-376AB2A22682}" type="pres">
      <dgm:prSet presAssocID="{29933B26-6F8E-44BF-883A-9B7AA2294BE6}" presName="thickLine" presStyleLbl="alignNode1" presStyleIdx="1" presStyleCnt="8"/>
      <dgm:spPr/>
    </dgm:pt>
    <dgm:pt modelId="{88320F5F-9175-4A7A-8943-535EF8B8758B}" type="pres">
      <dgm:prSet presAssocID="{29933B26-6F8E-44BF-883A-9B7AA2294BE6}" presName="horz1" presStyleCnt="0"/>
      <dgm:spPr/>
    </dgm:pt>
    <dgm:pt modelId="{8ACF50D3-42AB-40BA-95FD-9BB9AFFBB072}" type="pres">
      <dgm:prSet presAssocID="{29933B26-6F8E-44BF-883A-9B7AA2294BE6}" presName="tx1" presStyleLbl="revTx" presStyleIdx="1" presStyleCnt="8"/>
      <dgm:spPr/>
    </dgm:pt>
    <dgm:pt modelId="{B3B6C8B5-1068-4641-988A-9D3780594312}" type="pres">
      <dgm:prSet presAssocID="{29933B26-6F8E-44BF-883A-9B7AA2294BE6}" presName="vert1" presStyleCnt="0"/>
      <dgm:spPr/>
    </dgm:pt>
    <dgm:pt modelId="{59FC9FA2-7A33-4F53-8A90-F1D568071188}" type="pres">
      <dgm:prSet presAssocID="{7C62C791-9F09-48D1-B549-FBB0324232EA}" presName="thickLine" presStyleLbl="alignNode1" presStyleIdx="2" presStyleCnt="8"/>
      <dgm:spPr/>
    </dgm:pt>
    <dgm:pt modelId="{FF67B398-0E65-467C-A3B5-C022C6A7C9F0}" type="pres">
      <dgm:prSet presAssocID="{7C62C791-9F09-48D1-B549-FBB0324232EA}" presName="horz1" presStyleCnt="0"/>
      <dgm:spPr/>
    </dgm:pt>
    <dgm:pt modelId="{ED2EA3D7-0284-4032-9529-27981B9BCEC1}" type="pres">
      <dgm:prSet presAssocID="{7C62C791-9F09-48D1-B549-FBB0324232EA}" presName="tx1" presStyleLbl="revTx" presStyleIdx="2" presStyleCnt="8"/>
      <dgm:spPr/>
    </dgm:pt>
    <dgm:pt modelId="{E7F4FC21-8309-4E3D-A0BC-E6B613854562}" type="pres">
      <dgm:prSet presAssocID="{7C62C791-9F09-48D1-B549-FBB0324232EA}" presName="vert1" presStyleCnt="0"/>
      <dgm:spPr/>
    </dgm:pt>
    <dgm:pt modelId="{07ACE3D8-BB75-4928-8760-326B0EF1D66A}" type="pres">
      <dgm:prSet presAssocID="{ABA56D28-7937-4D94-92AE-35E3B0B4C11D}" presName="thickLine" presStyleLbl="alignNode1" presStyleIdx="3" presStyleCnt="8"/>
      <dgm:spPr/>
    </dgm:pt>
    <dgm:pt modelId="{F78E76D7-4188-4CAA-B5E2-7ABB9D35EAC9}" type="pres">
      <dgm:prSet presAssocID="{ABA56D28-7937-4D94-92AE-35E3B0B4C11D}" presName="horz1" presStyleCnt="0"/>
      <dgm:spPr/>
    </dgm:pt>
    <dgm:pt modelId="{93BCB9B9-CAA4-4E7F-BA26-66FCE5740D24}" type="pres">
      <dgm:prSet presAssocID="{ABA56D28-7937-4D94-92AE-35E3B0B4C11D}" presName="tx1" presStyleLbl="revTx" presStyleIdx="3" presStyleCnt="8"/>
      <dgm:spPr/>
    </dgm:pt>
    <dgm:pt modelId="{35EB1068-C1BA-4383-A313-492E0C94B9A7}" type="pres">
      <dgm:prSet presAssocID="{ABA56D28-7937-4D94-92AE-35E3B0B4C11D}" presName="vert1" presStyleCnt="0"/>
      <dgm:spPr/>
    </dgm:pt>
    <dgm:pt modelId="{9C887A2C-259B-4408-BA6E-3B0E56B8E4D7}" type="pres">
      <dgm:prSet presAssocID="{5EAD2342-B2A4-4141-8796-4D43FDA468DB}" presName="thickLine" presStyleLbl="alignNode1" presStyleIdx="4" presStyleCnt="8"/>
      <dgm:spPr/>
    </dgm:pt>
    <dgm:pt modelId="{C848A7C7-C59A-49A7-A517-D7A433C8897A}" type="pres">
      <dgm:prSet presAssocID="{5EAD2342-B2A4-4141-8796-4D43FDA468DB}" presName="horz1" presStyleCnt="0"/>
      <dgm:spPr/>
    </dgm:pt>
    <dgm:pt modelId="{FF1F75C7-6B47-4610-806A-8D4C37A0E717}" type="pres">
      <dgm:prSet presAssocID="{5EAD2342-B2A4-4141-8796-4D43FDA468DB}" presName="tx1" presStyleLbl="revTx" presStyleIdx="4" presStyleCnt="8"/>
      <dgm:spPr/>
    </dgm:pt>
    <dgm:pt modelId="{80A6010B-B916-47CD-A496-10C7E9FCE376}" type="pres">
      <dgm:prSet presAssocID="{5EAD2342-B2A4-4141-8796-4D43FDA468DB}" presName="vert1" presStyleCnt="0"/>
      <dgm:spPr/>
    </dgm:pt>
    <dgm:pt modelId="{FDE0FDCE-CDAA-4D1E-947C-2ED633A9B3BE}" type="pres">
      <dgm:prSet presAssocID="{30500986-FA9C-4B52-9C69-096D0177E4F1}" presName="thickLine" presStyleLbl="alignNode1" presStyleIdx="5" presStyleCnt="8"/>
      <dgm:spPr/>
    </dgm:pt>
    <dgm:pt modelId="{23AF5C78-E5C1-4E8A-938F-02CB43DD8D66}" type="pres">
      <dgm:prSet presAssocID="{30500986-FA9C-4B52-9C69-096D0177E4F1}" presName="horz1" presStyleCnt="0"/>
      <dgm:spPr/>
    </dgm:pt>
    <dgm:pt modelId="{25FDB7D5-2CD2-435F-9927-E6EF25FE1470}" type="pres">
      <dgm:prSet presAssocID="{30500986-FA9C-4B52-9C69-096D0177E4F1}" presName="tx1" presStyleLbl="revTx" presStyleIdx="5" presStyleCnt="8"/>
      <dgm:spPr/>
    </dgm:pt>
    <dgm:pt modelId="{844043A9-9EB2-47C9-BCF6-BCF8732C0C2E}" type="pres">
      <dgm:prSet presAssocID="{30500986-FA9C-4B52-9C69-096D0177E4F1}" presName="vert1" presStyleCnt="0"/>
      <dgm:spPr/>
    </dgm:pt>
    <dgm:pt modelId="{2C7C9DCD-2410-4665-A2FC-589E0AF8E21D}" type="pres">
      <dgm:prSet presAssocID="{E073747E-4694-4836-8C3A-D6BF8F635609}" presName="thickLine" presStyleLbl="alignNode1" presStyleIdx="6" presStyleCnt="8"/>
      <dgm:spPr/>
    </dgm:pt>
    <dgm:pt modelId="{05ACA27B-30AF-4F22-A814-693ED13BC2FB}" type="pres">
      <dgm:prSet presAssocID="{E073747E-4694-4836-8C3A-D6BF8F635609}" presName="horz1" presStyleCnt="0"/>
      <dgm:spPr/>
    </dgm:pt>
    <dgm:pt modelId="{BF3D8135-E816-4F0A-AC82-1690F434FCB5}" type="pres">
      <dgm:prSet presAssocID="{E073747E-4694-4836-8C3A-D6BF8F635609}" presName="tx1" presStyleLbl="revTx" presStyleIdx="6" presStyleCnt="8"/>
      <dgm:spPr/>
    </dgm:pt>
    <dgm:pt modelId="{D4C5BDA7-881E-47F0-B0F3-0EBE8EDD3538}" type="pres">
      <dgm:prSet presAssocID="{E073747E-4694-4836-8C3A-D6BF8F635609}" presName="vert1" presStyleCnt="0"/>
      <dgm:spPr/>
    </dgm:pt>
    <dgm:pt modelId="{C6AE5682-C500-40E7-9966-97E9491D11FE}" type="pres">
      <dgm:prSet presAssocID="{AAE9ECDA-3B38-4A00-8E08-8722689C8AA8}" presName="thickLine" presStyleLbl="alignNode1" presStyleIdx="7" presStyleCnt="8"/>
      <dgm:spPr/>
    </dgm:pt>
    <dgm:pt modelId="{28C3EA05-24F5-4EF0-A023-0CBC0888C125}" type="pres">
      <dgm:prSet presAssocID="{AAE9ECDA-3B38-4A00-8E08-8722689C8AA8}" presName="horz1" presStyleCnt="0"/>
      <dgm:spPr/>
    </dgm:pt>
    <dgm:pt modelId="{9F625A81-9D50-4F4C-854A-813308237064}" type="pres">
      <dgm:prSet presAssocID="{AAE9ECDA-3B38-4A00-8E08-8722689C8AA8}" presName="tx1" presStyleLbl="revTx" presStyleIdx="7" presStyleCnt="8"/>
      <dgm:spPr/>
    </dgm:pt>
    <dgm:pt modelId="{A98FE228-E586-4C5C-BC7F-4763CAA7CB24}" type="pres">
      <dgm:prSet presAssocID="{AAE9ECDA-3B38-4A00-8E08-8722689C8AA8}" presName="vert1" presStyleCnt="0"/>
      <dgm:spPr/>
    </dgm:pt>
  </dgm:ptLst>
  <dgm:cxnLst>
    <dgm:cxn modelId="{E8D68704-FE9A-486B-BF9C-B9FCC3A6B3AE}" srcId="{A9D990FE-2A27-4DA8-9A20-0E562AC44E00}" destId="{E073747E-4694-4836-8C3A-D6BF8F635609}" srcOrd="6" destOrd="0" parTransId="{FF74F09C-954F-47E1-A614-38742D6751E2}" sibTransId="{D69C5FF5-FF98-4B2D-91F4-769A2A7F75F4}"/>
    <dgm:cxn modelId="{0E14A718-F1EB-4C81-B18A-6FBA2D6E84EB}" srcId="{A9D990FE-2A27-4DA8-9A20-0E562AC44E00}" destId="{5EAD2342-B2A4-4141-8796-4D43FDA468DB}" srcOrd="4" destOrd="0" parTransId="{3D96954A-CA1E-4983-BCF3-720A64EB434F}" sibTransId="{B3A3249C-B8B5-4128-B9C1-01794749E0F3}"/>
    <dgm:cxn modelId="{B523E51D-87D1-4BE0-B5A9-CE3982324227}" srcId="{A9D990FE-2A27-4DA8-9A20-0E562AC44E00}" destId="{AAE9ECDA-3B38-4A00-8E08-8722689C8AA8}" srcOrd="7" destOrd="0" parTransId="{2F304AF6-C7D0-424D-93A6-523D9A2A3BA2}" sibTransId="{F10B406F-60CA-48A4-8743-3F498DB4200F}"/>
    <dgm:cxn modelId="{6561F920-DAD3-4FAC-8B1A-8DE9D59E81F6}" srcId="{A9D990FE-2A27-4DA8-9A20-0E562AC44E00}" destId="{30500986-FA9C-4B52-9C69-096D0177E4F1}" srcOrd="5" destOrd="0" parTransId="{345B8B47-6521-445B-901F-CB510ABF5365}" sibTransId="{33999A11-D8D1-445C-9EC7-2060FC3A4FE3}"/>
    <dgm:cxn modelId="{95000B22-33B6-4DE2-91D3-40C407802DBC}" type="presOf" srcId="{7C62C791-9F09-48D1-B549-FBB0324232EA}" destId="{ED2EA3D7-0284-4032-9529-27981B9BCEC1}" srcOrd="0" destOrd="0" presId="urn:microsoft.com/office/officeart/2008/layout/LinedList"/>
    <dgm:cxn modelId="{7B80BB35-8B9A-45CA-8468-C669281640EB}" type="presOf" srcId="{E073747E-4694-4836-8C3A-D6BF8F635609}" destId="{BF3D8135-E816-4F0A-AC82-1690F434FCB5}" srcOrd="0" destOrd="0" presId="urn:microsoft.com/office/officeart/2008/layout/LinedList"/>
    <dgm:cxn modelId="{8D641E5B-2026-4CFE-97F8-8EF360008B72}" type="presOf" srcId="{30500986-FA9C-4B52-9C69-096D0177E4F1}" destId="{25FDB7D5-2CD2-435F-9927-E6EF25FE1470}" srcOrd="0" destOrd="0" presId="urn:microsoft.com/office/officeart/2008/layout/LinedList"/>
    <dgm:cxn modelId="{A81B075E-83B1-4F6A-BA85-BF541D617F58}" srcId="{A9D990FE-2A27-4DA8-9A20-0E562AC44E00}" destId="{ABA56D28-7937-4D94-92AE-35E3B0B4C11D}" srcOrd="3" destOrd="0" parTransId="{15C60FDF-106B-428B-9675-002673CD566A}" sibTransId="{99316EEC-C92A-44B5-A398-65A9F492CFAA}"/>
    <dgm:cxn modelId="{E68D044A-28D9-4E36-9836-1D0FCABD5A0C}" type="presOf" srcId="{AAE9ECDA-3B38-4A00-8E08-8722689C8AA8}" destId="{9F625A81-9D50-4F4C-854A-813308237064}" srcOrd="0" destOrd="0" presId="urn:microsoft.com/office/officeart/2008/layout/LinedList"/>
    <dgm:cxn modelId="{3AD9626F-82A9-41E0-B234-4072C1891C8C}" type="presOf" srcId="{29933B26-6F8E-44BF-883A-9B7AA2294BE6}" destId="{8ACF50D3-42AB-40BA-95FD-9BB9AFFBB072}" srcOrd="0" destOrd="0" presId="urn:microsoft.com/office/officeart/2008/layout/LinedList"/>
    <dgm:cxn modelId="{304C3570-E428-41E2-ACE8-8A48AC57B602}" type="presOf" srcId="{A9D990FE-2A27-4DA8-9A20-0E562AC44E00}" destId="{F0A526B1-B12D-4D28-A9F8-375A8F2E5D89}" srcOrd="0" destOrd="0" presId="urn:microsoft.com/office/officeart/2008/layout/LinedList"/>
    <dgm:cxn modelId="{6AC87B71-3EB6-4554-A680-1F150B6D17A8}" srcId="{A9D990FE-2A27-4DA8-9A20-0E562AC44E00}" destId="{29933B26-6F8E-44BF-883A-9B7AA2294BE6}" srcOrd="1" destOrd="0" parTransId="{7C98828A-B7AD-4FB2-AAAB-1AE7EE5C1907}" sibTransId="{9158EFF6-062F-43CD-AC61-309FCFC5F4E7}"/>
    <dgm:cxn modelId="{476B5D52-7398-46B9-9BD9-93C3A32CDB97}" srcId="{A9D990FE-2A27-4DA8-9A20-0E562AC44E00}" destId="{B1335E05-A054-4082-ABC0-F2CF1306117D}" srcOrd="0" destOrd="0" parTransId="{6A01F187-6EFD-45A0-B0CC-968B45A81F30}" sibTransId="{B893B1B7-126B-4235-9A04-27A23988AC1B}"/>
    <dgm:cxn modelId="{43DD225A-947C-4694-9916-48C1046138ED}" type="presOf" srcId="{B1335E05-A054-4082-ABC0-F2CF1306117D}" destId="{16678D49-E3EF-42F6-A412-8F4746478845}" srcOrd="0" destOrd="0" presId="urn:microsoft.com/office/officeart/2008/layout/LinedList"/>
    <dgm:cxn modelId="{CC74368A-7974-4297-AEC0-2942FFC2D2AE}" type="presOf" srcId="{5EAD2342-B2A4-4141-8796-4D43FDA468DB}" destId="{FF1F75C7-6B47-4610-806A-8D4C37A0E717}" srcOrd="0" destOrd="0" presId="urn:microsoft.com/office/officeart/2008/layout/LinedList"/>
    <dgm:cxn modelId="{18F4F390-3A11-4F03-A21C-D612F0D22A91}" srcId="{A9D990FE-2A27-4DA8-9A20-0E562AC44E00}" destId="{7C62C791-9F09-48D1-B549-FBB0324232EA}" srcOrd="2" destOrd="0" parTransId="{0459EE28-2B27-4523-A42B-9F6BF0DA09AE}" sibTransId="{86B972B0-9E5B-4B74-B340-F50973E74BB2}"/>
    <dgm:cxn modelId="{768491B8-8699-4F19-88DB-D748E12E3761}" type="presOf" srcId="{ABA56D28-7937-4D94-92AE-35E3B0B4C11D}" destId="{93BCB9B9-CAA4-4E7F-BA26-66FCE5740D24}" srcOrd="0" destOrd="0" presId="urn:microsoft.com/office/officeart/2008/layout/LinedList"/>
    <dgm:cxn modelId="{639A335B-5882-4965-BE77-D938217FA2CA}" type="presParOf" srcId="{F0A526B1-B12D-4D28-A9F8-375A8F2E5D89}" destId="{3C49EA35-A790-4A55-B88A-4E5E1FB11FE5}" srcOrd="0" destOrd="0" presId="urn:microsoft.com/office/officeart/2008/layout/LinedList"/>
    <dgm:cxn modelId="{2D21C35F-77B0-4902-BA11-1E23AC288641}" type="presParOf" srcId="{F0A526B1-B12D-4D28-A9F8-375A8F2E5D89}" destId="{4029D11B-80BD-4BE2-A880-C0C9BA3B0DCD}" srcOrd="1" destOrd="0" presId="urn:microsoft.com/office/officeart/2008/layout/LinedList"/>
    <dgm:cxn modelId="{67DC9F1D-6ABE-4418-AEA6-607F7533C4BF}" type="presParOf" srcId="{4029D11B-80BD-4BE2-A880-C0C9BA3B0DCD}" destId="{16678D49-E3EF-42F6-A412-8F4746478845}" srcOrd="0" destOrd="0" presId="urn:microsoft.com/office/officeart/2008/layout/LinedList"/>
    <dgm:cxn modelId="{3CB77EC5-47A0-478A-B63B-A560881CB368}" type="presParOf" srcId="{4029D11B-80BD-4BE2-A880-C0C9BA3B0DCD}" destId="{8F84FEE9-14D7-4247-9A04-705D444A8911}" srcOrd="1" destOrd="0" presId="urn:microsoft.com/office/officeart/2008/layout/LinedList"/>
    <dgm:cxn modelId="{BF915963-2FF4-44E8-BB28-3421F99A3A58}" type="presParOf" srcId="{F0A526B1-B12D-4D28-A9F8-375A8F2E5D89}" destId="{2C24FDDB-ACAB-4FC1-99C7-376AB2A22682}" srcOrd="2" destOrd="0" presId="urn:microsoft.com/office/officeart/2008/layout/LinedList"/>
    <dgm:cxn modelId="{0DFC133E-DFDF-498E-A1FE-5F7645E87E68}" type="presParOf" srcId="{F0A526B1-B12D-4D28-A9F8-375A8F2E5D89}" destId="{88320F5F-9175-4A7A-8943-535EF8B8758B}" srcOrd="3" destOrd="0" presId="urn:microsoft.com/office/officeart/2008/layout/LinedList"/>
    <dgm:cxn modelId="{698AEC6B-452B-41D9-8C1E-AECD2E9CDF55}" type="presParOf" srcId="{88320F5F-9175-4A7A-8943-535EF8B8758B}" destId="{8ACF50D3-42AB-40BA-95FD-9BB9AFFBB072}" srcOrd="0" destOrd="0" presId="urn:microsoft.com/office/officeart/2008/layout/LinedList"/>
    <dgm:cxn modelId="{8F9BEBC7-822F-4DA1-8DDD-F5D81D50F5B3}" type="presParOf" srcId="{88320F5F-9175-4A7A-8943-535EF8B8758B}" destId="{B3B6C8B5-1068-4641-988A-9D3780594312}" srcOrd="1" destOrd="0" presId="urn:microsoft.com/office/officeart/2008/layout/LinedList"/>
    <dgm:cxn modelId="{DAF914AD-6013-43A7-A85E-4E0C32E88849}" type="presParOf" srcId="{F0A526B1-B12D-4D28-A9F8-375A8F2E5D89}" destId="{59FC9FA2-7A33-4F53-8A90-F1D568071188}" srcOrd="4" destOrd="0" presId="urn:microsoft.com/office/officeart/2008/layout/LinedList"/>
    <dgm:cxn modelId="{69BEBA19-48A6-4EB7-A440-3D0AF88FC540}" type="presParOf" srcId="{F0A526B1-B12D-4D28-A9F8-375A8F2E5D89}" destId="{FF67B398-0E65-467C-A3B5-C022C6A7C9F0}" srcOrd="5" destOrd="0" presId="urn:microsoft.com/office/officeart/2008/layout/LinedList"/>
    <dgm:cxn modelId="{3B9FF831-CCAE-47D7-B9E7-F009EB26BA07}" type="presParOf" srcId="{FF67B398-0E65-467C-A3B5-C022C6A7C9F0}" destId="{ED2EA3D7-0284-4032-9529-27981B9BCEC1}" srcOrd="0" destOrd="0" presId="urn:microsoft.com/office/officeart/2008/layout/LinedList"/>
    <dgm:cxn modelId="{958CB103-EE39-4552-AFEA-6AEADDF5194D}" type="presParOf" srcId="{FF67B398-0E65-467C-A3B5-C022C6A7C9F0}" destId="{E7F4FC21-8309-4E3D-A0BC-E6B613854562}" srcOrd="1" destOrd="0" presId="urn:microsoft.com/office/officeart/2008/layout/LinedList"/>
    <dgm:cxn modelId="{7FBEA7B6-37AD-467B-BC67-F978B6947ED3}" type="presParOf" srcId="{F0A526B1-B12D-4D28-A9F8-375A8F2E5D89}" destId="{07ACE3D8-BB75-4928-8760-326B0EF1D66A}" srcOrd="6" destOrd="0" presId="urn:microsoft.com/office/officeart/2008/layout/LinedList"/>
    <dgm:cxn modelId="{9D317F68-F2CF-44FA-9ED6-F1F2D3A8C652}" type="presParOf" srcId="{F0A526B1-B12D-4D28-A9F8-375A8F2E5D89}" destId="{F78E76D7-4188-4CAA-B5E2-7ABB9D35EAC9}" srcOrd="7" destOrd="0" presId="urn:microsoft.com/office/officeart/2008/layout/LinedList"/>
    <dgm:cxn modelId="{0B20EFF1-6671-435F-B502-CA18249062AB}" type="presParOf" srcId="{F78E76D7-4188-4CAA-B5E2-7ABB9D35EAC9}" destId="{93BCB9B9-CAA4-4E7F-BA26-66FCE5740D24}" srcOrd="0" destOrd="0" presId="urn:microsoft.com/office/officeart/2008/layout/LinedList"/>
    <dgm:cxn modelId="{F9AD8878-DE5E-4D3A-B935-EDC895F78754}" type="presParOf" srcId="{F78E76D7-4188-4CAA-B5E2-7ABB9D35EAC9}" destId="{35EB1068-C1BA-4383-A313-492E0C94B9A7}" srcOrd="1" destOrd="0" presId="urn:microsoft.com/office/officeart/2008/layout/LinedList"/>
    <dgm:cxn modelId="{53476FCE-1B06-46AC-8DF5-0C58AD78B171}" type="presParOf" srcId="{F0A526B1-B12D-4D28-A9F8-375A8F2E5D89}" destId="{9C887A2C-259B-4408-BA6E-3B0E56B8E4D7}" srcOrd="8" destOrd="0" presId="urn:microsoft.com/office/officeart/2008/layout/LinedList"/>
    <dgm:cxn modelId="{E0672548-E324-4D3F-B37D-C32A0EAE3348}" type="presParOf" srcId="{F0A526B1-B12D-4D28-A9F8-375A8F2E5D89}" destId="{C848A7C7-C59A-49A7-A517-D7A433C8897A}" srcOrd="9" destOrd="0" presId="urn:microsoft.com/office/officeart/2008/layout/LinedList"/>
    <dgm:cxn modelId="{379347B7-15E9-4317-A6B2-34F25F6E350E}" type="presParOf" srcId="{C848A7C7-C59A-49A7-A517-D7A433C8897A}" destId="{FF1F75C7-6B47-4610-806A-8D4C37A0E717}" srcOrd="0" destOrd="0" presId="urn:microsoft.com/office/officeart/2008/layout/LinedList"/>
    <dgm:cxn modelId="{E25D1251-BAE7-4ABF-839C-F51281A5B0DF}" type="presParOf" srcId="{C848A7C7-C59A-49A7-A517-D7A433C8897A}" destId="{80A6010B-B916-47CD-A496-10C7E9FCE376}" srcOrd="1" destOrd="0" presId="urn:microsoft.com/office/officeart/2008/layout/LinedList"/>
    <dgm:cxn modelId="{B231DD85-EE9C-4292-BD63-88391BF4FB5C}" type="presParOf" srcId="{F0A526B1-B12D-4D28-A9F8-375A8F2E5D89}" destId="{FDE0FDCE-CDAA-4D1E-947C-2ED633A9B3BE}" srcOrd="10" destOrd="0" presId="urn:microsoft.com/office/officeart/2008/layout/LinedList"/>
    <dgm:cxn modelId="{93E0A937-83D2-42CE-BEF8-0B6CC63DD880}" type="presParOf" srcId="{F0A526B1-B12D-4D28-A9F8-375A8F2E5D89}" destId="{23AF5C78-E5C1-4E8A-938F-02CB43DD8D66}" srcOrd="11" destOrd="0" presId="urn:microsoft.com/office/officeart/2008/layout/LinedList"/>
    <dgm:cxn modelId="{06BD723C-AD5D-4646-A00B-D18E44DFA6DE}" type="presParOf" srcId="{23AF5C78-E5C1-4E8A-938F-02CB43DD8D66}" destId="{25FDB7D5-2CD2-435F-9927-E6EF25FE1470}" srcOrd="0" destOrd="0" presId="urn:microsoft.com/office/officeart/2008/layout/LinedList"/>
    <dgm:cxn modelId="{CCDC7575-10E8-42FD-BDE2-CD74A5E3F61B}" type="presParOf" srcId="{23AF5C78-E5C1-4E8A-938F-02CB43DD8D66}" destId="{844043A9-9EB2-47C9-BCF6-BCF8732C0C2E}" srcOrd="1" destOrd="0" presId="urn:microsoft.com/office/officeart/2008/layout/LinedList"/>
    <dgm:cxn modelId="{8BA04D9C-ECFE-4A34-A820-5639E8B38C9F}" type="presParOf" srcId="{F0A526B1-B12D-4D28-A9F8-375A8F2E5D89}" destId="{2C7C9DCD-2410-4665-A2FC-589E0AF8E21D}" srcOrd="12" destOrd="0" presId="urn:microsoft.com/office/officeart/2008/layout/LinedList"/>
    <dgm:cxn modelId="{4E1646D7-B3FC-44B8-A003-EBE079D8A3EB}" type="presParOf" srcId="{F0A526B1-B12D-4D28-A9F8-375A8F2E5D89}" destId="{05ACA27B-30AF-4F22-A814-693ED13BC2FB}" srcOrd="13" destOrd="0" presId="urn:microsoft.com/office/officeart/2008/layout/LinedList"/>
    <dgm:cxn modelId="{794F06BA-5BA9-41C7-91C2-5B1033737F7F}" type="presParOf" srcId="{05ACA27B-30AF-4F22-A814-693ED13BC2FB}" destId="{BF3D8135-E816-4F0A-AC82-1690F434FCB5}" srcOrd="0" destOrd="0" presId="urn:microsoft.com/office/officeart/2008/layout/LinedList"/>
    <dgm:cxn modelId="{00D107F2-8BEB-4E1E-8D1A-59ADDFB671DC}" type="presParOf" srcId="{05ACA27B-30AF-4F22-A814-693ED13BC2FB}" destId="{D4C5BDA7-881E-47F0-B0F3-0EBE8EDD3538}" srcOrd="1" destOrd="0" presId="urn:microsoft.com/office/officeart/2008/layout/LinedList"/>
    <dgm:cxn modelId="{64A2A928-126E-491F-AC97-C96584ADCDAC}" type="presParOf" srcId="{F0A526B1-B12D-4D28-A9F8-375A8F2E5D89}" destId="{C6AE5682-C500-40E7-9966-97E9491D11FE}" srcOrd="14" destOrd="0" presId="urn:microsoft.com/office/officeart/2008/layout/LinedList"/>
    <dgm:cxn modelId="{EAB59968-3C29-4D28-890B-914969B88D3C}" type="presParOf" srcId="{F0A526B1-B12D-4D28-A9F8-375A8F2E5D89}" destId="{28C3EA05-24F5-4EF0-A023-0CBC0888C125}" srcOrd="15" destOrd="0" presId="urn:microsoft.com/office/officeart/2008/layout/LinedList"/>
    <dgm:cxn modelId="{626B22EB-9256-4618-9040-D508F7524904}" type="presParOf" srcId="{28C3EA05-24F5-4EF0-A023-0CBC0888C125}" destId="{9F625A81-9D50-4F4C-854A-813308237064}" srcOrd="0" destOrd="0" presId="urn:microsoft.com/office/officeart/2008/layout/LinedList"/>
    <dgm:cxn modelId="{7C728686-376A-4075-8680-27A199D414FE}" type="presParOf" srcId="{28C3EA05-24F5-4EF0-A023-0CBC0888C125}" destId="{A98FE228-E586-4C5C-BC7F-4763CAA7CB2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07DCFF-854E-43F7-BC13-54DB377BCC0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3935098-F2DA-45CB-B805-CC0F14477FFB}">
      <dgm:prSet custT="1"/>
      <dgm:spPr/>
      <dgm:t>
        <a:bodyPr/>
        <a:lstStyle/>
        <a:p>
          <a:r>
            <a:rPr lang="en-US" sz="2000" dirty="0"/>
            <a:t>The ABA’s first formal guidance on this subject</a:t>
          </a:r>
          <a:br>
            <a:rPr lang="en-US" sz="2000" dirty="0"/>
          </a:br>
          <a:r>
            <a:rPr lang="en-US" sz="2000" dirty="0"/>
            <a:t>- Applies to existing Model Rules of Professional Conduct to AI tool use</a:t>
          </a:r>
          <a:br>
            <a:rPr lang="en-US" sz="2000" dirty="0"/>
          </a:br>
          <a:r>
            <a:rPr lang="en-US" sz="2000" dirty="0"/>
            <a:t>- Covers general-purpose tools (ChatGPT) and legal specific platforms (Lexis AI, Westlaw AI)</a:t>
          </a:r>
          <a:br>
            <a:rPr lang="en-US" sz="2000" dirty="0"/>
          </a:br>
          <a:r>
            <a:rPr lang="en-US" sz="2000" dirty="0"/>
            <a:t>- Anticipates updating guidance in the future as technology evolves</a:t>
          </a:r>
        </a:p>
      </dgm:t>
    </dgm:pt>
    <dgm:pt modelId="{A59CE49C-AC43-4008-8D69-250A21B413D2}" type="parTrans" cxnId="{932CDA84-AA5F-479F-AC67-BE2074D2658A}">
      <dgm:prSet/>
      <dgm:spPr/>
      <dgm:t>
        <a:bodyPr/>
        <a:lstStyle/>
        <a:p>
          <a:endParaRPr lang="en-US"/>
        </a:p>
      </dgm:t>
    </dgm:pt>
    <dgm:pt modelId="{92373A55-713B-473E-861F-3C07EAF7C8EA}" type="sibTrans" cxnId="{932CDA84-AA5F-479F-AC67-BE2074D2658A}">
      <dgm:prSet/>
      <dgm:spPr/>
      <dgm:t>
        <a:bodyPr/>
        <a:lstStyle/>
        <a:p>
          <a:endParaRPr lang="en-US"/>
        </a:p>
      </dgm:t>
    </dgm:pt>
    <dgm:pt modelId="{012C1683-4CEF-4A3B-BFA5-7181C13A7E83}">
      <dgm:prSet/>
      <dgm:spPr/>
      <dgm:t>
        <a:bodyPr/>
        <a:lstStyle/>
        <a:p>
          <a:r>
            <a:rPr lang="en-US"/>
            <a:t>Core ethical duties under Opinion 512</a:t>
          </a:r>
          <a:br>
            <a:rPr lang="en-US"/>
          </a:br>
          <a:r>
            <a:rPr lang="en-US"/>
            <a:t>- Rule 1.1 (Competence), Rule 1.4 (Communication), Rule 1.5 (Reasonable Fees), Rule 1.6 (Confidentiality), Rules 3.1/3.3 (Candor &amp; Meritorious Claims), and Rules 5.1/5.3 (Supervision)</a:t>
          </a:r>
        </a:p>
      </dgm:t>
    </dgm:pt>
    <dgm:pt modelId="{64E46D6F-3DBD-4753-8A77-A4415A36ADEC}" type="parTrans" cxnId="{1819815A-358D-4B7B-A7D5-65B2590D173B}">
      <dgm:prSet/>
      <dgm:spPr/>
      <dgm:t>
        <a:bodyPr/>
        <a:lstStyle/>
        <a:p>
          <a:endParaRPr lang="en-US"/>
        </a:p>
      </dgm:t>
    </dgm:pt>
    <dgm:pt modelId="{771D0845-9831-4617-830D-1F974228FD45}" type="sibTrans" cxnId="{1819815A-358D-4B7B-A7D5-65B2590D173B}">
      <dgm:prSet/>
      <dgm:spPr/>
      <dgm:t>
        <a:bodyPr/>
        <a:lstStyle/>
        <a:p>
          <a:endParaRPr lang="en-US"/>
        </a:p>
      </dgm:t>
    </dgm:pt>
    <dgm:pt modelId="{A3E327C7-9499-40D6-A1C2-8CBCE9BA337E}" type="pres">
      <dgm:prSet presAssocID="{0607DCFF-854E-43F7-BC13-54DB377BCC01}" presName="root" presStyleCnt="0">
        <dgm:presLayoutVars>
          <dgm:dir/>
          <dgm:resizeHandles val="exact"/>
        </dgm:presLayoutVars>
      </dgm:prSet>
      <dgm:spPr/>
    </dgm:pt>
    <dgm:pt modelId="{226BF31E-448D-41A9-BDD9-89DEC23E0BD2}" type="pres">
      <dgm:prSet presAssocID="{A3935098-F2DA-45CB-B805-CC0F14477FFB}" presName="compNode" presStyleCnt="0"/>
      <dgm:spPr/>
    </dgm:pt>
    <dgm:pt modelId="{A551F60B-2212-4CD4-A282-86F32F9AFFDA}" type="pres">
      <dgm:prSet presAssocID="{A3935098-F2DA-45CB-B805-CC0F14477FFB}" presName="bgRect" presStyleLbl="bgShp" presStyleIdx="0" presStyleCnt="2"/>
      <dgm:spPr/>
    </dgm:pt>
    <dgm:pt modelId="{9F499685-DD7E-4CBE-BAAD-4EF5964803A9}" type="pres">
      <dgm:prSet presAssocID="{A3935098-F2DA-45CB-B805-CC0F14477FFB}"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ead with Gears"/>
        </a:ext>
      </dgm:extLst>
    </dgm:pt>
    <dgm:pt modelId="{03ACD260-F26D-4DD0-A94C-300905C6B41D}" type="pres">
      <dgm:prSet presAssocID="{A3935098-F2DA-45CB-B805-CC0F14477FFB}" presName="spaceRect" presStyleCnt="0"/>
      <dgm:spPr/>
    </dgm:pt>
    <dgm:pt modelId="{E9B84B66-FE40-4D2E-8433-79A8660CB0F5}" type="pres">
      <dgm:prSet presAssocID="{A3935098-F2DA-45CB-B805-CC0F14477FFB}" presName="parTx" presStyleLbl="revTx" presStyleIdx="0" presStyleCnt="2">
        <dgm:presLayoutVars>
          <dgm:chMax val="0"/>
          <dgm:chPref val="0"/>
        </dgm:presLayoutVars>
      </dgm:prSet>
      <dgm:spPr/>
    </dgm:pt>
    <dgm:pt modelId="{9F809C44-A31C-4C8C-B2FD-C3182F99F13E}" type="pres">
      <dgm:prSet presAssocID="{92373A55-713B-473E-861F-3C07EAF7C8EA}" presName="sibTrans" presStyleCnt="0"/>
      <dgm:spPr/>
    </dgm:pt>
    <dgm:pt modelId="{91178117-5BAB-43C4-8B63-589609EF38BD}" type="pres">
      <dgm:prSet presAssocID="{012C1683-4CEF-4A3B-BFA5-7181C13A7E83}" presName="compNode" presStyleCnt="0"/>
      <dgm:spPr/>
    </dgm:pt>
    <dgm:pt modelId="{1CD913C9-7445-4BEF-8753-FC0E094D5CF2}" type="pres">
      <dgm:prSet presAssocID="{012C1683-4CEF-4A3B-BFA5-7181C13A7E83}" presName="bgRect" presStyleLbl="bgShp" presStyleIdx="1" presStyleCnt="2"/>
      <dgm:spPr/>
    </dgm:pt>
    <dgm:pt modelId="{49A527E7-D305-4DF3-A141-B9125317DC42}" type="pres">
      <dgm:prSet presAssocID="{012C1683-4CEF-4A3B-BFA5-7181C13A7E83}"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J"/>
        </a:ext>
      </dgm:extLst>
    </dgm:pt>
    <dgm:pt modelId="{49F02EB6-F5CF-4E05-9B6F-4FB645D2DC88}" type="pres">
      <dgm:prSet presAssocID="{012C1683-4CEF-4A3B-BFA5-7181C13A7E83}" presName="spaceRect" presStyleCnt="0"/>
      <dgm:spPr/>
    </dgm:pt>
    <dgm:pt modelId="{00CAFCF6-168C-49F9-949F-A46CC03AC57A}" type="pres">
      <dgm:prSet presAssocID="{012C1683-4CEF-4A3B-BFA5-7181C13A7E83}" presName="parTx" presStyleLbl="revTx" presStyleIdx="1" presStyleCnt="2">
        <dgm:presLayoutVars>
          <dgm:chMax val="0"/>
          <dgm:chPref val="0"/>
        </dgm:presLayoutVars>
      </dgm:prSet>
      <dgm:spPr/>
    </dgm:pt>
  </dgm:ptLst>
  <dgm:cxnLst>
    <dgm:cxn modelId="{5B868307-6BB5-4865-9765-609AC81B6608}" type="presOf" srcId="{012C1683-4CEF-4A3B-BFA5-7181C13A7E83}" destId="{00CAFCF6-168C-49F9-949F-A46CC03AC57A}" srcOrd="0" destOrd="0" presId="urn:microsoft.com/office/officeart/2018/2/layout/IconVerticalSolidList"/>
    <dgm:cxn modelId="{1A1FE62A-A41F-4BFB-BD2E-5C4E08A58829}" type="presOf" srcId="{A3935098-F2DA-45CB-B805-CC0F14477FFB}" destId="{E9B84B66-FE40-4D2E-8433-79A8660CB0F5}" srcOrd="0" destOrd="0" presId="urn:microsoft.com/office/officeart/2018/2/layout/IconVerticalSolidList"/>
    <dgm:cxn modelId="{1819815A-358D-4B7B-A7D5-65B2590D173B}" srcId="{0607DCFF-854E-43F7-BC13-54DB377BCC01}" destId="{012C1683-4CEF-4A3B-BFA5-7181C13A7E83}" srcOrd="1" destOrd="0" parTransId="{64E46D6F-3DBD-4753-8A77-A4415A36ADEC}" sibTransId="{771D0845-9831-4617-830D-1F974228FD45}"/>
    <dgm:cxn modelId="{932CDA84-AA5F-479F-AC67-BE2074D2658A}" srcId="{0607DCFF-854E-43F7-BC13-54DB377BCC01}" destId="{A3935098-F2DA-45CB-B805-CC0F14477FFB}" srcOrd="0" destOrd="0" parTransId="{A59CE49C-AC43-4008-8D69-250A21B413D2}" sibTransId="{92373A55-713B-473E-861F-3C07EAF7C8EA}"/>
    <dgm:cxn modelId="{FBE3DEEB-0689-40B8-A258-AC3DE577EC8D}" type="presOf" srcId="{0607DCFF-854E-43F7-BC13-54DB377BCC01}" destId="{A3E327C7-9499-40D6-A1C2-8CBCE9BA337E}" srcOrd="0" destOrd="0" presId="urn:microsoft.com/office/officeart/2018/2/layout/IconVerticalSolidList"/>
    <dgm:cxn modelId="{504AE2E2-B89A-444E-BB3B-8149E9B06588}" type="presParOf" srcId="{A3E327C7-9499-40D6-A1C2-8CBCE9BA337E}" destId="{226BF31E-448D-41A9-BDD9-89DEC23E0BD2}" srcOrd="0" destOrd="0" presId="urn:microsoft.com/office/officeart/2018/2/layout/IconVerticalSolidList"/>
    <dgm:cxn modelId="{1CCD50BB-AA1F-4908-ADCD-698AAB04CF3E}" type="presParOf" srcId="{226BF31E-448D-41A9-BDD9-89DEC23E0BD2}" destId="{A551F60B-2212-4CD4-A282-86F32F9AFFDA}" srcOrd="0" destOrd="0" presId="urn:microsoft.com/office/officeart/2018/2/layout/IconVerticalSolidList"/>
    <dgm:cxn modelId="{B8414D79-7A3A-4C90-A301-BE26695B13EA}" type="presParOf" srcId="{226BF31E-448D-41A9-BDD9-89DEC23E0BD2}" destId="{9F499685-DD7E-4CBE-BAAD-4EF5964803A9}" srcOrd="1" destOrd="0" presId="urn:microsoft.com/office/officeart/2018/2/layout/IconVerticalSolidList"/>
    <dgm:cxn modelId="{C9783EDD-0CE8-4437-8C58-DD483F286B45}" type="presParOf" srcId="{226BF31E-448D-41A9-BDD9-89DEC23E0BD2}" destId="{03ACD260-F26D-4DD0-A94C-300905C6B41D}" srcOrd="2" destOrd="0" presId="urn:microsoft.com/office/officeart/2018/2/layout/IconVerticalSolidList"/>
    <dgm:cxn modelId="{9EF559AC-3869-4C80-A70C-B9FA693A4C2E}" type="presParOf" srcId="{226BF31E-448D-41A9-BDD9-89DEC23E0BD2}" destId="{E9B84B66-FE40-4D2E-8433-79A8660CB0F5}" srcOrd="3" destOrd="0" presId="urn:microsoft.com/office/officeart/2018/2/layout/IconVerticalSolidList"/>
    <dgm:cxn modelId="{23E77823-C6BB-4D0C-9AD4-9BC84BBDD650}" type="presParOf" srcId="{A3E327C7-9499-40D6-A1C2-8CBCE9BA337E}" destId="{9F809C44-A31C-4C8C-B2FD-C3182F99F13E}" srcOrd="1" destOrd="0" presId="urn:microsoft.com/office/officeart/2018/2/layout/IconVerticalSolidList"/>
    <dgm:cxn modelId="{86E9140F-870B-441D-8798-B956C4BF5B61}" type="presParOf" srcId="{A3E327C7-9499-40D6-A1C2-8CBCE9BA337E}" destId="{91178117-5BAB-43C4-8B63-589609EF38BD}" srcOrd="2" destOrd="0" presId="urn:microsoft.com/office/officeart/2018/2/layout/IconVerticalSolidList"/>
    <dgm:cxn modelId="{847E2728-6CC6-4815-AB3F-5D3E2BDC667B}" type="presParOf" srcId="{91178117-5BAB-43C4-8B63-589609EF38BD}" destId="{1CD913C9-7445-4BEF-8753-FC0E094D5CF2}" srcOrd="0" destOrd="0" presId="urn:microsoft.com/office/officeart/2018/2/layout/IconVerticalSolidList"/>
    <dgm:cxn modelId="{F9B6B101-7366-46A4-B84C-F5C0E95052C5}" type="presParOf" srcId="{91178117-5BAB-43C4-8B63-589609EF38BD}" destId="{49A527E7-D305-4DF3-A141-B9125317DC42}" srcOrd="1" destOrd="0" presId="urn:microsoft.com/office/officeart/2018/2/layout/IconVerticalSolidList"/>
    <dgm:cxn modelId="{41ED1FE8-8D1D-4F0E-B2E5-509110B931E5}" type="presParOf" srcId="{91178117-5BAB-43C4-8B63-589609EF38BD}" destId="{49F02EB6-F5CF-4E05-9B6F-4FB645D2DC88}" srcOrd="2" destOrd="0" presId="urn:microsoft.com/office/officeart/2018/2/layout/IconVerticalSolidList"/>
    <dgm:cxn modelId="{C102BD01-E89C-4F21-B529-3B6EDAA114C0}" type="presParOf" srcId="{91178117-5BAB-43C4-8B63-589609EF38BD}" destId="{00CAFCF6-168C-49F9-949F-A46CC03AC57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E97B55-491B-4F95-9F0B-4E5A272A6AE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3C6C681-5B2F-4979-BCF6-AB40EEDC8E1A}">
      <dgm:prSet custT="1"/>
      <dgm:spPr/>
      <dgm:t>
        <a:bodyPr/>
        <a:lstStyle/>
        <a:p>
          <a:r>
            <a:rPr lang="en-US" sz="3200" dirty="0"/>
            <a:t>How should law schools and educators integrate AI into the classroom and prepare students for the future of law practice?</a:t>
          </a:r>
        </a:p>
      </dgm:t>
    </dgm:pt>
    <dgm:pt modelId="{1E21CD6E-BD1F-4DE4-A3DA-C28FCBA3AD98}" type="parTrans" cxnId="{6FF79E96-2C59-489D-8455-D13BC0FA550C}">
      <dgm:prSet/>
      <dgm:spPr/>
      <dgm:t>
        <a:bodyPr/>
        <a:lstStyle/>
        <a:p>
          <a:endParaRPr lang="en-US"/>
        </a:p>
      </dgm:t>
    </dgm:pt>
    <dgm:pt modelId="{D99BABDA-AC7A-497C-9FAC-7CBC4BE814F0}" type="sibTrans" cxnId="{6FF79E96-2C59-489D-8455-D13BC0FA550C}">
      <dgm:prSet/>
      <dgm:spPr/>
      <dgm:t>
        <a:bodyPr/>
        <a:lstStyle/>
        <a:p>
          <a:endParaRPr lang="en-US"/>
        </a:p>
      </dgm:t>
    </dgm:pt>
    <dgm:pt modelId="{7969CBA5-114F-4B31-87FA-74C80E84AD95}">
      <dgm:prSet custT="1"/>
      <dgm:spPr/>
      <dgm:t>
        <a:bodyPr/>
        <a:lstStyle/>
        <a:p>
          <a:r>
            <a:rPr lang="en-US" sz="3200" dirty="0"/>
            <a:t>Does AI create an existential threat? Do we still need law schools? Educators? Lawyers? </a:t>
          </a:r>
        </a:p>
      </dgm:t>
    </dgm:pt>
    <dgm:pt modelId="{FE897C32-69B0-4947-AA48-F3859C7C7B4C}" type="parTrans" cxnId="{92E4BA1D-A907-4111-855D-5470C4670C2C}">
      <dgm:prSet/>
      <dgm:spPr/>
      <dgm:t>
        <a:bodyPr/>
        <a:lstStyle/>
        <a:p>
          <a:endParaRPr lang="en-US"/>
        </a:p>
      </dgm:t>
    </dgm:pt>
    <dgm:pt modelId="{476AFB30-7FB1-40A6-A49E-CA7E9AF6004E}" type="sibTrans" cxnId="{92E4BA1D-A907-4111-855D-5470C4670C2C}">
      <dgm:prSet/>
      <dgm:spPr/>
      <dgm:t>
        <a:bodyPr/>
        <a:lstStyle/>
        <a:p>
          <a:endParaRPr lang="en-US"/>
        </a:p>
      </dgm:t>
    </dgm:pt>
    <dgm:pt modelId="{7E5C130E-D643-4F71-8692-194DBE1CCC81}" type="pres">
      <dgm:prSet presAssocID="{4BE97B55-491B-4F95-9F0B-4E5A272A6AE1}" presName="root" presStyleCnt="0">
        <dgm:presLayoutVars>
          <dgm:dir/>
          <dgm:resizeHandles val="exact"/>
        </dgm:presLayoutVars>
      </dgm:prSet>
      <dgm:spPr/>
    </dgm:pt>
    <dgm:pt modelId="{50BB55E5-C7C8-4C3B-818B-A3E7285842A3}" type="pres">
      <dgm:prSet presAssocID="{73C6C681-5B2F-4979-BCF6-AB40EEDC8E1A}" presName="compNode" presStyleCnt="0"/>
      <dgm:spPr/>
    </dgm:pt>
    <dgm:pt modelId="{43C7A82D-1AA7-4B89-8C2A-608F8E063FED}" type="pres">
      <dgm:prSet presAssocID="{73C6C681-5B2F-4979-BCF6-AB40EEDC8E1A}" presName="bgRect" presStyleLbl="bgShp" presStyleIdx="0" presStyleCnt="2"/>
      <dgm:spPr/>
    </dgm:pt>
    <dgm:pt modelId="{30B6F283-8E9E-4615-9E94-C3C7B73A554C}" type="pres">
      <dgm:prSet presAssocID="{73C6C681-5B2F-4979-BCF6-AB40EEDC8E1A}"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lassroom"/>
        </a:ext>
      </dgm:extLst>
    </dgm:pt>
    <dgm:pt modelId="{4DEC426B-DCBE-4EDE-8E5D-73F939344F1D}" type="pres">
      <dgm:prSet presAssocID="{73C6C681-5B2F-4979-BCF6-AB40EEDC8E1A}" presName="spaceRect" presStyleCnt="0"/>
      <dgm:spPr/>
    </dgm:pt>
    <dgm:pt modelId="{A14C68A2-AC0A-4BEF-9061-2AC522F0D329}" type="pres">
      <dgm:prSet presAssocID="{73C6C681-5B2F-4979-BCF6-AB40EEDC8E1A}" presName="parTx" presStyleLbl="revTx" presStyleIdx="0" presStyleCnt="2">
        <dgm:presLayoutVars>
          <dgm:chMax val="0"/>
          <dgm:chPref val="0"/>
        </dgm:presLayoutVars>
      </dgm:prSet>
      <dgm:spPr/>
    </dgm:pt>
    <dgm:pt modelId="{E94077F6-2FD7-4238-9C90-FB8E5CFE7E72}" type="pres">
      <dgm:prSet presAssocID="{D99BABDA-AC7A-497C-9FAC-7CBC4BE814F0}" presName="sibTrans" presStyleCnt="0"/>
      <dgm:spPr/>
    </dgm:pt>
    <dgm:pt modelId="{A28D07D6-8164-444E-903C-2AEA380469E8}" type="pres">
      <dgm:prSet presAssocID="{7969CBA5-114F-4B31-87FA-74C80E84AD95}" presName="compNode" presStyleCnt="0"/>
      <dgm:spPr/>
    </dgm:pt>
    <dgm:pt modelId="{A901763D-1DDA-4001-8BDD-31142C8233B5}" type="pres">
      <dgm:prSet presAssocID="{7969CBA5-114F-4B31-87FA-74C80E84AD95}" presName="bgRect" presStyleLbl="bgShp" presStyleIdx="1" presStyleCnt="2"/>
      <dgm:spPr/>
    </dgm:pt>
    <dgm:pt modelId="{3C2FF2E1-5F10-4152-93E8-FA78A4769645}" type="pres">
      <dgm:prSet presAssocID="{7969CBA5-114F-4B31-87FA-74C80E84AD95}"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F5AE74B6-F306-4EC0-804A-510E3A57D1BE}" type="pres">
      <dgm:prSet presAssocID="{7969CBA5-114F-4B31-87FA-74C80E84AD95}" presName="spaceRect" presStyleCnt="0"/>
      <dgm:spPr/>
    </dgm:pt>
    <dgm:pt modelId="{4BAF1C80-C8D4-46A2-8421-9323C6F1E7EF}" type="pres">
      <dgm:prSet presAssocID="{7969CBA5-114F-4B31-87FA-74C80E84AD95}" presName="parTx" presStyleLbl="revTx" presStyleIdx="1" presStyleCnt="2">
        <dgm:presLayoutVars>
          <dgm:chMax val="0"/>
          <dgm:chPref val="0"/>
        </dgm:presLayoutVars>
      </dgm:prSet>
      <dgm:spPr/>
    </dgm:pt>
  </dgm:ptLst>
  <dgm:cxnLst>
    <dgm:cxn modelId="{92E4BA1D-A907-4111-855D-5470C4670C2C}" srcId="{4BE97B55-491B-4F95-9F0B-4E5A272A6AE1}" destId="{7969CBA5-114F-4B31-87FA-74C80E84AD95}" srcOrd="1" destOrd="0" parTransId="{FE897C32-69B0-4947-AA48-F3859C7C7B4C}" sibTransId="{476AFB30-7FB1-40A6-A49E-CA7E9AF6004E}"/>
    <dgm:cxn modelId="{AEECD81F-6E24-46BD-B9FD-180EAE80C305}" type="presOf" srcId="{73C6C681-5B2F-4979-BCF6-AB40EEDC8E1A}" destId="{A14C68A2-AC0A-4BEF-9061-2AC522F0D329}" srcOrd="0" destOrd="0" presId="urn:microsoft.com/office/officeart/2018/2/layout/IconVerticalSolidList"/>
    <dgm:cxn modelId="{79E20334-582F-4D09-B98A-3657D841C437}" type="presOf" srcId="{4BE97B55-491B-4F95-9F0B-4E5A272A6AE1}" destId="{7E5C130E-D643-4F71-8692-194DBE1CCC81}" srcOrd="0" destOrd="0" presId="urn:microsoft.com/office/officeart/2018/2/layout/IconVerticalSolidList"/>
    <dgm:cxn modelId="{B4F00B94-C030-4E83-A2AF-383036A95A2D}" type="presOf" srcId="{7969CBA5-114F-4B31-87FA-74C80E84AD95}" destId="{4BAF1C80-C8D4-46A2-8421-9323C6F1E7EF}" srcOrd="0" destOrd="0" presId="urn:microsoft.com/office/officeart/2018/2/layout/IconVerticalSolidList"/>
    <dgm:cxn modelId="{6FF79E96-2C59-489D-8455-D13BC0FA550C}" srcId="{4BE97B55-491B-4F95-9F0B-4E5A272A6AE1}" destId="{73C6C681-5B2F-4979-BCF6-AB40EEDC8E1A}" srcOrd="0" destOrd="0" parTransId="{1E21CD6E-BD1F-4DE4-A3DA-C28FCBA3AD98}" sibTransId="{D99BABDA-AC7A-497C-9FAC-7CBC4BE814F0}"/>
    <dgm:cxn modelId="{334718E9-6EAA-4225-9928-4C7F7899778F}" type="presParOf" srcId="{7E5C130E-D643-4F71-8692-194DBE1CCC81}" destId="{50BB55E5-C7C8-4C3B-818B-A3E7285842A3}" srcOrd="0" destOrd="0" presId="urn:microsoft.com/office/officeart/2018/2/layout/IconVerticalSolidList"/>
    <dgm:cxn modelId="{AE909CA2-F59C-44E9-BC68-88CA56FB7DCE}" type="presParOf" srcId="{50BB55E5-C7C8-4C3B-818B-A3E7285842A3}" destId="{43C7A82D-1AA7-4B89-8C2A-608F8E063FED}" srcOrd="0" destOrd="0" presId="urn:microsoft.com/office/officeart/2018/2/layout/IconVerticalSolidList"/>
    <dgm:cxn modelId="{5D187836-0B5B-42BD-B878-577700337D4B}" type="presParOf" srcId="{50BB55E5-C7C8-4C3B-818B-A3E7285842A3}" destId="{30B6F283-8E9E-4615-9E94-C3C7B73A554C}" srcOrd="1" destOrd="0" presId="urn:microsoft.com/office/officeart/2018/2/layout/IconVerticalSolidList"/>
    <dgm:cxn modelId="{DE7FA3E2-2D23-421B-BB55-7D4FD784E775}" type="presParOf" srcId="{50BB55E5-C7C8-4C3B-818B-A3E7285842A3}" destId="{4DEC426B-DCBE-4EDE-8E5D-73F939344F1D}" srcOrd="2" destOrd="0" presId="urn:microsoft.com/office/officeart/2018/2/layout/IconVerticalSolidList"/>
    <dgm:cxn modelId="{4BE73D1E-B46C-46FD-924F-A86BCF0FF6FD}" type="presParOf" srcId="{50BB55E5-C7C8-4C3B-818B-A3E7285842A3}" destId="{A14C68A2-AC0A-4BEF-9061-2AC522F0D329}" srcOrd="3" destOrd="0" presId="urn:microsoft.com/office/officeart/2018/2/layout/IconVerticalSolidList"/>
    <dgm:cxn modelId="{C3910A6A-F9BB-4FD2-8B84-BDDD49407C0D}" type="presParOf" srcId="{7E5C130E-D643-4F71-8692-194DBE1CCC81}" destId="{E94077F6-2FD7-4238-9C90-FB8E5CFE7E72}" srcOrd="1" destOrd="0" presId="urn:microsoft.com/office/officeart/2018/2/layout/IconVerticalSolidList"/>
    <dgm:cxn modelId="{26CF2C7B-39B3-4DEC-A6DB-2EAD58C599E0}" type="presParOf" srcId="{7E5C130E-D643-4F71-8692-194DBE1CCC81}" destId="{A28D07D6-8164-444E-903C-2AEA380469E8}" srcOrd="2" destOrd="0" presId="urn:microsoft.com/office/officeart/2018/2/layout/IconVerticalSolidList"/>
    <dgm:cxn modelId="{E146C929-35A2-4A7C-95CF-F134C2752944}" type="presParOf" srcId="{A28D07D6-8164-444E-903C-2AEA380469E8}" destId="{A901763D-1DDA-4001-8BDD-31142C8233B5}" srcOrd="0" destOrd="0" presId="urn:microsoft.com/office/officeart/2018/2/layout/IconVerticalSolidList"/>
    <dgm:cxn modelId="{C0058942-540B-4EB3-9AF9-0AA4684CD80E}" type="presParOf" srcId="{A28D07D6-8164-444E-903C-2AEA380469E8}" destId="{3C2FF2E1-5F10-4152-93E8-FA78A4769645}" srcOrd="1" destOrd="0" presId="urn:microsoft.com/office/officeart/2018/2/layout/IconVerticalSolidList"/>
    <dgm:cxn modelId="{0D75F9D7-1948-4497-A19E-81A0C1D846B5}" type="presParOf" srcId="{A28D07D6-8164-444E-903C-2AEA380469E8}" destId="{F5AE74B6-F306-4EC0-804A-510E3A57D1BE}" srcOrd="2" destOrd="0" presId="urn:microsoft.com/office/officeart/2018/2/layout/IconVerticalSolidList"/>
    <dgm:cxn modelId="{948DE9AD-85FA-4F53-B33C-0F5F8FAC3655}" type="presParOf" srcId="{A28D07D6-8164-444E-903C-2AEA380469E8}" destId="{4BAF1C80-C8D4-46A2-8421-9323C6F1E7E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9EA35-A790-4A55-B88A-4E5E1FB11FE5}">
      <dsp:nvSpPr>
        <dsp:cNvPr id="0" name=""/>
        <dsp:cNvSpPr/>
      </dsp:nvSpPr>
      <dsp:spPr>
        <a:xfrm>
          <a:off x="0" y="0"/>
          <a:ext cx="6263640"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678D49-E3EF-42F6-A412-8F4746478845}">
      <dsp:nvSpPr>
        <dsp:cNvPr id="0" name=""/>
        <dsp:cNvSpPr/>
      </dsp:nvSpPr>
      <dsp:spPr>
        <a:xfrm>
          <a:off x="0" y="0"/>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Introduction</a:t>
          </a:r>
        </a:p>
      </dsp:txBody>
      <dsp:txXfrm>
        <a:off x="0" y="0"/>
        <a:ext cx="6263640" cy="688085"/>
      </dsp:txXfrm>
    </dsp:sp>
    <dsp:sp modelId="{2C24FDDB-ACAB-4FC1-99C7-376AB2A22682}">
      <dsp:nvSpPr>
        <dsp:cNvPr id="0" name=""/>
        <dsp:cNvSpPr/>
      </dsp:nvSpPr>
      <dsp:spPr>
        <a:xfrm>
          <a:off x="0" y="688085"/>
          <a:ext cx="6263640" cy="0"/>
        </a:xfrm>
        <a:prstGeom prst="line">
          <a:avLst/>
        </a:prstGeom>
        <a:solidFill>
          <a:schemeClr val="accent5">
            <a:hueOff val="-1736021"/>
            <a:satOff val="-118"/>
            <a:lumOff val="280"/>
            <a:alphaOff val="0"/>
          </a:schemeClr>
        </a:solidFill>
        <a:ln w="19050" cap="flat" cmpd="sng" algn="ctr">
          <a:solidFill>
            <a:schemeClr val="accent5">
              <a:hueOff val="-1736021"/>
              <a:satOff val="-118"/>
              <a:lumOff val="2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CF50D3-42AB-40BA-95FD-9BB9AFFBB072}">
      <dsp:nvSpPr>
        <dsp:cNvPr id="0" name=""/>
        <dsp:cNvSpPr/>
      </dsp:nvSpPr>
      <dsp:spPr>
        <a:xfrm>
          <a:off x="0" y="688085"/>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The Right Mental Model</a:t>
          </a:r>
        </a:p>
      </dsp:txBody>
      <dsp:txXfrm>
        <a:off x="0" y="688085"/>
        <a:ext cx="6263640" cy="688085"/>
      </dsp:txXfrm>
    </dsp:sp>
    <dsp:sp modelId="{59FC9FA2-7A33-4F53-8A90-F1D568071188}">
      <dsp:nvSpPr>
        <dsp:cNvPr id="0" name=""/>
        <dsp:cNvSpPr/>
      </dsp:nvSpPr>
      <dsp:spPr>
        <a:xfrm>
          <a:off x="0" y="1376171"/>
          <a:ext cx="6263640" cy="0"/>
        </a:xfrm>
        <a:prstGeom prst="line">
          <a:avLst/>
        </a:prstGeom>
        <a:solidFill>
          <a:schemeClr val="accent5">
            <a:hueOff val="-3472043"/>
            <a:satOff val="-236"/>
            <a:lumOff val="560"/>
            <a:alphaOff val="0"/>
          </a:schemeClr>
        </a:solidFill>
        <a:ln w="19050" cap="flat" cmpd="sng" algn="ctr">
          <a:solidFill>
            <a:schemeClr val="accent5">
              <a:hueOff val="-3472043"/>
              <a:satOff val="-236"/>
              <a:lumOff val="5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2EA3D7-0284-4032-9529-27981B9BCEC1}">
      <dsp:nvSpPr>
        <dsp:cNvPr id="0" name=""/>
        <dsp:cNvSpPr/>
      </dsp:nvSpPr>
      <dsp:spPr>
        <a:xfrm>
          <a:off x="0" y="1376171"/>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A Field Guide to Legal AI Products</a:t>
          </a:r>
        </a:p>
      </dsp:txBody>
      <dsp:txXfrm>
        <a:off x="0" y="1376171"/>
        <a:ext cx="6263640" cy="688085"/>
      </dsp:txXfrm>
    </dsp:sp>
    <dsp:sp modelId="{07ACE3D8-BB75-4928-8760-326B0EF1D66A}">
      <dsp:nvSpPr>
        <dsp:cNvPr id="0" name=""/>
        <dsp:cNvSpPr/>
      </dsp:nvSpPr>
      <dsp:spPr>
        <a:xfrm>
          <a:off x="0" y="2064257"/>
          <a:ext cx="6263640" cy="0"/>
        </a:xfrm>
        <a:prstGeom prst="line">
          <a:avLst/>
        </a:prstGeom>
        <a:solidFill>
          <a:schemeClr val="accent5">
            <a:hueOff val="-5208064"/>
            <a:satOff val="-354"/>
            <a:lumOff val="840"/>
            <a:alphaOff val="0"/>
          </a:schemeClr>
        </a:solidFill>
        <a:ln w="19050" cap="flat" cmpd="sng" algn="ctr">
          <a:solidFill>
            <a:schemeClr val="accent5">
              <a:hueOff val="-5208064"/>
              <a:satOff val="-354"/>
              <a:lumOff val="8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BCB9B9-CAA4-4E7F-BA26-66FCE5740D24}">
      <dsp:nvSpPr>
        <dsp:cNvPr id="0" name=""/>
        <dsp:cNvSpPr/>
      </dsp:nvSpPr>
      <dsp:spPr>
        <a:xfrm>
          <a:off x="0" y="2064257"/>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Capabilities of Legal AI Tools</a:t>
          </a:r>
        </a:p>
      </dsp:txBody>
      <dsp:txXfrm>
        <a:off x="0" y="2064257"/>
        <a:ext cx="6263640" cy="688085"/>
      </dsp:txXfrm>
    </dsp:sp>
    <dsp:sp modelId="{9C887A2C-259B-4408-BA6E-3B0E56B8E4D7}">
      <dsp:nvSpPr>
        <dsp:cNvPr id="0" name=""/>
        <dsp:cNvSpPr/>
      </dsp:nvSpPr>
      <dsp:spPr>
        <a:xfrm>
          <a:off x="0" y="2752343"/>
          <a:ext cx="6263640" cy="0"/>
        </a:xfrm>
        <a:prstGeom prst="line">
          <a:avLst/>
        </a:prstGeom>
        <a:solidFill>
          <a:schemeClr val="accent5">
            <a:hueOff val="-6944086"/>
            <a:satOff val="-472"/>
            <a:lumOff val="1121"/>
            <a:alphaOff val="0"/>
          </a:schemeClr>
        </a:solidFill>
        <a:ln w="19050" cap="flat" cmpd="sng" algn="ctr">
          <a:solidFill>
            <a:schemeClr val="accent5">
              <a:hueOff val="-6944086"/>
              <a:satOff val="-472"/>
              <a:lumOff val="11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1F75C7-6B47-4610-806A-8D4C37A0E717}">
      <dsp:nvSpPr>
        <dsp:cNvPr id="0" name=""/>
        <dsp:cNvSpPr/>
      </dsp:nvSpPr>
      <dsp:spPr>
        <a:xfrm>
          <a:off x="0" y="2752343"/>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AI in Law Practice: Applications</a:t>
          </a:r>
        </a:p>
      </dsp:txBody>
      <dsp:txXfrm>
        <a:off x="0" y="2752343"/>
        <a:ext cx="6263640" cy="688085"/>
      </dsp:txXfrm>
    </dsp:sp>
    <dsp:sp modelId="{FDE0FDCE-CDAA-4D1E-947C-2ED633A9B3BE}">
      <dsp:nvSpPr>
        <dsp:cNvPr id="0" name=""/>
        <dsp:cNvSpPr/>
      </dsp:nvSpPr>
      <dsp:spPr>
        <a:xfrm>
          <a:off x="0" y="3440430"/>
          <a:ext cx="6263640" cy="0"/>
        </a:xfrm>
        <a:prstGeom prst="line">
          <a:avLst/>
        </a:prstGeom>
        <a:solidFill>
          <a:schemeClr val="accent5">
            <a:hueOff val="-8680107"/>
            <a:satOff val="-590"/>
            <a:lumOff val="1401"/>
            <a:alphaOff val="0"/>
          </a:schemeClr>
        </a:solidFill>
        <a:ln w="19050" cap="flat" cmpd="sng" algn="ctr">
          <a:solidFill>
            <a:schemeClr val="accent5">
              <a:hueOff val="-8680107"/>
              <a:satOff val="-590"/>
              <a:lumOff val="140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FDB7D5-2CD2-435F-9927-E6EF25FE1470}">
      <dsp:nvSpPr>
        <dsp:cNvPr id="0" name=""/>
        <dsp:cNvSpPr/>
      </dsp:nvSpPr>
      <dsp:spPr>
        <a:xfrm>
          <a:off x="0" y="3440429"/>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0" kern="1200" dirty="0">
              <a:latin typeface="+mn-lt"/>
            </a:rPr>
            <a:t>Ethics and Responsibility</a:t>
          </a:r>
        </a:p>
      </dsp:txBody>
      <dsp:txXfrm>
        <a:off x="0" y="3440429"/>
        <a:ext cx="6263640" cy="688085"/>
      </dsp:txXfrm>
    </dsp:sp>
    <dsp:sp modelId="{2C7C9DCD-2410-4665-A2FC-589E0AF8E21D}">
      <dsp:nvSpPr>
        <dsp:cNvPr id="0" name=""/>
        <dsp:cNvSpPr/>
      </dsp:nvSpPr>
      <dsp:spPr>
        <a:xfrm>
          <a:off x="0" y="4128515"/>
          <a:ext cx="6263640" cy="0"/>
        </a:xfrm>
        <a:prstGeom prst="line">
          <a:avLst/>
        </a:prstGeom>
        <a:solidFill>
          <a:schemeClr val="accent5">
            <a:hueOff val="-10416129"/>
            <a:satOff val="-708"/>
            <a:lumOff val="1681"/>
            <a:alphaOff val="0"/>
          </a:schemeClr>
        </a:solidFill>
        <a:ln w="19050" cap="flat" cmpd="sng" algn="ctr">
          <a:solidFill>
            <a:schemeClr val="accent5">
              <a:hueOff val="-10416129"/>
              <a:satOff val="-708"/>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3D8135-E816-4F0A-AC82-1690F434FCB5}">
      <dsp:nvSpPr>
        <dsp:cNvPr id="0" name=""/>
        <dsp:cNvSpPr/>
      </dsp:nvSpPr>
      <dsp:spPr>
        <a:xfrm>
          <a:off x="0" y="4128515"/>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Discussion</a:t>
          </a:r>
        </a:p>
      </dsp:txBody>
      <dsp:txXfrm>
        <a:off x="0" y="4128515"/>
        <a:ext cx="6263640" cy="688085"/>
      </dsp:txXfrm>
    </dsp:sp>
    <dsp:sp modelId="{C6AE5682-C500-40E7-9966-97E9491D11FE}">
      <dsp:nvSpPr>
        <dsp:cNvPr id="0" name=""/>
        <dsp:cNvSpPr/>
      </dsp:nvSpPr>
      <dsp:spPr>
        <a:xfrm>
          <a:off x="0" y="4816601"/>
          <a:ext cx="6263640" cy="0"/>
        </a:xfrm>
        <a:prstGeom prst="line">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625A81-9D50-4F4C-854A-813308237064}">
      <dsp:nvSpPr>
        <dsp:cNvPr id="0" name=""/>
        <dsp:cNvSpPr/>
      </dsp:nvSpPr>
      <dsp:spPr>
        <a:xfrm>
          <a:off x="0" y="4816601"/>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Q&amp;A</a:t>
          </a:r>
        </a:p>
      </dsp:txBody>
      <dsp:txXfrm>
        <a:off x="0" y="4816601"/>
        <a:ext cx="6263640" cy="6880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1F60B-2212-4CD4-A282-86F32F9AFFDA}">
      <dsp:nvSpPr>
        <dsp:cNvPr id="0" name=""/>
        <dsp:cNvSpPr/>
      </dsp:nvSpPr>
      <dsp:spPr>
        <a:xfrm>
          <a:off x="0" y="217566"/>
          <a:ext cx="10515600" cy="17949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99685-DD7E-4CBE-BAAD-4EF5964803A9}">
      <dsp:nvSpPr>
        <dsp:cNvPr id="0" name=""/>
        <dsp:cNvSpPr/>
      </dsp:nvSpPr>
      <dsp:spPr>
        <a:xfrm>
          <a:off x="542965" y="621425"/>
          <a:ext cx="987209" cy="98720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B84B66-FE40-4D2E-8433-79A8660CB0F5}">
      <dsp:nvSpPr>
        <dsp:cNvPr id="0" name=""/>
        <dsp:cNvSpPr/>
      </dsp:nvSpPr>
      <dsp:spPr>
        <a:xfrm>
          <a:off x="2073140" y="217566"/>
          <a:ext cx="8442459" cy="1794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963" tIns="189963" rIns="189963" bIns="189963" numCol="1" spcCol="1270" anchor="ctr" anchorCtr="0">
          <a:noAutofit/>
        </a:bodyPr>
        <a:lstStyle/>
        <a:p>
          <a:pPr marL="0" lvl="0" indent="0" algn="l" defTabSz="889000">
            <a:lnSpc>
              <a:spcPct val="90000"/>
            </a:lnSpc>
            <a:spcBef>
              <a:spcPct val="0"/>
            </a:spcBef>
            <a:spcAft>
              <a:spcPct val="35000"/>
            </a:spcAft>
            <a:buNone/>
          </a:pPr>
          <a:r>
            <a:rPr lang="en-US" sz="2000" kern="1200" dirty="0"/>
            <a:t>The ABA’s first formal guidance on this subject</a:t>
          </a:r>
          <a:br>
            <a:rPr lang="en-US" sz="2000" kern="1200" dirty="0"/>
          </a:br>
          <a:r>
            <a:rPr lang="en-US" sz="2000" kern="1200" dirty="0"/>
            <a:t>- Applies to existing Model Rules of Professional Conduct to AI tool use</a:t>
          </a:r>
          <a:br>
            <a:rPr lang="en-US" sz="2000" kern="1200" dirty="0"/>
          </a:br>
          <a:r>
            <a:rPr lang="en-US" sz="2000" kern="1200" dirty="0"/>
            <a:t>- Covers general-purpose tools (ChatGPT) and legal specific platforms (Lexis AI, Westlaw AI)</a:t>
          </a:r>
          <a:br>
            <a:rPr lang="en-US" sz="2000" kern="1200" dirty="0"/>
          </a:br>
          <a:r>
            <a:rPr lang="en-US" sz="2000" kern="1200" dirty="0"/>
            <a:t>- Anticipates updating guidance in the future as technology evolves</a:t>
          </a:r>
        </a:p>
      </dsp:txBody>
      <dsp:txXfrm>
        <a:off x="2073140" y="217566"/>
        <a:ext cx="8442459" cy="1794926"/>
      </dsp:txXfrm>
    </dsp:sp>
    <dsp:sp modelId="{1CD913C9-7445-4BEF-8753-FC0E094D5CF2}">
      <dsp:nvSpPr>
        <dsp:cNvPr id="0" name=""/>
        <dsp:cNvSpPr/>
      </dsp:nvSpPr>
      <dsp:spPr>
        <a:xfrm>
          <a:off x="0" y="2338844"/>
          <a:ext cx="10515600" cy="17949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A527E7-D305-4DF3-A141-B9125317DC42}">
      <dsp:nvSpPr>
        <dsp:cNvPr id="0" name=""/>
        <dsp:cNvSpPr/>
      </dsp:nvSpPr>
      <dsp:spPr>
        <a:xfrm>
          <a:off x="542965" y="2742702"/>
          <a:ext cx="987209" cy="98720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CAFCF6-168C-49F9-949F-A46CC03AC57A}">
      <dsp:nvSpPr>
        <dsp:cNvPr id="0" name=""/>
        <dsp:cNvSpPr/>
      </dsp:nvSpPr>
      <dsp:spPr>
        <a:xfrm>
          <a:off x="2073140" y="2338844"/>
          <a:ext cx="8442459" cy="1794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963" tIns="189963" rIns="189963" bIns="189963" numCol="1" spcCol="1270" anchor="ctr" anchorCtr="0">
          <a:noAutofit/>
        </a:bodyPr>
        <a:lstStyle/>
        <a:p>
          <a:pPr marL="0" lvl="0" indent="0" algn="l" defTabSz="1022350">
            <a:lnSpc>
              <a:spcPct val="90000"/>
            </a:lnSpc>
            <a:spcBef>
              <a:spcPct val="0"/>
            </a:spcBef>
            <a:spcAft>
              <a:spcPct val="35000"/>
            </a:spcAft>
            <a:buNone/>
          </a:pPr>
          <a:r>
            <a:rPr lang="en-US" sz="2300" kern="1200"/>
            <a:t>Core ethical duties under Opinion 512</a:t>
          </a:r>
          <a:br>
            <a:rPr lang="en-US" sz="2300" kern="1200"/>
          </a:br>
          <a:r>
            <a:rPr lang="en-US" sz="2300" kern="1200"/>
            <a:t>- Rule 1.1 (Competence), Rule 1.4 (Communication), Rule 1.5 (Reasonable Fees), Rule 1.6 (Confidentiality), Rules 3.1/3.3 (Candor &amp; Meritorious Claims), and Rules 5.1/5.3 (Supervision)</a:t>
          </a:r>
        </a:p>
      </dsp:txBody>
      <dsp:txXfrm>
        <a:off x="2073140" y="2338844"/>
        <a:ext cx="8442459" cy="17949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7A82D-1AA7-4B89-8C2A-608F8E063FED}">
      <dsp:nvSpPr>
        <dsp:cNvPr id="0" name=""/>
        <dsp:cNvSpPr/>
      </dsp:nvSpPr>
      <dsp:spPr>
        <a:xfrm>
          <a:off x="0" y="302537"/>
          <a:ext cx="11423246" cy="17327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B6F283-8E9E-4615-9E94-C3C7B73A554C}">
      <dsp:nvSpPr>
        <dsp:cNvPr id="0" name=""/>
        <dsp:cNvSpPr/>
      </dsp:nvSpPr>
      <dsp:spPr>
        <a:xfrm>
          <a:off x="524146" y="692398"/>
          <a:ext cx="952993" cy="95299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4C68A2-AC0A-4BEF-9061-2AC522F0D329}">
      <dsp:nvSpPr>
        <dsp:cNvPr id="0" name=""/>
        <dsp:cNvSpPr/>
      </dsp:nvSpPr>
      <dsp:spPr>
        <a:xfrm>
          <a:off x="2001287" y="302537"/>
          <a:ext cx="9421958" cy="1732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379" tIns="183379" rIns="183379" bIns="183379" numCol="1" spcCol="1270" anchor="ctr" anchorCtr="0">
          <a:noAutofit/>
        </a:bodyPr>
        <a:lstStyle/>
        <a:p>
          <a:pPr marL="0" lvl="0" indent="0" algn="l" defTabSz="1422400">
            <a:lnSpc>
              <a:spcPct val="90000"/>
            </a:lnSpc>
            <a:spcBef>
              <a:spcPct val="0"/>
            </a:spcBef>
            <a:spcAft>
              <a:spcPct val="35000"/>
            </a:spcAft>
            <a:buNone/>
          </a:pPr>
          <a:r>
            <a:rPr lang="en-US" sz="3200" kern="1200" dirty="0"/>
            <a:t>How should law schools and educators integrate AI into the classroom and prepare students for the future of law practice?</a:t>
          </a:r>
        </a:p>
      </dsp:txBody>
      <dsp:txXfrm>
        <a:off x="2001287" y="302537"/>
        <a:ext cx="9421958" cy="1732716"/>
      </dsp:txXfrm>
    </dsp:sp>
    <dsp:sp modelId="{A901763D-1DDA-4001-8BDD-31142C8233B5}">
      <dsp:nvSpPr>
        <dsp:cNvPr id="0" name=""/>
        <dsp:cNvSpPr/>
      </dsp:nvSpPr>
      <dsp:spPr>
        <a:xfrm>
          <a:off x="0" y="2365295"/>
          <a:ext cx="11423246" cy="17327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2FF2E1-5F10-4152-93E8-FA78A4769645}">
      <dsp:nvSpPr>
        <dsp:cNvPr id="0" name=""/>
        <dsp:cNvSpPr/>
      </dsp:nvSpPr>
      <dsp:spPr>
        <a:xfrm>
          <a:off x="524146" y="2755156"/>
          <a:ext cx="952993" cy="95299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AF1C80-C8D4-46A2-8421-9323C6F1E7EF}">
      <dsp:nvSpPr>
        <dsp:cNvPr id="0" name=""/>
        <dsp:cNvSpPr/>
      </dsp:nvSpPr>
      <dsp:spPr>
        <a:xfrm>
          <a:off x="2001287" y="2365295"/>
          <a:ext cx="9421958" cy="1732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379" tIns="183379" rIns="183379" bIns="183379" numCol="1" spcCol="1270" anchor="ctr" anchorCtr="0">
          <a:noAutofit/>
        </a:bodyPr>
        <a:lstStyle/>
        <a:p>
          <a:pPr marL="0" lvl="0" indent="0" algn="l" defTabSz="1422400">
            <a:lnSpc>
              <a:spcPct val="90000"/>
            </a:lnSpc>
            <a:spcBef>
              <a:spcPct val="0"/>
            </a:spcBef>
            <a:spcAft>
              <a:spcPct val="35000"/>
            </a:spcAft>
            <a:buNone/>
          </a:pPr>
          <a:r>
            <a:rPr lang="en-US" sz="3200" kern="1200" dirty="0"/>
            <a:t>Does AI create an existential threat? Do we still need law schools? Educators? Lawyers? </a:t>
          </a:r>
        </a:p>
      </dsp:txBody>
      <dsp:txXfrm>
        <a:off x="2001287" y="2365295"/>
        <a:ext cx="9421958" cy="173271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507AC7-C3B4-554B-8781-714344C3B862}"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5F7F1-FFEB-D947-AE83-D6F245BD9E0F}" type="slidenum">
              <a:rPr lang="en-US" smtClean="0"/>
              <a:t>‹#›</a:t>
            </a:fld>
            <a:endParaRPr lang="en-US"/>
          </a:p>
        </p:txBody>
      </p:sp>
    </p:spTree>
    <p:extLst>
      <p:ext uri="{BB962C8B-B14F-4D97-AF65-F5344CB8AC3E}">
        <p14:creationId xmlns:p14="http://schemas.microsoft.com/office/powerpoint/2010/main" val="2776930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FF620-8C98-FE3A-2C38-F0144CCB7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60237-E61D-12B7-4638-2A2F83843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FCB67-EEF5-8CD9-25AD-E1462A99F016}"/>
              </a:ext>
            </a:extLst>
          </p:cNvPr>
          <p:cNvSpPr>
            <a:spLocks noGrp="1"/>
          </p:cNvSpPr>
          <p:nvPr>
            <p:ph type="body" idx="1"/>
          </p:nvPr>
        </p:nvSpPr>
        <p:spPr/>
        <p:txBody>
          <a:bodyPr/>
          <a:lstStyle/>
          <a:p>
            <a:r>
              <a:rPr lang="en-US" dirty="0"/>
              <a:t>Asha: Intros and Slides 1-4 (2:30-2:40 PM)</a:t>
            </a:r>
          </a:p>
        </p:txBody>
      </p:sp>
      <p:sp>
        <p:nvSpPr>
          <p:cNvPr id="4" name="Slide Number Placeholder 3">
            <a:extLst>
              <a:ext uri="{FF2B5EF4-FFF2-40B4-BE49-F238E27FC236}">
                <a16:creationId xmlns:a16="http://schemas.microsoft.com/office/drawing/2014/main" id="{CB637903-F5AB-4554-8D7D-850A458382E1}"/>
              </a:ext>
            </a:extLst>
          </p:cNvPr>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3350944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11</a:t>
            </a:fld>
            <a:endParaRPr lang="en-US"/>
          </a:p>
        </p:txBody>
      </p:sp>
    </p:spTree>
    <p:extLst>
      <p:ext uri="{BB962C8B-B14F-4D97-AF65-F5344CB8AC3E}">
        <p14:creationId xmlns:p14="http://schemas.microsoft.com/office/powerpoint/2010/main" val="1626488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Seth: Slides 12-28 (2:50 – 3:00 PM)(inclusive of demo)</a:t>
            </a:r>
          </a:p>
        </p:txBody>
      </p:sp>
      <p:sp>
        <p:nvSpPr>
          <p:cNvPr id="4" name="Slide Number Placeholder 3"/>
          <p:cNvSpPr>
            <a:spLocks noGrp="1"/>
          </p:cNvSpPr>
          <p:nvPr>
            <p:ph type="sldNum" sz="quarter" idx="5"/>
          </p:nvPr>
        </p:nvSpPr>
        <p:spPr/>
        <p:txBody>
          <a:bodyPr/>
          <a:lstStyle/>
          <a:p>
            <a:fld id="{5855F7F1-FFEB-D947-AE83-D6F245BD9E0F}" type="slidenum">
              <a:rPr lang="en-US" smtClean="0"/>
              <a:t>12</a:t>
            </a:fld>
            <a:endParaRPr lang="en-US"/>
          </a:p>
        </p:txBody>
      </p:sp>
    </p:spTree>
    <p:extLst>
      <p:ext uri="{BB962C8B-B14F-4D97-AF65-F5344CB8AC3E}">
        <p14:creationId xmlns:p14="http://schemas.microsoft.com/office/powerpoint/2010/main" val="1944543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13</a:t>
            </a:fld>
            <a:endParaRPr lang="en-US"/>
          </a:p>
        </p:txBody>
      </p:sp>
    </p:spTree>
    <p:extLst>
      <p:ext uri="{BB962C8B-B14F-4D97-AF65-F5344CB8AC3E}">
        <p14:creationId xmlns:p14="http://schemas.microsoft.com/office/powerpoint/2010/main" val="1452332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14</a:t>
            </a:fld>
            <a:endParaRPr lang="en-US"/>
          </a:p>
        </p:txBody>
      </p:sp>
    </p:spTree>
    <p:extLst>
      <p:ext uri="{BB962C8B-B14F-4D97-AF65-F5344CB8AC3E}">
        <p14:creationId xmlns:p14="http://schemas.microsoft.com/office/powerpoint/2010/main" val="402494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15</a:t>
            </a:fld>
            <a:endParaRPr lang="en-US"/>
          </a:p>
        </p:txBody>
      </p:sp>
    </p:spTree>
    <p:extLst>
      <p:ext uri="{BB962C8B-B14F-4D97-AF65-F5344CB8AC3E}">
        <p14:creationId xmlns:p14="http://schemas.microsoft.com/office/powerpoint/2010/main" val="3049868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16</a:t>
            </a:fld>
            <a:endParaRPr lang="en-US"/>
          </a:p>
        </p:txBody>
      </p:sp>
    </p:spTree>
    <p:extLst>
      <p:ext uri="{BB962C8B-B14F-4D97-AF65-F5344CB8AC3E}">
        <p14:creationId xmlns:p14="http://schemas.microsoft.com/office/powerpoint/2010/main" val="3324055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17</a:t>
            </a:fld>
            <a:endParaRPr lang="en-US"/>
          </a:p>
        </p:txBody>
      </p:sp>
    </p:spTree>
    <p:extLst>
      <p:ext uri="{BB962C8B-B14F-4D97-AF65-F5344CB8AC3E}">
        <p14:creationId xmlns:p14="http://schemas.microsoft.com/office/powerpoint/2010/main" val="3736545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18</a:t>
            </a:fld>
            <a:endParaRPr lang="en-US"/>
          </a:p>
        </p:txBody>
      </p:sp>
    </p:spTree>
    <p:extLst>
      <p:ext uri="{BB962C8B-B14F-4D97-AF65-F5344CB8AC3E}">
        <p14:creationId xmlns:p14="http://schemas.microsoft.com/office/powerpoint/2010/main" val="1428858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19</a:t>
            </a:fld>
            <a:endParaRPr lang="en-US"/>
          </a:p>
        </p:txBody>
      </p:sp>
    </p:spTree>
    <p:extLst>
      <p:ext uri="{BB962C8B-B14F-4D97-AF65-F5344CB8AC3E}">
        <p14:creationId xmlns:p14="http://schemas.microsoft.com/office/powerpoint/2010/main" val="3567840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20</a:t>
            </a:fld>
            <a:endParaRPr lang="en-US"/>
          </a:p>
        </p:txBody>
      </p:sp>
    </p:spTree>
    <p:extLst>
      <p:ext uri="{BB962C8B-B14F-4D97-AF65-F5344CB8AC3E}">
        <p14:creationId xmlns:p14="http://schemas.microsoft.com/office/powerpoint/2010/main" val="155801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21</a:t>
            </a:fld>
            <a:endParaRPr lang="en-US"/>
          </a:p>
        </p:txBody>
      </p:sp>
    </p:spTree>
    <p:extLst>
      <p:ext uri="{BB962C8B-B14F-4D97-AF65-F5344CB8AC3E}">
        <p14:creationId xmlns:p14="http://schemas.microsoft.com/office/powerpoint/2010/main" val="3016555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22</a:t>
            </a:fld>
            <a:endParaRPr lang="en-US"/>
          </a:p>
        </p:txBody>
      </p:sp>
    </p:spTree>
    <p:extLst>
      <p:ext uri="{BB962C8B-B14F-4D97-AF65-F5344CB8AC3E}">
        <p14:creationId xmlns:p14="http://schemas.microsoft.com/office/powerpoint/2010/main" val="3592140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23</a:t>
            </a:fld>
            <a:endParaRPr lang="en-US"/>
          </a:p>
        </p:txBody>
      </p:sp>
    </p:spTree>
    <p:extLst>
      <p:ext uri="{BB962C8B-B14F-4D97-AF65-F5344CB8AC3E}">
        <p14:creationId xmlns:p14="http://schemas.microsoft.com/office/powerpoint/2010/main" val="2878969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24</a:t>
            </a:fld>
            <a:endParaRPr lang="en-US"/>
          </a:p>
        </p:txBody>
      </p:sp>
    </p:spTree>
    <p:extLst>
      <p:ext uri="{BB962C8B-B14F-4D97-AF65-F5344CB8AC3E}">
        <p14:creationId xmlns:p14="http://schemas.microsoft.com/office/powerpoint/2010/main" val="91145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25</a:t>
            </a:fld>
            <a:endParaRPr lang="en-US"/>
          </a:p>
        </p:txBody>
      </p:sp>
    </p:spTree>
    <p:extLst>
      <p:ext uri="{BB962C8B-B14F-4D97-AF65-F5344CB8AC3E}">
        <p14:creationId xmlns:p14="http://schemas.microsoft.com/office/powerpoint/2010/main" val="3653455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26</a:t>
            </a:fld>
            <a:endParaRPr lang="en-US"/>
          </a:p>
        </p:txBody>
      </p:sp>
    </p:spTree>
    <p:extLst>
      <p:ext uri="{BB962C8B-B14F-4D97-AF65-F5344CB8AC3E}">
        <p14:creationId xmlns:p14="http://schemas.microsoft.com/office/powerpoint/2010/main" val="3501353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27</a:t>
            </a:fld>
            <a:endParaRPr lang="en-US"/>
          </a:p>
        </p:txBody>
      </p:sp>
    </p:spTree>
    <p:extLst>
      <p:ext uri="{BB962C8B-B14F-4D97-AF65-F5344CB8AC3E}">
        <p14:creationId xmlns:p14="http://schemas.microsoft.com/office/powerpoint/2010/main" val="1829652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28</a:t>
            </a:fld>
            <a:endParaRPr lang="en-US"/>
          </a:p>
        </p:txBody>
      </p:sp>
    </p:spTree>
    <p:extLst>
      <p:ext uri="{BB962C8B-B14F-4D97-AF65-F5344CB8AC3E}">
        <p14:creationId xmlns:p14="http://schemas.microsoft.com/office/powerpoint/2010/main" val="3124390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29</a:t>
            </a:fld>
            <a:endParaRPr lang="en-US"/>
          </a:p>
        </p:txBody>
      </p:sp>
    </p:spTree>
    <p:extLst>
      <p:ext uri="{BB962C8B-B14F-4D97-AF65-F5344CB8AC3E}">
        <p14:creationId xmlns:p14="http://schemas.microsoft.com/office/powerpoint/2010/main" val="4006129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30</a:t>
            </a:fld>
            <a:endParaRPr lang="en-US"/>
          </a:p>
        </p:txBody>
      </p:sp>
    </p:spTree>
    <p:extLst>
      <p:ext uri="{BB962C8B-B14F-4D97-AF65-F5344CB8AC3E}">
        <p14:creationId xmlns:p14="http://schemas.microsoft.com/office/powerpoint/2010/main" val="2368077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31</a:t>
            </a:fld>
            <a:endParaRPr lang="en-US"/>
          </a:p>
        </p:txBody>
      </p:sp>
    </p:spTree>
    <p:extLst>
      <p:ext uri="{BB962C8B-B14F-4D97-AF65-F5344CB8AC3E}">
        <p14:creationId xmlns:p14="http://schemas.microsoft.com/office/powerpoint/2010/main" val="2659093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2160057-D3DB-4204-82AB-498EE0B5DC85}" type="slidenum">
              <a:rPr lang="en-US" smtClean="0"/>
              <a:t>32</a:t>
            </a:fld>
            <a:endParaRPr lang="en-US"/>
          </a:p>
        </p:txBody>
      </p:sp>
    </p:spTree>
    <p:extLst>
      <p:ext uri="{BB962C8B-B14F-4D97-AF65-F5344CB8AC3E}">
        <p14:creationId xmlns:p14="http://schemas.microsoft.com/office/powerpoint/2010/main" val="3464141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33</a:t>
            </a:fld>
            <a:endParaRPr lang="en-US"/>
          </a:p>
        </p:txBody>
      </p:sp>
    </p:spTree>
    <p:extLst>
      <p:ext uri="{BB962C8B-B14F-4D97-AF65-F5344CB8AC3E}">
        <p14:creationId xmlns:p14="http://schemas.microsoft.com/office/powerpoint/2010/main" val="2501922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34</a:t>
            </a:fld>
            <a:endParaRPr lang="en-US"/>
          </a:p>
        </p:txBody>
      </p:sp>
    </p:spTree>
    <p:extLst>
      <p:ext uri="{BB962C8B-B14F-4D97-AF65-F5344CB8AC3E}">
        <p14:creationId xmlns:p14="http://schemas.microsoft.com/office/powerpoint/2010/main" val="1225651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35</a:t>
            </a:fld>
            <a:endParaRPr lang="en-US"/>
          </a:p>
        </p:txBody>
      </p:sp>
    </p:spTree>
    <p:extLst>
      <p:ext uri="{BB962C8B-B14F-4D97-AF65-F5344CB8AC3E}">
        <p14:creationId xmlns:p14="http://schemas.microsoft.com/office/powerpoint/2010/main" val="582337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36</a:t>
            </a:fld>
            <a:endParaRPr lang="en-US"/>
          </a:p>
        </p:txBody>
      </p:sp>
    </p:spTree>
    <p:extLst>
      <p:ext uri="{BB962C8B-B14F-4D97-AF65-F5344CB8AC3E}">
        <p14:creationId xmlns:p14="http://schemas.microsoft.com/office/powerpoint/2010/main" val="4217509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37</a:t>
            </a:fld>
            <a:endParaRPr lang="en-US"/>
          </a:p>
        </p:txBody>
      </p:sp>
    </p:spTree>
    <p:extLst>
      <p:ext uri="{BB962C8B-B14F-4D97-AF65-F5344CB8AC3E}">
        <p14:creationId xmlns:p14="http://schemas.microsoft.com/office/powerpoint/2010/main" val="1489348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5</a:t>
            </a:fld>
            <a:endParaRPr lang="en-US"/>
          </a:p>
        </p:txBody>
      </p:sp>
    </p:spTree>
    <p:extLst>
      <p:ext uri="{BB962C8B-B14F-4D97-AF65-F5344CB8AC3E}">
        <p14:creationId xmlns:p14="http://schemas.microsoft.com/office/powerpoint/2010/main" val="1841356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6</a:t>
            </a:fld>
            <a:endParaRPr lang="en-US"/>
          </a:p>
        </p:txBody>
      </p:sp>
    </p:spTree>
    <p:extLst>
      <p:ext uri="{BB962C8B-B14F-4D97-AF65-F5344CB8AC3E}">
        <p14:creationId xmlns:p14="http://schemas.microsoft.com/office/powerpoint/2010/main" val="886123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Slides via Matthew Sag</a:t>
            </a:r>
          </a:p>
          <a:p>
            <a:endParaRPr lang="en-US" dirty="0"/>
          </a:p>
        </p:txBody>
      </p:sp>
      <p:sp>
        <p:nvSpPr>
          <p:cNvPr id="4" name="Slide Number Placeholder 3"/>
          <p:cNvSpPr>
            <a:spLocks noGrp="1"/>
          </p:cNvSpPr>
          <p:nvPr>
            <p:ph type="sldNum" sz="quarter" idx="5"/>
          </p:nvPr>
        </p:nvSpPr>
        <p:spPr/>
        <p:txBody>
          <a:bodyPr/>
          <a:lstStyle/>
          <a:p>
            <a:fld id="{5855F7F1-FFEB-D947-AE83-D6F245BD9E0F}" type="slidenum">
              <a:rPr lang="en-US" smtClean="0"/>
              <a:t>7</a:t>
            </a:fld>
            <a:endParaRPr lang="en-US"/>
          </a:p>
        </p:txBody>
      </p:sp>
    </p:spTree>
    <p:extLst>
      <p:ext uri="{BB962C8B-B14F-4D97-AF65-F5344CB8AC3E}">
        <p14:creationId xmlns:p14="http://schemas.microsoft.com/office/powerpoint/2010/main" val="1801480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51F4C-3A3D-0087-645E-79FB9B5381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E5FFB-2D24-0403-9505-481EB0CC8A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A83F7-C665-5BE8-1FC8-A7ED201177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D4EEDC-51E4-B4AC-8DF7-E45993170A5F}"/>
              </a:ext>
            </a:extLst>
          </p:cNvPr>
          <p:cNvSpPr>
            <a:spLocks noGrp="1"/>
          </p:cNvSpPr>
          <p:nvPr>
            <p:ph type="sldNum" sz="quarter" idx="5"/>
          </p:nvPr>
        </p:nvSpPr>
        <p:spPr/>
        <p:txBody>
          <a:bodyPr/>
          <a:lstStyle/>
          <a:p>
            <a:fld id="{5855F7F1-FFEB-D947-AE83-D6F245BD9E0F}" type="slidenum">
              <a:rPr lang="en-US" smtClean="0"/>
              <a:t>8</a:t>
            </a:fld>
            <a:endParaRPr lang="en-US"/>
          </a:p>
        </p:txBody>
      </p:sp>
    </p:spTree>
    <p:extLst>
      <p:ext uri="{BB962C8B-B14F-4D97-AF65-F5344CB8AC3E}">
        <p14:creationId xmlns:p14="http://schemas.microsoft.com/office/powerpoint/2010/main" val="1598409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F4A23B-AAC1-2B41-AA52-A93A31C8FC8F}" type="slidenum">
              <a:rPr lang="en-US" smtClean="0"/>
              <a:t>9</a:t>
            </a:fld>
            <a:endParaRPr lang="en-US"/>
          </a:p>
        </p:txBody>
      </p:sp>
    </p:spTree>
    <p:extLst>
      <p:ext uri="{BB962C8B-B14F-4D97-AF65-F5344CB8AC3E}">
        <p14:creationId xmlns:p14="http://schemas.microsoft.com/office/powerpoint/2010/main" val="169643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5855F7F1-FFEB-D947-AE83-D6F245BD9E0F}" type="slidenum">
              <a:rPr lang="en-US" smtClean="0"/>
              <a:t>10</a:t>
            </a:fld>
            <a:endParaRPr lang="en-US"/>
          </a:p>
        </p:txBody>
      </p:sp>
    </p:spTree>
    <p:extLst>
      <p:ext uri="{BB962C8B-B14F-4D97-AF65-F5344CB8AC3E}">
        <p14:creationId xmlns:p14="http://schemas.microsoft.com/office/powerpoint/2010/main" val="2545387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6444F-704E-0C12-AC39-3514B3AD8F5D}"/>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6426FA3E-2190-1C60-5C4F-A80822CA160B}"/>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27374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47A0D-FF23-D34E-A531-CEC327B6C5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45F901-D966-FF44-7E90-3A33F54C12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9A7E5-2E58-9ACE-A122-530D85E62673}"/>
              </a:ext>
            </a:extLst>
          </p:cNvPr>
          <p:cNvSpPr>
            <a:spLocks noGrp="1"/>
          </p:cNvSpPr>
          <p:nvPr>
            <p:ph type="dt" sz="half" idx="10"/>
          </p:nvPr>
        </p:nvSpPr>
        <p:spPr>
          <a:xfrm>
            <a:off x="838200" y="6356350"/>
            <a:ext cx="2743200" cy="365125"/>
          </a:xfrm>
          <a:prstGeom prst="rect">
            <a:avLst/>
          </a:prstGeom>
        </p:spPr>
        <p:txBody>
          <a:bodyPr/>
          <a:lstStyle/>
          <a:p>
            <a:fld id="{0FFA99E1-BE38-B541-A921-D84254F47AB7}" type="datetimeFigureOut">
              <a:rPr lang="en-US" smtClean="0"/>
              <a:t>6/1/2026</a:t>
            </a:fld>
            <a:endParaRPr lang="en-US"/>
          </a:p>
        </p:txBody>
      </p:sp>
      <p:sp>
        <p:nvSpPr>
          <p:cNvPr id="5" name="Footer Placeholder 4">
            <a:extLst>
              <a:ext uri="{FF2B5EF4-FFF2-40B4-BE49-F238E27FC236}">
                <a16:creationId xmlns:a16="http://schemas.microsoft.com/office/drawing/2014/main" id="{4B0A4826-E26A-1300-9259-A87586292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1B41F6-315C-7234-3137-A28BBC624717}"/>
              </a:ext>
            </a:extLst>
          </p:cNvPr>
          <p:cNvSpPr>
            <a:spLocks noGrp="1"/>
          </p:cNvSpPr>
          <p:nvPr>
            <p:ph type="sldNum" sz="quarter" idx="12"/>
          </p:nvPr>
        </p:nvSpPr>
        <p:spPr>
          <a:xfrm>
            <a:off x="8610600" y="6356350"/>
            <a:ext cx="2743200" cy="365125"/>
          </a:xfrm>
          <a:prstGeom prst="rect">
            <a:avLst/>
          </a:prstGeom>
        </p:spPr>
        <p:txBody>
          <a:bodyPr/>
          <a:lstStyle/>
          <a:p>
            <a:fld id="{FE279DD7-1FEA-CD4F-87F6-F6DA86A1566F}" type="slidenum">
              <a:rPr lang="en-US" smtClean="0"/>
              <a:t>‹#›</a:t>
            </a:fld>
            <a:endParaRPr lang="en-US"/>
          </a:p>
        </p:txBody>
      </p:sp>
    </p:spTree>
    <p:extLst>
      <p:ext uri="{BB962C8B-B14F-4D97-AF65-F5344CB8AC3E}">
        <p14:creationId xmlns:p14="http://schemas.microsoft.com/office/powerpoint/2010/main" val="559708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075C84-6CD8-2408-AEA5-3BF88AAED5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12A871-B9E3-AF7F-9AAC-C9C52FC43A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4FED0-CD97-16B7-2D79-6D69B39C7DBD}"/>
              </a:ext>
            </a:extLst>
          </p:cNvPr>
          <p:cNvSpPr>
            <a:spLocks noGrp="1"/>
          </p:cNvSpPr>
          <p:nvPr>
            <p:ph type="dt" sz="half" idx="10"/>
          </p:nvPr>
        </p:nvSpPr>
        <p:spPr>
          <a:xfrm>
            <a:off x="838200" y="6356350"/>
            <a:ext cx="2743200" cy="365125"/>
          </a:xfrm>
          <a:prstGeom prst="rect">
            <a:avLst/>
          </a:prstGeom>
        </p:spPr>
        <p:txBody>
          <a:bodyPr/>
          <a:lstStyle/>
          <a:p>
            <a:fld id="{0FFA99E1-BE38-B541-A921-D84254F47AB7}" type="datetimeFigureOut">
              <a:rPr lang="en-US" smtClean="0"/>
              <a:t>6/1/2026</a:t>
            </a:fld>
            <a:endParaRPr lang="en-US"/>
          </a:p>
        </p:txBody>
      </p:sp>
      <p:sp>
        <p:nvSpPr>
          <p:cNvPr id="5" name="Footer Placeholder 4">
            <a:extLst>
              <a:ext uri="{FF2B5EF4-FFF2-40B4-BE49-F238E27FC236}">
                <a16:creationId xmlns:a16="http://schemas.microsoft.com/office/drawing/2014/main" id="{30185A7A-9904-FCE8-BB4D-0DD896C398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096DFA-C79B-EA14-44AC-B48B055588B3}"/>
              </a:ext>
            </a:extLst>
          </p:cNvPr>
          <p:cNvSpPr>
            <a:spLocks noGrp="1"/>
          </p:cNvSpPr>
          <p:nvPr>
            <p:ph type="sldNum" sz="quarter" idx="12"/>
          </p:nvPr>
        </p:nvSpPr>
        <p:spPr>
          <a:xfrm>
            <a:off x="8610600" y="6356350"/>
            <a:ext cx="2743200" cy="365125"/>
          </a:xfrm>
          <a:prstGeom prst="rect">
            <a:avLst/>
          </a:prstGeom>
        </p:spPr>
        <p:txBody>
          <a:bodyPr/>
          <a:lstStyle/>
          <a:p>
            <a:fld id="{FE279DD7-1FEA-CD4F-87F6-F6DA86A1566F}" type="slidenum">
              <a:rPr lang="en-US" smtClean="0"/>
              <a:t>‹#›</a:t>
            </a:fld>
            <a:endParaRPr lang="en-US"/>
          </a:p>
        </p:txBody>
      </p:sp>
    </p:spTree>
    <p:extLst>
      <p:ext uri="{BB962C8B-B14F-4D97-AF65-F5344CB8AC3E}">
        <p14:creationId xmlns:p14="http://schemas.microsoft.com/office/powerpoint/2010/main" val="1712430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046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ection Slide">
    <p:bg>
      <p:bgPr>
        <a:solidFill>
          <a:srgbClr val="F8F8F7"/>
        </a:solidFill>
        <a:effectLst/>
      </p:bgPr>
    </p:bg>
    <p:spTree>
      <p:nvGrpSpPr>
        <p:cNvPr id="1" name=""/>
        <p:cNvGrpSpPr/>
        <p:nvPr/>
      </p:nvGrpSpPr>
      <p:grpSpPr>
        <a:xfrm>
          <a:off x="0" y="0"/>
          <a:ext cx="0" cy="0"/>
          <a:chOff x="0" y="0"/>
          <a:chExt cx="0" cy="0"/>
        </a:xfrm>
      </p:grpSpPr>
      <p:pic>
        <p:nvPicPr>
          <p:cNvPr id="5" name="Picture 68">
            <a:extLst>
              <a:ext uri="{FF2B5EF4-FFF2-40B4-BE49-F238E27FC236}">
                <a16:creationId xmlns:a16="http://schemas.microsoft.com/office/drawing/2014/main" id="{133D7AB3-489C-4FAA-92D7-E3C6576E6A01}"/>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l="120" t="25607" r="26736"/>
          <a:stretch/>
        </p:blipFill>
        <p:spPr>
          <a:xfrm>
            <a:off x="8460404" y="-1"/>
            <a:ext cx="3731597" cy="3794235"/>
          </a:xfrm>
          <a:prstGeom prst="rect">
            <a:avLst/>
          </a:prstGeom>
        </p:spPr>
      </p:pic>
      <p:pic>
        <p:nvPicPr>
          <p:cNvPr id="4" name="Picture 3">
            <a:extLst>
              <a:ext uri="{FF2B5EF4-FFF2-40B4-BE49-F238E27FC236}">
                <a16:creationId xmlns:a16="http://schemas.microsoft.com/office/drawing/2014/main" id="{9CAA9084-5EBB-4BFA-AF6F-A53566756A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512" y="965200"/>
            <a:ext cx="11432975" cy="5446711"/>
          </a:xfrm>
          <a:prstGeom prst="rect">
            <a:avLst/>
          </a:prstGeom>
        </p:spPr>
      </p:pic>
    </p:spTree>
    <p:extLst>
      <p:ext uri="{BB962C8B-B14F-4D97-AF65-F5344CB8AC3E}">
        <p14:creationId xmlns:p14="http://schemas.microsoft.com/office/powerpoint/2010/main" val="1345246193"/>
      </p:ext>
    </p:extLst>
  </p:cSld>
  <p:clrMapOvr>
    <a:masterClrMapping/>
  </p:clrMapOvr>
  <p:extLst>
    <p:ext uri="{DCECCB84-F9BA-43D5-87BE-67443E8EF086}">
      <p15:sldGuideLst xmlns:p15="http://schemas.microsoft.com/office/powerpoint/2012/main">
        <p15:guide id="1" orient="horz" pos="1901">
          <p15:clr>
            <a:srgbClr val="547EBF"/>
          </p15:clr>
        </p15:guide>
        <p15:guide id="2" pos="479">
          <p15:clr>
            <a:srgbClr val="FBAE40"/>
          </p15:clr>
        </p15:guide>
        <p15:guide id="3" orient="horz" pos="4032">
          <p15:clr>
            <a:srgbClr val="547EBF"/>
          </p15:clr>
        </p15:guide>
        <p15:guide id="4" orient="horz" pos="1570">
          <p15:clr>
            <a:srgbClr val="547EBF"/>
          </p15:clr>
        </p15:guide>
        <p15:guide id="5" orient="horz" pos="1370">
          <p15:clr>
            <a:srgbClr val="547EB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 One-line no Subhead">
    <p:bg>
      <p:bgPr>
        <a:solidFill>
          <a:srgbClr val="F8F8F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9513" y="455710"/>
            <a:ext cx="11432976" cy="615553"/>
          </a:xfrm>
        </p:spPr>
        <p:txBody>
          <a:bodyPr/>
          <a:lstStyle>
            <a:lvl1pPr algn="l">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C935BA3-133A-48BB-B22B-A5674B84CE82}" type="slidenum">
              <a:rPr lang="en-US" smtClean="0"/>
              <a:pPr/>
              <a:t>‹#›</a:t>
            </a:fld>
            <a:endParaRPr lang="en-US"/>
          </a:p>
        </p:txBody>
      </p:sp>
      <p:sp>
        <p:nvSpPr>
          <p:cNvPr id="11" name="Content Placeholder 13">
            <a:extLst>
              <a:ext uri="{FF2B5EF4-FFF2-40B4-BE49-F238E27FC236}">
                <a16:creationId xmlns:a16="http://schemas.microsoft.com/office/drawing/2014/main" id="{D6B68CFD-A04A-4865-9944-5E1EB02F6336}"/>
              </a:ext>
            </a:extLst>
          </p:cNvPr>
          <p:cNvSpPr>
            <a:spLocks noGrp="1"/>
          </p:cNvSpPr>
          <p:nvPr>
            <p:ph sz="quarter" idx="14"/>
          </p:nvPr>
        </p:nvSpPr>
        <p:spPr>
          <a:xfrm>
            <a:off x="379512" y="1676401"/>
            <a:ext cx="11423246" cy="4400549"/>
          </a:xfrm>
          <a:prstGeom prst="rect">
            <a:avLst/>
          </a:prstGeom>
        </p:spPr>
        <p:txBody>
          <a:bodyPr lIns="0" tIns="0"/>
          <a:lstStyle>
            <a:lvl1pPr marL="0" indent="0">
              <a:lnSpc>
                <a:spcPct val="110000"/>
              </a:lnSpc>
              <a:spcBef>
                <a:spcPts val="0"/>
              </a:spcBef>
              <a:spcAft>
                <a:spcPts val="1800"/>
              </a:spcAft>
              <a:buNone/>
              <a:defRPr sz="2800">
                <a:solidFill>
                  <a:schemeClr val="tx2"/>
                </a:solidFill>
              </a:defRPr>
            </a:lvl1pPr>
            <a:lvl2pPr marL="227013" indent="-227013">
              <a:lnSpc>
                <a:spcPct val="110000"/>
              </a:lnSpc>
              <a:spcBef>
                <a:spcPts val="0"/>
              </a:spcBef>
              <a:spcAft>
                <a:spcPts val="1200"/>
              </a:spcAft>
              <a:buClr>
                <a:schemeClr val="accent1"/>
              </a:buClr>
              <a:buFont typeface="Arial" panose="020B0604020202020204" pitchFamily="34" charset="0"/>
              <a:buChar char="•"/>
              <a:defRPr sz="2400">
                <a:solidFill>
                  <a:schemeClr val="tx2"/>
                </a:solidFill>
              </a:defRPr>
            </a:lvl2pPr>
            <a:lvl3pPr marL="569913" indent="-227013">
              <a:lnSpc>
                <a:spcPct val="110000"/>
              </a:lnSpc>
              <a:spcBef>
                <a:spcPts val="0"/>
              </a:spcBef>
              <a:spcAft>
                <a:spcPts val="1200"/>
              </a:spcAft>
              <a:buClr>
                <a:schemeClr val="accent1"/>
              </a:buClr>
              <a:buFont typeface="Arial" panose="020B0604020202020204" pitchFamily="34" charset="0"/>
              <a:buChar char="‒"/>
              <a:defRPr sz="2000">
                <a:solidFill>
                  <a:schemeClr val="tx2"/>
                </a:solidFill>
              </a:defRPr>
            </a:lvl3pPr>
            <a:lvl4pPr>
              <a:lnSpc>
                <a:spcPct val="110000"/>
              </a:lnSpc>
              <a:spcBef>
                <a:spcPts val="0"/>
              </a:spcBef>
              <a:spcAft>
                <a:spcPts val="1200"/>
              </a:spcAft>
              <a:defRPr/>
            </a:lvl4pPr>
            <a:lvl5pPr>
              <a:lnSpc>
                <a:spcPct val="110000"/>
              </a:lnSpc>
              <a:spcBef>
                <a:spcPts val="0"/>
              </a:spcBef>
              <a:spcAft>
                <a:spcPts val="1200"/>
              </a:spcAft>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5DDC5D9B-ED59-4925-A444-4E296F881A7E}"/>
              </a:ext>
            </a:extLst>
          </p:cNvPr>
          <p:cNvCxnSpPr>
            <a:cxnSpLocks/>
          </p:cNvCxnSpPr>
          <p:nvPr userDrawn="1"/>
        </p:nvCxnSpPr>
        <p:spPr>
          <a:xfrm>
            <a:off x="378737" y="1232960"/>
            <a:ext cx="385468" cy="0"/>
          </a:xfrm>
          <a:prstGeom prst="line">
            <a:avLst/>
          </a:prstGeom>
          <a:ln w="50800">
            <a:solidFill>
              <a:schemeClr val="accent1"/>
            </a:solidFill>
          </a:ln>
        </p:spPr>
      </p:cxnSp>
    </p:spTree>
    <p:extLst>
      <p:ext uri="{BB962C8B-B14F-4D97-AF65-F5344CB8AC3E}">
        <p14:creationId xmlns:p14="http://schemas.microsoft.com/office/powerpoint/2010/main" val="217963990"/>
      </p:ext>
    </p:extLst>
  </p:cSld>
  <p:clrMapOvr>
    <a:masterClrMapping/>
  </p:clrMapOvr>
  <p:extLst>
    <p:ext uri="{DCECCB84-F9BA-43D5-87BE-67443E8EF086}">
      <p15:sldGuideLst xmlns:p15="http://schemas.microsoft.com/office/powerpoint/2012/main">
        <p15:guide id="1" orient="horz" pos="1104">
          <p15:clr>
            <a:srgbClr val="547EBF"/>
          </p15:clr>
        </p15:guide>
        <p15:guide id="2" orient="horz" pos="1049">
          <p15:clr>
            <a:srgbClr val="547EB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1FD73-91AA-8221-2DE9-EDF679D1F0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25E3A-90A4-4CCB-3DF8-85B9FDCF0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B2DFD-7C63-0C10-38E4-9F4C7096FBB1}"/>
              </a:ext>
            </a:extLst>
          </p:cNvPr>
          <p:cNvSpPr>
            <a:spLocks noGrp="1"/>
          </p:cNvSpPr>
          <p:nvPr>
            <p:ph type="dt" sz="half" idx="10"/>
          </p:nvPr>
        </p:nvSpPr>
        <p:spPr>
          <a:xfrm>
            <a:off x="838200" y="6356350"/>
            <a:ext cx="2743200" cy="365125"/>
          </a:xfrm>
          <a:prstGeom prst="rect">
            <a:avLst/>
          </a:prstGeom>
        </p:spPr>
        <p:txBody>
          <a:bodyPr/>
          <a:lstStyle/>
          <a:p>
            <a:fld id="{0FFA99E1-BE38-B541-A921-D84254F47AB7}" type="datetimeFigureOut">
              <a:rPr lang="en-US" smtClean="0"/>
              <a:t>6/1/2026</a:t>
            </a:fld>
            <a:endParaRPr lang="en-US"/>
          </a:p>
        </p:txBody>
      </p:sp>
      <p:sp>
        <p:nvSpPr>
          <p:cNvPr id="5" name="Footer Placeholder 4">
            <a:extLst>
              <a:ext uri="{FF2B5EF4-FFF2-40B4-BE49-F238E27FC236}">
                <a16:creationId xmlns:a16="http://schemas.microsoft.com/office/drawing/2014/main" id="{81359B2B-412C-5637-3D5B-1E26681326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57FEA2-8CCE-E254-9386-5F8D1BF5470D}"/>
              </a:ext>
            </a:extLst>
          </p:cNvPr>
          <p:cNvSpPr>
            <a:spLocks noGrp="1"/>
          </p:cNvSpPr>
          <p:nvPr>
            <p:ph type="sldNum" sz="quarter" idx="12"/>
          </p:nvPr>
        </p:nvSpPr>
        <p:spPr>
          <a:xfrm>
            <a:off x="8610600" y="6356350"/>
            <a:ext cx="2743200" cy="365125"/>
          </a:xfrm>
          <a:prstGeom prst="rect">
            <a:avLst/>
          </a:prstGeom>
        </p:spPr>
        <p:txBody>
          <a:bodyPr/>
          <a:lstStyle/>
          <a:p>
            <a:fld id="{FE279DD7-1FEA-CD4F-87F6-F6DA86A1566F}" type="slidenum">
              <a:rPr lang="en-US" smtClean="0"/>
              <a:t>‹#›</a:t>
            </a:fld>
            <a:endParaRPr lang="en-US"/>
          </a:p>
        </p:txBody>
      </p:sp>
    </p:spTree>
    <p:extLst>
      <p:ext uri="{BB962C8B-B14F-4D97-AF65-F5344CB8AC3E}">
        <p14:creationId xmlns:p14="http://schemas.microsoft.com/office/powerpoint/2010/main" val="2504131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732C5-8D58-7237-C49D-5A59BF3220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C2CD80-D0B6-ED17-E508-4452F66A20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20E129-B70F-B3DB-7E60-AE2C4A672AB2}"/>
              </a:ext>
            </a:extLst>
          </p:cNvPr>
          <p:cNvSpPr>
            <a:spLocks noGrp="1"/>
          </p:cNvSpPr>
          <p:nvPr>
            <p:ph type="dt" sz="half" idx="10"/>
          </p:nvPr>
        </p:nvSpPr>
        <p:spPr>
          <a:xfrm>
            <a:off x="838200" y="6356350"/>
            <a:ext cx="2743200" cy="365125"/>
          </a:xfrm>
          <a:prstGeom prst="rect">
            <a:avLst/>
          </a:prstGeom>
        </p:spPr>
        <p:txBody>
          <a:bodyPr/>
          <a:lstStyle/>
          <a:p>
            <a:fld id="{0FFA99E1-BE38-B541-A921-D84254F47AB7}" type="datetimeFigureOut">
              <a:rPr lang="en-US" smtClean="0"/>
              <a:t>6/1/2026</a:t>
            </a:fld>
            <a:endParaRPr lang="en-US"/>
          </a:p>
        </p:txBody>
      </p:sp>
      <p:sp>
        <p:nvSpPr>
          <p:cNvPr id="5" name="Footer Placeholder 4">
            <a:extLst>
              <a:ext uri="{FF2B5EF4-FFF2-40B4-BE49-F238E27FC236}">
                <a16:creationId xmlns:a16="http://schemas.microsoft.com/office/drawing/2014/main" id="{E349F7FD-83A4-6D24-38FF-8626399D5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69A278-55A7-9535-5108-BB576642D2AE}"/>
              </a:ext>
            </a:extLst>
          </p:cNvPr>
          <p:cNvSpPr>
            <a:spLocks noGrp="1"/>
          </p:cNvSpPr>
          <p:nvPr>
            <p:ph type="sldNum" sz="quarter" idx="12"/>
          </p:nvPr>
        </p:nvSpPr>
        <p:spPr>
          <a:xfrm>
            <a:off x="8610600" y="6356350"/>
            <a:ext cx="2743200" cy="365125"/>
          </a:xfrm>
          <a:prstGeom prst="rect">
            <a:avLst/>
          </a:prstGeom>
        </p:spPr>
        <p:txBody>
          <a:bodyPr/>
          <a:lstStyle/>
          <a:p>
            <a:fld id="{FE279DD7-1FEA-CD4F-87F6-F6DA86A1566F}" type="slidenum">
              <a:rPr lang="en-US" smtClean="0"/>
              <a:t>‹#›</a:t>
            </a:fld>
            <a:endParaRPr lang="en-US"/>
          </a:p>
        </p:txBody>
      </p:sp>
    </p:spTree>
    <p:extLst>
      <p:ext uri="{BB962C8B-B14F-4D97-AF65-F5344CB8AC3E}">
        <p14:creationId xmlns:p14="http://schemas.microsoft.com/office/powerpoint/2010/main" val="4141422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FB57-9A96-E369-BF91-A08EA58DE0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4DAB03-2A3D-F0A8-E3DE-224A87EB02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44E694-C5B4-6E91-D583-958E52B6D6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3349B2-A633-9EC0-C06C-E235517DC9EF}"/>
              </a:ext>
            </a:extLst>
          </p:cNvPr>
          <p:cNvSpPr>
            <a:spLocks noGrp="1"/>
          </p:cNvSpPr>
          <p:nvPr>
            <p:ph type="dt" sz="half" idx="10"/>
          </p:nvPr>
        </p:nvSpPr>
        <p:spPr>
          <a:xfrm>
            <a:off x="838200" y="6356350"/>
            <a:ext cx="2743200" cy="365125"/>
          </a:xfrm>
          <a:prstGeom prst="rect">
            <a:avLst/>
          </a:prstGeom>
        </p:spPr>
        <p:txBody>
          <a:bodyPr/>
          <a:lstStyle/>
          <a:p>
            <a:fld id="{0FFA99E1-BE38-B541-A921-D84254F47AB7}" type="datetimeFigureOut">
              <a:rPr lang="en-US" smtClean="0"/>
              <a:t>6/1/2026</a:t>
            </a:fld>
            <a:endParaRPr lang="en-US"/>
          </a:p>
        </p:txBody>
      </p:sp>
      <p:sp>
        <p:nvSpPr>
          <p:cNvPr id="6" name="Footer Placeholder 5">
            <a:extLst>
              <a:ext uri="{FF2B5EF4-FFF2-40B4-BE49-F238E27FC236}">
                <a16:creationId xmlns:a16="http://schemas.microsoft.com/office/drawing/2014/main" id="{55B686AD-C986-3632-C741-2EA83DE2A2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983EEA2-5DD0-F8B4-9F6A-6ED18B7563CC}"/>
              </a:ext>
            </a:extLst>
          </p:cNvPr>
          <p:cNvSpPr>
            <a:spLocks noGrp="1"/>
          </p:cNvSpPr>
          <p:nvPr>
            <p:ph type="sldNum" sz="quarter" idx="12"/>
          </p:nvPr>
        </p:nvSpPr>
        <p:spPr>
          <a:xfrm>
            <a:off x="8610600" y="6356350"/>
            <a:ext cx="2743200" cy="365125"/>
          </a:xfrm>
          <a:prstGeom prst="rect">
            <a:avLst/>
          </a:prstGeom>
        </p:spPr>
        <p:txBody>
          <a:bodyPr/>
          <a:lstStyle/>
          <a:p>
            <a:fld id="{FE279DD7-1FEA-CD4F-87F6-F6DA86A1566F}" type="slidenum">
              <a:rPr lang="en-US" smtClean="0"/>
              <a:t>‹#›</a:t>
            </a:fld>
            <a:endParaRPr lang="en-US"/>
          </a:p>
        </p:txBody>
      </p:sp>
    </p:spTree>
    <p:extLst>
      <p:ext uri="{BB962C8B-B14F-4D97-AF65-F5344CB8AC3E}">
        <p14:creationId xmlns:p14="http://schemas.microsoft.com/office/powerpoint/2010/main" val="4285103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C79EB-FE9B-D96E-C7BA-DF0A2A6E01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0F566-1F43-20AA-C4C8-A10CAF787C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F304B-6AD4-1D9D-D55F-B5A2CBDB12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D3983F-80FC-BF41-611A-0603C74030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281152-2052-FCAE-FF3A-842437AAA7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69C5E9-7D57-34F1-C987-213C0F03B1A5}"/>
              </a:ext>
            </a:extLst>
          </p:cNvPr>
          <p:cNvSpPr>
            <a:spLocks noGrp="1"/>
          </p:cNvSpPr>
          <p:nvPr>
            <p:ph type="dt" sz="half" idx="10"/>
          </p:nvPr>
        </p:nvSpPr>
        <p:spPr>
          <a:xfrm>
            <a:off x="838200" y="6356350"/>
            <a:ext cx="2743200" cy="365125"/>
          </a:xfrm>
          <a:prstGeom prst="rect">
            <a:avLst/>
          </a:prstGeom>
        </p:spPr>
        <p:txBody>
          <a:bodyPr/>
          <a:lstStyle/>
          <a:p>
            <a:fld id="{0FFA99E1-BE38-B541-A921-D84254F47AB7}" type="datetimeFigureOut">
              <a:rPr lang="en-US" smtClean="0"/>
              <a:t>6/1/2026</a:t>
            </a:fld>
            <a:endParaRPr lang="en-US"/>
          </a:p>
        </p:txBody>
      </p:sp>
      <p:sp>
        <p:nvSpPr>
          <p:cNvPr id="8" name="Footer Placeholder 7">
            <a:extLst>
              <a:ext uri="{FF2B5EF4-FFF2-40B4-BE49-F238E27FC236}">
                <a16:creationId xmlns:a16="http://schemas.microsoft.com/office/drawing/2014/main" id="{A35E2A81-7C62-8E3E-A878-5C459DD8F1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BAFFFF0-93BD-DAE2-0F24-4A0E0E2BB65B}"/>
              </a:ext>
            </a:extLst>
          </p:cNvPr>
          <p:cNvSpPr>
            <a:spLocks noGrp="1"/>
          </p:cNvSpPr>
          <p:nvPr>
            <p:ph type="sldNum" sz="quarter" idx="12"/>
          </p:nvPr>
        </p:nvSpPr>
        <p:spPr>
          <a:xfrm>
            <a:off x="8610600" y="6356350"/>
            <a:ext cx="2743200" cy="365125"/>
          </a:xfrm>
          <a:prstGeom prst="rect">
            <a:avLst/>
          </a:prstGeom>
        </p:spPr>
        <p:txBody>
          <a:bodyPr/>
          <a:lstStyle/>
          <a:p>
            <a:fld id="{FE279DD7-1FEA-CD4F-87F6-F6DA86A1566F}" type="slidenum">
              <a:rPr lang="en-US" smtClean="0"/>
              <a:t>‹#›</a:t>
            </a:fld>
            <a:endParaRPr lang="en-US"/>
          </a:p>
        </p:txBody>
      </p:sp>
    </p:spTree>
    <p:extLst>
      <p:ext uri="{BB962C8B-B14F-4D97-AF65-F5344CB8AC3E}">
        <p14:creationId xmlns:p14="http://schemas.microsoft.com/office/powerpoint/2010/main" val="1536940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A74F-5584-BC87-F6B5-953C0F72AEBE}"/>
              </a:ext>
            </a:extLst>
          </p:cNvPr>
          <p:cNvSpPr>
            <a:spLocks noGrp="1"/>
          </p:cNvSpPr>
          <p:nvPr>
            <p:ph type="title"/>
          </p:nvPr>
        </p:nvSpPr>
        <p:spPr>
          <a:xfrm>
            <a:off x="945777" y="2766218"/>
            <a:ext cx="10515600" cy="1325563"/>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4131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5F7EB0-C856-29F6-76CD-1D649E23F1FD}"/>
              </a:ext>
            </a:extLst>
          </p:cNvPr>
          <p:cNvSpPr>
            <a:spLocks noGrp="1"/>
          </p:cNvSpPr>
          <p:nvPr>
            <p:ph type="dt" sz="half" idx="10"/>
          </p:nvPr>
        </p:nvSpPr>
        <p:spPr>
          <a:xfrm>
            <a:off x="838200" y="6356350"/>
            <a:ext cx="2743200" cy="365125"/>
          </a:xfrm>
          <a:prstGeom prst="rect">
            <a:avLst/>
          </a:prstGeom>
        </p:spPr>
        <p:txBody>
          <a:bodyPr/>
          <a:lstStyle/>
          <a:p>
            <a:fld id="{0FFA99E1-BE38-B541-A921-D84254F47AB7}" type="datetimeFigureOut">
              <a:rPr lang="en-US" smtClean="0"/>
              <a:t>6/1/2026</a:t>
            </a:fld>
            <a:endParaRPr lang="en-US"/>
          </a:p>
        </p:txBody>
      </p:sp>
      <p:sp>
        <p:nvSpPr>
          <p:cNvPr id="3" name="Footer Placeholder 2">
            <a:extLst>
              <a:ext uri="{FF2B5EF4-FFF2-40B4-BE49-F238E27FC236}">
                <a16:creationId xmlns:a16="http://schemas.microsoft.com/office/drawing/2014/main" id="{7088F5EC-7F6E-5CBF-0890-D33F079FB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CCC4B4-40B9-4B54-4FA4-30743FCEFDDC}"/>
              </a:ext>
            </a:extLst>
          </p:cNvPr>
          <p:cNvSpPr>
            <a:spLocks noGrp="1"/>
          </p:cNvSpPr>
          <p:nvPr>
            <p:ph type="sldNum" sz="quarter" idx="12"/>
          </p:nvPr>
        </p:nvSpPr>
        <p:spPr>
          <a:xfrm>
            <a:off x="8610600" y="6356350"/>
            <a:ext cx="2743200" cy="365125"/>
          </a:xfrm>
          <a:prstGeom prst="rect">
            <a:avLst/>
          </a:prstGeom>
        </p:spPr>
        <p:txBody>
          <a:bodyPr/>
          <a:lstStyle/>
          <a:p>
            <a:fld id="{FE279DD7-1FEA-CD4F-87F6-F6DA86A1566F}" type="slidenum">
              <a:rPr lang="en-US" smtClean="0"/>
              <a:t>‹#›</a:t>
            </a:fld>
            <a:endParaRPr lang="en-US"/>
          </a:p>
        </p:txBody>
      </p:sp>
    </p:spTree>
    <p:extLst>
      <p:ext uri="{BB962C8B-B14F-4D97-AF65-F5344CB8AC3E}">
        <p14:creationId xmlns:p14="http://schemas.microsoft.com/office/powerpoint/2010/main" val="354890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EF88-8838-D07A-CB5D-D09A3E4662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BDCDE0-2907-1127-E393-E92C70BD2F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6556D9-11E3-3A81-A537-D33D9106A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1AFCC-9B61-619F-792C-58C735682276}"/>
              </a:ext>
            </a:extLst>
          </p:cNvPr>
          <p:cNvSpPr>
            <a:spLocks noGrp="1"/>
          </p:cNvSpPr>
          <p:nvPr>
            <p:ph type="dt" sz="half" idx="10"/>
          </p:nvPr>
        </p:nvSpPr>
        <p:spPr>
          <a:xfrm>
            <a:off x="838200" y="6356350"/>
            <a:ext cx="2743200" cy="365125"/>
          </a:xfrm>
          <a:prstGeom prst="rect">
            <a:avLst/>
          </a:prstGeom>
        </p:spPr>
        <p:txBody>
          <a:bodyPr/>
          <a:lstStyle/>
          <a:p>
            <a:fld id="{0FFA99E1-BE38-B541-A921-D84254F47AB7}" type="datetimeFigureOut">
              <a:rPr lang="en-US" smtClean="0"/>
              <a:t>6/1/2026</a:t>
            </a:fld>
            <a:endParaRPr lang="en-US"/>
          </a:p>
        </p:txBody>
      </p:sp>
      <p:sp>
        <p:nvSpPr>
          <p:cNvPr id="6" name="Footer Placeholder 5">
            <a:extLst>
              <a:ext uri="{FF2B5EF4-FFF2-40B4-BE49-F238E27FC236}">
                <a16:creationId xmlns:a16="http://schemas.microsoft.com/office/drawing/2014/main" id="{667197AA-4C6A-BF5F-2A57-0458B11512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468540-FA2E-FF6E-F191-3BBB405AB388}"/>
              </a:ext>
            </a:extLst>
          </p:cNvPr>
          <p:cNvSpPr>
            <a:spLocks noGrp="1"/>
          </p:cNvSpPr>
          <p:nvPr>
            <p:ph type="sldNum" sz="quarter" idx="12"/>
          </p:nvPr>
        </p:nvSpPr>
        <p:spPr>
          <a:xfrm>
            <a:off x="8610600" y="6356350"/>
            <a:ext cx="2743200" cy="365125"/>
          </a:xfrm>
          <a:prstGeom prst="rect">
            <a:avLst/>
          </a:prstGeom>
        </p:spPr>
        <p:txBody>
          <a:bodyPr/>
          <a:lstStyle/>
          <a:p>
            <a:fld id="{FE279DD7-1FEA-CD4F-87F6-F6DA86A1566F}" type="slidenum">
              <a:rPr lang="en-US" smtClean="0"/>
              <a:t>‹#›</a:t>
            </a:fld>
            <a:endParaRPr lang="en-US"/>
          </a:p>
        </p:txBody>
      </p:sp>
    </p:spTree>
    <p:extLst>
      <p:ext uri="{BB962C8B-B14F-4D97-AF65-F5344CB8AC3E}">
        <p14:creationId xmlns:p14="http://schemas.microsoft.com/office/powerpoint/2010/main" val="2506435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B205D-96D2-D297-044F-320FB506C6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ACF6A6-1CCE-63ED-418E-0B8CC73848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694489-F323-7947-C92C-01AF24BD6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177F9A-9AB3-D514-C5BE-4A4E8AC2B9EA}"/>
              </a:ext>
            </a:extLst>
          </p:cNvPr>
          <p:cNvSpPr>
            <a:spLocks noGrp="1"/>
          </p:cNvSpPr>
          <p:nvPr>
            <p:ph type="dt" sz="half" idx="10"/>
          </p:nvPr>
        </p:nvSpPr>
        <p:spPr>
          <a:xfrm>
            <a:off x="838200" y="6356350"/>
            <a:ext cx="2743200" cy="365125"/>
          </a:xfrm>
          <a:prstGeom prst="rect">
            <a:avLst/>
          </a:prstGeom>
        </p:spPr>
        <p:txBody>
          <a:bodyPr/>
          <a:lstStyle/>
          <a:p>
            <a:fld id="{0FFA99E1-BE38-B541-A921-D84254F47AB7}" type="datetimeFigureOut">
              <a:rPr lang="en-US" smtClean="0"/>
              <a:t>6/1/2026</a:t>
            </a:fld>
            <a:endParaRPr lang="en-US"/>
          </a:p>
        </p:txBody>
      </p:sp>
      <p:sp>
        <p:nvSpPr>
          <p:cNvPr id="6" name="Footer Placeholder 5">
            <a:extLst>
              <a:ext uri="{FF2B5EF4-FFF2-40B4-BE49-F238E27FC236}">
                <a16:creationId xmlns:a16="http://schemas.microsoft.com/office/drawing/2014/main" id="{21FE0CF0-16AB-E8B3-8699-CD1BAB7567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7297AA-5CF8-6227-9AAD-6568044EB27B}"/>
              </a:ext>
            </a:extLst>
          </p:cNvPr>
          <p:cNvSpPr>
            <a:spLocks noGrp="1"/>
          </p:cNvSpPr>
          <p:nvPr>
            <p:ph type="sldNum" sz="quarter" idx="12"/>
          </p:nvPr>
        </p:nvSpPr>
        <p:spPr>
          <a:xfrm>
            <a:off x="8610600" y="6356350"/>
            <a:ext cx="2743200" cy="365125"/>
          </a:xfrm>
          <a:prstGeom prst="rect">
            <a:avLst/>
          </a:prstGeom>
        </p:spPr>
        <p:txBody>
          <a:bodyPr/>
          <a:lstStyle/>
          <a:p>
            <a:fld id="{FE279DD7-1FEA-CD4F-87F6-F6DA86A1566F}" type="slidenum">
              <a:rPr lang="en-US" smtClean="0"/>
              <a:t>‹#›</a:t>
            </a:fld>
            <a:endParaRPr lang="en-US"/>
          </a:p>
        </p:txBody>
      </p:sp>
    </p:spTree>
    <p:extLst>
      <p:ext uri="{BB962C8B-B14F-4D97-AF65-F5344CB8AC3E}">
        <p14:creationId xmlns:p14="http://schemas.microsoft.com/office/powerpoint/2010/main" val="3678049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1D332E-0F22-BDE5-FE7F-1FF7C1BDD3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BEAB62F-2B0C-AB62-8FE8-2E8884125B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50683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66725" indent="-227013" algn="l" defTabSz="914400" rtl="0" eaLnBrk="1" latinLnBrk="0" hangingPunct="1">
        <a:lnSpc>
          <a:spcPct val="90000"/>
        </a:lnSpc>
        <a:spcBef>
          <a:spcPts val="500"/>
        </a:spcBef>
        <a:buFont typeface="Arial" panose="020B0604020202020204" pitchFamily="34" charset="0"/>
        <a:buChar char="•"/>
        <a:tabLst/>
        <a:defRPr sz="3200" kern="1200">
          <a:solidFill>
            <a:schemeClr val="tx1"/>
          </a:solidFill>
          <a:latin typeface="+mn-lt"/>
          <a:ea typeface="+mn-ea"/>
          <a:cs typeface="+mn-cs"/>
        </a:defRPr>
      </a:lvl2pPr>
      <a:lvl3pPr marL="922338" indent="-280988" algn="l" defTabSz="914400" rtl="0" eaLnBrk="1" latinLnBrk="0" hangingPunct="1">
        <a:lnSpc>
          <a:spcPct val="90000"/>
        </a:lnSpc>
        <a:spcBef>
          <a:spcPts val="500"/>
        </a:spcBef>
        <a:buFont typeface="Courier New" panose="02070309020205020404" pitchFamily="49" charset="0"/>
        <a:buChar char="o"/>
        <a:tabLst/>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AA5A6-C539-E4DD-AFF9-275F353B0AEC}"/>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FE0C2EB6-46EC-E056-F5D6-310ADF48B12A}"/>
              </a:ext>
            </a:extLst>
          </p:cNvPr>
          <p:cNvSpPr/>
          <p:nvPr/>
        </p:nvSpPr>
        <p:spPr>
          <a:xfrm>
            <a:off x="0" y="0"/>
            <a:ext cx="12192000" cy="146304"/>
          </a:xfrm>
          <a:prstGeom prst="rect">
            <a:avLst/>
          </a:prstGeom>
          <a:solidFill>
            <a:srgbClr val="0D1B2A"/>
          </a:solidFill>
          <a:ln w="12700">
            <a:solidFill>
              <a:srgbClr val="0D1B2A"/>
            </a:solidFill>
            <a:prstDash val="solid"/>
          </a:ln>
        </p:spPr>
        <p:txBody>
          <a:bodyPr/>
          <a:lstStyle/>
          <a:p>
            <a:endParaRPr lang="en-US" sz="2400"/>
          </a:p>
        </p:txBody>
      </p:sp>
      <p:sp>
        <p:nvSpPr>
          <p:cNvPr id="3" name="Shape 1">
            <a:extLst>
              <a:ext uri="{FF2B5EF4-FFF2-40B4-BE49-F238E27FC236}">
                <a16:creationId xmlns:a16="http://schemas.microsoft.com/office/drawing/2014/main" id="{C5C16D0F-C009-AB00-F493-2EA73935D480}"/>
              </a:ext>
            </a:extLst>
          </p:cNvPr>
          <p:cNvSpPr/>
          <p:nvPr/>
        </p:nvSpPr>
        <p:spPr>
          <a:xfrm>
            <a:off x="0" y="146304"/>
            <a:ext cx="97536" cy="6711696"/>
          </a:xfrm>
          <a:prstGeom prst="rect">
            <a:avLst/>
          </a:prstGeom>
          <a:solidFill>
            <a:srgbClr val="00A896"/>
          </a:solidFill>
          <a:ln w="12700">
            <a:solidFill>
              <a:srgbClr val="00A896"/>
            </a:solidFill>
            <a:prstDash val="solid"/>
          </a:ln>
        </p:spPr>
        <p:txBody>
          <a:bodyPr/>
          <a:lstStyle/>
          <a:p>
            <a:endParaRPr lang="en-US" sz="2400"/>
          </a:p>
        </p:txBody>
      </p:sp>
      <p:sp>
        <p:nvSpPr>
          <p:cNvPr id="4" name="Shape 2">
            <a:extLst>
              <a:ext uri="{FF2B5EF4-FFF2-40B4-BE49-F238E27FC236}">
                <a16:creationId xmlns:a16="http://schemas.microsoft.com/office/drawing/2014/main" id="{CD73A5C0-158F-8147-9AC3-B494923216F2}"/>
              </a:ext>
            </a:extLst>
          </p:cNvPr>
          <p:cNvSpPr/>
          <p:nvPr/>
        </p:nvSpPr>
        <p:spPr>
          <a:xfrm>
            <a:off x="8778240" y="-1463040"/>
            <a:ext cx="5486400" cy="5486400"/>
          </a:xfrm>
          <a:prstGeom prst="ellipse">
            <a:avLst/>
          </a:prstGeom>
          <a:solidFill>
            <a:srgbClr val="E8F7F5">
              <a:alpha val="80000"/>
            </a:srgbClr>
          </a:solidFill>
          <a:ln w="12700">
            <a:solidFill>
              <a:srgbClr val="00A896">
                <a:alpha val="40000"/>
              </a:srgbClr>
            </a:solidFill>
            <a:prstDash val="solid"/>
          </a:ln>
        </p:spPr>
        <p:txBody>
          <a:bodyPr/>
          <a:lstStyle/>
          <a:p>
            <a:endParaRPr lang="en-US" sz="2400"/>
          </a:p>
        </p:txBody>
      </p:sp>
      <p:sp>
        <p:nvSpPr>
          <p:cNvPr id="5" name="Shape 3">
            <a:extLst>
              <a:ext uri="{FF2B5EF4-FFF2-40B4-BE49-F238E27FC236}">
                <a16:creationId xmlns:a16="http://schemas.microsoft.com/office/drawing/2014/main" id="{1F62A832-8150-3408-3143-01F7C527D4DB}"/>
              </a:ext>
            </a:extLst>
          </p:cNvPr>
          <p:cNvSpPr/>
          <p:nvPr/>
        </p:nvSpPr>
        <p:spPr>
          <a:xfrm>
            <a:off x="10363200" y="3413760"/>
            <a:ext cx="2682240" cy="2682240"/>
          </a:xfrm>
          <a:prstGeom prst="ellipse">
            <a:avLst/>
          </a:prstGeom>
          <a:solidFill>
            <a:srgbClr val="EBF4FA">
              <a:alpha val="90000"/>
            </a:srgbClr>
          </a:solidFill>
          <a:ln w="12700">
            <a:solidFill>
              <a:srgbClr val="1D6FA4">
                <a:alpha val="50000"/>
              </a:srgbClr>
            </a:solidFill>
            <a:prstDash val="solid"/>
          </a:ln>
        </p:spPr>
        <p:txBody>
          <a:bodyPr/>
          <a:lstStyle/>
          <a:p>
            <a:endParaRPr lang="en-US" sz="2400"/>
          </a:p>
        </p:txBody>
      </p:sp>
      <p:sp>
        <p:nvSpPr>
          <p:cNvPr id="6" name="Text 4">
            <a:extLst>
              <a:ext uri="{FF2B5EF4-FFF2-40B4-BE49-F238E27FC236}">
                <a16:creationId xmlns:a16="http://schemas.microsoft.com/office/drawing/2014/main" id="{EE21D918-D692-766A-4F6A-9D46528AA6E5}"/>
              </a:ext>
            </a:extLst>
          </p:cNvPr>
          <p:cNvSpPr/>
          <p:nvPr/>
        </p:nvSpPr>
        <p:spPr>
          <a:xfrm>
            <a:off x="365760" y="773370"/>
            <a:ext cx="8144256" cy="1216415"/>
          </a:xfrm>
          <a:prstGeom prst="rect">
            <a:avLst/>
          </a:prstGeom>
          <a:noFill/>
          <a:ln/>
        </p:spPr>
        <p:txBody>
          <a:bodyPr wrap="square" lIns="0" tIns="0" rIns="0" bIns="0" rtlCol="0" anchor="ctr"/>
          <a:lstStyle/>
          <a:p>
            <a:r>
              <a:rPr lang="en-US" sz="2000" b="1" kern="0" spc="533" dirty="0">
                <a:solidFill>
                  <a:srgbClr val="00A896"/>
                </a:solidFill>
                <a:latin typeface="Georgia" panose="02040502050405020303" pitchFamily="18" charset="0"/>
                <a:ea typeface="Calibri" pitchFamily="34" charset="-122"/>
                <a:cs typeface="Calibri" pitchFamily="34" charset="-120"/>
              </a:rPr>
              <a:t>ASLME Health Law Professors Conference Wednesday, June 3, 2026</a:t>
            </a:r>
          </a:p>
          <a:p>
            <a:r>
              <a:rPr lang="en-US" sz="2000" b="1" kern="0" spc="533" dirty="0">
                <a:solidFill>
                  <a:srgbClr val="00A896"/>
                </a:solidFill>
                <a:latin typeface="Georgia" panose="02040502050405020303" pitchFamily="18" charset="0"/>
                <a:ea typeface="Calibri" pitchFamily="34" charset="-122"/>
                <a:cs typeface="Calibri" pitchFamily="34" charset="-120"/>
              </a:rPr>
              <a:t>2:30 PM – 3:45 PM</a:t>
            </a:r>
          </a:p>
          <a:p>
            <a:endParaRPr lang="en-US" sz="1600" dirty="0">
              <a:latin typeface="Georgia" panose="02040502050405020303" pitchFamily="18" charset="0"/>
            </a:endParaRPr>
          </a:p>
        </p:txBody>
      </p:sp>
      <p:sp>
        <p:nvSpPr>
          <p:cNvPr id="7" name="Text 5">
            <a:extLst>
              <a:ext uri="{FF2B5EF4-FFF2-40B4-BE49-F238E27FC236}">
                <a16:creationId xmlns:a16="http://schemas.microsoft.com/office/drawing/2014/main" id="{46EB131B-252A-D465-6C50-2206FD1CACDE}"/>
              </a:ext>
            </a:extLst>
          </p:cNvPr>
          <p:cNvSpPr/>
          <p:nvPr/>
        </p:nvSpPr>
        <p:spPr>
          <a:xfrm>
            <a:off x="365760" y="1646623"/>
            <a:ext cx="11826240" cy="1584960"/>
          </a:xfrm>
          <a:prstGeom prst="rect">
            <a:avLst/>
          </a:prstGeom>
          <a:noFill/>
          <a:ln/>
        </p:spPr>
        <p:txBody>
          <a:bodyPr wrap="square" lIns="0" tIns="0" rIns="0" bIns="0" rtlCol="0" anchor="ctr"/>
          <a:lstStyle/>
          <a:p>
            <a:r>
              <a:rPr lang="en-US" sz="3200" b="1" dirty="0">
                <a:solidFill>
                  <a:srgbClr val="0D1B2A"/>
                </a:solidFill>
                <a:latin typeface="Georgia" pitchFamily="34" charset="0"/>
                <a:ea typeface="Georgia" pitchFamily="34" charset="-122"/>
                <a:cs typeface="Georgia" pitchFamily="34" charset="-120"/>
              </a:rPr>
              <a:t>AI Literacy: Preparing Law Students for Practice</a:t>
            </a:r>
            <a:endParaRPr lang="en-US" sz="3200" dirty="0"/>
          </a:p>
        </p:txBody>
      </p:sp>
      <p:sp>
        <p:nvSpPr>
          <p:cNvPr id="8" name="Text 6">
            <a:extLst>
              <a:ext uri="{FF2B5EF4-FFF2-40B4-BE49-F238E27FC236}">
                <a16:creationId xmlns:a16="http://schemas.microsoft.com/office/drawing/2014/main" id="{827AA37E-E3D0-FF13-F09D-E02A0464CA4D}"/>
              </a:ext>
            </a:extLst>
          </p:cNvPr>
          <p:cNvSpPr/>
          <p:nvPr/>
        </p:nvSpPr>
        <p:spPr>
          <a:xfrm>
            <a:off x="341376" y="3656897"/>
            <a:ext cx="11204534" cy="2780477"/>
          </a:xfrm>
          <a:prstGeom prst="rect">
            <a:avLst/>
          </a:prstGeom>
          <a:noFill/>
          <a:ln/>
        </p:spPr>
        <p:txBody>
          <a:bodyPr wrap="square" lIns="0" tIns="0" rIns="0" bIns="0" rtlCol="0" anchor="ctr"/>
          <a:lstStyle/>
          <a:p>
            <a:r>
              <a:rPr lang="en-US" sz="2400" dirty="0">
                <a:solidFill>
                  <a:srgbClr val="2C5282"/>
                </a:solidFill>
                <a:latin typeface="Georgia" panose="02040502050405020303" pitchFamily="18" charset="0"/>
                <a:ea typeface="Calibri" pitchFamily="34" charset="-122"/>
                <a:cs typeface="Calibri" pitchFamily="34" charset="-120"/>
              </a:rPr>
              <a:t>Moderator: Asha Scielzo, </a:t>
            </a:r>
            <a:r>
              <a:rPr lang="en-US" sz="2400" i="1" dirty="0">
                <a:solidFill>
                  <a:srgbClr val="2C5282"/>
                </a:solidFill>
                <a:latin typeface="Georgia" panose="02040502050405020303" pitchFamily="18" charset="0"/>
                <a:ea typeface="Calibri" pitchFamily="34" charset="-122"/>
                <a:cs typeface="Calibri" pitchFamily="34" charset="-120"/>
              </a:rPr>
              <a:t>American University Washington College of Law</a:t>
            </a:r>
          </a:p>
          <a:p>
            <a:endParaRPr lang="en-US" sz="2400" dirty="0">
              <a:solidFill>
                <a:srgbClr val="2C5282"/>
              </a:solidFill>
              <a:latin typeface="Georgia" panose="02040502050405020303" pitchFamily="18" charset="0"/>
              <a:ea typeface="Calibri" pitchFamily="34" charset="-122"/>
              <a:cs typeface="Calibri" pitchFamily="34" charset="-120"/>
            </a:endParaRPr>
          </a:p>
          <a:p>
            <a:r>
              <a:rPr lang="en-US" sz="2400" dirty="0">
                <a:solidFill>
                  <a:srgbClr val="2C5282"/>
                </a:solidFill>
                <a:latin typeface="Georgia" panose="02040502050405020303" pitchFamily="18" charset="0"/>
                <a:cs typeface="Calibri" pitchFamily="34" charset="-120"/>
              </a:rPr>
              <a:t>Panelists:</a:t>
            </a:r>
          </a:p>
          <a:p>
            <a:pPr marL="342900" indent="-342900">
              <a:buFont typeface="Arial" panose="020B0604020202020204" pitchFamily="34" charset="0"/>
              <a:buChar char="•"/>
            </a:pPr>
            <a:r>
              <a:rPr lang="en-US" sz="2400" dirty="0">
                <a:solidFill>
                  <a:srgbClr val="2C5282"/>
                </a:solidFill>
                <a:latin typeface="Georgia" panose="02040502050405020303" pitchFamily="18" charset="0"/>
              </a:rPr>
              <a:t>Seth Chandler, </a:t>
            </a:r>
            <a:r>
              <a:rPr lang="en-US" sz="2400" i="1" dirty="0">
                <a:solidFill>
                  <a:srgbClr val="2C5282"/>
                </a:solidFill>
                <a:latin typeface="Georgia" panose="02040502050405020303" pitchFamily="18" charset="0"/>
              </a:rPr>
              <a:t>The University of Houston Law Center</a:t>
            </a:r>
            <a:endParaRPr lang="en-US" sz="2400" dirty="0">
              <a:solidFill>
                <a:srgbClr val="2C5282"/>
              </a:solidFill>
              <a:latin typeface="Georgia" panose="02040502050405020303" pitchFamily="18" charset="0"/>
              <a:cs typeface="Calibri" pitchFamily="34" charset="-120"/>
            </a:endParaRPr>
          </a:p>
          <a:p>
            <a:pPr marL="342900" indent="-342900">
              <a:buFont typeface="Arial" panose="020B0604020202020204" pitchFamily="34" charset="0"/>
              <a:buChar char="•"/>
            </a:pPr>
            <a:r>
              <a:rPr lang="en-US" sz="2400" dirty="0">
                <a:solidFill>
                  <a:srgbClr val="2C5282"/>
                </a:solidFill>
                <a:latin typeface="Georgia" panose="02040502050405020303" pitchFamily="18" charset="0"/>
              </a:rPr>
              <a:t>Michael Paulhus, </a:t>
            </a:r>
            <a:r>
              <a:rPr lang="en-US" sz="2400" i="1" dirty="0">
                <a:solidFill>
                  <a:srgbClr val="2C5282"/>
                </a:solidFill>
                <a:latin typeface="Georgia" panose="02040502050405020303" pitchFamily="18" charset="0"/>
              </a:rPr>
              <a:t>King &amp; Spalding LLP</a:t>
            </a:r>
            <a:endParaRPr lang="en-US" sz="2400" dirty="0">
              <a:solidFill>
                <a:srgbClr val="2C5282"/>
              </a:solidFill>
              <a:latin typeface="Georgia" panose="02040502050405020303" pitchFamily="18" charset="0"/>
            </a:endParaRPr>
          </a:p>
          <a:p>
            <a:pPr marL="342900" indent="-342900">
              <a:buFont typeface="Arial" panose="020B0604020202020204" pitchFamily="34" charset="0"/>
              <a:buChar char="•"/>
            </a:pPr>
            <a:r>
              <a:rPr lang="en-US" sz="2400" dirty="0">
                <a:solidFill>
                  <a:srgbClr val="2C5282"/>
                </a:solidFill>
                <a:latin typeface="Georgia" panose="02040502050405020303" pitchFamily="18" charset="0"/>
              </a:rPr>
              <a:t>Matthew Sag, </a:t>
            </a:r>
            <a:r>
              <a:rPr lang="en-US" sz="2400" i="1" dirty="0">
                <a:solidFill>
                  <a:srgbClr val="2C5282"/>
                </a:solidFill>
                <a:latin typeface="Georgia" panose="02040502050405020303" pitchFamily="18" charset="0"/>
              </a:rPr>
              <a:t>Emory University School of Law</a:t>
            </a:r>
            <a:endParaRPr lang="en-US" sz="2400" dirty="0">
              <a:solidFill>
                <a:srgbClr val="2C5282"/>
              </a:solidFill>
              <a:latin typeface="Georgia" panose="02040502050405020303" pitchFamily="18" charset="0"/>
            </a:endParaRPr>
          </a:p>
          <a:p>
            <a:endParaRPr lang="en-US" sz="2400" dirty="0">
              <a:solidFill>
                <a:srgbClr val="2C5282"/>
              </a:solidFill>
              <a:latin typeface="Georgia" panose="02040502050405020303" pitchFamily="18" charset="0"/>
            </a:endParaRPr>
          </a:p>
        </p:txBody>
      </p:sp>
      <p:sp>
        <p:nvSpPr>
          <p:cNvPr id="9" name="Shape 7">
            <a:extLst>
              <a:ext uri="{FF2B5EF4-FFF2-40B4-BE49-F238E27FC236}">
                <a16:creationId xmlns:a16="http://schemas.microsoft.com/office/drawing/2014/main" id="{91EDF151-AE2C-0D73-F1F3-AA5D85A22D2A}"/>
              </a:ext>
            </a:extLst>
          </p:cNvPr>
          <p:cNvSpPr/>
          <p:nvPr/>
        </p:nvSpPr>
        <p:spPr>
          <a:xfrm>
            <a:off x="365760" y="3483864"/>
            <a:ext cx="4876800" cy="36576"/>
          </a:xfrm>
          <a:prstGeom prst="rect">
            <a:avLst/>
          </a:prstGeom>
          <a:solidFill>
            <a:srgbClr val="00A896"/>
          </a:solidFill>
          <a:ln w="12700">
            <a:solidFill>
              <a:srgbClr val="00A896"/>
            </a:solidFill>
            <a:prstDash val="solid"/>
          </a:ln>
        </p:spPr>
        <p:txBody>
          <a:bodyPr/>
          <a:lstStyle/>
          <a:p>
            <a:endParaRPr lang="en-US" sz="2400"/>
          </a:p>
        </p:txBody>
      </p:sp>
      <p:sp>
        <p:nvSpPr>
          <p:cNvPr id="12" name="Shape 10">
            <a:extLst>
              <a:ext uri="{FF2B5EF4-FFF2-40B4-BE49-F238E27FC236}">
                <a16:creationId xmlns:a16="http://schemas.microsoft.com/office/drawing/2014/main" id="{2EFE7BFD-B849-5B30-60E1-C3E26A5B142F}"/>
              </a:ext>
            </a:extLst>
          </p:cNvPr>
          <p:cNvSpPr/>
          <p:nvPr/>
        </p:nvSpPr>
        <p:spPr>
          <a:xfrm>
            <a:off x="0" y="6705600"/>
            <a:ext cx="12192000" cy="152400"/>
          </a:xfrm>
          <a:prstGeom prst="rect">
            <a:avLst/>
          </a:prstGeom>
          <a:solidFill>
            <a:srgbClr val="0D1B2A"/>
          </a:solidFill>
          <a:ln w="12700">
            <a:solidFill>
              <a:srgbClr val="0D1B2A"/>
            </a:solidFill>
            <a:prstDash val="solid"/>
          </a:ln>
        </p:spPr>
        <p:txBody>
          <a:bodyPr/>
          <a:lstStyle/>
          <a:p>
            <a:endParaRPr lang="en-US" sz="2400"/>
          </a:p>
        </p:txBody>
      </p:sp>
    </p:spTree>
    <p:extLst>
      <p:ext uri="{BB962C8B-B14F-4D97-AF65-F5344CB8AC3E}">
        <p14:creationId xmlns:p14="http://schemas.microsoft.com/office/powerpoint/2010/main" val="2176095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 AI generated">
            <a:extLst>
              <a:ext uri="{FF2B5EF4-FFF2-40B4-BE49-F238E27FC236}">
                <a16:creationId xmlns:a16="http://schemas.microsoft.com/office/drawing/2014/main" id="{A580CF3A-3EC2-1575-6B0F-4FD082FE5E5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84C2196A-D3BD-08FC-5B94-A3D4B6D2BE54}"/>
              </a:ext>
            </a:extLst>
          </p:cNvPr>
          <p:cNvPicPr>
            <a:picLocks noChangeAspect="1"/>
          </p:cNvPicPr>
          <p:nvPr/>
        </p:nvPicPr>
        <p:blipFill>
          <a:blip r:embed="rId3"/>
          <a:srcRect r="48166"/>
          <a:stretch>
            <a:fillRect/>
          </a:stretch>
        </p:blipFill>
        <p:spPr>
          <a:xfrm>
            <a:off x="0" y="-99863"/>
            <a:ext cx="6586330" cy="6924061"/>
          </a:xfrm>
          <a:prstGeom prst="rect">
            <a:avLst/>
          </a:prstGeom>
        </p:spPr>
      </p:pic>
      <p:pic>
        <p:nvPicPr>
          <p:cNvPr id="6" name="Picture 5">
            <a:extLst>
              <a:ext uri="{FF2B5EF4-FFF2-40B4-BE49-F238E27FC236}">
                <a16:creationId xmlns:a16="http://schemas.microsoft.com/office/drawing/2014/main" id="{BF19CFAD-9160-FD6A-D2A4-2954C8C109B8}"/>
              </a:ext>
            </a:extLst>
          </p:cNvPr>
          <p:cNvPicPr>
            <a:picLocks noChangeAspect="1"/>
          </p:cNvPicPr>
          <p:nvPr/>
        </p:nvPicPr>
        <p:blipFill>
          <a:blip r:embed="rId3"/>
          <a:srcRect l="83220" t="60192"/>
          <a:stretch>
            <a:fillRect/>
          </a:stretch>
        </p:blipFill>
        <p:spPr>
          <a:xfrm>
            <a:off x="8468138" y="2740868"/>
            <a:ext cx="1064591" cy="1376264"/>
          </a:xfrm>
          <a:prstGeom prst="rect">
            <a:avLst/>
          </a:prstGeom>
        </p:spPr>
      </p:pic>
      <p:sp>
        <p:nvSpPr>
          <p:cNvPr id="8" name="TextBox 7">
            <a:extLst>
              <a:ext uri="{FF2B5EF4-FFF2-40B4-BE49-F238E27FC236}">
                <a16:creationId xmlns:a16="http://schemas.microsoft.com/office/drawing/2014/main" id="{64FBB508-3BE9-30AC-89E8-16528C5C7FE8}"/>
              </a:ext>
            </a:extLst>
          </p:cNvPr>
          <p:cNvSpPr txBox="1"/>
          <p:nvPr/>
        </p:nvSpPr>
        <p:spPr>
          <a:xfrm>
            <a:off x="6968433" y="6268280"/>
            <a:ext cx="5128591" cy="369332"/>
          </a:xfrm>
          <a:prstGeom prst="rect">
            <a:avLst/>
          </a:prstGeom>
          <a:noFill/>
        </p:spPr>
        <p:txBody>
          <a:bodyPr wrap="square">
            <a:spAutoFit/>
          </a:bodyPr>
          <a:lstStyle/>
          <a:p>
            <a:r>
              <a:rPr lang="en-US" dirty="0">
                <a:solidFill>
                  <a:schemeClr val="bg1">
                    <a:lumMod val="50000"/>
                  </a:schemeClr>
                </a:solidFill>
                <a:latin typeface="Georgia" panose="02040502050405020303" pitchFamily="18" charset="0"/>
              </a:rPr>
              <a:t>The training data is much larger than the model</a:t>
            </a:r>
            <a:endParaRPr lang="en-US" dirty="0">
              <a:latin typeface="Georgia" panose="02040502050405020303" pitchFamily="18" charset="0"/>
            </a:endParaRPr>
          </a:p>
        </p:txBody>
      </p:sp>
      <p:sp>
        <p:nvSpPr>
          <p:cNvPr id="9" name="TextBox 8">
            <a:extLst>
              <a:ext uri="{FF2B5EF4-FFF2-40B4-BE49-F238E27FC236}">
                <a16:creationId xmlns:a16="http://schemas.microsoft.com/office/drawing/2014/main" id="{B8EC49B2-A9F4-7443-4C41-4F2EE14BD100}"/>
              </a:ext>
            </a:extLst>
          </p:cNvPr>
          <p:cNvSpPr txBox="1"/>
          <p:nvPr/>
        </p:nvSpPr>
        <p:spPr>
          <a:xfrm>
            <a:off x="7103165" y="2254171"/>
            <a:ext cx="1130438" cy="2215991"/>
          </a:xfrm>
          <a:prstGeom prst="rect">
            <a:avLst/>
          </a:prstGeom>
          <a:noFill/>
        </p:spPr>
        <p:txBody>
          <a:bodyPr wrap="none" rtlCol="0">
            <a:spAutoFit/>
          </a:bodyPr>
          <a:lstStyle/>
          <a:p>
            <a:r>
              <a:rPr lang="en-US" sz="13800" dirty="0"/>
              <a:t>&gt;</a:t>
            </a:r>
            <a:endParaRPr lang="en-US" dirty="0"/>
          </a:p>
        </p:txBody>
      </p:sp>
    </p:spTree>
    <p:extLst>
      <p:ext uri="{BB962C8B-B14F-4D97-AF65-F5344CB8AC3E}">
        <p14:creationId xmlns:p14="http://schemas.microsoft.com/office/powerpoint/2010/main" val="2190283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 AI generated">
            <a:extLst>
              <a:ext uri="{FF2B5EF4-FFF2-40B4-BE49-F238E27FC236}">
                <a16:creationId xmlns:a16="http://schemas.microsoft.com/office/drawing/2014/main" id="{7FE44071-9F30-3C8A-783F-42FF538D51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3D42D1B8-99FB-0EF1-FF14-7D0C392C1480}"/>
              </a:ext>
            </a:extLst>
          </p:cNvPr>
          <p:cNvSpPr txBox="1"/>
          <p:nvPr/>
        </p:nvSpPr>
        <p:spPr>
          <a:xfrm>
            <a:off x="1941225" y="5755970"/>
            <a:ext cx="8919149" cy="369332"/>
          </a:xfrm>
          <a:prstGeom prst="rect">
            <a:avLst/>
          </a:prstGeom>
          <a:noFill/>
        </p:spPr>
        <p:txBody>
          <a:bodyPr wrap="square">
            <a:spAutoFit/>
          </a:bodyPr>
          <a:lstStyle/>
          <a:p>
            <a:r>
              <a:rPr lang="en-US" dirty="0">
                <a:solidFill>
                  <a:schemeClr val="bg1">
                    <a:lumMod val="50000"/>
                  </a:schemeClr>
                </a:solidFill>
                <a:latin typeface="Georgia" panose="02040502050405020303" pitchFamily="18" charset="0"/>
              </a:rPr>
              <a:t>So, to be good at prediction, models memorize a few things and learn to generalize</a:t>
            </a:r>
          </a:p>
        </p:txBody>
      </p:sp>
      <p:sp>
        <p:nvSpPr>
          <p:cNvPr id="12" name="AutoShape 4" descr="Knowledge funneled from library to student">
            <a:extLst>
              <a:ext uri="{FF2B5EF4-FFF2-40B4-BE49-F238E27FC236}">
                <a16:creationId xmlns:a16="http://schemas.microsoft.com/office/drawing/2014/main" id="{A2C25020-E594-AE93-3663-7064EA62205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E7817472-A1A0-6700-F5AE-306BCE77EE8B}"/>
              </a:ext>
            </a:extLst>
          </p:cNvPr>
          <p:cNvPicPr>
            <a:picLocks noChangeAspect="1"/>
          </p:cNvPicPr>
          <p:nvPr/>
        </p:nvPicPr>
        <p:blipFill>
          <a:blip r:embed="rId3"/>
          <a:srcRect l="16218" t="11676" r="31030" b="12207"/>
          <a:stretch>
            <a:fillRect/>
          </a:stretch>
        </p:blipFill>
        <p:spPr>
          <a:xfrm>
            <a:off x="3552109" y="360558"/>
            <a:ext cx="4782981" cy="4899647"/>
          </a:xfrm>
          <a:prstGeom prst="rect">
            <a:avLst/>
          </a:prstGeom>
        </p:spPr>
      </p:pic>
    </p:spTree>
    <p:extLst>
      <p:ext uri="{BB962C8B-B14F-4D97-AF65-F5344CB8AC3E}">
        <p14:creationId xmlns:p14="http://schemas.microsoft.com/office/powerpoint/2010/main" val="1341822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A8A4D-2A18-FB21-7960-F6CC0569167C}"/>
              </a:ext>
            </a:extLst>
          </p:cNvPr>
          <p:cNvSpPr>
            <a:spLocks noGrp="1"/>
          </p:cNvSpPr>
          <p:nvPr>
            <p:ph type="ctrTitle"/>
          </p:nvPr>
        </p:nvSpPr>
        <p:spPr>
          <a:xfrm>
            <a:off x="889000" y="1778000"/>
            <a:ext cx="6858000" cy="2540000"/>
          </a:xfrm>
        </p:spPr>
        <p:txBody>
          <a:bodyPr/>
          <a:lstStyle/>
          <a:p>
            <a:pPr algn="l">
              <a:buNone/>
            </a:pPr>
            <a:r>
              <a:rPr lang="en-US" sz="4400" b="1" dirty="0">
                <a:solidFill>
                  <a:srgbClr val="1A1A1A"/>
                </a:solidFill>
                <a:latin typeface="Georgia" panose="02040502050405020303" pitchFamily="18" charset="0"/>
              </a:rPr>
              <a:t>A Field Guide to</a:t>
            </a:r>
          </a:p>
          <a:p>
            <a:pPr algn="l">
              <a:buNone/>
            </a:pPr>
            <a:r>
              <a:rPr lang="en-US" sz="4400" b="1" dirty="0">
                <a:solidFill>
                  <a:srgbClr val="8B2E2E"/>
                </a:solidFill>
                <a:latin typeface="Georgia" panose="02040502050405020303" pitchFamily="18" charset="0"/>
              </a:rPr>
              <a:t>Legal AI Products</a:t>
            </a:r>
          </a:p>
        </p:txBody>
      </p:sp>
      <p:sp>
        <p:nvSpPr>
          <p:cNvPr id="3" name="Subtitle 2">
            <a:extLst>
              <a:ext uri="{FF2B5EF4-FFF2-40B4-BE49-F238E27FC236}">
                <a16:creationId xmlns:a16="http://schemas.microsoft.com/office/drawing/2014/main" id="{4E4A5673-2C88-0221-049D-FE62BD89720D}"/>
              </a:ext>
            </a:extLst>
          </p:cNvPr>
          <p:cNvSpPr>
            <a:spLocks noGrp="1"/>
          </p:cNvSpPr>
          <p:nvPr>
            <p:ph type="subTitle" idx="1"/>
          </p:nvPr>
        </p:nvSpPr>
        <p:spPr>
          <a:xfrm>
            <a:off x="889000" y="4445000"/>
            <a:ext cx="6858000" cy="762000"/>
          </a:xfrm>
        </p:spPr>
        <p:txBody>
          <a:bodyPr/>
          <a:lstStyle/>
          <a:p>
            <a:pPr algn="l">
              <a:buNone/>
            </a:pPr>
            <a:r>
              <a:rPr lang="en-US" sz="3200" i="1" dirty="0">
                <a:solidFill>
                  <a:srgbClr val="3D3D3D"/>
                </a:solidFill>
                <a:latin typeface="Georgia" panose="02040502050405020303" pitchFamily="18" charset="0"/>
              </a:rPr>
              <a:t>What to Adopt, In What Order</a:t>
            </a:r>
          </a:p>
        </p:txBody>
      </p:sp>
      <p:cxnSp>
        <p:nvCxnSpPr>
          <p:cNvPr id="950" name="RailL"/>
          <p:cNvCxnSpPr/>
          <p:nvPr/>
        </p:nvCxnSpPr>
        <p:spPr>
          <a:xfrm>
            <a:off x="8636000" y="1016000"/>
            <a:ext cx="12700" cy="4953000"/>
          </a:xfrm>
          <a:prstGeom prst="line">
            <a:avLst/>
          </a:prstGeom>
          <a:ln w="28575" cap="rnd">
            <a:solidFill>
              <a:srgbClr val="1A1A1A"/>
            </a:solidFill>
          </a:ln>
        </p:spPr>
      </p:cxnSp>
      <p:cxnSp>
        <p:nvCxnSpPr>
          <p:cNvPr id="951" name="RailR"/>
          <p:cNvCxnSpPr/>
          <p:nvPr/>
        </p:nvCxnSpPr>
        <p:spPr>
          <a:xfrm>
            <a:off x="10541000" y="1016000"/>
            <a:ext cx="12700" cy="4953000"/>
          </a:xfrm>
          <a:prstGeom prst="line">
            <a:avLst/>
          </a:prstGeom>
          <a:ln w="28575" cap="rnd">
            <a:solidFill>
              <a:srgbClr val="1A1A1A"/>
            </a:solidFill>
          </a:ln>
        </p:spPr>
      </p:cxnSp>
      <p:cxnSp>
        <p:nvCxnSpPr>
          <p:cNvPr id="960" name="Rung"/>
          <p:cNvCxnSpPr/>
          <p:nvPr/>
        </p:nvCxnSpPr>
        <p:spPr>
          <a:xfrm>
            <a:off x="8636000" y="1651000"/>
            <a:ext cx="1905000" cy="12700"/>
          </a:xfrm>
          <a:prstGeom prst="line">
            <a:avLst/>
          </a:prstGeom>
          <a:ln w="28575" cap="rnd">
            <a:solidFill>
              <a:srgbClr val="1A1A1A"/>
            </a:solidFill>
          </a:ln>
        </p:spPr>
      </p:cxnSp>
      <p:cxnSp>
        <p:nvCxnSpPr>
          <p:cNvPr id="961" name="Rung"/>
          <p:cNvCxnSpPr/>
          <p:nvPr/>
        </p:nvCxnSpPr>
        <p:spPr>
          <a:xfrm>
            <a:off x="8636000" y="2476500"/>
            <a:ext cx="1905000" cy="12700"/>
          </a:xfrm>
          <a:prstGeom prst="line">
            <a:avLst/>
          </a:prstGeom>
          <a:ln w="28575" cap="rnd">
            <a:solidFill>
              <a:srgbClr val="1A1A1A"/>
            </a:solidFill>
          </a:ln>
        </p:spPr>
      </p:cxnSp>
      <p:cxnSp>
        <p:nvCxnSpPr>
          <p:cNvPr id="962" name="Rung"/>
          <p:cNvCxnSpPr/>
          <p:nvPr/>
        </p:nvCxnSpPr>
        <p:spPr>
          <a:xfrm>
            <a:off x="8636000" y="3302000"/>
            <a:ext cx="1905000" cy="12700"/>
          </a:xfrm>
          <a:prstGeom prst="line">
            <a:avLst/>
          </a:prstGeom>
          <a:ln w="28575" cap="rnd">
            <a:solidFill>
              <a:srgbClr val="1A1A1A"/>
            </a:solidFill>
          </a:ln>
        </p:spPr>
      </p:cxnSp>
      <p:cxnSp>
        <p:nvCxnSpPr>
          <p:cNvPr id="963" name="Rung"/>
          <p:cNvCxnSpPr/>
          <p:nvPr/>
        </p:nvCxnSpPr>
        <p:spPr>
          <a:xfrm>
            <a:off x="8636000" y="4127500"/>
            <a:ext cx="1905000" cy="12700"/>
          </a:xfrm>
          <a:prstGeom prst="line">
            <a:avLst/>
          </a:prstGeom>
          <a:ln w="28575" cap="rnd">
            <a:solidFill>
              <a:srgbClr val="1A1A1A"/>
            </a:solidFill>
          </a:ln>
        </p:spPr>
      </p:cxnSp>
      <p:cxnSp>
        <p:nvCxnSpPr>
          <p:cNvPr id="964" name="Rung"/>
          <p:cNvCxnSpPr/>
          <p:nvPr/>
        </p:nvCxnSpPr>
        <p:spPr>
          <a:xfrm>
            <a:off x="8636000" y="4953000"/>
            <a:ext cx="1905000" cy="12700"/>
          </a:xfrm>
          <a:prstGeom prst="line">
            <a:avLst/>
          </a:prstGeom>
          <a:ln w="28575" cap="rnd">
            <a:solidFill>
              <a:srgbClr val="1A1A1A"/>
            </a:solidFill>
          </a:ln>
        </p:spPr>
      </p:cxnSp>
      <p:cxnSp>
        <p:nvCxnSpPr>
          <p:cNvPr id="965" name="Rung"/>
          <p:cNvCxnSpPr/>
          <p:nvPr/>
        </p:nvCxnSpPr>
        <p:spPr>
          <a:xfrm>
            <a:off x="8636000" y="5778500"/>
            <a:ext cx="1905000" cy="12700"/>
          </a:xfrm>
          <a:prstGeom prst="line">
            <a:avLst/>
          </a:prstGeom>
          <a:ln w="28575" cap="rnd">
            <a:solidFill>
              <a:srgbClr val="1A1A1A"/>
            </a:solidFill>
          </a:ln>
        </p:spPr>
      </p:cxnSp>
      <p:sp>
        <p:nvSpPr>
          <p:cNvPr id="970" name="TopDot"/>
          <p:cNvSpPr/>
          <p:nvPr/>
        </p:nvSpPr>
        <p:spPr>
          <a:xfrm>
            <a:off x="9499600" y="787400"/>
            <a:ext cx="177800" cy="177800"/>
          </a:xfrm>
          <a:prstGeom prst="ellipse">
            <a:avLst/>
          </a:prstGeom>
          <a:solidFill>
            <a:srgbClr val="8B2E2E"/>
          </a:solidFill>
          <a:ln>
            <a:noFill/>
          </a:ln>
        </p:spPr>
        <p:txBody>
          <a:bodyPr/>
          <a:lstStyle/>
          <a:p>
            <a:endParaRPr lang="en-US">
              <a:latin typeface="Georgia" panose="02040502050405020303" pitchFamily="18" charset="0"/>
            </a:endParaRPr>
          </a:p>
        </p:txBody>
      </p:sp>
      <p:cxnSp>
        <p:nvCxnSpPr>
          <p:cNvPr id="998" name="L998"/>
          <p:cNvCxnSpPr/>
          <p:nvPr/>
        </p:nvCxnSpPr>
        <p:spPr>
          <a:xfrm>
            <a:off x="889000" y="5524500"/>
            <a:ext cx="508000" cy="12700"/>
          </a:xfrm>
          <a:prstGeom prst="line">
            <a:avLst/>
          </a:prstGeom>
          <a:ln w="19050">
            <a:solidFill>
              <a:srgbClr val="8B2E2E"/>
            </a:solidFill>
          </a:ln>
        </p:spPr>
      </p:cxnSp>
      <p:sp>
        <p:nvSpPr>
          <p:cNvPr id="999" name="B999"/>
          <p:cNvSpPr txBox="1"/>
          <p:nvPr/>
        </p:nvSpPr>
        <p:spPr>
          <a:xfrm>
            <a:off x="889000" y="5651500"/>
            <a:ext cx="7620000" cy="1270000"/>
          </a:xfrm>
          <a:prstGeom prst="rect">
            <a:avLst/>
          </a:prstGeom>
          <a:noFill/>
          <a:ln>
            <a:noFill/>
          </a:ln>
        </p:spPr>
        <p:txBody>
          <a:bodyPr wrap="square" lIns="0" tIns="0" rIns="0" bIns="0" rtlCol="0" anchor="t"/>
          <a:lstStyle/>
          <a:p>
            <a:pPr algn="l">
              <a:lnSpc>
                <a:spcPct val="120000"/>
              </a:lnSpc>
              <a:buNone/>
            </a:pPr>
            <a:r>
              <a:rPr lang="en-US" sz="1500" b="1" dirty="0">
                <a:solidFill>
                  <a:srgbClr val="8B2E2E"/>
                </a:solidFill>
                <a:latin typeface="Georgia" panose="02040502050405020303" pitchFamily="18" charset="0"/>
              </a:rPr>
              <a:t>One note before we begin. </a:t>
            </a:r>
            <a:r>
              <a:rPr lang="en-US" sz="1500" dirty="0">
                <a:solidFill>
                  <a:srgbClr val="3D3D3D"/>
                </a:solidFill>
                <a:latin typeface="Georgia" panose="02040502050405020303" pitchFamily="18" charset="0"/>
              </a:rPr>
              <a:t>The models are now good enough at legal work — and spectacularly good at coding — that serious legal applications are being built every week. The explosion of this field </a:t>
            </a:r>
            <a:r>
              <a:rPr lang="en-US" sz="1500" b="1" i="1" dirty="0">
                <a:solidFill>
                  <a:srgbClr val="8B2E2E"/>
                </a:solidFill>
                <a:latin typeface="Georgia" panose="02040502050405020303" pitchFamily="18" charset="0"/>
              </a:rPr>
              <a:t>cannot be overstated.</a:t>
            </a:r>
          </a:p>
        </p:txBody>
      </p:sp>
      <p:sp>
        <p:nvSpPr>
          <p:cNvPr id="5" name="TextBox 4">
            <a:extLst>
              <a:ext uri="{FF2B5EF4-FFF2-40B4-BE49-F238E27FC236}">
                <a16:creationId xmlns:a16="http://schemas.microsoft.com/office/drawing/2014/main" id="{1D87A7E7-4B2D-CD1D-4134-6D2BF278BCE5}"/>
              </a:ext>
            </a:extLst>
          </p:cNvPr>
          <p:cNvSpPr txBox="1"/>
          <p:nvPr/>
        </p:nvSpPr>
        <p:spPr>
          <a:xfrm>
            <a:off x="889000" y="4894790"/>
            <a:ext cx="6096000" cy="369332"/>
          </a:xfrm>
          <a:prstGeom prst="rect">
            <a:avLst/>
          </a:prstGeom>
          <a:noFill/>
        </p:spPr>
        <p:txBody>
          <a:bodyPr wrap="square">
            <a:spAutoFit/>
          </a:bodyPr>
          <a:lstStyle/>
          <a:p>
            <a:r>
              <a:rPr lang="en-US" sz="1800" dirty="0">
                <a:solidFill>
                  <a:srgbClr val="6B6B6B"/>
                </a:solidFill>
                <a:latin typeface="Georgia" panose="02040502050405020303" pitchFamily="18" charset="0"/>
              </a:rPr>
              <a:t> June 2026  ·  Seth J. Chandler</a:t>
            </a:r>
            <a:endParaRPr lang="en-US" dirty="0">
              <a:latin typeface="Georgia" panose="02040502050405020303" pitchFamily="18" charset="0"/>
            </a:endParaRPr>
          </a:p>
        </p:txBody>
      </p:sp>
    </p:spTree>
    <p:extLst>
      <p:ext uri="{BB962C8B-B14F-4D97-AF65-F5344CB8AC3E}">
        <p14:creationId xmlns:p14="http://schemas.microsoft.com/office/powerpoint/2010/main" val="122423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8A721-6A75-E82F-DA33-155333342461}"/>
              </a:ext>
            </a:extLst>
          </p:cNvPr>
          <p:cNvSpPr>
            <a:spLocks noGrp="1"/>
          </p:cNvSpPr>
          <p:nvPr>
            <p:ph type="title"/>
          </p:nvPr>
        </p:nvSpPr>
        <p:spPr>
          <a:xfrm>
            <a:off x="1014016" y="255587"/>
            <a:ext cx="10515600" cy="1325563"/>
          </a:xfrm>
        </p:spPr>
        <p:txBody>
          <a:bodyPr/>
          <a:lstStyle/>
          <a:p>
            <a:pPr algn="l">
              <a:buNone/>
            </a:pPr>
            <a:r>
              <a:rPr lang="en-US" sz="3200" b="1" dirty="0">
                <a:solidFill>
                  <a:srgbClr val="1A1A1A"/>
                </a:solidFill>
                <a:latin typeface="Georgia" panose="02040502050405020303" pitchFamily="18" charset="0"/>
              </a:rPr>
              <a:t>Six Rungs. </a:t>
            </a:r>
            <a:r>
              <a:rPr lang="en-US" sz="3200" b="1" i="1" dirty="0">
                <a:solidFill>
                  <a:srgbClr val="8B2E2E"/>
                </a:solidFill>
                <a:latin typeface="Georgia" panose="02040502050405020303" pitchFamily="18" charset="0"/>
              </a:rPr>
              <a:t>You don't have to climb all of them.</a:t>
            </a:r>
          </a:p>
        </p:txBody>
      </p:sp>
      <p:cxnSp>
        <p:nvCxnSpPr>
          <p:cNvPr id="800" name="L800"/>
          <p:cNvCxnSpPr/>
          <p:nvPr/>
        </p:nvCxnSpPr>
        <p:spPr>
          <a:xfrm flipH="1">
            <a:off x="1651000" y="1905000"/>
            <a:ext cx="254000" cy="3937000"/>
          </a:xfrm>
          <a:prstGeom prst="line">
            <a:avLst/>
          </a:prstGeom>
          <a:ln w="28575" cap="rnd">
            <a:solidFill>
              <a:srgbClr val="1A1A1A"/>
            </a:solidFill>
          </a:ln>
        </p:spPr>
      </p:cxnSp>
      <p:cxnSp>
        <p:nvCxnSpPr>
          <p:cNvPr id="801" name="L801"/>
          <p:cNvCxnSpPr/>
          <p:nvPr/>
        </p:nvCxnSpPr>
        <p:spPr>
          <a:xfrm>
            <a:off x="3683000" y="1905000"/>
            <a:ext cx="254000" cy="3937000"/>
          </a:xfrm>
          <a:prstGeom prst="line">
            <a:avLst/>
          </a:prstGeom>
          <a:ln w="28575" cap="rnd">
            <a:solidFill>
              <a:srgbClr val="1A1A1A"/>
            </a:solidFill>
          </a:ln>
        </p:spPr>
      </p:cxnSp>
      <p:cxnSp>
        <p:nvCxnSpPr>
          <p:cNvPr id="810" name="L810"/>
          <p:cNvCxnSpPr/>
          <p:nvPr/>
        </p:nvCxnSpPr>
        <p:spPr>
          <a:xfrm>
            <a:off x="1892710" y="2095500"/>
            <a:ext cx="1802581" cy="12700"/>
          </a:xfrm>
          <a:prstGeom prst="line">
            <a:avLst/>
          </a:prstGeom>
          <a:ln w="28575" cap="rnd">
            <a:solidFill>
              <a:srgbClr val="1A1A1A"/>
            </a:solidFill>
          </a:ln>
        </p:spPr>
      </p:cxnSp>
      <p:cxnSp>
        <p:nvCxnSpPr>
          <p:cNvPr id="811" name="L811"/>
          <p:cNvCxnSpPr/>
          <p:nvPr/>
        </p:nvCxnSpPr>
        <p:spPr>
          <a:xfrm>
            <a:off x="1851742" y="2730500"/>
            <a:ext cx="1884516" cy="12700"/>
          </a:xfrm>
          <a:prstGeom prst="line">
            <a:avLst/>
          </a:prstGeom>
          <a:ln w="28575" cap="rnd">
            <a:solidFill>
              <a:srgbClr val="1A1A1A"/>
            </a:solidFill>
          </a:ln>
        </p:spPr>
      </p:cxnSp>
      <p:cxnSp>
        <p:nvCxnSpPr>
          <p:cNvPr id="812" name="L812"/>
          <p:cNvCxnSpPr/>
          <p:nvPr/>
        </p:nvCxnSpPr>
        <p:spPr>
          <a:xfrm>
            <a:off x="1810774" y="3365500"/>
            <a:ext cx="1966452" cy="12700"/>
          </a:xfrm>
          <a:prstGeom prst="line">
            <a:avLst/>
          </a:prstGeom>
          <a:ln w="28575" cap="rnd">
            <a:solidFill>
              <a:srgbClr val="1A1A1A"/>
            </a:solidFill>
          </a:ln>
        </p:spPr>
      </p:cxnSp>
      <p:cxnSp>
        <p:nvCxnSpPr>
          <p:cNvPr id="813" name="L813"/>
          <p:cNvCxnSpPr/>
          <p:nvPr/>
        </p:nvCxnSpPr>
        <p:spPr>
          <a:xfrm>
            <a:off x="1769806" y="4000500"/>
            <a:ext cx="2048387" cy="12700"/>
          </a:xfrm>
          <a:prstGeom prst="line">
            <a:avLst/>
          </a:prstGeom>
          <a:ln w="28575" cap="rnd">
            <a:solidFill>
              <a:srgbClr val="1A1A1A"/>
            </a:solidFill>
          </a:ln>
        </p:spPr>
      </p:cxnSp>
      <p:cxnSp>
        <p:nvCxnSpPr>
          <p:cNvPr id="814" name="L814"/>
          <p:cNvCxnSpPr/>
          <p:nvPr/>
        </p:nvCxnSpPr>
        <p:spPr>
          <a:xfrm>
            <a:off x="1728839" y="4635500"/>
            <a:ext cx="2130323" cy="12700"/>
          </a:xfrm>
          <a:prstGeom prst="line">
            <a:avLst/>
          </a:prstGeom>
          <a:ln w="28575" cap="rnd">
            <a:solidFill>
              <a:srgbClr val="1A1A1A"/>
            </a:solidFill>
          </a:ln>
        </p:spPr>
      </p:cxnSp>
      <p:cxnSp>
        <p:nvCxnSpPr>
          <p:cNvPr id="815" name="L815"/>
          <p:cNvCxnSpPr/>
          <p:nvPr/>
        </p:nvCxnSpPr>
        <p:spPr>
          <a:xfrm>
            <a:off x="1687871" y="5270500"/>
            <a:ext cx="2212258" cy="12700"/>
          </a:xfrm>
          <a:prstGeom prst="line">
            <a:avLst/>
          </a:prstGeom>
          <a:ln w="28575" cap="rnd">
            <a:solidFill>
              <a:srgbClr val="1A1A1A"/>
            </a:solidFill>
          </a:ln>
        </p:spPr>
      </p:cxnSp>
      <p:sp>
        <p:nvSpPr>
          <p:cNvPr id="820" name="B820"/>
          <p:cNvSpPr txBox="1"/>
          <p:nvPr/>
        </p:nvSpPr>
        <p:spPr>
          <a:xfrm>
            <a:off x="4826000" y="1892300"/>
            <a:ext cx="457200" cy="406400"/>
          </a:xfrm>
          <a:prstGeom prst="rect">
            <a:avLst/>
          </a:prstGeom>
          <a:noFill/>
          <a:ln>
            <a:noFill/>
          </a:ln>
        </p:spPr>
        <p:txBody>
          <a:bodyPr wrap="square" lIns="0" tIns="0" rIns="0" bIns="0" rtlCol="0" anchor="ctr"/>
          <a:lstStyle/>
          <a:p>
            <a:pPr algn="l">
              <a:buNone/>
            </a:pPr>
            <a:r>
              <a:rPr lang="en-US" sz="2800" b="1" i="0" dirty="0">
                <a:solidFill>
                  <a:srgbClr val="8B2E2E"/>
                </a:solidFill>
                <a:latin typeface="Georgia" panose="02040502050405020303" pitchFamily="18" charset="0"/>
              </a:rPr>
              <a:t>6</a:t>
            </a:r>
          </a:p>
        </p:txBody>
      </p:sp>
      <p:sp>
        <p:nvSpPr>
          <p:cNvPr id="821" name="B821"/>
          <p:cNvSpPr txBox="1"/>
          <p:nvPr/>
        </p:nvSpPr>
        <p:spPr>
          <a:xfrm>
            <a:off x="5397500" y="1866900"/>
            <a:ext cx="4826000" cy="279400"/>
          </a:xfrm>
          <a:prstGeom prst="rect">
            <a:avLst/>
          </a:prstGeom>
          <a:noFill/>
          <a:ln>
            <a:noFill/>
          </a:ln>
        </p:spPr>
        <p:txBody>
          <a:bodyPr wrap="none" lIns="0" tIns="0" rIns="0" bIns="0" rtlCol="0" anchor="ctr"/>
          <a:lstStyle/>
          <a:p>
            <a:pPr algn="l">
              <a:buNone/>
            </a:pPr>
            <a:r>
              <a:rPr lang="en-US" sz="2200" b="1" i="0" dirty="0">
                <a:solidFill>
                  <a:srgbClr val="1A1A1A"/>
                </a:solidFill>
                <a:latin typeface="Georgia" panose="02040502050405020303" pitchFamily="18" charset="0"/>
              </a:rPr>
              <a:t>Build Your Own</a:t>
            </a:r>
          </a:p>
        </p:txBody>
      </p:sp>
      <p:sp>
        <p:nvSpPr>
          <p:cNvPr id="822" name="B822"/>
          <p:cNvSpPr txBox="1"/>
          <p:nvPr/>
        </p:nvSpPr>
        <p:spPr>
          <a:xfrm>
            <a:off x="5397500" y="2120900"/>
            <a:ext cx="4826000" cy="228600"/>
          </a:xfrm>
          <a:prstGeom prst="rect">
            <a:avLst/>
          </a:prstGeom>
          <a:noFill/>
          <a:ln>
            <a:noFill/>
          </a:ln>
        </p:spPr>
        <p:txBody>
          <a:bodyPr wrap="none" lIns="0" tIns="0" rIns="0" bIns="0" rtlCol="0" anchor="ctr"/>
          <a:lstStyle/>
          <a:p>
            <a:pPr algn="l">
              <a:buNone/>
            </a:pPr>
            <a:r>
              <a:rPr lang="en-US" sz="1800" b="0" i="1" dirty="0">
                <a:solidFill>
                  <a:srgbClr val="6B6B6B"/>
                </a:solidFill>
                <a:latin typeface="Georgia" panose="02040502050405020303" pitchFamily="18" charset="0"/>
              </a:rPr>
              <a:t>Your time</a:t>
            </a:r>
          </a:p>
        </p:txBody>
      </p:sp>
      <p:sp>
        <p:nvSpPr>
          <p:cNvPr id="823" name="B823"/>
          <p:cNvSpPr txBox="1"/>
          <p:nvPr/>
        </p:nvSpPr>
        <p:spPr>
          <a:xfrm>
            <a:off x="4826000" y="2527300"/>
            <a:ext cx="457200" cy="406400"/>
          </a:xfrm>
          <a:prstGeom prst="rect">
            <a:avLst/>
          </a:prstGeom>
          <a:noFill/>
          <a:ln>
            <a:noFill/>
          </a:ln>
        </p:spPr>
        <p:txBody>
          <a:bodyPr wrap="square" lIns="0" tIns="0" rIns="0" bIns="0" rtlCol="0" anchor="ctr"/>
          <a:lstStyle/>
          <a:p>
            <a:pPr algn="l">
              <a:buNone/>
            </a:pPr>
            <a:r>
              <a:rPr lang="en-US" sz="2800" b="1" i="0" dirty="0">
                <a:solidFill>
                  <a:srgbClr val="8B2E2E"/>
                </a:solidFill>
                <a:latin typeface="Georgia" panose="02040502050405020303" pitchFamily="18" charset="0"/>
              </a:rPr>
              <a:t>5</a:t>
            </a:r>
          </a:p>
        </p:txBody>
      </p:sp>
      <p:sp>
        <p:nvSpPr>
          <p:cNvPr id="824" name="B824"/>
          <p:cNvSpPr txBox="1"/>
          <p:nvPr/>
        </p:nvSpPr>
        <p:spPr>
          <a:xfrm>
            <a:off x="5397500" y="2501900"/>
            <a:ext cx="4826000" cy="279400"/>
          </a:xfrm>
          <a:prstGeom prst="rect">
            <a:avLst/>
          </a:prstGeom>
          <a:noFill/>
          <a:ln>
            <a:noFill/>
          </a:ln>
        </p:spPr>
        <p:txBody>
          <a:bodyPr wrap="none" lIns="0" tIns="0" rIns="0" bIns="0" rtlCol="0" anchor="ctr"/>
          <a:lstStyle/>
          <a:p>
            <a:pPr algn="l">
              <a:buNone/>
            </a:pPr>
            <a:r>
              <a:rPr lang="en-US" sz="2200" b="1" i="0" dirty="0">
                <a:solidFill>
                  <a:srgbClr val="1A1A1A"/>
                </a:solidFill>
                <a:latin typeface="Georgia" panose="02040502050405020303" pitchFamily="18" charset="0"/>
              </a:rPr>
              <a:t>Open Source — Mike, Lavern</a:t>
            </a:r>
          </a:p>
        </p:txBody>
      </p:sp>
      <p:sp>
        <p:nvSpPr>
          <p:cNvPr id="825" name="B825"/>
          <p:cNvSpPr txBox="1"/>
          <p:nvPr/>
        </p:nvSpPr>
        <p:spPr>
          <a:xfrm>
            <a:off x="5397500" y="2755900"/>
            <a:ext cx="4826000" cy="228600"/>
          </a:xfrm>
          <a:prstGeom prst="rect">
            <a:avLst/>
          </a:prstGeom>
          <a:noFill/>
          <a:ln>
            <a:noFill/>
          </a:ln>
        </p:spPr>
        <p:txBody>
          <a:bodyPr wrap="none" lIns="0" tIns="0" rIns="0" bIns="0" rtlCol="0" anchor="ctr"/>
          <a:lstStyle/>
          <a:p>
            <a:pPr algn="l">
              <a:buNone/>
            </a:pPr>
            <a:r>
              <a:rPr lang="en-US" sz="1800" b="0" i="1" dirty="0">
                <a:solidFill>
                  <a:srgbClr val="6B6B6B"/>
                </a:solidFill>
                <a:latin typeface="Georgia" panose="02040502050405020303" pitchFamily="18" charset="0"/>
              </a:rPr>
              <a:t>Free</a:t>
            </a:r>
          </a:p>
        </p:txBody>
      </p:sp>
      <p:sp>
        <p:nvSpPr>
          <p:cNvPr id="826" name="B826"/>
          <p:cNvSpPr txBox="1"/>
          <p:nvPr/>
        </p:nvSpPr>
        <p:spPr>
          <a:xfrm>
            <a:off x="4826000" y="3162300"/>
            <a:ext cx="457200" cy="406400"/>
          </a:xfrm>
          <a:prstGeom prst="rect">
            <a:avLst/>
          </a:prstGeom>
          <a:noFill/>
          <a:ln>
            <a:noFill/>
          </a:ln>
        </p:spPr>
        <p:txBody>
          <a:bodyPr wrap="square" lIns="0" tIns="0" rIns="0" bIns="0" rtlCol="0" anchor="ctr"/>
          <a:lstStyle/>
          <a:p>
            <a:pPr algn="l">
              <a:buNone/>
            </a:pPr>
            <a:r>
              <a:rPr lang="en-US" sz="2800" b="1" i="0" dirty="0">
                <a:solidFill>
                  <a:srgbClr val="8B2E2E"/>
                </a:solidFill>
                <a:latin typeface="Georgia" panose="02040502050405020303" pitchFamily="18" charset="0"/>
              </a:rPr>
              <a:t>4</a:t>
            </a:r>
          </a:p>
        </p:txBody>
      </p:sp>
      <p:sp>
        <p:nvSpPr>
          <p:cNvPr id="827" name="B827"/>
          <p:cNvSpPr txBox="1"/>
          <p:nvPr/>
        </p:nvSpPr>
        <p:spPr>
          <a:xfrm>
            <a:off x="5397500" y="3136900"/>
            <a:ext cx="4826000" cy="279400"/>
          </a:xfrm>
          <a:prstGeom prst="rect">
            <a:avLst/>
          </a:prstGeom>
          <a:noFill/>
          <a:ln>
            <a:noFill/>
          </a:ln>
        </p:spPr>
        <p:txBody>
          <a:bodyPr wrap="none" lIns="0" tIns="0" rIns="0" bIns="0" rtlCol="0" anchor="ctr"/>
          <a:lstStyle/>
          <a:p>
            <a:pPr algn="l">
              <a:buNone/>
            </a:pPr>
            <a:r>
              <a:rPr lang="en-US" sz="2200" b="1" dirty="0">
                <a:solidFill>
                  <a:srgbClr val="1A1A1A"/>
                </a:solidFill>
                <a:latin typeface="Georgia" panose="02040502050405020303" pitchFamily="18" charset="0"/>
              </a:rPr>
              <a:t>Harvey &amp; Legora</a:t>
            </a:r>
          </a:p>
        </p:txBody>
      </p:sp>
      <p:sp>
        <p:nvSpPr>
          <p:cNvPr id="828" name="B828"/>
          <p:cNvSpPr txBox="1"/>
          <p:nvPr/>
        </p:nvSpPr>
        <p:spPr>
          <a:xfrm>
            <a:off x="5397500" y="3390900"/>
            <a:ext cx="4826000" cy="228600"/>
          </a:xfrm>
          <a:prstGeom prst="rect">
            <a:avLst/>
          </a:prstGeom>
          <a:noFill/>
          <a:ln>
            <a:noFill/>
          </a:ln>
        </p:spPr>
        <p:txBody>
          <a:bodyPr wrap="none" lIns="0" tIns="0" rIns="0" bIns="0" rtlCol="0" anchor="ctr"/>
          <a:lstStyle/>
          <a:p>
            <a:pPr algn="l">
              <a:buNone/>
            </a:pPr>
            <a:r>
              <a:rPr lang="en-US" sz="1800" i="1" dirty="0">
                <a:solidFill>
                  <a:srgbClr val="6B6B6B"/>
                </a:solidFill>
                <a:latin typeface="Georgia" panose="02040502050405020303" pitchFamily="18" charset="0"/>
              </a:rPr>
              <a:t>Harvey ~$300K/yr · Legora ~$30K/yr</a:t>
            </a:r>
          </a:p>
        </p:txBody>
      </p:sp>
      <p:sp>
        <p:nvSpPr>
          <p:cNvPr id="829" name="B829"/>
          <p:cNvSpPr txBox="1"/>
          <p:nvPr/>
        </p:nvSpPr>
        <p:spPr>
          <a:xfrm>
            <a:off x="4826000" y="3797300"/>
            <a:ext cx="457200" cy="406400"/>
          </a:xfrm>
          <a:prstGeom prst="rect">
            <a:avLst/>
          </a:prstGeom>
          <a:noFill/>
          <a:ln>
            <a:noFill/>
          </a:ln>
        </p:spPr>
        <p:txBody>
          <a:bodyPr wrap="square" lIns="0" tIns="0" rIns="0" bIns="0" rtlCol="0" anchor="ctr"/>
          <a:lstStyle/>
          <a:p>
            <a:pPr algn="l">
              <a:buNone/>
            </a:pPr>
            <a:r>
              <a:rPr lang="en-US" sz="2800" b="1" i="0" dirty="0">
                <a:solidFill>
                  <a:srgbClr val="8B2E2E"/>
                </a:solidFill>
                <a:latin typeface="Georgia" panose="02040502050405020303" pitchFamily="18" charset="0"/>
              </a:rPr>
              <a:t>3</a:t>
            </a:r>
          </a:p>
        </p:txBody>
      </p:sp>
      <p:sp>
        <p:nvSpPr>
          <p:cNvPr id="830" name="B830"/>
          <p:cNvSpPr txBox="1"/>
          <p:nvPr/>
        </p:nvSpPr>
        <p:spPr>
          <a:xfrm>
            <a:off x="5397500" y="3771900"/>
            <a:ext cx="4826000" cy="279400"/>
          </a:xfrm>
          <a:prstGeom prst="rect">
            <a:avLst/>
          </a:prstGeom>
          <a:noFill/>
          <a:ln>
            <a:noFill/>
          </a:ln>
        </p:spPr>
        <p:txBody>
          <a:bodyPr wrap="none" lIns="0" tIns="0" rIns="0" bIns="0" rtlCol="0" anchor="ctr"/>
          <a:lstStyle/>
          <a:p>
            <a:pPr algn="l">
              <a:buNone/>
            </a:pPr>
            <a:r>
              <a:rPr lang="en-US" sz="2200" b="1" dirty="0">
                <a:solidFill>
                  <a:srgbClr val="1A1A1A"/>
                </a:solidFill>
                <a:latin typeface="Georgia" panose="02040502050405020303" pitchFamily="18" charset="0"/>
              </a:rPr>
              <a:t>Westlaw Protégé &amp; Lexis CoCounsel</a:t>
            </a:r>
          </a:p>
        </p:txBody>
      </p:sp>
      <p:sp>
        <p:nvSpPr>
          <p:cNvPr id="831" name="B831"/>
          <p:cNvSpPr txBox="1"/>
          <p:nvPr/>
        </p:nvSpPr>
        <p:spPr>
          <a:xfrm>
            <a:off x="5397500" y="4025900"/>
            <a:ext cx="4826000" cy="228600"/>
          </a:xfrm>
          <a:prstGeom prst="rect">
            <a:avLst/>
          </a:prstGeom>
          <a:noFill/>
          <a:ln>
            <a:noFill/>
          </a:ln>
        </p:spPr>
        <p:txBody>
          <a:bodyPr wrap="none" lIns="0" tIns="0" rIns="0" bIns="0" rtlCol="0" anchor="ctr"/>
          <a:lstStyle/>
          <a:p>
            <a:pPr algn="l">
              <a:buNone/>
            </a:pPr>
            <a:r>
              <a:rPr lang="en-US" sz="1800" i="1" dirty="0">
                <a:solidFill>
                  <a:srgbClr val="6B6B6B"/>
                </a:solidFill>
                <a:latin typeface="Georgia" panose="02040502050405020303" pitchFamily="18" charset="0"/>
              </a:rPr>
              <a:t>Through your school's database licenses</a:t>
            </a:r>
          </a:p>
        </p:txBody>
      </p:sp>
      <p:sp>
        <p:nvSpPr>
          <p:cNvPr id="832" name="B832"/>
          <p:cNvSpPr txBox="1"/>
          <p:nvPr/>
        </p:nvSpPr>
        <p:spPr>
          <a:xfrm>
            <a:off x="4826000" y="4432300"/>
            <a:ext cx="457200" cy="406400"/>
          </a:xfrm>
          <a:prstGeom prst="rect">
            <a:avLst/>
          </a:prstGeom>
          <a:noFill/>
          <a:ln>
            <a:noFill/>
          </a:ln>
        </p:spPr>
        <p:txBody>
          <a:bodyPr wrap="square" lIns="0" tIns="0" rIns="0" bIns="0" rtlCol="0" anchor="ctr"/>
          <a:lstStyle/>
          <a:p>
            <a:pPr algn="l">
              <a:buNone/>
            </a:pPr>
            <a:r>
              <a:rPr lang="en-US" sz="2800" b="1" i="0" dirty="0">
                <a:solidFill>
                  <a:srgbClr val="8B2E2E"/>
                </a:solidFill>
                <a:latin typeface="Georgia" panose="02040502050405020303" pitchFamily="18" charset="0"/>
              </a:rPr>
              <a:t>2</a:t>
            </a:r>
          </a:p>
        </p:txBody>
      </p:sp>
      <p:sp>
        <p:nvSpPr>
          <p:cNvPr id="833" name="B833"/>
          <p:cNvSpPr txBox="1"/>
          <p:nvPr/>
        </p:nvSpPr>
        <p:spPr>
          <a:xfrm>
            <a:off x="5397500" y="4406900"/>
            <a:ext cx="4826000" cy="279400"/>
          </a:xfrm>
          <a:prstGeom prst="rect">
            <a:avLst/>
          </a:prstGeom>
          <a:noFill/>
          <a:ln>
            <a:noFill/>
          </a:ln>
        </p:spPr>
        <p:txBody>
          <a:bodyPr wrap="none" lIns="0" tIns="0" rIns="0" bIns="0" rtlCol="0" anchor="ctr"/>
          <a:lstStyle/>
          <a:p>
            <a:pPr algn="l">
              <a:buNone/>
            </a:pPr>
            <a:r>
              <a:rPr lang="en-US" sz="2200" b="1" dirty="0">
                <a:solidFill>
                  <a:srgbClr val="1A1A1A"/>
                </a:solidFill>
                <a:latin typeface="Georgia" panose="02040502050405020303" pitchFamily="18" charset="0"/>
              </a:rPr>
              <a:t>Claude Pro</a:t>
            </a:r>
          </a:p>
        </p:txBody>
      </p:sp>
      <p:sp>
        <p:nvSpPr>
          <p:cNvPr id="834" name="B834"/>
          <p:cNvSpPr txBox="1"/>
          <p:nvPr/>
        </p:nvSpPr>
        <p:spPr>
          <a:xfrm>
            <a:off x="5397500" y="4660900"/>
            <a:ext cx="4826000" cy="228600"/>
          </a:xfrm>
          <a:prstGeom prst="rect">
            <a:avLst/>
          </a:prstGeom>
          <a:noFill/>
          <a:ln>
            <a:noFill/>
          </a:ln>
        </p:spPr>
        <p:txBody>
          <a:bodyPr wrap="none" lIns="0" tIns="0" rIns="0" bIns="0" rtlCol="0" anchor="ctr"/>
          <a:lstStyle/>
          <a:p>
            <a:pPr algn="l">
              <a:buNone/>
            </a:pPr>
            <a:r>
              <a:rPr lang="en-US" sz="1800" b="0" i="1" dirty="0">
                <a:solidFill>
                  <a:srgbClr val="6B6B6B"/>
                </a:solidFill>
                <a:latin typeface="Georgia" panose="02040502050405020303" pitchFamily="18" charset="0"/>
              </a:rPr>
              <a:t>$20/month</a:t>
            </a:r>
          </a:p>
        </p:txBody>
      </p:sp>
      <p:sp>
        <p:nvSpPr>
          <p:cNvPr id="835" name="B835"/>
          <p:cNvSpPr txBox="1"/>
          <p:nvPr/>
        </p:nvSpPr>
        <p:spPr>
          <a:xfrm>
            <a:off x="4826000" y="5067300"/>
            <a:ext cx="457200" cy="406400"/>
          </a:xfrm>
          <a:prstGeom prst="rect">
            <a:avLst/>
          </a:prstGeom>
          <a:noFill/>
          <a:ln>
            <a:noFill/>
          </a:ln>
        </p:spPr>
        <p:txBody>
          <a:bodyPr wrap="square" lIns="0" tIns="0" rIns="0" bIns="0" rtlCol="0" anchor="ctr"/>
          <a:lstStyle/>
          <a:p>
            <a:pPr algn="l">
              <a:buNone/>
            </a:pPr>
            <a:r>
              <a:rPr lang="en-US" sz="2800" b="1" i="0" dirty="0">
                <a:solidFill>
                  <a:srgbClr val="8B2E2E"/>
                </a:solidFill>
                <a:latin typeface="Georgia" panose="02040502050405020303" pitchFamily="18" charset="0"/>
              </a:rPr>
              <a:t>1</a:t>
            </a:r>
          </a:p>
        </p:txBody>
      </p:sp>
      <p:sp>
        <p:nvSpPr>
          <p:cNvPr id="836" name="B836"/>
          <p:cNvSpPr txBox="1"/>
          <p:nvPr/>
        </p:nvSpPr>
        <p:spPr>
          <a:xfrm>
            <a:off x="5397500" y="5041900"/>
            <a:ext cx="4826000" cy="279400"/>
          </a:xfrm>
          <a:prstGeom prst="rect">
            <a:avLst/>
          </a:prstGeom>
          <a:noFill/>
          <a:ln>
            <a:noFill/>
          </a:ln>
        </p:spPr>
        <p:txBody>
          <a:bodyPr wrap="none" lIns="0" tIns="0" rIns="0" bIns="0" rtlCol="0" anchor="ctr"/>
          <a:lstStyle/>
          <a:p>
            <a:pPr algn="l">
              <a:buNone/>
            </a:pPr>
            <a:r>
              <a:rPr lang="en-US" sz="2200" b="1" i="0" dirty="0">
                <a:solidFill>
                  <a:srgbClr val="1A1A1A"/>
                </a:solidFill>
                <a:latin typeface="Georgia" panose="02040502050405020303" pitchFamily="18" charset="0"/>
              </a:rPr>
              <a:t>NotebookLM</a:t>
            </a:r>
          </a:p>
        </p:txBody>
      </p:sp>
      <p:sp>
        <p:nvSpPr>
          <p:cNvPr id="837" name="B837"/>
          <p:cNvSpPr txBox="1"/>
          <p:nvPr/>
        </p:nvSpPr>
        <p:spPr>
          <a:xfrm>
            <a:off x="5397500" y="5295900"/>
            <a:ext cx="4826000" cy="228600"/>
          </a:xfrm>
          <a:prstGeom prst="rect">
            <a:avLst/>
          </a:prstGeom>
          <a:noFill/>
          <a:ln>
            <a:noFill/>
          </a:ln>
        </p:spPr>
        <p:txBody>
          <a:bodyPr wrap="none" lIns="0" tIns="0" rIns="0" bIns="0" rtlCol="0" anchor="ctr"/>
          <a:lstStyle/>
          <a:p>
            <a:pPr algn="l">
              <a:buNone/>
            </a:pPr>
            <a:r>
              <a:rPr lang="en-US" sz="1800" b="0" i="1" dirty="0">
                <a:solidFill>
                  <a:srgbClr val="6B6B6B"/>
                </a:solidFill>
                <a:latin typeface="Georgia" panose="02040502050405020303" pitchFamily="18" charset="0"/>
              </a:rPr>
              <a:t>Free</a:t>
            </a:r>
          </a:p>
        </p:txBody>
      </p:sp>
      <p:sp>
        <p:nvSpPr>
          <p:cNvPr id="3" name="OrderNoteBox">
            <a:extLst>
              <a:ext uri="{FF2B5EF4-FFF2-40B4-BE49-F238E27FC236}">
                <a16:creationId xmlns:a16="http://schemas.microsoft.com/office/drawing/2014/main" id="{03C55C73-E831-AD48-B5E9-A808EBDB3156}"/>
              </a:ext>
            </a:extLst>
          </p:cNvPr>
          <p:cNvSpPr/>
          <p:nvPr/>
        </p:nvSpPr>
        <p:spPr>
          <a:xfrm>
            <a:off x="10287000" y="2095500"/>
            <a:ext cx="1841500" cy="2921000"/>
          </a:xfrm>
          <a:prstGeom prst="rect">
            <a:avLst/>
          </a:prstGeom>
          <a:solidFill>
            <a:srgbClr val="FFFFFF"/>
          </a:solidFill>
          <a:ln w="19050" cap="flat" cmpd="sng" algn="ctr">
            <a:solidFill>
              <a:srgbClr val="8B2E2E"/>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latin typeface="Georgia" panose="02040502050405020303" pitchFamily="18" charset="0"/>
            </a:endParaRPr>
          </a:p>
        </p:txBody>
      </p:sp>
      <p:sp>
        <p:nvSpPr>
          <p:cNvPr id="4" name="OrderNoteAccent">
            <a:extLst>
              <a:ext uri="{FF2B5EF4-FFF2-40B4-BE49-F238E27FC236}">
                <a16:creationId xmlns:a16="http://schemas.microsoft.com/office/drawing/2014/main" id="{82942134-8E5D-CF43-8504-686FCDBFE5D5}"/>
              </a:ext>
            </a:extLst>
          </p:cNvPr>
          <p:cNvSpPr/>
          <p:nvPr/>
        </p:nvSpPr>
        <p:spPr>
          <a:xfrm>
            <a:off x="10287000" y="2095500"/>
            <a:ext cx="63500" cy="2921000"/>
          </a:xfrm>
          <a:prstGeom prst="rect">
            <a:avLst/>
          </a:prstGeom>
          <a:solidFill>
            <a:srgbClr val="8B2E2E"/>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latin typeface="Georgia" panose="02040502050405020303" pitchFamily="18" charset="0"/>
            </a:endParaRPr>
          </a:p>
        </p:txBody>
      </p:sp>
      <p:sp>
        <p:nvSpPr>
          <p:cNvPr id="5" name="OrderNoteText">
            <a:extLst>
              <a:ext uri="{FF2B5EF4-FFF2-40B4-BE49-F238E27FC236}">
                <a16:creationId xmlns:a16="http://schemas.microsoft.com/office/drawing/2014/main" id="{D4B28452-AC46-534B-ADEF-742EB00FCCBB}"/>
              </a:ext>
            </a:extLst>
          </p:cNvPr>
          <p:cNvSpPr txBox="1"/>
          <p:nvPr/>
        </p:nvSpPr>
        <p:spPr>
          <a:xfrm>
            <a:off x="10439400" y="2222500"/>
            <a:ext cx="1625600" cy="2667000"/>
          </a:xfrm>
          <a:prstGeom prst="rect">
            <a:avLst/>
          </a:prstGeom>
          <a:noFill/>
        </p:spPr>
        <p:txBody>
          <a:bodyPr vertOverflow="overflow" vert="horz" wrap="square" rtlCol="0" anchor="t" anchorCtr="0">
            <a:noAutofit/>
          </a:bodyPr>
          <a:lstStyle/>
          <a:p>
            <a:pPr algn="l">
              <a:spcAft>
                <a:spcPts val="400"/>
              </a:spcAft>
              <a:buNone/>
            </a:pPr>
            <a:r>
              <a:rPr lang="en-US" sz="1600" b="1" dirty="0">
                <a:solidFill>
                  <a:srgbClr val="8B2E2E"/>
                </a:solidFill>
                <a:latin typeface="Georgia" panose="02040502050405020303" pitchFamily="18" charset="0"/>
              </a:rPr>
              <a:t>A LOOSE ORDER</a:t>
            </a:r>
          </a:p>
          <a:p>
            <a:pPr algn="l">
              <a:spcAft>
                <a:spcPts val="600"/>
              </a:spcAft>
              <a:buNone/>
            </a:pPr>
            <a:r>
              <a:rPr lang="en-US" sz="1800" i="1" dirty="0">
                <a:solidFill>
                  <a:srgbClr val="1A1A1A"/>
                </a:solidFill>
                <a:latin typeface="Georgia" panose="02040502050405020303" pitchFamily="18" charset="0"/>
              </a:rPr>
              <a:t>The rungs aren't strict.</a:t>
            </a:r>
          </a:p>
          <a:p>
            <a:pPr algn="l">
              <a:buNone/>
            </a:pPr>
            <a:r>
              <a:rPr lang="en-US" sz="1600" dirty="0">
                <a:solidFill>
                  <a:srgbClr val="1A1A1A"/>
                </a:solidFill>
                <a:latin typeface="Georgia" panose="02040502050405020303" pitchFamily="18" charset="0"/>
              </a:rPr>
              <a:t>A loose suggestion — skip ahead, double back, take what fits.</a:t>
            </a:r>
          </a:p>
        </p:txBody>
      </p:sp>
    </p:spTree>
    <p:extLst>
      <p:ext uri="{BB962C8B-B14F-4D97-AF65-F5344CB8AC3E}">
        <p14:creationId xmlns:p14="http://schemas.microsoft.com/office/powerpoint/2010/main" val="1307339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5F013-F3A9-B988-DA0B-9C922371D5CE}"/>
              </a:ext>
            </a:extLst>
          </p:cNvPr>
          <p:cNvSpPr>
            <a:spLocks noGrp="1"/>
          </p:cNvSpPr>
          <p:nvPr>
            <p:ph type="title"/>
          </p:nvPr>
        </p:nvSpPr>
        <p:spPr>
          <a:xfrm>
            <a:off x="914400" y="494506"/>
            <a:ext cx="10515600" cy="1325563"/>
          </a:xfrm>
        </p:spPr>
        <p:txBody>
          <a:bodyPr/>
          <a:lstStyle/>
          <a:p>
            <a:pPr algn="l">
              <a:buNone/>
            </a:pPr>
            <a:r>
              <a:rPr lang="en-US" sz="1800" b="1" dirty="0">
                <a:solidFill>
                  <a:srgbClr val="8B2E2E"/>
                </a:solidFill>
                <a:latin typeface="Georgia" panose="02040502050405020303" pitchFamily="18" charset="0"/>
              </a:rPr>
              <a:t>RUNG 1 </a:t>
            </a:r>
            <a:r>
              <a:rPr lang="en-US" sz="1800" dirty="0">
                <a:solidFill>
                  <a:srgbClr val="6B6B6B"/>
                </a:solidFill>
                <a:latin typeface="Georgia" panose="02040502050405020303" pitchFamily="18" charset="0"/>
              </a:rPr>
              <a:t>· </a:t>
            </a:r>
            <a:r>
              <a:rPr lang="en-US" sz="3200" b="1" dirty="0">
                <a:solidFill>
                  <a:srgbClr val="1A1A1A"/>
                </a:solidFill>
                <a:latin typeface="Georgia" panose="02040502050405020303" pitchFamily="18" charset="0"/>
              </a:rPr>
              <a:t>NotebookLM</a:t>
            </a:r>
          </a:p>
        </p:txBody>
      </p:sp>
      <p:sp>
        <p:nvSpPr>
          <p:cNvPr id="900" name="B900"/>
          <p:cNvSpPr txBox="1"/>
          <p:nvPr/>
        </p:nvSpPr>
        <p:spPr>
          <a:xfrm>
            <a:off x="838200" y="1778000"/>
            <a:ext cx="10515600" cy="381000"/>
          </a:xfrm>
          <a:prstGeom prst="rect">
            <a:avLst/>
          </a:prstGeom>
          <a:noFill/>
          <a:ln>
            <a:noFill/>
          </a:ln>
        </p:spPr>
        <p:txBody>
          <a:bodyPr wrap="square" lIns="91440" tIns="91440" rIns="91440" bIns="91440" rtlCol="0" anchor="t"/>
          <a:lstStyle/>
          <a:p>
            <a:pPr algn="l">
              <a:buNone/>
            </a:pPr>
            <a:r>
              <a:rPr lang="en-US" sz="2000" i="1" dirty="0">
                <a:solidFill>
                  <a:srgbClr val="6B6B6B"/>
                </a:solidFill>
                <a:latin typeface="Georgia" panose="02040502050405020303" pitchFamily="18" charset="0"/>
              </a:rPr>
              <a:t>Start here. The gateway drug.</a:t>
            </a:r>
          </a:p>
        </p:txBody>
      </p:sp>
      <p:sp>
        <p:nvSpPr>
          <p:cNvPr id="901" name="B901"/>
          <p:cNvSpPr txBox="1"/>
          <p:nvPr/>
        </p:nvSpPr>
        <p:spPr>
          <a:xfrm>
            <a:off x="8890000" y="635000"/>
            <a:ext cx="2540000" cy="457200"/>
          </a:xfrm>
          <a:prstGeom prst="rect">
            <a:avLst/>
          </a:prstGeom>
          <a:solidFill>
            <a:srgbClr val="8B2E2E"/>
          </a:solidFill>
          <a:ln>
            <a:noFill/>
          </a:ln>
        </p:spPr>
        <p:txBody>
          <a:bodyPr wrap="none" lIns="91440" tIns="91440" rIns="91440" bIns="91440" rtlCol="0" anchor="ctr"/>
          <a:lstStyle/>
          <a:p>
            <a:pPr algn="ctr">
              <a:buNone/>
            </a:pPr>
            <a:r>
              <a:rPr lang="en-US" b="1" dirty="0">
                <a:solidFill>
                  <a:srgbClr val="FAF7F2"/>
                </a:solidFill>
                <a:latin typeface="Georgia" panose="02040502050405020303" pitchFamily="18" charset="0"/>
              </a:rPr>
              <a:t>FREE</a:t>
            </a:r>
          </a:p>
        </p:txBody>
      </p:sp>
      <p:cxnSp>
        <p:nvCxnSpPr>
          <p:cNvPr id="950" name="D950"/>
          <p:cNvCxnSpPr/>
          <p:nvPr/>
        </p:nvCxnSpPr>
        <p:spPr>
          <a:xfrm>
            <a:off x="838200" y="2679700"/>
            <a:ext cx="3149600" cy="12700"/>
          </a:xfrm>
          <a:prstGeom prst="line">
            <a:avLst/>
          </a:prstGeom>
          <a:ln w="19050">
            <a:solidFill>
              <a:srgbClr val="8B2E2E"/>
            </a:solidFill>
          </a:ln>
        </p:spPr>
      </p:cxnSp>
      <p:cxnSp>
        <p:nvCxnSpPr>
          <p:cNvPr id="951" name="D951"/>
          <p:cNvCxnSpPr/>
          <p:nvPr/>
        </p:nvCxnSpPr>
        <p:spPr>
          <a:xfrm>
            <a:off x="4394200" y="2679700"/>
            <a:ext cx="3149600" cy="12700"/>
          </a:xfrm>
          <a:prstGeom prst="line">
            <a:avLst/>
          </a:prstGeom>
          <a:ln w="19050">
            <a:solidFill>
              <a:srgbClr val="8B2E2E"/>
            </a:solidFill>
          </a:ln>
        </p:spPr>
      </p:cxnSp>
      <p:cxnSp>
        <p:nvCxnSpPr>
          <p:cNvPr id="952" name="D952"/>
          <p:cNvCxnSpPr/>
          <p:nvPr/>
        </p:nvCxnSpPr>
        <p:spPr>
          <a:xfrm>
            <a:off x="7950200" y="2679700"/>
            <a:ext cx="3149600" cy="12700"/>
          </a:xfrm>
          <a:prstGeom prst="line">
            <a:avLst/>
          </a:prstGeom>
          <a:ln w="19050">
            <a:solidFill>
              <a:srgbClr val="8B2E2E"/>
            </a:solidFill>
          </a:ln>
        </p:spPr>
      </p:cxnSp>
      <p:sp>
        <p:nvSpPr>
          <p:cNvPr id="910" name="B910"/>
          <p:cNvSpPr txBox="1"/>
          <p:nvPr/>
        </p:nvSpPr>
        <p:spPr>
          <a:xfrm>
            <a:off x="838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WHAT IT IS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Browser app. Upload PDFs, articles, notes, transcripts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Ask questions; answers come only from your sources, with citations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Grounded — hallucination is structurally constrained</a:t>
            </a:r>
          </a:p>
        </p:txBody>
      </p:sp>
      <p:sp>
        <p:nvSpPr>
          <p:cNvPr id="911" name="B911"/>
          <p:cNvSpPr txBox="1"/>
          <p:nvPr/>
        </p:nvSpPr>
        <p:spPr>
          <a:xfrm>
            <a:off x="4394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WHAT IT DOES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Audio Overviews: synthetic podcasts of your materials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Video overviews, mind maps, flashcards, study guides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Gemini 3 + LearnLM. Syncs with the Gemini app</a:t>
            </a:r>
          </a:p>
        </p:txBody>
      </p:sp>
      <p:sp>
        <p:nvSpPr>
          <p:cNvPr id="912" name="B912"/>
          <p:cNvSpPr txBox="1"/>
          <p:nvPr/>
        </p:nvSpPr>
        <p:spPr>
          <a:xfrm>
            <a:off x="7950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WHY IT MATTERS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Free tier is generous. Workspace for Education campuses already have it</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Enterprise data protections — uploads aren't used for training</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The on-ramp: faculty come around hearing a podcast of their own draft</a:t>
            </a:r>
          </a:p>
        </p:txBody>
      </p:sp>
      <p:sp>
        <p:nvSpPr>
          <p:cNvPr id="920" name="B920"/>
          <p:cNvSpPr txBox="1"/>
          <p:nvPr/>
        </p:nvSpPr>
        <p:spPr>
          <a:xfrm>
            <a:off x="838200" y="6045994"/>
            <a:ext cx="10515600" cy="635000"/>
          </a:xfrm>
          <a:prstGeom prst="rect">
            <a:avLst/>
          </a:prstGeom>
          <a:solidFill>
            <a:srgbClr val="F0E8DE"/>
          </a:solidFill>
          <a:ln>
            <a:noFill/>
          </a:ln>
        </p:spPr>
        <p:txBody>
          <a:bodyPr wrap="square" lIns="91440" tIns="91440" rIns="91440" bIns="91440" rtlCol="0" anchor="ctr"/>
          <a:lstStyle/>
          <a:p>
            <a:pPr algn="l">
              <a:buNone/>
            </a:pPr>
            <a:r>
              <a:rPr lang="en-US" b="1" dirty="0">
                <a:solidFill>
                  <a:srgbClr val="8B2E2E"/>
                </a:solidFill>
                <a:latin typeface="Georgia" panose="02040502050405020303" pitchFamily="18" charset="0"/>
              </a:rPr>
              <a:t>USE IT WHEN  </a:t>
            </a:r>
            <a:r>
              <a:rPr lang="en-US" dirty="0">
                <a:solidFill>
                  <a:srgbClr val="1A1A1A"/>
                </a:solidFill>
                <a:latin typeface="Georgia" panose="02040502050405020303" pitchFamily="18" charset="0"/>
              </a:rPr>
              <a:t>you want grounded answers from your own materials — and the easiest way to get faculty over the AI threshold.</a:t>
            </a:r>
          </a:p>
        </p:txBody>
      </p:sp>
    </p:spTree>
    <p:extLst>
      <p:ext uri="{BB962C8B-B14F-4D97-AF65-F5344CB8AC3E}">
        <p14:creationId xmlns:p14="http://schemas.microsoft.com/office/powerpoint/2010/main" val="2418049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888999-FE50-3773-134A-88A9A8FA3708}"/>
              </a:ext>
            </a:extLst>
          </p:cNvPr>
          <p:cNvPicPr>
            <a:picLocks noChangeAspect="1"/>
          </p:cNvPicPr>
          <p:nvPr/>
        </p:nvPicPr>
        <p:blipFill>
          <a:blip r:embed="rId3"/>
          <a:stretch>
            <a:fillRect/>
          </a:stretch>
        </p:blipFill>
        <p:spPr>
          <a:xfrm>
            <a:off x="124327" y="120892"/>
            <a:ext cx="9549062" cy="6197098"/>
          </a:xfrm>
          <a:prstGeom prst="rect">
            <a:avLst/>
          </a:prstGeom>
        </p:spPr>
      </p:pic>
      <p:sp>
        <p:nvSpPr>
          <p:cNvPr id="5" name="SideCalloutPanel">
            <a:extLst>
              <a:ext uri="{FF2B5EF4-FFF2-40B4-BE49-F238E27FC236}">
                <a16:creationId xmlns:a16="http://schemas.microsoft.com/office/drawing/2014/main" id="{E2C18F67-E3C7-7346-99F1-5FBF15CE9855}"/>
              </a:ext>
            </a:extLst>
          </p:cNvPr>
          <p:cNvSpPr/>
          <p:nvPr/>
        </p:nvSpPr>
        <p:spPr>
          <a:xfrm>
            <a:off x="9842500" y="508000"/>
            <a:ext cx="2159000" cy="5842000"/>
          </a:xfrm>
          <a:prstGeom prst="rect">
            <a:avLst/>
          </a:prstGeom>
          <a:solidFill>
            <a:srgbClr val="FFFFFF"/>
          </a:solidFill>
          <a:ln w="12700" cap="flat" cmpd="sng" algn="ctr">
            <a:solidFill>
              <a:srgbClr val="8B2E2E"/>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SideCalloutBar">
            <a:extLst>
              <a:ext uri="{FF2B5EF4-FFF2-40B4-BE49-F238E27FC236}">
                <a16:creationId xmlns:a16="http://schemas.microsoft.com/office/drawing/2014/main" id="{E9852E58-40D7-5343-BEDC-8366A3335CCF}"/>
              </a:ext>
            </a:extLst>
          </p:cNvPr>
          <p:cNvSpPr/>
          <p:nvPr/>
        </p:nvSpPr>
        <p:spPr>
          <a:xfrm>
            <a:off x="9842500" y="508000"/>
            <a:ext cx="76200" cy="5842000"/>
          </a:xfrm>
          <a:prstGeom prst="rect">
            <a:avLst/>
          </a:prstGeom>
          <a:solidFill>
            <a:srgbClr val="8B2E2E"/>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SideCalloutText">
            <a:extLst>
              <a:ext uri="{FF2B5EF4-FFF2-40B4-BE49-F238E27FC236}">
                <a16:creationId xmlns:a16="http://schemas.microsoft.com/office/drawing/2014/main" id="{0DA47E50-5271-7D4E-9AF3-2CE24C37C5F6}"/>
              </a:ext>
            </a:extLst>
          </p:cNvPr>
          <p:cNvSpPr txBox="1"/>
          <p:nvPr/>
        </p:nvSpPr>
        <p:spPr>
          <a:xfrm>
            <a:off x="10071100" y="660400"/>
            <a:ext cx="1841500" cy="5588000"/>
          </a:xfrm>
          <a:prstGeom prst="rect">
            <a:avLst/>
          </a:prstGeom>
          <a:noFill/>
        </p:spPr>
        <p:txBody>
          <a:bodyPr vertOverflow="overflow" vert="horz" wrap="square" rtlCol="0" anchor="t">
            <a:noAutofit/>
          </a:bodyPr>
          <a:lstStyle/>
          <a:p>
            <a:pPr algn="l">
              <a:spcAft>
                <a:spcPts val="400"/>
              </a:spcAft>
              <a:buNone/>
            </a:pPr>
            <a:r>
              <a:rPr lang="en-US" sz="1500" b="1" dirty="0">
                <a:solidFill>
                  <a:srgbClr val="8B2E2E"/>
                </a:solidFill>
                <a:latin typeface="Georgia" panose="02040502050405020303" pitchFamily="18" charset="0"/>
              </a:rPr>
              <a:t>NOTEBOOKLM</a:t>
            </a:r>
          </a:p>
          <a:p>
            <a:pPr algn="l">
              <a:spcAft>
                <a:spcPts val="500"/>
              </a:spcAft>
              <a:buNone/>
            </a:pPr>
            <a:r>
              <a:rPr lang="en-US" sz="1600" i="1" dirty="0">
                <a:solidFill>
                  <a:srgbClr val="1A1A1A"/>
                </a:solidFill>
                <a:latin typeface="Georgia" panose="02040502050405020303" pitchFamily="18" charset="0"/>
              </a:rPr>
              <a:t>The interface.</a:t>
            </a:r>
          </a:p>
          <a:p>
            <a:pPr algn="l">
              <a:lnSpc>
                <a:spcPct val="120000"/>
              </a:lnSpc>
              <a:spcAft>
                <a:spcPts val="300"/>
              </a:spcAft>
              <a:buNone/>
            </a:pPr>
            <a:r>
              <a:rPr lang="en-US" sz="1400" b="1" dirty="0">
                <a:solidFill>
                  <a:srgbClr val="8B2E2E"/>
                </a:solidFill>
                <a:latin typeface="Georgia" panose="02040502050405020303" pitchFamily="18" charset="0"/>
              </a:rPr>
              <a:t>Left: </a:t>
            </a:r>
            <a:r>
              <a:rPr lang="en-US" sz="1400" dirty="0">
                <a:solidFill>
                  <a:srgbClr val="1A1A1A"/>
                </a:solidFill>
                <a:latin typeface="Georgia" panose="02040502050405020303" pitchFamily="18" charset="0"/>
              </a:rPr>
              <a:t>sources, grouped by category.</a:t>
            </a:r>
          </a:p>
          <a:p>
            <a:pPr algn="l">
              <a:lnSpc>
                <a:spcPct val="120000"/>
              </a:lnSpc>
              <a:spcAft>
                <a:spcPts val="300"/>
              </a:spcAft>
              <a:buNone/>
            </a:pPr>
            <a:r>
              <a:rPr lang="en-US" sz="1400" b="1" dirty="0">
                <a:solidFill>
                  <a:srgbClr val="8B2E2E"/>
                </a:solidFill>
                <a:latin typeface="Georgia" panose="02040502050405020303" pitchFamily="18" charset="0"/>
              </a:rPr>
              <a:t>Center: </a:t>
            </a:r>
            <a:r>
              <a:rPr lang="en-US" sz="1400" dirty="0">
                <a:solidFill>
                  <a:srgbClr val="1A1A1A"/>
                </a:solidFill>
                <a:latin typeface="Georgia" panose="02040502050405020303" pitchFamily="18" charset="0"/>
              </a:rPr>
              <a:t>a report generated from those sources.</a:t>
            </a:r>
          </a:p>
          <a:p>
            <a:pPr algn="l">
              <a:lnSpc>
                <a:spcPct val="120000"/>
              </a:lnSpc>
              <a:spcAft>
                <a:spcPts val="300"/>
              </a:spcAft>
              <a:buNone/>
            </a:pPr>
            <a:r>
              <a:rPr lang="en-US" sz="1400" b="1" dirty="0">
                <a:solidFill>
                  <a:srgbClr val="8B2E2E"/>
                </a:solidFill>
                <a:latin typeface="Georgia" panose="02040502050405020303" pitchFamily="18" charset="0"/>
              </a:rPr>
              <a:t>Top right: </a:t>
            </a:r>
            <a:r>
              <a:rPr lang="en-US" sz="1400" dirty="0">
                <a:solidFill>
                  <a:srgbClr val="1A1A1A"/>
                </a:solidFill>
                <a:latin typeface="Georgia" panose="02040502050405020303" pitchFamily="18" charset="0"/>
              </a:rPr>
              <a:t>options to create audio, video, slide, and other artifacts.</a:t>
            </a:r>
          </a:p>
          <a:p>
            <a:pPr algn="l">
              <a:lnSpc>
                <a:spcPct val="120000"/>
              </a:lnSpc>
              <a:buNone/>
            </a:pPr>
            <a:r>
              <a:rPr lang="en-US" sz="1400" b="1" dirty="0">
                <a:solidFill>
                  <a:srgbClr val="8B2E2E"/>
                </a:solidFill>
                <a:latin typeface="Georgia" panose="02040502050405020303" pitchFamily="18" charset="0"/>
              </a:rPr>
              <a:t>Bottom right: </a:t>
            </a:r>
            <a:r>
              <a:rPr lang="en-US" sz="1400" dirty="0">
                <a:solidFill>
                  <a:srgbClr val="1A1A1A"/>
                </a:solidFill>
                <a:latin typeface="Georgia" panose="02040502050405020303" pitchFamily="18" charset="0"/>
              </a:rPr>
              <a:t>artifacts already created — including a debate and a slideshow.</a:t>
            </a:r>
          </a:p>
        </p:txBody>
      </p:sp>
    </p:spTree>
    <p:extLst>
      <p:ext uri="{BB962C8B-B14F-4D97-AF65-F5344CB8AC3E}">
        <p14:creationId xmlns:p14="http://schemas.microsoft.com/office/powerpoint/2010/main" val="3435939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C4D64-6FAE-1332-4BD3-65ACD8A2782E}"/>
              </a:ext>
            </a:extLst>
          </p:cNvPr>
          <p:cNvSpPr>
            <a:spLocks noGrp="1"/>
          </p:cNvSpPr>
          <p:nvPr>
            <p:ph type="title"/>
          </p:nvPr>
        </p:nvSpPr>
        <p:spPr>
          <a:xfrm>
            <a:off x="914400" y="349726"/>
            <a:ext cx="10515600" cy="1325563"/>
          </a:xfrm>
        </p:spPr>
        <p:txBody>
          <a:bodyPr/>
          <a:lstStyle/>
          <a:p>
            <a:pPr algn="l">
              <a:buNone/>
            </a:pPr>
            <a:r>
              <a:rPr lang="en-US" sz="1800" b="1" dirty="0">
                <a:solidFill>
                  <a:srgbClr val="8B2E2E"/>
                </a:solidFill>
                <a:latin typeface="Georgia" panose="02040502050405020303" pitchFamily="18" charset="0"/>
              </a:rPr>
              <a:t>RUNG 2 </a:t>
            </a:r>
            <a:r>
              <a:rPr lang="en-US" sz="1800" dirty="0">
                <a:solidFill>
                  <a:srgbClr val="6B6B6B"/>
                </a:solidFill>
                <a:latin typeface="Georgia" panose="02040502050405020303" pitchFamily="18" charset="0"/>
              </a:rPr>
              <a:t>· </a:t>
            </a:r>
            <a:r>
              <a:rPr lang="en-US" sz="3200" b="1" dirty="0">
                <a:solidFill>
                  <a:srgbClr val="1A1A1A"/>
                </a:solidFill>
                <a:latin typeface="Georgia" panose="02040502050405020303" pitchFamily="18" charset="0"/>
              </a:rPr>
              <a:t>Claude Pro</a:t>
            </a:r>
          </a:p>
        </p:txBody>
      </p:sp>
      <p:sp>
        <p:nvSpPr>
          <p:cNvPr id="900" name="B900"/>
          <p:cNvSpPr txBox="1"/>
          <p:nvPr/>
        </p:nvSpPr>
        <p:spPr>
          <a:xfrm>
            <a:off x="838200" y="1778000"/>
            <a:ext cx="10515600" cy="381000"/>
          </a:xfrm>
          <a:prstGeom prst="rect">
            <a:avLst/>
          </a:prstGeom>
          <a:noFill/>
          <a:ln>
            <a:noFill/>
          </a:ln>
        </p:spPr>
        <p:txBody>
          <a:bodyPr wrap="square" lIns="91440" tIns="91440" rIns="91440" bIns="91440" rtlCol="0" anchor="t"/>
          <a:lstStyle/>
          <a:p>
            <a:pPr algn="l">
              <a:buNone/>
            </a:pPr>
            <a:r>
              <a:rPr lang="en-US" sz="2000" i="1" dirty="0">
                <a:solidFill>
                  <a:srgbClr val="6B6B6B"/>
                </a:solidFill>
                <a:latin typeface="Georgia" panose="02040502050405020303" pitchFamily="18" charset="0"/>
              </a:rPr>
              <a:t>The single highest-leverage purchase a law professor can make in 2026.</a:t>
            </a:r>
          </a:p>
        </p:txBody>
      </p:sp>
      <p:sp>
        <p:nvSpPr>
          <p:cNvPr id="901" name="B901"/>
          <p:cNvSpPr txBox="1"/>
          <p:nvPr/>
        </p:nvSpPr>
        <p:spPr>
          <a:xfrm>
            <a:off x="8890000" y="635000"/>
            <a:ext cx="2540000" cy="457200"/>
          </a:xfrm>
          <a:prstGeom prst="rect">
            <a:avLst/>
          </a:prstGeom>
          <a:solidFill>
            <a:srgbClr val="8B2E2E"/>
          </a:solidFill>
          <a:ln>
            <a:noFill/>
          </a:ln>
        </p:spPr>
        <p:txBody>
          <a:bodyPr wrap="none" lIns="91440" tIns="91440" rIns="91440" bIns="91440" rtlCol="0" anchor="ctr"/>
          <a:lstStyle/>
          <a:p>
            <a:pPr algn="ctr">
              <a:buNone/>
            </a:pPr>
            <a:r>
              <a:rPr lang="en-US" b="1" dirty="0">
                <a:solidFill>
                  <a:srgbClr val="FAF7F2"/>
                </a:solidFill>
                <a:latin typeface="Georgia" panose="02040502050405020303" pitchFamily="18" charset="0"/>
              </a:rPr>
              <a:t>$20 / MONTH</a:t>
            </a:r>
          </a:p>
        </p:txBody>
      </p:sp>
      <p:cxnSp>
        <p:nvCxnSpPr>
          <p:cNvPr id="950" name="D950"/>
          <p:cNvCxnSpPr/>
          <p:nvPr/>
        </p:nvCxnSpPr>
        <p:spPr>
          <a:xfrm>
            <a:off x="838200" y="2679700"/>
            <a:ext cx="3149600" cy="12700"/>
          </a:xfrm>
          <a:prstGeom prst="line">
            <a:avLst/>
          </a:prstGeom>
          <a:ln w="19050">
            <a:solidFill>
              <a:srgbClr val="8B2E2E"/>
            </a:solidFill>
          </a:ln>
        </p:spPr>
      </p:cxnSp>
      <p:cxnSp>
        <p:nvCxnSpPr>
          <p:cNvPr id="951" name="D951"/>
          <p:cNvCxnSpPr/>
          <p:nvPr/>
        </p:nvCxnSpPr>
        <p:spPr>
          <a:xfrm>
            <a:off x="4394200" y="2679700"/>
            <a:ext cx="3149600" cy="12700"/>
          </a:xfrm>
          <a:prstGeom prst="line">
            <a:avLst/>
          </a:prstGeom>
          <a:ln w="19050">
            <a:solidFill>
              <a:srgbClr val="8B2E2E"/>
            </a:solidFill>
          </a:ln>
        </p:spPr>
      </p:cxnSp>
      <p:cxnSp>
        <p:nvCxnSpPr>
          <p:cNvPr id="952" name="D952"/>
          <p:cNvCxnSpPr/>
          <p:nvPr/>
        </p:nvCxnSpPr>
        <p:spPr>
          <a:xfrm>
            <a:off x="7950200" y="2679700"/>
            <a:ext cx="3149600" cy="12700"/>
          </a:xfrm>
          <a:prstGeom prst="line">
            <a:avLst/>
          </a:prstGeom>
          <a:ln w="19050">
            <a:solidFill>
              <a:srgbClr val="8B2E2E"/>
            </a:solidFill>
          </a:ln>
        </p:spPr>
      </p:cxnSp>
      <p:sp>
        <p:nvSpPr>
          <p:cNvPr id="910" name="B910"/>
          <p:cNvSpPr txBox="1"/>
          <p:nvPr/>
        </p:nvSpPr>
        <p:spPr>
          <a:xfrm>
            <a:off x="838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WHAT $20 GETS YOU</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Claude's strongest models with high message limits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Long conversations about 50-page drafts and 100-page records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The Claude desktop app — your doorway to Cowork</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Claude for Word: Claude inside the document</a:t>
            </a:r>
          </a:p>
        </p:txBody>
      </p:sp>
      <p:sp>
        <p:nvSpPr>
          <p:cNvPr id="911" name="B911"/>
          <p:cNvSpPr txBox="1"/>
          <p:nvPr/>
        </p:nvSpPr>
        <p:spPr>
          <a:xfrm>
            <a:off x="4394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CLAUDE FOR WORD</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Highlight a paragraph; ask Claude to tighten or restructure — in the document</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Skills and plugins from the side pane: opposing-counsel review, copy edit, cite check</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I drafted this lecture this way — Claude in the side pane</a:t>
            </a:r>
          </a:p>
        </p:txBody>
      </p:sp>
      <p:sp>
        <p:nvSpPr>
          <p:cNvPr id="912" name="B912"/>
          <p:cNvSpPr txBox="1"/>
          <p:nvPr/>
        </p:nvSpPr>
        <p:spPr>
          <a:xfrm>
            <a:off x="7950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COWORK: CHATBOT → AGENT</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A chatbot answers questions. An agent does things.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Reads and edits files, builds decks and Word docs, connects to CourtListener and Midpage</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Deploys programs to Netlify without leaving the conversation</a:t>
            </a:r>
          </a:p>
        </p:txBody>
      </p:sp>
      <p:sp>
        <p:nvSpPr>
          <p:cNvPr id="920" name="B920"/>
          <p:cNvSpPr txBox="1"/>
          <p:nvPr/>
        </p:nvSpPr>
        <p:spPr>
          <a:xfrm>
            <a:off x="838200" y="6197600"/>
            <a:ext cx="10515600" cy="635000"/>
          </a:xfrm>
          <a:prstGeom prst="rect">
            <a:avLst/>
          </a:prstGeom>
          <a:solidFill>
            <a:srgbClr val="F0E8DE"/>
          </a:solidFill>
          <a:ln>
            <a:noFill/>
          </a:ln>
        </p:spPr>
        <p:txBody>
          <a:bodyPr wrap="square" lIns="91440" tIns="91440" rIns="91440" bIns="91440" rtlCol="0" anchor="ctr"/>
          <a:lstStyle/>
          <a:p>
            <a:pPr algn="l">
              <a:buNone/>
            </a:pPr>
            <a:r>
              <a:rPr lang="en-US" b="1" dirty="0">
                <a:solidFill>
                  <a:srgbClr val="8B2E2E"/>
                </a:solidFill>
                <a:latin typeface="Georgia" panose="02040502050405020303" pitchFamily="18" charset="0"/>
              </a:rPr>
              <a:t>USE IT WHEN  </a:t>
            </a:r>
            <a:r>
              <a:rPr lang="en-US" dirty="0">
                <a:solidFill>
                  <a:srgbClr val="1A1A1A"/>
                </a:solidFill>
                <a:latin typeface="Georgia" panose="02040502050405020303" pitchFamily="18" charset="0"/>
              </a:rPr>
              <a:t>you want one tool for every kind of serious legal writing — and 30 days inside Cowork to leap ahead of most practicing lawyers.</a:t>
            </a:r>
          </a:p>
        </p:txBody>
      </p:sp>
    </p:spTree>
    <p:extLst>
      <p:ext uri="{BB962C8B-B14F-4D97-AF65-F5344CB8AC3E}">
        <p14:creationId xmlns:p14="http://schemas.microsoft.com/office/powerpoint/2010/main" val="558061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6D5B5F-1AFF-2F91-38DA-3748D1FC7C76}"/>
              </a:ext>
            </a:extLst>
          </p:cNvPr>
          <p:cNvPicPr>
            <a:picLocks noChangeAspect="1"/>
          </p:cNvPicPr>
          <p:nvPr/>
        </p:nvPicPr>
        <p:blipFill>
          <a:blip r:embed="rId3"/>
          <a:stretch>
            <a:fillRect/>
          </a:stretch>
        </p:blipFill>
        <p:spPr>
          <a:xfrm>
            <a:off x="381000" y="444568"/>
            <a:ext cx="8228586" cy="3533874"/>
          </a:xfrm>
          <a:prstGeom prst="rect">
            <a:avLst/>
          </a:prstGeom>
        </p:spPr>
      </p:pic>
      <p:pic>
        <p:nvPicPr>
          <p:cNvPr id="4" name="Picture 3">
            <a:extLst>
              <a:ext uri="{FF2B5EF4-FFF2-40B4-BE49-F238E27FC236}">
                <a16:creationId xmlns:a16="http://schemas.microsoft.com/office/drawing/2014/main" id="{4FE79607-A191-4727-0FFA-FD61C72CEAC4}"/>
              </a:ext>
            </a:extLst>
          </p:cNvPr>
          <p:cNvPicPr>
            <a:picLocks noChangeAspect="1"/>
          </p:cNvPicPr>
          <p:nvPr/>
        </p:nvPicPr>
        <p:blipFill>
          <a:blip r:embed="rId4"/>
          <a:stretch>
            <a:fillRect/>
          </a:stretch>
        </p:blipFill>
        <p:spPr>
          <a:xfrm>
            <a:off x="7074903" y="3708400"/>
            <a:ext cx="4940300" cy="3149600"/>
          </a:xfrm>
          <a:prstGeom prst="rect">
            <a:avLst/>
          </a:prstGeom>
        </p:spPr>
      </p:pic>
      <p:sp>
        <p:nvSpPr>
          <p:cNvPr id="5" name="SideCalloutPanel">
            <a:extLst>
              <a:ext uri="{FF2B5EF4-FFF2-40B4-BE49-F238E27FC236}">
                <a16:creationId xmlns:a16="http://schemas.microsoft.com/office/drawing/2014/main" id="{2740EB7B-C7E8-F44F-AE05-E6CB6E3CDF7F}"/>
              </a:ext>
            </a:extLst>
          </p:cNvPr>
          <p:cNvSpPr/>
          <p:nvPr/>
        </p:nvSpPr>
        <p:spPr>
          <a:xfrm>
            <a:off x="8763000" y="444500"/>
            <a:ext cx="3238500" cy="3111500"/>
          </a:xfrm>
          <a:prstGeom prst="rect">
            <a:avLst/>
          </a:prstGeom>
          <a:solidFill>
            <a:srgbClr val="FFFFFF"/>
          </a:solidFill>
          <a:ln w="12700" cap="flat" cmpd="sng" algn="ctr">
            <a:solidFill>
              <a:srgbClr val="8B2E2E"/>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latin typeface="Georgia" panose="02040502050405020303" pitchFamily="18" charset="0"/>
            </a:endParaRPr>
          </a:p>
        </p:txBody>
      </p:sp>
      <p:sp>
        <p:nvSpPr>
          <p:cNvPr id="6" name="SideCalloutBar">
            <a:extLst>
              <a:ext uri="{FF2B5EF4-FFF2-40B4-BE49-F238E27FC236}">
                <a16:creationId xmlns:a16="http://schemas.microsoft.com/office/drawing/2014/main" id="{96CB205A-EDDC-FB49-9446-CC60908EC582}"/>
              </a:ext>
            </a:extLst>
          </p:cNvPr>
          <p:cNvSpPr/>
          <p:nvPr/>
        </p:nvSpPr>
        <p:spPr>
          <a:xfrm>
            <a:off x="8763000" y="444500"/>
            <a:ext cx="76200" cy="3111500"/>
          </a:xfrm>
          <a:prstGeom prst="rect">
            <a:avLst/>
          </a:prstGeom>
          <a:solidFill>
            <a:srgbClr val="8B2E2E"/>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latin typeface="Georgia" panose="02040502050405020303" pitchFamily="18" charset="0"/>
            </a:endParaRPr>
          </a:p>
        </p:txBody>
      </p:sp>
      <p:sp>
        <p:nvSpPr>
          <p:cNvPr id="7" name="SideCalloutText">
            <a:extLst>
              <a:ext uri="{FF2B5EF4-FFF2-40B4-BE49-F238E27FC236}">
                <a16:creationId xmlns:a16="http://schemas.microsoft.com/office/drawing/2014/main" id="{FB5B3C9B-D9F5-C641-A8AB-1F50D83AA36D}"/>
              </a:ext>
            </a:extLst>
          </p:cNvPr>
          <p:cNvSpPr txBox="1"/>
          <p:nvPr/>
        </p:nvSpPr>
        <p:spPr>
          <a:xfrm>
            <a:off x="9017000" y="596900"/>
            <a:ext cx="2857500" cy="2857500"/>
          </a:xfrm>
          <a:prstGeom prst="rect">
            <a:avLst/>
          </a:prstGeom>
          <a:noFill/>
        </p:spPr>
        <p:txBody>
          <a:bodyPr vertOverflow="overflow" vert="horz" wrap="square" rtlCol="0" anchor="t">
            <a:noAutofit/>
          </a:bodyPr>
          <a:lstStyle/>
          <a:p>
            <a:pPr algn="l">
              <a:spcAft>
                <a:spcPts val="400"/>
              </a:spcAft>
              <a:buNone/>
            </a:pPr>
            <a:r>
              <a:rPr lang="en-US" sz="1700" b="1" dirty="0">
                <a:solidFill>
                  <a:srgbClr val="8B2E2E"/>
                </a:solidFill>
                <a:latin typeface="Georgia" panose="02040502050405020303" pitchFamily="18" charset="0"/>
              </a:rPr>
              <a:t>CLAUDE FOR WORD</a:t>
            </a:r>
          </a:p>
          <a:p>
            <a:pPr algn="l">
              <a:spcAft>
                <a:spcPts val="500"/>
              </a:spcAft>
              <a:buNone/>
            </a:pPr>
            <a:r>
              <a:rPr lang="en-US" sz="1700" i="1" dirty="0">
                <a:solidFill>
                  <a:srgbClr val="1A1A1A"/>
                </a:solidFill>
                <a:latin typeface="Georgia" panose="02040502050405020303" pitchFamily="18" charset="0"/>
              </a:rPr>
              <a:t>The add-in, in two views.</a:t>
            </a:r>
          </a:p>
          <a:p>
            <a:pPr algn="l">
              <a:lnSpc>
                <a:spcPct val="120000"/>
              </a:lnSpc>
              <a:spcAft>
                <a:spcPts val="400"/>
              </a:spcAft>
              <a:buNone/>
            </a:pPr>
            <a:r>
              <a:rPr lang="en-US" sz="1500" b="1" dirty="0">
                <a:solidFill>
                  <a:srgbClr val="8B2E2E"/>
                </a:solidFill>
                <a:latin typeface="Georgia" panose="02040502050405020303" pitchFamily="18" charset="0"/>
              </a:rPr>
              <a:t>Top left: </a:t>
            </a:r>
            <a:r>
              <a:rPr lang="en-US" sz="1500" dirty="0">
                <a:solidFill>
                  <a:srgbClr val="1A1A1A"/>
                </a:solidFill>
                <a:latin typeface="Georgia" panose="02040502050405020303" pitchFamily="18" charset="0"/>
              </a:rPr>
              <a:t>edits Claude made in the document.</a:t>
            </a:r>
          </a:p>
          <a:p>
            <a:pPr algn="l">
              <a:lnSpc>
                <a:spcPct val="120000"/>
              </a:lnSpc>
              <a:buNone/>
            </a:pPr>
            <a:r>
              <a:rPr lang="en-US" sz="1500" b="1" dirty="0">
                <a:solidFill>
                  <a:srgbClr val="8B2E2E"/>
                </a:solidFill>
                <a:latin typeface="Georgia" panose="02040502050405020303" pitchFamily="18" charset="0"/>
              </a:rPr>
              <a:t>Bottom right: </a:t>
            </a:r>
            <a:r>
              <a:rPr lang="en-US" sz="1500" dirty="0">
                <a:solidFill>
                  <a:srgbClr val="1A1A1A"/>
                </a:solidFill>
                <a:latin typeface="Georgia" panose="02040502050405020303" pitchFamily="18" charset="0"/>
              </a:rPr>
              <a:t>the editing discussion in the side pane.</a:t>
            </a:r>
          </a:p>
        </p:txBody>
      </p:sp>
    </p:spTree>
    <p:extLst>
      <p:ext uri="{BB962C8B-B14F-4D97-AF65-F5344CB8AC3E}">
        <p14:creationId xmlns:p14="http://schemas.microsoft.com/office/powerpoint/2010/main" val="503412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EB25AD-A304-A977-D91A-5ABBC648F5B6}"/>
              </a:ext>
            </a:extLst>
          </p:cNvPr>
          <p:cNvPicPr>
            <a:picLocks noChangeAspect="1"/>
          </p:cNvPicPr>
          <p:nvPr/>
        </p:nvPicPr>
        <p:blipFill>
          <a:blip r:embed="rId3"/>
          <a:stretch>
            <a:fillRect/>
          </a:stretch>
        </p:blipFill>
        <p:spPr>
          <a:xfrm>
            <a:off x="268705" y="128687"/>
            <a:ext cx="8688439" cy="4796239"/>
          </a:xfrm>
          <a:prstGeom prst="rect">
            <a:avLst/>
          </a:prstGeom>
        </p:spPr>
      </p:pic>
      <p:sp>
        <p:nvSpPr>
          <p:cNvPr id="3" name="SideCalloutPanel">
            <a:extLst>
              <a:ext uri="{FF2B5EF4-FFF2-40B4-BE49-F238E27FC236}">
                <a16:creationId xmlns:a16="http://schemas.microsoft.com/office/drawing/2014/main" id="{703596A0-9581-6648-812B-456AF232A81E}"/>
              </a:ext>
            </a:extLst>
          </p:cNvPr>
          <p:cNvSpPr/>
          <p:nvPr/>
        </p:nvSpPr>
        <p:spPr>
          <a:xfrm>
            <a:off x="9144000" y="381000"/>
            <a:ext cx="2857500" cy="5969000"/>
          </a:xfrm>
          <a:prstGeom prst="rect">
            <a:avLst/>
          </a:prstGeom>
          <a:solidFill>
            <a:srgbClr val="FFFFFF"/>
          </a:solidFill>
          <a:ln w="12700" cap="flat" cmpd="sng" algn="ctr">
            <a:solidFill>
              <a:srgbClr val="8B2E2E"/>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SideCalloutBar">
            <a:extLst>
              <a:ext uri="{FF2B5EF4-FFF2-40B4-BE49-F238E27FC236}">
                <a16:creationId xmlns:a16="http://schemas.microsoft.com/office/drawing/2014/main" id="{6CDB2EDF-4ADD-BF46-82CF-8BC52A70D541}"/>
              </a:ext>
            </a:extLst>
          </p:cNvPr>
          <p:cNvSpPr/>
          <p:nvPr/>
        </p:nvSpPr>
        <p:spPr>
          <a:xfrm>
            <a:off x="9144000" y="381000"/>
            <a:ext cx="76200" cy="5969000"/>
          </a:xfrm>
          <a:prstGeom prst="rect">
            <a:avLst/>
          </a:prstGeom>
          <a:solidFill>
            <a:srgbClr val="8B2E2E"/>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SideCalloutText">
            <a:extLst>
              <a:ext uri="{FF2B5EF4-FFF2-40B4-BE49-F238E27FC236}">
                <a16:creationId xmlns:a16="http://schemas.microsoft.com/office/drawing/2014/main" id="{B8D6F8B9-E7E5-FF4F-8707-472E92D5C832}"/>
              </a:ext>
            </a:extLst>
          </p:cNvPr>
          <p:cNvSpPr txBox="1"/>
          <p:nvPr/>
        </p:nvSpPr>
        <p:spPr>
          <a:xfrm>
            <a:off x="9398000" y="533400"/>
            <a:ext cx="2476500" cy="5715000"/>
          </a:xfrm>
          <a:prstGeom prst="rect">
            <a:avLst/>
          </a:prstGeom>
          <a:noFill/>
        </p:spPr>
        <p:txBody>
          <a:bodyPr vertOverflow="overflow" vert="horz" wrap="square" rtlCol="0" anchor="t">
            <a:noAutofit/>
          </a:bodyPr>
          <a:lstStyle/>
          <a:p>
            <a:pPr algn="l">
              <a:spcAft>
                <a:spcPts val="400"/>
              </a:spcAft>
              <a:buNone/>
            </a:pPr>
            <a:r>
              <a:rPr lang="en-US" sz="1600" b="1" dirty="0">
                <a:solidFill>
                  <a:srgbClr val="8B2E2E"/>
                </a:solidFill>
                <a:latin typeface="Georgia" panose="02040502050405020303" pitchFamily="18" charset="0"/>
              </a:rPr>
              <a:t>COWORK AT WORK</a:t>
            </a:r>
          </a:p>
          <a:p>
            <a:pPr algn="l">
              <a:spcAft>
                <a:spcPts val="500"/>
              </a:spcAft>
              <a:buNone/>
            </a:pPr>
            <a:r>
              <a:rPr lang="en-US" sz="1700" i="1" dirty="0">
                <a:solidFill>
                  <a:srgbClr val="1A1A1A"/>
                </a:solidFill>
                <a:latin typeface="Georgia" panose="02040502050405020303" pitchFamily="18" charset="0"/>
              </a:rPr>
              <a:t>One draft. Two databases. One skill.</a:t>
            </a:r>
          </a:p>
          <a:p>
            <a:pPr algn="l">
              <a:lnSpc>
                <a:spcPct val="120000"/>
              </a:lnSpc>
              <a:spcAft>
                <a:spcPts val="400"/>
              </a:spcAft>
              <a:buNone/>
            </a:pPr>
            <a:r>
              <a:rPr lang="en-US" sz="1500" dirty="0">
                <a:solidFill>
                  <a:srgbClr val="1A1A1A"/>
                </a:solidFill>
                <a:latin typeface="Georgia" panose="02040502050405020303" pitchFamily="18" charset="0"/>
              </a:rPr>
              <a:t>Claude Cowork takes a draft article and improves it through two connectors:</a:t>
            </a:r>
          </a:p>
          <a:p>
            <a:pPr marL="171450" indent="-171450" algn="l">
              <a:lnSpc>
                <a:spcPct val="120000"/>
              </a:lnSpc>
              <a:spcAft>
                <a:spcPts val="300"/>
              </a:spcAft>
              <a:buFont typeface="Arial"/>
              <a:buChar char="•"/>
            </a:pPr>
            <a:r>
              <a:rPr lang="en-US" sz="1500" b="1" dirty="0">
                <a:solidFill>
                  <a:srgbClr val="8B2E2E"/>
                </a:solidFill>
                <a:latin typeface="Georgia" panose="02040502050405020303" pitchFamily="18" charset="0"/>
              </a:rPr>
              <a:t>Midpage</a:t>
            </a:r>
            <a:r>
              <a:rPr lang="en-US" sz="1500" dirty="0">
                <a:solidFill>
                  <a:srgbClr val="1A1A1A"/>
                </a:solidFill>
                <a:latin typeface="Georgia" panose="02040502050405020303" pitchFamily="18" charset="0"/>
              </a:rPr>
              <a:t> for primary legal authority</a:t>
            </a:r>
          </a:p>
          <a:p>
            <a:pPr marL="171450" indent="-171450" algn="l">
              <a:lnSpc>
                <a:spcPct val="120000"/>
              </a:lnSpc>
              <a:spcAft>
                <a:spcPts val="400"/>
              </a:spcAft>
              <a:buFont typeface="Arial"/>
              <a:buChar char="•"/>
            </a:pPr>
            <a:r>
              <a:rPr lang="en-US" sz="1500" b="1" dirty="0">
                <a:solidFill>
                  <a:srgbClr val="8B2E2E"/>
                </a:solidFill>
                <a:latin typeface="Georgia" panose="02040502050405020303" pitchFamily="18" charset="0"/>
              </a:rPr>
              <a:t>Consensus</a:t>
            </a:r>
            <a:r>
              <a:rPr lang="en-US" sz="1500" dirty="0">
                <a:solidFill>
                  <a:srgbClr val="1A1A1A"/>
                </a:solidFill>
                <a:latin typeface="Georgia" panose="02040502050405020303" pitchFamily="18" charset="0"/>
              </a:rPr>
              <a:t> for academic papers</a:t>
            </a:r>
          </a:p>
          <a:p>
            <a:pPr algn="l">
              <a:lnSpc>
                <a:spcPct val="120000"/>
              </a:lnSpc>
              <a:buNone/>
            </a:pPr>
            <a:r>
              <a:rPr lang="en-US" sz="1500" dirty="0">
                <a:solidFill>
                  <a:srgbClr val="1A1A1A"/>
                </a:solidFill>
                <a:latin typeface="Georgia" panose="02040502050405020303" pitchFamily="18" charset="0"/>
              </a:rPr>
              <a:t>Then it invokes a Claude skill to add extensive </a:t>
            </a:r>
            <a:r>
              <a:rPr lang="en-US" sz="1500" b="1" i="1" dirty="0">
                <a:solidFill>
                  <a:srgbClr val="8B2E2E"/>
                </a:solidFill>
                <a:latin typeface="Georgia" panose="02040502050405020303" pitchFamily="18" charset="0"/>
              </a:rPr>
              <a:t>tentacle footnotes</a:t>
            </a:r>
            <a:r>
              <a:rPr lang="en-US" sz="1500" dirty="0">
                <a:solidFill>
                  <a:srgbClr val="1A1A1A"/>
                </a:solidFill>
                <a:latin typeface="Georgia" panose="02040502050405020303" pitchFamily="18" charset="0"/>
              </a:rPr>
              <a:t> to the draft.</a:t>
            </a:r>
          </a:p>
        </p:txBody>
      </p:sp>
    </p:spTree>
    <p:extLst>
      <p:ext uri="{BB962C8B-B14F-4D97-AF65-F5344CB8AC3E}">
        <p14:creationId xmlns:p14="http://schemas.microsoft.com/office/powerpoint/2010/main" val="1067813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C5200-5B66-CC8B-AFAC-122E86A08EBD}"/>
              </a:ext>
            </a:extLst>
          </p:cNvPr>
          <p:cNvSpPr>
            <a:spLocks noGrp="1"/>
          </p:cNvSpPr>
          <p:nvPr>
            <p:ph type="title"/>
          </p:nvPr>
        </p:nvSpPr>
        <p:spPr>
          <a:xfrm>
            <a:off x="873760" y="452437"/>
            <a:ext cx="10515600" cy="1325563"/>
          </a:xfrm>
        </p:spPr>
        <p:txBody>
          <a:bodyPr/>
          <a:lstStyle/>
          <a:p>
            <a:pPr algn="l">
              <a:buNone/>
            </a:pPr>
            <a:r>
              <a:rPr lang="en-US" sz="1800" b="1" dirty="0">
                <a:solidFill>
                  <a:srgbClr val="8B2E2E"/>
                </a:solidFill>
                <a:latin typeface="Georgia" panose="02040502050405020303" pitchFamily="18" charset="0"/>
              </a:rPr>
              <a:t>RUNG 3 </a:t>
            </a:r>
            <a:r>
              <a:rPr lang="en-US" sz="1800" dirty="0">
                <a:solidFill>
                  <a:srgbClr val="6B6B6B"/>
                </a:solidFill>
                <a:latin typeface="Georgia" panose="02040502050405020303" pitchFamily="18" charset="0"/>
              </a:rPr>
              <a:t>· </a:t>
            </a:r>
            <a:r>
              <a:rPr lang="en-US" sz="2400" b="1" dirty="0">
                <a:solidFill>
                  <a:srgbClr val="1A1A1A"/>
                </a:solidFill>
                <a:latin typeface="Georgia" panose="02040502050405020303" pitchFamily="18" charset="0"/>
              </a:rPr>
              <a:t>Westlaw Protégé &amp; Lexis CoCounsel</a:t>
            </a:r>
          </a:p>
        </p:txBody>
      </p:sp>
      <p:sp>
        <p:nvSpPr>
          <p:cNvPr id="900" name="B900"/>
          <p:cNvSpPr txBox="1"/>
          <p:nvPr/>
        </p:nvSpPr>
        <p:spPr>
          <a:xfrm>
            <a:off x="838200" y="1778000"/>
            <a:ext cx="10515600" cy="381000"/>
          </a:xfrm>
          <a:prstGeom prst="rect">
            <a:avLst/>
          </a:prstGeom>
          <a:noFill/>
          <a:ln>
            <a:noFill/>
          </a:ln>
        </p:spPr>
        <p:txBody>
          <a:bodyPr wrap="square" lIns="91440" tIns="91440" rIns="91440" bIns="91440" rtlCol="0" anchor="t"/>
          <a:lstStyle/>
          <a:p>
            <a:pPr algn="l">
              <a:buNone/>
            </a:pPr>
            <a:r>
              <a:rPr lang="en-US" sz="2000" i="1" dirty="0">
                <a:solidFill>
                  <a:srgbClr val="6B6B6B"/>
                </a:solidFill>
                <a:latin typeface="Georgia" panose="02040502050405020303" pitchFamily="18" charset="0"/>
              </a:rPr>
              <a:t>The database tools you already have. Finally usable.</a:t>
            </a:r>
          </a:p>
        </p:txBody>
      </p:sp>
      <p:sp>
        <p:nvSpPr>
          <p:cNvPr id="901" name="B901"/>
          <p:cNvSpPr txBox="1"/>
          <p:nvPr/>
        </p:nvSpPr>
        <p:spPr>
          <a:xfrm>
            <a:off x="7493000" y="304800"/>
            <a:ext cx="3860800" cy="457200"/>
          </a:xfrm>
          <a:prstGeom prst="rect">
            <a:avLst/>
          </a:prstGeom>
          <a:solidFill>
            <a:srgbClr val="8B2E2E"/>
          </a:solidFill>
          <a:ln>
            <a:noFill/>
          </a:ln>
        </p:spPr>
        <p:txBody>
          <a:bodyPr wrap="none" lIns="91440" tIns="91440" rIns="91440" bIns="91440" rtlCol="0" anchor="ctr"/>
          <a:lstStyle/>
          <a:p>
            <a:pPr algn="ctr">
              <a:buNone/>
            </a:pPr>
            <a:r>
              <a:rPr lang="en-US" b="1" dirty="0">
                <a:solidFill>
                  <a:srgbClr val="FAF7F2"/>
                </a:solidFill>
                <a:latin typeface="Georgia" panose="02040502050405020303" pitchFamily="18" charset="0"/>
              </a:rPr>
              <a:t>YOUR SCHOOL ALREADY PAYS</a:t>
            </a:r>
          </a:p>
        </p:txBody>
      </p:sp>
      <p:cxnSp>
        <p:nvCxnSpPr>
          <p:cNvPr id="950" name="D950"/>
          <p:cNvCxnSpPr/>
          <p:nvPr/>
        </p:nvCxnSpPr>
        <p:spPr>
          <a:xfrm>
            <a:off x="838200" y="2679700"/>
            <a:ext cx="3149600" cy="12700"/>
          </a:xfrm>
          <a:prstGeom prst="line">
            <a:avLst/>
          </a:prstGeom>
          <a:ln w="19050">
            <a:solidFill>
              <a:srgbClr val="8B2E2E"/>
            </a:solidFill>
          </a:ln>
        </p:spPr>
      </p:cxnSp>
      <p:cxnSp>
        <p:nvCxnSpPr>
          <p:cNvPr id="951" name="D951"/>
          <p:cNvCxnSpPr/>
          <p:nvPr/>
        </p:nvCxnSpPr>
        <p:spPr>
          <a:xfrm>
            <a:off x="4394200" y="2679700"/>
            <a:ext cx="3149600" cy="12700"/>
          </a:xfrm>
          <a:prstGeom prst="line">
            <a:avLst/>
          </a:prstGeom>
          <a:ln w="19050">
            <a:solidFill>
              <a:srgbClr val="8B2E2E"/>
            </a:solidFill>
          </a:ln>
        </p:spPr>
      </p:cxnSp>
      <p:cxnSp>
        <p:nvCxnSpPr>
          <p:cNvPr id="952" name="D952"/>
          <p:cNvCxnSpPr/>
          <p:nvPr/>
        </p:nvCxnSpPr>
        <p:spPr>
          <a:xfrm>
            <a:off x="7950200" y="2679700"/>
            <a:ext cx="3149600" cy="12700"/>
          </a:xfrm>
          <a:prstGeom prst="line">
            <a:avLst/>
          </a:prstGeom>
          <a:ln w="19050">
            <a:solidFill>
              <a:srgbClr val="8B2E2E"/>
            </a:solidFill>
          </a:ln>
        </p:spPr>
      </p:cxnSp>
      <p:sp>
        <p:nvSpPr>
          <p:cNvPr id="910" name="B910"/>
          <p:cNvSpPr txBox="1"/>
          <p:nvPr/>
        </p:nvSpPr>
        <p:spPr>
          <a:xfrm>
            <a:off x="838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WHERE THEY WERE</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First-gen tools two years ago weren't usable for serious work</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Stanford study: Westlaw hallucinated ~1/3; Lexis 17%</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The writing was dreadful</a:t>
            </a:r>
          </a:p>
        </p:txBody>
      </p:sp>
      <p:sp>
        <p:nvSpPr>
          <p:cNvPr id="911" name="B911"/>
          <p:cNvSpPr txBox="1"/>
          <p:nvPr/>
        </p:nvSpPr>
        <p:spPr>
          <a:xfrm>
            <a:off x="4394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WHERE THEY ARE NOW</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Westlaw CoCounsel: agentic Deep Research, doc review, tabular analysis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Multi-model under the hood: OpenAI, Anthropic, Google</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Lexis Protégé: Claude, GPT, Gemini inside Lexis with Shepard's on top</a:t>
            </a:r>
          </a:p>
        </p:txBody>
      </p:sp>
      <p:sp>
        <p:nvSpPr>
          <p:cNvPr id="912" name="B912"/>
          <p:cNvSpPr txBox="1"/>
          <p:nvPr/>
        </p:nvSpPr>
        <p:spPr>
          <a:xfrm>
            <a:off x="7950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WHY THEY STILL MATTER</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Tied to primary law: KeyCite, Shepard's, headnotes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Secondary materials too — law reviews, treatises, practice notes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Students will meet both in practice — let them touch these in school</a:t>
            </a:r>
          </a:p>
        </p:txBody>
      </p:sp>
      <p:sp>
        <p:nvSpPr>
          <p:cNvPr id="920" name="B920"/>
          <p:cNvSpPr txBox="1"/>
          <p:nvPr/>
        </p:nvSpPr>
        <p:spPr>
          <a:xfrm>
            <a:off x="838200" y="6197600"/>
            <a:ext cx="10515600" cy="635000"/>
          </a:xfrm>
          <a:prstGeom prst="rect">
            <a:avLst/>
          </a:prstGeom>
          <a:solidFill>
            <a:srgbClr val="F0E8DE"/>
          </a:solidFill>
          <a:ln>
            <a:noFill/>
          </a:ln>
        </p:spPr>
        <p:txBody>
          <a:bodyPr wrap="square" lIns="91440" tIns="91440" rIns="91440" bIns="91440" rtlCol="0" anchor="ctr"/>
          <a:lstStyle/>
          <a:p>
            <a:pPr algn="l">
              <a:buNone/>
            </a:pPr>
            <a:r>
              <a:rPr lang="en-US" b="1" dirty="0">
                <a:solidFill>
                  <a:srgbClr val="8B2E2E"/>
                </a:solidFill>
                <a:latin typeface="Georgia" panose="02040502050405020303" pitchFamily="18" charset="0"/>
              </a:rPr>
              <a:t>USE IT WHEN  </a:t>
            </a:r>
            <a:r>
              <a:rPr lang="en-US" dirty="0">
                <a:solidFill>
                  <a:srgbClr val="1A1A1A"/>
                </a:solidFill>
                <a:latin typeface="Georgia" panose="02040502050405020303" pitchFamily="18" charset="0"/>
              </a:rPr>
              <a:t>citation accuracy and verified secondary law actually matter — and when your students need to see the toolchain they’ll meet in practice.</a:t>
            </a:r>
          </a:p>
        </p:txBody>
      </p:sp>
    </p:spTree>
    <p:extLst>
      <p:ext uri="{BB962C8B-B14F-4D97-AF65-F5344CB8AC3E}">
        <p14:creationId xmlns:p14="http://schemas.microsoft.com/office/powerpoint/2010/main" val="4157356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BD7F7E-4E78-EE2F-5001-77544F85A063}"/>
              </a:ext>
            </a:extLst>
          </p:cNvPr>
          <p:cNvSpPr>
            <a:spLocks noGrp="1"/>
          </p:cNvSpPr>
          <p:nvPr>
            <p:ph type="title"/>
          </p:nvPr>
        </p:nvSpPr>
        <p:spPr>
          <a:xfrm>
            <a:off x="838200" y="557189"/>
            <a:ext cx="3374136" cy="5567891"/>
          </a:xfrm>
        </p:spPr>
        <p:txBody>
          <a:bodyPr>
            <a:normAutofit/>
          </a:bodyPr>
          <a:lstStyle/>
          <a:p>
            <a:r>
              <a:rPr lang="en-US" sz="5200">
                <a:latin typeface="+mn-lt"/>
              </a:rPr>
              <a:t>Agenda</a:t>
            </a:r>
          </a:p>
        </p:txBody>
      </p:sp>
      <p:graphicFrame>
        <p:nvGraphicFramePr>
          <p:cNvPr id="5" name="Content Placeholder 2">
            <a:extLst>
              <a:ext uri="{FF2B5EF4-FFF2-40B4-BE49-F238E27FC236}">
                <a16:creationId xmlns:a16="http://schemas.microsoft.com/office/drawing/2014/main" id="{E29E7525-0DF4-9B3E-DA6A-F3203208CDC0}"/>
              </a:ext>
            </a:extLst>
          </p:cNvPr>
          <p:cNvGraphicFramePr>
            <a:graphicFrameLocks noGrp="1"/>
          </p:cNvGraphicFramePr>
          <p:nvPr>
            <p:ph idx="1"/>
            <p:extLst>
              <p:ext uri="{D42A27DB-BD31-4B8C-83A1-F6EECF244321}">
                <p14:modId xmlns:p14="http://schemas.microsoft.com/office/powerpoint/2010/main" val="3687341409"/>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1554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CFB011-7308-F81B-6B6A-FA9B0DD80AC9}"/>
              </a:ext>
            </a:extLst>
          </p:cNvPr>
          <p:cNvPicPr>
            <a:picLocks noChangeAspect="1"/>
          </p:cNvPicPr>
          <p:nvPr/>
        </p:nvPicPr>
        <p:blipFill>
          <a:blip r:embed="rId3"/>
          <a:stretch>
            <a:fillRect/>
          </a:stretch>
        </p:blipFill>
        <p:spPr>
          <a:xfrm>
            <a:off x="541421" y="382038"/>
            <a:ext cx="9171946" cy="5184573"/>
          </a:xfrm>
          <a:prstGeom prst="rect">
            <a:avLst/>
          </a:prstGeom>
        </p:spPr>
      </p:pic>
      <p:sp>
        <p:nvSpPr>
          <p:cNvPr id="4" name="SideCalloutPanel">
            <a:extLst>
              <a:ext uri="{FF2B5EF4-FFF2-40B4-BE49-F238E27FC236}">
                <a16:creationId xmlns:a16="http://schemas.microsoft.com/office/drawing/2014/main" id="{3CE86335-7C76-2F4C-B71D-85F701816C43}"/>
              </a:ext>
            </a:extLst>
          </p:cNvPr>
          <p:cNvSpPr/>
          <p:nvPr/>
        </p:nvSpPr>
        <p:spPr>
          <a:xfrm>
            <a:off x="9842500" y="635000"/>
            <a:ext cx="2159000" cy="5588000"/>
          </a:xfrm>
          <a:prstGeom prst="rect">
            <a:avLst/>
          </a:prstGeom>
          <a:solidFill>
            <a:srgbClr val="FFFFFF"/>
          </a:solidFill>
          <a:ln w="12700" cap="flat" cmpd="sng" algn="ctr">
            <a:solidFill>
              <a:srgbClr val="8B2E2E"/>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SideCalloutBar">
            <a:extLst>
              <a:ext uri="{FF2B5EF4-FFF2-40B4-BE49-F238E27FC236}">
                <a16:creationId xmlns:a16="http://schemas.microsoft.com/office/drawing/2014/main" id="{5DFB58C8-DA3C-004B-B436-3C279AA60C1F}"/>
              </a:ext>
            </a:extLst>
          </p:cNvPr>
          <p:cNvSpPr/>
          <p:nvPr/>
        </p:nvSpPr>
        <p:spPr>
          <a:xfrm>
            <a:off x="9842500" y="635000"/>
            <a:ext cx="76200" cy="5588000"/>
          </a:xfrm>
          <a:prstGeom prst="rect">
            <a:avLst/>
          </a:prstGeom>
          <a:solidFill>
            <a:srgbClr val="8B2E2E"/>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SideCalloutText">
            <a:extLst>
              <a:ext uri="{FF2B5EF4-FFF2-40B4-BE49-F238E27FC236}">
                <a16:creationId xmlns:a16="http://schemas.microsoft.com/office/drawing/2014/main" id="{CA3FE9EF-4AAD-894E-8F29-049C68AB43C3}"/>
              </a:ext>
            </a:extLst>
          </p:cNvPr>
          <p:cNvSpPr txBox="1"/>
          <p:nvPr/>
        </p:nvSpPr>
        <p:spPr>
          <a:xfrm>
            <a:off x="10071100" y="787400"/>
            <a:ext cx="1841500" cy="5334000"/>
          </a:xfrm>
          <a:prstGeom prst="rect">
            <a:avLst/>
          </a:prstGeom>
          <a:noFill/>
        </p:spPr>
        <p:txBody>
          <a:bodyPr vertOverflow="overflow" vert="horz" wrap="square" rtlCol="0" anchor="t">
            <a:noAutofit/>
          </a:bodyPr>
          <a:lstStyle/>
          <a:p>
            <a:pPr algn="l">
              <a:spcAft>
                <a:spcPts val="400"/>
              </a:spcAft>
              <a:buNone/>
            </a:pPr>
            <a:r>
              <a:rPr lang="en-US" sz="1500" b="1" dirty="0">
                <a:solidFill>
                  <a:srgbClr val="8B2E2E"/>
                </a:solidFill>
                <a:latin typeface="Georgia" panose="02040502050405020303" pitchFamily="18" charset="0"/>
              </a:rPr>
              <a:t>COCOUNSEL AT WORK</a:t>
            </a:r>
          </a:p>
          <a:p>
            <a:pPr algn="l">
              <a:spcAft>
                <a:spcPts val="500"/>
              </a:spcAft>
              <a:buNone/>
            </a:pPr>
            <a:r>
              <a:rPr lang="en-US" sz="1600" i="1" dirty="0">
                <a:solidFill>
                  <a:srgbClr val="1A1A1A"/>
                </a:solidFill>
                <a:latin typeface="Georgia" panose="02040502050405020303" pitchFamily="18" charset="0"/>
              </a:rPr>
              <a:t>Traditional Westlaw, AI-fronted.</a:t>
            </a:r>
          </a:p>
          <a:p>
            <a:pPr algn="l">
              <a:lnSpc>
                <a:spcPct val="120000"/>
              </a:lnSpc>
              <a:spcAft>
                <a:spcPts val="400"/>
              </a:spcAft>
              <a:buNone/>
            </a:pPr>
            <a:r>
              <a:rPr lang="en-US" sz="1400" dirty="0">
                <a:solidFill>
                  <a:srgbClr val="1A1A1A"/>
                </a:solidFill>
                <a:latin typeface="Georgia" panose="02040502050405020303" pitchFamily="18" charset="0"/>
              </a:rPr>
              <a:t>A typical CoCounsel workflow — the same Westlaw database you already know, with an AI interface on top.</a:t>
            </a:r>
          </a:p>
          <a:p>
            <a:pPr algn="l">
              <a:lnSpc>
                <a:spcPct val="120000"/>
              </a:lnSpc>
              <a:buNone/>
            </a:pPr>
            <a:r>
              <a:rPr lang="en-US" sz="1400" dirty="0">
                <a:solidFill>
                  <a:srgbClr val="1A1A1A"/>
                </a:solidFill>
                <a:latin typeface="Georgia" panose="02040502050405020303" pitchFamily="18" charset="0"/>
              </a:rPr>
              <a:t>A Claude </a:t>
            </a:r>
            <a:r>
              <a:rPr lang="en-US" sz="1400" b="1" dirty="0">
                <a:solidFill>
                  <a:srgbClr val="8B2E2E"/>
                </a:solidFill>
                <a:latin typeface="Georgia" panose="02040502050405020303" pitchFamily="18" charset="0"/>
              </a:rPr>
              <a:t>→</a:t>
            </a:r>
            <a:r>
              <a:rPr lang="en-US" sz="1400" dirty="0">
                <a:solidFill>
                  <a:srgbClr val="1A1A1A"/>
                </a:solidFill>
                <a:latin typeface="Georgia" panose="02040502050405020303" pitchFamily="18" charset="0"/>
              </a:rPr>
              <a:t> CoCounsel connector exists and could be powerful — but most law schools don't have the license.</a:t>
            </a:r>
          </a:p>
        </p:txBody>
      </p:sp>
    </p:spTree>
    <p:extLst>
      <p:ext uri="{BB962C8B-B14F-4D97-AF65-F5344CB8AC3E}">
        <p14:creationId xmlns:p14="http://schemas.microsoft.com/office/powerpoint/2010/main" val="179132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300A5-9187-F901-E705-D36C076FE56F}"/>
              </a:ext>
            </a:extLst>
          </p:cNvPr>
          <p:cNvSpPr>
            <a:spLocks noGrp="1"/>
          </p:cNvSpPr>
          <p:nvPr>
            <p:ph type="title" idx="4294967295"/>
          </p:nvPr>
        </p:nvSpPr>
        <p:spPr>
          <a:xfrm>
            <a:off x="711200" y="431006"/>
            <a:ext cx="10515600" cy="1325563"/>
          </a:xfrm>
        </p:spPr>
        <p:txBody>
          <a:bodyPr/>
          <a:lstStyle/>
          <a:p>
            <a:pPr algn="l">
              <a:buNone/>
            </a:pPr>
            <a:r>
              <a:rPr lang="en-US" sz="1800" b="1" dirty="0">
                <a:solidFill>
                  <a:srgbClr val="8B2E2E"/>
                </a:solidFill>
                <a:latin typeface="Georgia" panose="02040502050405020303" pitchFamily="18" charset="0"/>
              </a:rPr>
              <a:t>RUNG 4 </a:t>
            </a:r>
            <a:r>
              <a:rPr lang="en-US" sz="1800" dirty="0">
                <a:solidFill>
                  <a:srgbClr val="6B6B6B"/>
                </a:solidFill>
                <a:latin typeface="Georgia" panose="02040502050405020303" pitchFamily="18" charset="0"/>
              </a:rPr>
              <a:t>· </a:t>
            </a:r>
            <a:r>
              <a:rPr lang="en-US" sz="2800" b="1" dirty="0">
                <a:solidFill>
                  <a:srgbClr val="1A1A1A"/>
                </a:solidFill>
                <a:latin typeface="Georgia" panose="02040502050405020303" pitchFamily="18" charset="0"/>
              </a:rPr>
              <a:t>Harvey </a:t>
            </a:r>
            <a:r>
              <a:rPr lang="en-US" sz="2800" dirty="0">
                <a:solidFill>
                  <a:srgbClr val="6B6B6B"/>
                </a:solidFill>
                <a:latin typeface="Georgia" panose="02040502050405020303" pitchFamily="18" charset="0"/>
              </a:rPr>
              <a:t>and </a:t>
            </a:r>
            <a:r>
              <a:rPr lang="en-US" sz="2800" b="1" dirty="0">
                <a:solidFill>
                  <a:srgbClr val="1A1A1A"/>
                </a:solidFill>
                <a:latin typeface="Georgia" panose="02040502050405020303" pitchFamily="18" charset="0"/>
              </a:rPr>
              <a:t>Legora</a:t>
            </a:r>
          </a:p>
        </p:txBody>
      </p:sp>
      <p:sp>
        <p:nvSpPr>
          <p:cNvPr id="900" name="B900"/>
          <p:cNvSpPr txBox="1"/>
          <p:nvPr/>
        </p:nvSpPr>
        <p:spPr>
          <a:xfrm>
            <a:off x="838200" y="1778000"/>
            <a:ext cx="8890000" cy="381000"/>
          </a:xfrm>
          <a:prstGeom prst="rect">
            <a:avLst/>
          </a:prstGeom>
          <a:noFill/>
          <a:ln>
            <a:noFill/>
          </a:ln>
        </p:spPr>
        <p:txBody>
          <a:bodyPr wrap="square" lIns="91440" tIns="91440" rIns="91440" bIns="91440" rtlCol="0" anchor="t"/>
          <a:lstStyle/>
          <a:p>
            <a:pPr algn="l">
              <a:buNone/>
            </a:pPr>
            <a:r>
              <a:rPr lang="en-US" sz="2000" i="1" dirty="0">
                <a:solidFill>
                  <a:srgbClr val="6B6B6B"/>
                </a:solidFill>
                <a:latin typeface="Georgia" panose="02040502050405020303" pitchFamily="18" charset="0"/>
              </a:rPr>
              <a:t>The law-firm stack. Your students will be the customer.</a:t>
            </a:r>
          </a:p>
        </p:txBody>
      </p:sp>
      <p:sp>
        <p:nvSpPr>
          <p:cNvPr id="901" name="B901"/>
          <p:cNvSpPr txBox="1"/>
          <p:nvPr/>
        </p:nvSpPr>
        <p:spPr>
          <a:xfrm>
            <a:off x="8488907" y="635000"/>
            <a:ext cx="2941093" cy="457200"/>
          </a:xfrm>
          <a:prstGeom prst="rect">
            <a:avLst/>
          </a:prstGeom>
          <a:solidFill>
            <a:srgbClr val="8B2E2E"/>
          </a:solidFill>
          <a:ln>
            <a:noFill/>
          </a:ln>
        </p:spPr>
        <p:txBody>
          <a:bodyPr wrap="none" lIns="91440" tIns="91440" rIns="91440" bIns="91440" rtlCol="0" anchor="ctr"/>
          <a:lstStyle/>
          <a:p>
            <a:pPr algn="ctr">
              <a:buNone/>
            </a:pPr>
            <a:r>
              <a:rPr lang="en-US" b="1" dirty="0">
                <a:solidFill>
                  <a:srgbClr val="FAF7F2"/>
                </a:solidFill>
                <a:latin typeface="Georgia" panose="02040502050405020303" pitchFamily="18" charset="0"/>
              </a:rPr>
              <a:t>$30K – $300K / YEAR</a:t>
            </a:r>
          </a:p>
        </p:txBody>
      </p:sp>
      <p:cxnSp>
        <p:nvCxnSpPr>
          <p:cNvPr id="950" name="D950"/>
          <p:cNvCxnSpPr/>
          <p:nvPr/>
        </p:nvCxnSpPr>
        <p:spPr>
          <a:xfrm>
            <a:off x="838200" y="2679700"/>
            <a:ext cx="3149600" cy="12700"/>
          </a:xfrm>
          <a:prstGeom prst="line">
            <a:avLst/>
          </a:prstGeom>
          <a:ln w="19050">
            <a:solidFill>
              <a:srgbClr val="8B2E2E"/>
            </a:solidFill>
          </a:ln>
        </p:spPr>
      </p:cxnSp>
      <p:cxnSp>
        <p:nvCxnSpPr>
          <p:cNvPr id="951" name="D951"/>
          <p:cNvCxnSpPr/>
          <p:nvPr/>
        </p:nvCxnSpPr>
        <p:spPr>
          <a:xfrm>
            <a:off x="4394200" y="2679700"/>
            <a:ext cx="3149600" cy="12700"/>
          </a:xfrm>
          <a:prstGeom prst="line">
            <a:avLst/>
          </a:prstGeom>
          <a:ln w="19050">
            <a:solidFill>
              <a:srgbClr val="8B2E2E"/>
            </a:solidFill>
          </a:ln>
        </p:spPr>
      </p:cxnSp>
      <p:cxnSp>
        <p:nvCxnSpPr>
          <p:cNvPr id="952" name="D952"/>
          <p:cNvCxnSpPr/>
          <p:nvPr/>
        </p:nvCxnSpPr>
        <p:spPr>
          <a:xfrm>
            <a:off x="7950200" y="2679700"/>
            <a:ext cx="3149600" cy="12700"/>
          </a:xfrm>
          <a:prstGeom prst="line">
            <a:avLst/>
          </a:prstGeom>
          <a:ln w="19050">
            <a:solidFill>
              <a:srgbClr val="8B2E2E"/>
            </a:solidFill>
          </a:ln>
        </p:spPr>
      </p:cxnSp>
      <p:sp>
        <p:nvSpPr>
          <p:cNvPr id="910" name="B910"/>
          <p:cNvSpPr txBox="1"/>
          <p:nvPr/>
        </p:nvSpPr>
        <p:spPr>
          <a:xfrm>
            <a:off x="838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HARVEY</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AmLaw-firm leader. ~$11B valuation</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Agentic capabilities embedded in M365 and Word</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~$1,000–1,200/seat/month, 20-seat min, ~$300K/year</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You are not buying this for yourself</a:t>
            </a:r>
          </a:p>
        </p:txBody>
      </p:sp>
      <p:sp>
        <p:nvSpPr>
          <p:cNvPr id="911" name="B911"/>
          <p:cNvSpPr txBox="1"/>
          <p:nvPr/>
        </p:nvSpPr>
        <p:spPr>
          <a:xfrm>
            <a:off x="4394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LEGORA</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Swedish challenger. ~$5.5B valuation, Nvidia-backed</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Lives inside Word; contract review, due diligence</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10-seat minimum, ~$30K/year to start</a:t>
            </a:r>
          </a:p>
        </p:txBody>
      </p:sp>
      <p:sp>
        <p:nvSpPr>
          <p:cNvPr id="912" name="B912"/>
          <p:cNvSpPr txBox="1"/>
          <p:nvPr/>
        </p:nvSpPr>
        <p:spPr>
          <a:xfrm>
            <a:off x="7950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WHAT YOU PAY FOR</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Scale: thousands of contracts, full data rooms, entire case files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Enterprise security: SOC 2, audit trails, no training on client data</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Some call it a thick wrapper on the same frontier models</a:t>
            </a:r>
          </a:p>
        </p:txBody>
      </p:sp>
      <p:sp>
        <p:nvSpPr>
          <p:cNvPr id="920" name="B920"/>
          <p:cNvSpPr txBox="1"/>
          <p:nvPr/>
        </p:nvSpPr>
        <p:spPr>
          <a:xfrm>
            <a:off x="838200" y="6197600"/>
            <a:ext cx="10515600" cy="635000"/>
          </a:xfrm>
          <a:prstGeom prst="rect">
            <a:avLst/>
          </a:prstGeom>
          <a:solidFill>
            <a:srgbClr val="F0E8DE"/>
          </a:solidFill>
          <a:ln>
            <a:noFill/>
          </a:ln>
        </p:spPr>
        <p:txBody>
          <a:bodyPr wrap="square" lIns="91440" tIns="91440" rIns="91440" bIns="91440" rtlCol="0" anchor="ctr"/>
          <a:lstStyle/>
          <a:p>
            <a:pPr algn="l">
              <a:buNone/>
            </a:pPr>
            <a:r>
              <a:rPr lang="en-US" b="1" dirty="0">
                <a:solidFill>
                  <a:srgbClr val="8B2E2E"/>
                </a:solidFill>
                <a:latin typeface="Georgia" panose="02040502050405020303" pitchFamily="18" charset="0"/>
              </a:rPr>
              <a:t>PUSH FOR THIS  </a:t>
            </a:r>
            <a:r>
              <a:rPr lang="en-US" dirty="0">
                <a:solidFill>
                  <a:srgbClr val="1A1A1A"/>
                </a:solidFill>
                <a:latin typeface="Georgia" panose="02040502050405020303" pitchFamily="18" charset="0"/>
              </a:rPr>
              <a:t>at your dean's office — not because Harvey is magic, but because fluency with the firm-standard interface is a placement advantage. Minnesota, Vanderbilt, and Penn already have.</a:t>
            </a:r>
          </a:p>
        </p:txBody>
      </p:sp>
    </p:spTree>
    <p:extLst>
      <p:ext uri="{BB962C8B-B14F-4D97-AF65-F5344CB8AC3E}">
        <p14:creationId xmlns:p14="http://schemas.microsoft.com/office/powerpoint/2010/main" val="65342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sitant follow">
            <a:extLst>
              <a:ext uri="{FF2B5EF4-FFF2-40B4-BE49-F238E27FC236}">
                <a16:creationId xmlns:a16="http://schemas.microsoft.com/office/drawing/2014/main" id="{F63ECB96-8353-5658-6236-A3FC05278109}"/>
              </a:ext>
            </a:extLst>
          </p:cNvPr>
          <p:cNvPicPr>
            <a:picLocks noChangeAspect="1"/>
          </p:cNvPicPr>
          <p:nvPr/>
        </p:nvPicPr>
        <p:blipFill>
          <a:blip r:embed="rId3"/>
          <a:stretch>
            <a:fillRect/>
          </a:stretch>
        </p:blipFill>
        <p:spPr>
          <a:xfrm>
            <a:off x="725237" y="473241"/>
            <a:ext cx="8579184" cy="5827370"/>
          </a:xfrm>
          <a:prstGeom prst="rect">
            <a:avLst/>
          </a:prstGeom>
        </p:spPr>
      </p:pic>
      <p:sp>
        <p:nvSpPr>
          <p:cNvPr id="3" name="SideCalloutPanel">
            <a:extLst>
              <a:ext uri="{FF2B5EF4-FFF2-40B4-BE49-F238E27FC236}">
                <a16:creationId xmlns:a16="http://schemas.microsoft.com/office/drawing/2014/main" id="{372BE60E-365D-F84E-B5B1-3F09FF1B31E4}"/>
              </a:ext>
            </a:extLst>
          </p:cNvPr>
          <p:cNvSpPr/>
          <p:nvPr/>
        </p:nvSpPr>
        <p:spPr>
          <a:xfrm>
            <a:off x="9652000" y="762000"/>
            <a:ext cx="2349500" cy="5080000"/>
          </a:xfrm>
          <a:prstGeom prst="rect">
            <a:avLst/>
          </a:prstGeom>
          <a:solidFill>
            <a:srgbClr val="FFFFFF"/>
          </a:solidFill>
          <a:ln w="12700" cap="flat" cmpd="sng" algn="ctr">
            <a:solidFill>
              <a:srgbClr val="8B2E2E"/>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SideCalloutBar">
            <a:extLst>
              <a:ext uri="{FF2B5EF4-FFF2-40B4-BE49-F238E27FC236}">
                <a16:creationId xmlns:a16="http://schemas.microsoft.com/office/drawing/2014/main" id="{4AFF2C1E-6817-474A-9C96-4C3E86267FBA}"/>
              </a:ext>
            </a:extLst>
          </p:cNvPr>
          <p:cNvSpPr/>
          <p:nvPr/>
        </p:nvSpPr>
        <p:spPr>
          <a:xfrm>
            <a:off x="9652000" y="762000"/>
            <a:ext cx="76200" cy="5080000"/>
          </a:xfrm>
          <a:prstGeom prst="rect">
            <a:avLst/>
          </a:prstGeom>
          <a:solidFill>
            <a:srgbClr val="8B2E2E"/>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SideCalloutText">
            <a:extLst>
              <a:ext uri="{FF2B5EF4-FFF2-40B4-BE49-F238E27FC236}">
                <a16:creationId xmlns:a16="http://schemas.microsoft.com/office/drawing/2014/main" id="{9545E83D-D807-0444-A5E5-5B18F4F021A5}"/>
              </a:ext>
            </a:extLst>
          </p:cNvPr>
          <p:cNvSpPr txBox="1"/>
          <p:nvPr/>
        </p:nvSpPr>
        <p:spPr>
          <a:xfrm>
            <a:off x="9906000" y="914400"/>
            <a:ext cx="1968500" cy="4826000"/>
          </a:xfrm>
          <a:prstGeom prst="rect">
            <a:avLst/>
          </a:prstGeom>
          <a:noFill/>
        </p:spPr>
        <p:txBody>
          <a:bodyPr vertOverflow="overflow" vert="horz" wrap="square" rtlCol="0" anchor="t">
            <a:noAutofit/>
          </a:bodyPr>
          <a:lstStyle/>
          <a:p>
            <a:pPr algn="l">
              <a:spcAft>
                <a:spcPts val="400"/>
              </a:spcAft>
              <a:buNone/>
            </a:pPr>
            <a:r>
              <a:rPr lang="en-US" sz="1600" b="1" dirty="0">
                <a:solidFill>
                  <a:srgbClr val="8B2E2E"/>
                </a:solidFill>
                <a:latin typeface="Georgia" panose="02040502050405020303" pitchFamily="18" charset="0"/>
              </a:rPr>
              <a:t>HARVEY IN ACTION</a:t>
            </a:r>
          </a:p>
          <a:p>
            <a:pPr algn="l">
              <a:spcAft>
                <a:spcPts val="500"/>
              </a:spcAft>
              <a:buNone/>
            </a:pPr>
            <a:r>
              <a:rPr lang="en-US" sz="1700" i="1" dirty="0">
                <a:solidFill>
                  <a:srgbClr val="1A1A1A"/>
                </a:solidFill>
                <a:latin typeface="Georgia" panose="02040502050405020303" pitchFamily="18" charset="0"/>
              </a:rPr>
              <a:t>Video screen capture.</a:t>
            </a:r>
          </a:p>
          <a:p>
            <a:pPr algn="l">
              <a:lnSpc>
                <a:spcPct val="120000"/>
              </a:lnSpc>
              <a:spcAft>
                <a:spcPts val="400"/>
              </a:spcAft>
              <a:buNone/>
            </a:pPr>
            <a:r>
              <a:rPr lang="en-US" sz="1500" dirty="0">
                <a:solidFill>
                  <a:srgbClr val="1A1A1A"/>
                </a:solidFill>
                <a:latin typeface="Georgia" panose="02040502050405020303" pitchFamily="18" charset="0"/>
              </a:rPr>
              <a:t>The interface a Cravath partner actually sees — agentic workflows running over a firm-grade matter.</a:t>
            </a:r>
          </a:p>
        </p:txBody>
      </p:sp>
    </p:spTree>
    <p:extLst>
      <p:ext uri="{BB962C8B-B14F-4D97-AF65-F5344CB8AC3E}">
        <p14:creationId xmlns:p14="http://schemas.microsoft.com/office/powerpoint/2010/main" val="1803870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D4159-5B9D-2752-80ED-7A3DD23211AF}"/>
              </a:ext>
            </a:extLst>
          </p:cNvPr>
          <p:cNvSpPr>
            <a:spLocks noGrp="1"/>
          </p:cNvSpPr>
          <p:nvPr>
            <p:ph type="title"/>
          </p:nvPr>
        </p:nvSpPr>
        <p:spPr>
          <a:xfrm>
            <a:off x="949960" y="264319"/>
            <a:ext cx="10515600" cy="1325563"/>
          </a:xfrm>
        </p:spPr>
        <p:txBody>
          <a:bodyPr/>
          <a:lstStyle/>
          <a:p>
            <a:pPr algn="l">
              <a:buNone/>
            </a:pPr>
            <a:r>
              <a:rPr lang="en-US" sz="1800" b="1" dirty="0">
                <a:solidFill>
                  <a:srgbClr val="8B2E2E"/>
                </a:solidFill>
                <a:latin typeface="Georgia" panose="02040502050405020303" pitchFamily="18" charset="0"/>
              </a:rPr>
              <a:t>RUNG 5 </a:t>
            </a:r>
            <a:r>
              <a:rPr lang="en-US" sz="1800" dirty="0">
                <a:solidFill>
                  <a:srgbClr val="6B6B6B"/>
                </a:solidFill>
                <a:latin typeface="Georgia" panose="02040502050405020303" pitchFamily="18" charset="0"/>
              </a:rPr>
              <a:t>· </a:t>
            </a:r>
            <a:r>
              <a:rPr lang="en-US" sz="2800" b="1" dirty="0">
                <a:solidFill>
                  <a:srgbClr val="1A1A1A"/>
                </a:solidFill>
                <a:latin typeface="Georgia" panose="02040502050405020303" pitchFamily="18" charset="0"/>
              </a:rPr>
              <a:t>Mike </a:t>
            </a:r>
            <a:r>
              <a:rPr lang="en-US" sz="2800" dirty="0">
                <a:solidFill>
                  <a:srgbClr val="6B6B6B"/>
                </a:solidFill>
                <a:latin typeface="Georgia" panose="02040502050405020303" pitchFamily="18" charset="0"/>
              </a:rPr>
              <a:t>and </a:t>
            </a:r>
            <a:r>
              <a:rPr lang="en-US" sz="2800" b="1" dirty="0">
                <a:solidFill>
                  <a:srgbClr val="1A1A1A"/>
                </a:solidFill>
                <a:latin typeface="Georgia" panose="02040502050405020303" pitchFamily="18" charset="0"/>
              </a:rPr>
              <a:t>Lavern</a:t>
            </a:r>
          </a:p>
        </p:txBody>
      </p:sp>
      <p:sp>
        <p:nvSpPr>
          <p:cNvPr id="900" name="B900"/>
          <p:cNvSpPr txBox="1"/>
          <p:nvPr/>
        </p:nvSpPr>
        <p:spPr>
          <a:xfrm>
            <a:off x="838200" y="1778000"/>
            <a:ext cx="8890000" cy="381000"/>
          </a:xfrm>
          <a:prstGeom prst="rect">
            <a:avLst/>
          </a:prstGeom>
          <a:noFill/>
          <a:ln>
            <a:noFill/>
          </a:ln>
        </p:spPr>
        <p:txBody>
          <a:bodyPr wrap="square" lIns="91440" tIns="91440" rIns="91440" bIns="91440" rtlCol="0" anchor="t"/>
          <a:lstStyle/>
          <a:p>
            <a:pPr algn="l">
              <a:buNone/>
            </a:pPr>
            <a:r>
              <a:rPr lang="en-US" sz="2000" i="1" dirty="0">
                <a:solidFill>
                  <a:srgbClr val="6B6B6B"/>
                </a:solidFill>
                <a:latin typeface="Georgia" panose="02040502050405020303" pitchFamily="18" charset="0"/>
              </a:rPr>
              <a:t>Open source is coming for the enterprise stack.</a:t>
            </a:r>
          </a:p>
        </p:txBody>
      </p:sp>
      <p:sp>
        <p:nvSpPr>
          <p:cNvPr id="901" name="B901"/>
          <p:cNvSpPr txBox="1"/>
          <p:nvPr/>
        </p:nvSpPr>
        <p:spPr>
          <a:xfrm>
            <a:off x="8502555" y="635000"/>
            <a:ext cx="2927445" cy="457200"/>
          </a:xfrm>
          <a:prstGeom prst="rect">
            <a:avLst/>
          </a:prstGeom>
          <a:solidFill>
            <a:srgbClr val="8B2E2E"/>
          </a:solidFill>
          <a:ln>
            <a:noFill/>
          </a:ln>
        </p:spPr>
        <p:txBody>
          <a:bodyPr wrap="none" lIns="91440" tIns="91440" rIns="91440" bIns="91440" rtlCol="0" anchor="ctr"/>
          <a:lstStyle/>
          <a:p>
            <a:pPr algn="ctr">
              <a:buNone/>
            </a:pPr>
            <a:r>
              <a:rPr lang="en-US" b="1" dirty="0">
                <a:solidFill>
                  <a:srgbClr val="FAF7F2"/>
                </a:solidFill>
                <a:latin typeface="Georgia" panose="02040502050405020303" pitchFamily="18" charset="0"/>
              </a:rPr>
              <a:t>FREE · OPEN SOURCE</a:t>
            </a:r>
          </a:p>
        </p:txBody>
      </p:sp>
      <p:cxnSp>
        <p:nvCxnSpPr>
          <p:cNvPr id="950" name="D950"/>
          <p:cNvCxnSpPr/>
          <p:nvPr/>
        </p:nvCxnSpPr>
        <p:spPr>
          <a:xfrm>
            <a:off x="838200" y="2679700"/>
            <a:ext cx="3149600" cy="12700"/>
          </a:xfrm>
          <a:prstGeom prst="line">
            <a:avLst/>
          </a:prstGeom>
          <a:ln w="19050">
            <a:solidFill>
              <a:srgbClr val="8B2E2E"/>
            </a:solidFill>
          </a:ln>
        </p:spPr>
      </p:cxnSp>
      <p:cxnSp>
        <p:nvCxnSpPr>
          <p:cNvPr id="951" name="D951"/>
          <p:cNvCxnSpPr/>
          <p:nvPr/>
        </p:nvCxnSpPr>
        <p:spPr>
          <a:xfrm>
            <a:off x="4394200" y="2679700"/>
            <a:ext cx="3149600" cy="12700"/>
          </a:xfrm>
          <a:prstGeom prst="line">
            <a:avLst/>
          </a:prstGeom>
          <a:ln w="19050">
            <a:solidFill>
              <a:srgbClr val="8B2E2E"/>
            </a:solidFill>
          </a:ln>
        </p:spPr>
      </p:cxnSp>
      <p:cxnSp>
        <p:nvCxnSpPr>
          <p:cNvPr id="952" name="D952"/>
          <p:cNvCxnSpPr/>
          <p:nvPr/>
        </p:nvCxnSpPr>
        <p:spPr>
          <a:xfrm>
            <a:off x="7950200" y="2679700"/>
            <a:ext cx="3149600" cy="12700"/>
          </a:xfrm>
          <a:prstGeom prst="line">
            <a:avLst/>
          </a:prstGeom>
          <a:ln w="19050">
            <a:solidFill>
              <a:srgbClr val="8B2E2E"/>
            </a:solidFill>
          </a:ln>
        </p:spPr>
      </p:cxnSp>
      <p:sp>
        <p:nvSpPr>
          <p:cNvPr id="910" name="B910"/>
          <p:cNvSpPr txBox="1"/>
          <p:nvPr/>
        </p:nvSpPr>
        <p:spPr>
          <a:xfrm>
            <a:off x="838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MIKE (MikeOSS)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Built in two weeks by Will Chen, ex-Latham associate</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Does the Harvey core: vault, drafting, review, tabular analysis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Runs locally — documents never leave your machine</a:t>
            </a:r>
          </a:p>
        </p:txBody>
      </p:sp>
      <p:sp>
        <p:nvSpPr>
          <p:cNvPr id="911" name="B911"/>
          <p:cNvSpPr txBox="1"/>
          <p:nvPr/>
        </p:nvSpPr>
        <p:spPr>
          <a:xfrm>
            <a:off x="4394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LAVERN</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Released last week, Apache 2.0</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67 specialist agents, evidence-backed debate, human gates — 155K lines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Runs against Claude, Mistral, or fully local via Ollama</a:t>
            </a:r>
          </a:p>
        </p:txBody>
      </p:sp>
      <p:sp>
        <p:nvSpPr>
          <p:cNvPr id="912" name="B912"/>
          <p:cNvSpPr txBox="1"/>
          <p:nvPr/>
        </p:nvSpPr>
        <p:spPr>
          <a:xfrm>
            <a:off x="7950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WHAT IT MEANS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Drafted a Fifth Circuit cert petition for ~$11 in API charges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"Mike doesn't kill Harvey, but it changes the renewal conversation"</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Value migrates from wrapper to model</a:t>
            </a:r>
          </a:p>
        </p:txBody>
      </p:sp>
      <p:sp>
        <p:nvSpPr>
          <p:cNvPr id="920" name="B920"/>
          <p:cNvSpPr txBox="1"/>
          <p:nvPr/>
        </p:nvSpPr>
        <p:spPr>
          <a:xfrm>
            <a:off x="838200" y="6197600"/>
            <a:ext cx="10515600" cy="635000"/>
          </a:xfrm>
          <a:prstGeom prst="rect">
            <a:avLst/>
          </a:prstGeom>
          <a:solidFill>
            <a:srgbClr val="F0E8DE"/>
          </a:solidFill>
          <a:ln>
            <a:noFill/>
          </a:ln>
        </p:spPr>
        <p:txBody>
          <a:bodyPr wrap="square" lIns="91440" tIns="91440" rIns="91440" bIns="91440" rtlCol="0" anchor="ctr"/>
          <a:lstStyle/>
          <a:p>
            <a:pPr algn="l">
              <a:buNone/>
            </a:pPr>
            <a:r>
              <a:rPr lang="en-US" b="1" dirty="0">
                <a:solidFill>
                  <a:srgbClr val="8B2E2E"/>
                </a:solidFill>
                <a:latin typeface="Georgia" panose="02040502050405020303" pitchFamily="18" charset="0"/>
              </a:rPr>
              <a:t>WATCH IT  </a:t>
            </a:r>
            <a:r>
              <a:rPr lang="en-US" dirty="0">
                <a:solidFill>
                  <a:srgbClr val="1A1A1A"/>
                </a:solidFill>
                <a:latin typeface="Georgia" panose="02040502050405020303" pitchFamily="18" charset="0"/>
              </a:rPr>
              <a:t>even if you don't adopt it — this is the leading edge of where legal AI economics are heading.</a:t>
            </a:r>
          </a:p>
        </p:txBody>
      </p:sp>
    </p:spTree>
    <p:extLst>
      <p:ext uri="{BB962C8B-B14F-4D97-AF65-F5344CB8AC3E}">
        <p14:creationId xmlns:p14="http://schemas.microsoft.com/office/powerpoint/2010/main" val="2424650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9BA988-4CF3-6855-0A81-2D36520E74A4}"/>
              </a:ext>
            </a:extLst>
          </p:cNvPr>
          <p:cNvPicPr>
            <a:picLocks noChangeAspect="1"/>
          </p:cNvPicPr>
          <p:nvPr/>
        </p:nvPicPr>
        <p:blipFill>
          <a:blip r:embed="rId3"/>
          <a:stretch>
            <a:fillRect/>
          </a:stretch>
        </p:blipFill>
        <p:spPr>
          <a:xfrm>
            <a:off x="-1" y="381366"/>
            <a:ext cx="9962147" cy="5674092"/>
          </a:xfrm>
          <a:prstGeom prst="rect">
            <a:avLst/>
          </a:prstGeom>
        </p:spPr>
      </p:pic>
      <p:sp>
        <p:nvSpPr>
          <p:cNvPr id="4" name="SideCalloutPanel">
            <a:extLst>
              <a:ext uri="{FF2B5EF4-FFF2-40B4-BE49-F238E27FC236}">
                <a16:creationId xmlns:a16="http://schemas.microsoft.com/office/drawing/2014/main" id="{8C258F27-B176-EE4F-A1FE-35748C47998F}"/>
              </a:ext>
            </a:extLst>
          </p:cNvPr>
          <p:cNvSpPr/>
          <p:nvPr/>
        </p:nvSpPr>
        <p:spPr>
          <a:xfrm>
            <a:off x="10033000" y="762000"/>
            <a:ext cx="1968500" cy="5080000"/>
          </a:xfrm>
          <a:prstGeom prst="rect">
            <a:avLst/>
          </a:prstGeom>
          <a:solidFill>
            <a:srgbClr val="FFFFFF"/>
          </a:solidFill>
          <a:ln w="12700" cap="flat" cmpd="sng" algn="ctr">
            <a:solidFill>
              <a:srgbClr val="8B2E2E"/>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SideCalloutBar">
            <a:extLst>
              <a:ext uri="{FF2B5EF4-FFF2-40B4-BE49-F238E27FC236}">
                <a16:creationId xmlns:a16="http://schemas.microsoft.com/office/drawing/2014/main" id="{F35B035C-B10F-EA44-904E-A2C9AF61C720}"/>
              </a:ext>
            </a:extLst>
          </p:cNvPr>
          <p:cNvSpPr/>
          <p:nvPr/>
        </p:nvSpPr>
        <p:spPr>
          <a:xfrm>
            <a:off x="10033000" y="762000"/>
            <a:ext cx="76200" cy="5080000"/>
          </a:xfrm>
          <a:prstGeom prst="rect">
            <a:avLst/>
          </a:prstGeom>
          <a:solidFill>
            <a:srgbClr val="8B2E2E"/>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SideCalloutText">
            <a:extLst>
              <a:ext uri="{FF2B5EF4-FFF2-40B4-BE49-F238E27FC236}">
                <a16:creationId xmlns:a16="http://schemas.microsoft.com/office/drawing/2014/main" id="{1AAE9043-ADD6-674B-8448-98FFFCB2E012}"/>
              </a:ext>
            </a:extLst>
          </p:cNvPr>
          <p:cNvSpPr txBox="1"/>
          <p:nvPr/>
        </p:nvSpPr>
        <p:spPr>
          <a:xfrm>
            <a:off x="10287000" y="914400"/>
            <a:ext cx="1651000" cy="4826000"/>
          </a:xfrm>
          <a:prstGeom prst="rect">
            <a:avLst/>
          </a:prstGeom>
          <a:noFill/>
        </p:spPr>
        <p:txBody>
          <a:bodyPr vertOverflow="overflow" vert="horz" wrap="square" rtlCol="0" anchor="t">
            <a:noAutofit/>
          </a:bodyPr>
          <a:lstStyle/>
          <a:p>
            <a:pPr algn="l">
              <a:spcAft>
                <a:spcPts val="400"/>
              </a:spcAft>
              <a:buNone/>
            </a:pPr>
            <a:r>
              <a:rPr lang="en-US" sz="1500" b="1" dirty="0">
                <a:solidFill>
                  <a:srgbClr val="8B2E2E"/>
                </a:solidFill>
                <a:latin typeface="Georgia" panose="02040502050405020303" pitchFamily="18" charset="0"/>
              </a:rPr>
              <a:t>LAVERN</a:t>
            </a:r>
          </a:p>
          <a:p>
            <a:pPr algn="l">
              <a:spcAft>
                <a:spcPts val="500"/>
              </a:spcAft>
              <a:buNone/>
            </a:pPr>
            <a:r>
              <a:rPr lang="en-US" sz="1600" i="1" dirty="0">
                <a:solidFill>
                  <a:srgbClr val="1A1A1A"/>
                </a:solidFill>
                <a:latin typeface="Georgia" panose="02040502050405020303" pitchFamily="18" charset="0"/>
              </a:rPr>
              <a:t>Screen capture from the open-source app.</a:t>
            </a:r>
          </a:p>
          <a:p>
            <a:pPr algn="l">
              <a:lnSpc>
                <a:spcPct val="120000"/>
              </a:lnSpc>
              <a:spcAft>
                <a:spcPts val="400"/>
              </a:spcAft>
              <a:buNone/>
            </a:pPr>
            <a:r>
              <a:rPr lang="en-US" sz="1400" dirty="0">
                <a:solidFill>
                  <a:srgbClr val="1A1A1A"/>
                </a:solidFill>
                <a:latin typeface="Georgia" panose="02040502050405020303" pitchFamily="18" charset="0"/>
              </a:rPr>
              <a:t>The user uploads materials — the start of the workflow.</a:t>
            </a:r>
          </a:p>
        </p:txBody>
      </p:sp>
    </p:spTree>
    <p:extLst>
      <p:ext uri="{BB962C8B-B14F-4D97-AF65-F5344CB8AC3E}">
        <p14:creationId xmlns:p14="http://schemas.microsoft.com/office/powerpoint/2010/main" val="3185860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3793-C8B0-DA23-F361-FFADFF79EF5F}"/>
              </a:ext>
            </a:extLst>
          </p:cNvPr>
          <p:cNvSpPr>
            <a:spLocks noGrp="1"/>
          </p:cNvSpPr>
          <p:nvPr>
            <p:ph type="title"/>
          </p:nvPr>
        </p:nvSpPr>
        <p:spPr>
          <a:xfrm>
            <a:off x="762000" y="234156"/>
            <a:ext cx="10515600" cy="1325563"/>
          </a:xfrm>
        </p:spPr>
        <p:txBody>
          <a:bodyPr/>
          <a:lstStyle/>
          <a:p>
            <a:pPr algn="l">
              <a:buNone/>
            </a:pPr>
            <a:r>
              <a:rPr lang="en-US" sz="1800" b="1" dirty="0">
                <a:solidFill>
                  <a:srgbClr val="8B2E2E"/>
                </a:solidFill>
                <a:latin typeface="Georgia" panose="02040502050405020303" pitchFamily="18" charset="0"/>
              </a:rPr>
              <a:t>RUNG 6 </a:t>
            </a:r>
            <a:r>
              <a:rPr lang="en-US" sz="1800" dirty="0">
                <a:solidFill>
                  <a:srgbClr val="6B6B6B"/>
                </a:solidFill>
                <a:latin typeface="Georgia" panose="02040502050405020303" pitchFamily="18" charset="0"/>
              </a:rPr>
              <a:t>· </a:t>
            </a:r>
            <a:r>
              <a:rPr lang="en-US" sz="3200" b="1" dirty="0">
                <a:solidFill>
                  <a:srgbClr val="1A1A1A"/>
                </a:solidFill>
                <a:latin typeface="Georgia" panose="02040502050405020303" pitchFamily="18" charset="0"/>
              </a:rPr>
              <a:t>Build Your Own</a:t>
            </a:r>
          </a:p>
        </p:txBody>
      </p:sp>
      <p:sp>
        <p:nvSpPr>
          <p:cNvPr id="900" name="B900"/>
          <p:cNvSpPr txBox="1"/>
          <p:nvPr/>
        </p:nvSpPr>
        <p:spPr>
          <a:xfrm>
            <a:off x="838200" y="1778000"/>
            <a:ext cx="8890000" cy="381000"/>
          </a:xfrm>
          <a:prstGeom prst="rect">
            <a:avLst/>
          </a:prstGeom>
          <a:noFill/>
          <a:ln>
            <a:noFill/>
          </a:ln>
        </p:spPr>
        <p:txBody>
          <a:bodyPr wrap="square" lIns="91440" tIns="91440" rIns="91440" bIns="91440" rtlCol="0" anchor="t"/>
          <a:lstStyle/>
          <a:p>
            <a:pPr algn="l">
              <a:buNone/>
            </a:pPr>
            <a:r>
              <a:rPr lang="en-US" sz="2000" i="1" dirty="0">
                <a:solidFill>
                  <a:srgbClr val="6B6B6B"/>
                </a:solidFill>
                <a:latin typeface="Georgia" panose="02040502050405020303" pitchFamily="18" charset="0"/>
              </a:rPr>
              <a:t>English is the new programming language. Yes, even for you.</a:t>
            </a:r>
          </a:p>
        </p:txBody>
      </p:sp>
      <p:sp>
        <p:nvSpPr>
          <p:cNvPr id="901" name="B901"/>
          <p:cNvSpPr txBox="1"/>
          <p:nvPr/>
        </p:nvSpPr>
        <p:spPr>
          <a:xfrm>
            <a:off x="8890000" y="635000"/>
            <a:ext cx="2540000" cy="457200"/>
          </a:xfrm>
          <a:prstGeom prst="rect">
            <a:avLst/>
          </a:prstGeom>
          <a:solidFill>
            <a:srgbClr val="8B2E2E"/>
          </a:solidFill>
          <a:ln>
            <a:noFill/>
          </a:ln>
        </p:spPr>
        <p:txBody>
          <a:bodyPr wrap="none" lIns="91440" tIns="91440" rIns="91440" bIns="91440" rtlCol="0" anchor="ctr"/>
          <a:lstStyle/>
          <a:p>
            <a:pPr algn="ctr">
              <a:buNone/>
            </a:pPr>
            <a:r>
              <a:rPr lang="en-US" b="1" dirty="0">
                <a:solidFill>
                  <a:srgbClr val="FAF7F2"/>
                </a:solidFill>
                <a:latin typeface="Georgia" panose="02040502050405020303" pitchFamily="18" charset="0"/>
              </a:rPr>
              <a:t>YOUR TIME</a:t>
            </a:r>
          </a:p>
        </p:txBody>
      </p:sp>
      <p:cxnSp>
        <p:nvCxnSpPr>
          <p:cNvPr id="950" name="D950"/>
          <p:cNvCxnSpPr/>
          <p:nvPr/>
        </p:nvCxnSpPr>
        <p:spPr>
          <a:xfrm>
            <a:off x="838200" y="2679700"/>
            <a:ext cx="3149600" cy="12700"/>
          </a:xfrm>
          <a:prstGeom prst="line">
            <a:avLst/>
          </a:prstGeom>
          <a:ln w="19050">
            <a:solidFill>
              <a:srgbClr val="8B2E2E"/>
            </a:solidFill>
          </a:ln>
        </p:spPr>
      </p:cxnSp>
      <p:cxnSp>
        <p:nvCxnSpPr>
          <p:cNvPr id="951" name="D951"/>
          <p:cNvCxnSpPr/>
          <p:nvPr/>
        </p:nvCxnSpPr>
        <p:spPr>
          <a:xfrm>
            <a:off x="4394200" y="2679700"/>
            <a:ext cx="3149600" cy="12700"/>
          </a:xfrm>
          <a:prstGeom prst="line">
            <a:avLst/>
          </a:prstGeom>
          <a:ln w="19050">
            <a:solidFill>
              <a:srgbClr val="8B2E2E"/>
            </a:solidFill>
          </a:ln>
        </p:spPr>
      </p:cxnSp>
      <p:cxnSp>
        <p:nvCxnSpPr>
          <p:cNvPr id="952" name="D952"/>
          <p:cNvCxnSpPr/>
          <p:nvPr/>
        </p:nvCxnSpPr>
        <p:spPr>
          <a:xfrm>
            <a:off x="7950200" y="2679700"/>
            <a:ext cx="3149600" cy="12700"/>
          </a:xfrm>
          <a:prstGeom prst="line">
            <a:avLst/>
          </a:prstGeom>
          <a:ln w="19050">
            <a:solidFill>
              <a:srgbClr val="8B2E2E"/>
            </a:solidFill>
          </a:ln>
        </p:spPr>
      </p:cxnSp>
      <p:sp>
        <p:nvSpPr>
          <p:cNvPr id="910" name="B910"/>
          <p:cNvSpPr txBox="1"/>
          <p:nvPr/>
        </p:nvSpPr>
        <p:spPr>
          <a:xfrm>
            <a:off x="838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THE TOOLS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Claude Code, Codex — coding agents that write code from plain English</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Deploy to Netlify or Vercel in an afternoon</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No technical background — "vibe coding," and the point is real</a:t>
            </a:r>
          </a:p>
        </p:txBody>
      </p:sp>
      <p:sp>
        <p:nvSpPr>
          <p:cNvPr id="911" name="B911"/>
          <p:cNvSpPr txBox="1"/>
          <p:nvPr/>
        </p:nvSpPr>
        <p:spPr>
          <a:xfrm>
            <a:off x="4394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THE WORKFLOW</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Describe in English what you want — a widget, a grader, a timeline</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Agent writes code. You refine the description. Agent revises.</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Twenty iterations later you have a working app</a:t>
            </a:r>
          </a:p>
        </p:txBody>
      </p:sp>
      <p:sp>
        <p:nvSpPr>
          <p:cNvPr id="912" name="B912"/>
          <p:cNvSpPr txBox="1"/>
          <p:nvPr/>
        </p:nvSpPr>
        <p:spPr>
          <a:xfrm>
            <a:off x="7950200" y="2286000"/>
            <a:ext cx="3403600" cy="3784600"/>
          </a:xfrm>
          <a:prstGeom prst="rect">
            <a:avLst/>
          </a:prstGeom>
          <a:noFill/>
          <a:ln>
            <a:noFill/>
          </a:ln>
        </p:spPr>
        <p:txBody>
          <a:bodyPr wrap="square" lIns="91440" tIns="91440" rIns="91440" bIns="91440" rtlCol="0" anchor="t"/>
          <a:lstStyle/>
          <a:p>
            <a:pPr algn="l">
              <a:spcAft>
                <a:spcPts val="600"/>
              </a:spcAft>
              <a:buNone/>
            </a:pPr>
            <a:r>
              <a:rPr lang="en-US" b="1" dirty="0">
                <a:solidFill>
                  <a:srgbClr val="8B2E2E"/>
                </a:solidFill>
                <a:latin typeface="Georgia" panose="02040502050405020303" pitchFamily="18" charset="0"/>
              </a:rPr>
              <a:t>WHAT MY STUDENTS BUILT</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A military law advisor</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An immigration office assistant</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A mock trial scenario creator — and more</a:t>
            </a:r>
          </a:p>
          <a:p>
            <a:pPr marL="171450" indent="-171450" algn="l">
              <a:lnSpc>
                <a:spcPct val="115000"/>
              </a:lnSpc>
              <a:spcAft>
                <a:spcPts val="400"/>
              </a:spcAft>
              <a:buFont typeface="Arial"/>
              <a:buChar char="•"/>
            </a:pPr>
            <a:r>
              <a:rPr lang="en-US" dirty="0">
                <a:solidFill>
                  <a:srgbClr val="1A1A1A"/>
                </a:solidFill>
                <a:latin typeface="Georgia" panose="02040502050405020303" pitchFamily="18" charset="0"/>
              </a:rPr>
              <a:t>None had coded before. They walked in writing briefs, out shipping software</a:t>
            </a:r>
          </a:p>
        </p:txBody>
      </p:sp>
      <p:sp>
        <p:nvSpPr>
          <p:cNvPr id="920" name="B920"/>
          <p:cNvSpPr txBox="1"/>
          <p:nvPr/>
        </p:nvSpPr>
        <p:spPr>
          <a:xfrm>
            <a:off x="838200" y="6197600"/>
            <a:ext cx="10515600" cy="635000"/>
          </a:xfrm>
          <a:prstGeom prst="rect">
            <a:avLst/>
          </a:prstGeom>
          <a:solidFill>
            <a:srgbClr val="F0E8DE"/>
          </a:solidFill>
          <a:ln>
            <a:noFill/>
          </a:ln>
        </p:spPr>
        <p:txBody>
          <a:bodyPr wrap="square" lIns="91440" tIns="91440" rIns="91440" bIns="91440" rtlCol="0" anchor="ctr"/>
          <a:lstStyle/>
          <a:p>
            <a:pPr algn="l">
              <a:buNone/>
            </a:pPr>
            <a:r>
              <a:rPr lang="en-US" b="1" dirty="0">
                <a:solidFill>
                  <a:srgbClr val="8B2E2E"/>
                </a:solidFill>
                <a:latin typeface="Georgia" panose="02040502050405020303" pitchFamily="18" charset="0"/>
              </a:rPr>
              <a:t>THE TEST  </a:t>
            </a:r>
            <a:r>
              <a:rPr lang="en-US" dirty="0">
                <a:solidFill>
                  <a:srgbClr val="1A1A1A"/>
                </a:solidFill>
                <a:latin typeface="Georgia" panose="02040502050405020303" pitchFamily="18" charset="0"/>
              </a:rPr>
              <a:t>If you can write a coherent paragraph of English describing what you want, you can build the thing.</a:t>
            </a:r>
          </a:p>
        </p:txBody>
      </p:sp>
    </p:spTree>
    <p:extLst>
      <p:ext uri="{BB962C8B-B14F-4D97-AF65-F5344CB8AC3E}">
        <p14:creationId xmlns:p14="http://schemas.microsoft.com/office/powerpoint/2010/main" val="1898318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F6BAEE-D4B4-DF04-E7CC-E80823082253}"/>
              </a:ext>
            </a:extLst>
          </p:cNvPr>
          <p:cNvPicPr>
            <a:picLocks noChangeAspect="1"/>
          </p:cNvPicPr>
          <p:nvPr/>
        </p:nvPicPr>
        <p:blipFill>
          <a:blip r:embed="rId3"/>
          <a:stretch>
            <a:fillRect/>
          </a:stretch>
        </p:blipFill>
        <p:spPr>
          <a:xfrm>
            <a:off x="782052" y="501211"/>
            <a:ext cx="8923421" cy="5617667"/>
          </a:xfrm>
          <a:prstGeom prst="rect">
            <a:avLst/>
          </a:prstGeom>
        </p:spPr>
      </p:pic>
      <p:sp>
        <p:nvSpPr>
          <p:cNvPr id="4" name="SideCalloutPanel">
            <a:extLst>
              <a:ext uri="{FF2B5EF4-FFF2-40B4-BE49-F238E27FC236}">
                <a16:creationId xmlns:a16="http://schemas.microsoft.com/office/drawing/2014/main" id="{FD35EF1D-E5AF-A84D-A97F-EA5709A4B48C}"/>
              </a:ext>
            </a:extLst>
          </p:cNvPr>
          <p:cNvSpPr/>
          <p:nvPr/>
        </p:nvSpPr>
        <p:spPr>
          <a:xfrm>
            <a:off x="9779000" y="762000"/>
            <a:ext cx="2222500" cy="5080000"/>
          </a:xfrm>
          <a:prstGeom prst="rect">
            <a:avLst/>
          </a:prstGeom>
          <a:solidFill>
            <a:srgbClr val="FFFFFF"/>
          </a:solidFill>
          <a:ln w="12700" cap="flat" cmpd="sng" algn="ctr">
            <a:solidFill>
              <a:srgbClr val="8B2E2E"/>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SideCalloutBar">
            <a:extLst>
              <a:ext uri="{FF2B5EF4-FFF2-40B4-BE49-F238E27FC236}">
                <a16:creationId xmlns:a16="http://schemas.microsoft.com/office/drawing/2014/main" id="{93194C57-E5DC-884F-BFEF-67A8F9A6F7A2}"/>
              </a:ext>
            </a:extLst>
          </p:cNvPr>
          <p:cNvSpPr/>
          <p:nvPr/>
        </p:nvSpPr>
        <p:spPr>
          <a:xfrm>
            <a:off x="9779000" y="762000"/>
            <a:ext cx="76200" cy="5080000"/>
          </a:xfrm>
          <a:prstGeom prst="rect">
            <a:avLst/>
          </a:prstGeom>
          <a:solidFill>
            <a:srgbClr val="8B2E2E"/>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6" name="SideCalloutText">
            <a:extLst>
              <a:ext uri="{FF2B5EF4-FFF2-40B4-BE49-F238E27FC236}">
                <a16:creationId xmlns:a16="http://schemas.microsoft.com/office/drawing/2014/main" id="{FC8AB2FE-2017-8040-A023-FE6972421307}"/>
              </a:ext>
            </a:extLst>
          </p:cNvPr>
          <p:cNvSpPr txBox="1"/>
          <p:nvPr/>
        </p:nvSpPr>
        <p:spPr>
          <a:xfrm>
            <a:off x="10033000" y="914400"/>
            <a:ext cx="1841500" cy="4826000"/>
          </a:xfrm>
          <a:prstGeom prst="rect">
            <a:avLst/>
          </a:prstGeom>
          <a:noFill/>
        </p:spPr>
        <p:txBody>
          <a:bodyPr vertOverflow="overflow" vert="horz" wrap="square" rtlCol="0" anchor="t">
            <a:noAutofit/>
          </a:bodyPr>
          <a:lstStyle/>
          <a:p>
            <a:pPr algn="l">
              <a:spcAft>
                <a:spcPts val="400"/>
              </a:spcAft>
              <a:buNone/>
            </a:pPr>
            <a:r>
              <a:rPr lang="en-US" sz="1600" b="1" dirty="0">
                <a:solidFill>
                  <a:srgbClr val="8B2E2E"/>
                </a:solidFill>
                <a:latin typeface="Georgia" panose="02040502050405020303" pitchFamily="18" charset="0"/>
              </a:rPr>
              <a:t>CODE WITHOUT CODE</a:t>
            </a:r>
          </a:p>
          <a:p>
            <a:pPr algn="l">
              <a:spcAft>
                <a:spcPts val="500"/>
              </a:spcAft>
              <a:buNone/>
            </a:pPr>
            <a:r>
              <a:rPr lang="en-US" sz="1700" i="1" dirty="0">
                <a:solidFill>
                  <a:srgbClr val="1A1A1A"/>
                </a:solidFill>
                <a:latin typeface="Georgia" panose="02040502050405020303" pitchFamily="18" charset="0"/>
              </a:rPr>
              <a:t>The instructions are in English.</a:t>
            </a:r>
          </a:p>
          <a:p>
            <a:pPr algn="l">
              <a:lnSpc>
                <a:spcPct val="120000"/>
              </a:lnSpc>
              <a:spcAft>
                <a:spcPts val="400"/>
              </a:spcAft>
              <a:buNone/>
            </a:pPr>
            <a:r>
              <a:rPr lang="en-US" sz="1500" dirty="0">
                <a:solidFill>
                  <a:srgbClr val="1A1A1A"/>
                </a:solidFill>
                <a:latin typeface="Georgia" panose="02040502050405020303" pitchFamily="18" charset="0"/>
              </a:rPr>
              <a:t>Claude Code runs procedures that look like programs but are written in prose.</a:t>
            </a:r>
          </a:p>
          <a:p>
            <a:pPr algn="l">
              <a:lnSpc>
                <a:spcPct val="120000"/>
              </a:lnSpc>
              <a:spcAft>
                <a:spcPts val="400"/>
              </a:spcAft>
              <a:buNone/>
            </a:pPr>
            <a:r>
              <a:rPr lang="en-US" sz="1500" dirty="0">
                <a:solidFill>
                  <a:srgbClr val="1A1A1A"/>
                </a:solidFill>
                <a:latin typeface="Georgia" panose="02040502050405020303" pitchFamily="18" charset="0"/>
              </a:rPr>
              <a:t>Here: </a:t>
            </a:r>
            <a:r>
              <a:rPr lang="en-US" sz="1500" b="1" dirty="0">
                <a:solidFill>
                  <a:srgbClr val="8B2E2E"/>
                </a:solidFill>
                <a:latin typeface="Georgia" panose="02040502050405020303" pitchFamily="18" charset="0"/>
              </a:rPr>
              <a:t>/goal</a:t>
            </a:r>
            <a:r>
              <a:rPr lang="en-US" sz="1500" dirty="0">
                <a:solidFill>
                  <a:srgbClr val="1A1A1A"/>
                </a:solidFill>
                <a:latin typeface="Georgia" panose="02040502050405020303" pitchFamily="18" charset="0"/>
              </a:rPr>
              <a:t> drafts, critiques, and rewrites an essay in a loop until it converges.</a:t>
            </a:r>
          </a:p>
        </p:txBody>
      </p:sp>
    </p:spTree>
    <p:extLst>
      <p:ext uri="{BB962C8B-B14F-4D97-AF65-F5344CB8AC3E}">
        <p14:creationId xmlns:p14="http://schemas.microsoft.com/office/powerpoint/2010/main" val="4259092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CD61FC-750C-4E69-2A2D-C61FCBFD29DF}"/>
              </a:ext>
            </a:extLst>
          </p:cNvPr>
          <p:cNvPicPr>
            <a:picLocks noChangeAspect="1"/>
          </p:cNvPicPr>
          <p:nvPr/>
        </p:nvPicPr>
        <p:blipFill>
          <a:blip r:embed="rId3"/>
          <a:stretch>
            <a:fillRect/>
          </a:stretch>
        </p:blipFill>
        <p:spPr>
          <a:xfrm>
            <a:off x="236620" y="148816"/>
            <a:ext cx="9276347" cy="5876871"/>
          </a:xfrm>
          <a:prstGeom prst="rect">
            <a:avLst/>
          </a:prstGeom>
        </p:spPr>
      </p:pic>
      <p:sp>
        <p:nvSpPr>
          <p:cNvPr id="3" name="SideCalloutPanel">
            <a:extLst>
              <a:ext uri="{FF2B5EF4-FFF2-40B4-BE49-F238E27FC236}">
                <a16:creationId xmlns:a16="http://schemas.microsoft.com/office/drawing/2014/main" id="{63BD19E8-B8D7-944F-94E5-5A9761F6D9EB}"/>
              </a:ext>
            </a:extLst>
          </p:cNvPr>
          <p:cNvSpPr/>
          <p:nvPr/>
        </p:nvSpPr>
        <p:spPr>
          <a:xfrm>
            <a:off x="9779000" y="762000"/>
            <a:ext cx="2222500" cy="4826000"/>
          </a:xfrm>
          <a:prstGeom prst="rect">
            <a:avLst/>
          </a:prstGeom>
          <a:solidFill>
            <a:srgbClr val="FFFFFF"/>
          </a:solidFill>
          <a:ln w="12700" cap="flat" cmpd="sng" algn="ctr">
            <a:solidFill>
              <a:srgbClr val="8B2E2E"/>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SideCalloutBar">
            <a:extLst>
              <a:ext uri="{FF2B5EF4-FFF2-40B4-BE49-F238E27FC236}">
                <a16:creationId xmlns:a16="http://schemas.microsoft.com/office/drawing/2014/main" id="{7C6B67CE-4328-5540-8DCF-2AECE826F0EF}"/>
              </a:ext>
            </a:extLst>
          </p:cNvPr>
          <p:cNvSpPr/>
          <p:nvPr/>
        </p:nvSpPr>
        <p:spPr>
          <a:xfrm>
            <a:off x="9779000" y="762000"/>
            <a:ext cx="76200" cy="4826000"/>
          </a:xfrm>
          <a:prstGeom prst="rect">
            <a:avLst/>
          </a:prstGeom>
          <a:solidFill>
            <a:srgbClr val="8B2E2E"/>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SideCalloutText">
            <a:extLst>
              <a:ext uri="{FF2B5EF4-FFF2-40B4-BE49-F238E27FC236}">
                <a16:creationId xmlns:a16="http://schemas.microsoft.com/office/drawing/2014/main" id="{848637A7-B632-4C48-B702-B02EAB0C3185}"/>
              </a:ext>
            </a:extLst>
          </p:cNvPr>
          <p:cNvSpPr txBox="1"/>
          <p:nvPr/>
        </p:nvSpPr>
        <p:spPr>
          <a:xfrm>
            <a:off x="10033000" y="952500"/>
            <a:ext cx="1841500" cy="4445000"/>
          </a:xfrm>
          <a:prstGeom prst="rect">
            <a:avLst/>
          </a:prstGeom>
          <a:noFill/>
        </p:spPr>
        <p:txBody>
          <a:bodyPr vertOverflow="overflow" vert="horz" wrap="square" rtlCol="0" anchor="t">
            <a:noAutofit/>
          </a:bodyPr>
          <a:lstStyle/>
          <a:p>
            <a:pPr algn="l">
              <a:spcAft>
                <a:spcPts val="400"/>
              </a:spcAft>
              <a:buNone/>
            </a:pPr>
            <a:r>
              <a:rPr lang="en-US" sz="1600" b="1" dirty="0">
                <a:solidFill>
                  <a:srgbClr val="8B2E2E"/>
                </a:solidFill>
                <a:latin typeface="Georgia" panose="02040502050405020303" pitchFamily="18" charset="0"/>
              </a:rPr>
              <a:t>BUILD WHOLE WEBSITES</a:t>
            </a:r>
          </a:p>
          <a:p>
            <a:pPr algn="l">
              <a:spcAft>
                <a:spcPts val="500"/>
              </a:spcAft>
              <a:buNone/>
            </a:pPr>
            <a:r>
              <a:rPr lang="en-US" sz="1700" i="1" dirty="0">
                <a:solidFill>
                  <a:srgbClr val="1A1A1A"/>
                </a:solidFill>
                <a:latin typeface="Georgia" panose="02040502050405020303" pitchFamily="18" charset="0"/>
              </a:rPr>
              <a:t>Claude Code or OpenAI Codex.</a:t>
            </a:r>
          </a:p>
          <a:p>
            <a:pPr algn="l">
              <a:lnSpc>
                <a:spcPct val="120000"/>
              </a:lnSpc>
              <a:spcAft>
                <a:spcPts val="400"/>
              </a:spcAft>
              <a:buNone/>
            </a:pPr>
            <a:r>
              <a:rPr lang="en-US" sz="1500" dirty="0">
                <a:solidFill>
                  <a:srgbClr val="1A1A1A"/>
                </a:solidFill>
                <a:latin typeface="Georgia" panose="02040502050405020303" pitchFamily="18" charset="0"/>
              </a:rPr>
              <a:t>Elaborate, working sites — course portals, doctrine explorers, research dashboards.</a:t>
            </a:r>
          </a:p>
          <a:p>
            <a:pPr algn="l">
              <a:lnSpc>
                <a:spcPct val="120000"/>
              </a:lnSpc>
              <a:buNone/>
            </a:pPr>
            <a:r>
              <a:rPr lang="en-US" sz="1500" dirty="0">
                <a:solidFill>
                  <a:srgbClr val="1A1A1A"/>
                </a:solidFill>
                <a:latin typeface="Georgia" panose="02040502050405020303" pitchFamily="18" charset="0"/>
              </a:rPr>
              <a:t>No web-dev background. Describe what you want; the agent writes, tests, and deploys.</a:t>
            </a:r>
          </a:p>
        </p:txBody>
      </p:sp>
    </p:spTree>
    <p:extLst>
      <p:ext uri="{BB962C8B-B14F-4D97-AF65-F5344CB8AC3E}">
        <p14:creationId xmlns:p14="http://schemas.microsoft.com/office/powerpoint/2010/main" val="2457738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5D60-CF4C-1BDA-B410-3D160DC8BED0}"/>
              </a:ext>
            </a:extLst>
          </p:cNvPr>
          <p:cNvSpPr>
            <a:spLocks noGrp="1"/>
          </p:cNvSpPr>
          <p:nvPr>
            <p:ph type="title"/>
          </p:nvPr>
        </p:nvSpPr>
        <p:spPr>
          <a:xfrm>
            <a:off x="838200" y="424656"/>
            <a:ext cx="10515600" cy="1325563"/>
          </a:xfrm>
        </p:spPr>
        <p:txBody>
          <a:bodyPr/>
          <a:lstStyle/>
          <a:p>
            <a:pPr algn="l">
              <a:buNone/>
            </a:pPr>
            <a:r>
              <a:rPr lang="en-US" sz="3600" b="1" dirty="0">
                <a:solidFill>
                  <a:srgbClr val="1A1A1A"/>
                </a:solidFill>
                <a:latin typeface="Georgia" panose="02040502050405020303" pitchFamily="18" charset="0"/>
              </a:rPr>
              <a:t>What to Do Next</a:t>
            </a:r>
            <a:endParaRPr lang="en-US" sz="3600" b="1" i="1" dirty="0">
              <a:solidFill>
                <a:srgbClr val="8B2E2E"/>
              </a:solidFill>
              <a:latin typeface="Georgia" panose="02040502050405020303" pitchFamily="18" charset="0"/>
            </a:endParaRPr>
          </a:p>
        </p:txBody>
      </p:sp>
      <p:sp>
        <p:nvSpPr>
          <p:cNvPr id="900" name="B900"/>
          <p:cNvSpPr txBox="1"/>
          <p:nvPr/>
        </p:nvSpPr>
        <p:spPr>
          <a:xfrm>
            <a:off x="762000" y="1905000"/>
            <a:ext cx="635000" cy="635000"/>
          </a:xfrm>
          <a:prstGeom prst="rect">
            <a:avLst/>
          </a:prstGeom>
          <a:noFill/>
          <a:ln>
            <a:noFill/>
          </a:ln>
        </p:spPr>
        <p:txBody>
          <a:bodyPr wrap="none" lIns="91440" tIns="91440" rIns="91440" bIns="91440" rtlCol="0" anchor="ctr"/>
          <a:lstStyle/>
          <a:p>
            <a:pPr algn="r">
              <a:buNone/>
            </a:pPr>
            <a:r>
              <a:rPr lang="en-US" sz="4400" b="1" dirty="0">
                <a:solidFill>
                  <a:srgbClr val="8B2E2E"/>
                </a:solidFill>
                <a:latin typeface="Georgia" panose="02040502050405020303" pitchFamily="18" charset="0"/>
              </a:rPr>
              <a:t>1</a:t>
            </a:r>
          </a:p>
        </p:txBody>
      </p:sp>
      <p:sp>
        <p:nvSpPr>
          <p:cNvPr id="901" name="B901"/>
          <p:cNvSpPr txBox="1"/>
          <p:nvPr/>
        </p:nvSpPr>
        <p:spPr>
          <a:xfrm>
            <a:off x="1651000" y="1905000"/>
            <a:ext cx="9779000" cy="355600"/>
          </a:xfrm>
          <a:prstGeom prst="rect">
            <a:avLst/>
          </a:prstGeom>
          <a:noFill/>
          <a:ln>
            <a:noFill/>
          </a:ln>
        </p:spPr>
        <p:txBody>
          <a:bodyPr wrap="square" lIns="91440" tIns="91440" rIns="91440" bIns="91440" rtlCol="0" anchor="ctr"/>
          <a:lstStyle/>
          <a:p>
            <a:pPr algn="l">
              <a:buNone/>
            </a:pPr>
            <a:r>
              <a:rPr lang="en-US" sz="2400" b="1" dirty="0">
                <a:solidFill>
                  <a:srgbClr val="1A1A1A"/>
                </a:solidFill>
                <a:latin typeface="Georgia" panose="02040502050405020303" pitchFamily="18" charset="0"/>
              </a:rPr>
              <a:t>Open NotebookLM today.</a:t>
            </a:r>
          </a:p>
        </p:txBody>
      </p:sp>
      <p:sp>
        <p:nvSpPr>
          <p:cNvPr id="902" name="B902"/>
          <p:cNvSpPr txBox="1"/>
          <p:nvPr/>
        </p:nvSpPr>
        <p:spPr>
          <a:xfrm>
            <a:off x="1651000" y="2235200"/>
            <a:ext cx="9779000" cy="304800"/>
          </a:xfrm>
          <a:prstGeom prst="rect">
            <a:avLst/>
          </a:prstGeom>
          <a:noFill/>
          <a:ln>
            <a:noFill/>
          </a:ln>
        </p:spPr>
        <p:txBody>
          <a:bodyPr wrap="square" lIns="91440" tIns="91440" rIns="91440" bIns="91440" rtlCol="0" anchor="ctr"/>
          <a:lstStyle/>
          <a:p>
            <a:pPr algn="l">
              <a:buNone/>
            </a:pPr>
            <a:r>
              <a:rPr lang="en-US" sz="2000" i="1" dirty="0">
                <a:solidFill>
                  <a:srgbClr val="6B6B6B"/>
                </a:solidFill>
                <a:latin typeface="Georgia" panose="02040502050405020303" pitchFamily="18" charset="0"/>
              </a:rPr>
              <a:t>Free. Browser. Five minutes.</a:t>
            </a:r>
          </a:p>
        </p:txBody>
      </p:sp>
      <p:sp>
        <p:nvSpPr>
          <p:cNvPr id="903" name="B903"/>
          <p:cNvSpPr txBox="1"/>
          <p:nvPr/>
        </p:nvSpPr>
        <p:spPr>
          <a:xfrm>
            <a:off x="762000" y="2667000"/>
            <a:ext cx="635000" cy="635000"/>
          </a:xfrm>
          <a:prstGeom prst="rect">
            <a:avLst/>
          </a:prstGeom>
          <a:noFill/>
          <a:ln>
            <a:noFill/>
          </a:ln>
        </p:spPr>
        <p:txBody>
          <a:bodyPr wrap="none" lIns="91440" tIns="91440" rIns="91440" bIns="91440" rtlCol="0" anchor="ctr"/>
          <a:lstStyle/>
          <a:p>
            <a:pPr algn="r">
              <a:buNone/>
            </a:pPr>
            <a:r>
              <a:rPr lang="en-US" sz="4400" b="1" dirty="0">
                <a:solidFill>
                  <a:srgbClr val="8B2E2E"/>
                </a:solidFill>
                <a:latin typeface="Georgia" panose="02040502050405020303" pitchFamily="18" charset="0"/>
              </a:rPr>
              <a:t>2</a:t>
            </a:r>
          </a:p>
        </p:txBody>
      </p:sp>
      <p:sp>
        <p:nvSpPr>
          <p:cNvPr id="904" name="B904"/>
          <p:cNvSpPr txBox="1"/>
          <p:nvPr/>
        </p:nvSpPr>
        <p:spPr>
          <a:xfrm>
            <a:off x="1651000" y="2667000"/>
            <a:ext cx="9779000" cy="355600"/>
          </a:xfrm>
          <a:prstGeom prst="rect">
            <a:avLst/>
          </a:prstGeom>
          <a:noFill/>
          <a:ln>
            <a:noFill/>
          </a:ln>
        </p:spPr>
        <p:txBody>
          <a:bodyPr wrap="square" lIns="91440" tIns="91440" rIns="91440" bIns="91440" rtlCol="0" anchor="ctr"/>
          <a:lstStyle/>
          <a:p>
            <a:pPr algn="l">
              <a:buNone/>
            </a:pPr>
            <a:r>
              <a:rPr lang="en-US" sz="2400" b="1" dirty="0">
                <a:solidFill>
                  <a:srgbClr val="1A1A1A"/>
                </a:solidFill>
                <a:latin typeface="Georgia" panose="02040502050405020303" pitchFamily="18" charset="0"/>
              </a:rPr>
              <a:t>Subscribe to Claude Pro tomorrow.</a:t>
            </a:r>
          </a:p>
        </p:txBody>
      </p:sp>
      <p:sp>
        <p:nvSpPr>
          <p:cNvPr id="905" name="B905"/>
          <p:cNvSpPr txBox="1"/>
          <p:nvPr/>
        </p:nvSpPr>
        <p:spPr>
          <a:xfrm>
            <a:off x="1651000" y="2997200"/>
            <a:ext cx="9779000" cy="304800"/>
          </a:xfrm>
          <a:prstGeom prst="rect">
            <a:avLst/>
          </a:prstGeom>
          <a:noFill/>
          <a:ln>
            <a:noFill/>
          </a:ln>
        </p:spPr>
        <p:txBody>
          <a:bodyPr wrap="square" lIns="91440" tIns="91440" rIns="91440" bIns="91440" rtlCol="0" anchor="ctr"/>
          <a:lstStyle/>
          <a:p>
            <a:pPr algn="l">
              <a:buNone/>
            </a:pPr>
            <a:r>
              <a:rPr lang="en-US" sz="2000" i="1" dirty="0">
                <a:solidFill>
                  <a:srgbClr val="6B6B6B"/>
                </a:solidFill>
                <a:latin typeface="Georgia" panose="02040502050405020303" pitchFamily="18" charset="0"/>
              </a:rPr>
              <a:t>$20/mo. Install Claude for Word. Live in Cowork for two weeks.</a:t>
            </a:r>
          </a:p>
        </p:txBody>
      </p:sp>
      <p:sp>
        <p:nvSpPr>
          <p:cNvPr id="906" name="B906"/>
          <p:cNvSpPr txBox="1"/>
          <p:nvPr/>
        </p:nvSpPr>
        <p:spPr>
          <a:xfrm>
            <a:off x="762000" y="3429000"/>
            <a:ext cx="635000" cy="635000"/>
          </a:xfrm>
          <a:prstGeom prst="rect">
            <a:avLst/>
          </a:prstGeom>
          <a:noFill/>
          <a:ln>
            <a:noFill/>
          </a:ln>
        </p:spPr>
        <p:txBody>
          <a:bodyPr wrap="none" lIns="91440" tIns="91440" rIns="91440" bIns="91440" rtlCol="0" anchor="ctr"/>
          <a:lstStyle/>
          <a:p>
            <a:pPr algn="r">
              <a:buNone/>
            </a:pPr>
            <a:r>
              <a:rPr lang="en-US" sz="4400" b="1" dirty="0">
                <a:solidFill>
                  <a:srgbClr val="8B2E2E"/>
                </a:solidFill>
                <a:latin typeface="Georgia" panose="02040502050405020303" pitchFamily="18" charset="0"/>
              </a:rPr>
              <a:t>3</a:t>
            </a:r>
          </a:p>
        </p:txBody>
      </p:sp>
      <p:sp>
        <p:nvSpPr>
          <p:cNvPr id="907" name="B907"/>
          <p:cNvSpPr txBox="1"/>
          <p:nvPr/>
        </p:nvSpPr>
        <p:spPr>
          <a:xfrm>
            <a:off x="1651000" y="3429000"/>
            <a:ext cx="9779000" cy="355600"/>
          </a:xfrm>
          <a:prstGeom prst="rect">
            <a:avLst/>
          </a:prstGeom>
          <a:noFill/>
          <a:ln>
            <a:noFill/>
          </a:ln>
        </p:spPr>
        <p:txBody>
          <a:bodyPr wrap="square" lIns="91440" tIns="91440" rIns="91440" bIns="91440" rtlCol="0" anchor="ctr"/>
          <a:lstStyle/>
          <a:p>
            <a:pPr algn="l">
              <a:buNone/>
            </a:pPr>
            <a:r>
              <a:rPr lang="en-US" sz="2400" b="1" dirty="0">
                <a:solidFill>
                  <a:srgbClr val="1A1A1A"/>
                </a:solidFill>
                <a:latin typeface="Georgia" panose="02040502050405020303" pitchFamily="18" charset="0"/>
              </a:rPr>
              <a:t>Touch Westlaw's and Lexis's AI offerings.</a:t>
            </a:r>
          </a:p>
        </p:txBody>
      </p:sp>
      <p:sp>
        <p:nvSpPr>
          <p:cNvPr id="908" name="B908"/>
          <p:cNvSpPr txBox="1"/>
          <p:nvPr/>
        </p:nvSpPr>
        <p:spPr>
          <a:xfrm>
            <a:off x="1651000" y="3759200"/>
            <a:ext cx="9779000" cy="304800"/>
          </a:xfrm>
          <a:prstGeom prst="rect">
            <a:avLst/>
          </a:prstGeom>
          <a:noFill/>
          <a:ln>
            <a:noFill/>
          </a:ln>
        </p:spPr>
        <p:txBody>
          <a:bodyPr wrap="square" lIns="91440" tIns="91440" rIns="91440" bIns="91440" rtlCol="0" anchor="ctr"/>
          <a:lstStyle/>
          <a:p>
            <a:pPr algn="l">
              <a:buNone/>
            </a:pPr>
            <a:r>
              <a:rPr lang="en-US" sz="2000" i="1" dirty="0">
                <a:solidFill>
                  <a:srgbClr val="6B6B6B"/>
                </a:solidFill>
                <a:latin typeface="Georgia" panose="02040502050405020303" pitchFamily="18" charset="0"/>
              </a:rPr>
              <a:t>Know what your students will see in practice.</a:t>
            </a:r>
          </a:p>
        </p:txBody>
      </p:sp>
      <p:sp>
        <p:nvSpPr>
          <p:cNvPr id="909" name="B909"/>
          <p:cNvSpPr txBox="1"/>
          <p:nvPr/>
        </p:nvSpPr>
        <p:spPr>
          <a:xfrm>
            <a:off x="762000" y="4191000"/>
            <a:ext cx="635000" cy="635000"/>
          </a:xfrm>
          <a:prstGeom prst="rect">
            <a:avLst/>
          </a:prstGeom>
          <a:noFill/>
          <a:ln>
            <a:noFill/>
          </a:ln>
        </p:spPr>
        <p:txBody>
          <a:bodyPr wrap="none" lIns="91440" tIns="91440" rIns="91440" bIns="91440" rtlCol="0" anchor="ctr"/>
          <a:lstStyle/>
          <a:p>
            <a:pPr algn="r">
              <a:buNone/>
            </a:pPr>
            <a:r>
              <a:rPr lang="en-US" sz="4400" b="1" dirty="0">
                <a:solidFill>
                  <a:srgbClr val="8B2E2E"/>
                </a:solidFill>
                <a:latin typeface="Georgia" panose="02040502050405020303" pitchFamily="18" charset="0"/>
              </a:rPr>
              <a:t>4</a:t>
            </a:r>
          </a:p>
        </p:txBody>
      </p:sp>
      <p:sp>
        <p:nvSpPr>
          <p:cNvPr id="910" name="B910"/>
          <p:cNvSpPr txBox="1"/>
          <p:nvPr/>
        </p:nvSpPr>
        <p:spPr>
          <a:xfrm>
            <a:off x="1651000" y="4191000"/>
            <a:ext cx="9779000" cy="355600"/>
          </a:xfrm>
          <a:prstGeom prst="rect">
            <a:avLst/>
          </a:prstGeom>
          <a:noFill/>
          <a:ln>
            <a:noFill/>
          </a:ln>
        </p:spPr>
        <p:txBody>
          <a:bodyPr wrap="square" lIns="91440" tIns="91440" rIns="91440" bIns="91440" rtlCol="0" anchor="ctr"/>
          <a:lstStyle/>
          <a:p>
            <a:pPr algn="l">
              <a:buNone/>
            </a:pPr>
            <a:r>
              <a:rPr lang="en-US" sz="2400" b="1" dirty="0">
                <a:solidFill>
                  <a:srgbClr val="1A1A1A"/>
                </a:solidFill>
                <a:latin typeface="Georgia" panose="02040502050405020303" pitchFamily="18" charset="0"/>
              </a:rPr>
              <a:t>Advocate for a Harvey or Legora license at your school.</a:t>
            </a:r>
          </a:p>
        </p:txBody>
      </p:sp>
      <p:sp>
        <p:nvSpPr>
          <p:cNvPr id="911" name="B911"/>
          <p:cNvSpPr txBox="1"/>
          <p:nvPr/>
        </p:nvSpPr>
        <p:spPr>
          <a:xfrm>
            <a:off x="1651000" y="4521200"/>
            <a:ext cx="9779000" cy="304800"/>
          </a:xfrm>
          <a:prstGeom prst="rect">
            <a:avLst/>
          </a:prstGeom>
          <a:noFill/>
          <a:ln>
            <a:noFill/>
          </a:ln>
        </p:spPr>
        <p:txBody>
          <a:bodyPr wrap="square" lIns="91440" tIns="91440" rIns="91440" bIns="91440" rtlCol="0" anchor="ctr"/>
          <a:lstStyle/>
          <a:p>
            <a:pPr algn="l">
              <a:buNone/>
            </a:pPr>
            <a:r>
              <a:rPr lang="en-US" sz="2000" i="1" dirty="0">
                <a:solidFill>
                  <a:srgbClr val="6B6B6B"/>
                </a:solidFill>
                <a:latin typeface="Georgia" panose="02040502050405020303" pitchFamily="18" charset="0"/>
              </a:rPr>
              <a:t>Fluency with the firm-standard interface is a placement advantage.</a:t>
            </a:r>
          </a:p>
        </p:txBody>
      </p:sp>
      <p:sp>
        <p:nvSpPr>
          <p:cNvPr id="912" name="B912"/>
          <p:cNvSpPr txBox="1"/>
          <p:nvPr/>
        </p:nvSpPr>
        <p:spPr>
          <a:xfrm>
            <a:off x="762000" y="4953000"/>
            <a:ext cx="635000" cy="635000"/>
          </a:xfrm>
          <a:prstGeom prst="rect">
            <a:avLst/>
          </a:prstGeom>
          <a:noFill/>
          <a:ln>
            <a:noFill/>
          </a:ln>
        </p:spPr>
        <p:txBody>
          <a:bodyPr wrap="none" lIns="91440" tIns="91440" rIns="91440" bIns="91440" rtlCol="0" anchor="ctr"/>
          <a:lstStyle/>
          <a:p>
            <a:pPr algn="r">
              <a:buNone/>
            </a:pPr>
            <a:r>
              <a:rPr lang="en-US" sz="4400" b="1" dirty="0">
                <a:solidFill>
                  <a:srgbClr val="8B2E2E"/>
                </a:solidFill>
                <a:latin typeface="Georgia" panose="02040502050405020303" pitchFamily="18" charset="0"/>
              </a:rPr>
              <a:t>5</a:t>
            </a:r>
          </a:p>
        </p:txBody>
      </p:sp>
      <p:sp>
        <p:nvSpPr>
          <p:cNvPr id="913" name="B913"/>
          <p:cNvSpPr txBox="1"/>
          <p:nvPr/>
        </p:nvSpPr>
        <p:spPr>
          <a:xfrm>
            <a:off x="1651000" y="4953000"/>
            <a:ext cx="9779000" cy="355600"/>
          </a:xfrm>
          <a:prstGeom prst="rect">
            <a:avLst/>
          </a:prstGeom>
          <a:noFill/>
          <a:ln>
            <a:noFill/>
          </a:ln>
        </p:spPr>
        <p:txBody>
          <a:bodyPr wrap="square" lIns="91440" tIns="91440" rIns="91440" bIns="91440" rtlCol="0" anchor="ctr"/>
          <a:lstStyle/>
          <a:p>
            <a:pPr algn="l">
              <a:buNone/>
            </a:pPr>
            <a:r>
              <a:rPr lang="en-US" sz="2400" b="1" dirty="0">
                <a:solidFill>
                  <a:srgbClr val="1A1A1A"/>
                </a:solidFill>
                <a:latin typeface="Georgia" panose="02040502050405020303" pitchFamily="18" charset="0"/>
              </a:rPr>
              <a:t>Watch the open-source wave.</a:t>
            </a:r>
          </a:p>
        </p:txBody>
      </p:sp>
      <p:sp>
        <p:nvSpPr>
          <p:cNvPr id="914" name="B914"/>
          <p:cNvSpPr txBox="1"/>
          <p:nvPr/>
        </p:nvSpPr>
        <p:spPr>
          <a:xfrm>
            <a:off x="1651000" y="5283200"/>
            <a:ext cx="9779000" cy="304800"/>
          </a:xfrm>
          <a:prstGeom prst="rect">
            <a:avLst/>
          </a:prstGeom>
          <a:noFill/>
          <a:ln>
            <a:noFill/>
          </a:ln>
        </p:spPr>
        <p:txBody>
          <a:bodyPr wrap="square" lIns="91440" tIns="91440" rIns="91440" bIns="91440" rtlCol="0" anchor="ctr"/>
          <a:lstStyle/>
          <a:p>
            <a:pPr algn="l">
              <a:buNone/>
            </a:pPr>
            <a:r>
              <a:rPr lang="en-US" sz="2000" i="1" dirty="0">
                <a:solidFill>
                  <a:srgbClr val="6B6B6B"/>
                </a:solidFill>
                <a:latin typeface="Georgia" panose="02040502050405020303" pitchFamily="18" charset="0"/>
              </a:rPr>
              <a:t>Mike and Lavern are the leading edge. Try Lavern on a small task.</a:t>
            </a:r>
          </a:p>
        </p:txBody>
      </p:sp>
      <p:sp>
        <p:nvSpPr>
          <p:cNvPr id="915" name="B915"/>
          <p:cNvSpPr txBox="1"/>
          <p:nvPr/>
        </p:nvSpPr>
        <p:spPr>
          <a:xfrm>
            <a:off x="762000" y="5715000"/>
            <a:ext cx="635000" cy="635000"/>
          </a:xfrm>
          <a:prstGeom prst="rect">
            <a:avLst/>
          </a:prstGeom>
          <a:noFill/>
          <a:ln>
            <a:noFill/>
          </a:ln>
        </p:spPr>
        <p:txBody>
          <a:bodyPr wrap="none" lIns="91440" tIns="91440" rIns="91440" bIns="91440" rtlCol="0" anchor="ctr"/>
          <a:lstStyle/>
          <a:p>
            <a:pPr algn="r">
              <a:buNone/>
            </a:pPr>
            <a:r>
              <a:rPr lang="en-US" sz="4400" b="1" dirty="0">
                <a:solidFill>
                  <a:srgbClr val="8B2E2E"/>
                </a:solidFill>
                <a:latin typeface="Georgia" panose="02040502050405020303" pitchFamily="18" charset="0"/>
              </a:rPr>
              <a:t>6</a:t>
            </a:r>
          </a:p>
        </p:txBody>
      </p:sp>
      <p:sp>
        <p:nvSpPr>
          <p:cNvPr id="916" name="B916"/>
          <p:cNvSpPr txBox="1"/>
          <p:nvPr/>
        </p:nvSpPr>
        <p:spPr>
          <a:xfrm>
            <a:off x="1651000" y="5715000"/>
            <a:ext cx="9779000" cy="355600"/>
          </a:xfrm>
          <a:prstGeom prst="rect">
            <a:avLst/>
          </a:prstGeom>
          <a:noFill/>
          <a:ln>
            <a:noFill/>
          </a:ln>
        </p:spPr>
        <p:txBody>
          <a:bodyPr wrap="square" lIns="91440" tIns="91440" rIns="91440" bIns="91440" rtlCol="0" anchor="ctr"/>
          <a:lstStyle/>
          <a:p>
            <a:pPr algn="l">
              <a:buNone/>
            </a:pPr>
            <a:r>
              <a:rPr lang="en-US" sz="2400" b="1" dirty="0">
                <a:solidFill>
                  <a:srgbClr val="1A1A1A"/>
                </a:solidFill>
                <a:latin typeface="Georgia" panose="02040502050405020303" pitchFamily="18" charset="0"/>
              </a:rPr>
              <a:t>Try Claude Code on a problem you said you couldn't solve.</a:t>
            </a:r>
          </a:p>
        </p:txBody>
      </p:sp>
      <p:sp>
        <p:nvSpPr>
          <p:cNvPr id="917" name="B917"/>
          <p:cNvSpPr txBox="1"/>
          <p:nvPr/>
        </p:nvSpPr>
        <p:spPr>
          <a:xfrm>
            <a:off x="1651000" y="6045200"/>
            <a:ext cx="9779000" cy="304800"/>
          </a:xfrm>
          <a:prstGeom prst="rect">
            <a:avLst/>
          </a:prstGeom>
          <a:noFill/>
          <a:ln>
            <a:noFill/>
          </a:ln>
        </p:spPr>
        <p:txBody>
          <a:bodyPr wrap="square" lIns="91440" tIns="91440" rIns="91440" bIns="91440" rtlCol="0" anchor="ctr"/>
          <a:lstStyle/>
          <a:p>
            <a:pPr algn="l">
              <a:buNone/>
            </a:pPr>
            <a:r>
              <a:rPr lang="en-US" sz="2000" i="1" dirty="0">
                <a:solidFill>
                  <a:srgbClr val="6B6B6B"/>
                </a:solidFill>
                <a:latin typeface="Georgia" panose="02040502050405020303" pitchFamily="18" charset="0"/>
              </a:rPr>
              <a:t>Find out you were wrong.</a:t>
            </a:r>
          </a:p>
        </p:txBody>
      </p:sp>
    </p:spTree>
    <p:extLst>
      <p:ext uri="{BB962C8B-B14F-4D97-AF65-F5344CB8AC3E}">
        <p14:creationId xmlns:p14="http://schemas.microsoft.com/office/powerpoint/2010/main" val="3547043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06A42B-981B-DB9B-73D5-D8A350286B59}"/>
              </a:ext>
            </a:extLst>
          </p:cNvPr>
          <p:cNvPicPr>
            <a:picLocks noGrp="1" noChangeAspect="1"/>
          </p:cNvPicPr>
          <p:nvPr>
            <p:ph idx="4294967295"/>
          </p:nvPr>
        </p:nvPicPr>
        <p:blipFill>
          <a:blip r:embed="rId3"/>
          <a:stretch>
            <a:fillRect/>
          </a:stretch>
        </p:blipFill>
        <p:spPr>
          <a:xfrm>
            <a:off x="1651000" y="372904"/>
            <a:ext cx="9169400" cy="6112191"/>
          </a:xfrm>
          <a:prstGeom prst="rect">
            <a:avLst/>
          </a:prstGeom>
        </p:spPr>
      </p:pic>
    </p:spTree>
    <p:extLst>
      <p:ext uri="{BB962C8B-B14F-4D97-AF65-F5344CB8AC3E}">
        <p14:creationId xmlns:p14="http://schemas.microsoft.com/office/powerpoint/2010/main" val="868873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46304"/>
          </a:xfrm>
          <a:prstGeom prst="rect">
            <a:avLst/>
          </a:prstGeom>
          <a:solidFill>
            <a:srgbClr val="0D1B2A"/>
          </a:solidFill>
          <a:ln w="12700">
            <a:solidFill>
              <a:srgbClr val="0D1B2A"/>
            </a:solidFill>
            <a:prstDash val="solid"/>
          </a:ln>
        </p:spPr>
        <p:txBody>
          <a:bodyPr/>
          <a:lstStyle/>
          <a:p>
            <a:endParaRPr lang="en-US" sz="2400">
              <a:latin typeface="Georgia" panose="02040502050405020303" pitchFamily="18" charset="0"/>
            </a:endParaRPr>
          </a:p>
        </p:txBody>
      </p:sp>
      <p:sp>
        <p:nvSpPr>
          <p:cNvPr id="3" name="Shape 1"/>
          <p:cNvSpPr/>
          <p:nvPr/>
        </p:nvSpPr>
        <p:spPr>
          <a:xfrm>
            <a:off x="0" y="146304"/>
            <a:ext cx="97536" cy="6711696"/>
          </a:xfrm>
          <a:prstGeom prst="rect">
            <a:avLst/>
          </a:prstGeom>
          <a:solidFill>
            <a:srgbClr val="00A896"/>
          </a:solidFill>
          <a:ln w="12700">
            <a:solidFill>
              <a:srgbClr val="00A896"/>
            </a:solidFill>
            <a:prstDash val="solid"/>
          </a:ln>
        </p:spPr>
        <p:txBody>
          <a:bodyPr/>
          <a:lstStyle/>
          <a:p>
            <a:endParaRPr lang="en-US" sz="2400">
              <a:latin typeface="Georgia" panose="02040502050405020303" pitchFamily="18" charset="0"/>
            </a:endParaRPr>
          </a:p>
        </p:txBody>
      </p:sp>
      <p:sp>
        <p:nvSpPr>
          <p:cNvPr id="4" name="Shape 2"/>
          <p:cNvSpPr/>
          <p:nvPr/>
        </p:nvSpPr>
        <p:spPr>
          <a:xfrm>
            <a:off x="8778240" y="-1463040"/>
            <a:ext cx="5486400" cy="5486400"/>
          </a:xfrm>
          <a:prstGeom prst="ellipse">
            <a:avLst/>
          </a:prstGeom>
          <a:solidFill>
            <a:srgbClr val="E8F7F5">
              <a:alpha val="80000"/>
            </a:srgbClr>
          </a:solidFill>
          <a:ln w="12700">
            <a:solidFill>
              <a:srgbClr val="00A896">
                <a:alpha val="40000"/>
              </a:srgbClr>
            </a:solidFill>
            <a:prstDash val="solid"/>
          </a:ln>
        </p:spPr>
        <p:txBody>
          <a:bodyPr/>
          <a:lstStyle/>
          <a:p>
            <a:endParaRPr lang="en-US" sz="2400">
              <a:latin typeface="Georgia" panose="02040502050405020303" pitchFamily="18" charset="0"/>
            </a:endParaRPr>
          </a:p>
        </p:txBody>
      </p:sp>
      <p:sp>
        <p:nvSpPr>
          <p:cNvPr id="5" name="Shape 3"/>
          <p:cNvSpPr/>
          <p:nvPr/>
        </p:nvSpPr>
        <p:spPr>
          <a:xfrm>
            <a:off x="10363200" y="3413760"/>
            <a:ext cx="2682240" cy="2682240"/>
          </a:xfrm>
          <a:prstGeom prst="ellipse">
            <a:avLst/>
          </a:prstGeom>
          <a:solidFill>
            <a:srgbClr val="EBF4FA">
              <a:alpha val="90000"/>
            </a:srgbClr>
          </a:solidFill>
          <a:ln w="12700">
            <a:solidFill>
              <a:srgbClr val="1D6FA4">
                <a:alpha val="50000"/>
              </a:srgbClr>
            </a:solidFill>
            <a:prstDash val="solid"/>
          </a:ln>
        </p:spPr>
        <p:txBody>
          <a:bodyPr/>
          <a:lstStyle/>
          <a:p>
            <a:endParaRPr lang="en-US" sz="2400">
              <a:latin typeface="Georgia" panose="02040502050405020303" pitchFamily="18" charset="0"/>
            </a:endParaRPr>
          </a:p>
        </p:txBody>
      </p:sp>
      <p:sp>
        <p:nvSpPr>
          <p:cNvPr id="6" name="Text 4"/>
          <p:cNvSpPr/>
          <p:nvPr/>
        </p:nvSpPr>
        <p:spPr>
          <a:xfrm>
            <a:off x="365760" y="548640"/>
            <a:ext cx="7315200" cy="426720"/>
          </a:xfrm>
          <a:prstGeom prst="rect">
            <a:avLst/>
          </a:prstGeom>
          <a:noFill/>
          <a:ln/>
        </p:spPr>
        <p:txBody>
          <a:bodyPr wrap="square" lIns="0" tIns="0" rIns="0" bIns="0" rtlCol="0" anchor="ctr"/>
          <a:lstStyle/>
          <a:p>
            <a:r>
              <a:rPr lang="en-US" sz="1333" b="1" kern="0" spc="533" dirty="0">
                <a:solidFill>
                  <a:srgbClr val="00A896"/>
                </a:solidFill>
                <a:latin typeface="Georgia" panose="02040502050405020303" pitchFamily="18" charset="0"/>
                <a:ea typeface="Calibri" pitchFamily="34" charset="-122"/>
                <a:cs typeface="Calibri" pitchFamily="34" charset="-120"/>
              </a:rPr>
              <a:t>  </a:t>
            </a:r>
            <a:r>
              <a:rPr lang="en-US" b="1" kern="0" spc="533" dirty="0">
                <a:solidFill>
                  <a:srgbClr val="00A896"/>
                </a:solidFill>
                <a:latin typeface="Georgia" panose="02040502050405020303" pitchFamily="18" charset="0"/>
                <a:ea typeface="Calibri" pitchFamily="34" charset="-122"/>
                <a:cs typeface="Calibri" pitchFamily="34" charset="-120"/>
              </a:rPr>
              <a:t>Introduction</a:t>
            </a:r>
            <a:endParaRPr lang="en-US" dirty="0">
              <a:latin typeface="Georgia" panose="02040502050405020303" pitchFamily="18" charset="0"/>
            </a:endParaRPr>
          </a:p>
        </p:txBody>
      </p:sp>
      <p:sp>
        <p:nvSpPr>
          <p:cNvPr id="7" name="Text 5"/>
          <p:cNvSpPr/>
          <p:nvPr/>
        </p:nvSpPr>
        <p:spPr>
          <a:xfrm>
            <a:off x="365760" y="1158240"/>
            <a:ext cx="11216640" cy="1584960"/>
          </a:xfrm>
          <a:prstGeom prst="rect">
            <a:avLst/>
          </a:prstGeom>
          <a:noFill/>
          <a:ln/>
        </p:spPr>
        <p:txBody>
          <a:bodyPr wrap="square" lIns="0" tIns="0" rIns="0" bIns="0" rtlCol="0" anchor="ctr"/>
          <a:lstStyle/>
          <a:p>
            <a:r>
              <a:rPr lang="en-US" sz="5867" b="1" dirty="0">
                <a:solidFill>
                  <a:srgbClr val="0D1B2A"/>
                </a:solidFill>
                <a:latin typeface="Georgia" panose="02040502050405020303" pitchFamily="18" charset="0"/>
                <a:ea typeface="Georgia" pitchFamily="34" charset="-122"/>
                <a:cs typeface="Georgia" pitchFamily="34" charset="-120"/>
              </a:rPr>
              <a:t>AI &amp; The Future of Law</a:t>
            </a:r>
            <a:endParaRPr lang="en-US" sz="5867" dirty="0">
              <a:latin typeface="Georgia" panose="02040502050405020303" pitchFamily="18" charset="0"/>
            </a:endParaRPr>
          </a:p>
        </p:txBody>
      </p:sp>
      <p:sp>
        <p:nvSpPr>
          <p:cNvPr id="8" name="Text 6"/>
          <p:cNvSpPr/>
          <p:nvPr/>
        </p:nvSpPr>
        <p:spPr>
          <a:xfrm>
            <a:off x="365760" y="2865120"/>
            <a:ext cx="9144000" cy="670560"/>
          </a:xfrm>
          <a:prstGeom prst="rect">
            <a:avLst/>
          </a:prstGeom>
          <a:noFill/>
          <a:ln/>
        </p:spPr>
        <p:txBody>
          <a:bodyPr wrap="square" lIns="0" tIns="0" rIns="0" bIns="0" rtlCol="0" anchor="ctr"/>
          <a:lstStyle/>
          <a:p>
            <a:r>
              <a:rPr lang="en-US" sz="2400" dirty="0">
                <a:solidFill>
                  <a:srgbClr val="2C5282"/>
                </a:solidFill>
                <a:latin typeface="Georgia" panose="02040502050405020303" pitchFamily="18" charset="0"/>
                <a:ea typeface="Calibri" pitchFamily="34" charset="-122"/>
                <a:cs typeface="Calibri" pitchFamily="34" charset="-120"/>
              </a:rPr>
              <a:t>How Artificial Intelligence Is Transforming Legal Practice</a:t>
            </a:r>
            <a:endParaRPr lang="en-US" sz="2400" dirty="0">
              <a:solidFill>
                <a:srgbClr val="2C5282"/>
              </a:solidFill>
              <a:latin typeface="Georgia" panose="02040502050405020303" pitchFamily="18" charset="0"/>
            </a:endParaRPr>
          </a:p>
        </p:txBody>
      </p:sp>
      <p:sp>
        <p:nvSpPr>
          <p:cNvPr id="9" name="Shape 7"/>
          <p:cNvSpPr/>
          <p:nvPr/>
        </p:nvSpPr>
        <p:spPr>
          <a:xfrm>
            <a:off x="365760" y="3718560"/>
            <a:ext cx="4876800" cy="36576"/>
          </a:xfrm>
          <a:prstGeom prst="rect">
            <a:avLst/>
          </a:prstGeom>
          <a:solidFill>
            <a:srgbClr val="00A896"/>
          </a:solidFill>
          <a:ln w="12700">
            <a:solidFill>
              <a:srgbClr val="00A896"/>
            </a:solidFill>
            <a:prstDash val="solid"/>
          </a:ln>
        </p:spPr>
        <p:txBody>
          <a:bodyPr/>
          <a:lstStyle/>
          <a:p>
            <a:endParaRPr lang="en-US" sz="2400">
              <a:latin typeface="Georgia" panose="02040502050405020303" pitchFamily="18" charset="0"/>
            </a:endParaRPr>
          </a:p>
        </p:txBody>
      </p:sp>
      <p:sp>
        <p:nvSpPr>
          <p:cNvPr id="10" name="Text 8"/>
          <p:cNvSpPr/>
          <p:nvPr/>
        </p:nvSpPr>
        <p:spPr>
          <a:xfrm>
            <a:off x="365760" y="3901440"/>
            <a:ext cx="10972800" cy="853440"/>
          </a:xfrm>
          <a:prstGeom prst="rect">
            <a:avLst/>
          </a:prstGeom>
          <a:noFill/>
          <a:ln/>
        </p:spPr>
        <p:txBody>
          <a:bodyPr wrap="square" lIns="0" tIns="0" rIns="0" bIns="0" rtlCol="0" anchor="ctr"/>
          <a:lstStyle/>
          <a:p>
            <a:r>
              <a:rPr lang="en-US" sz="4800" b="1" dirty="0">
                <a:solidFill>
                  <a:srgbClr val="00A896"/>
                </a:solidFill>
                <a:latin typeface="Georgia" panose="02040502050405020303" pitchFamily="18" charset="0"/>
                <a:ea typeface="Georgia" pitchFamily="34" charset="-122"/>
                <a:cs typeface="Georgia" pitchFamily="34" charset="-120"/>
              </a:rPr>
              <a:t>$3.2B</a:t>
            </a:r>
            <a:r>
              <a:rPr lang="en-US" sz="1867" dirty="0">
                <a:solidFill>
                  <a:srgbClr val="4A5568"/>
                </a:solidFill>
                <a:latin typeface="Georgia" panose="02040502050405020303" pitchFamily="18" charset="0"/>
                <a:ea typeface="Calibri" pitchFamily="34" charset="-122"/>
                <a:cs typeface="Calibri" pitchFamily="34" charset="-120"/>
              </a:rPr>
              <a:t>  invested in legal AI in 2025 — a record high</a:t>
            </a:r>
            <a:endParaRPr lang="en-US" sz="4800" dirty="0">
              <a:latin typeface="Georgia" panose="02040502050405020303" pitchFamily="18" charset="0"/>
            </a:endParaRPr>
          </a:p>
        </p:txBody>
      </p:sp>
      <p:sp>
        <p:nvSpPr>
          <p:cNvPr id="11" name="Text 9"/>
          <p:cNvSpPr/>
          <p:nvPr/>
        </p:nvSpPr>
        <p:spPr>
          <a:xfrm>
            <a:off x="365760" y="5242560"/>
            <a:ext cx="9753600" cy="487680"/>
          </a:xfrm>
          <a:prstGeom prst="rect">
            <a:avLst/>
          </a:prstGeom>
          <a:noFill/>
          <a:ln/>
        </p:spPr>
        <p:txBody>
          <a:bodyPr wrap="square" lIns="0" tIns="0" rIns="0" bIns="0" rtlCol="0" anchor="ctr"/>
          <a:lstStyle/>
          <a:p>
            <a:r>
              <a:rPr lang="en-US" sz="1600" i="1" kern="0" spc="133" dirty="0">
                <a:solidFill>
                  <a:srgbClr val="718096"/>
                </a:solidFill>
                <a:latin typeface="Georgia" panose="02040502050405020303" pitchFamily="18" charset="0"/>
                <a:ea typeface="Calibri" pitchFamily="34" charset="-122"/>
                <a:cs typeface="Calibri" pitchFamily="34" charset="-120"/>
              </a:rPr>
              <a:t>Democratizing access · Accelerating outcomes · Augmenting expertise</a:t>
            </a:r>
            <a:endParaRPr lang="en-US" sz="1600" dirty="0">
              <a:latin typeface="Georgia" panose="02040502050405020303" pitchFamily="18" charset="0"/>
            </a:endParaRPr>
          </a:p>
        </p:txBody>
      </p:sp>
      <p:sp>
        <p:nvSpPr>
          <p:cNvPr id="12" name="Shape 10"/>
          <p:cNvSpPr/>
          <p:nvPr/>
        </p:nvSpPr>
        <p:spPr>
          <a:xfrm>
            <a:off x="0" y="6705600"/>
            <a:ext cx="12192000" cy="152400"/>
          </a:xfrm>
          <a:prstGeom prst="rect">
            <a:avLst/>
          </a:prstGeom>
          <a:solidFill>
            <a:srgbClr val="0D1B2A"/>
          </a:solidFill>
          <a:ln w="12700">
            <a:solidFill>
              <a:srgbClr val="0D1B2A"/>
            </a:solidFill>
            <a:prstDash val="solid"/>
          </a:ln>
        </p:spPr>
        <p:txBody>
          <a:bodyPr/>
          <a:lstStyle/>
          <a:p>
            <a:endParaRPr lang="en-US" sz="2400">
              <a:latin typeface="Georgia" panose="02040502050405020303"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F43BA8-657D-2A26-E461-008016E918D8}"/>
              </a:ext>
            </a:extLst>
          </p:cNvPr>
          <p:cNvPicPr>
            <a:picLocks noChangeAspect="1"/>
          </p:cNvPicPr>
          <p:nvPr/>
        </p:nvPicPr>
        <p:blipFill>
          <a:blip r:embed="rId3"/>
          <a:stretch>
            <a:fillRect/>
          </a:stretch>
        </p:blipFill>
        <p:spPr>
          <a:xfrm>
            <a:off x="1066800" y="-1"/>
            <a:ext cx="10185400" cy="6867525"/>
          </a:xfrm>
          <a:prstGeom prst="rect">
            <a:avLst/>
          </a:prstGeom>
        </p:spPr>
      </p:pic>
    </p:spTree>
    <p:extLst>
      <p:ext uri="{BB962C8B-B14F-4D97-AF65-F5344CB8AC3E}">
        <p14:creationId xmlns:p14="http://schemas.microsoft.com/office/powerpoint/2010/main" val="3992683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63532-3E1C-00EB-D94D-AA8F2EBED614}"/>
            </a:ext>
          </a:extLst>
        </p:cNvPr>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0991A505-F2D5-C7B4-E961-08CF9C0DDF1A}"/>
              </a:ext>
            </a:extLst>
          </p:cNvPr>
          <p:cNvGraphicFramePr>
            <a:graphicFrameLocks noGrp="1"/>
          </p:cNvGraphicFramePr>
          <p:nvPr>
            <p:extLst>
              <p:ext uri="{D42A27DB-BD31-4B8C-83A1-F6EECF244321}">
                <p14:modId xmlns:p14="http://schemas.microsoft.com/office/powerpoint/2010/main" val="1396538338"/>
              </p:ext>
            </p:extLst>
          </p:nvPr>
        </p:nvGraphicFramePr>
        <p:xfrm>
          <a:off x="659219" y="1651554"/>
          <a:ext cx="10038544" cy="1287970"/>
        </p:xfrm>
        <a:graphic>
          <a:graphicData uri="http://schemas.openxmlformats.org/drawingml/2006/table">
            <a:tbl>
              <a:tblPr firstRow="1" bandRow="1">
                <a:tableStyleId>{5C22544A-7EE6-4342-B048-85BDC9FD1C3A}</a:tableStyleId>
              </a:tblPr>
              <a:tblGrid>
                <a:gridCol w="10038544">
                  <a:extLst>
                    <a:ext uri="{9D8B030D-6E8A-4147-A177-3AD203B41FA5}">
                      <a16:colId xmlns:a16="http://schemas.microsoft.com/office/drawing/2014/main" val="2516187434"/>
                    </a:ext>
                  </a:extLst>
                </a:gridCol>
              </a:tblGrid>
              <a:tr h="557534">
                <a:tc>
                  <a:txBody>
                    <a:bodyPr/>
                    <a:lstStyle/>
                    <a:p>
                      <a:pPr>
                        <a:lnSpc>
                          <a:spcPct val="90000"/>
                        </a:lnSpc>
                      </a:pPr>
                      <a:r>
                        <a:rPr lang="en-US" sz="3600" b="0" dirty="0">
                          <a:solidFill>
                            <a:schemeClr val="tx2"/>
                          </a:solidFill>
                          <a:latin typeface="+mn-lt"/>
                        </a:rPr>
                        <a:t>AI in Legal Practice: Applications, Ethics, and Responsibility</a:t>
                      </a:r>
                    </a:p>
                  </a:txBody>
                  <a:tcPr marT="54864">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14906193"/>
                  </a:ext>
                </a:extLst>
              </a:tr>
              <a:tr h="196659">
                <a:tc>
                  <a:txBody>
                    <a:bodyPr/>
                    <a:lstStyle/>
                    <a:p>
                      <a:endParaRPr lang="en-US" sz="1000" dirty="0">
                        <a:latin typeface="Georgia" panose="02040502050405020303" pitchFamily="18" charset="0"/>
                      </a:endParaRPr>
                    </a:p>
                  </a:txBody>
                  <a:tcPr marR="0" marT="0" marB="0">
                    <a:lnL w="12700" cmpd="sng">
                      <a:noFill/>
                    </a:lnL>
                    <a:lnR w="12700" cmpd="sng">
                      <a:noFill/>
                    </a:lnR>
                    <a:lnT w="38100" cmpd="sng">
                      <a:noFill/>
                    </a:lnT>
                    <a:lnB w="12700" cmpd="sng">
                      <a:noFill/>
                    </a:lnB>
                    <a:lnTlToBr w="12700" cmpd="sng">
                      <a:noFill/>
                      <a:prstDash val="solid"/>
                    </a:lnTlToBr>
                    <a:lnBlToTr w="12700" cmpd="sng">
                      <a:noFill/>
                      <a:prstDash val="solid"/>
                    </a:lnBlToTr>
                    <a:blipFill dpi="0" rotWithShape="1">
                      <a:blip r:embed="rId3"/>
                      <a:srcRect/>
                      <a:stretch>
                        <a:fillRect l="1400" t="51000" r="93400" b="25000"/>
                      </a:stretch>
                    </a:blipFill>
                  </a:tcPr>
                </a:tc>
                <a:extLst>
                  <a:ext uri="{0D108BD9-81ED-4DB2-BD59-A6C34878D82A}">
                    <a16:rowId xmlns:a16="http://schemas.microsoft.com/office/drawing/2014/main" val="662448094"/>
                  </a:ext>
                </a:extLst>
              </a:tr>
            </a:tbl>
          </a:graphicData>
        </a:graphic>
      </p:graphicFrame>
      <p:sp>
        <p:nvSpPr>
          <p:cNvPr id="2" name="TextBox 1">
            <a:extLst>
              <a:ext uri="{FF2B5EF4-FFF2-40B4-BE49-F238E27FC236}">
                <a16:creationId xmlns:a16="http://schemas.microsoft.com/office/drawing/2014/main" id="{D5C13267-FF01-C2FA-D65D-928FE544D452}"/>
              </a:ext>
            </a:extLst>
          </p:cNvPr>
          <p:cNvSpPr txBox="1"/>
          <p:nvPr/>
        </p:nvSpPr>
        <p:spPr>
          <a:xfrm>
            <a:off x="2511188" y="510426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59219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DCD22-B3DE-FBA3-5EAA-199FDEFB3649}"/>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D50C5384-A3F5-0C6F-0866-461968DEF481}"/>
              </a:ext>
            </a:extLst>
          </p:cNvPr>
          <p:cNvSpPr>
            <a:spLocks noGrp="1"/>
          </p:cNvSpPr>
          <p:nvPr>
            <p:ph type="title"/>
          </p:nvPr>
        </p:nvSpPr>
        <p:spPr>
          <a:xfrm>
            <a:off x="381002" y="455710"/>
            <a:ext cx="11429999" cy="615553"/>
          </a:xfrm>
        </p:spPr>
        <p:txBody>
          <a:bodyPr>
            <a:normAutofit fontScale="90000"/>
          </a:bodyPr>
          <a:lstStyle/>
          <a:p>
            <a:r>
              <a:rPr lang="en-US" dirty="0">
                <a:latin typeface="Georgia" panose="02040502050405020303" pitchFamily="18" charset="0"/>
              </a:rPr>
              <a:t>AI in Legal Practice	</a:t>
            </a:r>
          </a:p>
        </p:txBody>
      </p:sp>
      <p:sp>
        <p:nvSpPr>
          <p:cNvPr id="16" name="Content Placeholder 15">
            <a:extLst>
              <a:ext uri="{FF2B5EF4-FFF2-40B4-BE49-F238E27FC236}">
                <a16:creationId xmlns:a16="http://schemas.microsoft.com/office/drawing/2014/main" id="{B06EC788-9186-1712-7D1F-1E851FD5CF61}"/>
              </a:ext>
            </a:extLst>
          </p:cNvPr>
          <p:cNvSpPr>
            <a:spLocks noGrp="1"/>
          </p:cNvSpPr>
          <p:nvPr>
            <p:ph sz="quarter" idx="14"/>
          </p:nvPr>
        </p:nvSpPr>
        <p:spPr>
          <a:xfrm>
            <a:off x="381002" y="1676402"/>
            <a:ext cx="6175068" cy="4400549"/>
          </a:xfrm>
        </p:spPr>
        <p:txBody>
          <a:bodyPr>
            <a:normAutofit lnSpcReduction="10000"/>
          </a:bodyPr>
          <a:lstStyle/>
          <a:p>
            <a:pPr marL="457200" indent="-457200">
              <a:buClr>
                <a:schemeClr val="accent1"/>
              </a:buClr>
              <a:buFont typeface="Arial" panose="020B0604020202020204" pitchFamily="34" charset="0"/>
              <a:buChar char="•"/>
            </a:pPr>
            <a:r>
              <a:rPr lang="en-US" sz="2200" dirty="0">
                <a:latin typeface="Georgia" panose="02040502050405020303" pitchFamily="18" charset="0"/>
              </a:rPr>
              <a:t>AI is here – 31% of respondents to ABA’s 2025 Legal Industry Report shared that they use AI for work, up from 27% in 2024.</a:t>
            </a:r>
          </a:p>
          <a:p>
            <a:pPr marL="457200" indent="-457200">
              <a:buClr>
                <a:schemeClr val="accent1"/>
              </a:buClr>
              <a:buFont typeface="Arial" panose="020B0604020202020204" pitchFamily="34" charset="0"/>
              <a:buChar char="•"/>
            </a:pPr>
            <a:r>
              <a:rPr lang="en-US" sz="2200" dirty="0">
                <a:latin typeface="Georgia" panose="02040502050405020303" pitchFamily="18" charset="0"/>
              </a:rPr>
              <a:t>AI can reduce administrative burdens and improve productivity but also carries risks.</a:t>
            </a:r>
          </a:p>
          <a:p>
            <a:pPr marL="457200" indent="-457200">
              <a:buClr>
                <a:schemeClr val="accent1"/>
              </a:buClr>
              <a:buFont typeface="Arial" panose="020B0604020202020204" pitchFamily="34" charset="0"/>
              <a:buChar char="•"/>
            </a:pPr>
            <a:r>
              <a:rPr lang="en-US" sz="2200" dirty="0">
                <a:latin typeface="Georgia" panose="02040502050405020303" pitchFamily="18" charset="0"/>
              </a:rPr>
              <a:t>“AI hallucinations” are pervasive:</a:t>
            </a:r>
          </a:p>
          <a:p>
            <a:pPr marL="684213" lvl="1" indent="-457200"/>
            <a:r>
              <a:rPr lang="en-US" sz="2000" dirty="0">
                <a:latin typeface="Georgia" panose="02040502050405020303" pitchFamily="18" charset="0"/>
              </a:rPr>
              <a:t>Fabricated cases or legal authorities</a:t>
            </a:r>
          </a:p>
          <a:p>
            <a:pPr marL="684213" lvl="1" indent="-457200"/>
            <a:r>
              <a:rPr lang="en-US" sz="2000" dirty="0">
                <a:latin typeface="Georgia" panose="02040502050405020303" pitchFamily="18" charset="0"/>
              </a:rPr>
              <a:t>Misrepresentation of facts or quotes</a:t>
            </a:r>
          </a:p>
          <a:p>
            <a:pPr marL="684213" lvl="1" indent="-457200"/>
            <a:r>
              <a:rPr lang="en-US" sz="2000" dirty="0">
                <a:latin typeface="Georgia" panose="02040502050405020303" pitchFamily="18" charset="0"/>
              </a:rPr>
              <a:t>Blending legal concepts or standards</a:t>
            </a:r>
          </a:p>
          <a:p>
            <a:pPr marL="457200" indent="-457200">
              <a:buClr>
                <a:schemeClr val="accent1"/>
              </a:buClr>
              <a:buFont typeface="Arial" panose="020B0604020202020204" pitchFamily="34" charset="0"/>
              <a:buChar char="•"/>
            </a:pPr>
            <a:endParaRPr lang="en-US" sz="2200" dirty="0">
              <a:latin typeface="Georgia" panose="02040502050405020303" pitchFamily="18" charset="0"/>
            </a:endParaRPr>
          </a:p>
          <a:p>
            <a:pPr marL="457200" indent="-457200">
              <a:buClr>
                <a:schemeClr val="accent1"/>
              </a:buClr>
              <a:buFont typeface="Arial" panose="020B0604020202020204" pitchFamily="34" charset="0"/>
              <a:buChar char="•"/>
            </a:pPr>
            <a:endParaRPr lang="en-US" sz="2200" dirty="0">
              <a:latin typeface="Georgia" panose="02040502050405020303" pitchFamily="18" charset="0"/>
            </a:endParaRPr>
          </a:p>
          <a:p>
            <a:pPr marL="457200" indent="-457200">
              <a:buClr>
                <a:schemeClr val="accent1"/>
              </a:buClr>
              <a:buFont typeface="Arial" panose="020B0604020202020204" pitchFamily="34" charset="0"/>
              <a:buChar char="•"/>
            </a:pPr>
            <a:endParaRPr lang="en-US" sz="2200" dirty="0">
              <a:latin typeface="Georgia" panose="02040502050405020303" pitchFamily="18" charset="0"/>
            </a:endParaRPr>
          </a:p>
          <a:p>
            <a:pPr marL="457200" indent="-457200">
              <a:buClr>
                <a:schemeClr val="accent1"/>
              </a:buClr>
              <a:buFont typeface="Arial" panose="020B0604020202020204" pitchFamily="34" charset="0"/>
              <a:buChar char="•"/>
            </a:pPr>
            <a:endParaRPr lang="en-US" sz="2200" dirty="0">
              <a:latin typeface="Georgia" panose="02040502050405020303" pitchFamily="18" charset="0"/>
            </a:endParaRPr>
          </a:p>
        </p:txBody>
      </p:sp>
      <p:pic>
        <p:nvPicPr>
          <p:cNvPr id="1026" name="Picture 2">
            <a:extLst>
              <a:ext uri="{FF2B5EF4-FFF2-40B4-BE49-F238E27FC236}">
                <a16:creationId xmlns:a16="http://schemas.microsoft.com/office/drawing/2014/main" id="{6C91A99B-BFD3-CDB1-68FD-6373D902E3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30" t="8629" r="44334" b="9222"/>
          <a:stretch>
            <a:fillRect/>
          </a:stretch>
        </p:blipFill>
        <p:spPr bwMode="auto">
          <a:xfrm>
            <a:off x="6825009" y="1676401"/>
            <a:ext cx="4356849" cy="43449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18F3B6E-8F9D-53D1-4AEF-0B41D09C51B0}"/>
              </a:ext>
            </a:extLst>
          </p:cNvPr>
          <p:cNvSpPr>
            <a:spLocks noGrp="1"/>
          </p:cNvSpPr>
          <p:nvPr>
            <p:ph type="sldNum" sz="quarter" idx="11"/>
          </p:nvPr>
        </p:nvSpPr>
        <p:spPr/>
        <p:txBody>
          <a:bodyPr/>
          <a:lstStyle/>
          <a:p>
            <a:endParaRPr lang="en-US" dirty="0"/>
          </a:p>
        </p:txBody>
      </p:sp>
    </p:spTree>
    <p:extLst>
      <p:ext uri="{BB962C8B-B14F-4D97-AF65-F5344CB8AC3E}">
        <p14:creationId xmlns:p14="http://schemas.microsoft.com/office/powerpoint/2010/main" val="2222138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1E86-B059-F77B-2323-BDCD3733A93D}"/>
              </a:ext>
            </a:extLst>
          </p:cNvPr>
          <p:cNvSpPr>
            <a:spLocks noGrp="1"/>
          </p:cNvSpPr>
          <p:nvPr>
            <p:ph type="title"/>
          </p:nvPr>
        </p:nvSpPr>
        <p:spPr>
          <a:xfrm>
            <a:off x="838200" y="365125"/>
            <a:ext cx="10515600" cy="1325563"/>
          </a:xfrm>
        </p:spPr>
        <p:txBody>
          <a:bodyPr anchor="ctr">
            <a:normAutofit/>
          </a:bodyPr>
          <a:lstStyle/>
          <a:p>
            <a:r>
              <a:rPr lang="en-US" sz="3600" dirty="0">
                <a:solidFill>
                  <a:schemeClr val="accent1"/>
                </a:solidFill>
              </a:rPr>
              <a:t>ABA Formal Opinion 512</a:t>
            </a:r>
            <a:br>
              <a:rPr lang="en-US" sz="3600" dirty="0">
                <a:solidFill>
                  <a:schemeClr val="accent1"/>
                </a:solidFill>
              </a:rPr>
            </a:br>
            <a:r>
              <a:rPr lang="en-US" sz="3600" dirty="0">
                <a:solidFill>
                  <a:schemeClr val="accent1"/>
                </a:solidFill>
              </a:rPr>
              <a:t>	July 29, 2024</a:t>
            </a:r>
          </a:p>
        </p:txBody>
      </p:sp>
      <p:graphicFrame>
        <p:nvGraphicFramePr>
          <p:cNvPr id="5" name="Content Placeholder 2">
            <a:extLst>
              <a:ext uri="{FF2B5EF4-FFF2-40B4-BE49-F238E27FC236}">
                <a16:creationId xmlns:a16="http://schemas.microsoft.com/office/drawing/2014/main" id="{CD69CBF4-C851-6A52-C6C4-ABD43735609E}"/>
              </a:ext>
            </a:extLst>
          </p:cNvPr>
          <p:cNvGraphicFramePr>
            <a:graphicFrameLocks noGrp="1"/>
          </p:cNvGraphicFramePr>
          <p:nvPr>
            <p:ph idx="1"/>
            <p:extLst>
              <p:ext uri="{D42A27DB-BD31-4B8C-83A1-F6EECF244321}">
                <p14:modId xmlns:p14="http://schemas.microsoft.com/office/powerpoint/2010/main" val="92137537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3571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6A25A-F3A1-C704-093E-1DA7D4CF147A}"/>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504E5A90-F0BC-870A-DA9C-6863F2DD9304}"/>
              </a:ext>
            </a:extLst>
          </p:cNvPr>
          <p:cNvSpPr>
            <a:spLocks noGrp="1"/>
          </p:cNvSpPr>
          <p:nvPr>
            <p:ph type="title"/>
          </p:nvPr>
        </p:nvSpPr>
        <p:spPr>
          <a:xfrm>
            <a:off x="381002" y="455710"/>
            <a:ext cx="11429999" cy="615553"/>
          </a:xfrm>
        </p:spPr>
        <p:txBody>
          <a:bodyPr>
            <a:normAutofit fontScale="90000"/>
          </a:bodyPr>
          <a:lstStyle/>
          <a:p>
            <a:r>
              <a:rPr lang="en-US">
                <a:latin typeface="Georgia" panose="02040502050405020303" pitchFamily="18" charset="0"/>
              </a:rPr>
              <a:t>What to Do In Response to AI-Related Errors</a:t>
            </a:r>
          </a:p>
        </p:txBody>
      </p:sp>
      <p:sp>
        <p:nvSpPr>
          <p:cNvPr id="16" name="Content Placeholder 15">
            <a:extLst>
              <a:ext uri="{FF2B5EF4-FFF2-40B4-BE49-F238E27FC236}">
                <a16:creationId xmlns:a16="http://schemas.microsoft.com/office/drawing/2014/main" id="{CFFBEF78-3F0A-DB47-C3FA-1F319503B3C2}"/>
              </a:ext>
            </a:extLst>
          </p:cNvPr>
          <p:cNvSpPr>
            <a:spLocks noGrp="1"/>
          </p:cNvSpPr>
          <p:nvPr>
            <p:ph sz="quarter" idx="14"/>
          </p:nvPr>
        </p:nvSpPr>
        <p:spPr>
          <a:xfrm>
            <a:off x="381002" y="2543416"/>
            <a:ext cx="11420271" cy="3533535"/>
          </a:xfrm>
        </p:spPr>
        <p:txBody>
          <a:bodyPr/>
          <a:lstStyle/>
          <a:p>
            <a:pPr marL="457200" indent="-457200">
              <a:buClr>
                <a:schemeClr val="accent1"/>
              </a:buClr>
              <a:buFont typeface="Arial" panose="020B0604020202020204" pitchFamily="34" charset="0"/>
              <a:buChar char="•"/>
            </a:pPr>
            <a:r>
              <a:rPr lang="en-US" sz="2300" u="sng">
                <a:latin typeface="Georgia" panose="02040502050405020303" pitchFamily="18" charset="0"/>
              </a:rPr>
              <a:t>Model Rule 1.1</a:t>
            </a:r>
            <a:r>
              <a:rPr lang="en-US" sz="2300">
                <a:latin typeface="Georgia" panose="02040502050405020303" pitchFamily="18" charset="0"/>
              </a:rPr>
              <a:t>: Competence requires not only understanding the substantive legal issues but also understanding the tools and technologies used to assist in legal work.</a:t>
            </a:r>
          </a:p>
          <a:p>
            <a:pPr marL="457200" indent="-457200">
              <a:buClr>
                <a:schemeClr val="accent1"/>
              </a:buClr>
              <a:buFont typeface="Arial" panose="020B0604020202020204" pitchFamily="34" charset="0"/>
              <a:buChar char="•"/>
            </a:pPr>
            <a:r>
              <a:rPr lang="en-US" sz="2300" u="sng">
                <a:latin typeface="Georgia" panose="02040502050405020303" pitchFamily="18" charset="0"/>
              </a:rPr>
              <a:t>Model Rule 1.6</a:t>
            </a:r>
            <a:r>
              <a:rPr lang="en-US" sz="2300">
                <a:latin typeface="Georgia" panose="02040502050405020303" pitchFamily="18" charset="0"/>
              </a:rPr>
              <a:t>: Confidentiality requires careful vetting of AI tools to ensure that privileged or sensitive information, including protected health information, is not improperly disclosed or used to train third-party systems.</a:t>
            </a:r>
          </a:p>
          <a:p>
            <a:pPr marL="457200" indent="-457200">
              <a:buClr>
                <a:schemeClr val="accent1"/>
              </a:buClr>
              <a:buFont typeface="Arial" panose="020B0604020202020204" pitchFamily="34" charset="0"/>
              <a:buChar char="•"/>
            </a:pPr>
            <a:r>
              <a:rPr lang="en-US" sz="2300" u="sng">
                <a:latin typeface="Georgia" panose="02040502050405020303" pitchFamily="18" charset="0"/>
              </a:rPr>
              <a:t>Model Rule 4.1</a:t>
            </a:r>
            <a:r>
              <a:rPr lang="en-US" sz="2300">
                <a:latin typeface="Georgia" panose="02040502050405020303" pitchFamily="18" charset="0"/>
              </a:rPr>
              <a:t>: Truthfulness in statements to others prevents counsel to knowingly make a false statement of material fact or law to another. </a:t>
            </a:r>
          </a:p>
          <a:p>
            <a:pPr marL="457200" indent="-457200">
              <a:buClr>
                <a:schemeClr val="accent1"/>
              </a:buClr>
              <a:buFont typeface="Arial" panose="020B0604020202020204" pitchFamily="34" charset="0"/>
              <a:buChar char="•"/>
            </a:pPr>
            <a:endParaRPr lang="en-US" sz="2300">
              <a:latin typeface="Georgia" panose="02040502050405020303" pitchFamily="18" charset="0"/>
            </a:endParaRPr>
          </a:p>
        </p:txBody>
      </p:sp>
      <p:sp>
        <p:nvSpPr>
          <p:cNvPr id="2" name="Rectangle 1">
            <a:extLst>
              <a:ext uri="{FF2B5EF4-FFF2-40B4-BE49-F238E27FC236}">
                <a16:creationId xmlns:a16="http://schemas.microsoft.com/office/drawing/2014/main" id="{5A1E382E-10C6-AE4A-2AA4-38F4ED3EEE61}"/>
              </a:ext>
            </a:extLst>
          </p:cNvPr>
          <p:cNvSpPr/>
          <p:nvPr/>
        </p:nvSpPr>
        <p:spPr>
          <a:xfrm>
            <a:off x="1589" y="1656933"/>
            <a:ext cx="12188825" cy="646234"/>
          </a:xfrm>
          <a:prstGeom prst="rect">
            <a:avLst/>
          </a:prstGeom>
          <a:solidFill>
            <a:srgbClr val="0083AD"/>
          </a:solidFill>
          <a:ln w="15875" cap="rnd">
            <a:noFill/>
          </a:ln>
          <a:effectLst/>
        </p:spPr>
        <p:txBody>
          <a:bodyPr wrap="square" lIns="91416" tIns="182832" bIns="182832" rtlCol="0" anchor="ctr">
            <a:spAutoFit/>
          </a:bodyPr>
          <a:lstStyle/>
          <a:p>
            <a:pPr marL="169862" algn="ctr">
              <a:spcAft>
                <a:spcPts val="600"/>
              </a:spcAft>
              <a:buClr>
                <a:schemeClr val="accent1"/>
              </a:buClr>
            </a:pPr>
            <a:r>
              <a:rPr lang="en-US" altLang="en-US" b="1">
                <a:solidFill>
                  <a:schemeClr val="bg1"/>
                </a:solidFill>
                <a:latin typeface="Georgia" panose="02040502050405020303" pitchFamily="18" charset="0"/>
              </a:rPr>
              <a:t>Be proactive in correcting AI-related errors</a:t>
            </a:r>
            <a:endParaRPr lang="en-US" b="1">
              <a:solidFill>
                <a:schemeClr val="bg1"/>
              </a:solidFill>
              <a:latin typeface="Georgia" panose="02040502050405020303" pitchFamily="18" charset="0"/>
            </a:endParaRPr>
          </a:p>
        </p:txBody>
      </p:sp>
      <p:sp>
        <p:nvSpPr>
          <p:cNvPr id="3" name="Slide Number Placeholder 2">
            <a:extLst>
              <a:ext uri="{FF2B5EF4-FFF2-40B4-BE49-F238E27FC236}">
                <a16:creationId xmlns:a16="http://schemas.microsoft.com/office/drawing/2014/main" id="{A8CBFCA7-118F-A117-F6A6-B954327C9132}"/>
              </a:ext>
            </a:extLst>
          </p:cNvPr>
          <p:cNvSpPr>
            <a:spLocks noGrp="1"/>
          </p:cNvSpPr>
          <p:nvPr>
            <p:ph type="sldNum" sz="quarter" idx="11"/>
          </p:nvPr>
        </p:nvSpPr>
        <p:spPr/>
        <p:txBody>
          <a:bodyPr/>
          <a:lstStyle/>
          <a:p>
            <a:endParaRPr lang="en-US" dirty="0">
              <a:latin typeface="Georgia" panose="02040502050405020303" pitchFamily="18" charset="0"/>
            </a:endParaRPr>
          </a:p>
        </p:txBody>
      </p:sp>
    </p:spTree>
    <p:extLst>
      <p:ext uri="{BB962C8B-B14F-4D97-AF65-F5344CB8AC3E}">
        <p14:creationId xmlns:p14="http://schemas.microsoft.com/office/powerpoint/2010/main" val="1917194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773B5-8358-9986-284F-94F850DEAE5E}"/>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A35896A2-EC2F-36B1-9917-B4A8DFA9AC46}"/>
              </a:ext>
            </a:extLst>
          </p:cNvPr>
          <p:cNvSpPr>
            <a:spLocks noGrp="1"/>
          </p:cNvSpPr>
          <p:nvPr>
            <p:ph type="title"/>
          </p:nvPr>
        </p:nvSpPr>
        <p:spPr>
          <a:xfrm>
            <a:off x="381002" y="455710"/>
            <a:ext cx="11429999" cy="615553"/>
          </a:xfrm>
        </p:spPr>
        <p:txBody>
          <a:bodyPr>
            <a:normAutofit fontScale="90000"/>
          </a:bodyPr>
          <a:lstStyle/>
          <a:p>
            <a:r>
              <a:rPr lang="en-US" dirty="0">
                <a:latin typeface="Georgia" panose="02040502050405020303" pitchFamily="18" charset="0"/>
              </a:rPr>
              <a:t>How to Safely Use AI in Legal Practice	</a:t>
            </a:r>
          </a:p>
        </p:txBody>
      </p:sp>
      <p:sp>
        <p:nvSpPr>
          <p:cNvPr id="16" name="Content Placeholder 15">
            <a:extLst>
              <a:ext uri="{FF2B5EF4-FFF2-40B4-BE49-F238E27FC236}">
                <a16:creationId xmlns:a16="http://schemas.microsoft.com/office/drawing/2014/main" id="{228879EC-6DC2-D940-94AF-3CD7EDCAF268}"/>
              </a:ext>
            </a:extLst>
          </p:cNvPr>
          <p:cNvSpPr>
            <a:spLocks noGrp="1"/>
          </p:cNvSpPr>
          <p:nvPr>
            <p:ph sz="quarter" idx="14"/>
          </p:nvPr>
        </p:nvSpPr>
        <p:spPr/>
        <p:txBody>
          <a:bodyPr/>
          <a:lstStyle/>
          <a:p>
            <a:pPr marL="457200" indent="-457200">
              <a:buClr>
                <a:schemeClr val="accent1"/>
              </a:buClr>
              <a:buFont typeface="+mj-lt"/>
              <a:buAutoNum type="arabicPeriod"/>
            </a:pPr>
            <a:r>
              <a:rPr lang="en-US" sz="2100">
                <a:latin typeface="Georgia" panose="02040502050405020303" pitchFamily="18" charset="0"/>
              </a:rPr>
              <a:t>Always question AI-generated results – </a:t>
            </a:r>
            <a:r>
              <a:rPr lang="en-US" sz="2100" i="1">
                <a:latin typeface="Georgia" panose="02040502050405020303" pitchFamily="18" charset="0"/>
              </a:rPr>
              <a:t>AI can present hallucinated results with confidence.</a:t>
            </a:r>
            <a:endParaRPr lang="en-US" sz="2100">
              <a:latin typeface="Georgia" panose="02040502050405020303" pitchFamily="18" charset="0"/>
            </a:endParaRPr>
          </a:p>
          <a:p>
            <a:pPr marL="457200" indent="-457200">
              <a:buClr>
                <a:schemeClr val="accent1"/>
              </a:buClr>
              <a:buFont typeface="+mj-lt"/>
              <a:buAutoNum type="arabicPeriod"/>
            </a:pPr>
            <a:r>
              <a:rPr lang="en-US" sz="2100">
                <a:latin typeface="Georgia" panose="02040502050405020303" pitchFamily="18" charset="0"/>
              </a:rPr>
              <a:t>Always verify AI-generated outputs </a:t>
            </a:r>
            <a:r>
              <a:rPr lang="en-US" sz="2100" i="1">
                <a:latin typeface="Georgia" panose="02040502050405020303" pitchFamily="18" charset="0"/>
              </a:rPr>
              <a:t>– check citations, read cases, verify rules and regulations</a:t>
            </a:r>
            <a:r>
              <a:rPr lang="en-US" sz="2100">
                <a:latin typeface="Georgia" panose="02040502050405020303" pitchFamily="18" charset="0"/>
              </a:rPr>
              <a:t>. </a:t>
            </a:r>
          </a:p>
          <a:p>
            <a:pPr marL="457200" indent="-457200">
              <a:buClr>
                <a:schemeClr val="accent1"/>
              </a:buClr>
              <a:buFont typeface="+mj-lt"/>
              <a:buAutoNum type="arabicPeriod"/>
            </a:pPr>
            <a:r>
              <a:rPr lang="en-US" sz="2100">
                <a:latin typeface="Georgia" panose="02040502050405020303" pitchFamily="18" charset="0"/>
              </a:rPr>
              <a:t>Understand AI’s limitations – </a:t>
            </a:r>
            <a:r>
              <a:rPr lang="en-US" sz="2100" i="1">
                <a:latin typeface="Georgia" panose="02040502050405020303" pitchFamily="18" charset="0"/>
              </a:rPr>
              <a:t>designate an individual within the organization to stay current on the AI tool.</a:t>
            </a:r>
            <a:endParaRPr lang="en-US" sz="2100">
              <a:latin typeface="Georgia" panose="02040502050405020303" pitchFamily="18" charset="0"/>
            </a:endParaRPr>
          </a:p>
          <a:p>
            <a:pPr marL="457200" indent="-457200">
              <a:buClr>
                <a:schemeClr val="accent1"/>
              </a:buClr>
              <a:buFont typeface="+mj-lt"/>
              <a:buAutoNum type="arabicPeriod"/>
            </a:pPr>
            <a:r>
              <a:rPr lang="en-US" sz="2100">
                <a:latin typeface="Georgia" panose="02040502050405020303" pitchFamily="18" charset="0"/>
              </a:rPr>
              <a:t>Implement institution-wide AI best practices – </a:t>
            </a:r>
            <a:r>
              <a:rPr lang="en-US" sz="2100" i="1">
                <a:latin typeface="Georgia" panose="02040502050405020303" pitchFamily="18" charset="0"/>
              </a:rPr>
              <a:t>require human reviews, create an audit trail, implement reporting tools, and provide ongoing education to staff.</a:t>
            </a:r>
          </a:p>
          <a:p>
            <a:pPr marL="457200" indent="-457200">
              <a:buClr>
                <a:schemeClr val="accent1"/>
              </a:buClr>
              <a:buFont typeface="+mj-lt"/>
              <a:buAutoNum type="arabicPeriod"/>
            </a:pPr>
            <a:r>
              <a:rPr lang="en-US" sz="2100">
                <a:latin typeface="Georgia" panose="02040502050405020303" pitchFamily="18" charset="0"/>
              </a:rPr>
              <a:t>Vet AI tools for security and confidentiality – </a:t>
            </a:r>
            <a:r>
              <a:rPr lang="en-US" sz="2100" i="1">
                <a:latin typeface="Georgia" panose="02040502050405020303" pitchFamily="18" charset="0"/>
              </a:rPr>
              <a:t>evaluate data handling practices to ensure compliance.</a:t>
            </a:r>
            <a:endParaRPr lang="en-US" sz="2100">
              <a:latin typeface="Georgia" panose="02040502050405020303" pitchFamily="18" charset="0"/>
            </a:endParaRPr>
          </a:p>
          <a:p>
            <a:pPr marL="457200" indent="-457200">
              <a:buClr>
                <a:schemeClr val="accent1"/>
              </a:buClr>
              <a:buFont typeface="+mj-lt"/>
              <a:buAutoNum type="arabicPeriod"/>
            </a:pPr>
            <a:endParaRPr lang="en-US" sz="2100">
              <a:latin typeface="Georgia" panose="02040502050405020303" pitchFamily="18" charset="0"/>
            </a:endParaRPr>
          </a:p>
        </p:txBody>
      </p:sp>
      <p:sp>
        <p:nvSpPr>
          <p:cNvPr id="2" name="Slide Number Placeholder 1">
            <a:extLst>
              <a:ext uri="{FF2B5EF4-FFF2-40B4-BE49-F238E27FC236}">
                <a16:creationId xmlns:a16="http://schemas.microsoft.com/office/drawing/2014/main" id="{38336214-167F-4D44-6497-CB675F2C6C0D}"/>
              </a:ext>
            </a:extLst>
          </p:cNvPr>
          <p:cNvSpPr>
            <a:spLocks noGrp="1"/>
          </p:cNvSpPr>
          <p:nvPr>
            <p:ph type="sldNum" sz="quarter" idx="11"/>
          </p:nvPr>
        </p:nvSpPr>
        <p:spPr/>
        <p:txBody>
          <a:bodyPr/>
          <a:lstStyle/>
          <a:p>
            <a:endParaRPr lang="en-US" dirty="0">
              <a:latin typeface="Georgia" panose="02040502050405020303" pitchFamily="18" charset="0"/>
            </a:endParaRPr>
          </a:p>
        </p:txBody>
      </p:sp>
    </p:spTree>
    <p:extLst>
      <p:ext uri="{BB962C8B-B14F-4D97-AF65-F5344CB8AC3E}">
        <p14:creationId xmlns:p14="http://schemas.microsoft.com/office/powerpoint/2010/main" val="1602974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795CC-E24F-58BA-AF0F-E1B692624BA6}"/>
              </a:ext>
            </a:extLst>
          </p:cNvPr>
          <p:cNvSpPr>
            <a:spLocks noGrp="1"/>
          </p:cNvSpPr>
          <p:nvPr>
            <p:ph type="title"/>
          </p:nvPr>
        </p:nvSpPr>
        <p:spPr>
          <a:xfrm>
            <a:off x="379513" y="455710"/>
            <a:ext cx="11432976" cy="615553"/>
          </a:xfrm>
        </p:spPr>
        <p:txBody>
          <a:bodyPr anchor="ctr">
            <a:normAutofit/>
          </a:bodyPr>
          <a:lstStyle/>
          <a:p>
            <a:r>
              <a:rPr lang="en-US" sz="3700" dirty="0"/>
              <a:t>Open for Discussion</a:t>
            </a:r>
          </a:p>
        </p:txBody>
      </p:sp>
      <p:graphicFrame>
        <p:nvGraphicFramePr>
          <p:cNvPr id="5" name="Content Placeholder 2">
            <a:extLst>
              <a:ext uri="{FF2B5EF4-FFF2-40B4-BE49-F238E27FC236}">
                <a16:creationId xmlns:a16="http://schemas.microsoft.com/office/drawing/2014/main" id="{C7305A2D-6461-B2AA-8ACB-E878A56B3573}"/>
              </a:ext>
            </a:extLst>
          </p:cNvPr>
          <p:cNvGraphicFramePr>
            <a:graphicFrameLocks noGrp="1"/>
          </p:cNvGraphicFramePr>
          <p:nvPr>
            <p:ph sz="quarter" idx="14"/>
            <p:extLst>
              <p:ext uri="{D42A27DB-BD31-4B8C-83A1-F6EECF244321}">
                <p14:modId xmlns:p14="http://schemas.microsoft.com/office/powerpoint/2010/main" val="652150693"/>
              </p:ext>
            </p:extLst>
          </p:nvPr>
        </p:nvGraphicFramePr>
        <p:xfrm>
          <a:off x="379512" y="1676401"/>
          <a:ext cx="11423246" cy="4400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4597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BB65E49-5337-40E3-9DBD-146D14EA0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2"/>
            <a:ext cx="12192000" cy="452261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859509F-94DC-4952-A3B5-1EFAA2F52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68276" y="5"/>
            <a:ext cx="4023722" cy="4522603"/>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B1AF2CB-1EFE-4962-A8DC-2D3CE4736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7200" y="-5"/>
            <a:ext cx="11743606" cy="4513113"/>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232531E-9E20-48D1-A119-C05304D9E8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 y="-9506"/>
            <a:ext cx="12200801" cy="4532114"/>
          </a:xfrm>
          <a:prstGeom prst="rect">
            <a:avLst/>
          </a:prstGeom>
          <a:gradFill>
            <a:gsLst>
              <a:gs pos="0">
                <a:srgbClr val="000000">
                  <a:alpha val="51000"/>
                </a:srgbClr>
              </a:gs>
              <a:gs pos="74000">
                <a:schemeClr val="accent1">
                  <a:alpha val="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7AA014B-79A8-4BEC-893F-423182880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679585"/>
          </a:xfrm>
          <a:prstGeom prst="rect">
            <a:avLst/>
          </a:prstGeom>
          <a:gradFill>
            <a:gsLst>
              <a:gs pos="20000">
                <a:schemeClr val="accent1">
                  <a:alpha val="9000"/>
                </a:schemeClr>
              </a:gs>
              <a:gs pos="100000">
                <a:srgbClr val="000000">
                  <a:alpha val="67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CC4DBE8D-4694-C7E6-505A-62EA00975F3E}"/>
              </a:ext>
            </a:extLst>
          </p:cNvPr>
          <p:cNvSpPr>
            <a:spLocks noGrp="1"/>
          </p:cNvSpPr>
          <p:nvPr>
            <p:ph type="title"/>
          </p:nvPr>
        </p:nvSpPr>
        <p:spPr>
          <a:xfrm>
            <a:off x="757449" y="339996"/>
            <a:ext cx="9617105" cy="1999602"/>
          </a:xfrm>
        </p:spPr>
        <p:txBody>
          <a:bodyPr vert="horz" lIns="91440" tIns="45720" rIns="91440" bIns="45720" rtlCol="0" anchor="b">
            <a:normAutofit/>
          </a:bodyPr>
          <a:lstStyle/>
          <a:p>
            <a:pPr algn="l"/>
            <a:r>
              <a:rPr lang="en-US" sz="4800" kern="1200" dirty="0">
                <a:solidFill>
                  <a:srgbClr val="FFFFFF"/>
                </a:solidFill>
                <a:latin typeface="Georgia" panose="02040502050405020303" pitchFamily="18" charset="0"/>
              </a:rPr>
              <a:t>Questions &amp; Answers</a:t>
            </a:r>
          </a:p>
        </p:txBody>
      </p:sp>
      <p:pic>
        <p:nvPicPr>
          <p:cNvPr id="7" name="Picture 6">
            <a:extLst>
              <a:ext uri="{FF2B5EF4-FFF2-40B4-BE49-F238E27FC236}">
                <a16:creationId xmlns:a16="http://schemas.microsoft.com/office/drawing/2014/main" id="{1F5C4BFA-1720-4344-EB7C-70149A5CB7FD}"/>
              </a:ext>
            </a:extLst>
          </p:cNvPr>
          <p:cNvPicPr>
            <a:picLocks noChangeAspect="1"/>
          </p:cNvPicPr>
          <p:nvPr/>
        </p:nvPicPr>
        <p:blipFill>
          <a:blip r:embed="rId3"/>
          <a:srcRect r="-6" b="-6"/>
          <a:stretch>
            <a:fillRect/>
          </a:stretch>
        </p:blipFill>
        <p:spPr>
          <a:xfrm>
            <a:off x="3382264" y="3371643"/>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2" name="Picture 11">
            <a:extLst>
              <a:ext uri="{FF2B5EF4-FFF2-40B4-BE49-F238E27FC236}">
                <a16:creationId xmlns:a16="http://schemas.microsoft.com/office/drawing/2014/main" id="{4E6F8EAA-2A2C-7D57-BDC7-241B423D0B3D}"/>
              </a:ext>
            </a:extLst>
          </p:cNvPr>
          <p:cNvPicPr>
            <a:picLocks noChangeAspect="1"/>
          </p:cNvPicPr>
          <p:nvPr/>
        </p:nvPicPr>
        <p:blipFill>
          <a:blip r:embed="rId4"/>
          <a:srcRect r="-6" b="-6"/>
          <a:stretch>
            <a:fillRect/>
          </a:stretch>
        </p:blipFill>
        <p:spPr>
          <a:xfrm>
            <a:off x="728866" y="3284113"/>
            <a:ext cx="2282932" cy="237046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ln>
            <a:noFill/>
          </a:ln>
          <a:effectLst>
            <a:softEdge rad="112500"/>
          </a:effectLst>
        </p:spPr>
      </p:pic>
      <p:pic>
        <p:nvPicPr>
          <p:cNvPr id="5" name="Picture 4">
            <a:extLst>
              <a:ext uri="{FF2B5EF4-FFF2-40B4-BE49-F238E27FC236}">
                <a16:creationId xmlns:a16="http://schemas.microsoft.com/office/drawing/2014/main" id="{010B196D-0D80-949D-3219-EC901D66BCEB}"/>
              </a:ext>
            </a:extLst>
          </p:cNvPr>
          <p:cNvPicPr>
            <a:picLocks noChangeAspect="1"/>
          </p:cNvPicPr>
          <p:nvPr/>
        </p:nvPicPr>
        <p:blipFill>
          <a:blip r:embed="rId5"/>
          <a:srcRect r="3" b="3"/>
          <a:stretch>
            <a:fillRect/>
          </a:stretch>
        </p:blipFill>
        <p:spPr>
          <a:xfrm>
            <a:off x="9117435" y="3284113"/>
            <a:ext cx="2282932" cy="237046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0" name="Picture 9">
            <a:extLst>
              <a:ext uri="{FF2B5EF4-FFF2-40B4-BE49-F238E27FC236}">
                <a16:creationId xmlns:a16="http://schemas.microsoft.com/office/drawing/2014/main" id="{9470AEC5-B6B1-5CCB-FEFD-8C8898DF7015}"/>
              </a:ext>
            </a:extLst>
          </p:cNvPr>
          <p:cNvPicPr>
            <a:picLocks noChangeAspect="1"/>
          </p:cNvPicPr>
          <p:nvPr/>
        </p:nvPicPr>
        <p:blipFill>
          <a:blip r:embed="rId6"/>
          <a:srcRect r="-6" b="-6"/>
          <a:stretch>
            <a:fillRect/>
          </a:stretch>
        </p:blipFill>
        <p:spPr>
          <a:xfrm>
            <a:off x="6188299" y="3371643"/>
            <a:ext cx="2282933"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15" name="TextBox 14">
            <a:extLst>
              <a:ext uri="{FF2B5EF4-FFF2-40B4-BE49-F238E27FC236}">
                <a16:creationId xmlns:a16="http://schemas.microsoft.com/office/drawing/2014/main" id="{B052132F-CD49-EF09-5766-1E15E27A5EF1}"/>
              </a:ext>
            </a:extLst>
          </p:cNvPr>
          <p:cNvSpPr txBox="1"/>
          <p:nvPr/>
        </p:nvSpPr>
        <p:spPr>
          <a:xfrm>
            <a:off x="488739" y="5719944"/>
            <a:ext cx="2763185" cy="954107"/>
          </a:xfrm>
          <a:prstGeom prst="rect">
            <a:avLst/>
          </a:prstGeom>
          <a:noFill/>
        </p:spPr>
        <p:txBody>
          <a:bodyPr wrap="square" rtlCol="0">
            <a:spAutoFit/>
          </a:bodyPr>
          <a:lstStyle/>
          <a:p>
            <a:pPr algn="ctr"/>
            <a:r>
              <a:rPr lang="en-US" sz="1400" dirty="0">
                <a:latin typeface="Georgia" panose="02040502050405020303" pitchFamily="18" charset="0"/>
              </a:rPr>
              <a:t>Asha </a:t>
            </a:r>
            <a:r>
              <a:rPr lang="en-US" sz="1400" dirty="0" err="1">
                <a:latin typeface="Georgia" panose="02040502050405020303" pitchFamily="18" charset="0"/>
              </a:rPr>
              <a:t>Scielzo</a:t>
            </a:r>
            <a:endParaRPr lang="en-US" sz="1400" dirty="0">
              <a:latin typeface="Georgia" panose="02040502050405020303" pitchFamily="18" charset="0"/>
            </a:endParaRPr>
          </a:p>
          <a:p>
            <a:pPr algn="ctr"/>
            <a:r>
              <a:rPr lang="en-US" sz="1400" dirty="0">
                <a:latin typeface="Georgia" panose="02040502050405020303" pitchFamily="18" charset="0"/>
              </a:rPr>
              <a:t>American University Washington College of Law</a:t>
            </a:r>
          </a:p>
          <a:p>
            <a:pPr algn="ctr"/>
            <a:r>
              <a:rPr lang="en-US" sz="1400" dirty="0">
                <a:latin typeface="Georgia" panose="02040502050405020303" pitchFamily="18" charset="0"/>
              </a:rPr>
              <a:t>scielzo@american.edu</a:t>
            </a:r>
          </a:p>
        </p:txBody>
      </p:sp>
      <p:sp>
        <p:nvSpPr>
          <p:cNvPr id="16" name="TextBox 15">
            <a:extLst>
              <a:ext uri="{FF2B5EF4-FFF2-40B4-BE49-F238E27FC236}">
                <a16:creationId xmlns:a16="http://schemas.microsoft.com/office/drawing/2014/main" id="{32E220E7-5486-C2BA-AD06-5772941517C3}"/>
              </a:ext>
            </a:extLst>
          </p:cNvPr>
          <p:cNvSpPr txBox="1"/>
          <p:nvPr/>
        </p:nvSpPr>
        <p:spPr>
          <a:xfrm>
            <a:off x="6046631" y="5719944"/>
            <a:ext cx="2820473" cy="738664"/>
          </a:xfrm>
          <a:prstGeom prst="rect">
            <a:avLst/>
          </a:prstGeom>
          <a:noFill/>
        </p:spPr>
        <p:txBody>
          <a:bodyPr wrap="square" rtlCol="0">
            <a:spAutoFit/>
          </a:bodyPr>
          <a:lstStyle/>
          <a:p>
            <a:pPr algn="ctr"/>
            <a:r>
              <a:rPr lang="en-US" sz="1400" dirty="0">
                <a:latin typeface="Georgia" panose="02040502050405020303" pitchFamily="18" charset="0"/>
              </a:rPr>
              <a:t>Matthew Sag</a:t>
            </a:r>
          </a:p>
          <a:p>
            <a:pPr algn="ctr"/>
            <a:r>
              <a:rPr lang="en-US" sz="1400" dirty="0">
                <a:latin typeface="Georgia" panose="02040502050405020303" pitchFamily="18" charset="0"/>
              </a:rPr>
              <a:t>Emory University School of Law</a:t>
            </a:r>
          </a:p>
          <a:p>
            <a:pPr algn="ctr"/>
            <a:r>
              <a:rPr lang="en-US" sz="1400" dirty="0" err="1">
                <a:latin typeface="Georgia" panose="02040502050405020303" pitchFamily="18" charset="0"/>
              </a:rPr>
              <a:t>msag@emory.edu</a:t>
            </a:r>
            <a:endParaRPr lang="en-US" sz="1400" dirty="0">
              <a:latin typeface="Georgia" panose="02040502050405020303" pitchFamily="18" charset="0"/>
            </a:endParaRPr>
          </a:p>
        </p:txBody>
      </p:sp>
      <p:sp>
        <p:nvSpPr>
          <p:cNvPr id="18" name="TextBox 17">
            <a:extLst>
              <a:ext uri="{FF2B5EF4-FFF2-40B4-BE49-F238E27FC236}">
                <a16:creationId xmlns:a16="http://schemas.microsoft.com/office/drawing/2014/main" id="{690EF0B5-B1F5-5620-3E6E-B6E38B9EFE73}"/>
              </a:ext>
            </a:extLst>
          </p:cNvPr>
          <p:cNvSpPr txBox="1"/>
          <p:nvPr/>
        </p:nvSpPr>
        <p:spPr>
          <a:xfrm>
            <a:off x="3503256" y="5719944"/>
            <a:ext cx="2040943" cy="738664"/>
          </a:xfrm>
          <a:prstGeom prst="rect">
            <a:avLst/>
          </a:prstGeom>
          <a:noFill/>
        </p:spPr>
        <p:txBody>
          <a:bodyPr wrap="none" rtlCol="0">
            <a:spAutoFit/>
          </a:bodyPr>
          <a:lstStyle/>
          <a:p>
            <a:pPr algn="ctr"/>
            <a:r>
              <a:rPr lang="en-US" sz="1400" dirty="0">
                <a:latin typeface="Georgia" panose="02040502050405020303" pitchFamily="18" charset="0"/>
              </a:rPr>
              <a:t>Michael Paulhus</a:t>
            </a:r>
          </a:p>
          <a:p>
            <a:pPr algn="ctr"/>
            <a:r>
              <a:rPr lang="en-US" sz="1400" dirty="0">
                <a:latin typeface="Georgia" panose="02040502050405020303" pitchFamily="18" charset="0"/>
              </a:rPr>
              <a:t>King &amp; Spalding LLP</a:t>
            </a:r>
          </a:p>
          <a:p>
            <a:pPr algn="ctr"/>
            <a:r>
              <a:rPr lang="en-US" sz="1400" dirty="0" err="1">
                <a:latin typeface="Georgia" panose="02040502050405020303" pitchFamily="18" charset="0"/>
              </a:rPr>
              <a:t>mpaulhus@kslaw.com</a:t>
            </a:r>
            <a:endParaRPr lang="en-US" sz="1400" dirty="0">
              <a:latin typeface="Georgia" panose="02040502050405020303" pitchFamily="18" charset="0"/>
            </a:endParaRPr>
          </a:p>
        </p:txBody>
      </p:sp>
      <p:sp>
        <p:nvSpPr>
          <p:cNvPr id="20" name="TextBox 19">
            <a:extLst>
              <a:ext uri="{FF2B5EF4-FFF2-40B4-BE49-F238E27FC236}">
                <a16:creationId xmlns:a16="http://schemas.microsoft.com/office/drawing/2014/main" id="{CB0D475C-4A8F-142A-1271-39D1B4977E23}"/>
              </a:ext>
            </a:extLst>
          </p:cNvPr>
          <p:cNvSpPr txBox="1"/>
          <p:nvPr/>
        </p:nvSpPr>
        <p:spPr>
          <a:xfrm>
            <a:off x="8770513" y="5719944"/>
            <a:ext cx="3213279" cy="738664"/>
          </a:xfrm>
          <a:prstGeom prst="rect">
            <a:avLst/>
          </a:prstGeom>
          <a:noFill/>
        </p:spPr>
        <p:txBody>
          <a:bodyPr wrap="square" rtlCol="0">
            <a:spAutoFit/>
          </a:bodyPr>
          <a:lstStyle/>
          <a:p>
            <a:pPr algn="ctr"/>
            <a:r>
              <a:rPr lang="en-US" sz="1400" dirty="0">
                <a:latin typeface="Georgia" panose="02040502050405020303" pitchFamily="18" charset="0"/>
              </a:rPr>
              <a:t>Seth Chandler</a:t>
            </a:r>
          </a:p>
          <a:p>
            <a:pPr algn="ctr"/>
            <a:r>
              <a:rPr lang="en-US" sz="1400" dirty="0">
                <a:latin typeface="Georgia" panose="02040502050405020303" pitchFamily="18" charset="0"/>
              </a:rPr>
              <a:t>The University of Houston Law Center</a:t>
            </a:r>
          </a:p>
          <a:p>
            <a:pPr algn="ctr"/>
            <a:r>
              <a:rPr lang="en-US" sz="1400" dirty="0" err="1">
                <a:latin typeface="Georgia" panose="02040502050405020303" pitchFamily="18" charset="0"/>
              </a:rPr>
              <a:t>SChandler@UH.edu</a:t>
            </a:r>
            <a:endParaRPr lang="en-US" sz="1400" dirty="0">
              <a:latin typeface="Georgia" panose="02040502050405020303" pitchFamily="18" charset="0"/>
            </a:endParaRPr>
          </a:p>
        </p:txBody>
      </p:sp>
    </p:spTree>
    <p:extLst>
      <p:ext uri="{BB962C8B-B14F-4D97-AF65-F5344CB8AC3E}">
        <p14:creationId xmlns:p14="http://schemas.microsoft.com/office/powerpoint/2010/main" val="774458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46304"/>
          </a:xfrm>
          <a:prstGeom prst="rect">
            <a:avLst/>
          </a:prstGeom>
          <a:solidFill>
            <a:srgbClr val="0D1B2A"/>
          </a:solidFill>
          <a:ln w="12700">
            <a:solidFill>
              <a:srgbClr val="0D1B2A"/>
            </a:solidFill>
            <a:prstDash val="solid"/>
          </a:ln>
        </p:spPr>
        <p:txBody>
          <a:bodyPr/>
          <a:lstStyle/>
          <a:p>
            <a:endParaRPr lang="en-US" sz="2400">
              <a:latin typeface="Georgia" panose="02040502050405020303" pitchFamily="18" charset="0"/>
            </a:endParaRPr>
          </a:p>
        </p:txBody>
      </p:sp>
      <p:sp>
        <p:nvSpPr>
          <p:cNvPr id="3" name="Shape 1"/>
          <p:cNvSpPr/>
          <p:nvPr/>
        </p:nvSpPr>
        <p:spPr>
          <a:xfrm>
            <a:off x="0" y="146304"/>
            <a:ext cx="4511040" cy="6711696"/>
          </a:xfrm>
          <a:prstGeom prst="rect">
            <a:avLst/>
          </a:prstGeom>
          <a:solidFill>
            <a:srgbClr val="F7F9FC"/>
          </a:solidFill>
          <a:ln w="12700">
            <a:solidFill>
              <a:srgbClr val="E2E8F0"/>
            </a:solidFill>
            <a:prstDash val="solid"/>
          </a:ln>
        </p:spPr>
        <p:txBody>
          <a:bodyPr/>
          <a:lstStyle/>
          <a:p>
            <a:endParaRPr lang="en-US" sz="2400">
              <a:latin typeface="Georgia" panose="02040502050405020303" pitchFamily="18" charset="0"/>
            </a:endParaRPr>
          </a:p>
        </p:txBody>
      </p:sp>
      <p:sp>
        <p:nvSpPr>
          <p:cNvPr id="4" name="Shape 2"/>
          <p:cNvSpPr/>
          <p:nvPr/>
        </p:nvSpPr>
        <p:spPr>
          <a:xfrm>
            <a:off x="0" y="146304"/>
            <a:ext cx="97536" cy="6711696"/>
          </a:xfrm>
          <a:prstGeom prst="rect">
            <a:avLst/>
          </a:prstGeom>
          <a:solidFill>
            <a:srgbClr val="00A896"/>
          </a:solidFill>
          <a:ln w="12700">
            <a:solidFill>
              <a:srgbClr val="00A896"/>
            </a:solidFill>
            <a:prstDash val="solid"/>
          </a:ln>
        </p:spPr>
        <p:txBody>
          <a:bodyPr/>
          <a:lstStyle/>
          <a:p>
            <a:endParaRPr lang="en-US" sz="2400">
              <a:latin typeface="Georgia" panose="02040502050405020303" pitchFamily="18" charset="0"/>
            </a:endParaRPr>
          </a:p>
        </p:txBody>
      </p:sp>
      <p:sp>
        <p:nvSpPr>
          <p:cNvPr id="5" name="Text 3"/>
          <p:cNvSpPr/>
          <p:nvPr/>
        </p:nvSpPr>
        <p:spPr>
          <a:xfrm>
            <a:off x="304800" y="548640"/>
            <a:ext cx="3901440" cy="426720"/>
          </a:xfrm>
          <a:prstGeom prst="rect">
            <a:avLst/>
          </a:prstGeom>
          <a:noFill/>
          <a:ln/>
        </p:spPr>
        <p:txBody>
          <a:bodyPr wrap="square" lIns="0" tIns="0" rIns="0" bIns="0" rtlCol="0" anchor="ctr"/>
          <a:lstStyle/>
          <a:p>
            <a:r>
              <a:rPr lang="en-US" sz="1200" b="1" kern="0" spc="400" dirty="0">
                <a:solidFill>
                  <a:srgbClr val="00A896"/>
                </a:solidFill>
                <a:latin typeface="Georgia" panose="02040502050405020303" pitchFamily="18" charset="0"/>
                <a:ea typeface="Calibri" pitchFamily="34" charset="-122"/>
                <a:cs typeface="Calibri" pitchFamily="34" charset="-120"/>
              </a:rPr>
              <a:t>THE TRANSFORMATION</a:t>
            </a:r>
            <a:endParaRPr lang="en-US" sz="1200" dirty="0">
              <a:latin typeface="Georgia" panose="02040502050405020303" pitchFamily="18" charset="0"/>
            </a:endParaRPr>
          </a:p>
        </p:txBody>
      </p:sp>
      <p:sp>
        <p:nvSpPr>
          <p:cNvPr id="6" name="Text 4"/>
          <p:cNvSpPr/>
          <p:nvPr/>
        </p:nvSpPr>
        <p:spPr>
          <a:xfrm>
            <a:off x="304800" y="1097280"/>
            <a:ext cx="3901440" cy="2438400"/>
          </a:xfrm>
          <a:prstGeom prst="rect">
            <a:avLst/>
          </a:prstGeom>
          <a:noFill/>
          <a:ln/>
        </p:spPr>
        <p:txBody>
          <a:bodyPr wrap="square" lIns="0" tIns="0" rIns="0" bIns="0" rtlCol="0" anchor="ctr"/>
          <a:lstStyle/>
          <a:p>
            <a:r>
              <a:rPr lang="en-US" sz="4267" b="1" dirty="0">
                <a:solidFill>
                  <a:srgbClr val="0D1B2A"/>
                </a:solidFill>
                <a:latin typeface="Georgia" panose="02040502050405020303" pitchFamily="18" charset="0"/>
                <a:ea typeface="Georgia" pitchFamily="34" charset="-122"/>
                <a:cs typeface="Georgia" pitchFamily="34" charset="-120"/>
              </a:rPr>
              <a:t>Speed.</a:t>
            </a:r>
            <a:endParaRPr lang="en-US" sz="4267" dirty="0">
              <a:latin typeface="Georgia" panose="02040502050405020303" pitchFamily="18" charset="0"/>
            </a:endParaRPr>
          </a:p>
          <a:p>
            <a:r>
              <a:rPr lang="en-US" sz="4267" b="1" dirty="0">
                <a:solidFill>
                  <a:srgbClr val="0D1B2A"/>
                </a:solidFill>
                <a:latin typeface="Georgia" panose="02040502050405020303" pitchFamily="18" charset="0"/>
                <a:ea typeface="Georgia" pitchFamily="34" charset="-122"/>
                <a:cs typeface="Georgia" pitchFamily="34" charset="-120"/>
              </a:rPr>
              <a:t>Strategy.</a:t>
            </a:r>
            <a:endParaRPr lang="en-US" sz="4267" dirty="0">
              <a:latin typeface="Georgia" panose="02040502050405020303" pitchFamily="18" charset="0"/>
            </a:endParaRPr>
          </a:p>
          <a:p>
            <a:r>
              <a:rPr lang="en-US" sz="4267" b="1" dirty="0">
                <a:solidFill>
                  <a:srgbClr val="0D1B2A"/>
                </a:solidFill>
                <a:latin typeface="Georgia" panose="02040502050405020303" pitchFamily="18" charset="0"/>
                <a:ea typeface="Georgia" pitchFamily="34" charset="-122"/>
                <a:cs typeface="Georgia" pitchFamily="34" charset="-120"/>
              </a:rPr>
              <a:t>Access.</a:t>
            </a:r>
            <a:endParaRPr lang="en-US" sz="4267" dirty="0">
              <a:latin typeface="Georgia" panose="02040502050405020303" pitchFamily="18" charset="0"/>
            </a:endParaRPr>
          </a:p>
        </p:txBody>
      </p:sp>
      <p:sp>
        <p:nvSpPr>
          <p:cNvPr id="7" name="Shape 5"/>
          <p:cNvSpPr/>
          <p:nvPr/>
        </p:nvSpPr>
        <p:spPr>
          <a:xfrm>
            <a:off x="304800" y="3657600"/>
            <a:ext cx="1463040" cy="48768"/>
          </a:xfrm>
          <a:prstGeom prst="rect">
            <a:avLst/>
          </a:prstGeom>
          <a:solidFill>
            <a:srgbClr val="00A896"/>
          </a:solidFill>
          <a:ln w="12700">
            <a:solidFill>
              <a:srgbClr val="00A896"/>
            </a:solidFill>
            <a:prstDash val="solid"/>
          </a:ln>
        </p:spPr>
        <p:txBody>
          <a:bodyPr/>
          <a:lstStyle/>
          <a:p>
            <a:endParaRPr lang="en-US" sz="2400">
              <a:latin typeface="Georgia" panose="02040502050405020303" pitchFamily="18" charset="0"/>
            </a:endParaRPr>
          </a:p>
        </p:txBody>
      </p:sp>
      <p:sp>
        <p:nvSpPr>
          <p:cNvPr id="8" name="Text 6"/>
          <p:cNvSpPr/>
          <p:nvPr/>
        </p:nvSpPr>
        <p:spPr>
          <a:xfrm>
            <a:off x="304800" y="3840480"/>
            <a:ext cx="3779520" cy="1463040"/>
          </a:xfrm>
          <a:prstGeom prst="rect">
            <a:avLst/>
          </a:prstGeom>
          <a:noFill/>
          <a:ln/>
        </p:spPr>
        <p:txBody>
          <a:bodyPr wrap="square" lIns="0" tIns="0" rIns="0" bIns="0" rtlCol="0" anchor="ctr"/>
          <a:lstStyle/>
          <a:p>
            <a:r>
              <a:rPr lang="en-US" sz="1600" dirty="0">
                <a:solidFill>
                  <a:srgbClr val="4A5568"/>
                </a:solidFill>
                <a:latin typeface="Georgia" panose="02040502050405020303" pitchFamily="18" charset="0"/>
                <a:ea typeface="Calibri" pitchFamily="34" charset="-122"/>
                <a:cs typeface="Calibri" pitchFamily="34" charset="-120"/>
              </a:rPr>
              <a:t>AI is reshaping every dimension of how legal work gets done — and for whom.</a:t>
            </a:r>
            <a:endParaRPr lang="en-US" sz="1600" dirty="0">
              <a:latin typeface="Georgia" panose="02040502050405020303" pitchFamily="18" charset="0"/>
            </a:endParaRPr>
          </a:p>
        </p:txBody>
      </p:sp>
      <p:sp>
        <p:nvSpPr>
          <p:cNvPr id="9" name="Shape 7"/>
          <p:cNvSpPr/>
          <p:nvPr/>
        </p:nvSpPr>
        <p:spPr>
          <a:xfrm>
            <a:off x="4754880" y="268224"/>
            <a:ext cx="7132320" cy="1828800"/>
          </a:xfrm>
          <a:prstGeom prst="rect">
            <a:avLst/>
          </a:prstGeom>
          <a:solidFill>
            <a:srgbClr val="FFFFFF"/>
          </a:solidFill>
          <a:ln w="12700">
            <a:solidFill>
              <a:srgbClr val="E2E8F0"/>
            </a:solidFill>
            <a:prstDash val="solid"/>
          </a:ln>
          <a:effectLst>
            <a:outerShdw blurRad="101600" dist="25400" dir="8100000" algn="bl" rotWithShape="0">
              <a:srgbClr val="000000">
                <a:alpha val="7000"/>
              </a:srgbClr>
            </a:outerShdw>
          </a:effectLst>
        </p:spPr>
        <p:txBody>
          <a:bodyPr/>
          <a:lstStyle/>
          <a:p>
            <a:endParaRPr lang="en-US" sz="2400">
              <a:latin typeface="Georgia" panose="02040502050405020303" pitchFamily="18" charset="0"/>
            </a:endParaRPr>
          </a:p>
        </p:txBody>
      </p:sp>
      <p:sp>
        <p:nvSpPr>
          <p:cNvPr id="10" name="Shape 8"/>
          <p:cNvSpPr/>
          <p:nvPr/>
        </p:nvSpPr>
        <p:spPr>
          <a:xfrm>
            <a:off x="4754880" y="268224"/>
            <a:ext cx="73152" cy="1828800"/>
          </a:xfrm>
          <a:prstGeom prst="rect">
            <a:avLst/>
          </a:prstGeom>
          <a:solidFill>
            <a:srgbClr val="0D9488"/>
          </a:solidFill>
          <a:ln w="12700">
            <a:solidFill>
              <a:srgbClr val="0D9488"/>
            </a:solidFill>
            <a:prstDash val="solid"/>
          </a:ln>
        </p:spPr>
        <p:txBody>
          <a:bodyPr/>
          <a:lstStyle/>
          <a:p>
            <a:endParaRPr lang="en-US" sz="2400">
              <a:latin typeface="Georgia" panose="02040502050405020303" pitchFamily="18" charset="0"/>
            </a:endParaRPr>
          </a:p>
        </p:txBody>
      </p:sp>
      <p:pic>
        <p:nvPicPr>
          <p:cNvPr id="11" name="Image 0" descr="preencoded.png"/>
          <p:cNvPicPr>
            <a:picLocks noChangeAspect="1"/>
          </p:cNvPicPr>
          <p:nvPr/>
        </p:nvPicPr>
        <p:blipFill>
          <a:blip r:embed="rId3"/>
          <a:stretch>
            <a:fillRect/>
          </a:stretch>
        </p:blipFill>
        <p:spPr>
          <a:xfrm>
            <a:off x="4974336" y="780288"/>
            <a:ext cx="609600" cy="609600"/>
          </a:xfrm>
          <a:prstGeom prst="rect">
            <a:avLst/>
          </a:prstGeom>
        </p:spPr>
      </p:pic>
      <p:sp>
        <p:nvSpPr>
          <p:cNvPr id="12" name="Text 9"/>
          <p:cNvSpPr/>
          <p:nvPr/>
        </p:nvSpPr>
        <p:spPr>
          <a:xfrm>
            <a:off x="5754624" y="487680"/>
            <a:ext cx="5852160" cy="487680"/>
          </a:xfrm>
          <a:prstGeom prst="rect">
            <a:avLst/>
          </a:prstGeom>
          <a:noFill/>
          <a:ln/>
        </p:spPr>
        <p:txBody>
          <a:bodyPr wrap="square" lIns="0" tIns="0" rIns="0" bIns="0" rtlCol="0" anchor="ctr"/>
          <a:lstStyle/>
          <a:p>
            <a:r>
              <a:rPr lang="en-US" sz="1733" b="1" dirty="0">
                <a:solidFill>
                  <a:srgbClr val="0D1B2A"/>
                </a:solidFill>
                <a:latin typeface="Georgia" panose="02040502050405020303" pitchFamily="18" charset="0"/>
                <a:ea typeface="Calibri" pitchFamily="34" charset="-122"/>
                <a:cs typeface="Calibri" pitchFamily="34" charset="-120"/>
              </a:rPr>
              <a:t>Compressed Timelines</a:t>
            </a:r>
            <a:endParaRPr lang="en-US" sz="1733" dirty="0">
              <a:latin typeface="Georgia" panose="02040502050405020303" pitchFamily="18" charset="0"/>
            </a:endParaRPr>
          </a:p>
        </p:txBody>
      </p:sp>
      <p:sp>
        <p:nvSpPr>
          <p:cNvPr id="13" name="Text 10"/>
          <p:cNvSpPr/>
          <p:nvPr/>
        </p:nvSpPr>
        <p:spPr>
          <a:xfrm>
            <a:off x="5754624" y="999744"/>
            <a:ext cx="5791200" cy="914400"/>
          </a:xfrm>
          <a:prstGeom prst="rect">
            <a:avLst/>
          </a:prstGeom>
          <a:noFill/>
          <a:ln/>
        </p:spPr>
        <p:txBody>
          <a:bodyPr wrap="square" lIns="0" tIns="0" rIns="0" bIns="0" rtlCol="0" anchor="ctr"/>
          <a:lstStyle/>
          <a:p>
            <a:r>
              <a:rPr lang="en-US" sz="1467" dirty="0">
                <a:solidFill>
                  <a:srgbClr val="4A5568"/>
                </a:solidFill>
                <a:latin typeface="Georgia" panose="02040502050405020303" pitchFamily="18" charset="0"/>
                <a:ea typeface="Calibri" pitchFamily="34" charset="-122"/>
                <a:cs typeface="Calibri" pitchFamily="34" charset="-120"/>
              </a:rPr>
              <a:t>Tasks once taking weeks — research, document review, case prep — now completed in days or hours.</a:t>
            </a:r>
            <a:endParaRPr lang="en-US" sz="1467" dirty="0">
              <a:latin typeface="Georgia" panose="02040502050405020303" pitchFamily="18" charset="0"/>
            </a:endParaRPr>
          </a:p>
        </p:txBody>
      </p:sp>
      <p:sp>
        <p:nvSpPr>
          <p:cNvPr id="14" name="Shape 11"/>
          <p:cNvSpPr/>
          <p:nvPr/>
        </p:nvSpPr>
        <p:spPr>
          <a:xfrm>
            <a:off x="4754880" y="2365248"/>
            <a:ext cx="7132320" cy="1828800"/>
          </a:xfrm>
          <a:prstGeom prst="rect">
            <a:avLst/>
          </a:prstGeom>
          <a:solidFill>
            <a:srgbClr val="FFFFFF"/>
          </a:solidFill>
          <a:ln w="12700">
            <a:solidFill>
              <a:srgbClr val="E2E8F0"/>
            </a:solidFill>
            <a:prstDash val="solid"/>
          </a:ln>
          <a:effectLst>
            <a:outerShdw blurRad="101600" dist="25400" dir="8100000" algn="bl" rotWithShape="0">
              <a:srgbClr val="000000">
                <a:alpha val="7000"/>
              </a:srgbClr>
            </a:outerShdw>
          </a:effectLst>
        </p:spPr>
        <p:txBody>
          <a:bodyPr/>
          <a:lstStyle/>
          <a:p>
            <a:endParaRPr lang="en-US" sz="2400">
              <a:latin typeface="Georgia" panose="02040502050405020303" pitchFamily="18" charset="0"/>
            </a:endParaRPr>
          </a:p>
        </p:txBody>
      </p:sp>
      <p:sp>
        <p:nvSpPr>
          <p:cNvPr id="15" name="Shape 12"/>
          <p:cNvSpPr/>
          <p:nvPr/>
        </p:nvSpPr>
        <p:spPr>
          <a:xfrm>
            <a:off x="4754880" y="2365248"/>
            <a:ext cx="73152" cy="1828800"/>
          </a:xfrm>
          <a:prstGeom prst="rect">
            <a:avLst/>
          </a:prstGeom>
          <a:solidFill>
            <a:srgbClr val="1D6FA4"/>
          </a:solidFill>
          <a:ln w="12700">
            <a:solidFill>
              <a:srgbClr val="1D6FA4"/>
            </a:solidFill>
            <a:prstDash val="solid"/>
          </a:ln>
        </p:spPr>
        <p:txBody>
          <a:bodyPr/>
          <a:lstStyle/>
          <a:p>
            <a:endParaRPr lang="en-US" sz="2400">
              <a:latin typeface="Georgia" panose="02040502050405020303" pitchFamily="18" charset="0"/>
            </a:endParaRPr>
          </a:p>
        </p:txBody>
      </p:sp>
      <p:pic>
        <p:nvPicPr>
          <p:cNvPr id="16" name="Image 1" descr="preencoded.png"/>
          <p:cNvPicPr>
            <a:picLocks noChangeAspect="1"/>
          </p:cNvPicPr>
          <p:nvPr/>
        </p:nvPicPr>
        <p:blipFill>
          <a:blip r:embed="rId4"/>
          <a:stretch>
            <a:fillRect/>
          </a:stretch>
        </p:blipFill>
        <p:spPr>
          <a:xfrm>
            <a:off x="4974336" y="2877312"/>
            <a:ext cx="609600" cy="609600"/>
          </a:xfrm>
          <a:prstGeom prst="rect">
            <a:avLst/>
          </a:prstGeom>
        </p:spPr>
      </p:pic>
      <p:sp>
        <p:nvSpPr>
          <p:cNvPr id="17" name="Text 13"/>
          <p:cNvSpPr/>
          <p:nvPr/>
        </p:nvSpPr>
        <p:spPr>
          <a:xfrm>
            <a:off x="5754624" y="2584704"/>
            <a:ext cx="5852160" cy="487680"/>
          </a:xfrm>
          <a:prstGeom prst="rect">
            <a:avLst/>
          </a:prstGeom>
          <a:noFill/>
          <a:ln/>
        </p:spPr>
        <p:txBody>
          <a:bodyPr wrap="square" lIns="0" tIns="0" rIns="0" bIns="0" rtlCol="0" anchor="ctr"/>
          <a:lstStyle/>
          <a:p>
            <a:r>
              <a:rPr lang="en-US" sz="1733" b="1" dirty="0">
                <a:solidFill>
                  <a:srgbClr val="0D1B2A"/>
                </a:solidFill>
                <a:latin typeface="Georgia" panose="02040502050405020303" pitchFamily="18" charset="0"/>
                <a:ea typeface="Calibri" pitchFamily="34" charset="-122"/>
                <a:cs typeface="Calibri" pitchFamily="34" charset="-120"/>
              </a:rPr>
              <a:t>Strategic Intelligence</a:t>
            </a:r>
            <a:endParaRPr lang="en-US" sz="1733" dirty="0">
              <a:latin typeface="Georgia" panose="02040502050405020303" pitchFamily="18" charset="0"/>
            </a:endParaRPr>
          </a:p>
        </p:txBody>
      </p:sp>
      <p:sp>
        <p:nvSpPr>
          <p:cNvPr id="18" name="Text 14"/>
          <p:cNvSpPr/>
          <p:nvPr/>
        </p:nvSpPr>
        <p:spPr>
          <a:xfrm>
            <a:off x="5754624" y="3096768"/>
            <a:ext cx="5791200" cy="914400"/>
          </a:xfrm>
          <a:prstGeom prst="rect">
            <a:avLst/>
          </a:prstGeom>
          <a:noFill/>
          <a:ln/>
        </p:spPr>
        <p:txBody>
          <a:bodyPr wrap="square" lIns="0" tIns="0" rIns="0" bIns="0" rtlCol="0" anchor="ctr"/>
          <a:lstStyle/>
          <a:p>
            <a:r>
              <a:rPr lang="en-US" sz="1467" dirty="0">
                <a:solidFill>
                  <a:srgbClr val="4A5568"/>
                </a:solidFill>
                <a:latin typeface="Georgia" panose="02040502050405020303" pitchFamily="18" charset="0"/>
                <a:ea typeface="Calibri" pitchFamily="34" charset="-122"/>
                <a:cs typeface="Calibri" pitchFamily="34" charset="-120"/>
              </a:rPr>
              <a:t>Pattern analysis, success probability scoring, and data-backed projections inform every client conversation.</a:t>
            </a:r>
            <a:endParaRPr lang="en-US" sz="1467" dirty="0">
              <a:latin typeface="Georgia" panose="02040502050405020303" pitchFamily="18" charset="0"/>
            </a:endParaRPr>
          </a:p>
        </p:txBody>
      </p:sp>
      <p:sp>
        <p:nvSpPr>
          <p:cNvPr id="19" name="Shape 15"/>
          <p:cNvSpPr/>
          <p:nvPr/>
        </p:nvSpPr>
        <p:spPr>
          <a:xfrm>
            <a:off x="4754880" y="4462272"/>
            <a:ext cx="7132320" cy="1828800"/>
          </a:xfrm>
          <a:prstGeom prst="rect">
            <a:avLst/>
          </a:prstGeom>
          <a:solidFill>
            <a:srgbClr val="FFFFFF"/>
          </a:solidFill>
          <a:ln w="12700">
            <a:solidFill>
              <a:srgbClr val="E2E8F0"/>
            </a:solidFill>
            <a:prstDash val="solid"/>
          </a:ln>
          <a:effectLst>
            <a:outerShdw blurRad="101600" dist="25400" dir="8100000" algn="bl" rotWithShape="0">
              <a:srgbClr val="000000">
                <a:alpha val="7000"/>
              </a:srgbClr>
            </a:outerShdw>
          </a:effectLst>
        </p:spPr>
        <p:txBody>
          <a:bodyPr/>
          <a:lstStyle/>
          <a:p>
            <a:endParaRPr lang="en-US" sz="2400">
              <a:latin typeface="Georgia" panose="02040502050405020303" pitchFamily="18" charset="0"/>
            </a:endParaRPr>
          </a:p>
        </p:txBody>
      </p:sp>
      <p:sp>
        <p:nvSpPr>
          <p:cNvPr id="20" name="Shape 16"/>
          <p:cNvSpPr/>
          <p:nvPr/>
        </p:nvSpPr>
        <p:spPr>
          <a:xfrm>
            <a:off x="4754880" y="4462272"/>
            <a:ext cx="73152" cy="1828800"/>
          </a:xfrm>
          <a:prstGeom prst="rect">
            <a:avLst/>
          </a:prstGeom>
          <a:solidFill>
            <a:srgbClr val="6B46C1"/>
          </a:solidFill>
          <a:ln w="12700">
            <a:solidFill>
              <a:srgbClr val="6B46C1"/>
            </a:solidFill>
            <a:prstDash val="solid"/>
          </a:ln>
        </p:spPr>
        <p:txBody>
          <a:bodyPr/>
          <a:lstStyle/>
          <a:p>
            <a:endParaRPr lang="en-US" sz="2400">
              <a:latin typeface="Georgia" panose="02040502050405020303" pitchFamily="18" charset="0"/>
            </a:endParaRPr>
          </a:p>
        </p:txBody>
      </p:sp>
      <p:pic>
        <p:nvPicPr>
          <p:cNvPr id="21" name="Image 2" descr="preencoded.png"/>
          <p:cNvPicPr>
            <a:picLocks noChangeAspect="1"/>
          </p:cNvPicPr>
          <p:nvPr/>
        </p:nvPicPr>
        <p:blipFill>
          <a:blip r:embed="rId5"/>
          <a:stretch>
            <a:fillRect/>
          </a:stretch>
        </p:blipFill>
        <p:spPr>
          <a:xfrm>
            <a:off x="4974336" y="4974336"/>
            <a:ext cx="609600" cy="609600"/>
          </a:xfrm>
          <a:prstGeom prst="rect">
            <a:avLst/>
          </a:prstGeom>
        </p:spPr>
      </p:pic>
      <p:sp>
        <p:nvSpPr>
          <p:cNvPr id="22" name="Text 17"/>
          <p:cNvSpPr/>
          <p:nvPr/>
        </p:nvSpPr>
        <p:spPr>
          <a:xfrm>
            <a:off x="5754624" y="4681728"/>
            <a:ext cx="5852160" cy="487680"/>
          </a:xfrm>
          <a:prstGeom prst="rect">
            <a:avLst/>
          </a:prstGeom>
          <a:noFill/>
          <a:ln/>
        </p:spPr>
        <p:txBody>
          <a:bodyPr wrap="square" lIns="0" tIns="0" rIns="0" bIns="0" rtlCol="0" anchor="ctr"/>
          <a:lstStyle/>
          <a:p>
            <a:r>
              <a:rPr lang="en-US" sz="1733" b="1" dirty="0">
                <a:solidFill>
                  <a:srgbClr val="0D1B2A"/>
                </a:solidFill>
                <a:latin typeface="Georgia" panose="02040502050405020303" pitchFamily="18" charset="0"/>
                <a:ea typeface="Calibri" pitchFamily="34" charset="-122"/>
                <a:cs typeface="Calibri" pitchFamily="34" charset="-120"/>
              </a:rPr>
              <a:t>A Level Playing Field</a:t>
            </a:r>
            <a:endParaRPr lang="en-US" sz="1733" dirty="0">
              <a:latin typeface="Georgia" panose="02040502050405020303" pitchFamily="18" charset="0"/>
            </a:endParaRPr>
          </a:p>
        </p:txBody>
      </p:sp>
      <p:sp>
        <p:nvSpPr>
          <p:cNvPr id="23" name="Text 18"/>
          <p:cNvSpPr/>
          <p:nvPr/>
        </p:nvSpPr>
        <p:spPr>
          <a:xfrm>
            <a:off x="5754624" y="5193792"/>
            <a:ext cx="5791200" cy="914400"/>
          </a:xfrm>
          <a:prstGeom prst="rect">
            <a:avLst/>
          </a:prstGeom>
          <a:noFill/>
          <a:ln/>
        </p:spPr>
        <p:txBody>
          <a:bodyPr wrap="square" lIns="0" tIns="0" rIns="0" bIns="0" rtlCol="0" anchor="ctr"/>
          <a:lstStyle/>
          <a:p>
            <a:r>
              <a:rPr lang="en-US" sz="1467" dirty="0">
                <a:solidFill>
                  <a:srgbClr val="4A5568"/>
                </a:solidFill>
                <a:latin typeface="Georgia" panose="02040502050405020303" pitchFamily="18" charset="0"/>
                <a:ea typeface="Calibri" pitchFamily="34" charset="-122"/>
                <a:cs typeface="Calibri" pitchFamily="34" charset="-120"/>
              </a:rPr>
              <a:t>High-quality legal analysis now accessible regardless of firm size or client budget — equity through AI.</a:t>
            </a:r>
            <a:endParaRPr lang="en-US" sz="1467" dirty="0">
              <a:latin typeface="Georgia" panose="02040502050405020303" pitchFamily="18" charset="0"/>
            </a:endParaRPr>
          </a:p>
        </p:txBody>
      </p:sp>
      <p:sp>
        <p:nvSpPr>
          <p:cNvPr id="24" name="Shape 19"/>
          <p:cNvSpPr/>
          <p:nvPr/>
        </p:nvSpPr>
        <p:spPr>
          <a:xfrm>
            <a:off x="0" y="6705600"/>
            <a:ext cx="12192000" cy="152400"/>
          </a:xfrm>
          <a:prstGeom prst="rect">
            <a:avLst/>
          </a:prstGeom>
          <a:solidFill>
            <a:srgbClr val="0D1B2A"/>
          </a:solidFill>
          <a:ln w="12700">
            <a:solidFill>
              <a:srgbClr val="0D1B2A"/>
            </a:solidFill>
            <a:prstDash val="solid"/>
          </a:ln>
        </p:spPr>
        <p:txBody>
          <a:bodyPr/>
          <a:lstStyle/>
          <a:p>
            <a:endParaRPr lang="en-US" sz="2400">
              <a:latin typeface="Georgia" panose="02040502050405020303"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1AED8-11E6-DB24-5EF1-2878BA9167E3}"/>
              </a:ext>
            </a:extLst>
          </p:cNvPr>
          <p:cNvSpPr>
            <a:spLocks noGrp="1"/>
          </p:cNvSpPr>
          <p:nvPr>
            <p:ph type="title"/>
          </p:nvPr>
        </p:nvSpPr>
        <p:spPr>
          <a:xfrm>
            <a:off x="838200" y="2154634"/>
            <a:ext cx="10515600" cy="2548732"/>
          </a:xfrm>
        </p:spPr>
        <p:txBody>
          <a:bodyPr>
            <a:normAutofit fontScale="90000"/>
          </a:bodyPr>
          <a:lstStyle/>
          <a:p>
            <a:r>
              <a:rPr lang="en-US" sz="6000" dirty="0">
                <a:latin typeface="Georgia" panose="02040502050405020303" pitchFamily="18" charset="0"/>
              </a:rPr>
              <a:t>The Right Mental Model</a:t>
            </a:r>
            <a:br>
              <a:rPr lang="en-US" dirty="0">
                <a:latin typeface="Georgia" panose="02040502050405020303" pitchFamily="18" charset="0"/>
              </a:rPr>
            </a:br>
            <a:br>
              <a:rPr lang="en-US" dirty="0">
                <a:latin typeface="Georgia" panose="02040502050405020303" pitchFamily="18" charset="0"/>
              </a:rPr>
            </a:br>
            <a:r>
              <a:rPr lang="en-US" dirty="0">
                <a:latin typeface="Georgia" panose="02040502050405020303" pitchFamily="18" charset="0"/>
              </a:rPr>
              <a:t>How to think about Large Language Models</a:t>
            </a:r>
            <a:br>
              <a:rPr lang="en-US" dirty="0">
                <a:latin typeface="Georgia" panose="02040502050405020303" pitchFamily="18" charset="0"/>
              </a:rPr>
            </a:br>
            <a:br>
              <a:rPr lang="en-US" dirty="0">
                <a:latin typeface="Georgia" panose="02040502050405020303" pitchFamily="18" charset="0"/>
              </a:rPr>
            </a:br>
            <a:r>
              <a:rPr lang="en-US" sz="3100" dirty="0">
                <a:latin typeface="Georgia" panose="02040502050405020303" pitchFamily="18" charset="0"/>
              </a:rPr>
              <a:t>-Matthew Sag</a:t>
            </a:r>
            <a:br>
              <a:rPr lang="en-US" dirty="0">
                <a:latin typeface="Georgia" panose="02040502050405020303" pitchFamily="18" charset="0"/>
              </a:rPr>
            </a:br>
            <a:endParaRPr lang="en-US" dirty="0">
              <a:latin typeface="Georgia" panose="02040502050405020303" pitchFamily="18" charset="0"/>
            </a:endParaRPr>
          </a:p>
        </p:txBody>
      </p:sp>
    </p:spTree>
    <p:extLst>
      <p:ext uri="{BB962C8B-B14F-4D97-AF65-F5344CB8AC3E}">
        <p14:creationId xmlns:p14="http://schemas.microsoft.com/office/powerpoint/2010/main" val="2814926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DCDA21-796C-97A1-950C-706CE0B20B13}"/>
              </a:ext>
            </a:extLst>
          </p:cNvPr>
          <p:cNvSpPr>
            <a:spLocks noGrp="1"/>
          </p:cNvSpPr>
          <p:nvPr>
            <p:ph type="title"/>
          </p:nvPr>
        </p:nvSpPr>
        <p:spPr>
          <a:xfrm>
            <a:off x="651740" y="-130489"/>
            <a:ext cx="4543714" cy="5533761"/>
          </a:xfrm>
        </p:spPr>
        <p:txBody>
          <a:bodyPr>
            <a:normAutofit/>
          </a:bodyPr>
          <a:lstStyle/>
          <a:p>
            <a:pPr algn="ctr"/>
            <a:r>
              <a:rPr lang="en-US" sz="4800" dirty="0">
                <a:latin typeface="Georgia" panose="02040502050405020303" pitchFamily="18" charset="0"/>
              </a:rPr>
              <a:t>An LLM is not a magic thinking machine</a:t>
            </a:r>
            <a:br>
              <a:rPr lang="en-US" sz="4800" dirty="0">
                <a:latin typeface="Georgia" panose="02040502050405020303" pitchFamily="18" charset="0"/>
              </a:rPr>
            </a:br>
            <a:br>
              <a:rPr lang="en-US" sz="4800" dirty="0">
                <a:latin typeface="Georgia" panose="02040502050405020303" pitchFamily="18" charset="0"/>
              </a:rPr>
            </a:br>
            <a:r>
              <a:rPr lang="en-US" sz="4800" dirty="0">
                <a:latin typeface="Georgia" panose="02040502050405020303" pitchFamily="18" charset="0"/>
              </a:rPr>
              <a:t>An LLM is not a database</a:t>
            </a:r>
          </a:p>
        </p:txBody>
      </p:sp>
      <p:sp>
        <p:nvSpPr>
          <p:cNvPr id="2" name="Title 1">
            <a:extLst>
              <a:ext uri="{FF2B5EF4-FFF2-40B4-BE49-F238E27FC236}">
                <a16:creationId xmlns:a16="http://schemas.microsoft.com/office/drawing/2014/main" id="{11E9C2FB-03A0-0688-5134-31F2536E8980}"/>
              </a:ext>
            </a:extLst>
          </p:cNvPr>
          <p:cNvSpPr txBox="1">
            <a:spLocks/>
          </p:cNvSpPr>
          <p:nvPr/>
        </p:nvSpPr>
        <p:spPr>
          <a:xfrm>
            <a:off x="8274755" y="5802488"/>
            <a:ext cx="3804355" cy="96359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dirty="0">
                <a:solidFill>
                  <a:srgbClr val="FFFFFF"/>
                </a:solidFill>
              </a:rPr>
              <a:t>Part I</a:t>
            </a:r>
          </a:p>
        </p:txBody>
      </p:sp>
      <p:pic>
        <p:nvPicPr>
          <p:cNvPr id="3074" name="Picture 2" descr="A symbolic representation of understanding large language models (LLMs) in a minimalistic black-and-white style. The composition features a neural network-inspired web connecting nodes that resemble a human brain and an abstract computer chip, blending organic and artificial forms. Light lines and dots radiate outward, suggesting connections and comprehension. The overall design is clean and balanced, using only black and white tones to emphasize simplicity and clarity. The image is set in a 3:2 horizontal ratio.">
            <a:extLst>
              <a:ext uri="{FF2B5EF4-FFF2-40B4-BE49-F238E27FC236}">
                <a16:creationId xmlns:a16="http://schemas.microsoft.com/office/drawing/2014/main" id="{746EE066-0D1B-8BC9-F68E-B72CFECAC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99" r="23286"/>
          <a:stretch/>
        </p:blipFill>
        <p:spPr bwMode="auto">
          <a:xfrm>
            <a:off x="6096000" y="1253836"/>
            <a:ext cx="5091546" cy="4287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638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1F89A6-FE3D-04E7-6462-5F9890CDC7E4}"/>
              </a:ext>
            </a:extLst>
          </p:cNvPr>
          <p:cNvSpPr txBox="1">
            <a:spLocks/>
          </p:cNvSpPr>
          <p:nvPr/>
        </p:nvSpPr>
        <p:spPr>
          <a:xfrm>
            <a:off x="3354885" y="1833322"/>
            <a:ext cx="4683842" cy="3849410"/>
          </a:xfrm>
          <a:prstGeom prst="rect">
            <a:avLst/>
          </a:prstGeom>
          <a:solidFill>
            <a:schemeClr val="accent2">
              <a:lumMod val="20000"/>
              <a:lumOff val="80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Georgia" panose="02040502050405020303" pitchFamily="18" charset="0"/>
              </a:rPr>
              <a:t>LLMs work with tokens</a:t>
            </a:r>
          </a:p>
        </p:txBody>
      </p:sp>
      <p:sp>
        <p:nvSpPr>
          <p:cNvPr id="3" name="Title 1">
            <a:extLst>
              <a:ext uri="{FF2B5EF4-FFF2-40B4-BE49-F238E27FC236}">
                <a16:creationId xmlns:a16="http://schemas.microsoft.com/office/drawing/2014/main" id="{C62BB95F-6C1B-9AA7-C9AC-CDFDACC588C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Georgia" panose="02040502050405020303" pitchFamily="18" charset="0"/>
              </a:rPr>
              <a:t>What is a large language model?</a:t>
            </a:r>
          </a:p>
        </p:txBody>
      </p:sp>
      <p:grpSp>
        <p:nvGrpSpPr>
          <p:cNvPr id="9" name="Group 8">
            <a:extLst>
              <a:ext uri="{FF2B5EF4-FFF2-40B4-BE49-F238E27FC236}">
                <a16:creationId xmlns:a16="http://schemas.microsoft.com/office/drawing/2014/main" id="{B6643970-45CE-1AC6-5310-7414BCA87F34}"/>
              </a:ext>
            </a:extLst>
          </p:cNvPr>
          <p:cNvGrpSpPr/>
          <p:nvPr/>
        </p:nvGrpSpPr>
        <p:grpSpPr>
          <a:xfrm>
            <a:off x="2890959" y="5955551"/>
            <a:ext cx="5611694" cy="788965"/>
            <a:chOff x="923567" y="6268598"/>
            <a:chExt cx="4862636" cy="788965"/>
          </a:xfrm>
        </p:grpSpPr>
        <p:sp>
          <p:nvSpPr>
            <p:cNvPr id="7" name="Rectangle 6">
              <a:extLst>
                <a:ext uri="{FF2B5EF4-FFF2-40B4-BE49-F238E27FC236}">
                  <a16:creationId xmlns:a16="http://schemas.microsoft.com/office/drawing/2014/main" id="{5E362C0B-433E-95EB-754F-87D5E7EB1D26}"/>
                </a:ext>
              </a:extLst>
            </p:cNvPr>
            <p:cNvSpPr/>
            <p:nvPr/>
          </p:nvSpPr>
          <p:spPr>
            <a:xfrm>
              <a:off x="923567" y="6268598"/>
              <a:ext cx="4862636" cy="55603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3255E89-9510-54EB-83A3-54652CCEC6A6}"/>
                </a:ext>
              </a:extLst>
            </p:cNvPr>
            <p:cNvSpPr txBox="1"/>
            <p:nvPr/>
          </p:nvSpPr>
          <p:spPr>
            <a:xfrm>
              <a:off x="923567" y="6411232"/>
              <a:ext cx="4540799" cy="646331"/>
            </a:xfrm>
            <a:prstGeom prst="rect">
              <a:avLst/>
            </a:prstGeom>
            <a:noFill/>
          </p:spPr>
          <p:txBody>
            <a:bodyPr wrap="square">
              <a:spAutoFit/>
            </a:bodyPr>
            <a:lstStyle/>
            <a:p>
              <a:r>
                <a:rPr lang="en-US" dirty="0">
                  <a:highlight>
                    <a:srgbClr val="FFFF00"/>
                  </a:highlight>
                  <a:latin typeface="Georgia" panose="02040502050405020303" pitchFamily="18" charset="0"/>
                </a:rPr>
                <a:t>Think</a:t>
              </a:r>
              <a:r>
                <a:rPr lang="en-US" dirty="0">
                  <a:highlight>
                    <a:srgbClr val="00FFFF"/>
                  </a:highlight>
                  <a:latin typeface="Georgia" panose="02040502050405020303" pitchFamily="18" charset="0"/>
                </a:rPr>
                <a:t> </a:t>
              </a:r>
              <a:r>
                <a:rPr lang="en-US" dirty="0">
                  <a:highlight>
                    <a:srgbClr val="00FF00"/>
                  </a:highlight>
                  <a:latin typeface="Georgia" panose="02040502050405020303" pitchFamily="18" charset="0"/>
                </a:rPr>
                <a:t>of</a:t>
              </a:r>
              <a:r>
                <a:rPr lang="en-US" dirty="0">
                  <a:highlight>
                    <a:srgbClr val="00FFFF"/>
                  </a:highlight>
                  <a:latin typeface="Georgia" panose="02040502050405020303" pitchFamily="18" charset="0"/>
                </a:rPr>
                <a:t> </a:t>
              </a:r>
              <a:r>
                <a:rPr lang="en-US" dirty="0">
                  <a:highlight>
                    <a:srgbClr val="FF00FF"/>
                  </a:highlight>
                  <a:latin typeface="Georgia" panose="02040502050405020303" pitchFamily="18" charset="0"/>
                </a:rPr>
                <a:t>“</a:t>
              </a:r>
              <a:r>
                <a:rPr lang="en-US" sz="1800" dirty="0">
                  <a:solidFill>
                    <a:schemeClr val="bg1">
                      <a:lumMod val="95000"/>
                    </a:schemeClr>
                  </a:solidFill>
                  <a:highlight>
                    <a:srgbClr val="0000FF"/>
                  </a:highlight>
                  <a:latin typeface="Georgia" panose="02040502050405020303" pitchFamily="18" charset="0"/>
                </a:rPr>
                <a:t>token</a:t>
              </a:r>
              <a:r>
                <a:rPr lang="en-US" sz="1800" dirty="0">
                  <a:solidFill>
                    <a:schemeClr val="bg1">
                      <a:lumMod val="95000"/>
                    </a:schemeClr>
                  </a:solidFill>
                  <a:highlight>
                    <a:srgbClr val="008080"/>
                  </a:highlight>
                  <a:latin typeface="Georgia" panose="02040502050405020303" pitchFamily="18" charset="0"/>
                </a:rPr>
                <a:t>s</a:t>
              </a:r>
              <a:r>
                <a:rPr lang="en-US" sz="1800" dirty="0">
                  <a:highlight>
                    <a:srgbClr val="FF00FF"/>
                  </a:highlight>
                  <a:latin typeface="Georgia" panose="02040502050405020303" pitchFamily="18" charset="0"/>
                </a:rPr>
                <a:t>”</a:t>
              </a:r>
              <a:r>
                <a:rPr lang="en-US" dirty="0">
                  <a:highlight>
                    <a:srgbClr val="00FFFF"/>
                  </a:highlight>
                  <a:latin typeface="Georgia" panose="02040502050405020303" pitchFamily="18" charset="0"/>
                </a:rPr>
                <a:t> </a:t>
              </a:r>
              <a:r>
                <a:rPr lang="en-US" sz="1800" dirty="0">
                  <a:highlight>
                    <a:srgbClr val="FF0000"/>
                  </a:highlight>
                  <a:latin typeface="Georgia" panose="02040502050405020303" pitchFamily="18" charset="0"/>
                </a:rPr>
                <a:t>as</a:t>
              </a:r>
              <a:r>
                <a:rPr lang="en-US" dirty="0">
                  <a:highlight>
                    <a:srgbClr val="00FFFF"/>
                  </a:highlight>
                  <a:latin typeface="Georgia" panose="02040502050405020303" pitchFamily="18" charset="0"/>
                </a:rPr>
                <a:t> </a:t>
              </a:r>
              <a:r>
                <a:rPr lang="en-US" sz="1800" dirty="0">
                  <a:solidFill>
                    <a:schemeClr val="bg1">
                      <a:lumMod val="95000"/>
                    </a:schemeClr>
                  </a:solidFill>
                  <a:highlight>
                    <a:srgbClr val="800080"/>
                  </a:highlight>
                  <a:latin typeface="Georgia" panose="02040502050405020303" pitchFamily="18" charset="0"/>
                </a:rPr>
                <a:t>word</a:t>
              </a:r>
              <a:r>
                <a:rPr lang="en-US" dirty="0">
                  <a:solidFill>
                    <a:schemeClr val="bg1">
                      <a:lumMod val="95000"/>
                    </a:schemeClr>
                  </a:solidFill>
                  <a:highlight>
                    <a:srgbClr val="008080"/>
                  </a:highlight>
                  <a:latin typeface="Georgia" panose="02040502050405020303" pitchFamily="18" charset="0"/>
                </a:rPr>
                <a:t>s</a:t>
              </a:r>
              <a:r>
                <a:rPr lang="en-US" dirty="0">
                  <a:highlight>
                    <a:srgbClr val="00FFFF"/>
                  </a:highlight>
                  <a:latin typeface="Georgia" panose="02040502050405020303" pitchFamily="18" charset="0"/>
                </a:rPr>
                <a:t> </a:t>
              </a:r>
              <a:r>
                <a:rPr lang="en-US" sz="1800" dirty="0">
                  <a:solidFill>
                    <a:schemeClr val="bg1">
                      <a:lumMod val="95000"/>
                    </a:schemeClr>
                  </a:solidFill>
                  <a:highlight>
                    <a:srgbClr val="800000"/>
                  </a:highlight>
                  <a:latin typeface="Georgia" panose="02040502050405020303" pitchFamily="18" charset="0"/>
                </a:rPr>
                <a:t>or</a:t>
              </a:r>
              <a:r>
                <a:rPr lang="en-US" dirty="0">
                  <a:highlight>
                    <a:srgbClr val="00FFFF"/>
                  </a:highlight>
                  <a:latin typeface="Georgia" panose="02040502050405020303" pitchFamily="18" charset="0"/>
                </a:rPr>
                <a:t> </a:t>
              </a:r>
              <a:r>
                <a:rPr lang="en-US" sz="1800" dirty="0">
                  <a:highlight>
                    <a:srgbClr val="808000"/>
                  </a:highlight>
                  <a:latin typeface="Georgia" panose="02040502050405020303" pitchFamily="18" charset="0"/>
                </a:rPr>
                <a:t>part</a:t>
              </a:r>
              <a:r>
                <a:rPr lang="en-US" dirty="0">
                  <a:highlight>
                    <a:srgbClr val="008080"/>
                  </a:highlight>
                  <a:latin typeface="Georgia" panose="02040502050405020303" pitchFamily="18" charset="0"/>
                </a:rPr>
                <a:t>s</a:t>
              </a:r>
              <a:r>
                <a:rPr lang="en-US" dirty="0">
                  <a:highlight>
                    <a:srgbClr val="00FFFF"/>
                  </a:highlight>
                  <a:latin typeface="Georgia" panose="02040502050405020303" pitchFamily="18" charset="0"/>
                </a:rPr>
                <a:t> </a:t>
              </a:r>
              <a:r>
                <a:rPr lang="en-US" sz="1800" dirty="0">
                  <a:highlight>
                    <a:srgbClr val="808080"/>
                  </a:highlight>
                  <a:latin typeface="Georgia" panose="02040502050405020303" pitchFamily="18" charset="0"/>
                </a:rPr>
                <a:t>of</a:t>
              </a:r>
              <a:r>
                <a:rPr lang="en-US" dirty="0">
                  <a:highlight>
                    <a:srgbClr val="00FFFF"/>
                  </a:highlight>
                  <a:latin typeface="Georgia" panose="02040502050405020303" pitchFamily="18" charset="0"/>
                </a:rPr>
                <a:t> </a:t>
              </a:r>
              <a:r>
                <a:rPr lang="en-US" dirty="0">
                  <a:solidFill>
                    <a:schemeClr val="bg1">
                      <a:lumMod val="95000"/>
                    </a:schemeClr>
                  </a:solidFill>
                  <a:highlight>
                    <a:srgbClr val="800080"/>
                  </a:highlight>
                  <a:latin typeface="Georgia" panose="02040502050405020303" pitchFamily="18" charset="0"/>
                </a:rPr>
                <a:t>word</a:t>
              </a:r>
              <a:r>
                <a:rPr lang="en-US" dirty="0">
                  <a:solidFill>
                    <a:schemeClr val="bg1">
                      <a:lumMod val="95000"/>
                    </a:schemeClr>
                  </a:solidFill>
                  <a:highlight>
                    <a:srgbClr val="008080"/>
                  </a:highlight>
                  <a:latin typeface="Georgia" panose="02040502050405020303" pitchFamily="18" charset="0"/>
                </a:rPr>
                <a:t>s</a:t>
              </a:r>
              <a:endParaRPr lang="en-US" dirty="0">
                <a:solidFill>
                  <a:schemeClr val="bg1">
                    <a:lumMod val="95000"/>
                  </a:schemeClr>
                </a:solidFill>
                <a:latin typeface="Georgia" panose="02040502050405020303" pitchFamily="18" charset="0"/>
              </a:endParaRPr>
            </a:p>
          </p:txBody>
        </p:sp>
      </p:grpSp>
    </p:spTree>
    <p:extLst>
      <p:ext uri="{BB962C8B-B14F-4D97-AF65-F5344CB8AC3E}">
        <p14:creationId xmlns:p14="http://schemas.microsoft.com/office/powerpoint/2010/main" val="93974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5D7E3-C139-DD46-04D0-BF58B3B735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DC472-80A5-00C4-292D-765B39DF6770}"/>
              </a:ext>
            </a:extLst>
          </p:cNvPr>
          <p:cNvSpPr>
            <a:spLocks noGrp="1"/>
          </p:cNvSpPr>
          <p:nvPr>
            <p:ph type="title"/>
          </p:nvPr>
        </p:nvSpPr>
        <p:spPr>
          <a:xfrm>
            <a:off x="923567" y="2126255"/>
            <a:ext cx="4683842" cy="3849410"/>
          </a:xfrm>
          <a:solidFill>
            <a:schemeClr val="accent2">
              <a:lumMod val="20000"/>
              <a:lumOff val="80000"/>
            </a:schemeClr>
          </a:solidFill>
        </p:spPr>
        <p:txBody>
          <a:bodyPr>
            <a:normAutofit/>
          </a:bodyPr>
          <a:lstStyle/>
          <a:p>
            <a:r>
              <a:rPr lang="en-US" sz="4000" dirty="0">
                <a:latin typeface="Georgia" panose="02040502050405020303" pitchFamily="18" charset="0"/>
              </a:rPr>
              <a:t>a model </a:t>
            </a:r>
            <a:r>
              <a:rPr lang="en-US" sz="4000" b="1" dirty="0">
                <a:latin typeface="Georgia" panose="02040502050405020303" pitchFamily="18" charset="0"/>
              </a:rPr>
              <a:t>trained</a:t>
            </a:r>
            <a:r>
              <a:rPr lang="en-US" sz="4000" dirty="0">
                <a:latin typeface="Georgia" panose="02040502050405020303" pitchFamily="18" charset="0"/>
              </a:rPr>
              <a:t> to predict the next token in a series of tokens</a:t>
            </a:r>
          </a:p>
        </p:txBody>
      </p:sp>
      <p:sp>
        <p:nvSpPr>
          <p:cNvPr id="4" name="Title 1">
            <a:extLst>
              <a:ext uri="{FF2B5EF4-FFF2-40B4-BE49-F238E27FC236}">
                <a16:creationId xmlns:a16="http://schemas.microsoft.com/office/drawing/2014/main" id="{E5EFAE4E-85B2-9A69-D20D-F68379B69138}"/>
              </a:ext>
            </a:extLst>
          </p:cNvPr>
          <p:cNvSpPr txBox="1">
            <a:spLocks/>
          </p:cNvSpPr>
          <p:nvPr/>
        </p:nvSpPr>
        <p:spPr>
          <a:xfrm>
            <a:off x="6584591" y="2126255"/>
            <a:ext cx="4683842" cy="3849410"/>
          </a:xfrm>
          <a:prstGeom prst="rect">
            <a:avLst/>
          </a:prstGeom>
          <a:solidFill>
            <a:schemeClr val="accent6">
              <a:lumMod val="20000"/>
              <a:lumOff val="8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Georgia" panose="02040502050405020303" pitchFamily="18" charset="0"/>
              </a:rPr>
              <a:t>LLMs </a:t>
            </a:r>
            <a:r>
              <a:rPr lang="en-US" sz="4000" b="1" dirty="0">
                <a:latin typeface="Georgia" panose="02040502050405020303" pitchFamily="18" charset="0"/>
              </a:rPr>
              <a:t>generate</a:t>
            </a:r>
            <a:r>
              <a:rPr lang="en-US" sz="4000" dirty="0">
                <a:latin typeface="Georgia" panose="02040502050405020303" pitchFamily="18" charset="0"/>
              </a:rPr>
              <a:t> by predicting one token at a time</a:t>
            </a:r>
          </a:p>
        </p:txBody>
      </p:sp>
      <p:sp>
        <p:nvSpPr>
          <p:cNvPr id="3" name="Title 1">
            <a:extLst>
              <a:ext uri="{FF2B5EF4-FFF2-40B4-BE49-F238E27FC236}">
                <a16:creationId xmlns:a16="http://schemas.microsoft.com/office/drawing/2014/main" id="{0588051F-0E87-A87E-B8D2-12088311EE6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Georgia" panose="02040502050405020303" pitchFamily="18" charset="0"/>
              </a:rPr>
              <a:t>What is a large language model?</a:t>
            </a:r>
            <a:endParaRPr lang="en-US" dirty="0">
              <a:latin typeface="Georgia" panose="02040502050405020303" pitchFamily="18" charset="0"/>
            </a:endParaRPr>
          </a:p>
        </p:txBody>
      </p:sp>
    </p:spTree>
    <p:extLst>
      <p:ext uri="{BB962C8B-B14F-4D97-AF65-F5344CB8AC3E}">
        <p14:creationId xmlns:p14="http://schemas.microsoft.com/office/powerpoint/2010/main" val="394272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649CF-E04D-4CB3-A46B-BE74A52549C6}"/>
            </a:ext>
          </a:extLst>
        </p:cNvPr>
        <p:cNvGrpSpPr/>
        <p:nvPr/>
      </p:nvGrpSpPr>
      <p:grpSpPr>
        <a:xfrm>
          <a:off x="0" y="0"/>
          <a:ext cx="0" cy="0"/>
          <a:chOff x="0" y="0"/>
          <a:chExt cx="0" cy="0"/>
        </a:xfrm>
      </p:grpSpPr>
      <p:sp>
        <p:nvSpPr>
          <p:cNvPr id="8" name="Hexagon 7">
            <a:extLst>
              <a:ext uri="{FF2B5EF4-FFF2-40B4-BE49-F238E27FC236}">
                <a16:creationId xmlns:a16="http://schemas.microsoft.com/office/drawing/2014/main" id="{A17A1506-95A2-9C3A-88D8-4C171819055A}"/>
              </a:ext>
            </a:extLst>
          </p:cNvPr>
          <p:cNvSpPr/>
          <p:nvPr/>
        </p:nvSpPr>
        <p:spPr>
          <a:xfrm>
            <a:off x="9332889" y="3178936"/>
            <a:ext cx="2743219" cy="3303346"/>
          </a:xfrm>
          <a:prstGeom prst="hexag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dirty="0">
                <a:solidFill>
                  <a:srgbClr val="FF0000"/>
                </a:solidFill>
                <a:latin typeface="Georgia" panose="02040502050405020303" pitchFamily="18" charset="0"/>
              </a:rPr>
              <a:t>Hosting Environment</a:t>
            </a:r>
          </a:p>
        </p:txBody>
      </p:sp>
      <p:sp>
        <p:nvSpPr>
          <p:cNvPr id="7" name="Rounded Rectangle 6">
            <a:extLst>
              <a:ext uri="{FF2B5EF4-FFF2-40B4-BE49-F238E27FC236}">
                <a16:creationId xmlns:a16="http://schemas.microsoft.com/office/drawing/2014/main" id="{86F8407B-64F0-B2B5-DA6D-B9366E434B2C}"/>
              </a:ext>
            </a:extLst>
          </p:cNvPr>
          <p:cNvSpPr/>
          <p:nvPr/>
        </p:nvSpPr>
        <p:spPr>
          <a:xfrm>
            <a:off x="2859111" y="850005"/>
            <a:ext cx="6375042" cy="528033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dirty="0">
                <a:solidFill>
                  <a:srgbClr val="0070C0"/>
                </a:solidFill>
                <a:latin typeface="Georgia" panose="02040502050405020303" pitchFamily="18" charset="0"/>
              </a:rPr>
              <a:t>Model weights are meaningless at first</a:t>
            </a:r>
          </a:p>
          <a:p>
            <a:pPr algn="ctr"/>
            <a:r>
              <a:rPr lang="en-US" sz="2000" b="1" dirty="0">
                <a:solidFill>
                  <a:srgbClr val="0070C0"/>
                </a:solidFill>
                <a:latin typeface="Georgia" panose="02040502050405020303" pitchFamily="18" charset="0"/>
              </a:rPr>
              <a:t>Improve rounds of training</a:t>
            </a:r>
          </a:p>
        </p:txBody>
      </p:sp>
      <p:sp>
        <p:nvSpPr>
          <p:cNvPr id="9" name="Right Arrow 8">
            <a:extLst>
              <a:ext uri="{FF2B5EF4-FFF2-40B4-BE49-F238E27FC236}">
                <a16:creationId xmlns:a16="http://schemas.microsoft.com/office/drawing/2014/main" id="{5E9E44A1-46A4-A77D-CD94-B97700062AF0}"/>
              </a:ext>
            </a:extLst>
          </p:cNvPr>
          <p:cNvSpPr/>
          <p:nvPr/>
        </p:nvSpPr>
        <p:spPr>
          <a:xfrm>
            <a:off x="5824098" y="2607785"/>
            <a:ext cx="449369" cy="1600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eorgia" panose="02040502050405020303" pitchFamily="18" charset="0"/>
            </a:endParaRPr>
          </a:p>
        </p:txBody>
      </p:sp>
      <p:sp>
        <p:nvSpPr>
          <p:cNvPr id="10" name="Right Arrow 9">
            <a:extLst>
              <a:ext uri="{FF2B5EF4-FFF2-40B4-BE49-F238E27FC236}">
                <a16:creationId xmlns:a16="http://schemas.microsoft.com/office/drawing/2014/main" id="{1A132748-16D5-F1A6-3D92-E51C03934F94}"/>
              </a:ext>
            </a:extLst>
          </p:cNvPr>
          <p:cNvSpPr/>
          <p:nvPr/>
        </p:nvSpPr>
        <p:spPr>
          <a:xfrm rot="18723958">
            <a:off x="2290321" y="4371374"/>
            <a:ext cx="1185431" cy="4453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eorgia" panose="02040502050405020303" pitchFamily="18" charset="0"/>
            </a:endParaRPr>
          </a:p>
        </p:txBody>
      </p:sp>
      <p:sp>
        <p:nvSpPr>
          <p:cNvPr id="11" name="Right Arrow 10">
            <a:extLst>
              <a:ext uri="{FF2B5EF4-FFF2-40B4-BE49-F238E27FC236}">
                <a16:creationId xmlns:a16="http://schemas.microsoft.com/office/drawing/2014/main" id="{A2FA64E9-10D7-F023-4A31-73B1126303C8}"/>
              </a:ext>
            </a:extLst>
          </p:cNvPr>
          <p:cNvSpPr/>
          <p:nvPr/>
        </p:nvSpPr>
        <p:spPr>
          <a:xfrm rot="21438685">
            <a:off x="9399055" y="2141168"/>
            <a:ext cx="413388" cy="3555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eorgia" panose="02040502050405020303" pitchFamily="18" charset="0"/>
            </a:endParaRPr>
          </a:p>
        </p:txBody>
      </p:sp>
      <p:sp>
        <p:nvSpPr>
          <p:cNvPr id="18" name="Can 17">
            <a:extLst>
              <a:ext uri="{FF2B5EF4-FFF2-40B4-BE49-F238E27FC236}">
                <a16:creationId xmlns:a16="http://schemas.microsoft.com/office/drawing/2014/main" id="{08F69DC7-ECA9-EDF7-5042-D549EC6C7CB5}"/>
              </a:ext>
            </a:extLst>
          </p:cNvPr>
          <p:cNvSpPr/>
          <p:nvPr/>
        </p:nvSpPr>
        <p:spPr>
          <a:xfrm>
            <a:off x="585282" y="2025539"/>
            <a:ext cx="2003371" cy="193781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Georgia" panose="02040502050405020303" pitchFamily="18" charset="0"/>
              </a:rPr>
              <a:t>Training data is collected and analyzed </a:t>
            </a:r>
          </a:p>
        </p:txBody>
      </p:sp>
      <p:sp>
        <p:nvSpPr>
          <p:cNvPr id="19" name="Right Arrow 18">
            <a:extLst>
              <a:ext uri="{FF2B5EF4-FFF2-40B4-BE49-F238E27FC236}">
                <a16:creationId xmlns:a16="http://schemas.microsoft.com/office/drawing/2014/main" id="{467C5C3F-542B-3882-D8FE-CC6F4E2A600F}"/>
              </a:ext>
            </a:extLst>
          </p:cNvPr>
          <p:cNvSpPr/>
          <p:nvPr/>
        </p:nvSpPr>
        <p:spPr>
          <a:xfrm>
            <a:off x="5947464" y="3018859"/>
            <a:ext cx="449369" cy="1600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eorgia" panose="02040502050405020303" pitchFamily="18" charset="0"/>
            </a:endParaRPr>
          </a:p>
        </p:txBody>
      </p:sp>
      <p:sp>
        <p:nvSpPr>
          <p:cNvPr id="20" name="Right Arrow 19">
            <a:extLst>
              <a:ext uri="{FF2B5EF4-FFF2-40B4-BE49-F238E27FC236}">
                <a16:creationId xmlns:a16="http://schemas.microsoft.com/office/drawing/2014/main" id="{9CECCCE0-3488-A402-AB80-76DC1DF233AE}"/>
              </a:ext>
            </a:extLst>
          </p:cNvPr>
          <p:cNvSpPr/>
          <p:nvPr/>
        </p:nvSpPr>
        <p:spPr>
          <a:xfrm>
            <a:off x="6074106" y="3171259"/>
            <a:ext cx="449369" cy="1600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eorgia" panose="02040502050405020303" pitchFamily="18" charset="0"/>
            </a:endParaRPr>
          </a:p>
        </p:txBody>
      </p:sp>
      <p:sp>
        <p:nvSpPr>
          <p:cNvPr id="21" name="Cloud 20">
            <a:extLst>
              <a:ext uri="{FF2B5EF4-FFF2-40B4-BE49-F238E27FC236}">
                <a16:creationId xmlns:a16="http://schemas.microsoft.com/office/drawing/2014/main" id="{ABAB0D6C-3B27-7841-1521-58F56794474F}"/>
              </a:ext>
            </a:extLst>
          </p:cNvPr>
          <p:cNvSpPr/>
          <p:nvPr/>
        </p:nvSpPr>
        <p:spPr>
          <a:xfrm>
            <a:off x="3105509" y="2133328"/>
            <a:ext cx="3681685" cy="236200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Georgia" panose="02040502050405020303" pitchFamily="18" charset="0"/>
              </a:rPr>
              <a:t>ML model is exposed to fragments of the tokenized training data for a fleeting moment</a:t>
            </a:r>
          </a:p>
        </p:txBody>
      </p:sp>
      <p:sp>
        <p:nvSpPr>
          <p:cNvPr id="22" name="Right Arrow 21">
            <a:extLst>
              <a:ext uri="{FF2B5EF4-FFF2-40B4-BE49-F238E27FC236}">
                <a16:creationId xmlns:a16="http://schemas.microsoft.com/office/drawing/2014/main" id="{4456AA79-5455-DB37-9D36-795AAD1114C1}"/>
              </a:ext>
            </a:extLst>
          </p:cNvPr>
          <p:cNvSpPr/>
          <p:nvPr/>
        </p:nvSpPr>
        <p:spPr>
          <a:xfrm rot="5400000">
            <a:off x="1236790" y="4204333"/>
            <a:ext cx="700353" cy="4453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eorgia" panose="02040502050405020303" pitchFamily="18" charset="0"/>
            </a:endParaRPr>
          </a:p>
        </p:txBody>
      </p:sp>
      <p:sp>
        <p:nvSpPr>
          <p:cNvPr id="23" name="Can 22">
            <a:extLst>
              <a:ext uri="{FF2B5EF4-FFF2-40B4-BE49-F238E27FC236}">
                <a16:creationId xmlns:a16="http://schemas.microsoft.com/office/drawing/2014/main" id="{72FEAAF0-FE22-E8E9-7D6C-F971563CFA23}"/>
              </a:ext>
            </a:extLst>
          </p:cNvPr>
          <p:cNvSpPr/>
          <p:nvPr/>
        </p:nvSpPr>
        <p:spPr>
          <a:xfrm>
            <a:off x="593187" y="4882648"/>
            <a:ext cx="1894328" cy="1599634"/>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Georgia" panose="02040502050405020303" pitchFamily="18" charset="0"/>
              </a:rPr>
              <a:t>Training data converted into tokens (numbers)</a:t>
            </a:r>
          </a:p>
        </p:txBody>
      </p:sp>
      <p:sp>
        <p:nvSpPr>
          <p:cNvPr id="24" name="Cloud 23">
            <a:extLst>
              <a:ext uri="{FF2B5EF4-FFF2-40B4-BE49-F238E27FC236}">
                <a16:creationId xmlns:a16="http://schemas.microsoft.com/office/drawing/2014/main" id="{8BDC2533-12E4-54C8-8CA5-6DE966678A2E}"/>
              </a:ext>
            </a:extLst>
          </p:cNvPr>
          <p:cNvSpPr/>
          <p:nvPr/>
        </p:nvSpPr>
        <p:spPr>
          <a:xfrm>
            <a:off x="6351837" y="2184325"/>
            <a:ext cx="1994873" cy="1109194"/>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Georgia" panose="02040502050405020303" pitchFamily="18" charset="0"/>
              </a:rPr>
              <a:t>Model makes a “guess”</a:t>
            </a:r>
          </a:p>
        </p:txBody>
      </p:sp>
      <p:sp>
        <p:nvSpPr>
          <p:cNvPr id="25" name="Right Arrow 24">
            <a:extLst>
              <a:ext uri="{FF2B5EF4-FFF2-40B4-BE49-F238E27FC236}">
                <a16:creationId xmlns:a16="http://schemas.microsoft.com/office/drawing/2014/main" id="{59CC396A-403B-11AA-F5A8-9CEECD432F36}"/>
              </a:ext>
            </a:extLst>
          </p:cNvPr>
          <p:cNvSpPr/>
          <p:nvPr/>
        </p:nvSpPr>
        <p:spPr>
          <a:xfrm rot="13824609">
            <a:off x="4307728" y="4517260"/>
            <a:ext cx="279551" cy="1746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eorgia" panose="02040502050405020303" pitchFamily="18" charset="0"/>
            </a:endParaRPr>
          </a:p>
        </p:txBody>
      </p:sp>
      <p:sp>
        <p:nvSpPr>
          <p:cNvPr id="26" name="Cube 25">
            <a:extLst>
              <a:ext uri="{FF2B5EF4-FFF2-40B4-BE49-F238E27FC236}">
                <a16:creationId xmlns:a16="http://schemas.microsoft.com/office/drawing/2014/main" id="{7B022CA8-FE7B-F3E9-0983-6C6BC4E4B811}"/>
              </a:ext>
            </a:extLst>
          </p:cNvPr>
          <p:cNvSpPr/>
          <p:nvPr/>
        </p:nvSpPr>
        <p:spPr>
          <a:xfrm>
            <a:off x="4158205" y="4806485"/>
            <a:ext cx="3331785" cy="1229631"/>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Georgia" panose="02040502050405020303" pitchFamily="18" charset="0"/>
              </a:rPr>
              <a:t>Model weights are updated</a:t>
            </a:r>
          </a:p>
        </p:txBody>
      </p:sp>
      <p:sp>
        <p:nvSpPr>
          <p:cNvPr id="28" name="Cloud 27">
            <a:extLst>
              <a:ext uri="{FF2B5EF4-FFF2-40B4-BE49-F238E27FC236}">
                <a16:creationId xmlns:a16="http://schemas.microsoft.com/office/drawing/2014/main" id="{E8D0752B-2257-BAB7-D4B9-79A579272F67}"/>
              </a:ext>
            </a:extLst>
          </p:cNvPr>
          <p:cNvSpPr/>
          <p:nvPr/>
        </p:nvSpPr>
        <p:spPr>
          <a:xfrm>
            <a:off x="6577262" y="3495405"/>
            <a:ext cx="1994873" cy="1109194"/>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Georgia" panose="02040502050405020303" pitchFamily="18" charset="0"/>
              </a:rPr>
              <a:t>Guess is evaluated</a:t>
            </a:r>
          </a:p>
        </p:txBody>
      </p:sp>
      <p:sp>
        <p:nvSpPr>
          <p:cNvPr id="31" name="Right Arrow 30">
            <a:extLst>
              <a:ext uri="{FF2B5EF4-FFF2-40B4-BE49-F238E27FC236}">
                <a16:creationId xmlns:a16="http://schemas.microsoft.com/office/drawing/2014/main" id="{3636BB33-DB42-41D2-9DCF-84CE3B0AC4A3}"/>
              </a:ext>
            </a:extLst>
          </p:cNvPr>
          <p:cNvSpPr/>
          <p:nvPr/>
        </p:nvSpPr>
        <p:spPr>
          <a:xfrm rot="5400000">
            <a:off x="7012488" y="3345956"/>
            <a:ext cx="279551" cy="1746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eorgia" panose="02040502050405020303" pitchFamily="18" charset="0"/>
            </a:endParaRPr>
          </a:p>
        </p:txBody>
      </p:sp>
      <p:sp>
        <p:nvSpPr>
          <p:cNvPr id="32" name="Cube 31">
            <a:extLst>
              <a:ext uri="{FF2B5EF4-FFF2-40B4-BE49-F238E27FC236}">
                <a16:creationId xmlns:a16="http://schemas.microsoft.com/office/drawing/2014/main" id="{F28581A8-661C-79A9-3586-991ABEC3EF56}"/>
              </a:ext>
            </a:extLst>
          </p:cNvPr>
          <p:cNvSpPr/>
          <p:nvPr/>
        </p:nvSpPr>
        <p:spPr>
          <a:xfrm>
            <a:off x="9967848" y="1162654"/>
            <a:ext cx="1828800" cy="1856205"/>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Georgia" panose="02040502050405020303" pitchFamily="18" charset="0"/>
              </a:rPr>
              <a:t>“pretrained model” e.g. GPT-4</a:t>
            </a:r>
          </a:p>
        </p:txBody>
      </p:sp>
      <p:sp>
        <p:nvSpPr>
          <p:cNvPr id="33" name="Right Arrow 32">
            <a:extLst>
              <a:ext uri="{FF2B5EF4-FFF2-40B4-BE49-F238E27FC236}">
                <a16:creationId xmlns:a16="http://schemas.microsoft.com/office/drawing/2014/main" id="{151A192F-BD7C-BBB2-CBED-2DF9D58E9009}"/>
              </a:ext>
            </a:extLst>
          </p:cNvPr>
          <p:cNvSpPr/>
          <p:nvPr/>
        </p:nvSpPr>
        <p:spPr>
          <a:xfrm rot="5400000">
            <a:off x="1406799" y="1741694"/>
            <a:ext cx="279551" cy="1746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eorgia" panose="02040502050405020303" pitchFamily="18" charset="0"/>
            </a:endParaRPr>
          </a:p>
        </p:txBody>
      </p:sp>
      <p:sp>
        <p:nvSpPr>
          <p:cNvPr id="2" name="TextBox 1">
            <a:extLst>
              <a:ext uri="{FF2B5EF4-FFF2-40B4-BE49-F238E27FC236}">
                <a16:creationId xmlns:a16="http://schemas.microsoft.com/office/drawing/2014/main" id="{ABDD147C-87E2-AE5F-1640-9FF35D725FAE}"/>
              </a:ext>
            </a:extLst>
          </p:cNvPr>
          <p:cNvSpPr txBox="1"/>
          <p:nvPr/>
        </p:nvSpPr>
        <p:spPr>
          <a:xfrm>
            <a:off x="5252660" y="87526"/>
            <a:ext cx="4285147" cy="369332"/>
          </a:xfrm>
          <a:prstGeom prst="rect">
            <a:avLst/>
          </a:prstGeom>
          <a:noFill/>
        </p:spPr>
        <p:txBody>
          <a:bodyPr wrap="none" rtlCol="0">
            <a:spAutoFit/>
          </a:bodyPr>
          <a:lstStyle/>
          <a:p>
            <a:r>
              <a:rPr lang="en-US" b="1" dirty="0">
                <a:latin typeface="Georgia" panose="02040502050405020303" pitchFamily="18" charset="0"/>
              </a:rPr>
              <a:t>Training an LLM – The Big Picture</a:t>
            </a:r>
          </a:p>
        </p:txBody>
      </p:sp>
      <p:pic>
        <p:nvPicPr>
          <p:cNvPr id="1026" name="Picture 2">
            <a:extLst>
              <a:ext uri="{FF2B5EF4-FFF2-40B4-BE49-F238E27FC236}">
                <a16:creationId xmlns:a16="http://schemas.microsoft.com/office/drawing/2014/main" id="{2EB4DE85-651A-991D-D39B-64F1FE8A7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132" y="345869"/>
            <a:ext cx="1559494" cy="1417386"/>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extLst>
              <a:ext uri="{FF2B5EF4-FFF2-40B4-BE49-F238E27FC236}">
                <a16:creationId xmlns:a16="http://schemas.microsoft.com/office/drawing/2014/main" id="{5F1B08E3-F2D5-D16A-7F47-73CB23788932}"/>
              </a:ext>
            </a:extLst>
          </p:cNvPr>
          <p:cNvSpPr/>
          <p:nvPr/>
        </p:nvSpPr>
        <p:spPr>
          <a:xfrm rot="7171358">
            <a:off x="6518106" y="4509548"/>
            <a:ext cx="279551" cy="1746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eorgia" panose="02040502050405020303" pitchFamily="18" charset="0"/>
            </a:endParaRPr>
          </a:p>
        </p:txBody>
      </p:sp>
      <p:sp>
        <p:nvSpPr>
          <p:cNvPr id="4" name="Cube 3">
            <a:extLst>
              <a:ext uri="{FF2B5EF4-FFF2-40B4-BE49-F238E27FC236}">
                <a16:creationId xmlns:a16="http://schemas.microsoft.com/office/drawing/2014/main" id="{68B8FAF5-2F8E-300A-C1DE-A36079BC37E3}"/>
              </a:ext>
            </a:extLst>
          </p:cNvPr>
          <p:cNvSpPr/>
          <p:nvPr/>
        </p:nvSpPr>
        <p:spPr>
          <a:xfrm>
            <a:off x="9725458" y="3749075"/>
            <a:ext cx="1792694" cy="1384298"/>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Georgia" panose="02040502050405020303" pitchFamily="18" charset="0"/>
              </a:rPr>
              <a:t>Finetuned Model</a:t>
            </a:r>
          </a:p>
        </p:txBody>
      </p:sp>
      <p:sp>
        <p:nvSpPr>
          <p:cNvPr id="5" name="Right Arrow 4">
            <a:extLst>
              <a:ext uri="{FF2B5EF4-FFF2-40B4-BE49-F238E27FC236}">
                <a16:creationId xmlns:a16="http://schemas.microsoft.com/office/drawing/2014/main" id="{955C47BD-9AAB-AE25-2AE7-1159392AB40E}"/>
              </a:ext>
            </a:extLst>
          </p:cNvPr>
          <p:cNvSpPr/>
          <p:nvPr/>
        </p:nvSpPr>
        <p:spPr>
          <a:xfrm rot="5400000">
            <a:off x="10375254" y="3213586"/>
            <a:ext cx="634127" cy="3555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eorgia" panose="02040502050405020303" pitchFamily="18" charset="0"/>
            </a:endParaRPr>
          </a:p>
        </p:txBody>
      </p:sp>
    </p:spTree>
    <p:extLst>
      <p:ext uri="{BB962C8B-B14F-4D97-AF65-F5344CB8AC3E}">
        <p14:creationId xmlns:p14="http://schemas.microsoft.com/office/powerpoint/2010/main" val="655024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10616</TotalTime>
  <Words>2423</Words>
  <Application>Microsoft Office PowerPoint</Application>
  <PresentationFormat>Widescreen</PresentationFormat>
  <Paragraphs>316</Paragraphs>
  <Slides>37</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Aptos</vt:lpstr>
      <vt:lpstr>Aptos Display</vt:lpstr>
      <vt:lpstr>Arial</vt:lpstr>
      <vt:lpstr>Courier New</vt:lpstr>
      <vt:lpstr>Georgia</vt:lpstr>
      <vt:lpstr>Office Theme</vt:lpstr>
      <vt:lpstr>PowerPoint Presentation</vt:lpstr>
      <vt:lpstr>Agenda</vt:lpstr>
      <vt:lpstr>PowerPoint Presentation</vt:lpstr>
      <vt:lpstr>PowerPoint Presentation</vt:lpstr>
      <vt:lpstr>The Right Mental Model  How to think about Large Language Models  -Matthew Sag </vt:lpstr>
      <vt:lpstr>An LLM is not a magic thinking machine  An LLM is not a database</vt:lpstr>
      <vt:lpstr>PowerPoint Presentation</vt:lpstr>
      <vt:lpstr>a model trained to predict the next token in a series of tokens</vt:lpstr>
      <vt:lpstr>PowerPoint Presentation</vt:lpstr>
      <vt:lpstr>PowerPoint Presentation</vt:lpstr>
      <vt:lpstr>PowerPoint Presentation</vt:lpstr>
      <vt:lpstr>A Field Guide to Legal AI Products</vt:lpstr>
      <vt:lpstr>Six Rungs. You don't have to climb all of them.</vt:lpstr>
      <vt:lpstr>RUNG 1 · NotebookLM</vt:lpstr>
      <vt:lpstr>PowerPoint Presentation</vt:lpstr>
      <vt:lpstr>RUNG 2 · Claude Pro</vt:lpstr>
      <vt:lpstr>PowerPoint Presentation</vt:lpstr>
      <vt:lpstr>PowerPoint Presentation</vt:lpstr>
      <vt:lpstr>RUNG 3 · Westlaw Protégé &amp; Lexis CoCounsel</vt:lpstr>
      <vt:lpstr>PowerPoint Presentation</vt:lpstr>
      <vt:lpstr>RUNG 4 · Harvey and Legora</vt:lpstr>
      <vt:lpstr>PowerPoint Presentation</vt:lpstr>
      <vt:lpstr>RUNG 5 · Mike and Lavern</vt:lpstr>
      <vt:lpstr>PowerPoint Presentation</vt:lpstr>
      <vt:lpstr>RUNG 6 · Build Your Own</vt:lpstr>
      <vt:lpstr>PowerPoint Presentation</vt:lpstr>
      <vt:lpstr>PowerPoint Presentation</vt:lpstr>
      <vt:lpstr>What to Do Next</vt:lpstr>
      <vt:lpstr>PowerPoint Presentation</vt:lpstr>
      <vt:lpstr>PowerPoint Presentation</vt:lpstr>
      <vt:lpstr>PowerPoint Presentation</vt:lpstr>
      <vt:lpstr>AI in Legal Practice </vt:lpstr>
      <vt:lpstr>ABA Formal Opinion 512  July 29, 2024</vt:lpstr>
      <vt:lpstr>What to Do In Response to AI-Related Errors</vt:lpstr>
      <vt:lpstr>How to Safely Use AI in Legal Practice </vt:lpstr>
      <vt:lpstr>Open for Discussion</vt:lpstr>
      <vt:lpstr>Questions &amp;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Sag, Matthew James</dc:creator>
  <cp:lastModifiedBy>Asha Scielzo</cp:lastModifiedBy>
  <cp:revision>67</cp:revision>
  <cp:lastPrinted>2026-05-25T15:09:26Z</cp:lastPrinted>
  <dcterms:created xsi:type="dcterms:W3CDTF">2025-10-02T18:58:46Z</dcterms:created>
  <dcterms:modified xsi:type="dcterms:W3CDTF">2026-06-02T02:15:49Z</dcterms:modified>
</cp:coreProperties>
</file>