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6"/>
  </p:notesMasterIdLst>
  <p:sldIdLst>
    <p:sldId id="413" r:id="rId5"/>
    <p:sldId id="429" r:id="rId6"/>
    <p:sldId id="428" r:id="rId7"/>
    <p:sldId id="437" r:id="rId8"/>
    <p:sldId id="431" r:id="rId9"/>
    <p:sldId id="435" r:id="rId10"/>
    <p:sldId id="438" r:id="rId11"/>
    <p:sldId id="439" r:id="rId12"/>
    <p:sldId id="441" r:id="rId13"/>
    <p:sldId id="440" r:id="rId14"/>
    <p:sldId id="433" r:id="rId15"/>
  </p:sldIdLst>
  <p:sldSz cx="9144000" cy="6858000" type="screen4x3"/>
  <p:notesSz cx="6400800" cy="8686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C82A0"/>
    <a:srgbClr val="002554"/>
    <a:srgbClr val="F0F4F9"/>
    <a:srgbClr val="C4E1EF"/>
    <a:srgbClr val="297BFF"/>
    <a:srgbClr val="FFEE89"/>
    <a:srgbClr val="0047BB"/>
    <a:srgbClr val="3F88FF"/>
    <a:srgbClr val="FFE2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E3C0C1-5A12-3A46-9850-FC4D37134101}" v="57" dt="2026-06-01T20:37:44.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38" autoAdjust="0"/>
    <p:restoredTop sz="91856"/>
  </p:normalViewPr>
  <p:slideViewPr>
    <p:cSldViewPr snapToGrid="0">
      <p:cViewPr varScale="1">
        <p:scale>
          <a:sx n="112" d="100"/>
          <a:sy n="112" d="100"/>
        </p:scale>
        <p:origin x="1168" y="192"/>
      </p:cViewPr>
      <p:guideLst>
        <p:guide orient="horz" pos="144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773680" cy="435849"/>
          </a:xfrm>
          <a:prstGeom prst="rect">
            <a:avLst/>
          </a:prstGeom>
        </p:spPr>
        <p:txBody>
          <a:bodyPr vert="horz" lIns="86210" tIns="43105" rIns="86210" bIns="43105" rtlCol="0"/>
          <a:lstStyle>
            <a:lvl1pPr algn="l">
              <a:defRPr sz="1100"/>
            </a:lvl1pPr>
          </a:lstStyle>
          <a:p>
            <a:endParaRPr lang="en-US"/>
          </a:p>
        </p:txBody>
      </p:sp>
      <p:sp>
        <p:nvSpPr>
          <p:cNvPr id="3" name="Date Placeholder 2"/>
          <p:cNvSpPr>
            <a:spLocks noGrp="1"/>
          </p:cNvSpPr>
          <p:nvPr>
            <p:ph type="dt" idx="1"/>
          </p:nvPr>
        </p:nvSpPr>
        <p:spPr>
          <a:xfrm>
            <a:off x="3625639" y="0"/>
            <a:ext cx="2773680" cy="435849"/>
          </a:xfrm>
          <a:prstGeom prst="rect">
            <a:avLst/>
          </a:prstGeom>
        </p:spPr>
        <p:txBody>
          <a:bodyPr vert="horz" lIns="86210" tIns="43105" rIns="86210" bIns="43105" rtlCol="0"/>
          <a:lstStyle>
            <a:lvl1pPr algn="r">
              <a:defRPr sz="1100"/>
            </a:lvl1pPr>
          </a:lstStyle>
          <a:p>
            <a:fld id="{C6EE9709-B4F8-43EF-85C9-3668D24199A6}" type="datetimeFigureOut">
              <a:rPr lang="en-US" smtClean="0"/>
              <a:t>6/1/26</a:t>
            </a:fld>
            <a:endParaRPr lang="en-US"/>
          </a:p>
        </p:txBody>
      </p:sp>
      <p:sp>
        <p:nvSpPr>
          <p:cNvPr id="4" name="Slide Image Placeholder 3"/>
          <p:cNvSpPr>
            <a:spLocks noGrp="1" noRot="1" noChangeAspect="1"/>
          </p:cNvSpPr>
          <p:nvPr>
            <p:ph type="sldImg" idx="2"/>
          </p:nvPr>
        </p:nvSpPr>
        <p:spPr>
          <a:xfrm>
            <a:off x="1246188" y="1085850"/>
            <a:ext cx="3908425" cy="2932113"/>
          </a:xfrm>
          <a:prstGeom prst="rect">
            <a:avLst/>
          </a:prstGeom>
          <a:noFill/>
          <a:ln w="12700">
            <a:solidFill>
              <a:prstClr val="black"/>
            </a:solidFill>
          </a:ln>
        </p:spPr>
        <p:txBody>
          <a:bodyPr vert="horz" lIns="86210" tIns="43105" rIns="86210" bIns="43105" rtlCol="0" anchor="ctr"/>
          <a:lstStyle/>
          <a:p>
            <a:endParaRPr lang="en-US"/>
          </a:p>
        </p:txBody>
      </p:sp>
      <p:sp>
        <p:nvSpPr>
          <p:cNvPr id="5" name="Notes Placeholder 4"/>
          <p:cNvSpPr>
            <a:spLocks noGrp="1"/>
          </p:cNvSpPr>
          <p:nvPr>
            <p:ph type="body" sz="quarter" idx="3"/>
          </p:nvPr>
        </p:nvSpPr>
        <p:spPr>
          <a:xfrm>
            <a:off x="640080" y="4180522"/>
            <a:ext cx="5120640" cy="3420428"/>
          </a:xfrm>
          <a:prstGeom prst="rect">
            <a:avLst/>
          </a:prstGeom>
        </p:spPr>
        <p:txBody>
          <a:bodyPr vert="horz" lIns="86210" tIns="43105" rIns="86210" bIns="4310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250953"/>
            <a:ext cx="2773680" cy="435848"/>
          </a:xfrm>
          <a:prstGeom prst="rect">
            <a:avLst/>
          </a:prstGeom>
        </p:spPr>
        <p:txBody>
          <a:bodyPr vert="horz" lIns="86210" tIns="43105" rIns="86210" bIns="43105" rtlCol="0" anchor="b"/>
          <a:lstStyle>
            <a:lvl1pPr algn="l">
              <a:defRPr sz="1100"/>
            </a:lvl1pPr>
          </a:lstStyle>
          <a:p>
            <a:endParaRPr lang="en-US"/>
          </a:p>
        </p:txBody>
      </p:sp>
      <p:sp>
        <p:nvSpPr>
          <p:cNvPr id="7" name="Slide Number Placeholder 6"/>
          <p:cNvSpPr>
            <a:spLocks noGrp="1"/>
          </p:cNvSpPr>
          <p:nvPr>
            <p:ph type="sldNum" sz="quarter" idx="5"/>
          </p:nvPr>
        </p:nvSpPr>
        <p:spPr>
          <a:xfrm>
            <a:off x="3625639" y="8250953"/>
            <a:ext cx="2773680" cy="435848"/>
          </a:xfrm>
          <a:prstGeom prst="rect">
            <a:avLst/>
          </a:prstGeom>
        </p:spPr>
        <p:txBody>
          <a:bodyPr vert="horz" lIns="86210" tIns="43105" rIns="86210" bIns="43105" rtlCol="0" anchor="b"/>
          <a:lstStyle>
            <a:lvl1pPr algn="r">
              <a:defRPr sz="1100"/>
            </a:lvl1pPr>
          </a:lstStyle>
          <a:p>
            <a:fld id="{D76A2306-62A4-4D09-B9C7-EAF04763D9B4}" type="slidenum">
              <a:rPr lang="en-US" smtClean="0"/>
              <a:t>‹#›</a:t>
            </a:fld>
            <a:endParaRPr lang="en-US"/>
          </a:p>
        </p:txBody>
      </p:sp>
    </p:spTree>
    <p:extLst>
      <p:ext uri="{BB962C8B-B14F-4D97-AF65-F5344CB8AC3E}">
        <p14:creationId xmlns:p14="http://schemas.microsoft.com/office/powerpoint/2010/main" val="2418489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6A2306-62A4-4D09-B9C7-EAF04763D9B4}" type="slidenum">
              <a:rPr lang="en-US" smtClean="0"/>
              <a:t>4</a:t>
            </a:fld>
            <a:endParaRPr lang="en-US"/>
          </a:p>
        </p:txBody>
      </p:sp>
    </p:spTree>
    <p:extLst>
      <p:ext uri="{BB962C8B-B14F-4D97-AF65-F5344CB8AC3E}">
        <p14:creationId xmlns:p14="http://schemas.microsoft.com/office/powerpoint/2010/main" val="2077966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1" dirty="0">
                <a:solidFill>
                  <a:srgbClr val="5A6A8A"/>
                </a:solidFill>
                <a:effectLst/>
                <a:latin typeface="Arial" panose="020B0604020202020204" pitchFamily="34" charset="0"/>
              </a:rPr>
              <a:t>To say out loud: Systems use contract provisions to extend market power across products and geographies</a:t>
            </a:r>
            <a:endParaRPr lang="en-US" dirty="0"/>
          </a:p>
          <a:p>
            <a:endParaRPr lang="en-US" dirty="0"/>
          </a:p>
        </p:txBody>
      </p:sp>
      <p:sp>
        <p:nvSpPr>
          <p:cNvPr id="4" name="Slide Number Placeholder 3"/>
          <p:cNvSpPr>
            <a:spLocks noGrp="1"/>
          </p:cNvSpPr>
          <p:nvPr>
            <p:ph type="sldNum" sz="quarter" idx="5"/>
          </p:nvPr>
        </p:nvSpPr>
        <p:spPr/>
        <p:txBody>
          <a:bodyPr/>
          <a:lstStyle/>
          <a:p>
            <a:fld id="{D76A2306-62A4-4D09-B9C7-EAF04763D9B4}" type="slidenum">
              <a:rPr lang="en-US" smtClean="0"/>
              <a:t>5</a:t>
            </a:fld>
            <a:endParaRPr lang="en-US"/>
          </a:p>
        </p:txBody>
      </p:sp>
    </p:spTree>
    <p:extLst>
      <p:ext uri="{BB962C8B-B14F-4D97-AF65-F5344CB8AC3E}">
        <p14:creationId xmlns:p14="http://schemas.microsoft.com/office/powerpoint/2010/main" val="723588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dirty="0"/>
              <a:t>System with must-have hospital in one market can demand inclusion of all its facilities across every market</a:t>
            </a:r>
          </a:p>
          <a:p>
            <a:pPr>
              <a:buFont typeface="Arial" panose="020B0604020202020204" pitchFamily="34" charset="0"/>
              <a:buChar char="•"/>
            </a:pPr>
            <a:r>
              <a:rPr lang="en-US" dirty="0"/>
              <a:t>Multi-state employers face threat of network disruption in every region simultaneously</a:t>
            </a:r>
          </a:p>
          <a:p>
            <a:pPr>
              <a:buFont typeface="Arial" panose="020B0604020202020204" pitchFamily="34" charset="0"/>
              <a:buChar char="•"/>
            </a:pPr>
            <a:r>
              <a:rPr lang="en-US" dirty="0"/>
              <a:t>Cross-subsidization: losing one contract doesn't discipline pricing elsewhere</a:t>
            </a:r>
          </a:p>
          <a:p>
            <a:pPr>
              <a:buFont typeface="Arial" panose="020B0604020202020204" pitchFamily="34" charset="0"/>
              <a:buChar char="•"/>
            </a:pPr>
            <a:r>
              <a:rPr lang="en-US" dirty="0"/>
              <a:t>Even sophisticated, jumbo employers report being unable to push back effectively</a:t>
            </a:r>
          </a:p>
          <a:p>
            <a:endParaRPr lang="en-US" dirty="0"/>
          </a:p>
        </p:txBody>
      </p:sp>
      <p:sp>
        <p:nvSpPr>
          <p:cNvPr id="4" name="Slide Number Placeholder 3"/>
          <p:cNvSpPr>
            <a:spLocks noGrp="1"/>
          </p:cNvSpPr>
          <p:nvPr>
            <p:ph type="sldNum" sz="quarter" idx="5"/>
          </p:nvPr>
        </p:nvSpPr>
        <p:spPr/>
        <p:txBody>
          <a:bodyPr/>
          <a:lstStyle/>
          <a:p>
            <a:fld id="{D76A2306-62A4-4D09-B9C7-EAF04763D9B4}" type="slidenum">
              <a:rPr lang="en-US" smtClean="0"/>
              <a:t>6</a:t>
            </a:fld>
            <a:endParaRPr lang="en-US"/>
          </a:p>
        </p:txBody>
      </p:sp>
    </p:spTree>
    <p:extLst>
      <p:ext uri="{BB962C8B-B14F-4D97-AF65-F5344CB8AC3E}">
        <p14:creationId xmlns:p14="http://schemas.microsoft.com/office/powerpoint/2010/main" val="2862760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TPA: Compensation often opaque and not fully disclosed.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Benefits consultants: Large firms have health systems as clients in other lines of business – posing conflict in a business’ interest and bottom line</a:t>
            </a:r>
          </a:p>
          <a:p>
            <a:endParaRPr lang="en-US" dirty="0"/>
          </a:p>
        </p:txBody>
      </p:sp>
      <p:sp>
        <p:nvSpPr>
          <p:cNvPr id="4" name="Slide Number Placeholder 3"/>
          <p:cNvSpPr>
            <a:spLocks noGrp="1"/>
          </p:cNvSpPr>
          <p:nvPr>
            <p:ph type="sldNum" sz="quarter" idx="5"/>
          </p:nvPr>
        </p:nvSpPr>
        <p:spPr/>
        <p:txBody>
          <a:bodyPr/>
          <a:lstStyle/>
          <a:p>
            <a:fld id="{D76A2306-62A4-4D09-B9C7-EAF04763D9B4}" type="slidenum">
              <a:rPr lang="en-US" smtClean="0"/>
              <a:t>7</a:t>
            </a:fld>
            <a:endParaRPr lang="en-US"/>
          </a:p>
        </p:txBody>
      </p:sp>
    </p:spTree>
    <p:extLst>
      <p:ext uri="{BB962C8B-B14F-4D97-AF65-F5344CB8AC3E}">
        <p14:creationId xmlns:p14="http://schemas.microsoft.com/office/powerpoint/2010/main" val="20155918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p:bg>
      <p:bgPr>
        <a:solidFill>
          <a:srgbClr val="002554"/>
        </a:solidFill>
        <a:effectLst/>
      </p:bgPr>
    </p:bg>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hasCustomPrompt="1"/>
          </p:nvPr>
        </p:nvSpPr>
        <p:spPr>
          <a:xfrm>
            <a:off x="685800" y="1789047"/>
            <a:ext cx="7772400" cy="1104693"/>
          </a:xfrm>
        </p:spPr>
        <p:txBody>
          <a:bodyPr anchor="ctr" anchorCtr="0">
            <a:normAutofit/>
          </a:bodyPr>
          <a:lstStyle>
            <a:lvl1pPr algn="ctr">
              <a:defRPr sz="4000">
                <a:solidFill>
                  <a:schemeClr val="bg1"/>
                </a:solidFill>
                <a:latin typeface="Arial" panose="020B0604020202020204" pitchFamily="34" charset="0"/>
                <a:cs typeface="Arial" panose="020B0604020202020204" pitchFamily="34" charset="0"/>
              </a:defRPr>
            </a:lvl1pPr>
          </a:lstStyle>
          <a:p>
            <a:r>
              <a:rPr lang="en-US"/>
              <a:t>Click to Add Title</a:t>
            </a:r>
          </a:p>
        </p:txBody>
      </p:sp>
      <p:sp>
        <p:nvSpPr>
          <p:cNvPr id="3" name="Subtitle 2"/>
          <p:cNvSpPr>
            <a:spLocks noGrp="1"/>
          </p:cNvSpPr>
          <p:nvPr>
            <p:ph type="subTitle" idx="1" hasCustomPrompt="1"/>
          </p:nvPr>
        </p:nvSpPr>
        <p:spPr>
          <a:xfrm>
            <a:off x="1143000" y="2985816"/>
            <a:ext cx="6858000" cy="612149"/>
          </a:xfrm>
        </p:spPr>
        <p:txBody>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pic>
        <p:nvPicPr>
          <p:cNvPr id="6" name="Picture 5" descr="A picture containing text, clipart&#10;&#10;Description automatically generated">
            <a:extLst>
              <a:ext uri="{FF2B5EF4-FFF2-40B4-BE49-F238E27FC236}">
                <a16:creationId xmlns:a16="http://schemas.microsoft.com/office/drawing/2014/main" id="{EB3BEDD7-BBD6-D804-50BE-A9EB09FD9B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41644" y="5426690"/>
            <a:ext cx="3416556" cy="781500"/>
          </a:xfrm>
          <a:prstGeom prst="rect">
            <a:avLst/>
          </a:prstGeom>
        </p:spPr>
      </p:pic>
    </p:spTree>
    <p:extLst>
      <p:ext uri="{BB962C8B-B14F-4D97-AF65-F5344CB8AC3E}">
        <p14:creationId xmlns:p14="http://schemas.microsoft.com/office/powerpoint/2010/main" val="2945348252"/>
      </p:ext>
    </p:extLst>
  </p:cSld>
  <p:clrMapOvr>
    <a:masterClrMapping/>
  </p:clrMapOvr>
  <p:extLst>
    <p:ext uri="{DCECCB84-F9BA-43D5-87BE-67443E8EF086}">
      <p15:sldGuideLst xmlns:p15="http://schemas.microsoft.com/office/powerpoint/2012/main">
        <p15:guide id="1" pos="2880" userDrawn="1">
          <p15:clr>
            <a:srgbClr val="FBAE40"/>
          </p15:clr>
        </p15:guide>
        <p15:guide id="2" orient="horz" pos="2160" userDrawn="1">
          <p15:clr>
            <a:srgbClr val="FBAE40"/>
          </p15:clr>
        </p15:guide>
        <p15:guide id="3" orient="horz" pos="181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wo Content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Slide Title</a:t>
            </a:r>
          </a:p>
        </p:txBody>
      </p:sp>
      <p:sp>
        <p:nvSpPr>
          <p:cNvPr id="3" name="Content Placeholder 2"/>
          <p:cNvSpPr>
            <a:spLocks noGrp="1"/>
          </p:cNvSpPr>
          <p:nvPr>
            <p:ph sz="half" idx="1" hasCustomPrompt="1"/>
          </p:nvPr>
        </p:nvSpPr>
        <p:spPr>
          <a:xfrm>
            <a:off x="628650" y="1790700"/>
            <a:ext cx="3886200" cy="4386263"/>
          </a:xfrm>
        </p:spPr>
        <p:txBody>
          <a:bodyPr/>
          <a:lstStyle>
            <a:lvl1pPr marL="0" indent="0">
              <a:buNone/>
              <a:defRPr>
                <a:solidFill>
                  <a:srgbClr val="000000"/>
                </a:solidFill>
              </a:defRPr>
            </a:lvl1pPr>
            <a:lvl2pPr marL="685800"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2pPr>
            <a:lvl3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en-US" sz="1600" kern="1200" dirty="0" smtClean="0">
                <a:solidFill>
                  <a:srgbClr val="000000"/>
                </a:solidFill>
                <a:latin typeface="Arial" panose="020B0604020202020204" pitchFamily="34" charset="0"/>
                <a:ea typeface="+mn-ea"/>
                <a:cs typeface="Arial" panose="020B0604020202020204" pitchFamily="34" charset="0"/>
              </a:defRPr>
            </a:lvl4pPr>
            <a:lvl5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a:solidFill>
                  <a:srgbClr val="000000"/>
                </a:solidFill>
                <a:latin typeface="Arial" panose="020B0604020202020204" pitchFamily="34" charset="0"/>
                <a:ea typeface="+mn-ea"/>
                <a:cs typeface="Arial" panose="020B0604020202020204" pitchFamily="34" charset="0"/>
              </a:defRPr>
            </a:lvl5pPr>
          </a:lstStyle>
          <a:p>
            <a:pPr lvl="0"/>
            <a:r>
              <a:rPr lang="en-US"/>
              <a:t>Click to edit text</a:t>
            </a:r>
          </a:p>
        </p:txBody>
      </p:sp>
      <p:sp>
        <p:nvSpPr>
          <p:cNvPr id="4" name="Content Placeholder 3"/>
          <p:cNvSpPr>
            <a:spLocks noGrp="1"/>
          </p:cNvSpPr>
          <p:nvPr>
            <p:ph sz="half" idx="2" hasCustomPrompt="1"/>
          </p:nvPr>
        </p:nvSpPr>
        <p:spPr>
          <a:xfrm>
            <a:off x="4629150" y="1790700"/>
            <a:ext cx="3886200" cy="4386263"/>
          </a:xfrm>
        </p:spPr>
        <p:txBody>
          <a:bodyPr/>
          <a:lstStyle>
            <a:lvl1pPr marL="0" indent="0">
              <a:buNone/>
              <a:defRPr>
                <a:solidFill>
                  <a:srgbClr val="000000"/>
                </a:solidFill>
              </a:defRPr>
            </a:lvl1pPr>
            <a:lvl2pPr marL="742950" indent="-285750">
              <a:defRPr lang="en-US" sz="1600" kern="1200" dirty="0" smtClean="0">
                <a:solidFill>
                  <a:srgbClr val="000000"/>
                </a:solidFill>
                <a:latin typeface="Arial" panose="020B0604020202020204" pitchFamily="34" charset="0"/>
                <a:ea typeface="+mn-ea"/>
                <a:cs typeface="Arial" panose="020B0604020202020204" pitchFamily="34" charset="0"/>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text</a:t>
            </a:r>
          </a:p>
        </p:txBody>
      </p:sp>
      <p:sp>
        <p:nvSpPr>
          <p:cNvPr id="6" name="Footer Placeholder 5"/>
          <p:cNvSpPr>
            <a:spLocks noGrp="1"/>
          </p:cNvSpPr>
          <p:nvPr>
            <p:ph type="ftr" sz="quarter" idx="11"/>
          </p:nvPr>
        </p:nvSpPr>
        <p:spPr>
          <a:xfrm>
            <a:off x="980772" y="6356351"/>
            <a:ext cx="4058819" cy="365125"/>
          </a:xfrm>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7" name="Slide Number Placeholder 6"/>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413981432"/>
      </p:ext>
    </p:extLst>
  </p:cSld>
  <p:clrMapOvr>
    <a:masterClrMapping/>
  </p:clrMapOvr>
  <p:extLst>
    <p:ext uri="{DCECCB84-F9BA-43D5-87BE-67443E8EF086}">
      <p15:sldGuideLst xmlns:p15="http://schemas.microsoft.com/office/powerpoint/2012/main">
        <p15:guide id="1" orient="horz" pos="112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rIns="0">
            <a:normAutofit/>
          </a:bodyPr>
          <a:lstStyle>
            <a:lvl1pPr>
              <a:defRPr sz="2800">
                <a:solidFill>
                  <a:srgbClr val="002554"/>
                </a:solidFill>
                <a:latin typeface="Arial" panose="020B0604020202020204" pitchFamily="34" charset="0"/>
                <a:cs typeface="Arial" panose="020B0604020202020204" pitchFamily="34" charset="0"/>
              </a:defRPr>
            </a:lvl1pPr>
          </a:lstStyle>
          <a:p>
            <a:r>
              <a:rPr lang="en-US"/>
              <a:t>Click to Edit Slide Title</a:t>
            </a:r>
          </a:p>
        </p:txBody>
      </p:sp>
      <p:sp>
        <p:nvSpPr>
          <p:cNvPr id="3" name="Content Placeholder 2"/>
          <p:cNvSpPr>
            <a:spLocks noGrp="1"/>
          </p:cNvSpPr>
          <p:nvPr>
            <p:ph idx="1" hasCustomPrompt="1"/>
          </p:nvPr>
        </p:nvSpPr>
        <p:spPr>
          <a:xfrm>
            <a:off x="628650" y="1790700"/>
            <a:ext cx="7886700" cy="4386263"/>
          </a:xfrm>
        </p:spPr>
        <p:txBody>
          <a:bodyPr lIns="0" tIns="0" rIns="0" bIns="4572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i="1" baseline="0">
                <a:solidFill>
                  <a:srgbClr val="000000"/>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a:defRPr sz="1600">
                <a:solidFill>
                  <a:srgbClr val="000000"/>
                </a:solidFill>
                <a:latin typeface="Arial" panose="020B0604020202020204" pitchFamily="34" charset="0"/>
                <a:cs typeface="Arial" panose="020B0604020202020204" pitchFamily="34" charset="0"/>
              </a:defRPr>
            </a:lvl3pPr>
            <a:lvl4pPr marL="16002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a:defRPr sz="1600">
                <a:solidFill>
                  <a:srgbClr val="000000"/>
                </a:solidFill>
                <a:latin typeface="Arial" panose="020B0604020202020204" pitchFamily="34" charset="0"/>
                <a:cs typeface="Arial" panose="020B0604020202020204" pitchFamily="34" charset="0"/>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Hover over icons below to identify, then click on icon to add desired content. </a:t>
            </a:r>
            <a:br>
              <a:rPr lang="en-US"/>
            </a:br>
            <a:r>
              <a:rPr lang="en-US"/>
              <a:t>Click to add text.</a:t>
            </a:r>
          </a:p>
        </p:txBody>
      </p:sp>
      <p:sp>
        <p:nvSpPr>
          <p:cNvPr id="5" name="Footer Placeholder 4"/>
          <p:cNvSpPr>
            <a:spLocks noGrp="1"/>
          </p:cNvSpPr>
          <p:nvPr>
            <p:ph type="ftr" sz="quarter" idx="11"/>
          </p:nvPr>
        </p:nvSpPr>
        <p:spPr>
          <a:xfrm>
            <a:off x="980772" y="6356351"/>
            <a:ext cx="4079601" cy="365125"/>
          </a:xfrm>
        </p:spPr>
        <p:txBody>
          <a:bodyPr/>
          <a:lstStyle>
            <a:lvl1pPr algn="l">
              <a:defRPr>
                <a:latin typeface="Arial" panose="020B0604020202020204" pitchFamily="34" charset="0"/>
                <a:cs typeface="Arial" panose="020B0604020202020204" pitchFamily="34" charset="0"/>
              </a:defRPr>
            </a:lvl1p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sz="900">
                <a:latin typeface="Arial" panose="020B0604020202020204" pitchFamily="34" charset="0"/>
                <a:cs typeface="Arial" panose="020B0604020202020204" pitchFamily="34" charset="0"/>
              </a:defRPr>
            </a:lvl1pPr>
          </a:lstStyle>
          <a:p>
            <a:fld id="{23E5E321-74BF-4F62-83BC-83B89A77E287}" type="slidenum">
              <a:rPr lang="en-US" smtClean="0"/>
              <a:pPr/>
              <a:t>‹#›</a:t>
            </a:fld>
            <a:endParaRPr lang="en-US"/>
          </a:p>
        </p:txBody>
      </p:sp>
    </p:spTree>
    <p:extLst>
      <p:ext uri="{BB962C8B-B14F-4D97-AF65-F5344CB8AC3E}">
        <p14:creationId xmlns:p14="http://schemas.microsoft.com/office/powerpoint/2010/main" val="222394314"/>
      </p:ext>
    </p:extLst>
  </p:cSld>
  <p:clrMapOvr>
    <a:masterClrMapping/>
  </p:clrMapOvr>
  <p:extLst>
    <p:ext uri="{DCECCB84-F9BA-43D5-87BE-67443E8EF086}">
      <p15:sldGuideLst xmlns:p15="http://schemas.microsoft.com/office/powerpoint/2012/main">
        <p15:guide id="1" pos="2880">
          <p15:clr>
            <a:srgbClr val="FBAE40"/>
          </p15:clr>
        </p15:guide>
        <p15:guide id="2" pos="394">
          <p15:clr>
            <a:srgbClr val="FBAE40"/>
          </p15:clr>
        </p15:guide>
        <p15:guide id="3" pos="5366">
          <p15:clr>
            <a:srgbClr val="FBAE40"/>
          </p15:clr>
        </p15:guide>
        <p15:guide id="4" orient="horz" pos="2160">
          <p15:clr>
            <a:srgbClr val="FBAE40"/>
          </p15:clr>
        </p15:guide>
        <p15:guide id="5" orient="horz" pos="112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Alternate Char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rIns="0">
            <a:normAutofit/>
          </a:bodyPr>
          <a:lstStyle>
            <a:lvl1pPr>
              <a:defRPr sz="2800">
                <a:solidFill>
                  <a:srgbClr val="002554"/>
                </a:solidFill>
                <a:latin typeface="Arial" panose="020B0604020202020204" pitchFamily="34" charset="0"/>
                <a:cs typeface="Arial" panose="020B0604020202020204" pitchFamily="34" charset="0"/>
              </a:defRPr>
            </a:lvl1pPr>
          </a:lstStyle>
          <a:p>
            <a:r>
              <a:rPr lang="en-US"/>
              <a:t>Click to Edit Slide Title</a:t>
            </a:r>
          </a:p>
        </p:txBody>
      </p:sp>
      <p:sp>
        <p:nvSpPr>
          <p:cNvPr id="3" name="Content Placeholder 2"/>
          <p:cNvSpPr>
            <a:spLocks noGrp="1"/>
          </p:cNvSpPr>
          <p:nvPr>
            <p:ph idx="1"/>
          </p:nvPr>
        </p:nvSpPr>
        <p:spPr>
          <a:xfrm>
            <a:off x="628650" y="1790700"/>
            <a:ext cx="7886700" cy="4386263"/>
          </a:xfrm>
        </p:spPr>
        <p:txBody>
          <a:bodyPr lIns="0" tIns="0" rIns="0" bIns="45720">
            <a:noAutofit/>
          </a:bodyPr>
          <a:lstStyle>
            <a:lvl1pPr marL="0" indent="0">
              <a:buNone/>
              <a:defRPr sz="1600" i="1" baseline="0">
                <a:solidFill>
                  <a:srgbClr val="000000"/>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a:defRPr sz="1600">
                <a:solidFill>
                  <a:srgbClr val="000000"/>
                </a:solidFill>
                <a:latin typeface="Arial" panose="020B0604020202020204" pitchFamily="34" charset="0"/>
                <a:cs typeface="Arial" panose="020B0604020202020204" pitchFamily="34" charset="0"/>
              </a:defRPr>
            </a:lvl3pPr>
            <a:lvl4pPr marL="16002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a:defRPr sz="1600">
                <a:solidFill>
                  <a:srgbClr val="000000"/>
                </a:solidFill>
                <a:latin typeface="Arial" panose="020B0604020202020204" pitchFamily="34" charset="0"/>
                <a:cs typeface="Arial" panose="020B0604020202020204" pitchFamily="34" charset="0"/>
              </a:defRPr>
            </a:lvl5pPr>
          </a:lstStyle>
          <a:p>
            <a:pPr lvl="0"/>
            <a:r>
              <a:rPr lang="en-US"/>
              <a:t>Click to edit Master text styles</a:t>
            </a:r>
          </a:p>
        </p:txBody>
      </p:sp>
      <p:sp>
        <p:nvSpPr>
          <p:cNvPr id="5" name="Footer Placeholder 4"/>
          <p:cNvSpPr>
            <a:spLocks noGrp="1"/>
          </p:cNvSpPr>
          <p:nvPr>
            <p:ph type="ftr" sz="quarter" idx="11"/>
          </p:nvPr>
        </p:nvSpPr>
        <p:spPr/>
        <p:txBody>
          <a:bodyPr/>
          <a:lstStyle>
            <a:lvl1pPr algn="l">
              <a:defRPr>
                <a:latin typeface="Arial" panose="020B0604020202020204" pitchFamily="34" charset="0"/>
                <a:cs typeface="Arial" panose="020B0604020202020204" pitchFamily="34" charset="0"/>
              </a:defRPr>
            </a:lvl1p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sz="900">
                <a:latin typeface="Arial" panose="020B0604020202020204" pitchFamily="34" charset="0"/>
                <a:cs typeface="Arial" panose="020B0604020202020204" pitchFamily="34" charset="0"/>
              </a:defRPr>
            </a:lvl1pPr>
          </a:lstStyle>
          <a:p>
            <a:fld id="{23E5E321-74BF-4F62-83BC-83B89A77E287}" type="slidenum">
              <a:rPr lang="en-US" smtClean="0"/>
              <a:pPr/>
              <a:t>‹#›</a:t>
            </a:fld>
            <a:endParaRPr lang="en-US"/>
          </a:p>
        </p:txBody>
      </p:sp>
    </p:spTree>
    <p:extLst>
      <p:ext uri="{BB962C8B-B14F-4D97-AF65-F5344CB8AC3E}">
        <p14:creationId xmlns:p14="http://schemas.microsoft.com/office/powerpoint/2010/main" val="4271361262"/>
      </p:ext>
    </p:extLst>
  </p:cSld>
  <p:clrMapOvr>
    <a:masterClrMapping/>
  </p:clrMapOvr>
  <p:extLst>
    <p:ext uri="{DCECCB84-F9BA-43D5-87BE-67443E8EF086}">
      <p15:sldGuideLst xmlns:p15="http://schemas.microsoft.com/office/powerpoint/2012/main">
        <p15:guide id="1" pos="2880">
          <p15:clr>
            <a:srgbClr val="FBAE40"/>
          </p15:clr>
        </p15:guide>
        <p15:guide id="2" pos="394">
          <p15:clr>
            <a:srgbClr val="FBAE40"/>
          </p15:clr>
        </p15:guide>
        <p15:guide id="3" pos="5366">
          <p15:clr>
            <a:srgbClr val="FBAE40"/>
          </p15:clr>
        </p15:guide>
        <p15:guide id="4" orient="horz" pos="2160">
          <p15:clr>
            <a:srgbClr val="FBAE40"/>
          </p15:clr>
        </p15:guide>
        <p15:guide id="5" orient="horz" pos="112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365126"/>
            <a:ext cx="7886700" cy="1325563"/>
          </a:xfrm>
        </p:spPr>
        <p:txBody>
          <a:bodyPr/>
          <a:lstStyle>
            <a:lvl1pPr>
              <a:defRPr/>
            </a:lvl1pPr>
          </a:lstStyle>
          <a:p>
            <a:r>
              <a:rPr lang="en-US"/>
              <a:t>Click to Edit Slide Title</a:t>
            </a:r>
          </a:p>
        </p:txBody>
      </p:sp>
      <p:sp>
        <p:nvSpPr>
          <p:cNvPr id="3" name="Text Placeholder 2"/>
          <p:cNvSpPr>
            <a:spLocks noGrp="1"/>
          </p:cNvSpPr>
          <p:nvPr>
            <p:ph type="body" idx="1" hasCustomPrompt="1"/>
          </p:nvPr>
        </p:nvSpPr>
        <p:spPr>
          <a:xfrm>
            <a:off x="629842" y="1790700"/>
            <a:ext cx="3868340" cy="621574"/>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4" name="Content Placeholder 3"/>
          <p:cNvSpPr>
            <a:spLocks noGrp="1"/>
          </p:cNvSpPr>
          <p:nvPr>
            <p:ph sz="half" idx="2" hasCustomPrompt="1"/>
          </p:nvPr>
        </p:nvSpPr>
        <p:spPr>
          <a:xfrm>
            <a:off x="629842" y="2505075"/>
            <a:ext cx="3868340" cy="3684588"/>
          </a:xfr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4629150" y="1790700"/>
            <a:ext cx="3887391" cy="621574"/>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text</a:t>
            </a:r>
          </a:p>
        </p:txBody>
      </p:sp>
      <p:sp>
        <p:nvSpPr>
          <p:cNvPr id="6" name="Content Placeholder 5"/>
          <p:cNvSpPr>
            <a:spLocks noGrp="1"/>
          </p:cNvSpPr>
          <p:nvPr>
            <p:ph sz="quarter" idx="4" hasCustomPrompt="1"/>
          </p:nvPr>
        </p:nvSpPr>
        <p:spPr>
          <a:xfrm>
            <a:off x="4629150" y="2505075"/>
            <a:ext cx="3887391" cy="3684588"/>
          </a:xfr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9" name="Slide Number Placeholder 8"/>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868497634"/>
      </p:ext>
    </p:extLst>
  </p:cSld>
  <p:clrMapOvr>
    <a:masterClrMapping/>
  </p:clrMapOvr>
  <p:extLst>
    <p:ext uri="{DCECCB84-F9BA-43D5-87BE-67443E8EF086}">
      <p15:sldGuideLst xmlns:p15="http://schemas.microsoft.com/office/powerpoint/2012/main">
        <p15:guide id="1" orient="horz" pos="112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4" name="Slide Number Placeholder 3"/>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424416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457200"/>
            <a:ext cx="2949178" cy="1233489"/>
          </a:xfrm>
        </p:spPr>
        <p:txBody>
          <a:bodyPr anchor="b">
            <a:normAutofit/>
          </a:bodyPr>
          <a:lstStyle>
            <a:lvl1pPr>
              <a:defRPr sz="2400"/>
            </a:lvl1pPr>
          </a:lstStyle>
          <a:p>
            <a:r>
              <a:rPr lang="en-US"/>
              <a:t>Click to Edit Title</a:t>
            </a:r>
          </a:p>
        </p:txBody>
      </p:sp>
      <p:sp>
        <p:nvSpPr>
          <p:cNvPr id="3" name="Content Placeholder 2"/>
          <p:cNvSpPr>
            <a:spLocks noGrp="1"/>
          </p:cNvSpPr>
          <p:nvPr>
            <p:ph idx="1" hasCustomPrompt="1"/>
          </p:nvPr>
        </p:nvSpPr>
        <p:spPr>
          <a:xfrm>
            <a:off x="3887391" y="1791090"/>
            <a:ext cx="4629150" cy="4069962"/>
          </a:xfrm>
        </p:spPr>
        <p:txBody>
          <a:bodyPr>
            <a:normAutofit/>
          </a:bodyPr>
          <a:lstStyle>
            <a:lvl1pPr>
              <a:defRPr sz="1600">
                <a:solidFill>
                  <a:srgbClr val="000000"/>
                </a:solidFill>
              </a:defRPr>
            </a:lvl1pPr>
            <a:lvl2pPr>
              <a:defRPr sz="1600">
                <a:solidFill>
                  <a:srgbClr val="000000"/>
                </a:solidFill>
              </a:defRPr>
            </a:lvl2pPr>
            <a:lvl3pPr>
              <a:defRPr sz="1600">
                <a:solidFill>
                  <a:srgbClr val="000000"/>
                </a:solidFill>
              </a:defRPr>
            </a:lvl3pPr>
            <a:lvl4pPr>
              <a:defRPr sz="1600">
                <a:solidFill>
                  <a:srgbClr val="000000"/>
                </a:solidFill>
              </a:defRPr>
            </a:lvl4pPr>
            <a:lvl5pPr>
              <a:defRPr sz="1600">
                <a:solidFill>
                  <a:srgbClr val="000000"/>
                </a:solidFill>
              </a:defRPr>
            </a:lvl5pPr>
            <a:lvl6pPr>
              <a:defRPr sz="2000"/>
            </a:lvl6pPr>
            <a:lvl7pPr>
              <a:defRPr sz="2000"/>
            </a:lvl7pPr>
            <a:lvl8pPr>
              <a:defRPr sz="2000"/>
            </a:lvl8pPr>
            <a:lvl9pPr>
              <a:defRPr sz="2000"/>
            </a:lvl9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629841" y="1790700"/>
            <a:ext cx="2949178" cy="4078288"/>
          </a:xfrm>
        </p:spPr>
        <p:txBody>
          <a:bodyPr/>
          <a:lstStyle>
            <a:lvl1pPr marL="0" indent="0">
              <a:buNone/>
              <a:defRPr sz="16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text</a:t>
            </a:r>
          </a:p>
        </p:txBody>
      </p:sp>
      <p:sp>
        <p:nvSpPr>
          <p:cNvPr id="6" name="Footer Placeholder 5"/>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7" name="Slide Number Placeholder 6"/>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1716623930"/>
      </p:ext>
    </p:extLst>
  </p:cSld>
  <p:clrMapOvr>
    <a:masterClrMapping/>
  </p:clrMapOvr>
  <p:extLst>
    <p:ext uri="{DCECCB84-F9BA-43D5-87BE-67443E8EF086}">
      <p15:sldGuideLst xmlns:p15="http://schemas.microsoft.com/office/powerpoint/2012/main">
        <p15:guide id="1" orient="horz" pos="1128"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457200"/>
            <a:ext cx="2949178" cy="1233489"/>
          </a:xfrm>
        </p:spPr>
        <p:txBody>
          <a:bodyPr anchor="b">
            <a:normAutofit/>
          </a:bodyPr>
          <a:lstStyle>
            <a:lvl1pPr>
              <a:defRPr sz="2400"/>
            </a:lvl1pPr>
          </a:lstStyle>
          <a:p>
            <a:r>
              <a:rPr lang="en-US"/>
              <a:t>Click to Edit Title</a:t>
            </a:r>
          </a:p>
        </p:txBody>
      </p:sp>
      <p:sp>
        <p:nvSpPr>
          <p:cNvPr id="3" name="Picture Placeholder 2"/>
          <p:cNvSpPr>
            <a:spLocks noGrp="1" noChangeAspect="1"/>
          </p:cNvSpPr>
          <p:nvPr>
            <p:ph type="pic" idx="1"/>
          </p:nvPr>
        </p:nvSpPr>
        <p:spPr>
          <a:xfrm>
            <a:off x="3887391" y="1790700"/>
            <a:ext cx="4629150" cy="4070351"/>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hasCustomPrompt="1"/>
          </p:nvPr>
        </p:nvSpPr>
        <p:spPr>
          <a:xfrm>
            <a:off x="629841" y="1790700"/>
            <a:ext cx="2949178" cy="4078288"/>
          </a:xfrm>
        </p:spPr>
        <p:txBody>
          <a:bodyPr/>
          <a:lstStyle>
            <a:lvl1pPr marL="0" indent="0">
              <a:buNone/>
              <a:defRPr sz="16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text</a:t>
            </a:r>
          </a:p>
        </p:txBody>
      </p:sp>
      <p:sp>
        <p:nvSpPr>
          <p:cNvPr id="6" name="Footer Placeholder 5"/>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7" name="Slide Number Placeholder 6"/>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3509837132"/>
      </p:ext>
    </p:extLst>
  </p:cSld>
  <p:clrMapOvr>
    <a:masterClrMapping/>
  </p:clrMapOvr>
  <p:extLst>
    <p:ext uri="{DCECCB84-F9BA-43D5-87BE-67443E8EF086}">
      <p15:sldGuideLst xmlns:p15="http://schemas.microsoft.com/office/powerpoint/2012/main">
        <p15:guide id="1" orient="horz" pos="1128"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slide title</a:t>
            </a:r>
          </a:p>
        </p:txBody>
      </p:sp>
      <p:sp>
        <p:nvSpPr>
          <p:cNvPr id="3" name="Vertical Text Placeholder 2"/>
          <p:cNvSpPr>
            <a:spLocks noGrp="1"/>
          </p:cNvSpPr>
          <p:nvPr>
            <p:ph type="body" orient="vert" idx="1" hasCustomPrompt="1"/>
          </p:nvPr>
        </p:nvSpPr>
        <p:spPr/>
        <p:txBody>
          <a:bodyPr vert="eaVert"/>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1036981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9" name="Rectangle 8"/>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Vertical Title 1"/>
          <p:cNvSpPr>
            <a:spLocks noGrp="1"/>
          </p:cNvSpPr>
          <p:nvPr>
            <p:ph type="title" orient="vert" hasCustomPrompt="1"/>
          </p:nvPr>
        </p:nvSpPr>
        <p:spPr>
          <a:xfrm>
            <a:off x="6543675" y="365125"/>
            <a:ext cx="1971675" cy="5811838"/>
          </a:xfrm>
        </p:spPr>
        <p:txBody>
          <a:bodyPr vert="eaVert" tIns="0" bIns="0"/>
          <a:lstStyle/>
          <a:p>
            <a:r>
              <a:rPr lang="en-US"/>
              <a:t>Click to edit slide title</a:t>
            </a:r>
          </a:p>
        </p:txBody>
      </p:sp>
      <p:sp>
        <p:nvSpPr>
          <p:cNvPr id="3" name="Vertical Text Placeholder 2"/>
          <p:cNvSpPr>
            <a:spLocks noGrp="1"/>
          </p:cNvSpPr>
          <p:nvPr>
            <p:ph type="body" orient="vert" idx="1"/>
          </p:nvPr>
        </p:nvSpPr>
        <p:spPr>
          <a:xfrm>
            <a:off x="628650" y="365125"/>
            <a:ext cx="5800725" cy="5811838"/>
          </a:xfrm>
        </p:spPr>
        <p:txBody>
          <a:bodyPr vert="eaVert"/>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3920783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rIns="0">
            <a:normAutofit/>
          </a:bodyPr>
          <a:lstStyle>
            <a:lvl1pPr>
              <a:defRPr sz="2800">
                <a:solidFill>
                  <a:srgbClr val="002554"/>
                </a:solidFill>
                <a:latin typeface="Arial" panose="020B0604020202020204" pitchFamily="34" charset="0"/>
                <a:cs typeface="Arial" panose="020B0604020202020204" pitchFamily="34" charset="0"/>
              </a:defRPr>
            </a:lvl1pPr>
          </a:lstStyle>
          <a:p>
            <a:r>
              <a:rPr lang="en-US"/>
              <a:t>Click to Edit Slide Title</a:t>
            </a:r>
          </a:p>
        </p:txBody>
      </p:sp>
      <p:sp>
        <p:nvSpPr>
          <p:cNvPr id="3" name="Content Placeholder 2"/>
          <p:cNvSpPr>
            <a:spLocks noGrp="1"/>
          </p:cNvSpPr>
          <p:nvPr>
            <p:ph idx="1" hasCustomPrompt="1"/>
          </p:nvPr>
        </p:nvSpPr>
        <p:spPr>
          <a:xfrm>
            <a:off x="628650" y="1790700"/>
            <a:ext cx="7886700" cy="4386263"/>
          </a:xfrm>
        </p:spPr>
        <p:txBody>
          <a:bodyPr lIns="0" tIns="0" rIns="0" bIns="45720">
            <a:noAutofit/>
          </a:bodyPr>
          <a:lstStyle>
            <a:lvl1pPr>
              <a:defRPr sz="1600" baseline="0">
                <a:solidFill>
                  <a:srgbClr val="000000"/>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a:defRPr sz="1600">
                <a:solidFill>
                  <a:srgbClr val="000000"/>
                </a:solidFill>
                <a:latin typeface="Arial" panose="020B0604020202020204" pitchFamily="34" charset="0"/>
                <a:cs typeface="Arial" panose="020B0604020202020204" pitchFamily="34" charset="0"/>
              </a:defRPr>
            </a:lvl3pPr>
            <a:lvl4pPr marL="16002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a:defRPr sz="1600">
                <a:solidFill>
                  <a:srgbClr val="000000"/>
                </a:solidFill>
                <a:latin typeface="Arial" panose="020B0604020202020204" pitchFamily="34" charset="0"/>
                <a:cs typeface="Arial" panose="020B0604020202020204" pitchFamily="34" charset="0"/>
              </a:defRPr>
            </a:lvl5pPr>
          </a:lstStyle>
          <a:p>
            <a:pPr lvl="0"/>
            <a:r>
              <a:rPr lang="en-US"/>
              <a:t>Click to edit bullets, hit ‘Enter’ for new bullet</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lvl1pPr algn="l">
              <a:defRPr>
                <a:latin typeface="Arial" panose="020B0604020202020204" pitchFamily="34" charset="0"/>
                <a:cs typeface="Arial" panose="020B0604020202020204" pitchFamily="34" charset="0"/>
              </a:defRPr>
            </a:lvl1p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sz="900">
                <a:latin typeface="Arial" panose="020B0604020202020204" pitchFamily="34" charset="0"/>
                <a:cs typeface="Arial" panose="020B0604020202020204" pitchFamily="34" charset="0"/>
              </a:defRPr>
            </a:lvl1pPr>
          </a:lstStyle>
          <a:p>
            <a:fld id="{23E5E321-74BF-4F62-83BC-83B89A77E287}" type="slidenum">
              <a:rPr lang="en-US" smtClean="0"/>
              <a:pPr/>
              <a:t>‹#›</a:t>
            </a:fld>
            <a:endParaRPr lang="en-US"/>
          </a:p>
        </p:txBody>
      </p:sp>
    </p:spTree>
    <p:extLst>
      <p:ext uri="{BB962C8B-B14F-4D97-AF65-F5344CB8AC3E}">
        <p14:creationId xmlns:p14="http://schemas.microsoft.com/office/powerpoint/2010/main" val="2860739452"/>
      </p:ext>
    </p:extLst>
  </p:cSld>
  <p:clrMapOvr>
    <a:masterClrMapping/>
  </p:clrMapOvr>
  <p:extLst>
    <p:ext uri="{DCECCB84-F9BA-43D5-87BE-67443E8EF086}">
      <p15:sldGuideLst xmlns:p15="http://schemas.microsoft.com/office/powerpoint/2012/main">
        <p15:guide id="1" pos="2880" userDrawn="1">
          <p15:clr>
            <a:srgbClr val="FBAE40"/>
          </p15:clr>
        </p15:guide>
        <p15:guide id="2" pos="394" userDrawn="1">
          <p15:clr>
            <a:srgbClr val="FBAE40"/>
          </p15:clr>
        </p15:guide>
        <p15:guide id="3" pos="5366" userDrawn="1">
          <p15:clr>
            <a:srgbClr val="FBAE40"/>
          </p15:clr>
        </p15:guide>
        <p15:guide id="4" orient="horz" pos="2160" userDrawn="1">
          <p15:clr>
            <a:srgbClr val="FBAE40"/>
          </p15:clr>
        </p15:guide>
        <p15:guide id="5" orient="horz" pos="112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Number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rIns="0">
            <a:normAutofit/>
          </a:bodyPr>
          <a:lstStyle>
            <a:lvl1pPr>
              <a:defRPr sz="2800">
                <a:solidFill>
                  <a:srgbClr val="002554"/>
                </a:solidFill>
                <a:latin typeface="Arial" panose="020B0604020202020204" pitchFamily="34" charset="0"/>
                <a:cs typeface="Arial" panose="020B0604020202020204" pitchFamily="34" charset="0"/>
              </a:defRPr>
            </a:lvl1pPr>
          </a:lstStyle>
          <a:p>
            <a:r>
              <a:rPr lang="en-US"/>
              <a:t>Click to Edit Slide Title</a:t>
            </a:r>
          </a:p>
        </p:txBody>
      </p:sp>
      <p:sp>
        <p:nvSpPr>
          <p:cNvPr id="3" name="Content Placeholder 2"/>
          <p:cNvSpPr>
            <a:spLocks noGrp="1"/>
          </p:cNvSpPr>
          <p:nvPr>
            <p:ph idx="1" hasCustomPrompt="1"/>
          </p:nvPr>
        </p:nvSpPr>
        <p:spPr>
          <a:xfrm>
            <a:off x="628650" y="1790700"/>
            <a:ext cx="7886700" cy="4386263"/>
          </a:xfrm>
        </p:spPr>
        <p:txBody>
          <a:bodyPr lIns="0" tIns="0" rIns="0" bIns="45720">
            <a:noAutofit/>
          </a:bodyPr>
          <a:lstStyle>
            <a:lvl1pPr marL="342900" indent="-342900">
              <a:buFont typeface="+mj-lt"/>
              <a:buAutoNum type="arabicPeriod"/>
              <a:defRPr sz="1600" baseline="0">
                <a:solidFill>
                  <a:srgbClr val="000000"/>
                </a:solidFill>
                <a:latin typeface="Arial" panose="020B0604020202020204" pitchFamily="34" charset="0"/>
                <a:cs typeface="Arial" panose="020B0604020202020204" pitchFamily="34" charset="0"/>
              </a:defRPr>
            </a:lvl1pPr>
            <a:lvl2pPr marL="800100" indent="-342900">
              <a:buFont typeface="+mj-lt"/>
              <a:buAutoNum type="arabicPeriod" startAt="2"/>
              <a:defRPr sz="1600">
                <a:solidFill>
                  <a:srgbClr val="000000"/>
                </a:solidFill>
                <a:latin typeface="Arial" panose="020B0604020202020204" pitchFamily="34" charset="0"/>
                <a:cs typeface="Arial" panose="020B0604020202020204" pitchFamily="34" charset="0"/>
              </a:defRPr>
            </a:lvl2pPr>
            <a:lvl3pPr>
              <a:defRPr sz="1600">
                <a:solidFill>
                  <a:srgbClr val="000000"/>
                </a:solidFill>
                <a:latin typeface="Arial" panose="020B0604020202020204" pitchFamily="34" charset="0"/>
                <a:cs typeface="Arial" panose="020B0604020202020204" pitchFamily="34" charset="0"/>
              </a:defRPr>
            </a:lvl3pPr>
            <a:lvl4pPr marL="16002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a:defRPr sz="1600">
                <a:solidFill>
                  <a:srgbClr val="000000"/>
                </a:solidFill>
                <a:latin typeface="Arial" panose="020B0604020202020204" pitchFamily="34" charset="0"/>
                <a:cs typeface="Arial" panose="020B0604020202020204" pitchFamily="34" charset="0"/>
              </a:defRPr>
            </a:lvl5pPr>
          </a:lstStyle>
          <a:p>
            <a:pPr lvl="0"/>
            <a:r>
              <a:rPr lang="en-US"/>
              <a:t>Click to edit numbers, hit ‘Enter’ for new number</a:t>
            </a:r>
          </a:p>
        </p:txBody>
      </p:sp>
      <p:sp>
        <p:nvSpPr>
          <p:cNvPr id="5" name="Footer Placeholder 4"/>
          <p:cNvSpPr>
            <a:spLocks noGrp="1"/>
          </p:cNvSpPr>
          <p:nvPr>
            <p:ph type="ftr" sz="quarter" idx="11"/>
          </p:nvPr>
        </p:nvSpPr>
        <p:spPr/>
        <p:txBody>
          <a:bodyPr/>
          <a:lstStyle>
            <a:lvl1pPr algn="l">
              <a:defRPr>
                <a:latin typeface="Arial" panose="020B0604020202020204" pitchFamily="34" charset="0"/>
                <a:cs typeface="Arial" panose="020B0604020202020204" pitchFamily="34" charset="0"/>
              </a:defRPr>
            </a:lvl1p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12"/>
          </p:nvPr>
        </p:nvSpPr>
        <p:spPr/>
        <p:txBody>
          <a:bodyPr/>
          <a:lstStyle>
            <a:lvl1pPr>
              <a:defRPr sz="900">
                <a:latin typeface="Arial" panose="020B0604020202020204" pitchFamily="34" charset="0"/>
                <a:cs typeface="Arial" panose="020B0604020202020204" pitchFamily="34" charset="0"/>
              </a:defRPr>
            </a:lvl1pPr>
          </a:lstStyle>
          <a:p>
            <a:fld id="{23E5E321-74BF-4F62-83BC-83B89A77E287}" type="slidenum">
              <a:rPr lang="en-US" smtClean="0"/>
              <a:pPr/>
              <a:t>‹#›</a:t>
            </a:fld>
            <a:endParaRPr lang="en-US"/>
          </a:p>
        </p:txBody>
      </p:sp>
    </p:spTree>
    <p:extLst>
      <p:ext uri="{BB962C8B-B14F-4D97-AF65-F5344CB8AC3E}">
        <p14:creationId xmlns:p14="http://schemas.microsoft.com/office/powerpoint/2010/main" val="1541120339"/>
      </p:ext>
    </p:extLst>
  </p:cSld>
  <p:clrMapOvr>
    <a:masterClrMapping/>
  </p:clrMapOvr>
  <p:extLst>
    <p:ext uri="{DCECCB84-F9BA-43D5-87BE-67443E8EF086}">
      <p15:sldGuideLst xmlns:p15="http://schemas.microsoft.com/office/powerpoint/2012/main">
        <p15:guide id="1" pos="2880">
          <p15:clr>
            <a:srgbClr val="FBAE40"/>
          </p15:clr>
        </p15:guide>
        <p15:guide id="2" pos="394">
          <p15:clr>
            <a:srgbClr val="FBAE40"/>
          </p15:clr>
        </p15:guide>
        <p15:guide id="3" pos="5366">
          <p15:clr>
            <a:srgbClr val="FBAE40"/>
          </p15:clr>
        </p15:guide>
        <p15:guide id="4" orient="horz" pos="2160">
          <p15:clr>
            <a:srgbClr val="FBAE40"/>
          </p15:clr>
        </p15:guide>
        <p15:guide id="5" orient="horz" pos="112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Slide Title</a:t>
            </a:r>
          </a:p>
        </p:txBody>
      </p:sp>
      <p:sp>
        <p:nvSpPr>
          <p:cNvPr id="4" name="Footer Placeholder 3"/>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5" name="Slide Number Placeholder 4"/>
          <p:cNvSpPr>
            <a:spLocks noGrp="1"/>
          </p:cNvSpPr>
          <p:nvPr>
            <p:ph type="sldNum" sz="quarter" idx="12"/>
          </p:nvPr>
        </p:nvSpPr>
        <p:spPr/>
        <p:txBody>
          <a:bodyPr/>
          <a:lstStyle/>
          <a:p>
            <a:fld id="{23E5E321-74BF-4F62-83BC-83B89A77E287}" type="slidenum">
              <a:rPr lang="en-US" smtClean="0"/>
              <a:t>‹#›</a:t>
            </a:fld>
            <a:endParaRPr lang="en-US"/>
          </a:p>
        </p:txBody>
      </p:sp>
      <p:sp>
        <p:nvSpPr>
          <p:cNvPr id="8" name="Content Placeholder 2"/>
          <p:cNvSpPr>
            <a:spLocks noGrp="1"/>
          </p:cNvSpPr>
          <p:nvPr>
            <p:ph idx="1" hasCustomPrompt="1"/>
          </p:nvPr>
        </p:nvSpPr>
        <p:spPr>
          <a:xfrm>
            <a:off x="628650" y="1790700"/>
            <a:ext cx="7886700" cy="4386263"/>
          </a:xfrm>
        </p:spPr>
        <p:txBody>
          <a:bodyPr lIns="0" tIns="0" rIns="0" bIns="45720">
            <a:noAutofit/>
          </a:bodyPr>
          <a:lstStyle>
            <a:lvl1pPr marL="0" indent="0">
              <a:buNone/>
              <a:defRPr sz="1600">
                <a:solidFill>
                  <a:srgbClr val="000000"/>
                </a:solidFill>
                <a:latin typeface="Arial" panose="020B0604020202020204" pitchFamily="34" charset="0"/>
                <a:cs typeface="Arial" panose="020B0604020202020204" pitchFamily="34" charset="0"/>
              </a:defRPr>
            </a:lvl1pPr>
            <a:lvl2pPr marL="6858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2pPr>
            <a:lvl3pPr>
              <a:defRPr sz="1600">
                <a:solidFill>
                  <a:srgbClr val="000000"/>
                </a:solidFill>
                <a:latin typeface="Arial" panose="020B0604020202020204" pitchFamily="34" charset="0"/>
                <a:cs typeface="Arial" panose="020B0604020202020204" pitchFamily="34" charset="0"/>
              </a:defRPr>
            </a:lvl3pPr>
            <a:lvl4pPr marL="1600200" indent="-228600">
              <a:buFont typeface="Arial" panose="020B0604020202020204" pitchFamily="34" charset="0"/>
              <a:buChar char="−"/>
              <a:defRPr sz="1600">
                <a:solidFill>
                  <a:srgbClr val="000000"/>
                </a:solidFill>
                <a:latin typeface="Arial" panose="020B0604020202020204" pitchFamily="34" charset="0"/>
                <a:cs typeface="Arial" panose="020B0604020202020204" pitchFamily="34" charset="0"/>
              </a:defRPr>
            </a:lvl4pPr>
            <a:lvl5pPr>
              <a:defRPr sz="1600">
                <a:solidFill>
                  <a:srgbClr val="000000"/>
                </a:solidFill>
                <a:latin typeface="Arial" panose="020B0604020202020204" pitchFamily="34" charset="0"/>
                <a:cs typeface="Arial" panose="020B0604020202020204" pitchFamily="34" charset="0"/>
              </a:defRPr>
            </a:lvl5pPr>
          </a:lstStyle>
          <a:p>
            <a:pPr lvl="0"/>
            <a:r>
              <a:rPr lang="en-US"/>
              <a:t>Click to edit text</a:t>
            </a:r>
          </a:p>
        </p:txBody>
      </p:sp>
    </p:spTree>
    <p:extLst>
      <p:ext uri="{BB962C8B-B14F-4D97-AF65-F5344CB8AC3E}">
        <p14:creationId xmlns:p14="http://schemas.microsoft.com/office/powerpoint/2010/main" val="2220163547"/>
      </p:ext>
    </p:extLst>
  </p:cSld>
  <p:clrMapOvr>
    <a:masterClrMapping/>
  </p:clrMapOvr>
  <p:extLst>
    <p:ext uri="{DCECCB84-F9BA-43D5-87BE-67443E8EF086}">
      <p15:sldGuideLst xmlns:p15="http://schemas.microsoft.com/office/powerpoint/2012/main">
        <p15:guide id="1" orient="horz" pos="112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Slide Title</a:t>
            </a:r>
          </a:p>
        </p:txBody>
      </p:sp>
      <p:sp>
        <p:nvSpPr>
          <p:cNvPr id="4" name="Footer Placeholder 3"/>
          <p:cNvSpPr>
            <a:spLocks noGrp="1"/>
          </p:cNvSpPr>
          <p:nvPr>
            <p:ph type="ftr" sz="quarter" idx="11"/>
          </p:nvPr>
        </p:nvSpPr>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5" name="Slide Number Placeholder 4"/>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2398392711"/>
      </p:ext>
    </p:extLst>
  </p:cSld>
  <p:clrMapOvr>
    <a:masterClrMapping/>
  </p:clrMapOvr>
  <p:extLst>
    <p:ext uri="{DCECCB84-F9BA-43D5-87BE-67443E8EF086}">
      <p15:sldGuideLst xmlns:p15="http://schemas.microsoft.com/office/powerpoint/2012/main">
        <p15:guide id="1" orient="horz" pos="112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Yellow Divider Slide">
    <p:spTree>
      <p:nvGrpSpPr>
        <p:cNvPr id="1" name=""/>
        <p:cNvGrpSpPr/>
        <p:nvPr/>
      </p:nvGrpSpPr>
      <p:grpSpPr>
        <a:xfrm>
          <a:off x="0" y="0"/>
          <a:ext cx="0" cy="0"/>
          <a:chOff x="0" y="0"/>
          <a:chExt cx="0" cy="0"/>
        </a:xfrm>
      </p:grpSpPr>
      <p:grpSp>
        <p:nvGrpSpPr>
          <p:cNvPr id="14" name="Group 13"/>
          <p:cNvGrpSpPr/>
          <p:nvPr userDrawn="1"/>
        </p:nvGrpSpPr>
        <p:grpSpPr>
          <a:xfrm>
            <a:off x="-1" y="0"/>
            <a:ext cx="9144002" cy="6858002"/>
            <a:chOff x="-1" y="0"/>
            <a:chExt cx="9144002" cy="6858002"/>
          </a:xfrm>
        </p:grpSpPr>
        <p:sp>
          <p:nvSpPr>
            <p:cNvPr id="7" name="Rectangle 6"/>
            <p:cNvSpPr/>
            <p:nvPr userDrawn="1"/>
          </p:nvSpPr>
          <p:spPr>
            <a:xfrm>
              <a:off x="0" y="0"/>
              <a:ext cx="9144000" cy="6858000"/>
            </a:xfrm>
            <a:prstGeom prst="rect">
              <a:avLst/>
            </a:prstGeom>
            <a:solidFill>
              <a:srgbClr val="EAAA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Freeform 12"/>
            <p:cNvSpPr/>
            <p:nvPr userDrawn="1"/>
          </p:nvSpPr>
          <p:spPr>
            <a:xfrm>
              <a:off x="0" y="3429000"/>
              <a:ext cx="9144001" cy="3429002"/>
            </a:xfrm>
            <a:custGeom>
              <a:avLst/>
              <a:gdLst>
                <a:gd name="connsiteX0" fmla="*/ 0 w 9144001"/>
                <a:gd name="connsiteY0" fmla="*/ 0 h 3429002"/>
                <a:gd name="connsiteX1" fmla="*/ 9143996 w 9144001"/>
                <a:gd name="connsiteY1" fmla="*/ 0 h 3429002"/>
                <a:gd name="connsiteX2" fmla="*/ 9144001 w 9144001"/>
                <a:gd name="connsiteY2" fmla="*/ 2 h 3429002"/>
                <a:gd name="connsiteX3" fmla="*/ 0 w 9144001"/>
                <a:gd name="connsiteY3" fmla="*/ 3429002 h 3429002"/>
                <a:gd name="connsiteX4" fmla="*/ 0 w 9144001"/>
                <a:gd name="connsiteY4" fmla="*/ 0 h 3429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1" h="3429002">
                  <a:moveTo>
                    <a:pt x="0" y="0"/>
                  </a:moveTo>
                  <a:lnTo>
                    <a:pt x="9143996" y="0"/>
                  </a:lnTo>
                  <a:lnTo>
                    <a:pt x="9144001" y="2"/>
                  </a:lnTo>
                  <a:lnTo>
                    <a:pt x="0" y="3429002"/>
                  </a:lnTo>
                  <a:lnTo>
                    <a:pt x="0" y="0"/>
                  </a:lnTo>
                  <a:close/>
                </a:path>
              </a:pathLst>
            </a:custGeom>
            <a:gradFill flip="none" rotWithShape="1">
              <a:gsLst>
                <a:gs pos="0">
                  <a:srgbClr val="FFEE89">
                    <a:alpha val="6000"/>
                  </a:srgbClr>
                </a:gs>
                <a:gs pos="100000">
                  <a:srgbClr val="FFE22B"/>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Freeform 11"/>
            <p:cNvSpPr/>
            <p:nvPr userDrawn="1"/>
          </p:nvSpPr>
          <p:spPr>
            <a:xfrm>
              <a:off x="-1" y="2"/>
              <a:ext cx="9143996" cy="3428999"/>
            </a:xfrm>
            <a:custGeom>
              <a:avLst/>
              <a:gdLst>
                <a:gd name="connsiteX0" fmla="*/ 0 w 9143996"/>
                <a:gd name="connsiteY0" fmla="*/ 0 h 3428999"/>
                <a:gd name="connsiteX1" fmla="*/ 9143996 w 9143996"/>
                <a:gd name="connsiteY1" fmla="*/ 3428999 h 3428999"/>
                <a:gd name="connsiteX2" fmla="*/ 0 w 9143996"/>
                <a:gd name="connsiteY2" fmla="*/ 3428999 h 3428999"/>
                <a:gd name="connsiteX3" fmla="*/ 0 w 9143996"/>
                <a:gd name="connsiteY3" fmla="*/ 0 h 3428999"/>
              </a:gdLst>
              <a:ahLst/>
              <a:cxnLst>
                <a:cxn ang="0">
                  <a:pos x="connsiteX0" y="connsiteY0"/>
                </a:cxn>
                <a:cxn ang="0">
                  <a:pos x="connsiteX1" y="connsiteY1"/>
                </a:cxn>
                <a:cxn ang="0">
                  <a:pos x="connsiteX2" y="connsiteY2"/>
                </a:cxn>
                <a:cxn ang="0">
                  <a:pos x="connsiteX3" y="connsiteY3"/>
                </a:cxn>
              </a:cxnLst>
              <a:rect l="l" t="t" r="r" b="b"/>
              <a:pathLst>
                <a:path w="9143996" h="3428999">
                  <a:moveTo>
                    <a:pt x="0" y="0"/>
                  </a:moveTo>
                  <a:lnTo>
                    <a:pt x="9143996" y="3428999"/>
                  </a:lnTo>
                  <a:lnTo>
                    <a:pt x="0" y="3428999"/>
                  </a:lnTo>
                  <a:lnTo>
                    <a:pt x="0" y="0"/>
                  </a:lnTo>
                  <a:close/>
                </a:path>
              </a:pathLst>
            </a:custGeom>
            <a:gradFill flip="none" rotWithShape="1">
              <a:gsLst>
                <a:gs pos="0">
                  <a:srgbClr val="FFEE89">
                    <a:alpha val="6000"/>
                  </a:srgbClr>
                </a:gs>
                <a:gs pos="100000">
                  <a:srgbClr val="FFE22B"/>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hasCustomPrompt="1"/>
          </p:nvPr>
        </p:nvSpPr>
        <p:spPr>
          <a:xfrm>
            <a:off x="623888" y="1709739"/>
            <a:ext cx="7886700" cy="876707"/>
          </a:xfrm>
        </p:spPr>
        <p:txBody>
          <a:bodyPr anchor="b">
            <a:normAutofit/>
          </a:bodyPr>
          <a:lstStyle>
            <a:lvl1pPr>
              <a:defRPr sz="3200">
                <a:solidFill>
                  <a:schemeClr val="tx1"/>
                </a:solidFill>
              </a:defRPr>
            </a:lvl1pPr>
          </a:lstStyle>
          <a:p>
            <a:r>
              <a:rPr lang="en-US"/>
              <a:t>Click to Edit Separator Slide Title</a:t>
            </a:r>
          </a:p>
        </p:txBody>
      </p:sp>
      <p:sp>
        <p:nvSpPr>
          <p:cNvPr id="3" name="Text Placeholder 2"/>
          <p:cNvSpPr>
            <a:spLocks noGrp="1"/>
          </p:cNvSpPr>
          <p:nvPr>
            <p:ph type="body" idx="1" hasCustomPrompt="1"/>
          </p:nvPr>
        </p:nvSpPr>
        <p:spPr>
          <a:xfrm>
            <a:off x="623888" y="2586446"/>
            <a:ext cx="7886700" cy="15001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Subtitle</a:t>
            </a:r>
          </a:p>
        </p:txBody>
      </p:sp>
    </p:spTree>
    <p:extLst>
      <p:ext uri="{BB962C8B-B14F-4D97-AF65-F5344CB8AC3E}">
        <p14:creationId xmlns:p14="http://schemas.microsoft.com/office/powerpoint/2010/main" val="1954619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Blue Divider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25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Freeform 12"/>
          <p:cNvSpPr/>
          <p:nvPr userDrawn="1"/>
        </p:nvSpPr>
        <p:spPr>
          <a:xfrm>
            <a:off x="4767" y="3463153"/>
            <a:ext cx="9144001" cy="3429002"/>
          </a:xfrm>
          <a:custGeom>
            <a:avLst/>
            <a:gdLst>
              <a:gd name="connsiteX0" fmla="*/ 0 w 9144001"/>
              <a:gd name="connsiteY0" fmla="*/ 0 h 3429002"/>
              <a:gd name="connsiteX1" fmla="*/ 9143996 w 9144001"/>
              <a:gd name="connsiteY1" fmla="*/ 0 h 3429002"/>
              <a:gd name="connsiteX2" fmla="*/ 9144001 w 9144001"/>
              <a:gd name="connsiteY2" fmla="*/ 2 h 3429002"/>
              <a:gd name="connsiteX3" fmla="*/ 0 w 9144001"/>
              <a:gd name="connsiteY3" fmla="*/ 3429002 h 3429002"/>
              <a:gd name="connsiteX4" fmla="*/ 0 w 9144001"/>
              <a:gd name="connsiteY4" fmla="*/ 0 h 3429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1" h="3429002">
                <a:moveTo>
                  <a:pt x="0" y="0"/>
                </a:moveTo>
                <a:lnTo>
                  <a:pt x="9143996" y="0"/>
                </a:lnTo>
                <a:lnTo>
                  <a:pt x="9144001" y="2"/>
                </a:lnTo>
                <a:lnTo>
                  <a:pt x="0" y="3429002"/>
                </a:lnTo>
                <a:lnTo>
                  <a:pt x="0" y="0"/>
                </a:lnTo>
                <a:close/>
              </a:path>
            </a:pathLst>
          </a:custGeom>
          <a:gradFill flip="none" rotWithShape="1">
            <a:gsLst>
              <a:gs pos="0">
                <a:srgbClr val="3F88FF">
                  <a:alpha val="0"/>
                </a:srgbClr>
              </a:gs>
              <a:gs pos="100000">
                <a:srgbClr val="0047BB"/>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Freeform 11"/>
          <p:cNvSpPr/>
          <p:nvPr userDrawn="1"/>
        </p:nvSpPr>
        <p:spPr>
          <a:xfrm>
            <a:off x="4767" y="34154"/>
            <a:ext cx="9143996" cy="3428999"/>
          </a:xfrm>
          <a:custGeom>
            <a:avLst/>
            <a:gdLst>
              <a:gd name="connsiteX0" fmla="*/ 0 w 9143996"/>
              <a:gd name="connsiteY0" fmla="*/ 0 h 3428999"/>
              <a:gd name="connsiteX1" fmla="*/ 9143996 w 9143996"/>
              <a:gd name="connsiteY1" fmla="*/ 3428999 h 3428999"/>
              <a:gd name="connsiteX2" fmla="*/ 0 w 9143996"/>
              <a:gd name="connsiteY2" fmla="*/ 3428999 h 3428999"/>
              <a:gd name="connsiteX3" fmla="*/ 0 w 9143996"/>
              <a:gd name="connsiteY3" fmla="*/ 0 h 3428999"/>
            </a:gdLst>
            <a:ahLst/>
            <a:cxnLst>
              <a:cxn ang="0">
                <a:pos x="connsiteX0" y="connsiteY0"/>
              </a:cxn>
              <a:cxn ang="0">
                <a:pos x="connsiteX1" y="connsiteY1"/>
              </a:cxn>
              <a:cxn ang="0">
                <a:pos x="connsiteX2" y="connsiteY2"/>
              </a:cxn>
              <a:cxn ang="0">
                <a:pos x="connsiteX3" y="connsiteY3"/>
              </a:cxn>
            </a:cxnLst>
            <a:rect l="l" t="t" r="r" b="b"/>
            <a:pathLst>
              <a:path w="9143996" h="3428999">
                <a:moveTo>
                  <a:pt x="0" y="0"/>
                </a:moveTo>
                <a:lnTo>
                  <a:pt x="9143996" y="3428999"/>
                </a:lnTo>
                <a:lnTo>
                  <a:pt x="0" y="3428999"/>
                </a:lnTo>
                <a:lnTo>
                  <a:pt x="0" y="0"/>
                </a:lnTo>
                <a:close/>
              </a:path>
            </a:pathLst>
          </a:custGeom>
          <a:gradFill flip="none" rotWithShape="1">
            <a:gsLst>
              <a:gs pos="0">
                <a:srgbClr val="3F88FF">
                  <a:alpha val="0"/>
                </a:srgbClr>
              </a:gs>
              <a:gs pos="100000">
                <a:srgbClr val="0047BB"/>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userDrawn="1">
            <p:ph type="title" hasCustomPrompt="1"/>
          </p:nvPr>
        </p:nvSpPr>
        <p:spPr>
          <a:xfrm>
            <a:off x="623888" y="1709739"/>
            <a:ext cx="7886700" cy="876707"/>
          </a:xfrm>
        </p:spPr>
        <p:txBody>
          <a:bodyPr anchor="b">
            <a:normAutofit/>
          </a:bodyPr>
          <a:lstStyle>
            <a:lvl1pPr>
              <a:defRPr sz="3200">
                <a:solidFill>
                  <a:schemeClr val="bg2"/>
                </a:solidFill>
              </a:defRPr>
            </a:lvl1pPr>
          </a:lstStyle>
          <a:p>
            <a:r>
              <a:rPr lang="en-US"/>
              <a:t>Click to Edit Separator Slide Title</a:t>
            </a:r>
          </a:p>
        </p:txBody>
      </p:sp>
      <p:sp>
        <p:nvSpPr>
          <p:cNvPr id="3" name="Text Placeholder 2"/>
          <p:cNvSpPr>
            <a:spLocks noGrp="1"/>
          </p:cNvSpPr>
          <p:nvPr userDrawn="1">
            <p:ph type="body" idx="1" hasCustomPrompt="1"/>
          </p:nvPr>
        </p:nvSpPr>
        <p:spPr>
          <a:xfrm>
            <a:off x="623888" y="2586446"/>
            <a:ext cx="7886700" cy="1500187"/>
          </a:xfrm>
        </p:spPr>
        <p:txBody>
          <a:bodyPr>
            <a:normAutofit/>
          </a:bodyPr>
          <a:lstStyle>
            <a:lvl1pPr marL="0" indent="0">
              <a:buNone/>
              <a:defRPr sz="20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Subtitle</a:t>
            </a:r>
          </a:p>
        </p:txBody>
      </p:sp>
    </p:spTree>
    <p:extLst>
      <p:ext uri="{BB962C8B-B14F-4D97-AF65-F5344CB8AC3E}">
        <p14:creationId xmlns:p14="http://schemas.microsoft.com/office/powerpoint/2010/main" val="2250577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Slide Title</a:t>
            </a:r>
          </a:p>
        </p:txBody>
      </p:sp>
      <p:sp>
        <p:nvSpPr>
          <p:cNvPr id="3" name="Content Placeholder 2"/>
          <p:cNvSpPr>
            <a:spLocks noGrp="1"/>
          </p:cNvSpPr>
          <p:nvPr>
            <p:ph sz="half" idx="1" hasCustomPrompt="1"/>
          </p:nvPr>
        </p:nvSpPr>
        <p:spPr>
          <a:xfrm>
            <a:off x="628650" y="1790700"/>
            <a:ext cx="3886200" cy="4386263"/>
          </a:xfrm>
        </p:spPr>
        <p:txBody>
          <a:bodyPr/>
          <a:lstStyle>
            <a:lvl1pPr>
              <a:defRPr>
                <a:solidFill>
                  <a:srgbClr val="000000"/>
                </a:solidFill>
              </a:defRPr>
            </a:lvl1pPr>
            <a:lvl2pPr marL="685800"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2pPr>
            <a:lvl3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en-US" sz="1600" kern="1200" dirty="0" smtClean="0">
                <a:solidFill>
                  <a:srgbClr val="000000"/>
                </a:solidFill>
                <a:latin typeface="Arial" panose="020B0604020202020204" pitchFamily="34" charset="0"/>
                <a:ea typeface="+mn-ea"/>
                <a:cs typeface="Arial" panose="020B0604020202020204" pitchFamily="34" charset="0"/>
              </a:defRPr>
            </a:lvl4pPr>
            <a:lvl5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a:solidFill>
                  <a:srgbClr val="000000"/>
                </a:solidFill>
                <a:latin typeface="Arial" panose="020B0604020202020204" pitchFamily="34" charset="0"/>
                <a:ea typeface="+mn-ea"/>
                <a:cs typeface="Arial" panose="020B0604020202020204" pitchFamily="34" charset="0"/>
              </a:defRPr>
            </a:lvl5pPr>
          </a:lstStyle>
          <a:p>
            <a:pPr lvl="0"/>
            <a:r>
              <a:rPr lang="en-US"/>
              <a:t>Click to edit bullet, hit ‘Enter’ for new bullet</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4629150" y="1790700"/>
            <a:ext cx="3886200" cy="4386263"/>
          </a:xfrm>
        </p:spPr>
        <p:txBody>
          <a:bodyPr/>
          <a:lstStyle>
            <a:lvl1pPr>
              <a:defRPr>
                <a:solidFill>
                  <a:srgbClr val="000000"/>
                </a:solidFill>
              </a:defRPr>
            </a:lvl1pPr>
            <a:lvl2pPr marL="742950" indent="-285750">
              <a:defRPr lang="en-US" sz="1600" kern="1200" dirty="0" smtClean="0">
                <a:solidFill>
                  <a:srgbClr val="000000"/>
                </a:solidFill>
                <a:latin typeface="Arial" panose="020B0604020202020204" pitchFamily="34" charset="0"/>
                <a:ea typeface="+mn-ea"/>
                <a:cs typeface="Arial" panose="020B0604020202020204" pitchFamily="34" charset="0"/>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bullet, hit ‘Enter’ for new bullet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pPr>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980772" y="6356351"/>
            <a:ext cx="4089992" cy="365125"/>
          </a:xfrm>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7" name="Slide Number Placeholder 6"/>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1145042070"/>
      </p:ext>
    </p:extLst>
  </p:cSld>
  <p:clrMapOvr>
    <a:masterClrMapping/>
  </p:clrMapOvr>
  <p:extLst>
    <p:ext uri="{DCECCB84-F9BA-43D5-87BE-67443E8EF086}">
      <p15:sldGuideLst xmlns:p15="http://schemas.microsoft.com/office/powerpoint/2012/main">
        <p15:guide id="1" orient="horz" pos="112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wo Content Number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a:t>Click to Edit Slide Title</a:t>
            </a:r>
          </a:p>
        </p:txBody>
      </p:sp>
      <p:sp>
        <p:nvSpPr>
          <p:cNvPr id="3" name="Content Placeholder 2"/>
          <p:cNvSpPr>
            <a:spLocks noGrp="1"/>
          </p:cNvSpPr>
          <p:nvPr>
            <p:ph sz="half" idx="1" hasCustomPrompt="1"/>
          </p:nvPr>
        </p:nvSpPr>
        <p:spPr>
          <a:xfrm>
            <a:off x="628650" y="1790700"/>
            <a:ext cx="3886200" cy="4386263"/>
          </a:xfrm>
        </p:spPr>
        <p:txBody>
          <a:bodyPr>
            <a:noAutofit/>
          </a:bodyPr>
          <a:lstStyle>
            <a:lvl1pPr marL="342900" marR="0" indent="-342900" algn="l" defTabSz="914400" rtl="0" eaLnBrk="1" fontAlgn="auto" latinLnBrk="0" hangingPunct="1">
              <a:lnSpc>
                <a:spcPct val="90000"/>
              </a:lnSpc>
              <a:spcBef>
                <a:spcPts val="1000"/>
              </a:spcBef>
              <a:spcAft>
                <a:spcPts val="0"/>
              </a:spcAft>
              <a:buClrTx/>
              <a:buSzTx/>
              <a:buFont typeface="+mj-lt"/>
              <a:buAutoNum type="arabicPeriod"/>
              <a:tabLst/>
              <a:defRPr baseline="0">
                <a:solidFill>
                  <a:srgbClr val="000000"/>
                </a:solidFill>
              </a:defRPr>
            </a:lvl1pPr>
            <a:lvl2pPr marL="685800"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2pPr>
            <a:lvl3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smtClean="0">
                <a:solidFill>
                  <a:srgbClr val="000000"/>
                </a:solidFill>
                <a:latin typeface="Arial" panose="020B0604020202020204" pitchFamily="34" charset="0"/>
                <a:ea typeface="+mn-ea"/>
                <a:cs typeface="Arial" panose="020B0604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en-US" sz="1600" kern="1200" dirty="0" smtClean="0">
                <a:solidFill>
                  <a:srgbClr val="000000"/>
                </a:solidFill>
                <a:latin typeface="Arial" panose="020B0604020202020204" pitchFamily="34" charset="0"/>
                <a:ea typeface="+mn-ea"/>
                <a:cs typeface="Arial" panose="020B0604020202020204" pitchFamily="34" charset="0"/>
              </a:defRPr>
            </a:lvl4pPr>
            <a:lvl5pPr marR="0" indent="-228600" algn="l" defTabSz="914400" rtl="0" eaLnBrk="1" fontAlgn="auto" latinLnBrk="0" hangingPunct="1">
              <a:lnSpc>
                <a:spcPct val="90000"/>
              </a:lnSpc>
              <a:spcBef>
                <a:spcPts val="500"/>
              </a:spcBef>
              <a:spcAft>
                <a:spcPts val="0"/>
              </a:spcAft>
              <a:buClrTx/>
              <a:buSzTx/>
              <a:buFont typeface="Arial" panose="020B0604020202020204" pitchFamily="34" charset="0"/>
              <a:tabLst/>
              <a:defRPr lang="en-US" sz="1600" kern="1200" dirty="0">
                <a:solidFill>
                  <a:srgbClr val="000000"/>
                </a:solidFill>
                <a:latin typeface="Arial" panose="020B0604020202020204" pitchFamily="34" charset="0"/>
                <a:ea typeface="+mn-ea"/>
                <a:cs typeface="Arial" panose="020B0604020202020204" pitchFamily="34" charset="0"/>
              </a:defRPr>
            </a:lvl5pPr>
          </a:lstStyle>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r>
              <a:rPr lang="en-US"/>
              <a:t>Click to edit number</a:t>
            </a: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r>
              <a:rPr lang="en-US"/>
              <a:t>Hit ‘Enter’ for new number </a:t>
            </a:r>
          </a:p>
          <a:p>
            <a:pPr lvl="0"/>
            <a:endParaRPr lang="en-US"/>
          </a:p>
        </p:txBody>
      </p:sp>
      <p:sp>
        <p:nvSpPr>
          <p:cNvPr id="4" name="Content Placeholder 3"/>
          <p:cNvSpPr>
            <a:spLocks noGrp="1"/>
          </p:cNvSpPr>
          <p:nvPr>
            <p:ph sz="half" idx="2" hasCustomPrompt="1"/>
          </p:nvPr>
        </p:nvSpPr>
        <p:spPr>
          <a:xfrm>
            <a:off x="4629150" y="1790700"/>
            <a:ext cx="3886200" cy="4386263"/>
          </a:xfrm>
        </p:spPr>
        <p:txBody>
          <a:bodyPr>
            <a:noAutofit/>
          </a:bodyPr>
          <a:lstStyle>
            <a:lvl1pPr marL="342900" indent="-342900">
              <a:buFont typeface="+mj-lt"/>
              <a:buAutoNum type="arabicPeriod"/>
              <a:defRPr>
                <a:solidFill>
                  <a:srgbClr val="000000"/>
                </a:solidFill>
              </a:defRPr>
            </a:lvl1pPr>
            <a:lvl2pPr marL="742950" indent="-285750">
              <a:defRPr lang="en-US" sz="1600" kern="1200" dirty="0" smtClean="0">
                <a:solidFill>
                  <a:srgbClr val="000000"/>
                </a:solidFill>
                <a:latin typeface="Arial" panose="020B0604020202020204" pitchFamily="34" charset="0"/>
                <a:ea typeface="+mn-ea"/>
                <a:cs typeface="Arial" panose="020B0604020202020204" pitchFamily="34" charset="0"/>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number</a:t>
            </a:r>
          </a:p>
          <a:p>
            <a:pPr lvl="0"/>
            <a:r>
              <a:rPr lang="en-US"/>
              <a:t>Hit ‘Enter’ for new number</a:t>
            </a:r>
          </a:p>
        </p:txBody>
      </p:sp>
      <p:sp>
        <p:nvSpPr>
          <p:cNvPr id="6" name="Footer Placeholder 5"/>
          <p:cNvSpPr>
            <a:spLocks noGrp="1"/>
          </p:cNvSpPr>
          <p:nvPr>
            <p:ph type="ftr" sz="quarter" idx="11"/>
          </p:nvPr>
        </p:nvSpPr>
        <p:spPr>
          <a:xfrm>
            <a:off x="980772" y="6356351"/>
            <a:ext cx="4152337" cy="365125"/>
          </a:xfrm>
        </p:spPr>
        <p:txBody>
          <a:bodyPr/>
          <a:lstStyle/>
          <a:p>
            <a:r>
              <a:rPr lang="en-US">
                <a:solidFill>
                  <a:srgbClr val="FFFFFF"/>
                </a:solidFill>
              </a:rPr>
              <a:t>Gudiksen, Health Law Professors Conference, HSLME, June 2026</a:t>
            </a:r>
            <a:endParaRPr lang="en-US" dirty="0">
              <a:solidFill>
                <a:srgbClr val="FFFFFF"/>
              </a:solidFill>
            </a:endParaRPr>
          </a:p>
        </p:txBody>
      </p:sp>
      <p:sp>
        <p:nvSpPr>
          <p:cNvPr id="7" name="Slide Number Placeholder 6"/>
          <p:cNvSpPr>
            <a:spLocks noGrp="1"/>
          </p:cNvSpPr>
          <p:nvPr>
            <p:ph type="sldNum" sz="quarter" idx="12"/>
          </p:nvPr>
        </p:nvSpPr>
        <p:spPr/>
        <p:txBody>
          <a:bodyPr/>
          <a:lstStyle/>
          <a:p>
            <a:fld id="{23E5E321-74BF-4F62-83BC-83B89A77E287}" type="slidenum">
              <a:rPr lang="en-US" smtClean="0"/>
              <a:t>‹#›</a:t>
            </a:fld>
            <a:endParaRPr lang="en-US"/>
          </a:p>
        </p:txBody>
      </p:sp>
    </p:spTree>
    <p:extLst>
      <p:ext uri="{BB962C8B-B14F-4D97-AF65-F5344CB8AC3E}">
        <p14:creationId xmlns:p14="http://schemas.microsoft.com/office/powerpoint/2010/main" val="489110072"/>
      </p:ext>
    </p:extLst>
  </p:cSld>
  <p:clrMapOvr>
    <a:masterClrMapping/>
  </p:clrMapOvr>
  <p:extLst>
    <p:ext uri="{DCECCB84-F9BA-43D5-87BE-67443E8EF086}">
      <p15:sldGuideLst xmlns:p15="http://schemas.microsoft.com/office/powerpoint/2012/main">
        <p15:guide id="1" orient="horz" pos="112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Shape 31"/>
          <p:cNvSpPr/>
          <p:nvPr userDrawn="1"/>
        </p:nvSpPr>
        <p:spPr>
          <a:xfrm>
            <a:off x="0" y="6197600"/>
            <a:ext cx="9144000" cy="660400"/>
          </a:xfrm>
          <a:prstGeom prst="rect">
            <a:avLst/>
          </a:prstGeom>
          <a:solidFill>
            <a:srgbClr val="002554"/>
          </a:solidFill>
          <a:ln w="12700">
            <a:miter lim="400000"/>
          </a:ln>
          <a:effectLst>
            <a:outerShdw blurRad="38100" dist="23000" dir="5400000" rotWithShape="0">
              <a:srgbClr val="808080">
                <a:alpha val="34999"/>
              </a:srgbClr>
            </a:outerShdw>
          </a:effectLst>
        </p:spPr>
        <p:txBody>
          <a:bodyPr lIns="0" tIns="0" rIns="0" bIns="0" anchor="ctr"/>
          <a:lstStyle/>
          <a:p>
            <a:pPr algn="l">
              <a:defRPr>
                <a:solidFill>
                  <a:srgbClr val="FFFFFF"/>
                </a:solidFill>
                <a:latin typeface="Calibri"/>
                <a:ea typeface="Calibri"/>
                <a:cs typeface="Calibri"/>
                <a:sym typeface="Calibri"/>
              </a:defRPr>
            </a:pPr>
            <a:endParaRPr dirty="0">
              <a:solidFill>
                <a:srgbClr val="FFFFFF"/>
              </a:solidFill>
              <a:latin typeface="Calibri"/>
              <a:ea typeface="Calibri"/>
              <a:cs typeface="Calibri"/>
              <a:sym typeface="Calibri"/>
            </a:endParaRPr>
          </a:p>
        </p:txBody>
      </p:sp>
      <p:sp>
        <p:nvSpPr>
          <p:cNvPr id="2" name="Title Placeholder 1"/>
          <p:cNvSpPr>
            <a:spLocks noGrp="1"/>
          </p:cNvSpPr>
          <p:nvPr>
            <p:ph type="title"/>
          </p:nvPr>
        </p:nvSpPr>
        <p:spPr>
          <a:xfrm>
            <a:off x="628650" y="365126"/>
            <a:ext cx="7886700" cy="1325563"/>
          </a:xfrm>
          <a:prstGeom prst="rect">
            <a:avLst/>
          </a:prstGeom>
        </p:spPr>
        <p:txBody>
          <a:bodyPr vert="horz" lIns="0" tIns="45720" rIns="0" bIns="45720" rtlCol="0" anchor="ctr">
            <a:normAutofit/>
          </a:bodyPr>
          <a:lstStyle/>
          <a:p>
            <a:r>
              <a:rPr lang="en-US"/>
              <a:t>Test</a:t>
            </a:r>
          </a:p>
        </p:txBody>
      </p:sp>
      <p:sp>
        <p:nvSpPr>
          <p:cNvPr id="3" name="Text Placeholder 2"/>
          <p:cNvSpPr>
            <a:spLocks noGrp="1"/>
          </p:cNvSpPr>
          <p:nvPr>
            <p:ph type="body" idx="1"/>
          </p:nvPr>
        </p:nvSpPr>
        <p:spPr>
          <a:xfrm>
            <a:off x="628650" y="1790699"/>
            <a:ext cx="7886700" cy="4386263"/>
          </a:xfrm>
          <a:prstGeom prst="rect">
            <a:avLst/>
          </a:prstGeom>
        </p:spPr>
        <p:txBody>
          <a:bodyPr vert="horz" lIns="0" tIns="0" rIns="0" bIns="45720" rtlCol="0">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Click to edit text</a:t>
            </a:r>
            <a:r>
              <a:rPr lang="en-US"/>
              <a:t>, hit ‘Enter’ for new bullet</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Second level</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Third level</a:t>
            </a:r>
          </a:p>
          <a:p>
            <a:pPr marL="1600200" marR="0" lvl="3"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Fourth level</a:t>
            </a:r>
          </a:p>
          <a:p>
            <a:pPr marL="2057400" marR="0" lvl="4"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Fifth level</a:t>
            </a:r>
          </a:p>
        </p:txBody>
      </p:sp>
      <p:sp>
        <p:nvSpPr>
          <p:cNvPr id="5" name="Footer Placeholder 4"/>
          <p:cNvSpPr>
            <a:spLocks noGrp="1"/>
          </p:cNvSpPr>
          <p:nvPr>
            <p:ph type="ftr" sz="quarter" idx="3"/>
          </p:nvPr>
        </p:nvSpPr>
        <p:spPr>
          <a:xfrm>
            <a:off x="980772" y="6356351"/>
            <a:ext cx="2550495" cy="365125"/>
          </a:xfrm>
          <a:prstGeom prst="rect">
            <a:avLst/>
          </a:prstGeom>
        </p:spPr>
        <p:txBody>
          <a:bodyPr vert="horz" lIns="91440" tIns="45720" rIns="91440" bIns="45720" rtlCol="0" anchor="ctr"/>
          <a:lstStyle>
            <a:lvl1pPr algn="l">
              <a:defRPr sz="1000">
                <a:solidFill>
                  <a:schemeClr val="bg1"/>
                </a:solidFill>
                <a:latin typeface="Arial" panose="020B0604020202020204" pitchFamily="34" charset="0"/>
                <a:cs typeface="Arial" panose="020B0604020202020204" pitchFamily="34" charset="0"/>
              </a:defRPr>
            </a:lvl1pPr>
          </a:lstStyle>
          <a:p>
            <a:r>
              <a:rPr lang="en-US">
                <a:solidFill>
                  <a:srgbClr val="FFFFFF"/>
                </a:solidFill>
              </a:rPr>
              <a:t>Gudiksen, Health Law Professors Conference, HSLME, June 2026</a:t>
            </a:r>
            <a:endParaRPr lang="en-US" dirty="0">
              <a:solidFill>
                <a:srgbClr val="FFFFFF"/>
              </a:solidFill>
            </a:endParaRPr>
          </a:p>
        </p:txBody>
      </p:sp>
      <p:sp>
        <p:nvSpPr>
          <p:cNvPr id="6" name="Slide Number Placeholder 5"/>
          <p:cNvSpPr>
            <a:spLocks noGrp="1"/>
          </p:cNvSpPr>
          <p:nvPr>
            <p:ph type="sldNum" sz="quarter" idx="4"/>
          </p:nvPr>
        </p:nvSpPr>
        <p:spPr>
          <a:xfrm>
            <a:off x="628650" y="6356351"/>
            <a:ext cx="345385" cy="365125"/>
          </a:xfrm>
          <a:prstGeom prst="rect">
            <a:avLst/>
          </a:prstGeom>
        </p:spPr>
        <p:txBody>
          <a:bodyPr vert="horz" wrap="none" lIns="0" tIns="45720" rIns="0" bIns="45720" rtlCol="0" anchor="ctr"/>
          <a:lstStyle>
            <a:lvl1pPr algn="l">
              <a:defRPr sz="900">
                <a:solidFill>
                  <a:schemeClr val="bg1"/>
                </a:solidFill>
                <a:latin typeface="Arial" panose="020B0604020202020204" pitchFamily="34" charset="0"/>
                <a:cs typeface="Arial" panose="020B0604020202020204" pitchFamily="34" charset="0"/>
              </a:defRPr>
            </a:lvl1pPr>
          </a:lstStyle>
          <a:p>
            <a:fld id="{23E5E321-74BF-4F62-83BC-83B89A77E287}" type="slidenum">
              <a:rPr lang="en-US" smtClean="0"/>
              <a:pPr/>
              <a:t>‹#›</a:t>
            </a:fld>
            <a:endParaRPr lang="en-US"/>
          </a:p>
        </p:txBody>
      </p:sp>
      <p:cxnSp>
        <p:nvCxnSpPr>
          <p:cNvPr id="15" name="Straight Connector 14"/>
          <p:cNvCxnSpPr/>
          <p:nvPr userDrawn="1"/>
        </p:nvCxnSpPr>
        <p:spPr>
          <a:xfrm>
            <a:off x="627063" y="1698171"/>
            <a:ext cx="7889875" cy="0"/>
          </a:xfrm>
          <a:prstGeom prst="line">
            <a:avLst/>
          </a:prstGeom>
          <a:ln w="12700">
            <a:gradFill flip="none" rotWithShape="1">
              <a:gsLst>
                <a:gs pos="0">
                  <a:schemeClr val="accent1">
                    <a:lumMod val="5000"/>
                    <a:lumOff val="95000"/>
                  </a:schemeClr>
                </a:gs>
                <a:gs pos="100000">
                  <a:srgbClr val="002554"/>
                </a:gs>
              </a:gsLst>
              <a:lin ang="10800000" scaled="1"/>
              <a:tileRect/>
            </a:gradFill>
          </a:ln>
        </p:spPr>
        <p:style>
          <a:lnRef idx="1">
            <a:schemeClr val="accent1"/>
          </a:lnRef>
          <a:fillRef idx="0">
            <a:schemeClr val="accent1"/>
          </a:fillRef>
          <a:effectRef idx="0">
            <a:schemeClr val="accent1"/>
          </a:effectRef>
          <a:fontRef idx="minor">
            <a:schemeClr val="tx1"/>
          </a:fontRef>
        </p:style>
      </p:cxnSp>
      <p:pic>
        <p:nvPicPr>
          <p:cNvPr id="7" name="Picture 6" descr="A picture containing text, clipart&#10;&#10;Description automatically generated">
            <a:extLst>
              <a:ext uri="{FF2B5EF4-FFF2-40B4-BE49-F238E27FC236}">
                <a16:creationId xmlns:a16="http://schemas.microsoft.com/office/drawing/2014/main" id="{11F60E54-C4C3-0FED-9D0C-42C2553CEE09}"/>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6504730" y="6291797"/>
            <a:ext cx="1996337" cy="456640"/>
          </a:xfrm>
          <a:prstGeom prst="rect">
            <a:avLst/>
          </a:prstGeom>
        </p:spPr>
      </p:pic>
    </p:spTree>
    <p:extLst>
      <p:ext uri="{BB962C8B-B14F-4D97-AF65-F5344CB8AC3E}">
        <p14:creationId xmlns:p14="http://schemas.microsoft.com/office/powerpoint/2010/main" val="162653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4" r:id="rId3"/>
    <p:sldLayoutId id="2147483666" r:id="rId4"/>
    <p:sldLayoutId id="2147483673" r:id="rId5"/>
    <p:sldLayoutId id="2147483663" r:id="rId6"/>
    <p:sldLayoutId id="2147483672" r:id="rId7"/>
    <p:sldLayoutId id="2147483664" r:id="rId8"/>
    <p:sldLayoutId id="2147483676" r:id="rId9"/>
    <p:sldLayoutId id="2147483677" r:id="rId10"/>
    <p:sldLayoutId id="2147483678" r:id="rId11"/>
    <p:sldLayoutId id="2147483679" r:id="rId12"/>
    <p:sldLayoutId id="2147483665" r:id="rId13"/>
    <p:sldLayoutId id="2147483667" r:id="rId14"/>
    <p:sldLayoutId id="2147483668" r:id="rId15"/>
    <p:sldLayoutId id="2147483669" r:id="rId16"/>
    <p:sldLayoutId id="2147483670" r:id="rId17"/>
    <p:sldLayoutId id="2147483671" r:id="rId18"/>
  </p:sldLayoutIdLst>
  <p:hf sldNum="0" hdr="0" dt="0"/>
  <p:txStyles>
    <p:title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p:titleStyle>
    <p:body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kern="1200">
          <a:solidFill>
            <a:srgbClr val="000000"/>
          </a:solidFill>
          <a:latin typeface="Arial" panose="020B0604020202020204" pitchFamily="34" charset="0"/>
          <a:ea typeface="+mn-ea"/>
          <a:cs typeface="Arial" panose="020B0604020202020204" pitchFamily="34" charset="0"/>
        </a:defRPr>
      </a:lvl1pPr>
      <a:lvl2pPr marL="7429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2pPr>
      <a:lvl3pPr marL="11430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4pPr>
      <a:lvl5pPr marL="20574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2160" userDrawn="1">
          <p15:clr>
            <a:srgbClr val="F26B43"/>
          </p15:clr>
        </p15:guide>
        <p15:guide id="3" pos="395" userDrawn="1">
          <p15:clr>
            <a:srgbClr val="F26B43"/>
          </p15:clr>
        </p15:guide>
        <p15:guide id="4" pos="536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0B6C2-6411-64ED-824E-EC867C3AEA26}"/>
              </a:ext>
            </a:extLst>
          </p:cNvPr>
          <p:cNvSpPr>
            <a:spLocks noGrp="1"/>
          </p:cNvSpPr>
          <p:nvPr>
            <p:ph type="ctrTitle"/>
          </p:nvPr>
        </p:nvSpPr>
        <p:spPr>
          <a:xfrm>
            <a:off x="457200" y="2037525"/>
            <a:ext cx="7772400" cy="1104693"/>
          </a:xfrm>
        </p:spPr>
        <p:txBody>
          <a:bodyPr>
            <a:normAutofit fontScale="90000"/>
          </a:bodyPr>
          <a:lstStyle/>
          <a:p>
            <a:r>
              <a:rPr lang="en-US" b="1" dirty="0"/>
              <a:t>Why Can't Employers Restrain Health Care Costs?</a:t>
            </a:r>
            <a:br>
              <a:rPr lang="en-US" b="1" dirty="0"/>
            </a:br>
            <a:r>
              <a:rPr lang="en-US" sz="1800" i="1" dirty="0"/>
              <a:t>What market participants told us about how the system actually works</a:t>
            </a:r>
            <a:br>
              <a:rPr lang="en-US" i="1" dirty="0"/>
            </a:br>
            <a:endParaRPr lang="en-US" dirty="0"/>
          </a:p>
        </p:txBody>
      </p:sp>
      <p:sp>
        <p:nvSpPr>
          <p:cNvPr id="3" name="Subtitle 2">
            <a:extLst>
              <a:ext uri="{FF2B5EF4-FFF2-40B4-BE49-F238E27FC236}">
                <a16:creationId xmlns:a16="http://schemas.microsoft.com/office/drawing/2014/main" id="{A96C2295-FEE1-6B5D-5C25-6D8A7157F049}"/>
              </a:ext>
            </a:extLst>
          </p:cNvPr>
          <p:cNvSpPr>
            <a:spLocks noGrp="1"/>
          </p:cNvSpPr>
          <p:nvPr>
            <p:ph type="subTitle" idx="1"/>
          </p:nvPr>
        </p:nvSpPr>
        <p:spPr>
          <a:xfrm>
            <a:off x="1143000" y="3874809"/>
            <a:ext cx="6858000" cy="1551956"/>
          </a:xfrm>
        </p:spPr>
        <p:txBody>
          <a:bodyPr/>
          <a:lstStyle/>
          <a:p>
            <a:r>
              <a:rPr lang="en-US" sz="1600" dirty="0"/>
              <a:t>Katherine Gudiksen</a:t>
            </a:r>
          </a:p>
          <a:p>
            <a:r>
              <a:rPr lang="en-US" sz="1400" dirty="0"/>
              <a:t>The Source on Healthcare Price and Competition </a:t>
            </a:r>
          </a:p>
        </p:txBody>
      </p:sp>
      <p:pic>
        <p:nvPicPr>
          <p:cNvPr id="4" name="Picture 3" descr="A picture containing graphical user interface&#10;&#10;Description automatically generated">
            <a:extLst>
              <a:ext uri="{FF2B5EF4-FFF2-40B4-BE49-F238E27FC236}">
                <a16:creationId xmlns:a16="http://schemas.microsoft.com/office/drawing/2014/main" id="{9325C6F9-B14D-E455-26F9-4F514F8E0312}"/>
              </a:ext>
            </a:extLst>
          </p:cNvPr>
          <p:cNvPicPr>
            <a:picLocks noChangeAspect="1"/>
          </p:cNvPicPr>
          <p:nvPr/>
        </p:nvPicPr>
        <p:blipFill>
          <a:blip r:embed="rId2"/>
          <a:stretch>
            <a:fillRect/>
          </a:stretch>
        </p:blipFill>
        <p:spPr>
          <a:xfrm>
            <a:off x="761279" y="5215015"/>
            <a:ext cx="3810721" cy="1409966"/>
          </a:xfrm>
          <a:prstGeom prst="rect">
            <a:avLst/>
          </a:prstGeom>
        </p:spPr>
      </p:pic>
    </p:spTree>
    <p:extLst>
      <p:ext uri="{BB962C8B-B14F-4D97-AF65-F5344CB8AC3E}">
        <p14:creationId xmlns:p14="http://schemas.microsoft.com/office/powerpoint/2010/main" val="3863514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4227C-E603-B579-4EB4-52C0D425FC7A}"/>
              </a:ext>
            </a:extLst>
          </p:cNvPr>
          <p:cNvSpPr>
            <a:spLocks noGrp="1"/>
          </p:cNvSpPr>
          <p:nvPr>
            <p:ph type="title"/>
          </p:nvPr>
        </p:nvSpPr>
        <p:spPr>
          <a:xfrm>
            <a:off x="629841" y="365126"/>
            <a:ext cx="7886700" cy="1325563"/>
          </a:xfrm>
        </p:spPr>
        <p:txBody>
          <a:bodyPr anchor="ctr">
            <a:normAutofit/>
          </a:bodyPr>
          <a:lstStyle/>
          <a:p>
            <a:r>
              <a:rPr lang="en-US" b="1" dirty="0"/>
              <a:t>Policy Tools Worth Considering </a:t>
            </a:r>
          </a:p>
        </p:txBody>
      </p:sp>
      <p:sp>
        <p:nvSpPr>
          <p:cNvPr id="12" name="Text Placeholder 2">
            <a:extLst>
              <a:ext uri="{FF2B5EF4-FFF2-40B4-BE49-F238E27FC236}">
                <a16:creationId xmlns:a16="http://schemas.microsoft.com/office/drawing/2014/main" id="{9EA264C8-88B0-8C9E-948F-0AB19CC007D7}"/>
              </a:ext>
            </a:extLst>
          </p:cNvPr>
          <p:cNvSpPr>
            <a:spLocks noGrp="1"/>
          </p:cNvSpPr>
          <p:nvPr>
            <p:ph type="body" idx="1"/>
          </p:nvPr>
        </p:nvSpPr>
        <p:spPr>
          <a:xfrm>
            <a:off x="646511" y="2142292"/>
            <a:ext cx="3868340" cy="621574"/>
          </a:xfrm>
        </p:spPr>
        <p:txBody>
          <a:bodyPr/>
          <a:lstStyle/>
          <a:p>
            <a:r>
              <a:rPr lang="en-US" dirty="0"/>
              <a:t>Strengthening Competition</a:t>
            </a:r>
          </a:p>
          <a:p>
            <a:endParaRPr lang="en-US" dirty="0"/>
          </a:p>
        </p:txBody>
      </p:sp>
      <p:sp>
        <p:nvSpPr>
          <p:cNvPr id="6" name="Content Placeholder 5">
            <a:extLst>
              <a:ext uri="{FF2B5EF4-FFF2-40B4-BE49-F238E27FC236}">
                <a16:creationId xmlns:a16="http://schemas.microsoft.com/office/drawing/2014/main" id="{E73EC5C5-0CC2-54EB-579D-9949078E069B}"/>
              </a:ext>
            </a:extLst>
          </p:cNvPr>
          <p:cNvSpPr>
            <a:spLocks noGrp="1"/>
          </p:cNvSpPr>
          <p:nvPr>
            <p:ph sz="half" idx="2"/>
          </p:nvPr>
        </p:nvSpPr>
        <p:spPr>
          <a:xfrm>
            <a:off x="629842" y="2505075"/>
            <a:ext cx="3868340" cy="3684588"/>
          </a:xfrm>
        </p:spPr>
        <p:txBody>
          <a:bodyPr>
            <a:normAutofit/>
          </a:bodyPr>
          <a:lstStyle/>
          <a:p>
            <a:pPr marL="285750" indent="-285750">
              <a:buFont typeface="Arial" panose="020B0604020202020204" pitchFamily="34" charset="0"/>
              <a:buChar char="•"/>
            </a:pPr>
            <a:r>
              <a:rPr lang="en-US" sz="1800" dirty="0"/>
              <a:t>Stronger merger review, including cross-market and serial acquisitions</a:t>
            </a:r>
          </a:p>
          <a:p>
            <a:pPr marL="285750" indent="-285750">
              <a:buFont typeface="Arial" panose="020B0604020202020204" pitchFamily="34" charset="0"/>
              <a:buChar char="•"/>
            </a:pPr>
            <a:r>
              <a:rPr lang="en-US" sz="1800" dirty="0"/>
              <a:t>Bans on restrictive contract clauses as unfair and deceptive business practices (UDAP)</a:t>
            </a:r>
          </a:p>
          <a:p>
            <a:pPr marL="285750" indent="-285750">
              <a:buFont typeface="Arial" panose="020B0604020202020204" pitchFamily="34" charset="0"/>
              <a:buChar char="•"/>
            </a:pPr>
            <a:r>
              <a:rPr lang="en-US" sz="1800" dirty="0"/>
              <a:t>Fiduciary duties and disclosure requirements for TPAs and benefits consultants</a:t>
            </a:r>
          </a:p>
          <a:p>
            <a:pPr marL="285750" indent="-285750">
              <a:buFont typeface="Arial" panose="020B0604020202020204" pitchFamily="34" charset="0"/>
              <a:buChar char="•"/>
            </a:pPr>
            <a:endParaRPr lang="en-US" dirty="0"/>
          </a:p>
        </p:txBody>
      </p:sp>
      <p:sp>
        <p:nvSpPr>
          <p:cNvPr id="14" name="Text Placeholder 4">
            <a:extLst>
              <a:ext uri="{FF2B5EF4-FFF2-40B4-BE49-F238E27FC236}">
                <a16:creationId xmlns:a16="http://schemas.microsoft.com/office/drawing/2014/main" id="{CE85146B-0862-D790-7F4A-543150595B37}"/>
              </a:ext>
            </a:extLst>
          </p:cNvPr>
          <p:cNvSpPr>
            <a:spLocks noGrp="1"/>
          </p:cNvSpPr>
          <p:nvPr>
            <p:ph type="body" sz="quarter" idx="3"/>
          </p:nvPr>
        </p:nvSpPr>
        <p:spPr>
          <a:xfrm>
            <a:off x="4629150" y="2130717"/>
            <a:ext cx="3887391" cy="621574"/>
          </a:xfrm>
        </p:spPr>
        <p:txBody>
          <a:bodyPr/>
          <a:lstStyle/>
          <a:p>
            <a:r>
              <a:rPr lang="en-US" dirty="0"/>
              <a:t>Beyond Competition </a:t>
            </a:r>
          </a:p>
          <a:p>
            <a:endParaRPr lang="en-US" dirty="0"/>
          </a:p>
        </p:txBody>
      </p:sp>
      <p:sp>
        <p:nvSpPr>
          <p:cNvPr id="7" name="Content Placeholder 6">
            <a:extLst>
              <a:ext uri="{FF2B5EF4-FFF2-40B4-BE49-F238E27FC236}">
                <a16:creationId xmlns:a16="http://schemas.microsoft.com/office/drawing/2014/main" id="{E158FCD0-B604-853E-AB06-E49F33BF1737}"/>
              </a:ext>
            </a:extLst>
          </p:cNvPr>
          <p:cNvSpPr>
            <a:spLocks noGrp="1"/>
          </p:cNvSpPr>
          <p:nvPr>
            <p:ph sz="quarter" idx="4"/>
          </p:nvPr>
        </p:nvSpPr>
        <p:spPr>
          <a:xfrm>
            <a:off x="4629150" y="2505075"/>
            <a:ext cx="3887391" cy="3684588"/>
          </a:xfrm>
        </p:spPr>
        <p:txBody>
          <a:bodyPr>
            <a:normAutofit/>
          </a:bodyPr>
          <a:lstStyle/>
          <a:p>
            <a:pPr marL="285750" indent="-285750">
              <a:buFont typeface="Arial" panose="020B0604020202020204" pitchFamily="34" charset="0"/>
              <a:buChar char="•"/>
            </a:pPr>
            <a:r>
              <a:rPr lang="en-US" sz="1800" dirty="0"/>
              <a:t>Direct rate regulation in highly consolidated markets</a:t>
            </a:r>
          </a:p>
          <a:p>
            <a:pPr marL="285750" indent="-285750">
              <a:buFont typeface="Arial" panose="020B0604020202020204" pitchFamily="34" charset="0"/>
              <a:buChar char="•"/>
            </a:pPr>
            <a:r>
              <a:rPr lang="en-US" sz="1800" dirty="0"/>
              <a:t>Reconsidering the tax exclusion for employer health benefits</a:t>
            </a:r>
          </a:p>
          <a:p>
            <a:endParaRPr lang="en-US" dirty="0"/>
          </a:p>
        </p:txBody>
      </p:sp>
      <p:sp>
        <p:nvSpPr>
          <p:cNvPr id="5" name="Footer Placeholder 4">
            <a:extLst>
              <a:ext uri="{FF2B5EF4-FFF2-40B4-BE49-F238E27FC236}">
                <a16:creationId xmlns:a16="http://schemas.microsoft.com/office/drawing/2014/main" id="{1BAD9812-1816-C558-9B30-7A497D1D4552}"/>
              </a:ext>
            </a:extLst>
          </p:cNvPr>
          <p:cNvSpPr>
            <a:spLocks noGrp="1"/>
          </p:cNvSpPr>
          <p:nvPr>
            <p:ph type="ftr" sz="quarter" idx="11"/>
          </p:nvPr>
        </p:nvSpPr>
        <p:spPr>
          <a:xfrm>
            <a:off x="980772" y="6356351"/>
            <a:ext cx="3591228" cy="365125"/>
          </a:xfrm>
        </p:spPr>
        <p:txBody>
          <a:bodyPr anchor="ctr">
            <a:normAutofit/>
          </a:bodyPr>
          <a:lstStyle/>
          <a:p>
            <a:pPr>
              <a:lnSpc>
                <a:spcPct val="90000"/>
              </a:lnSpc>
              <a:spcAft>
                <a:spcPts val="600"/>
              </a:spcAft>
            </a:pPr>
            <a:r>
              <a:rPr lang="en-US" sz="900" dirty="0">
                <a:solidFill>
                  <a:srgbClr val="FFFFFF"/>
                </a:solidFill>
              </a:rPr>
              <a:t>Gudiksen, Health Law Professors Conference, HSLME, June 2026</a:t>
            </a:r>
          </a:p>
        </p:txBody>
      </p:sp>
      <p:cxnSp>
        <p:nvCxnSpPr>
          <p:cNvPr id="9" name="Straight Connector 8">
            <a:extLst>
              <a:ext uri="{FF2B5EF4-FFF2-40B4-BE49-F238E27FC236}">
                <a16:creationId xmlns:a16="http://schemas.microsoft.com/office/drawing/2014/main" id="{6A1442C2-DD69-613C-4B01-38F18E91D306}"/>
              </a:ext>
            </a:extLst>
          </p:cNvPr>
          <p:cNvCxnSpPr>
            <a:cxnSpLocks/>
          </p:cNvCxnSpPr>
          <p:nvPr/>
        </p:nvCxnSpPr>
        <p:spPr>
          <a:xfrm>
            <a:off x="629842" y="2441504"/>
            <a:ext cx="3664366" cy="0"/>
          </a:xfrm>
          <a:prstGeom prst="line">
            <a:avLst/>
          </a:prstGeom>
          <a:ln w="15875">
            <a:solidFill>
              <a:srgbClr val="6C82A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81A6015-E29A-B7BC-6A18-4E15BF147755}"/>
              </a:ext>
            </a:extLst>
          </p:cNvPr>
          <p:cNvCxnSpPr>
            <a:cxnSpLocks/>
          </p:cNvCxnSpPr>
          <p:nvPr/>
        </p:nvCxnSpPr>
        <p:spPr>
          <a:xfrm>
            <a:off x="4578616" y="2441504"/>
            <a:ext cx="3664366" cy="0"/>
          </a:xfrm>
          <a:prstGeom prst="line">
            <a:avLst/>
          </a:prstGeom>
          <a:ln w="15875">
            <a:solidFill>
              <a:srgbClr val="6C82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5767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F1405-FC6C-F33A-4F75-F762357154FA}"/>
              </a:ext>
            </a:extLst>
          </p:cNvPr>
          <p:cNvSpPr>
            <a:spLocks noGrp="1"/>
          </p:cNvSpPr>
          <p:nvPr>
            <p:ph type="title"/>
          </p:nvPr>
        </p:nvSpPr>
        <p:spPr>
          <a:xfrm>
            <a:off x="520510" y="136524"/>
            <a:ext cx="4926133" cy="1233489"/>
          </a:xfrm>
        </p:spPr>
        <p:txBody>
          <a:bodyPr>
            <a:normAutofit/>
          </a:bodyPr>
          <a:lstStyle/>
          <a:p>
            <a:r>
              <a:rPr lang="en-US" sz="2800" b="1" dirty="0"/>
              <a:t>Conclusion</a:t>
            </a:r>
          </a:p>
        </p:txBody>
      </p:sp>
      <p:sp>
        <p:nvSpPr>
          <p:cNvPr id="5" name="Footer Placeholder 4">
            <a:extLst>
              <a:ext uri="{FF2B5EF4-FFF2-40B4-BE49-F238E27FC236}">
                <a16:creationId xmlns:a16="http://schemas.microsoft.com/office/drawing/2014/main" id="{B1A059F4-250F-6CA7-D395-986B819EB26A}"/>
              </a:ext>
            </a:extLst>
          </p:cNvPr>
          <p:cNvSpPr>
            <a:spLocks noGrp="1"/>
          </p:cNvSpPr>
          <p:nvPr>
            <p:ph type="ftr" sz="quarter" idx="11"/>
          </p:nvPr>
        </p:nvSpPr>
        <p:spPr>
          <a:xfrm>
            <a:off x="980771" y="6356351"/>
            <a:ext cx="4171091" cy="365125"/>
          </a:xfrm>
        </p:spPr>
        <p:txBody>
          <a:bodyPr/>
          <a:lstStyle/>
          <a:p>
            <a:r>
              <a:rPr lang="en-US" dirty="0">
                <a:solidFill>
                  <a:srgbClr val="FFFFFF"/>
                </a:solidFill>
              </a:rPr>
              <a:t>Gudiksen, Health Law Professors Conference, HSLME, June 2026</a:t>
            </a:r>
          </a:p>
        </p:txBody>
      </p:sp>
      <p:sp>
        <p:nvSpPr>
          <p:cNvPr id="7" name="Text Placeholder 6">
            <a:extLst>
              <a:ext uri="{FF2B5EF4-FFF2-40B4-BE49-F238E27FC236}">
                <a16:creationId xmlns:a16="http://schemas.microsoft.com/office/drawing/2014/main" id="{59AED8EF-7E07-2EB4-3D5A-F02BA062A2BE}"/>
              </a:ext>
            </a:extLst>
          </p:cNvPr>
          <p:cNvSpPr>
            <a:spLocks noGrp="1"/>
          </p:cNvSpPr>
          <p:nvPr>
            <p:ph type="body" sz="half" idx="2"/>
          </p:nvPr>
        </p:nvSpPr>
        <p:spPr>
          <a:xfrm>
            <a:off x="593216" y="2059057"/>
            <a:ext cx="7957568" cy="4078288"/>
          </a:xfrm>
        </p:spPr>
        <p:txBody>
          <a:bodyPr/>
          <a:lstStyle/>
          <a:p>
            <a:pPr marL="285750" indent="-285750">
              <a:buFont typeface="Arial" panose="020B0604020202020204" pitchFamily="34" charset="0"/>
              <a:buChar char="•"/>
            </a:pPr>
            <a:r>
              <a:rPr lang="en-US" sz="2000" dirty="0"/>
              <a:t>The employer purchasing landscape is structurally broken</a:t>
            </a:r>
          </a:p>
          <a:p>
            <a:pPr marL="285750" indent="-285750">
              <a:buFont typeface="Arial" panose="020B0604020202020204" pitchFamily="34" charset="0"/>
              <a:buChar char="•"/>
            </a:pPr>
            <a:r>
              <a:rPr lang="en-US" sz="2000" dirty="0"/>
              <a:t>Employer demand for broad networks fundamentally undermines insurer leverage</a:t>
            </a:r>
          </a:p>
          <a:p>
            <a:pPr marL="285750" indent="-285750">
              <a:buFont typeface="Arial" panose="020B0604020202020204" pitchFamily="34" charset="0"/>
              <a:buChar char="•"/>
            </a:pPr>
            <a:r>
              <a:rPr lang="en-US" sz="2000" dirty="0"/>
              <a:t>Cross-market consolidation amplifies these dynamics across regions</a:t>
            </a:r>
          </a:p>
          <a:p>
            <a:pPr marL="285750" indent="-285750">
              <a:buFont typeface="Arial" panose="020B0604020202020204" pitchFamily="34" charset="0"/>
              <a:buChar char="•"/>
            </a:pPr>
            <a:r>
              <a:rPr lang="en-US" sz="2000" dirty="0"/>
              <a:t>Restrictive contracts and opaque intermediaries lock the structure in place</a:t>
            </a:r>
          </a:p>
          <a:p>
            <a:pPr marL="285750" indent="-285750">
              <a:buFont typeface="Arial" panose="020B0604020202020204" pitchFamily="34" charset="0"/>
              <a:buChar char="•"/>
            </a:pPr>
            <a:r>
              <a:rPr lang="en-US" sz="2000" dirty="0"/>
              <a:t>Even sophisticated, large employers cannot solve this alone, so government action is imperative</a:t>
            </a:r>
          </a:p>
          <a:p>
            <a:endParaRPr lang="en-US" dirty="0"/>
          </a:p>
        </p:txBody>
      </p:sp>
    </p:spTree>
    <p:extLst>
      <p:ext uri="{BB962C8B-B14F-4D97-AF65-F5344CB8AC3E}">
        <p14:creationId xmlns:p14="http://schemas.microsoft.com/office/powerpoint/2010/main" val="230734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86D1-56BE-CAB1-C6C5-FEF1595089DE}"/>
              </a:ext>
            </a:extLst>
          </p:cNvPr>
          <p:cNvSpPr>
            <a:spLocks noGrp="1"/>
          </p:cNvSpPr>
          <p:nvPr>
            <p:ph type="title"/>
          </p:nvPr>
        </p:nvSpPr>
        <p:spPr/>
        <p:txBody>
          <a:bodyPr/>
          <a:lstStyle/>
          <a:p>
            <a:r>
              <a:rPr lang="en-US" b="1" dirty="0"/>
              <a:t>The Employer’s Dilemma</a:t>
            </a:r>
          </a:p>
        </p:txBody>
      </p:sp>
      <p:sp>
        <p:nvSpPr>
          <p:cNvPr id="3" name="Content Placeholder 2">
            <a:extLst>
              <a:ext uri="{FF2B5EF4-FFF2-40B4-BE49-F238E27FC236}">
                <a16:creationId xmlns:a16="http://schemas.microsoft.com/office/drawing/2014/main" id="{A7DE4084-3CD1-D1F1-66E3-7BFDABB4795D}"/>
              </a:ext>
            </a:extLst>
          </p:cNvPr>
          <p:cNvSpPr>
            <a:spLocks noGrp="1"/>
          </p:cNvSpPr>
          <p:nvPr>
            <p:ph idx="1"/>
          </p:nvPr>
        </p:nvSpPr>
        <p:spPr>
          <a:xfrm>
            <a:off x="628650" y="1970088"/>
            <a:ext cx="8036379" cy="4386263"/>
          </a:xfrm>
        </p:spPr>
        <p:txBody>
          <a:bodyPr/>
          <a:lstStyle/>
          <a:p>
            <a:pPr marL="285750" indent="-285750">
              <a:buFont typeface="Arial" panose="020B0604020202020204" pitchFamily="34" charset="0"/>
              <a:buChar char="•"/>
            </a:pPr>
            <a:r>
              <a:rPr lang="en-US" sz="1800" i="0" dirty="0"/>
              <a:t>Employers say they want:</a:t>
            </a:r>
          </a:p>
          <a:p>
            <a:pPr marL="971550" lvl="1" indent="-285750">
              <a:buFont typeface="Arial" panose="020B0604020202020204" pitchFamily="34" charset="0"/>
              <a:buChar char="•"/>
            </a:pPr>
            <a:r>
              <a:rPr lang="en-US" sz="1800" dirty="0"/>
              <a:t>Low health care costs</a:t>
            </a:r>
          </a:p>
          <a:p>
            <a:pPr marL="971550" lvl="1" indent="-285750">
              <a:buFont typeface="Arial" panose="020B0604020202020204" pitchFamily="34" charset="0"/>
              <a:buChar char="•"/>
            </a:pPr>
            <a:r>
              <a:rPr lang="en-US" sz="1800" dirty="0"/>
              <a:t>Broad provider networks</a:t>
            </a:r>
          </a:p>
          <a:p>
            <a:pPr marL="971550" lvl="1" indent="-285750">
              <a:buFont typeface="Arial" panose="020B0604020202020204" pitchFamily="34" charset="0"/>
              <a:buChar char="•"/>
            </a:pPr>
            <a:r>
              <a:rPr lang="en-US" sz="1800" dirty="0"/>
              <a:t>Stable benefits year-over-year</a:t>
            </a:r>
          </a:p>
          <a:p>
            <a:pPr marL="971550" lvl="1" indent="-285750">
              <a:buFont typeface="Arial" panose="020B0604020202020204" pitchFamily="34" charset="0"/>
              <a:buChar char="•"/>
            </a:pPr>
            <a:r>
              <a:rPr lang="en-US" sz="1800" dirty="0"/>
              <a:t>Minimal employee disruption</a:t>
            </a:r>
          </a:p>
          <a:p>
            <a:pPr marL="285750" indent="-285750">
              <a:buFont typeface="Arial" panose="020B0604020202020204" pitchFamily="34" charset="0"/>
              <a:buChar char="•"/>
            </a:pPr>
            <a:r>
              <a:rPr lang="en-US" sz="1800" i="0" dirty="0"/>
              <a:t>But when goals collide, </a:t>
            </a:r>
            <a:r>
              <a:rPr lang="en-US" sz="1800" b="1" dirty="0"/>
              <a:t>disruption avoidance </a:t>
            </a:r>
            <a:r>
              <a:rPr lang="en-US" sz="1800" i="0" dirty="0"/>
              <a:t>is most important </a:t>
            </a:r>
          </a:p>
          <a:p>
            <a:pPr marL="285750" indent="-285750">
              <a:buFont typeface="Arial" panose="020B0604020202020204" pitchFamily="34" charset="0"/>
              <a:buChar char="•"/>
            </a:pPr>
            <a:endParaRPr lang="en-US" i="0" dirty="0"/>
          </a:p>
          <a:p>
            <a:pPr marL="285750" indent="-285750">
              <a:buFont typeface="Arial" panose="020B0604020202020204" pitchFamily="34" charset="0"/>
              <a:buChar char="•"/>
            </a:pPr>
            <a:endParaRPr lang="en-US" i="0" dirty="0"/>
          </a:p>
          <a:p>
            <a:pPr marL="285750" indent="-285750">
              <a:buFont typeface="Arial" panose="020B0604020202020204" pitchFamily="34" charset="0"/>
              <a:buChar char="•"/>
            </a:pPr>
            <a:endParaRPr lang="en-US" i="0" dirty="0"/>
          </a:p>
          <a:p>
            <a:pPr marL="285750" indent="-285750">
              <a:buFont typeface="Arial" panose="020B0604020202020204" pitchFamily="34" charset="0"/>
              <a:buChar char="•"/>
            </a:pPr>
            <a:endParaRPr lang="en-US" i="0" dirty="0"/>
          </a:p>
          <a:p>
            <a:pPr marL="285750" indent="-285750">
              <a:buFont typeface="Arial" panose="020B0604020202020204" pitchFamily="34" charset="0"/>
              <a:buChar char="•"/>
            </a:pPr>
            <a:endParaRPr lang="en-US" i="0" dirty="0"/>
          </a:p>
          <a:p>
            <a:pPr marL="285750" indent="-285750">
              <a:buFont typeface="Arial" panose="020B0604020202020204" pitchFamily="34" charset="0"/>
              <a:buChar char="•"/>
            </a:pPr>
            <a:endParaRPr lang="en-US" i="0" dirty="0"/>
          </a:p>
          <a:p>
            <a:pPr marL="971550" lvl="1" indent="-285750">
              <a:buFont typeface="Arial" panose="020B0604020202020204" pitchFamily="34" charset="0"/>
              <a:buChar char="•"/>
            </a:pPr>
            <a:endParaRPr lang="en-US" i="0" dirty="0"/>
          </a:p>
        </p:txBody>
      </p:sp>
      <p:sp>
        <p:nvSpPr>
          <p:cNvPr id="4" name="Footer Placeholder 3">
            <a:extLst>
              <a:ext uri="{FF2B5EF4-FFF2-40B4-BE49-F238E27FC236}">
                <a16:creationId xmlns:a16="http://schemas.microsoft.com/office/drawing/2014/main" id="{F4E31D38-0000-DF88-B266-D57A86526A54}"/>
              </a:ext>
            </a:extLst>
          </p:cNvPr>
          <p:cNvSpPr>
            <a:spLocks noGrp="1"/>
          </p:cNvSpPr>
          <p:nvPr>
            <p:ph type="ftr" sz="quarter" idx="11"/>
          </p:nvPr>
        </p:nvSpPr>
        <p:spPr>
          <a:xfrm>
            <a:off x="980771" y="6356351"/>
            <a:ext cx="4093033" cy="365125"/>
          </a:xfrm>
        </p:spPr>
        <p:txBody>
          <a:bodyPr/>
          <a:lstStyle/>
          <a:p>
            <a:r>
              <a:rPr lang="en-US" dirty="0">
                <a:solidFill>
                  <a:srgbClr val="FFFFFF"/>
                </a:solidFill>
              </a:rPr>
              <a:t>Gudiksen, Health Law Professors Conference, HSLME, June 2026</a:t>
            </a:r>
          </a:p>
        </p:txBody>
      </p:sp>
      <p:grpSp>
        <p:nvGrpSpPr>
          <p:cNvPr id="5" name="Group 4">
            <a:extLst>
              <a:ext uri="{FF2B5EF4-FFF2-40B4-BE49-F238E27FC236}">
                <a16:creationId xmlns:a16="http://schemas.microsoft.com/office/drawing/2014/main" id="{7D72C711-27FE-4D9D-12ED-9D481785E35F}"/>
              </a:ext>
            </a:extLst>
          </p:cNvPr>
          <p:cNvGrpSpPr/>
          <p:nvPr/>
        </p:nvGrpSpPr>
        <p:grpSpPr>
          <a:xfrm>
            <a:off x="1795348" y="3927438"/>
            <a:ext cx="6869682" cy="1755814"/>
            <a:chOff x="945542" y="3607118"/>
            <a:chExt cx="7395949" cy="1477328"/>
          </a:xfrm>
        </p:grpSpPr>
        <p:sp>
          <p:nvSpPr>
            <p:cNvPr id="8" name="TextBox 7">
              <a:extLst>
                <a:ext uri="{FF2B5EF4-FFF2-40B4-BE49-F238E27FC236}">
                  <a16:creationId xmlns:a16="http://schemas.microsoft.com/office/drawing/2014/main" id="{9C4E2A34-2446-5F55-8F5D-A18F707A3FA7}"/>
                </a:ext>
              </a:extLst>
            </p:cNvPr>
            <p:cNvSpPr txBox="1"/>
            <p:nvPr/>
          </p:nvSpPr>
          <p:spPr>
            <a:xfrm>
              <a:off x="952187" y="3607118"/>
              <a:ext cx="7389304" cy="1476076"/>
            </a:xfrm>
            <a:prstGeom prst="rect">
              <a:avLst/>
            </a:prstGeom>
            <a:solidFill>
              <a:srgbClr val="F0F4F9"/>
            </a:solidFill>
          </p:spPr>
          <p:txBody>
            <a:bodyPr wrap="square" rtlCol="0">
              <a:spAutoFit/>
            </a:bodyPr>
            <a:lstStyle/>
            <a:p>
              <a:r>
                <a:rPr lang="en-US" i="1" dirty="0"/>
                <a:t>"We thought naively that the employers that told us to hold a hard line and to not let health care costs go up would support us. We were totally wrong. The employers basically said, 'open enrollment is coming up, and if you don't resolve this, we're not including your [health plan] in our offerings.’”</a:t>
              </a:r>
            </a:p>
            <a:p>
              <a:r>
                <a:rPr lang="en-US" dirty="0"/>
                <a:t>		— Former employee, regional health insurer</a:t>
              </a:r>
            </a:p>
          </p:txBody>
        </p:sp>
        <p:sp>
          <p:nvSpPr>
            <p:cNvPr id="9" name="Rounded Rectangle 8">
              <a:extLst>
                <a:ext uri="{FF2B5EF4-FFF2-40B4-BE49-F238E27FC236}">
                  <a16:creationId xmlns:a16="http://schemas.microsoft.com/office/drawing/2014/main" id="{6AE07041-0444-75C1-3FA6-3E3DCB9C1DE4}"/>
                </a:ext>
              </a:extLst>
            </p:cNvPr>
            <p:cNvSpPr/>
            <p:nvPr/>
          </p:nvSpPr>
          <p:spPr>
            <a:xfrm flipH="1">
              <a:off x="945542" y="3607118"/>
              <a:ext cx="45719" cy="1477328"/>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extBox 9">
            <a:extLst>
              <a:ext uri="{FF2B5EF4-FFF2-40B4-BE49-F238E27FC236}">
                <a16:creationId xmlns:a16="http://schemas.microsoft.com/office/drawing/2014/main" id="{F7181571-E371-4966-5C68-286727C7BA95}"/>
              </a:ext>
            </a:extLst>
          </p:cNvPr>
          <p:cNvSpPr txBox="1"/>
          <p:nvPr/>
        </p:nvSpPr>
        <p:spPr>
          <a:xfrm>
            <a:off x="628649" y="5873831"/>
            <a:ext cx="5797834" cy="246221"/>
          </a:xfrm>
          <a:prstGeom prst="rect">
            <a:avLst/>
          </a:prstGeom>
          <a:solidFill>
            <a:schemeClr val="tx1"/>
          </a:solidFill>
          <a:ln>
            <a:solidFill>
              <a:schemeClr val="bg1"/>
            </a:solidFill>
          </a:ln>
        </p:spPr>
        <p:txBody>
          <a:bodyPr wrap="square" rtlCol="0">
            <a:spAutoFit/>
          </a:bodyPr>
          <a:lstStyle/>
          <a:p>
            <a:pPr algn="ctr"/>
            <a:r>
              <a:rPr lang="en-US" sz="1000" dirty="0">
                <a:solidFill>
                  <a:schemeClr val="bg1"/>
                </a:solidFill>
              </a:rPr>
              <a:t>Gudiksen, et al., </a:t>
            </a:r>
            <a:r>
              <a:rPr lang="en-US" sz="1000" i="1" dirty="0">
                <a:solidFill>
                  <a:schemeClr val="bg1"/>
                </a:solidFill>
              </a:rPr>
              <a:t>Hospital Consolidation Across Geographic Markets</a:t>
            </a:r>
            <a:r>
              <a:rPr lang="en-US" sz="1000" dirty="0">
                <a:solidFill>
                  <a:schemeClr val="bg1"/>
                </a:solidFill>
              </a:rPr>
              <a:t>, 50 J. Health Pol. </a:t>
            </a:r>
            <a:r>
              <a:rPr lang="en-US" sz="1000" dirty="0" err="1">
                <a:solidFill>
                  <a:schemeClr val="bg1"/>
                </a:solidFill>
              </a:rPr>
              <a:t>Pol'y</a:t>
            </a:r>
            <a:r>
              <a:rPr lang="en-US" sz="1000" dirty="0">
                <a:solidFill>
                  <a:schemeClr val="bg1"/>
                </a:solidFill>
              </a:rPr>
              <a:t> &amp; L. 681 (2025).</a:t>
            </a:r>
          </a:p>
        </p:txBody>
      </p:sp>
    </p:spTree>
    <p:extLst>
      <p:ext uri="{BB962C8B-B14F-4D97-AF65-F5344CB8AC3E}">
        <p14:creationId xmlns:p14="http://schemas.microsoft.com/office/powerpoint/2010/main" val="2730375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A318A-C5D8-E7DA-8A57-01EEBE806350}"/>
              </a:ext>
            </a:extLst>
          </p:cNvPr>
          <p:cNvSpPr>
            <a:spLocks noGrp="1"/>
          </p:cNvSpPr>
          <p:nvPr>
            <p:ph type="title"/>
          </p:nvPr>
        </p:nvSpPr>
        <p:spPr/>
        <p:txBody>
          <a:bodyPr/>
          <a:lstStyle/>
          <a:p>
            <a:r>
              <a:rPr lang="en-US" b="1" dirty="0"/>
              <a:t>When the Threat to Exclude Disappears</a:t>
            </a:r>
          </a:p>
        </p:txBody>
      </p:sp>
      <p:sp>
        <p:nvSpPr>
          <p:cNvPr id="3" name="Footer Placeholder 2">
            <a:extLst>
              <a:ext uri="{FF2B5EF4-FFF2-40B4-BE49-F238E27FC236}">
                <a16:creationId xmlns:a16="http://schemas.microsoft.com/office/drawing/2014/main" id="{66974D86-FC71-F4FB-32E0-BF48225A9D12}"/>
              </a:ext>
            </a:extLst>
          </p:cNvPr>
          <p:cNvSpPr>
            <a:spLocks noGrp="1"/>
          </p:cNvSpPr>
          <p:nvPr>
            <p:ph type="ftr" sz="quarter" idx="11"/>
          </p:nvPr>
        </p:nvSpPr>
        <p:spPr>
          <a:xfrm>
            <a:off x="980772" y="6356351"/>
            <a:ext cx="4438721" cy="365125"/>
          </a:xfrm>
        </p:spPr>
        <p:txBody>
          <a:bodyPr/>
          <a:lstStyle/>
          <a:p>
            <a:r>
              <a:rPr lang="en-US" dirty="0">
                <a:solidFill>
                  <a:srgbClr val="FFFFFF"/>
                </a:solidFill>
              </a:rPr>
              <a:t>Gudiksen, Health Law Professors Conference, HSLME, June 2026</a:t>
            </a:r>
          </a:p>
        </p:txBody>
      </p:sp>
      <p:sp>
        <p:nvSpPr>
          <p:cNvPr id="4" name="Content Placeholder 3">
            <a:extLst>
              <a:ext uri="{FF2B5EF4-FFF2-40B4-BE49-F238E27FC236}">
                <a16:creationId xmlns:a16="http://schemas.microsoft.com/office/drawing/2014/main" id="{769D6BDF-15AC-EF15-ACB7-FBB6AF2132C4}"/>
              </a:ext>
            </a:extLst>
          </p:cNvPr>
          <p:cNvSpPr>
            <a:spLocks noGrp="1"/>
          </p:cNvSpPr>
          <p:nvPr>
            <p:ph idx="1"/>
          </p:nvPr>
        </p:nvSpPr>
        <p:spPr>
          <a:xfrm>
            <a:off x="628650" y="1997765"/>
            <a:ext cx="7886700" cy="4179198"/>
          </a:xfrm>
        </p:spPr>
        <p:txBody>
          <a:bodyPr/>
          <a:lstStyle/>
          <a:p>
            <a:pPr marL="285750" indent="-285750">
              <a:buFont typeface="Arial" panose="020B0604020202020204" pitchFamily="34" charset="0"/>
              <a:buChar char="•"/>
            </a:pPr>
            <a:r>
              <a:rPr lang="en-US" sz="1800" dirty="0"/>
              <a:t>Economic theory assumes payers can walk away from high-priced systems</a:t>
            </a:r>
          </a:p>
          <a:p>
            <a:pPr marL="285750" indent="-285750">
              <a:buFont typeface="Arial" panose="020B0604020202020204" pitchFamily="34" charset="0"/>
              <a:buChar char="•"/>
            </a:pPr>
            <a:r>
              <a:rPr lang="en-US" sz="1800" dirty="0"/>
              <a:t>In practice, "must-have" status makes large systems untouchable</a:t>
            </a:r>
          </a:p>
          <a:p>
            <a:pPr marL="285750" indent="-285750">
              <a:buFont typeface="Arial" panose="020B0604020202020204" pitchFamily="34" charset="0"/>
              <a:buChar char="•"/>
            </a:pPr>
            <a:r>
              <a:rPr lang="en-US" sz="1800" dirty="0"/>
              <a:t>Threat of termination now runs the other direction – health systems use it against insurers</a:t>
            </a:r>
          </a:p>
          <a:p>
            <a:endParaRPr lang="en-US" dirty="0"/>
          </a:p>
        </p:txBody>
      </p:sp>
      <p:grpSp>
        <p:nvGrpSpPr>
          <p:cNvPr id="7" name="Group 6">
            <a:extLst>
              <a:ext uri="{FF2B5EF4-FFF2-40B4-BE49-F238E27FC236}">
                <a16:creationId xmlns:a16="http://schemas.microsoft.com/office/drawing/2014/main" id="{0782899D-11C5-78B6-1FF3-0D6FE50D56F4}"/>
              </a:ext>
            </a:extLst>
          </p:cNvPr>
          <p:cNvGrpSpPr/>
          <p:nvPr/>
        </p:nvGrpSpPr>
        <p:grpSpPr>
          <a:xfrm>
            <a:off x="2129884" y="3802566"/>
            <a:ext cx="6533176" cy="1922374"/>
            <a:chOff x="1909216" y="3913012"/>
            <a:chExt cx="6753843" cy="1811927"/>
          </a:xfrm>
        </p:grpSpPr>
        <p:sp>
          <p:nvSpPr>
            <p:cNvPr id="5" name="Text Placeholder 3">
              <a:extLst>
                <a:ext uri="{FF2B5EF4-FFF2-40B4-BE49-F238E27FC236}">
                  <a16:creationId xmlns:a16="http://schemas.microsoft.com/office/drawing/2014/main" id="{2701C11B-A83A-0612-6D61-18B587977D29}"/>
                </a:ext>
              </a:extLst>
            </p:cNvPr>
            <p:cNvSpPr txBox="1">
              <a:spLocks/>
            </p:cNvSpPr>
            <p:nvPr/>
          </p:nvSpPr>
          <p:spPr>
            <a:xfrm>
              <a:off x="1909216" y="3913012"/>
              <a:ext cx="6753843" cy="1811927"/>
            </a:xfrm>
            <a:prstGeom prst="rect">
              <a:avLst/>
            </a:prstGeom>
            <a:solidFill>
              <a:srgbClr val="F0F4F9"/>
            </a:solidFill>
            <a:ln>
              <a:noFill/>
            </a:ln>
          </p:spPr>
          <p:txBody>
            <a:bodyPr>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kern="1200">
                  <a:solidFill>
                    <a:srgbClr val="000000"/>
                  </a:solidFill>
                  <a:latin typeface="Arial" panose="020B0604020202020204" pitchFamily="34" charset="0"/>
                  <a:ea typeface="+mn-ea"/>
                  <a:cs typeface="Arial" panose="020B0604020202020204" pitchFamily="34" charset="0"/>
                </a:defRPr>
              </a:lvl1pPr>
              <a:lvl2pPr marL="7429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2pPr>
              <a:lvl3pPr marL="11430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3pPr>
              <a:lvl4pPr marL="16002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4pPr>
              <a:lvl5pPr marL="20574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kern="1200">
                  <a:solidFill>
                    <a:srgbClr val="00000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i="1" dirty="0">
                  <a:solidFill>
                    <a:schemeClr val="tx1"/>
                  </a:solidFill>
                </a:rPr>
                <a:t>"At a certain point, I think it was like 2018, we couldn't even threaten to terminate them because they were so large. If we had terminated them, we would lose our ability to sell any lines of business in the state because of network adequacy requirements and employer demand. When they got to a certain size, then the health system pretty much had all the leverage."</a:t>
              </a:r>
            </a:p>
            <a:p>
              <a:r>
                <a:rPr lang="en-US" dirty="0">
                  <a:solidFill>
                    <a:schemeClr val="tx1"/>
                  </a:solidFill>
                </a:rPr>
                <a:t>		— Former network negotiator, large insurer</a:t>
              </a:r>
            </a:p>
          </p:txBody>
        </p:sp>
        <p:sp>
          <p:nvSpPr>
            <p:cNvPr id="6" name="Rounded Rectangle 5">
              <a:extLst>
                <a:ext uri="{FF2B5EF4-FFF2-40B4-BE49-F238E27FC236}">
                  <a16:creationId xmlns:a16="http://schemas.microsoft.com/office/drawing/2014/main" id="{5CB7A002-7409-5B7D-FB25-D4884A2F884C}"/>
                </a:ext>
              </a:extLst>
            </p:cNvPr>
            <p:cNvSpPr/>
            <p:nvPr/>
          </p:nvSpPr>
          <p:spPr>
            <a:xfrm flipH="1">
              <a:off x="1909216" y="3913012"/>
              <a:ext cx="45719" cy="1741108"/>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93885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13ACC-1FE2-16CA-A5BC-22F029235C87}"/>
              </a:ext>
            </a:extLst>
          </p:cNvPr>
          <p:cNvSpPr>
            <a:spLocks noGrp="1"/>
          </p:cNvSpPr>
          <p:nvPr>
            <p:ph type="title"/>
          </p:nvPr>
        </p:nvSpPr>
        <p:spPr/>
        <p:txBody>
          <a:bodyPr/>
          <a:lstStyle/>
          <a:p>
            <a:r>
              <a:rPr lang="en-US" b="1" dirty="0"/>
              <a:t>How Consolidation Across Markets Makes This Worse</a:t>
            </a:r>
          </a:p>
        </p:txBody>
      </p:sp>
      <p:sp>
        <p:nvSpPr>
          <p:cNvPr id="3" name="Content Placeholder 2">
            <a:extLst>
              <a:ext uri="{FF2B5EF4-FFF2-40B4-BE49-F238E27FC236}">
                <a16:creationId xmlns:a16="http://schemas.microsoft.com/office/drawing/2014/main" id="{8DCAB44A-FA4A-706F-A1E2-D3835E9FF49C}"/>
              </a:ext>
            </a:extLst>
          </p:cNvPr>
          <p:cNvSpPr>
            <a:spLocks noGrp="1"/>
          </p:cNvSpPr>
          <p:nvPr>
            <p:ph sz="half" idx="1"/>
          </p:nvPr>
        </p:nvSpPr>
        <p:spPr>
          <a:xfrm>
            <a:off x="628650" y="2106611"/>
            <a:ext cx="7886700" cy="4386263"/>
          </a:xfrm>
        </p:spPr>
        <p:txBody>
          <a:bodyPr/>
          <a:lstStyle/>
          <a:p>
            <a:pPr>
              <a:buFont typeface="Arial" panose="020B0604020202020204" pitchFamily="34" charset="0"/>
              <a:buChar char="•"/>
            </a:pPr>
            <a:r>
              <a:rPr lang="en-US" sz="1800" dirty="0"/>
              <a:t>A must-have hospital in one market becomes leverage across every market where the system operates</a:t>
            </a:r>
          </a:p>
          <a:p>
            <a:pPr>
              <a:buFont typeface="Arial" panose="020B0604020202020204" pitchFamily="34" charset="0"/>
              <a:buChar char="•"/>
            </a:pPr>
            <a:r>
              <a:rPr lang="en-US" sz="1800" dirty="0"/>
              <a:t>Multi-state employers face simultaneous disruption risk </a:t>
            </a:r>
          </a:p>
          <a:p>
            <a:pPr>
              <a:buFont typeface="Arial" panose="020B0604020202020204" pitchFamily="34" charset="0"/>
              <a:buChar char="•"/>
            </a:pPr>
            <a:r>
              <a:rPr lang="en-US" sz="1800" dirty="0"/>
              <a:t>Termination becomes commercially impossible as dropping a system in one state risks losing network adequacy in other states</a:t>
            </a:r>
          </a:p>
          <a:p>
            <a:pPr>
              <a:buFont typeface="Arial" panose="020B0604020202020204" pitchFamily="34" charset="0"/>
              <a:buChar char="•"/>
            </a:pPr>
            <a:r>
              <a:rPr lang="en-US" sz="1800" dirty="0"/>
              <a:t>Antitrust statutes reach mergers likely to "substantially lessen competition,” but no cross-market merger has yet been challenged in court</a:t>
            </a:r>
            <a:br>
              <a:rPr lang="en-US" dirty="0"/>
            </a:br>
            <a:endParaRPr lang="en-US" dirty="0"/>
          </a:p>
        </p:txBody>
      </p:sp>
      <p:sp>
        <p:nvSpPr>
          <p:cNvPr id="5" name="Footer Placeholder 4">
            <a:extLst>
              <a:ext uri="{FF2B5EF4-FFF2-40B4-BE49-F238E27FC236}">
                <a16:creationId xmlns:a16="http://schemas.microsoft.com/office/drawing/2014/main" id="{81AA9553-7CD3-9DA9-0A50-78AC1C8EB33B}"/>
              </a:ext>
            </a:extLst>
          </p:cNvPr>
          <p:cNvSpPr>
            <a:spLocks noGrp="1"/>
          </p:cNvSpPr>
          <p:nvPr>
            <p:ph type="ftr" sz="quarter" idx="11"/>
          </p:nvPr>
        </p:nvSpPr>
        <p:spPr>
          <a:xfrm>
            <a:off x="980772" y="6356351"/>
            <a:ext cx="4617140" cy="365125"/>
          </a:xfrm>
        </p:spPr>
        <p:txBody>
          <a:bodyPr/>
          <a:lstStyle/>
          <a:p>
            <a:r>
              <a:rPr lang="en-US" dirty="0">
                <a:solidFill>
                  <a:srgbClr val="FFFFFF"/>
                </a:solidFill>
              </a:rPr>
              <a:t>Gudiksen, Health Law Professors Conference, HSLME, June 2026</a:t>
            </a:r>
          </a:p>
        </p:txBody>
      </p:sp>
      <p:sp>
        <p:nvSpPr>
          <p:cNvPr id="8" name="TextBox 7">
            <a:extLst>
              <a:ext uri="{FF2B5EF4-FFF2-40B4-BE49-F238E27FC236}">
                <a16:creationId xmlns:a16="http://schemas.microsoft.com/office/drawing/2014/main" id="{C0F2478C-55F1-6A4D-11DE-330A8FA19080}"/>
              </a:ext>
            </a:extLst>
          </p:cNvPr>
          <p:cNvSpPr txBox="1"/>
          <p:nvPr/>
        </p:nvSpPr>
        <p:spPr>
          <a:xfrm>
            <a:off x="980772" y="4679823"/>
            <a:ext cx="7468818" cy="923330"/>
          </a:xfrm>
          <a:prstGeom prst="rect">
            <a:avLst/>
          </a:prstGeom>
          <a:solidFill>
            <a:schemeClr val="tx1"/>
          </a:solidFill>
          <a:ln>
            <a:solidFill>
              <a:schemeClr val="bg1"/>
            </a:solidFill>
          </a:ln>
        </p:spPr>
        <p:txBody>
          <a:bodyPr wrap="square" rtlCol="0">
            <a:spAutoFit/>
          </a:bodyPr>
          <a:lstStyle/>
          <a:p>
            <a:r>
              <a:rPr lang="en-US" b="1" i="0" dirty="0">
                <a:solidFill>
                  <a:srgbClr val="FFFFFF"/>
                </a:solidFill>
                <a:effectLst/>
                <a:latin typeface="Arial" panose="020B0604020202020204" pitchFamily="34" charset="0"/>
              </a:rPr>
              <a:t>Recent evidence:</a:t>
            </a:r>
            <a:r>
              <a:rPr lang="en-US" b="0" i="0" dirty="0">
                <a:solidFill>
                  <a:srgbClr val="FFFFFF"/>
                </a:solidFill>
                <a:effectLst/>
                <a:latin typeface="Arial" panose="020B0604020202020204" pitchFamily="34" charset="0"/>
              </a:rPr>
              <a:t> 13% price increase at acquired hospitals (16% for serial acquirers) after cross-market mergers — without evidence for quality improvements. </a:t>
            </a:r>
            <a:r>
              <a:rPr lang="en-US" sz="1400" b="0" i="0" dirty="0">
                <a:solidFill>
                  <a:srgbClr val="A0B0D0"/>
                </a:solidFill>
                <a:effectLst/>
                <a:latin typeface="Arial" panose="020B0604020202020204" pitchFamily="34" charset="0"/>
              </a:rPr>
              <a:t>Arnold et al., Health Services Research, 2024</a:t>
            </a:r>
            <a:endParaRPr lang="en-US" sz="1400" dirty="0">
              <a:solidFill>
                <a:schemeClr val="bg1"/>
              </a:solidFill>
            </a:endParaRPr>
          </a:p>
        </p:txBody>
      </p:sp>
    </p:spTree>
    <p:extLst>
      <p:ext uri="{BB962C8B-B14F-4D97-AF65-F5344CB8AC3E}">
        <p14:creationId xmlns:p14="http://schemas.microsoft.com/office/powerpoint/2010/main" val="4268665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2AC60-0531-B565-EDB7-70C8689680E9}"/>
              </a:ext>
            </a:extLst>
          </p:cNvPr>
          <p:cNvSpPr>
            <a:spLocks noGrp="1"/>
          </p:cNvSpPr>
          <p:nvPr>
            <p:ph type="title"/>
          </p:nvPr>
        </p:nvSpPr>
        <p:spPr/>
        <p:txBody>
          <a:bodyPr/>
          <a:lstStyle/>
          <a:p>
            <a:r>
              <a:rPr lang="en-US" b="1" dirty="0"/>
              <a:t>How Restrictive Contract Terms Can Amplify Consolidation Harms</a:t>
            </a:r>
          </a:p>
        </p:txBody>
      </p:sp>
      <p:sp>
        <p:nvSpPr>
          <p:cNvPr id="3" name="Content Placeholder 2">
            <a:extLst>
              <a:ext uri="{FF2B5EF4-FFF2-40B4-BE49-F238E27FC236}">
                <a16:creationId xmlns:a16="http://schemas.microsoft.com/office/drawing/2014/main" id="{9C3CDE62-9BA1-43F5-68F1-1A592AE95D53}"/>
              </a:ext>
            </a:extLst>
          </p:cNvPr>
          <p:cNvSpPr>
            <a:spLocks noGrp="1"/>
          </p:cNvSpPr>
          <p:nvPr>
            <p:ph sz="half" idx="1"/>
          </p:nvPr>
        </p:nvSpPr>
        <p:spPr>
          <a:xfrm>
            <a:off x="490653" y="1959140"/>
            <a:ext cx="4505093" cy="3783738"/>
          </a:xfrm>
        </p:spPr>
        <p:txBody>
          <a:bodyPr/>
          <a:lstStyle/>
          <a:p>
            <a:pPr marL="285750" indent="-285750">
              <a:buFont typeface="Arial" panose="020B0604020202020204" pitchFamily="34" charset="0"/>
              <a:buChar char="•"/>
            </a:pPr>
            <a:r>
              <a:rPr lang="en-US" sz="1800" b="1" dirty="0"/>
              <a:t>All-or-nothing (tying):</a:t>
            </a:r>
            <a:r>
              <a:rPr lang="en-US" sz="1800" dirty="0"/>
              <a:t> Contract with one hospital requires contract with the whole system</a:t>
            </a:r>
          </a:p>
          <a:p>
            <a:pPr marL="285750" indent="-285750">
              <a:buFont typeface="Arial" panose="020B0604020202020204" pitchFamily="34" charset="0"/>
              <a:buChar char="•"/>
            </a:pPr>
            <a:r>
              <a:rPr lang="en-US" sz="1800" b="1" dirty="0"/>
              <a:t>All-products:</a:t>
            </a:r>
            <a:r>
              <a:rPr lang="en-US" sz="1800" dirty="0"/>
              <a:t> Inclusion in one product line requires inclusion in every product line</a:t>
            </a:r>
          </a:p>
          <a:p>
            <a:pPr marL="285750" indent="-285750">
              <a:buFont typeface="Arial" panose="020B0604020202020204" pitchFamily="34" charset="0"/>
              <a:buChar char="•"/>
            </a:pPr>
            <a:r>
              <a:rPr lang="en-US" sz="1800" b="1" dirty="0"/>
              <a:t>Anti-steering:</a:t>
            </a:r>
            <a:r>
              <a:rPr lang="en-US" sz="1800" dirty="0"/>
              <a:t> Insurer cannot steer patients to lower-cost alternatives</a:t>
            </a:r>
          </a:p>
          <a:p>
            <a:pPr marL="285750" indent="-285750">
              <a:buFont typeface="Arial" panose="020B0604020202020204" pitchFamily="34" charset="0"/>
              <a:buChar char="•"/>
            </a:pPr>
            <a:r>
              <a:rPr lang="en-US" sz="1800" b="1" dirty="0"/>
              <a:t>Anti-tiering:</a:t>
            </a:r>
            <a:r>
              <a:rPr lang="en-US" sz="1800" dirty="0"/>
              <a:t> System cannot be placed in a non-preferred tier</a:t>
            </a:r>
          </a:p>
          <a:p>
            <a:pPr marL="285750" indent="-285750">
              <a:buFont typeface="Arial" panose="020B0604020202020204" pitchFamily="34" charset="0"/>
              <a:buChar char="•"/>
            </a:pPr>
            <a:r>
              <a:rPr lang="en-US" sz="1800" b="1" dirty="0"/>
              <a:t>Gag clauses:</a:t>
            </a:r>
            <a:r>
              <a:rPr lang="en-US" sz="1800" dirty="0"/>
              <a:t> Contract terms hidden from the employers paying the bills</a:t>
            </a:r>
          </a:p>
          <a:p>
            <a:endParaRPr lang="en-US" dirty="0"/>
          </a:p>
        </p:txBody>
      </p:sp>
      <p:sp>
        <p:nvSpPr>
          <p:cNvPr id="5" name="Footer Placeholder 4">
            <a:extLst>
              <a:ext uri="{FF2B5EF4-FFF2-40B4-BE49-F238E27FC236}">
                <a16:creationId xmlns:a16="http://schemas.microsoft.com/office/drawing/2014/main" id="{92DC92B9-D6DC-FC38-5253-53AE90D0451D}"/>
              </a:ext>
            </a:extLst>
          </p:cNvPr>
          <p:cNvSpPr>
            <a:spLocks noGrp="1"/>
          </p:cNvSpPr>
          <p:nvPr>
            <p:ph type="ftr" sz="quarter" idx="11"/>
          </p:nvPr>
        </p:nvSpPr>
        <p:spPr>
          <a:xfrm>
            <a:off x="980771" y="6356351"/>
            <a:ext cx="4705235" cy="365125"/>
          </a:xfrm>
        </p:spPr>
        <p:txBody>
          <a:bodyPr/>
          <a:lstStyle/>
          <a:p>
            <a:r>
              <a:rPr lang="en-US" dirty="0">
                <a:solidFill>
                  <a:srgbClr val="FFFFFF"/>
                </a:solidFill>
              </a:rPr>
              <a:t>Gudiksen, Health Law Professors Conference, HSLME, June 2026</a:t>
            </a:r>
          </a:p>
        </p:txBody>
      </p:sp>
      <p:grpSp>
        <p:nvGrpSpPr>
          <p:cNvPr id="4" name="Group 3">
            <a:extLst>
              <a:ext uri="{FF2B5EF4-FFF2-40B4-BE49-F238E27FC236}">
                <a16:creationId xmlns:a16="http://schemas.microsoft.com/office/drawing/2014/main" id="{D9A2A67E-A114-BABC-1058-6EB48DAA8E69}"/>
              </a:ext>
            </a:extLst>
          </p:cNvPr>
          <p:cNvGrpSpPr/>
          <p:nvPr/>
        </p:nvGrpSpPr>
        <p:grpSpPr>
          <a:xfrm>
            <a:off x="5419493" y="2546191"/>
            <a:ext cx="3095857" cy="2181925"/>
            <a:chOff x="4799447" y="2883100"/>
            <a:chExt cx="3571519" cy="1477328"/>
          </a:xfrm>
        </p:grpSpPr>
        <p:sp>
          <p:nvSpPr>
            <p:cNvPr id="8" name="TextBox 7">
              <a:extLst>
                <a:ext uri="{FF2B5EF4-FFF2-40B4-BE49-F238E27FC236}">
                  <a16:creationId xmlns:a16="http://schemas.microsoft.com/office/drawing/2014/main" id="{42C914BC-EA38-E2F3-BA9E-0165A31017A2}"/>
                </a:ext>
              </a:extLst>
            </p:cNvPr>
            <p:cNvSpPr txBox="1"/>
            <p:nvPr/>
          </p:nvSpPr>
          <p:spPr>
            <a:xfrm>
              <a:off x="4822307" y="2883100"/>
              <a:ext cx="3548659" cy="1477328"/>
            </a:xfrm>
            <a:prstGeom prst="rect">
              <a:avLst/>
            </a:prstGeom>
            <a:solidFill>
              <a:srgbClr val="F0F4F9"/>
            </a:solidFill>
          </p:spPr>
          <p:txBody>
            <a:bodyPr wrap="square" rtlCol="0">
              <a:spAutoFit/>
            </a:bodyPr>
            <a:lstStyle/>
            <a:p>
              <a:r>
                <a:rPr lang="en-US" i="1" dirty="0"/>
                <a:t>"The more a health system spreads itself out across the country, the more it can impose those terms and conditions on a national carrier."</a:t>
              </a:r>
            </a:p>
            <a:p>
              <a:r>
                <a:rPr lang="en-US" dirty="0"/>
                <a:t>— Employee, alternative TPA</a:t>
              </a:r>
            </a:p>
          </p:txBody>
        </p:sp>
        <p:sp>
          <p:nvSpPr>
            <p:cNvPr id="12" name="Rounded Rectangle 11">
              <a:extLst>
                <a:ext uri="{FF2B5EF4-FFF2-40B4-BE49-F238E27FC236}">
                  <a16:creationId xmlns:a16="http://schemas.microsoft.com/office/drawing/2014/main" id="{997444C9-A869-1B92-9ABF-668B69338DC3}"/>
                </a:ext>
              </a:extLst>
            </p:cNvPr>
            <p:cNvSpPr/>
            <p:nvPr/>
          </p:nvSpPr>
          <p:spPr>
            <a:xfrm flipH="1">
              <a:off x="4799447" y="2883100"/>
              <a:ext cx="45719" cy="1477328"/>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54889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7EB4A-1F8B-FC71-3D07-6F70CE652C5F}"/>
              </a:ext>
            </a:extLst>
          </p:cNvPr>
          <p:cNvSpPr>
            <a:spLocks noGrp="1"/>
          </p:cNvSpPr>
          <p:nvPr>
            <p:ph type="title"/>
          </p:nvPr>
        </p:nvSpPr>
        <p:spPr/>
        <p:txBody>
          <a:bodyPr/>
          <a:lstStyle/>
          <a:p>
            <a:r>
              <a:rPr lang="en-US" b="1" dirty="0"/>
              <a:t>Why Employers Can’t Counter Health System Market Power</a:t>
            </a:r>
          </a:p>
        </p:txBody>
      </p:sp>
      <p:sp>
        <p:nvSpPr>
          <p:cNvPr id="5" name="Footer Placeholder 4">
            <a:extLst>
              <a:ext uri="{FF2B5EF4-FFF2-40B4-BE49-F238E27FC236}">
                <a16:creationId xmlns:a16="http://schemas.microsoft.com/office/drawing/2014/main" id="{C29DD29D-333B-0A39-EFFA-8C6A1EE6E8C1}"/>
              </a:ext>
            </a:extLst>
          </p:cNvPr>
          <p:cNvSpPr>
            <a:spLocks noGrp="1"/>
          </p:cNvSpPr>
          <p:nvPr>
            <p:ph type="ftr" sz="quarter" idx="11"/>
          </p:nvPr>
        </p:nvSpPr>
        <p:spPr>
          <a:xfrm>
            <a:off x="980772" y="6356351"/>
            <a:ext cx="5017470" cy="365125"/>
          </a:xfrm>
        </p:spPr>
        <p:txBody>
          <a:bodyPr/>
          <a:lstStyle/>
          <a:p>
            <a:r>
              <a:rPr lang="en-US" dirty="0">
                <a:solidFill>
                  <a:srgbClr val="FFFFFF"/>
                </a:solidFill>
              </a:rPr>
              <a:t>Gudiksen, Health Law Professors Conference, HSLME, June 2026</a:t>
            </a:r>
          </a:p>
        </p:txBody>
      </p:sp>
      <p:grpSp>
        <p:nvGrpSpPr>
          <p:cNvPr id="3" name="Group 2">
            <a:extLst>
              <a:ext uri="{FF2B5EF4-FFF2-40B4-BE49-F238E27FC236}">
                <a16:creationId xmlns:a16="http://schemas.microsoft.com/office/drawing/2014/main" id="{1051D5C7-86B5-D7EB-BDB8-5764D9F20F4D}"/>
              </a:ext>
            </a:extLst>
          </p:cNvPr>
          <p:cNvGrpSpPr/>
          <p:nvPr/>
        </p:nvGrpSpPr>
        <p:grpSpPr>
          <a:xfrm>
            <a:off x="3929761" y="1870666"/>
            <a:ext cx="5017469" cy="2321686"/>
            <a:chOff x="3929761" y="1870666"/>
            <a:chExt cx="5017469" cy="2321686"/>
          </a:xfrm>
        </p:grpSpPr>
        <p:sp>
          <p:nvSpPr>
            <p:cNvPr id="11" name="Rounded Rectangle 10">
              <a:extLst>
                <a:ext uri="{FF2B5EF4-FFF2-40B4-BE49-F238E27FC236}">
                  <a16:creationId xmlns:a16="http://schemas.microsoft.com/office/drawing/2014/main" id="{552368E3-8E35-5667-2FA3-EA4459F17DF3}"/>
                </a:ext>
              </a:extLst>
            </p:cNvPr>
            <p:cNvSpPr/>
            <p:nvPr/>
          </p:nvSpPr>
          <p:spPr>
            <a:xfrm>
              <a:off x="3929761" y="1870666"/>
              <a:ext cx="5017469" cy="2304893"/>
            </a:xfrm>
            <a:prstGeom prst="roundRect">
              <a:avLst>
                <a:gd name="adj" fmla="val 5180"/>
              </a:avLst>
            </a:prstGeom>
            <a:solidFill>
              <a:srgbClr val="F0F4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i="1" dirty="0">
                  <a:solidFill>
                    <a:schemeClr val="accent1">
                      <a:lumMod val="50000"/>
                    </a:schemeClr>
                  </a:solidFill>
                </a:rPr>
                <a:t>"[Large employer] </a:t>
              </a:r>
              <a:r>
                <a:rPr lang="en-US" sz="1600" i="1" dirty="0">
                  <a:solidFill>
                    <a:schemeClr val="tx1"/>
                  </a:solidFill>
                </a:rPr>
                <a:t>cared a lot about price, but they really cared more about disruption, access, and customer service. We had a very difficult provider negotiation on the East Coast, and they had a lot of employees in that market. [The employer] was coming unglued. You can imagine the pressure that we were under to close that provider deal."</a:t>
              </a:r>
            </a:p>
            <a:p>
              <a:r>
                <a:rPr lang="en-US" sz="1600" dirty="0">
                  <a:solidFill>
                    <a:schemeClr val="tx1"/>
                  </a:solidFill>
                </a:rPr>
                <a:t>		— Former employee, large insurer</a:t>
              </a:r>
            </a:p>
          </p:txBody>
        </p:sp>
        <p:sp>
          <p:nvSpPr>
            <p:cNvPr id="10" name="Rounded Rectangle 9">
              <a:extLst>
                <a:ext uri="{FF2B5EF4-FFF2-40B4-BE49-F238E27FC236}">
                  <a16:creationId xmlns:a16="http://schemas.microsoft.com/office/drawing/2014/main" id="{6DF5EEE3-FB27-783B-5FBB-B18A6A0FF88B}"/>
                </a:ext>
              </a:extLst>
            </p:cNvPr>
            <p:cNvSpPr/>
            <p:nvPr/>
          </p:nvSpPr>
          <p:spPr>
            <a:xfrm flipH="1">
              <a:off x="3941335" y="1887459"/>
              <a:ext cx="31648" cy="2304893"/>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Rectangle 3">
            <a:extLst>
              <a:ext uri="{FF2B5EF4-FFF2-40B4-BE49-F238E27FC236}">
                <a16:creationId xmlns:a16="http://schemas.microsoft.com/office/drawing/2014/main" id="{DEC46A9F-42A9-BB24-D702-DFDFFDEF2C7A}"/>
              </a:ext>
            </a:extLst>
          </p:cNvPr>
          <p:cNvSpPr>
            <a:spLocks noGrp="1" noChangeArrowheads="1"/>
          </p:cNvSpPr>
          <p:nvPr>
            <p:ph sz="half" idx="1"/>
          </p:nvPr>
        </p:nvSpPr>
        <p:spPr bwMode="auto">
          <a:xfrm>
            <a:off x="450443" y="2024821"/>
            <a:ext cx="3304005"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Largest, most sophisticated employers face the same dynamics as smaller ones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800">
                <a:solidFill>
                  <a:schemeClr val="tx1"/>
                </a:solidFill>
              </a:rPr>
              <a:t>E</a:t>
            </a:r>
            <a:r>
              <a:rPr kumimoji="0" lang="en-US" altLang="en-US" sz="1800" b="0" i="0" u="none" strike="noStrike" cap="none" normalizeH="0" baseline="0">
                <a:ln>
                  <a:noFill/>
                </a:ln>
                <a:solidFill>
                  <a:schemeClr val="tx1"/>
                </a:solidFill>
                <a:effectLst/>
                <a:latin typeface="Arial" panose="020B0604020202020204" pitchFamily="34" charset="0"/>
              </a:rPr>
              <a:t>mployees </a:t>
            </a:r>
            <a:r>
              <a:rPr kumimoji="0" lang="en-US" altLang="en-US" sz="1800" b="0" i="0" u="none" strike="noStrike" cap="none" normalizeH="0" baseline="0" dirty="0">
                <a:ln>
                  <a:noFill/>
                </a:ln>
                <a:solidFill>
                  <a:schemeClr val="tx1"/>
                </a:solidFill>
                <a:effectLst/>
                <a:latin typeface="Arial" panose="020B0604020202020204" pitchFamily="34" charset="0"/>
              </a:rPr>
              <a:t>in </a:t>
            </a:r>
            <a:r>
              <a:rPr lang="en-US" altLang="en-US" sz="1800" dirty="0">
                <a:solidFill>
                  <a:schemeClr val="tx1"/>
                </a:solidFill>
              </a:rPr>
              <a:t>more</a:t>
            </a:r>
            <a:r>
              <a:rPr kumimoji="0" lang="en-US" altLang="en-US" sz="1800" b="0" i="0" u="none" strike="noStrike" cap="none" normalizeH="0" baseline="0" dirty="0">
                <a:ln>
                  <a:noFill/>
                </a:ln>
                <a:solidFill>
                  <a:schemeClr val="tx1"/>
                </a:solidFill>
                <a:effectLst/>
                <a:latin typeface="Arial" panose="020B0604020202020204" pitchFamily="34" charset="0"/>
              </a:rPr>
              <a:t> markets means more disruption pressure, not more leverage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285750" indent="-285750" eaLnBrk="0" fontAlgn="base" hangingPunct="0">
              <a:lnSpc>
                <a:spcPct val="100000"/>
              </a:lnSpc>
              <a:spcBef>
                <a:spcPct val="0"/>
              </a:spcBef>
              <a:spcAft>
                <a:spcPct val="0"/>
              </a:spcAft>
              <a:buFont typeface="Arial" panose="020B0604020202020204" pitchFamily="34" charset="0"/>
              <a:buChar char="•"/>
            </a:pPr>
            <a:r>
              <a:rPr lang="en-US" altLang="en-US" sz="1800" dirty="0">
                <a:solidFill>
                  <a:schemeClr val="tx1"/>
                </a:solidFill>
              </a:rPr>
              <a:t>Switching insurers or TPAs is costly and rarely produces meaningfully different terms</a:t>
            </a:r>
          </a:p>
        </p:txBody>
      </p:sp>
      <p:grpSp>
        <p:nvGrpSpPr>
          <p:cNvPr id="9" name="Group 8">
            <a:extLst>
              <a:ext uri="{FF2B5EF4-FFF2-40B4-BE49-F238E27FC236}">
                <a16:creationId xmlns:a16="http://schemas.microsoft.com/office/drawing/2014/main" id="{1FEB0566-90E3-60AA-7072-E1974C14CC0A}"/>
              </a:ext>
            </a:extLst>
          </p:cNvPr>
          <p:cNvGrpSpPr/>
          <p:nvPr/>
        </p:nvGrpSpPr>
        <p:grpSpPr>
          <a:xfrm>
            <a:off x="3929760" y="4378686"/>
            <a:ext cx="5017469" cy="1325563"/>
            <a:chOff x="947892" y="1841410"/>
            <a:chExt cx="7248215" cy="2349683"/>
          </a:xfrm>
        </p:grpSpPr>
        <p:sp>
          <p:nvSpPr>
            <p:cNvPr id="12" name="Rounded Rectangle 11">
              <a:extLst>
                <a:ext uri="{FF2B5EF4-FFF2-40B4-BE49-F238E27FC236}">
                  <a16:creationId xmlns:a16="http://schemas.microsoft.com/office/drawing/2014/main" id="{4291481E-AB95-34AD-03B7-ED14BB86C1A2}"/>
                </a:ext>
              </a:extLst>
            </p:cNvPr>
            <p:cNvSpPr/>
            <p:nvPr/>
          </p:nvSpPr>
          <p:spPr>
            <a:xfrm>
              <a:off x="947893" y="1841410"/>
              <a:ext cx="7248214" cy="2349683"/>
            </a:xfrm>
            <a:prstGeom prst="roundRect">
              <a:avLst>
                <a:gd name="adj" fmla="val 5180"/>
              </a:avLst>
            </a:prstGeom>
            <a:solidFill>
              <a:srgbClr val="F0F4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i="1" dirty="0">
                  <a:solidFill>
                    <a:srgbClr val="002554"/>
                  </a:solidFill>
                </a:rPr>
                <a:t>"If you're an employer, it's very difficult to get out of the BUCA jail, because where do you go? The employer is just stuck in the jail, and the jail has tightened over the past few years."</a:t>
              </a:r>
            </a:p>
            <a:p>
              <a:r>
                <a:rPr lang="en-US" sz="1600" dirty="0">
                  <a:solidFill>
                    <a:srgbClr val="002554"/>
                  </a:solidFill>
                </a:rPr>
                <a:t>		— Employee, alternative TPA</a:t>
              </a:r>
            </a:p>
          </p:txBody>
        </p:sp>
        <p:sp>
          <p:nvSpPr>
            <p:cNvPr id="13" name="Rounded Rectangle 12">
              <a:extLst>
                <a:ext uri="{FF2B5EF4-FFF2-40B4-BE49-F238E27FC236}">
                  <a16:creationId xmlns:a16="http://schemas.microsoft.com/office/drawing/2014/main" id="{EB50A361-7C06-4C66-3CF2-DD6DC1598AB4}"/>
                </a:ext>
              </a:extLst>
            </p:cNvPr>
            <p:cNvSpPr/>
            <p:nvPr/>
          </p:nvSpPr>
          <p:spPr>
            <a:xfrm flipH="1">
              <a:off x="947892" y="1841410"/>
              <a:ext cx="45719" cy="2349683"/>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96673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EC036-6CED-AB9D-079C-EB22779CCEBC}"/>
              </a:ext>
            </a:extLst>
          </p:cNvPr>
          <p:cNvSpPr>
            <a:spLocks noGrp="1"/>
          </p:cNvSpPr>
          <p:nvPr>
            <p:ph type="title"/>
          </p:nvPr>
        </p:nvSpPr>
        <p:spPr/>
        <p:txBody>
          <a:bodyPr/>
          <a:lstStyle/>
          <a:p>
            <a:r>
              <a:rPr lang="en-US" b="1" dirty="0"/>
              <a:t>The Maze of Middlemen</a:t>
            </a:r>
            <a:endParaRPr lang="en-US" dirty="0"/>
          </a:p>
        </p:txBody>
      </p:sp>
      <p:sp>
        <p:nvSpPr>
          <p:cNvPr id="3" name="Content Placeholder 2">
            <a:extLst>
              <a:ext uri="{FF2B5EF4-FFF2-40B4-BE49-F238E27FC236}">
                <a16:creationId xmlns:a16="http://schemas.microsoft.com/office/drawing/2014/main" id="{06D2A74D-7EAA-38E8-44C8-7D6FC68860E9}"/>
              </a:ext>
            </a:extLst>
          </p:cNvPr>
          <p:cNvSpPr>
            <a:spLocks noGrp="1"/>
          </p:cNvSpPr>
          <p:nvPr>
            <p:ph idx="1"/>
          </p:nvPr>
        </p:nvSpPr>
        <p:spPr>
          <a:xfrm>
            <a:off x="695325" y="2541087"/>
            <a:ext cx="3911920" cy="3300290"/>
          </a:xfrm>
        </p:spPr>
        <p:txBody>
          <a:bodyPr/>
          <a:lstStyle/>
          <a:p>
            <a:pPr marL="285750" indent="-285750">
              <a:buFont typeface="Arial" panose="020B0604020202020204" pitchFamily="34" charset="0"/>
              <a:buChar char="•"/>
            </a:pPr>
            <a:r>
              <a:rPr lang="en-US" sz="1800" b="1" dirty="0"/>
              <a:t>Limited information: </a:t>
            </a:r>
            <a:r>
              <a:rPr lang="en-US" sz="1800" dirty="0"/>
              <a:t>Gag clauses hide the contracts that govern how employer money is spent</a:t>
            </a:r>
          </a:p>
          <a:p>
            <a:pPr marL="285750" indent="-285750">
              <a:buFont typeface="Arial" panose="020B0604020202020204" pitchFamily="34" charset="0"/>
              <a:buChar char="•"/>
            </a:pPr>
            <a:r>
              <a:rPr lang="en-US" sz="1800" b="1" dirty="0"/>
              <a:t>TPAs:</a:t>
            </a:r>
            <a:r>
              <a:rPr lang="en-US" sz="1800" dirty="0"/>
              <a:t> Often divisions of large insurers, so incentives not aligned with self-funded employers. </a:t>
            </a:r>
          </a:p>
          <a:p>
            <a:pPr marL="285750" indent="-285750">
              <a:buFont typeface="Arial" panose="020B0604020202020204" pitchFamily="34" charset="0"/>
              <a:buChar char="•"/>
            </a:pPr>
            <a:r>
              <a:rPr lang="en-US" sz="1800" b="1" dirty="0"/>
              <a:t>Benefits consultants: </a:t>
            </a:r>
            <a:r>
              <a:rPr lang="en-US" sz="1800" dirty="0"/>
              <a:t>Large consultancies advise both employers and the health systems they negotiate against</a:t>
            </a:r>
          </a:p>
          <a:p>
            <a:endParaRPr lang="en-US" dirty="0"/>
          </a:p>
        </p:txBody>
      </p:sp>
      <p:sp>
        <p:nvSpPr>
          <p:cNvPr id="4" name="Footer Placeholder 3">
            <a:extLst>
              <a:ext uri="{FF2B5EF4-FFF2-40B4-BE49-F238E27FC236}">
                <a16:creationId xmlns:a16="http://schemas.microsoft.com/office/drawing/2014/main" id="{B39EF591-7228-5396-82EA-BD150000DC8C}"/>
              </a:ext>
            </a:extLst>
          </p:cNvPr>
          <p:cNvSpPr>
            <a:spLocks noGrp="1"/>
          </p:cNvSpPr>
          <p:nvPr>
            <p:ph type="ftr" sz="quarter" idx="11"/>
          </p:nvPr>
        </p:nvSpPr>
        <p:spPr>
          <a:xfrm>
            <a:off x="980771" y="6356351"/>
            <a:ext cx="4126487" cy="365125"/>
          </a:xfrm>
        </p:spPr>
        <p:txBody>
          <a:bodyPr/>
          <a:lstStyle/>
          <a:p>
            <a:r>
              <a:rPr lang="en-US" dirty="0">
                <a:solidFill>
                  <a:srgbClr val="FFFFFF"/>
                </a:solidFill>
              </a:rPr>
              <a:t>Gudiksen, Health Law Professors Conference, HSLME, June 2026</a:t>
            </a:r>
          </a:p>
        </p:txBody>
      </p:sp>
      <p:grpSp>
        <p:nvGrpSpPr>
          <p:cNvPr id="7" name="Group 6">
            <a:extLst>
              <a:ext uri="{FF2B5EF4-FFF2-40B4-BE49-F238E27FC236}">
                <a16:creationId xmlns:a16="http://schemas.microsoft.com/office/drawing/2014/main" id="{DD94EF71-9236-FE9F-9E2B-646756CDBD03}"/>
              </a:ext>
            </a:extLst>
          </p:cNvPr>
          <p:cNvGrpSpPr/>
          <p:nvPr/>
        </p:nvGrpSpPr>
        <p:grpSpPr>
          <a:xfrm>
            <a:off x="5107258" y="3135870"/>
            <a:ext cx="3571519" cy="1200329"/>
            <a:chOff x="2649739" y="2526212"/>
            <a:chExt cx="3571519" cy="1200329"/>
          </a:xfrm>
        </p:grpSpPr>
        <p:sp>
          <p:nvSpPr>
            <p:cNvPr id="5" name="TextBox 4">
              <a:extLst>
                <a:ext uri="{FF2B5EF4-FFF2-40B4-BE49-F238E27FC236}">
                  <a16:creationId xmlns:a16="http://schemas.microsoft.com/office/drawing/2014/main" id="{B2E4E57B-7553-7D77-AB01-E4F8B24880C0}"/>
                </a:ext>
              </a:extLst>
            </p:cNvPr>
            <p:cNvSpPr txBox="1"/>
            <p:nvPr/>
          </p:nvSpPr>
          <p:spPr>
            <a:xfrm>
              <a:off x="2672599" y="2526212"/>
              <a:ext cx="3548659" cy="1200329"/>
            </a:xfrm>
            <a:prstGeom prst="rect">
              <a:avLst/>
            </a:prstGeom>
            <a:solidFill>
              <a:srgbClr val="F0F4F9"/>
            </a:solidFill>
          </p:spPr>
          <p:txBody>
            <a:bodyPr wrap="square" rtlCol="0">
              <a:spAutoFit/>
            </a:bodyPr>
            <a:lstStyle/>
            <a:p>
              <a:r>
                <a:rPr lang="en-US" i="1" dirty="0"/>
                <a:t>"We're not proper agents, I'm afraid."</a:t>
              </a:r>
            </a:p>
            <a:p>
              <a:r>
                <a:rPr lang="en-US" dirty="0"/>
                <a:t>— Employee, large benefits consulting company</a:t>
              </a:r>
            </a:p>
          </p:txBody>
        </p:sp>
        <p:sp>
          <p:nvSpPr>
            <p:cNvPr id="6" name="Rounded Rectangle 5">
              <a:extLst>
                <a:ext uri="{FF2B5EF4-FFF2-40B4-BE49-F238E27FC236}">
                  <a16:creationId xmlns:a16="http://schemas.microsoft.com/office/drawing/2014/main" id="{EAB6DD2C-FD5D-3B4B-4B4F-398695684022}"/>
                </a:ext>
              </a:extLst>
            </p:cNvPr>
            <p:cNvSpPr/>
            <p:nvPr/>
          </p:nvSpPr>
          <p:spPr>
            <a:xfrm>
              <a:off x="2649739" y="2526212"/>
              <a:ext cx="45719" cy="1200328"/>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extBox 8">
            <a:extLst>
              <a:ext uri="{FF2B5EF4-FFF2-40B4-BE49-F238E27FC236}">
                <a16:creationId xmlns:a16="http://schemas.microsoft.com/office/drawing/2014/main" id="{8AD09D0C-8A42-42BD-52E9-703889A0B93F}"/>
              </a:ext>
            </a:extLst>
          </p:cNvPr>
          <p:cNvSpPr txBox="1"/>
          <p:nvPr/>
        </p:nvSpPr>
        <p:spPr>
          <a:xfrm>
            <a:off x="695325" y="1669718"/>
            <a:ext cx="7753350" cy="646331"/>
          </a:xfrm>
          <a:prstGeom prst="rect">
            <a:avLst/>
          </a:prstGeom>
          <a:noFill/>
        </p:spPr>
        <p:txBody>
          <a:bodyPr wrap="square">
            <a:spAutoFit/>
          </a:bodyPr>
          <a:lstStyle/>
          <a:p>
            <a:r>
              <a:rPr lang="en-US" b="0" i="1" dirty="0">
                <a:solidFill>
                  <a:srgbClr val="5A6A8A"/>
                </a:solidFill>
                <a:effectLst/>
                <a:latin typeface="Arial" panose="020B0604020202020204" pitchFamily="34" charset="0"/>
              </a:rPr>
              <a:t>Employers bear fiduciary responsibility but lack the information, leverage, and aligned advisors</a:t>
            </a:r>
            <a:endParaRPr lang="en-US" dirty="0"/>
          </a:p>
        </p:txBody>
      </p:sp>
    </p:spTree>
    <p:extLst>
      <p:ext uri="{BB962C8B-B14F-4D97-AF65-F5344CB8AC3E}">
        <p14:creationId xmlns:p14="http://schemas.microsoft.com/office/powerpoint/2010/main" val="332467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8AB23-5CEB-03A3-1039-AB287F02F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8EA26-6475-1A29-3A88-35C4B0CEA769}"/>
              </a:ext>
            </a:extLst>
          </p:cNvPr>
          <p:cNvSpPr>
            <a:spLocks noGrp="1"/>
          </p:cNvSpPr>
          <p:nvPr>
            <p:ph type="title"/>
          </p:nvPr>
        </p:nvSpPr>
        <p:spPr/>
        <p:txBody>
          <a:bodyPr/>
          <a:lstStyle/>
          <a:p>
            <a:r>
              <a:rPr lang="en-US" b="1" dirty="0"/>
              <a:t>The Limits of Market-Based Solutions</a:t>
            </a:r>
          </a:p>
        </p:txBody>
      </p:sp>
      <p:sp>
        <p:nvSpPr>
          <p:cNvPr id="3" name="Content Placeholder 2">
            <a:extLst>
              <a:ext uri="{FF2B5EF4-FFF2-40B4-BE49-F238E27FC236}">
                <a16:creationId xmlns:a16="http://schemas.microsoft.com/office/drawing/2014/main" id="{84991CB3-8927-DF73-60CC-36AD833E6041}"/>
              </a:ext>
            </a:extLst>
          </p:cNvPr>
          <p:cNvSpPr>
            <a:spLocks noGrp="1"/>
          </p:cNvSpPr>
          <p:nvPr>
            <p:ph sz="half" idx="1"/>
          </p:nvPr>
        </p:nvSpPr>
        <p:spPr>
          <a:xfrm>
            <a:off x="628649" y="2323346"/>
            <a:ext cx="7886700" cy="3801511"/>
          </a:xfrm>
        </p:spPr>
        <p:txBody>
          <a:bodyPr/>
          <a:lstStyle/>
          <a:p>
            <a:pPr marL="285750" indent="-285750">
              <a:spcBef>
                <a:spcPts val="400"/>
              </a:spcBef>
              <a:buFont typeface="Arial" panose="020B0604020202020204" pitchFamily="34" charset="0"/>
              <a:buChar char="•"/>
            </a:pPr>
            <a:r>
              <a:rPr lang="en-US" sz="1800" dirty="0"/>
              <a:t>Employers rationally demand broad networks to retain employees</a:t>
            </a:r>
          </a:p>
          <a:p>
            <a:pPr marL="285750" indent="-285750">
              <a:spcBef>
                <a:spcPts val="400"/>
              </a:spcBef>
              <a:buFont typeface="Arial" panose="020B0604020202020204" pitchFamily="34" charset="0"/>
              <a:buChar char="•"/>
            </a:pPr>
            <a:endParaRPr lang="en-US" sz="1800" dirty="0"/>
          </a:p>
          <a:p>
            <a:pPr marL="285750" indent="-285750">
              <a:spcBef>
                <a:spcPts val="400"/>
              </a:spcBef>
              <a:buFont typeface="Arial" panose="020B0604020202020204" pitchFamily="34" charset="0"/>
              <a:buChar char="•"/>
            </a:pPr>
            <a:r>
              <a:rPr lang="en-US" sz="1800" dirty="0"/>
              <a:t>Insurers rationally avoid termination fights </a:t>
            </a:r>
          </a:p>
          <a:p>
            <a:pPr marL="285750" indent="-285750">
              <a:spcBef>
                <a:spcPts val="400"/>
              </a:spcBef>
              <a:buFont typeface="Arial" panose="020B0604020202020204" pitchFamily="34" charset="0"/>
              <a:buChar char="•"/>
            </a:pPr>
            <a:endParaRPr lang="en-US" sz="1800" dirty="0"/>
          </a:p>
          <a:p>
            <a:pPr marL="285750" indent="-285750">
              <a:spcBef>
                <a:spcPts val="400"/>
              </a:spcBef>
              <a:buFont typeface="Arial" panose="020B0604020202020204" pitchFamily="34" charset="0"/>
              <a:buChar char="•"/>
            </a:pPr>
            <a:r>
              <a:rPr lang="en-US" sz="1800" dirty="0"/>
              <a:t>Consultants rationally protect their largest revenue relationships</a:t>
            </a:r>
          </a:p>
          <a:p>
            <a:pPr marL="285750" indent="-285750">
              <a:spcBef>
                <a:spcPts val="400"/>
              </a:spcBef>
              <a:buFont typeface="Arial" panose="020B0604020202020204" pitchFamily="34" charset="0"/>
              <a:buChar char="•"/>
            </a:pPr>
            <a:endParaRPr lang="en-US" sz="1800" dirty="0"/>
          </a:p>
          <a:p>
            <a:pPr marL="285750" indent="-285750">
              <a:spcBef>
                <a:spcPts val="400"/>
              </a:spcBef>
              <a:buFont typeface="Arial" panose="020B0604020202020204" pitchFamily="34" charset="0"/>
              <a:buChar char="•"/>
            </a:pPr>
            <a:r>
              <a:rPr lang="en-US" sz="1800" dirty="0"/>
              <a:t>Systems rationally use leverage they have lawfully accumulated</a:t>
            </a:r>
          </a:p>
          <a:p>
            <a:endParaRPr lang="en-US" dirty="0">
              <a:solidFill>
                <a:srgbClr val="002554"/>
              </a:solidFill>
            </a:endParaRPr>
          </a:p>
        </p:txBody>
      </p:sp>
      <p:sp>
        <p:nvSpPr>
          <p:cNvPr id="5" name="Footer Placeholder 4">
            <a:extLst>
              <a:ext uri="{FF2B5EF4-FFF2-40B4-BE49-F238E27FC236}">
                <a16:creationId xmlns:a16="http://schemas.microsoft.com/office/drawing/2014/main" id="{F420E73C-C8E1-859F-E988-6B3A353A973B}"/>
              </a:ext>
            </a:extLst>
          </p:cNvPr>
          <p:cNvSpPr>
            <a:spLocks noGrp="1"/>
          </p:cNvSpPr>
          <p:nvPr>
            <p:ph type="ftr" sz="quarter" idx="11"/>
          </p:nvPr>
        </p:nvSpPr>
        <p:spPr>
          <a:xfrm>
            <a:off x="980771" y="6356351"/>
            <a:ext cx="4092437" cy="365125"/>
          </a:xfrm>
        </p:spPr>
        <p:txBody>
          <a:bodyPr/>
          <a:lstStyle/>
          <a:p>
            <a:r>
              <a:rPr lang="en-US" dirty="0">
                <a:solidFill>
                  <a:srgbClr val="FFFFFF"/>
                </a:solidFill>
              </a:rPr>
              <a:t>Gudiksen, Health Law Professors Conference, HSLME, June 2026</a:t>
            </a:r>
          </a:p>
        </p:txBody>
      </p:sp>
      <p:sp>
        <p:nvSpPr>
          <p:cNvPr id="7" name="TextBox 6">
            <a:extLst>
              <a:ext uri="{FF2B5EF4-FFF2-40B4-BE49-F238E27FC236}">
                <a16:creationId xmlns:a16="http://schemas.microsoft.com/office/drawing/2014/main" id="{860B2E8A-3C70-AE8D-8F57-DCFDF2847F20}"/>
              </a:ext>
            </a:extLst>
          </p:cNvPr>
          <p:cNvSpPr txBox="1"/>
          <p:nvPr/>
        </p:nvSpPr>
        <p:spPr>
          <a:xfrm>
            <a:off x="628650" y="1709905"/>
            <a:ext cx="6805820" cy="369332"/>
          </a:xfrm>
          <a:prstGeom prst="rect">
            <a:avLst/>
          </a:prstGeom>
          <a:noFill/>
        </p:spPr>
        <p:txBody>
          <a:bodyPr wrap="square">
            <a:spAutoFit/>
          </a:bodyPr>
          <a:lstStyle/>
          <a:p>
            <a:r>
              <a:rPr lang="en-US" b="0" i="1" dirty="0">
                <a:solidFill>
                  <a:srgbClr val="5A6A8A"/>
                </a:solidFill>
                <a:effectLst/>
                <a:latin typeface="Arial" panose="020B0604020202020204" pitchFamily="34" charset="0"/>
              </a:rPr>
              <a:t>Rational actors, structurally broken outcomes</a:t>
            </a:r>
            <a:endParaRPr lang="en-US" dirty="0"/>
          </a:p>
        </p:txBody>
      </p:sp>
      <p:sp>
        <p:nvSpPr>
          <p:cNvPr id="14" name="TextBox 13">
            <a:extLst>
              <a:ext uri="{FF2B5EF4-FFF2-40B4-BE49-F238E27FC236}">
                <a16:creationId xmlns:a16="http://schemas.microsoft.com/office/drawing/2014/main" id="{67480615-2DA8-B6CF-6420-55F44E7CFE2E}"/>
              </a:ext>
            </a:extLst>
          </p:cNvPr>
          <p:cNvSpPr txBox="1"/>
          <p:nvPr/>
        </p:nvSpPr>
        <p:spPr>
          <a:xfrm>
            <a:off x="742587" y="5286991"/>
            <a:ext cx="7658824" cy="384721"/>
          </a:xfrm>
          <a:prstGeom prst="rect">
            <a:avLst/>
          </a:prstGeom>
          <a:solidFill>
            <a:schemeClr val="tx1"/>
          </a:solidFill>
          <a:ln>
            <a:solidFill>
              <a:schemeClr val="bg1"/>
            </a:solidFill>
          </a:ln>
        </p:spPr>
        <p:txBody>
          <a:bodyPr wrap="square" rtlCol="0">
            <a:spAutoFit/>
          </a:bodyPr>
          <a:lstStyle/>
          <a:p>
            <a:pPr algn="ctr"/>
            <a:r>
              <a:rPr lang="en-US" sz="1900" dirty="0">
                <a:solidFill>
                  <a:schemeClr val="bg1"/>
                </a:solidFill>
              </a:rPr>
              <a:t>No individual market participant has the incentive or ability to fix high prices</a:t>
            </a:r>
          </a:p>
        </p:txBody>
      </p:sp>
    </p:spTree>
    <p:extLst>
      <p:ext uri="{BB962C8B-B14F-4D97-AF65-F5344CB8AC3E}">
        <p14:creationId xmlns:p14="http://schemas.microsoft.com/office/powerpoint/2010/main" val="1186907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B512C-AB9E-B108-2D53-293A716DA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4C448-3475-E343-3F48-5E8BAAAE578B}"/>
              </a:ext>
            </a:extLst>
          </p:cNvPr>
          <p:cNvSpPr>
            <a:spLocks noGrp="1"/>
          </p:cNvSpPr>
          <p:nvPr>
            <p:ph type="title"/>
          </p:nvPr>
        </p:nvSpPr>
        <p:spPr>
          <a:xfrm>
            <a:off x="629841" y="365126"/>
            <a:ext cx="7886700" cy="1325563"/>
          </a:xfrm>
        </p:spPr>
        <p:txBody>
          <a:bodyPr anchor="ctr">
            <a:normAutofit/>
          </a:bodyPr>
          <a:lstStyle/>
          <a:p>
            <a:r>
              <a:rPr lang="en-US" b="1" dirty="0"/>
              <a:t>The Role of Competition Policy</a:t>
            </a:r>
          </a:p>
        </p:txBody>
      </p:sp>
      <p:sp>
        <p:nvSpPr>
          <p:cNvPr id="12" name="Text Placeholder 2">
            <a:extLst>
              <a:ext uri="{FF2B5EF4-FFF2-40B4-BE49-F238E27FC236}">
                <a16:creationId xmlns:a16="http://schemas.microsoft.com/office/drawing/2014/main" id="{355E2307-14F5-CA09-DE1C-1183AFF68632}"/>
              </a:ext>
            </a:extLst>
          </p:cNvPr>
          <p:cNvSpPr>
            <a:spLocks noGrp="1"/>
          </p:cNvSpPr>
          <p:nvPr>
            <p:ph type="body" idx="1"/>
          </p:nvPr>
        </p:nvSpPr>
        <p:spPr>
          <a:xfrm>
            <a:off x="646511" y="1910798"/>
            <a:ext cx="3868340" cy="621574"/>
          </a:xfrm>
        </p:spPr>
        <p:txBody>
          <a:bodyPr/>
          <a:lstStyle/>
          <a:p>
            <a:r>
              <a:rPr lang="en-US" dirty="0"/>
              <a:t>What it Can Do</a:t>
            </a:r>
          </a:p>
          <a:p>
            <a:endParaRPr lang="en-US" dirty="0"/>
          </a:p>
        </p:txBody>
      </p:sp>
      <p:sp>
        <p:nvSpPr>
          <p:cNvPr id="6" name="Content Placeholder 5">
            <a:extLst>
              <a:ext uri="{FF2B5EF4-FFF2-40B4-BE49-F238E27FC236}">
                <a16:creationId xmlns:a16="http://schemas.microsoft.com/office/drawing/2014/main" id="{1CD3B76F-6302-6A34-C787-EF5444116036}"/>
              </a:ext>
            </a:extLst>
          </p:cNvPr>
          <p:cNvSpPr>
            <a:spLocks noGrp="1"/>
          </p:cNvSpPr>
          <p:nvPr>
            <p:ph sz="half" idx="2"/>
          </p:nvPr>
        </p:nvSpPr>
        <p:spPr>
          <a:xfrm>
            <a:off x="629842" y="2389328"/>
            <a:ext cx="3868340" cy="3684588"/>
          </a:xfrm>
        </p:spPr>
        <p:txBody>
          <a:bodyPr>
            <a:normAutofit/>
          </a:bodyPr>
          <a:lstStyle/>
          <a:p>
            <a:pPr marL="285750" indent="-285750">
              <a:buFont typeface="Arial" panose="020B0604020202020204" pitchFamily="34" charset="0"/>
              <a:buChar char="•"/>
            </a:pPr>
            <a:r>
              <a:rPr lang="en-US" sz="1800" dirty="0"/>
              <a:t>Block future mergers</a:t>
            </a:r>
          </a:p>
          <a:p>
            <a:pPr marL="285750" indent="-285750">
              <a:buFont typeface="Arial" panose="020B0604020202020204" pitchFamily="34" charset="0"/>
              <a:buChar char="•"/>
            </a:pPr>
            <a:r>
              <a:rPr lang="en-US" sz="1800" dirty="0"/>
              <a:t>Break up consolidated systems through divestiture</a:t>
            </a:r>
          </a:p>
          <a:p>
            <a:pPr marL="285750" indent="-285750">
              <a:buFont typeface="Arial" panose="020B0604020202020204" pitchFamily="34" charset="0"/>
              <a:buChar char="•"/>
            </a:pPr>
            <a:r>
              <a:rPr lang="en-US" sz="1800" dirty="0"/>
              <a:t>Enable state-level merger review</a:t>
            </a:r>
          </a:p>
          <a:p>
            <a:pPr marL="285750" indent="-285750">
              <a:buFont typeface="Arial" panose="020B0604020202020204" pitchFamily="34" charset="0"/>
              <a:buChar char="•"/>
            </a:pPr>
            <a:r>
              <a:rPr lang="en-US" sz="1800" dirty="0"/>
              <a:t>Challenge restrictive contract clauses </a:t>
            </a:r>
          </a:p>
          <a:p>
            <a:pPr marL="285750" indent="-285750">
              <a:buFont typeface="Arial" panose="020B0604020202020204" pitchFamily="34" charset="0"/>
              <a:buChar char="•"/>
            </a:pPr>
            <a:endParaRPr lang="en-US" dirty="0"/>
          </a:p>
        </p:txBody>
      </p:sp>
      <p:sp>
        <p:nvSpPr>
          <p:cNvPr id="14" name="Text Placeholder 4">
            <a:extLst>
              <a:ext uri="{FF2B5EF4-FFF2-40B4-BE49-F238E27FC236}">
                <a16:creationId xmlns:a16="http://schemas.microsoft.com/office/drawing/2014/main" id="{AD221D4E-EB25-7C08-B1C3-1719732A09BF}"/>
              </a:ext>
            </a:extLst>
          </p:cNvPr>
          <p:cNvSpPr>
            <a:spLocks noGrp="1"/>
          </p:cNvSpPr>
          <p:nvPr>
            <p:ph type="body" sz="quarter" idx="3"/>
          </p:nvPr>
        </p:nvSpPr>
        <p:spPr>
          <a:xfrm>
            <a:off x="4629150" y="1899223"/>
            <a:ext cx="3887391" cy="621574"/>
          </a:xfrm>
        </p:spPr>
        <p:txBody>
          <a:bodyPr>
            <a:normAutofit/>
          </a:bodyPr>
          <a:lstStyle/>
          <a:p>
            <a:r>
              <a:rPr lang="en-US" dirty="0"/>
              <a:t>What it Can’t Do</a:t>
            </a:r>
          </a:p>
          <a:p>
            <a:endParaRPr lang="en-US" dirty="0"/>
          </a:p>
        </p:txBody>
      </p:sp>
      <p:sp>
        <p:nvSpPr>
          <p:cNvPr id="7" name="Content Placeholder 6">
            <a:extLst>
              <a:ext uri="{FF2B5EF4-FFF2-40B4-BE49-F238E27FC236}">
                <a16:creationId xmlns:a16="http://schemas.microsoft.com/office/drawing/2014/main" id="{49C6CF2A-0D77-1D13-29EC-7C812E04A6F6}"/>
              </a:ext>
            </a:extLst>
          </p:cNvPr>
          <p:cNvSpPr>
            <a:spLocks noGrp="1"/>
          </p:cNvSpPr>
          <p:nvPr>
            <p:ph sz="quarter" idx="4"/>
          </p:nvPr>
        </p:nvSpPr>
        <p:spPr>
          <a:xfrm>
            <a:off x="4629150" y="2389328"/>
            <a:ext cx="3887391" cy="3684588"/>
          </a:xfrm>
        </p:spPr>
        <p:txBody>
          <a:bodyPr>
            <a:normAutofit/>
          </a:bodyPr>
          <a:lstStyle/>
          <a:p>
            <a:pPr marL="285750" indent="-285750">
              <a:buFont typeface="Arial" panose="020B0604020202020204" pitchFamily="34" charset="0"/>
              <a:buChar char="•"/>
            </a:pPr>
            <a:r>
              <a:rPr lang="en-US" sz="1800" dirty="0"/>
              <a:t>Restore lost competition, especially in rural areas</a:t>
            </a:r>
          </a:p>
          <a:p>
            <a:pPr marL="285750" indent="-285750">
              <a:buFont typeface="Arial" panose="020B0604020202020204" pitchFamily="34" charset="0"/>
              <a:buChar char="•"/>
            </a:pPr>
            <a:r>
              <a:rPr lang="en-US" sz="1800" dirty="0"/>
              <a:t>Change employer demand for broad networks</a:t>
            </a:r>
          </a:p>
          <a:p>
            <a:pPr marL="285750" indent="-285750">
              <a:buFont typeface="Arial" panose="020B0604020202020204" pitchFamily="34" charset="0"/>
              <a:buChar char="•"/>
            </a:pPr>
            <a:r>
              <a:rPr lang="en-US" sz="1800" dirty="0"/>
              <a:t>Move quickly enough</a:t>
            </a:r>
          </a:p>
          <a:p>
            <a:endParaRPr lang="en-US" dirty="0"/>
          </a:p>
        </p:txBody>
      </p:sp>
      <p:sp>
        <p:nvSpPr>
          <p:cNvPr id="5" name="Footer Placeholder 4">
            <a:extLst>
              <a:ext uri="{FF2B5EF4-FFF2-40B4-BE49-F238E27FC236}">
                <a16:creationId xmlns:a16="http://schemas.microsoft.com/office/drawing/2014/main" id="{A9947F3C-C666-E68A-4756-14DABD1D6CD6}"/>
              </a:ext>
            </a:extLst>
          </p:cNvPr>
          <p:cNvSpPr>
            <a:spLocks noGrp="1"/>
          </p:cNvSpPr>
          <p:nvPr>
            <p:ph type="ftr" sz="quarter" idx="11"/>
          </p:nvPr>
        </p:nvSpPr>
        <p:spPr>
          <a:xfrm>
            <a:off x="980772" y="6356351"/>
            <a:ext cx="3648378" cy="365125"/>
          </a:xfrm>
        </p:spPr>
        <p:txBody>
          <a:bodyPr anchor="ctr">
            <a:normAutofit/>
          </a:bodyPr>
          <a:lstStyle/>
          <a:p>
            <a:pPr>
              <a:lnSpc>
                <a:spcPct val="90000"/>
              </a:lnSpc>
              <a:spcAft>
                <a:spcPts val="600"/>
              </a:spcAft>
            </a:pPr>
            <a:r>
              <a:rPr lang="en-US" sz="900" dirty="0">
                <a:solidFill>
                  <a:srgbClr val="FFFFFF"/>
                </a:solidFill>
              </a:rPr>
              <a:t>Gudiksen, Health Law Professors Conference, HSLME, June 2026</a:t>
            </a:r>
          </a:p>
        </p:txBody>
      </p:sp>
      <p:cxnSp>
        <p:nvCxnSpPr>
          <p:cNvPr id="9" name="Straight Connector 8">
            <a:extLst>
              <a:ext uri="{FF2B5EF4-FFF2-40B4-BE49-F238E27FC236}">
                <a16:creationId xmlns:a16="http://schemas.microsoft.com/office/drawing/2014/main" id="{2F08E47F-DB05-CB01-5E6E-94D852CB7EDE}"/>
              </a:ext>
            </a:extLst>
          </p:cNvPr>
          <p:cNvCxnSpPr>
            <a:cxnSpLocks/>
          </p:cNvCxnSpPr>
          <p:nvPr/>
        </p:nvCxnSpPr>
        <p:spPr>
          <a:xfrm>
            <a:off x="629842" y="2210010"/>
            <a:ext cx="3664366" cy="0"/>
          </a:xfrm>
          <a:prstGeom prst="line">
            <a:avLst/>
          </a:prstGeom>
          <a:ln w="15875">
            <a:solidFill>
              <a:srgbClr val="6C82A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D7F6A10-1EF8-6B08-95D9-C64D200359BF}"/>
              </a:ext>
            </a:extLst>
          </p:cNvPr>
          <p:cNvCxnSpPr>
            <a:cxnSpLocks/>
          </p:cNvCxnSpPr>
          <p:nvPr/>
        </p:nvCxnSpPr>
        <p:spPr>
          <a:xfrm>
            <a:off x="4578616" y="2210010"/>
            <a:ext cx="3664366" cy="0"/>
          </a:xfrm>
          <a:prstGeom prst="line">
            <a:avLst/>
          </a:prstGeom>
          <a:ln w="15875">
            <a:solidFill>
              <a:srgbClr val="6C82A0"/>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AFD9A6F0-B2FE-F4BB-701A-388C2D524C00}"/>
              </a:ext>
            </a:extLst>
          </p:cNvPr>
          <p:cNvGrpSpPr/>
          <p:nvPr/>
        </p:nvGrpSpPr>
        <p:grpSpPr>
          <a:xfrm>
            <a:off x="702470" y="4414640"/>
            <a:ext cx="7886700" cy="1200329"/>
            <a:chOff x="4818198" y="4024687"/>
            <a:chExt cx="3912433" cy="1839202"/>
          </a:xfrm>
        </p:grpSpPr>
        <p:sp>
          <p:nvSpPr>
            <p:cNvPr id="4" name="TextBox 3">
              <a:extLst>
                <a:ext uri="{FF2B5EF4-FFF2-40B4-BE49-F238E27FC236}">
                  <a16:creationId xmlns:a16="http://schemas.microsoft.com/office/drawing/2014/main" id="{9A81B948-9D6A-7C05-AE5F-7B4660901E0A}"/>
                </a:ext>
              </a:extLst>
            </p:cNvPr>
            <p:cNvSpPr txBox="1"/>
            <p:nvPr/>
          </p:nvSpPr>
          <p:spPr>
            <a:xfrm>
              <a:off x="4843240" y="4024687"/>
              <a:ext cx="3887391" cy="1839202"/>
            </a:xfrm>
            <a:prstGeom prst="rect">
              <a:avLst/>
            </a:prstGeom>
            <a:solidFill>
              <a:srgbClr val="F0F4F9"/>
            </a:solidFill>
          </p:spPr>
          <p:txBody>
            <a:bodyPr wrap="square" rtlCol="0">
              <a:spAutoFit/>
            </a:bodyPr>
            <a:lstStyle/>
            <a:p>
              <a:r>
                <a:rPr lang="en-US" i="1" dirty="0"/>
                <a:t>"Hospital consolidation has been allowed to be out of control for so long that barring the FTC coming in and doing a breakup à la AT&amp;T a few generations ago, what can you </a:t>
              </a:r>
              <a:r>
                <a:rPr lang="en-US" i="1"/>
                <a:t>do?”</a:t>
              </a:r>
              <a:endParaRPr lang="en-US" i="1" dirty="0"/>
            </a:p>
            <a:p>
              <a:r>
                <a:rPr lang="en-US" dirty="0"/>
                <a:t>					— Employee, alternative TPA</a:t>
              </a:r>
            </a:p>
          </p:txBody>
        </p:sp>
        <p:sp>
          <p:nvSpPr>
            <p:cNvPr id="8" name="Rounded Rectangle 7">
              <a:extLst>
                <a:ext uri="{FF2B5EF4-FFF2-40B4-BE49-F238E27FC236}">
                  <a16:creationId xmlns:a16="http://schemas.microsoft.com/office/drawing/2014/main" id="{DD93016B-0B43-6DE5-792F-0B5B4694E580}"/>
                </a:ext>
              </a:extLst>
            </p:cNvPr>
            <p:cNvSpPr/>
            <p:nvPr/>
          </p:nvSpPr>
          <p:spPr>
            <a:xfrm>
              <a:off x="4818198" y="4024687"/>
              <a:ext cx="45719" cy="1754326"/>
            </a:xfrm>
            <a:prstGeom prst="roundRect">
              <a:avLst>
                <a:gd name="adj" fmla="val 50000"/>
              </a:avLst>
            </a:prstGeom>
            <a:solidFill>
              <a:schemeClr val="accent5">
                <a:lumMod val="50000"/>
              </a:schemeClr>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9979210"/>
      </p:ext>
    </p:extLst>
  </p:cSld>
  <p:clrMapOvr>
    <a:masterClrMapping/>
  </p:clrMapOvr>
</p:sld>
</file>

<file path=ppt/theme/theme1.xml><?xml version="1.0" encoding="utf-8"?>
<a:theme xmlns:a="http://schemas.openxmlformats.org/drawingml/2006/main" name="Office Theme">
  <a:themeElements>
    <a:clrScheme name="UC Hastings">
      <a:dk1>
        <a:srgbClr val="002554"/>
      </a:dk1>
      <a:lt1>
        <a:srgbClr val="FFFFFF"/>
      </a:lt1>
      <a:dk2>
        <a:srgbClr val="EAAA00"/>
      </a:dk2>
      <a:lt2>
        <a:srgbClr val="FFE22B"/>
      </a:lt2>
      <a:accent1>
        <a:srgbClr val="0047BB"/>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Hastings Template_May2019.potx" id="{67F2EB91-7545-48A6-A231-DE29DA1C2AC1}" vid="{C3583AE0-7476-4001-B006-E8339BBC9D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0542fde-a03a-4441-9a95-77858edad7f3">
      <UserInfo>
        <DisplayName>Sims-Traylor, Kameelah</DisplayName>
        <AccountId>14</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E6E08F4AD54944FA9A0F221D265E2ED" ma:contentTypeVersion="6" ma:contentTypeDescription="Create a new document." ma:contentTypeScope="" ma:versionID="c642c5a3661fb88d6c53d1583f48a0b4">
  <xsd:schema xmlns:xsd="http://www.w3.org/2001/XMLSchema" xmlns:xs="http://www.w3.org/2001/XMLSchema" xmlns:p="http://schemas.microsoft.com/office/2006/metadata/properties" xmlns:ns2="dac02eab-2e87-4673-a204-9ab0357a6a29" xmlns:ns3="f0542fde-a03a-4441-9a95-77858edad7f3" targetNamespace="http://schemas.microsoft.com/office/2006/metadata/properties" ma:root="true" ma:fieldsID="be50aac4635097c6ef894c5928c00926" ns2:_="" ns3:_="">
    <xsd:import namespace="dac02eab-2e87-4673-a204-9ab0357a6a29"/>
    <xsd:import namespace="f0542fde-a03a-4441-9a95-77858edad7f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c02eab-2e87-4673-a204-9ab0357a6a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0542fde-a03a-4441-9a95-77858edad7f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9C8BA4-E7B4-4CCF-80D6-12DBBAE8B1EA}">
  <ds:schemaRefs>
    <ds:schemaRef ds:uri="http://schemas.microsoft.com/office/2006/metadata/properties"/>
    <ds:schemaRef ds:uri="f0542fde-a03a-4441-9a95-77858edad7f3"/>
    <ds:schemaRef ds:uri="dac02eab-2e87-4673-a204-9ab0357a6a29"/>
    <ds:schemaRef ds:uri="http://purl.org/dc/elements/1.1/"/>
    <ds:schemaRef ds:uri="http://schemas.openxmlformats.org/package/2006/metadata/core-properties"/>
    <ds:schemaRef ds:uri="http://purl.org/dc/terms/"/>
    <ds:schemaRef ds:uri="http://schemas.microsoft.com/office/2006/documentManagement/typ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A65BAEED-9632-4954-A99C-8D8EB76C9ABE}">
  <ds:schemaRefs>
    <ds:schemaRef ds:uri="dac02eab-2e87-4673-a204-9ab0357a6a29"/>
    <ds:schemaRef ds:uri="f0542fde-a03a-4441-9a95-77858edad7f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CAC42C-137E-4087-A8F9-CC8541FF4B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UC Hastings Template_May2019</Template>
  <TotalTime>25642</TotalTime>
  <Words>1206</Words>
  <Application>Microsoft Macintosh PowerPoint</Application>
  <PresentationFormat>On-screen Show (4:3)</PresentationFormat>
  <Paragraphs>112</Paragraphs>
  <Slides>11</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Why Can't Employers Restrain Health Care Costs? What market participants told us about how the system actually works </vt:lpstr>
      <vt:lpstr>The Employer’s Dilemma</vt:lpstr>
      <vt:lpstr>When the Threat to Exclude Disappears</vt:lpstr>
      <vt:lpstr>How Consolidation Across Markets Makes This Worse</vt:lpstr>
      <vt:lpstr>How Restrictive Contract Terms Can Amplify Consolidation Harms</vt:lpstr>
      <vt:lpstr>Why Employers Can’t Counter Health System Market Power</vt:lpstr>
      <vt:lpstr>The Maze of Middlemen</vt:lpstr>
      <vt:lpstr>The Limits of Market-Based Solutions</vt:lpstr>
      <vt:lpstr>The Role of Competition Policy</vt:lpstr>
      <vt:lpstr>Policy Tools Worth Considering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Gretchen Bedell</dc:creator>
  <cp:lastModifiedBy>Gudiksen, Katherine</cp:lastModifiedBy>
  <cp:revision>35</cp:revision>
  <cp:lastPrinted>2026-06-01T20:42:57Z</cp:lastPrinted>
  <dcterms:created xsi:type="dcterms:W3CDTF">2019-06-13T16:25:29Z</dcterms:created>
  <dcterms:modified xsi:type="dcterms:W3CDTF">2026-06-02T00:28:13Z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0x010100FE6E08F4AD54944FA9A0F221D265E2ED</vt:lpwstr>
  </property>
  <property fmtid="{D5CDD505-2E9C-101B-9397-08002B2CF9AE}" pid="3" name="MSIP_Label_e1381ce0-fc3e-40c2-99a9-650360871ac7_Enabled">
    <vt:lpwstr>true</vt:lpwstr>
  </property>
  <property fmtid="{D5CDD505-2E9C-101B-9397-08002B2CF9AE}" pid="4" name="MSIP_Label_e1381ce0-fc3e-40c2-99a9-650360871ac7_SetDate">
    <vt:lpwstr>2026-05-27T16:26:25Z</vt:lpwstr>
  </property>
  <property fmtid="{D5CDD505-2E9C-101B-9397-08002B2CF9AE}" pid="5" name="MSIP_Label_e1381ce0-fc3e-40c2-99a9-650360871ac7_Method">
    <vt:lpwstr>Standard</vt:lpwstr>
  </property>
  <property fmtid="{D5CDD505-2E9C-101B-9397-08002B2CF9AE}" pid="6" name="MSIP_Label_e1381ce0-fc3e-40c2-99a9-650360871ac7_Name">
    <vt:lpwstr>defa4170-0d19-0005-0004-bc88714345d2</vt:lpwstr>
  </property>
  <property fmtid="{D5CDD505-2E9C-101B-9397-08002B2CF9AE}" pid="7" name="MSIP_Label_e1381ce0-fc3e-40c2-99a9-650360871ac7_SiteId">
    <vt:lpwstr>b488661f-080d-4747-ad24-983fceb9dc48</vt:lpwstr>
  </property>
  <property fmtid="{D5CDD505-2E9C-101B-9397-08002B2CF9AE}" pid="8" name="MSIP_Label_e1381ce0-fc3e-40c2-99a9-650360871ac7_ActionId">
    <vt:lpwstr>59e1f879-6f52-4217-aff2-d7b0e4423e14</vt:lpwstr>
  </property>
  <property fmtid="{D5CDD505-2E9C-101B-9397-08002B2CF9AE}" pid="9" name="MSIP_Label_e1381ce0-fc3e-40c2-99a9-650360871ac7_ContentBits">
    <vt:lpwstr>0</vt:lpwstr>
  </property>
  <property fmtid="{D5CDD505-2E9C-101B-9397-08002B2CF9AE}" pid="10" name="MSIP_Label_e1381ce0-fc3e-40c2-99a9-650360871ac7_Tag">
    <vt:lpwstr>50, 3, 0, 1</vt:lpwstr>
  </property>
</Properties>
</file>