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6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303" r:id="rId13"/>
    <p:sldId id="309" r:id="rId14"/>
    <p:sldId id="296" r:id="rId15"/>
    <p:sldId id="307" r:id="rId16"/>
    <p:sldId id="308" r:id="rId17"/>
    <p:sldId id="297" r:id="rId18"/>
    <p:sldId id="298" r:id="rId19"/>
    <p:sldId id="260" r:id="rId20"/>
  </p:sldIdLst>
  <p:sldSz cx="18288000" cy="10287000"/>
  <p:notesSz cx="6858000" cy="9144000"/>
  <p:embeddedFontLst>
    <p:embeddedFont>
      <p:font typeface="Arial MT Pro" panose="020B0604020202020204" charset="0"/>
      <p:regular r:id="rId23"/>
    </p:embeddedFont>
    <p:embeddedFont>
      <p:font typeface="Arial MT Pro Bold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slon #3" panose="020B0604020202020204" charset="0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9428EB-EB24-CFC9-F290-FE652889FACA}" name="Kennah Watts" initials="KW" userId="S::kw937@georgetown.edu::0f1b0575-5fcd-4094-aa9e-151d221278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767171"/>
    <a:srgbClr val="000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D5C78-C7E8-9427-9DD2-9A60217C2FD3}" v="27" dt="2026-05-20T15:57:30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85618" autoAdjust="0"/>
  </p:normalViewPr>
  <p:slideViewPr>
    <p:cSldViewPr>
      <p:cViewPr varScale="1">
        <p:scale>
          <a:sx n="53" d="100"/>
          <a:sy n="53" d="100"/>
        </p:scale>
        <p:origin x="126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157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AE3C4E-A0C5-4CF4-9F55-9FDC624B83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CDFFD-815A-4AB6-A73B-E1A5D5048F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5D0C8-A324-4F36-9FFE-0467C250EC8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42CA7-94CB-4E60-9BA1-81DD9BB16A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F25B5-EBB9-4A42-8195-B0FD7170B7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0145-D58A-457C-B89B-5C6C5001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6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36398-6778-4EEF-B1A2-F58C77905E1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1CA72-E897-491F-9CA7-85F6D093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85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6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37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6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C470F-0D3A-9568-E636-6A56525B7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050D40-440B-A104-69DD-756178C10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645E2-9744-DB6D-85E8-A651A862A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ECD99-E290-1A53-114F-F02F844E5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07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83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65A96-6338-726F-D162-A20012EE0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40355-E630-C050-3CCA-267CF45C0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2CF293-C73C-F5FA-52D7-27170A7D7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2ED49-EAA7-93D9-3D5E-BE58FECC1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34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17FD6-7230-64DF-5D67-AC953A94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F93EA-433C-FA1E-CD25-DCBDA013C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C9AAD-0CCB-F27F-B922-ED3EBB751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18041-AD36-D747-695F-9D7FB6412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3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73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8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9bdcfa81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a9bdcfa81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5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5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8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1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CA72-E897-491F-9CA7-85F6D09328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58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userDrawn="1">
  <p:cSld name="Title and Content 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78b85f124_0_117"/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 extrusionOk="0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8" name="Google Shape;58;g3a78b85f124_0_117"/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 extrusionOk="0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9" name="Google Shape;59;g3a78b85f124_0_117"/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 extrusionOk="0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cxnSp>
        <p:nvCxnSpPr>
          <p:cNvPr id="60" name="Google Shape;60;g3a78b85f124_0_117"/>
          <p:cNvCxnSpPr/>
          <p:nvPr/>
        </p:nvCxnSpPr>
        <p:spPr>
          <a:xfrm flipH="1">
            <a:off x="3456948" y="9326514"/>
            <a:ext cx="4800" cy="432300"/>
          </a:xfrm>
          <a:prstGeom prst="straightConnector1">
            <a:avLst/>
          </a:prstGeom>
          <a:noFill/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g3a78b85f124_0_117"/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 extrusionOk="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" name="Google Shape;62;g3a78b85f124_0_117"/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 extrusionOk="0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" name="Google Shape;63;g3a78b85f124_0_117"/>
          <p:cNvSpPr txBox="1"/>
          <p:nvPr/>
        </p:nvSpPr>
        <p:spPr>
          <a:xfrm>
            <a:off x="14642512" y="9259839"/>
            <a:ext cx="34908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Center on Health Insurance Reforms</a:t>
            </a:r>
            <a:endParaRPr/>
          </a:p>
          <a:p>
            <a:pPr marL="0" marR="0" lvl="0" indent="0" algn="ctr" rtl="0">
              <a:lnSpc>
                <a:spcPct val="13997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76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997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76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3a78b85f124_0_117"/>
          <p:cNvSpPr txBox="1"/>
          <p:nvPr/>
        </p:nvSpPr>
        <p:spPr>
          <a:xfrm>
            <a:off x="14618321" y="9542688"/>
            <a:ext cx="38181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Read more at chir.georgetown.edu</a:t>
            </a:r>
            <a:endParaRPr sz="1576" b="0" i="0" u="none" strike="noStrike" cap="non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 descr="Decorative text featuring CHIR’s logo and social media accounts">
            <a:extLst>
              <a:ext uri="{FF2B5EF4-FFF2-40B4-BE49-F238E27FC236}">
                <a16:creationId xmlns:a16="http://schemas.microsoft.com/office/drawing/2014/main" id="{4A71C5E4-2D5D-E522-0D68-E448E975940E}"/>
              </a:ext>
            </a:extLst>
          </p:cNvPr>
          <p:cNvGrpSpPr/>
          <p:nvPr userDrawn="1"/>
        </p:nvGrpSpPr>
        <p:grpSpPr>
          <a:xfrm>
            <a:off x="0" y="8908429"/>
            <a:ext cx="18436421" cy="1378844"/>
            <a:chOff x="0" y="8908429"/>
            <a:chExt cx="18436421" cy="1378844"/>
          </a:xfrm>
        </p:grpSpPr>
        <p:grpSp>
          <p:nvGrpSpPr>
            <p:cNvPr id="4" name="Google Shape;8;p6">
              <a:extLst>
                <a:ext uri="{FF2B5EF4-FFF2-40B4-BE49-F238E27FC236}">
                  <a16:creationId xmlns:a16="http://schemas.microsoft.com/office/drawing/2014/main" id="{69A8368A-584B-D67C-21C8-AF2C90FA5D79}"/>
                </a:ext>
              </a:extLst>
            </p:cNvPr>
            <p:cNvGrpSpPr/>
            <p:nvPr/>
          </p:nvGrpSpPr>
          <p:grpSpPr>
            <a:xfrm>
              <a:off x="0" y="8908429"/>
              <a:ext cx="18287950" cy="1378844"/>
              <a:chOff x="0" y="0"/>
              <a:chExt cx="5306700" cy="363150"/>
            </a:xfrm>
          </p:grpSpPr>
          <p:sp>
            <p:nvSpPr>
              <p:cNvPr id="13" name="Google Shape;9;p6">
                <a:extLst>
                  <a:ext uri="{FF2B5EF4-FFF2-40B4-BE49-F238E27FC236}">
                    <a16:creationId xmlns:a16="http://schemas.microsoft.com/office/drawing/2014/main" id="{D86EBE1B-D74A-89A2-7497-E09400774C6D}"/>
                  </a:ext>
                </a:extLst>
              </p:cNvPr>
              <p:cNvSpPr/>
              <p:nvPr/>
            </p:nvSpPr>
            <p:spPr>
              <a:xfrm>
                <a:off x="0" y="0"/>
                <a:ext cx="5306685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5306685" h="363080" extrusionOk="0">
                    <a:moveTo>
                      <a:pt x="0" y="0"/>
                    </a:moveTo>
                    <a:lnTo>
                      <a:pt x="5306685" y="0"/>
                    </a:lnTo>
                    <a:lnTo>
                      <a:pt x="5306685" y="363080"/>
                    </a:lnTo>
                    <a:lnTo>
                      <a:pt x="0" y="363080"/>
                    </a:lnTo>
                    <a:close/>
                  </a:path>
                </a:pathLst>
              </a:custGeom>
              <a:solidFill>
                <a:srgbClr val="041E42"/>
              </a:solidFill>
              <a:ln>
                <a:noFill/>
              </a:ln>
            </p:spPr>
          </p:sp>
          <p:sp>
            <p:nvSpPr>
              <p:cNvPr id="14" name="Google Shape;10;p6" descr="Decorative text featuring CHIR’s logo and social media accounts">
                <a:extLst>
                  <a:ext uri="{FF2B5EF4-FFF2-40B4-BE49-F238E27FC236}">
                    <a16:creationId xmlns:a16="http://schemas.microsoft.com/office/drawing/2014/main" id="{C44A24F1-8531-E8C4-A212-C537AC2BBAE4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5306700" cy="34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7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" name="Google Shape;11;p6">
              <a:extLst>
                <a:ext uri="{FF2B5EF4-FFF2-40B4-BE49-F238E27FC236}">
                  <a16:creationId xmlns:a16="http://schemas.microsoft.com/office/drawing/2014/main" id="{4A21B7D1-9D1E-8E38-24E7-761E0273695A}"/>
                </a:ext>
              </a:extLst>
            </p:cNvPr>
            <p:cNvSpPr/>
            <p:nvPr/>
          </p:nvSpPr>
          <p:spPr>
            <a:xfrm>
              <a:off x="5697502" y="9258300"/>
              <a:ext cx="3740218" cy="668564"/>
            </a:xfrm>
            <a:custGeom>
              <a:avLst/>
              <a:gdLst/>
              <a:ahLst/>
              <a:cxnLst/>
              <a:rect l="l" t="t" r="r" b="b"/>
              <a:pathLst>
                <a:path w="3740218" h="668564" extrusionOk="0">
                  <a:moveTo>
                    <a:pt x="0" y="0"/>
                  </a:moveTo>
                  <a:lnTo>
                    <a:pt x="3740219" y="0"/>
                  </a:lnTo>
                  <a:lnTo>
                    <a:pt x="3740219" y="668564"/>
                  </a:lnTo>
                  <a:lnTo>
                    <a:pt x="0" y="6685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" name="Google Shape;12;p6">
              <a:extLst>
                <a:ext uri="{FF2B5EF4-FFF2-40B4-BE49-F238E27FC236}">
                  <a16:creationId xmlns:a16="http://schemas.microsoft.com/office/drawing/2014/main" id="{814C97C9-E149-7EB9-0BAE-DE32B904C2BE}"/>
                </a:ext>
              </a:extLst>
            </p:cNvPr>
            <p:cNvSpPr/>
            <p:nvPr/>
          </p:nvSpPr>
          <p:spPr>
            <a:xfrm>
              <a:off x="325286" y="9481391"/>
              <a:ext cx="3009557" cy="222381"/>
            </a:xfrm>
            <a:custGeom>
              <a:avLst/>
              <a:gdLst/>
              <a:ahLst/>
              <a:cxnLst/>
              <a:rect l="l" t="t" r="r" b="b"/>
              <a:pathLst>
                <a:path w="3009557" h="222381" extrusionOk="0">
                  <a:moveTo>
                    <a:pt x="0" y="0"/>
                  </a:moveTo>
                  <a:lnTo>
                    <a:pt x="3009557" y="0"/>
                  </a:lnTo>
                  <a:lnTo>
                    <a:pt x="3009557" y="222382"/>
                  </a:lnTo>
                  <a:lnTo>
                    <a:pt x="0" y="2223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" name="Google Shape;13;p6">
              <a:extLst>
                <a:ext uri="{FF2B5EF4-FFF2-40B4-BE49-F238E27FC236}">
                  <a16:creationId xmlns:a16="http://schemas.microsoft.com/office/drawing/2014/main" id="{150ED515-402D-CE4F-64AC-0148CF77D2D0}"/>
                </a:ext>
              </a:extLst>
            </p:cNvPr>
            <p:cNvSpPr/>
            <p:nvPr/>
          </p:nvSpPr>
          <p:spPr>
            <a:xfrm>
              <a:off x="3679972" y="9326514"/>
              <a:ext cx="1807980" cy="532136"/>
            </a:xfrm>
            <a:custGeom>
              <a:avLst/>
              <a:gdLst/>
              <a:ahLst/>
              <a:cxnLst/>
              <a:rect l="l" t="t" r="r" b="b"/>
              <a:pathLst>
                <a:path w="1807980" h="532136" extrusionOk="0">
                  <a:moveTo>
                    <a:pt x="0" y="0"/>
                  </a:moveTo>
                  <a:lnTo>
                    <a:pt x="1807980" y="0"/>
                  </a:lnTo>
                  <a:lnTo>
                    <a:pt x="1807980" y="532136"/>
                  </a:lnTo>
                  <a:lnTo>
                    <a:pt x="0" y="5321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8" name="Google Shape;14;p6">
              <a:extLst>
                <a:ext uri="{FF2B5EF4-FFF2-40B4-BE49-F238E27FC236}">
                  <a16:creationId xmlns:a16="http://schemas.microsoft.com/office/drawing/2014/main" id="{9E4FE49E-D7F3-A95A-BE7C-5C78F649C0DE}"/>
                </a:ext>
              </a:extLst>
            </p:cNvPr>
            <p:cNvCxnSpPr/>
            <p:nvPr/>
          </p:nvCxnSpPr>
          <p:spPr>
            <a:xfrm flipH="1">
              <a:off x="3456948" y="9326514"/>
              <a:ext cx="4800" cy="432300"/>
            </a:xfrm>
            <a:prstGeom prst="straightConnector1">
              <a:avLst/>
            </a:prstGeom>
            <a:noFill/>
            <a:ln w="9525" cap="flat" cmpd="sng">
              <a:solidFill>
                <a:srgbClr val="FEFEF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15;p6">
              <a:extLst>
                <a:ext uri="{FF2B5EF4-FFF2-40B4-BE49-F238E27FC236}">
                  <a16:creationId xmlns:a16="http://schemas.microsoft.com/office/drawing/2014/main" id="{FF2F9823-6C6E-B500-3C71-AB5382DDB156}"/>
                </a:ext>
              </a:extLst>
            </p:cNvPr>
            <p:cNvSpPr/>
            <p:nvPr/>
          </p:nvSpPr>
          <p:spPr>
            <a:xfrm>
              <a:off x="14401800" y="9255138"/>
              <a:ext cx="252180" cy="252180"/>
            </a:xfrm>
            <a:custGeom>
              <a:avLst/>
              <a:gdLst/>
              <a:ahLst/>
              <a:cxnLst/>
              <a:rect l="l" t="t" r="r" b="b"/>
              <a:pathLst>
                <a:path w="252180" h="252180" extrusionOk="0">
                  <a:moveTo>
                    <a:pt x="0" y="0"/>
                  </a:moveTo>
                  <a:lnTo>
                    <a:pt x="252180" y="0"/>
                  </a:lnTo>
                  <a:lnTo>
                    <a:pt x="252180" y="252180"/>
                  </a:lnTo>
                  <a:lnTo>
                    <a:pt x="0" y="25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" name="Google Shape;16;p6">
              <a:extLst>
                <a:ext uri="{FF2B5EF4-FFF2-40B4-BE49-F238E27FC236}">
                  <a16:creationId xmlns:a16="http://schemas.microsoft.com/office/drawing/2014/main" id="{ADF76BD4-455C-26C6-7FCD-C8E5AD960940}"/>
                </a:ext>
              </a:extLst>
            </p:cNvPr>
            <p:cNvSpPr/>
            <p:nvPr/>
          </p:nvSpPr>
          <p:spPr>
            <a:xfrm>
              <a:off x="14132181" y="9255138"/>
              <a:ext cx="226254" cy="226254"/>
            </a:xfrm>
            <a:custGeom>
              <a:avLst/>
              <a:gdLst/>
              <a:ahLst/>
              <a:cxnLst/>
              <a:rect l="l" t="t" r="r" b="b"/>
              <a:pathLst>
                <a:path w="226254" h="226254" extrusionOk="0">
                  <a:moveTo>
                    <a:pt x="0" y="0"/>
                  </a:moveTo>
                  <a:lnTo>
                    <a:pt x="226254" y="0"/>
                  </a:lnTo>
                  <a:lnTo>
                    <a:pt x="226254" y="226253"/>
                  </a:lnTo>
                  <a:lnTo>
                    <a:pt x="0" y="2262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" name="Google Shape;17;p6">
              <a:extLst>
                <a:ext uri="{FF2B5EF4-FFF2-40B4-BE49-F238E27FC236}">
                  <a16:creationId xmlns:a16="http://schemas.microsoft.com/office/drawing/2014/main" id="{D5011A67-DA39-32F0-11E0-EB819A5AC2BA}"/>
                </a:ext>
              </a:extLst>
            </p:cNvPr>
            <p:cNvSpPr txBox="1"/>
            <p:nvPr/>
          </p:nvSpPr>
          <p:spPr>
            <a:xfrm>
              <a:off x="14642512" y="9259839"/>
              <a:ext cx="3490800" cy="9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76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Center on Health Insurance Reforms</a:t>
              </a:r>
              <a:endParaRPr dirty="0"/>
            </a:p>
            <a:p>
              <a:pPr marL="0" marR="0" lvl="0" indent="0" algn="ctr" rtl="0">
                <a:lnSpc>
                  <a:spcPct val="139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76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39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76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;p6">
              <a:extLst>
                <a:ext uri="{FF2B5EF4-FFF2-40B4-BE49-F238E27FC236}">
                  <a16:creationId xmlns:a16="http://schemas.microsoft.com/office/drawing/2014/main" id="{0F0F5CBC-C9E1-62B7-D9DC-1F32DDA1C08C}"/>
                </a:ext>
              </a:extLst>
            </p:cNvPr>
            <p:cNvSpPr txBox="1"/>
            <p:nvPr/>
          </p:nvSpPr>
          <p:spPr>
            <a:xfrm>
              <a:off x="14618321" y="9542688"/>
              <a:ext cx="3818100" cy="2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76" b="0" i="0" u="none" strike="noStrike" cap="none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Read more at chir.georgetown.edu</a:t>
              </a:r>
              <a:endParaRPr sz="1576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52;g3a78b85f124_0_117">
            <a:extLst>
              <a:ext uri="{FF2B5EF4-FFF2-40B4-BE49-F238E27FC236}">
                <a16:creationId xmlns:a16="http://schemas.microsoft.com/office/drawing/2014/main" id="{52F4BAF2-E430-4D5F-1385-A03792AB95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50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Decorative text featuring CHIR’s logo and social media accounts">
            <a:extLst>
              <a:ext uri="{FF2B5EF4-FFF2-40B4-BE49-F238E27FC236}">
                <a16:creationId xmlns:a16="http://schemas.microsoft.com/office/drawing/2014/main" id="{EFC2E222-4DBA-3922-E43D-BD01499B9A09}"/>
              </a:ext>
            </a:extLst>
          </p:cNvPr>
          <p:cNvGrpSpPr/>
          <p:nvPr userDrawn="1"/>
        </p:nvGrpSpPr>
        <p:grpSpPr>
          <a:xfrm>
            <a:off x="0" y="8908429"/>
            <a:ext cx="18436421" cy="1378844"/>
            <a:chOff x="0" y="8908429"/>
            <a:chExt cx="18436421" cy="1378844"/>
          </a:xfrm>
        </p:grpSpPr>
        <p:grpSp>
          <p:nvGrpSpPr>
            <p:cNvPr id="3" name="Google Shape;8;p6">
              <a:extLst>
                <a:ext uri="{FF2B5EF4-FFF2-40B4-BE49-F238E27FC236}">
                  <a16:creationId xmlns:a16="http://schemas.microsoft.com/office/drawing/2014/main" id="{70828FB5-D155-0864-564D-801558528C8C}"/>
                </a:ext>
              </a:extLst>
            </p:cNvPr>
            <p:cNvGrpSpPr/>
            <p:nvPr/>
          </p:nvGrpSpPr>
          <p:grpSpPr>
            <a:xfrm>
              <a:off x="0" y="8908429"/>
              <a:ext cx="18287950" cy="1378844"/>
              <a:chOff x="0" y="0"/>
              <a:chExt cx="5306700" cy="363150"/>
            </a:xfrm>
          </p:grpSpPr>
          <p:sp>
            <p:nvSpPr>
              <p:cNvPr id="12" name="Google Shape;9;p6">
                <a:extLst>
                  <a:ext uri="{FF2B5EF4-FFF2-40B4-BE49-F238E27FC236}">
                    <a16:creationId xmlns:a16="http://schemas.microsoft.com/office/drawing/2014/main" id="{3361DEE8-702C-A59A-1D55-BFA2388BE7EC}"/>
                  </a:ext>
                </a:extLst>
              </p:cNvPr>
              <p:cNvSpPr/>
              <p:nvPr/>
            </p:nvSpPr>
            <p:spPr>
              <a:xfrm>
                <a:off x="0" y="0"/>
                <a:ext cx="5306685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5306685" h="363080" extrusionOk="0">
                    <a:moveTo>
                      <a:pt x="0" y="0"/>
                    </a:moveTo>
                    <a:lnTo>
                      <a:pt x="5306685" y="0"/>
                    </a:lnTo>
                    <a:lnTo>
                      <a:pt x="5306685" y="363080"/>
                    </a:lnTo>
                    <a:lnTo>
                      <a:pt x="0" y="363080"/>
                    </a:lnTo>
                    <a:close/>
                  </a:path>
                </a:pathLst>
              </a:custGeom>
              <a:solidFill>
                <a:srgbClr val="041E42"/>
              </a:solidFill>
              <a:ln>
                <a:noFill/>
              </a:ln>
            </p:spPr>
          </p:sp>
          <p:sp>
            <p:nvSpPr>
              <p:cNvPr id="13" name="Google Shape;10;p6">
                <a:extLst>
                  <a:ext uri="{FF2B5EF4-FFF2-40B4-BE49-F238E27FC236}">
                    <a16:creationId xmlns:a16="http://schemas.microsoft.com/office/drawing/2014/main" id="{590B29B0-9C23-B8DF-942F-778C8C178421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5306700" cy="34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7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" name="Google Shape;11;p6">
              <a:extLst>
                <a:ext uri="{FF2B5EF4-FFF2-40B4-BE49-F238E27FC236}">
                  <a16:creationId xmlns:a16="http://schemas.microsoft.com/office/drawing/2014/main" id="{74EFEC99-E15D-AC2E-ABB9-57B2AAA5CC44}"/>
                </a:ext>
              </a:extLst>
            </p:cNvPr>
            <p:cNvSpPr/>
            <p:nvPr/>
          </p:nvSpPr>
          <p:spPr>
            <a:xfrm>
              <a:off x="5697502" y="9258300"/>
              <a:ext cx="3740218" cy="668564"/>
            </a:xfrm>
            <a:custGeom>
              <a:avLst/>
              <a:gdLst/>
              <a:ahLst/>
              <a:cxnLst/>
              <a:rect l="l" t="t" r="r" b="b"/>
              <a:pathLst>
                <a:path w="3740218" h="668564" extrusionOk="0">
                  <a:moveTo>
                    <a:pt x="0" y="0"/>
                  </a:moveTo>
                  <a:lnTo>
                    <a:pt x="3740219" y="0"/>
                  </a:lnTo>
                  <a:lnTo>
                    <a:pt x="3740219" y="668564"/>
                  </a:lnTo>
                  <a:lnTo>
                    <a:pt x="0" y="6685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" name="Google Shape;12;p6">
              <a:extLst>
                <a:ext uri="{FF2B5EF4-FFF2-40B4-BE49-F238E27FC236}">
                  <a16:creationId xmlns:a16="http://schemas.microsoft.com/office/drawing/2014/main" id="{AA578AAF-ECDA-2BE7-F5EE-1F4E55404307}"/>
                </a:ext>
              </a:extLst>
            </p:cNvPr>
            <p:cNvSpPr/>
            <p:nvPr/>
          </p:nvSpPr>
          <p:spPr>
            <a:xfrm>
              <a:off x="325286" y="9481391"/>
              <a:ext cx="3009557" cy="222381"/>
            </a:xfrm>
            <a:custGeom>
              <a:avLst/>
              <a:gdLst/>
              <a:ahLst/>
              <a:cxnLst/>
              <a:rect l="l" t="t" r="r" b="b"/>
              <a:pathLst>
                <a:path w="3009557" h="222381" extrusionOk="0">
                  <a:moveTo>
                    <a:pt x="0" y="0"/>
                  </a:moveTo>
                  <a:lnTo>
                    <a:pt x="3009557" y="0"/>
                  </a:lnTo>
                  <a:lnTo>
                    <a:pt x="3009557" y="222382"/>
                  </a:lnTo>
                  <a:lnTo>
                    <a:pt x="0" y="2223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" name="Google Shape;13;p6">
              <a:extLst>
                <a:ext uri="{FF2B5EF4-FFF2-40B4-BE49-F238E27FC236}">
                  <a16:creationId xmlns:a16="http://schemas.microsoft.com/office/drawing/2014/main" id="{B31F3733-0702-0654-C6BF-04A78F929EA8}"/>
                </a:ext>
              </a:extLst>
            </p:cNvPr>
            <p:cNvSpPr/>
            <p:nvPr/>
          </p:nvSpPr>
          <p:spPr>
            <a:xfrm>
              <a:off x="3679972" y="9326514"/>
              <a:ext cx="1807980" cy="532136"/>
            </a:xfrm>
            <a:custGeom>
              <a:avLst/>
              <a:gdLst/>
              <a:ahLst/>
              <a:cxnLst/>
              <a:rect l="l" t="t" r="r" b="b"/>
              <a:pathLst>
                <a:path w="1807980" h="532136" extrusionOk="0">
                  <a:moveTo>
                    <a:pt x="0" y="0"/>
                  </a:moveTo>
                  <a:lnTo>
                    <a:pt x="1807980" y="0"/>
                  </a:lnTo>
                  <a:lnTo>
                    <a:pt x="1807980" y="532136"/>
                  </a:lnTo>
                  <a:lnTo>
                    <a:pt x="0" y="5321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7" name="Google Shape;14;p6">
              <a:extLst>
                <a:ext uri="{FF2B5EF4-FFF2-40B4-BE49-F238E27FC236}">
                  <a16:creationId xmlns:a16="http://schemas.microsoft.com/office/drawing/2014/main" id="{E627EF69-CEE6-A794-7232-BC25E7401C7F}"/>
                </a:ext>
              </a:extLst>
            </p:cNvPr>
            <p:cNvCxnSpPr/>
            <p:nvPr/>
          </p:nvCxnSpPr>
          <p:spPr>
            <a:xfrm flipH="1">
              <a:off x="3456948" y="9326514"/>
              <a:ext cx="4800" cy="432300"/>
            </a:xfrm>
            <a:prstGeom prst="straightConnector1">
              <a:avLst/>
            </a:prstGeom>
            <a:noFill/>
            <a:ln w="9525" cap="flat" cmpd="sng">
              <a:solidFill>
                <a:srgbClr val="FEFEF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" name="Google Shape;15;p6">
              <a:extLst>
                <a:ext uri="{FF2B5EF4-FFF2-40B4-BE49-F238E27FC236}">
                  <a16:creationId xmlns:a16="http://schemas.microsoft.com/office/drawing/2014/main" id="{5292CE59-EDD7-F6F3-EE6A-B212C99AB439}"/>
                </a:ext>
              </a:extLst>
            </p:cNvPr>
            <p:cNvSpPr/>
            <p:nvPr/>
          </p:nvSpPr>
          <p:spPr>
            <a:xfrm>
              <a:off x="14401800" y="9255138"/>
              <a:ext cx="252180" cy="252180"/>
            </a:xfrm>
            <a:custGeom>
              <a:avLst/>
              <a:gdLst/>
              <a:ahLst/>
              <a:cxnLst/>
              <a:rect l="l" t="t" r="r" b="b"/>
              <a:pathLst>
                <a:path w="252180" h="252180" extrusionOk="0">
                  <a:moveTo>
                    <a:pt x="0" y="0"/>
                  </a:moveTo>
                  <a:lnTo>
                    <a:pt x="252180" y="0"/>
                  </a:lnTo>
                  <a:lnTo>
                    <a:pt x="252180" y="252180"/>
                  </a:lnTo>
                  <a:lnTo>
                    <a:pt x="0" y="25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" name="Google Shape;16;p6">
              <a:extLst>
                <a:ext uri="{FF2B5EF4-FFF2-40B4-BE49-F238E27FC236}">
                  <a16:creationId xmlns:a16="http://schemas.microsoft.com/office/drawing/2014/main" id="{5DAD5503-91F4-F16E-3859-E95995F39B49}"/>
                </a:ext>
              </a:extLst>
            </p:cNvPr>
            <p:cNvSpPr/>
            <p:nvPr/>
          </p:nvSpPr>
          <p:spPr>
            <a:xfrm>
              <a:off x="14132181" y="9255138"/>
              <a:ext cx="226254" cy="226254"/>
            </a:xfrm>
            <a:custGeom>
              <a:avLst/>
              <a:gdLst/>
              <a:ahLst/>
              <a:cxnLst/>
              <a:rect l="l" t="t" r="r" b="b"/>
              <a:pathLst>
                <a:path w="226254" h="226254" extrusionOk="0">
                  <a:moveTo>
                    <a:pt x="0" y="0"/>
                  </a:moveTo>
                  <a:lnTo>
                    <a:pt x="226254" y="0"/>
                  </a:lnTo>
                  <a:lnTo>
                    <a:pt x="226254" y="226253"/>
                  </a:lnTo>
                  <a:lnTo>
                    <a:pt x="0" y="2262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" name="Google Shape;17;p6">
              <a:extLst>
                <a:ext uri="{FF2B5EF4-FFF2-40B4-BE49-F238E27FC236}">
                  <a16:creationId xmlns:a16="http://schemas.microsoft.com/office/drawing/2014/main" id="{2624D8AB-F63E-4B7F-C16D-8F165E9092CF}"/>
                </a:ext>
              </a:extLst>
            </p:cNvPr>
            <p:cNvSpPr txBox="1"/>
            <p:nvPr/>
          </p:nvSpPr>
          <p:spPr>
            <a:xfrm>
              <a:off x="14642512" y="9259839"/>
              <a:ext cx="3490800" cy="9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76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Center on Health Insurance Reforms</a:t>
              </a:r>
              <a:endParaRPr dirty="0"/>
            </a:p>
            <a:p>
              <a:pPr marL="0" marR="0" lvl="0" indent="0" algn="ctr" rtl="0">
                <a:lnSpc>
                  <a:spcPct val="139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76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39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76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;p6">
              <a:extLst>
                <a:ext uri="{FF2B5EF4-FFF2-40B4-BE49-F238E27FC236}">
                  <a16:creationId xmlns:a16="http://schemas.microsoft.com/office/drawing/2014/main" id="{7F72265E-8C17-EE9B-0C24-8BFD38076D9B}"/>
                </a:ext>
              </a:extLst>
            </p:cNvPr>
            <p:cNvSpPr txBox="1"/>
            <p:nvPr/>
          </p:nvSpPr>
          <p:spPr>
            <a:xfrm>
              <a:off x="14618321" y="9542688"/>
              <a:ext cx="3818100" cy="2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76" b="0" i="0" u="none" strike="noStrike" cap="none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Read more at chir.georgetown.edu</a:t>
              </a:r>
              <a:endParaRPr sz="1576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84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0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6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8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hyperlink" Target="https://www.calhealthreport.org/2014/12/29/claims-denied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hyperlink" Target="https://openclipart.org/detail/1750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25A8-101D-7883-75E3-6167021B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580820"/>
            <a:ext cx="15773400" cy="1988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73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ERISA’s Fiduciary Duties &amp; </a:t>
            </a:r>
            <a:br>
              <a:rPr lang="en-US" sz="73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Cost Containment</a:t>
            </a:r>
            <a:br>
              <a:rPr lang="en-US" b="1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rgbClr val="041E42"/>
                </a:solidFill>
              </a:rPr>
            </a:br>
            <a:br>
              <a:rPr lang="en-US" dirty="0"/>
            </a:br>
            <a:r>
              <a:rPr lang="en-US" sz="4900" b="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</a:t>
            </a:r>
            <a:r>
              <a:rPr lang="en-US" sz="4900" b="0" dirty="0" err="1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Handorf</a:t>
            </a:r>
            <a:br>
              <a:rPr lang="en-US" sz="4900" b="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Professor of the Practice</a:t>
            </a:r>
            <a:br>
              <a:rPr lang="en-US" sz="4900" b="0" dirty="0">
                <a:solidFill>
                  <a:srgbClr val="041E42"/>
                </a:solidFill>
              </a:rPr>
            </a:br>
            <a:br>
              <a:rPr lang="en-US" sz="4900" b="0" dirty="0">
                <a:solidFill>
                  <a:srgbClr val="041E42"/>
                </a:solidFill>
              </a:rPr>
            </a:br>
            <a:r>
              <a:rPr lang="en-US" sz="4900" b="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4, 2026</a:t>
            </a:r>
            <a:endParaRPr lang="en-US" b="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Employers Respond by Bringing Lawsuits Against Third-Party Administrators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7"/>
            <a:ext cx="15773400" cy="60048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A number of lawsuits have been brought by plan trustees against TPAs challenging savings fees and other self-dealing behavior</a:t>
            </a:r>
          </a:p>
          <a:p>
            <a:pPr marL="0" indent="0">
              <a:lnSpc>
                <a:spcPct val="100000"/>
              </a:lnSpc>
              <a:buClr>
                <a:srgbClr val="041E42"/>
              </a:buClr>
              <a:buSzPct val="60000"/>
              <a:buNone/>
            </a:pPr>
            <a:endParaRPr lang="en-US" sz="4400" dirty="0">
              <a:solidFill>
                <a:srgbClr val="041E42"/>
              </a:solidFill>
              <a:latin typeface="Arial MT Pro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CEA09D-53BB-4E71-9F62-FD73890A7447}"/>
              </a:ext>
            </a:extLst>
          </p:cNvPr>
          <p:cNvSpPr txBox="1"/>
          <p:nvPr/>
        </p:nvSpPr>
        <p:spPr>
          <a:xfrm>
            <a:off x="2590800" y="5196088"/>
            <a:ext cx="13106400" cy="2831544"/>
          </a:xfrm>
          <a:prstGeom prst="rect">
            <a:avLst/>
          </a:prstGeom>
          <a:solidFill>
            <a:srgbClr val="041E4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MT Pro Bold" panose="020B0604020202020204" charset="0"/>
              </a:rPr>
              <a:t>Key Issue: Was TPA acting as a fiduciary when it engaged in challenged activity? (I.e. Did it have or exercise control over plan assets or discretionary authority over plan administration?)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9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Courts Reaching Contrary Decisions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05460"/>
            <a:ext cx="15773400" cy="6004849"/>
          </a:xfrm>
        </p:spPr>
        <p:txBody>
          <a:bodyPr>
            <a:normAutofit fontScale="92500" lnSpcReduction="10000"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SzPct val="60000"/>
            </a:pPr>
            <a:r>
              <a:rPr lang="en-US" sz="4800" i="1" dirty="0">
                <a:solidFill>
                  <a:srgbClr val="041E42"/>
                </a:solidFill>
                <a:latin typeface="Arial MT Pro" panose="020B0604020202020204" charset="0"/>
              </a:rPr>
              <a:t>Mass. Laborers’ Health &amp; Welfare Fund v. Blue Cross Blue Shield of Mass.</a:t>
            </a:r>
            <a:r>
              <a:rPr lang="en-US" sz="4800" dirty="0">
                <a:solidFill>
                  <a:srgbClr val="041E42"/>
                </a:solidFill>
                <a:latin typeface="Arial MT Pro" panose="020B0604020202020204" charset="0"/>
              </a:rPr>
              <a:t>, (1st Cir. 2023)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  <a:buSzPct val="60000"/>
            </a:pPr>
            <a:r>
              <a:rPr lang="en-US" sz="3800" dirty="0">
                <a:solidFill>
                  <a:srgbClr val="63666A"/>
                </a:solidFill>
                <a:latin typeface="Arial MT Pro" panose="020B0604020202020204" charset="0"/>
              </a:rPr>
              <a:t>Alleged that BCBSMA overpaid providers, collected savings fees when it recouped the overpayments, and repriced claims to pay more than the negotiated rate and kept the difference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  <a:buSzPct val="60000"/>
            </a:pPr>
            <a:r>
              <a:rPr lang="en-US" sz="3800" dirty="0">
                <a:solidFill>
                  <a:srgbClr val="63666A"/>
                </a:solidFill>
                <a:latin typeface="Arial MT Pro" panose="020B0604020202020204" charset="0"/>
              </a:rPr>
              <a:t>Court held that BCBSMA was not a fiduciary because it was merely following contractual terms and deviations from those terms were simply mistakes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  <a:buSzPct val="60000"/>
            </a:pPr>
            <a:r>
              <a:rPr lang="en-US" sz="3800" dirty="0">
                <a:solidFill>
                  <a:srgbClr val="63666A"/>
                </a:solidFill>
                <a:latin typeface="Arial MT Pro" panose="020B0604020202020204" charset="0"/>
              </a:rPr>
              <a:t>Court held that BCBSMA did not have control over plan assets held in a working capital account because it only exercised physical control of the assets and performed mechanical administrative tasks</a:t>
            </a:r>
          </a:p>
        </p:txBody>
      </p:sp>
    </p:spTree>
    <p:extLst>
      <p:ext uri="{BB962C8B-B14F-4D97-AF65-F5344CB8AC3E}">
        <p14:creationId xmlns:p14="http://schemas.microsoft.com/office/powerpoint/2010/main" val="63769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Courts Reaching Contrary Decisions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17186"/>
            <a:ext cx="16040100" cy="6004849"/>
          </a:xfrm>
        </p:spPr>
        <p:txBody>
          <a:bodyPr>
            <a:normAutofit fontScale="85000" lnSpcReduction="10000"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</a:pPr>
            <a:r>
              <a:rPr lang="en-US" sz="4800" i="1" dirty="0">
                <a:solidFill>
                  <a:srgbClr val="041E42"/>
                </a:solidFill>
                <a:latin typeface="Arial MT Pro" panose="020B0604020202020204" charset="0"/>
              </a:rPr>
              <a:t>Tiara Yachts v. Blue Cross Blue Shield of Mich.</a:t>
            </a:r>
            <a:r>
              <a:rPr lang="en-US" sz="4800" dirty="0">
                <a:solidFill>
                  <a:srgbClr val="041E42"/>
                </a:solidFill>
                <a:latin typeface="Arial MT Pro" panose="020B0604020202020204" charset="0"/>
              </a:rPr>
              <a:t>, (6</a:t>
            </a:r>
            <a:r>
              <a:rPr lang="en-US" sz="4800" baseline="30000" dirty="0">
                <a:solidFill>
                  <a:srgbClr val="041E42"/>
                </a:solidFill>
                <a:latin typeface="Arial MT Pro" panose="020B0604020202020204" charset="0"/>
              </a:rPr>
              <a:t>th</a:t>
            </a:r>
            <a:r>
              <a:rPr lang="en-US" sz="4800" dirty="0">
                <a:solidFill>
                  <a:srgbClr val="041E42"/>
                </a:solidFill>
                <a:latin typeface="Arial MT Pro" panose="020B0604020202020204" charset="0"/>
              </a:rPr>
              <a:t> Cir. 2025)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</a:pPr>
            <a:r>
              <a:rPr lang="en-US" sz="3800" dirty="0">
                <a:solidFill>
                  <a:srgbClr val="63666A"/>
                </a:solidFill>
                <a:latin typeface="Arial MT Pro" panose="020B0604020202020204" charset="0"/>
              </a:rPr>
              <a:t>Employer alleged that BCBSMI</a:t>
            </a:r>
            <a:r>
              <a:rPr lang="en-US" sz="3800" i="1" dirty="0">
                <a:solidFill>
                  <a:srgbClr val="63666A"/>
                </a:solidFill>
                <a:latin typeface="Arial MT Pro" panose="020B0604020202020204" charset="0"/>
              </a:rPr>
              <a:t> </a:t>
            </a:r>
            <a:r>
              <a:rPr lang="en-US" sz="3800" dirty="0">
                <a:solidFill>
                  <a:srgbClr val="63666A"/>
                </a:solidFill>
                <a:latin typeface="Arial MT Pro" panose="020B0604020202020204" charset="0"/>
              </a:rPr>
              <a:t>systematically overpaid provider claims and kept 30% of the amount recovered through a “shared savings” program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</a:pPr>
            <a:r>
              <a:rPr lang="en-US" sz="3800" dirty="0">
                <a:solidFill>
                  <a:srgbClr val="63666A"/>
                </a:solidFill>
                <a:latin typeface="Arial MT Pro" panose="020B0604020202020204" charset="0"/>
              </a:rPr>
              <a:t>Sixth Circuit held that BCBSMI was acting as a fiduciary when it controlled and then failed to preserve assets held in the plan’s name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</a:pPr>
            <a:r>
              <a:rPr lang="en-US" sz="3800" dirty="0">
                <a:solidFill>
                  <a:srgbClr val="63666A"/>
                </a:solidFill>
                <a:latin typeface="Arial MT Pro" panose="020B0604020202020204" charset="0"/>
              </a:rPr>
              <a:t>Distinguished First Circuit decision because plan fiduciaries there had final decision-making authority over claim payments where Tiara Yachts did not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</a:pPr>
            <a:r>
              <a:rPr lang="en-US" sz="3800" dirty="0">
                <a:solidFill>
                  <a:srgbClr val="63666A"/>
                </a:solidFill>
                <a:latin typeface="Arial MT Pro" panose="020B0604020202020204" charset="0"/>
              </a:rPr>
              <a:t>Court held that BCBSMI was acting as a fiduciary by exercising discretion over the shared savings program because it controlled the claims-processing apparatus enabling it to determine its own compensation by controlling the number of overpayments and determining the amount that would be paid the providers</a:t>
            </a:r>
          </a:p>
          <a:p>
            <a:pPr>
              <a:buClr>
                <a:srgbClr val="041E42"/>
              </a:buClr>
              <a:buSzPct val="60000"/>
            </a:pPr>
            <a:endParaRPr lang="en-US" sz="4400" dirty="0">
              <a:solidFill>
                <a:srgbClr val="041E42"/>
              </a:solidFill>
              <a:latin typeface="Arial MT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0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25F04-3402-777A-48D4-CBB1B61AD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E1E0216D-6126-D0F6-BAC8-B6F8BE78CB29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B0E0AD4-0194-6D43-EFAA-FDC4230C4CD1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C6A723A-C401-6E42-60E8-60B0279FC544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39321046-35E0-99E9-BD05-8E807DAC0804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9191E12-E814-A646-A07C-103A18835532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FC9A03F8-F526-E36D-D3D1-79D738E11FC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C738E524-07D5-538A-A581-BCA91D39CDC8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A7DA0859-53B1-EFA9-AB8D-FFE62581781C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B11A54AE-0BBD-3B08-A70A-BDD70D3DEBAB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A9E03924-9989-49BC-4F24-B4FDB87650D6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21797074-EC9E-850E-4F96-EBA532D7288B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5409241B-78CF-DB11-3E65-532FCBE6DA2F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AD4A50-C242-31D2-79DA-8311A893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Employees Sue Employers for Fiduciary Breaches Concerning PBM Contracts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681BA6-1206-17BA-AE39-BDF0CA3D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7"/>
            <a:ext cx="15773400" cy="6004849"/>
          </a:xfrm>
        </p:spPr>
        <p:txBody>
          <a:bodyPr>
            <a:normAutofit fontScale="77500" lnSpcReduction="20000"/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041E42"/>
                </a:solidFill>
                <a:latin typeface="Arial MT Pro" panose="020B0604020202020204" charset="0"/>
              </a:rPr>
              <a:t>Employees have brought ERISA lawsuits against Johnson &amp; Johnson, Wells Fargo and J.P. Morgan Chase concerning PBM contracts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041E42"/>
                </a:solidFill>
                <a:latin typeface="Arial MT Pro" panose="020B0604020202020204" charset="0"/>
              </a:rPr>
              <a:t>Allege that employer breached its fiduciary duties by overpaying for prescription drugs and administrative costs and failing to monitor PBM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041E42"/>
                </a:solidFill>
                <a:latin typeface="Arial MT Pro" panose="020B0604020202020204" charset="0"/>
              </a:rPr>
              <a:t>With one exception dismissed on Article III standing grounds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</a:pPr>
            <a:r>
              <a:rPr lang="en-US" sz="4200" dirty="0">
                <a:solidFill>
                  <a:srgbClr val="767171"/>
                </a:solidFill>
                <a:latin typeface="Arial MT Pro" panose="020B0604020202020204" charset="0"/>
              </a:rPr>
              <a:t>Prudence and loyalty claims dismissed because (1) Plaintiffs obtained benefits promised and (2) premiums and out-of-pocket costs choices were plan design functions, not fiduciary functions, that would not be changed by litigation</a:t>
            </a:r>
          </a:p>
          <a:p>
            <a:pPr lvl="1" defTabSz="914400">
              <a:lnSpc>
                <a:spcPct val="100000"/>
              </a:lnSpc>
              <a:spcBef>
                <a:spcPct val="20000"/>
              </a:spcBef>
            </a:pPr>
            <a:r>
              <a:rPr lang="en-US" sz="4200" dirty="0">
                <a:solidFill>
                  <a:srgbClr val="767171"/>
                </a:solidFill>
                <a:latin typeface="Arial MT Pro" panose="020B0604020202020204" charset="0"/>
              </a:rPr>
              <a:t>Claim in J.P. Morgan Chase case that employer engaged in a prohibited transaction by paying more than reasonable compensation remained because burden was on employer to show that compensation was reasonable and could not be resolved on motion to dismiss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</a:pPr>
            <a:endParaRPr lang="en-US" sz="4800" i="1" dirty="0">
              <a:solidFill>
                <a:srgbClr val="041E42"/>
              </a:solidFill>
              <a:latin typeface="Arial MT Pro" panose="020B0604020202020204" charset="0"/>
            </a:endParaRPr>
          </a:p>
          <a:p>
            <a:pPr>
              <a:buClr>
                <a:srgbClr val="041E42"/>
              </a:buClr>
              <a:buSzPct val="60000"/>
            </a:pPr>
            <a:endParaRPr lang="en-US" sz="4400" dirty="0">
              <a:solidFill>
                <a:srgbClr val="041E42"/>
              </a:solidFill>
              <a:latin typeface="Arial MT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3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Plan Fiduciaries Struck Between a Rock and a Hard Place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7"/>
            <a:ext cx="15773400" cy="6004849"/>
          </a:xfrm>
        </p:spPr>
        <p:txBody>
          <a:bodyPr>
            <a:normAutofit/>
          </a:bodyPr>
          <a:lstStyle/>
          <a:p>
            <a:pPr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Plan fiduciaries that file suit may face counterclaim alleging they enabled the breach</a:t>
            </a:r>
          </a:p>
          <a:p>
            <a:pPr lvl="1">
              <a:buClr>
                <a:srgbClr val="041E42"/>
              </a:buClr>
              <a:buSzPct val="60000"/>
            </a:pPr>
            <a:r>
              <a:rPr lang="en-US" sz="3800" i="1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E.g.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, </a:t>
            </a:r>
            <a:r>
              <a:rPr lang="en-US" sz="3800" i="1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Tiara Yachts, Inc. v. BCBSMI</a:t>
            </a:r>
          </a:p>
          <a:p>
            <a:pPr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Plan fiduciaries that do not ask risk lawsuits by employees alleging fiduciary breaches related to plan mismanagement</a:t>
            </a:r>
          </a:p>
          <a:p>
            <a:pPr lvl="1">
              <a:buClr>
                <a:srgbClr val="041E42"/>
              </a:buClr>
              <a:buSzPct val="60000"/>
            </a:pPr>
            <a:r>
              <a:rPr lang="en-US" sz="3800" i="1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E.g.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, Johnson &amp; Johnson, Wells Fargo, JP Morgan Chase</a:t>
            </a:r>
          </a:p>
          <a:p>
            <a:pPr>
              <a:buClr>
                <a:srgbClr val="041E42"/>
              </a:buClr>
              <a:buSzPct val="60000"/>
            </a:pPr>
            <a:endParaRPr lang="en-US" sz="4400" dirty="0">
              <a:solidFill>
                <a:srgbClr val="041E42"/>
              </a:solidFill>
              <a:latin typeface="Arial MT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0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66C7A-B5B2-8152-0A6F-11B36DC17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3A9A2AA6-7CDF-D43E-9B9F-A25034DF5159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5835756-9E94-BEF6-C419-B37C9EC332EB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5F2CAAC-740E-9115-2CDD-46209829C031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73B8521A-59B2-BE6F-E795-26BCA16B8FCA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1A157B8-9BD6-6B00-1A35-81025FBA749E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1712FBE-61DB-615F-21C1-71EFA6BAC077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A4FA693F-8ACA-4CE5-D6C7-A3943758CCDB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404E6645-062A-510B-6B39-9FD8E345B72F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D8B8ADCD-C9ED-4FBA-178E-A558306C1291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95A4F997-0807-462F-CB76-B707C9AF865A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28D5E6EE-8C22-57D5-B496-33F183565306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10082BD-6034-37AF-8A60-6600620893D7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C97B34-D7FD-BA13-CF1D-63B58365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Remedies Issue Lurking in the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0873DB7-0917-54C5-B029-2D7471977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653264"/>
            <a:ext cx="15773400" cy="60048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Most cases are brought under Section 502(a)(3) of ERISA which limits recovery to “appropriate equitable relief” </a:t>
            </a:r>
          </a:p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The Supreme Court clarified in </a:t>
            </a:r>
            <a:r>
              <a:rPr lang="en-US" sz="4400" i="1" dirty="0">
                <a:solidFill>
                  <a:srgbClr val="041E42"/>
                </a:solidFill>
                <a:latin typeface="Arial MT Pro" panose="020B0604020202020204" charset="0"/>
              </a:rPr>
              <a:t>Cigna v. Amara 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that “appropriate equitable relief” included make whole relief (surcharge) when the claim is brought against a fiduciary</a:t>
            </a:r>
          </a:p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Almost all circuits reversed previous decisions holding otherwise after </a:t>
            </a:r>
            <a:r>
              <a:rPr lang="en-US" sz="4400" i="1" dirty="0">
                <a:solidFill>
                  <a:srgbClr val="041E42"/>
                </a:solidFill>
                <a:latin typeface="Arial MT Pro" panose="020B0604020202020204" charset="0"/>
              </a:rPr>
              <a:t>Amara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 but, based on a footnote in a later Supreme Court case, have retreated to their earlier holdings. </a:t>
            </a:r>
          </a:p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Supreme Court asked the government if it should take a Sixth Circuit case now holding that surcharge is not available; Fifth Circuit considering issue </a:t>
            </a:r>
            <a:r>
              <a:rPr lang="en-US" sz="4400" dirty="0" err="1">
                <a:solidFill>
                  <a:srgbClr val="041E42"/>
                </a:solidFill>
                <a:latin typeface="Arial MT Pro" panose="020B0604020202020204" charset="0"/>
              </a:rPr>
              <a:t>en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 banc.</a:t>
            </a:r>
          </a:p>
        </p:txBody>
      </p:sp>
    </p:spTree>
    <p:extLst>
      <p:ext uri="{BB962C8B-B14F-4D97-AF65-F5344CB8AC3E}">
        <p14:creationId xmlns:p14="http://schemas.microsoft.com/office/powerpoint/2010/main" val="413676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A8F49-B6EC-5B36-E8DF-8212E6B4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BA723AC5-56F6-A261-4F40-FFCE42B6A631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D186C4C-5FEC-F28F-05D4-38A92E29004B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066A5DF-51EB-151F-66C8-A601CCFFC7E4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AB8CF6FD-C994-21E4-7F97-AF4E3049A9C4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9D391EC-0305-0FBA-7A42-F5A70C3300F4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0EB6AF1-DB80-D760-A97F-04E2FF6D5B65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9A403728-3EC8-8DC7-57E7-0C464A578ED0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8510096B-454B-1BAB-A38F-63117B21C105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570D4AD3-10B4-724C-CD1D-9634162FF599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73D065A7-8B2C-C3F1-BAC0-680E91C210F6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37417858-6E5E-A894-6CD4-FFB28D99BB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9763726D-8D32-632C-1603-ACE9387D0C17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F11DB1-73A8-A98E-B56A-3BFC846F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Supplemental Benefit Cases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7B4C418-4B86-4C21-3A1B-E5C89EB8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67323"/>
            <a:ext cx="15773400" cy="60048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Several lawsuits filed this year by employees targeting employers and their brokers/consultants for breaching fiduciary duties related to voluntary benefit plans</a:t>
            </a:r>
          </a:p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Claim that employers failed to ensure that the costs of the programs were reasonable resulting in employees paying excessive premiums</a:t>
            </a:r>
          </a:p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Also targets brokers who are alleged to be fiduciaries who engaged in unlawful self-dealing</a:t>
            </a:r>
          </a:p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Early stages but raise questions about (1) whether these plans are covered by ERISA, and (2) whether brokers became fiduciaries when they withheld information  about lower-cost options to maximize commissions</a:t>
            </a:r>
          </a:p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endParaRPr lang="en-US" sz="4400" dirty="0">
              <a:solidFill>
                <a:srgbClr val="041E42"/>
              </a:solidFill>
              <a:latin typeface="Arial MT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4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U.S. Dep’t of Labor in Litigation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87962"/>
            <a:ext cx="11772899" cy="600484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41E42"/>
              </a:buClr>
              <a:buSzPct val="60000"/>
            </a:pPr>
            <a:r>
              <a:rPr lang="en-US" sz="4400" b="1" dirty="0">
                <a:solidFill>
                  <a:srgbClr val="041E42"/>
                </a:solidFill>
                <a:latin typeface="Arial MT Pro" panose="020B0604020202020204" charset="0"/>
              </a:rPr>
              <a:t>Enforcement Actions: 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Lawsuits against TPAs for fiduciary breaches related to plan administration</a:t>
            </a:r>
          </a:p>
          <a:p>
            <a:pPr lvl="1">
              <a:buClr>
                <a:srgbClr val="041E42"/>
              </a:buClr>
              <a:buSzPct val="60000"/>
            </a:pPr>
            <a:r>
              <a:rPr lang="en-US" sz="38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Cross-plan offsetting, hidden fees</a:t>
            </a:r>
          </a:p>
          <a:p>
            <a:pPr>
              <a:buClr>
                <a:srgbClr val="041E42"/>
              </a:buClr>
              <a:buSzPct val="60000"/>
            </a:pPr>
            <a:r>
              <a:rPr lang="en-US" sz="4400" b="1" dirty="0">
                <a:solidFill>
                  <a:srgbClr val="041E42"/>
                </a:solidFill>
                <a:latin typeface="Arial MT Pro" panose="020B0604020202020204" charset="0"/>
              </a:rPr>
              <a:t>Amicus Briefs: 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Support for private plaintiffs against TPAs</a:t>
            </a:r>
            <a:endParaRPr lang="en-US" sz="4400" b="1" dirty="0">
              <a:solidFill>
                <a:srgbClr val="041E42"/>
              </a:solidFill>
              <a:latin typeface="Arial MT Pro" panose="020B0604020202020204" charset="0"/>
            </a:endParaRPr>
          </a:p>
          <a:p>
            <a:pPr lvl="1">
              <a:buClr>
                <a:srgbClr val="041E42"/>
              </a:buClr>
              <a:buSzPct val="60000"/>
            </a:pPr>
            <a:r>
              <a:rPr lang="en-US" sz="3800" i="1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Peterson v. UnitedHealth Group 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(8th Cir.) (cross-plan offsetting violates ERISA)</a:t>
            </a:r>
          </a:p>
          <a:p>
            <a:pPr lvl="1">
              <a:buClr>
                <a:srgbClr val="041E42"/>
              </a:buClr>
              <a:buSzPct val="60000"/>
            </a:pPr>
            <a:r>
              <a:rPr lang="en-US" sz="3800" i="1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Mass. Laborers’ Health &amp; Welfare Fund v. BCBSMA 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(1st Cir.) (TPA fiduciary status) </a:t>
            </a:r>
          </a:p>
          <a:p>
            <a:pPr lvl="1">
              <a:buClr>
                <a:srgbClr val="041E42"/>
              </a:buClr>
              <a:buSzPct val="60000"/>
            </a:pPr>
            <a:r>
              <a:rPr lang="en-US" sz="3800" i="1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Tiara Yachts v. BCBSMI 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(6th Cir.) (TPA fiduciary status)</a:t>
            </a:r>
          </a:p>
          <a:p>
            <a:pPr>
              <a:buClr>
                <a:srgbClr val="041E42"/>
              </a:buClr>
              <a:buSzPct val="60000"/>
            </a:pPr>
            <a:endParaRPr lang="en-US" sz="4400" dirty="0">
              <a:solidFill>
                <a:srgbClr val="041E42"/>
              </a:solidFill>
              <a:latin typeface="Arial MT Pro" panose="020B0604020202020204" charset="0"/>
            </a:endParaRPr>
          </a:p>
        </p:txBody>
      </p:sp>
      <p:pic>
        <p:nvPicPr>
          <p:cNvPr id="2050" name="Picture 2" descr="United States Department of Labor ...">
            <a:extLst>
              <a:ext uri="{FF2B5EF4-FFF2-40B4-BE49-F238E27FC236}">
                <a16:creationId xmlns:a16="http://schemas.microsoft.com/office/drawing/2014/main" id="{E9AC09CD-96A2-4BCC-BB8B-D5E1D006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3448050"/>
            <a:ext cx="3390899" cy="33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3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U.S. Dep’t of Labor Compliance Assistance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890153"/>
            <a:ext cx="15773400" cy="6004849"/>
          </a:xfrm>
        </p:spPr>
        <p:txBody>
          <a:bodyPr>
            <a:normAutofit/>
          </a:bodyPr>
          <a:lstStyle/>
          <a:p>
            <a:pPr>
              <a:buClr>
                <a:srgbClr val="041E42"/>
              </a:buClr>
              <a:buSzPct val="60000"/>
            </a:pPr>
            <a:r>
              <a:rPr lang="en-US" sz="5400" dirty="0">
                <a:solidFill>
                  <a:srgbClr val="041E42"/>
                </a:solidFill>
                <a:latin typeface="Arial MT Pro" panose="020B0604020202020204" charset="0"/>
              </a:rPr>
              <a:t>DOL provides compliance assistance for health plan fiduciaries</a:t>
            </a:r>
          </a:p>
          <a:p>
            <a:pPr lvl="1">
              <a:buClr>
                <a:srgbClr val="041E42"/>
              </a:buClr>
              <a:buSzPct val="60000"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Health plan fiduciary responsibilities</a:t>
            </a:r>
          </a:p>
          <a:p>
            <a:pPr lvl="1">
              <a:buClr>
                <a:srgbClr val="041E42"/>
              </a:buClr>
              <a:buSzPct val="60000"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Gag clause prohibition compliance</a:t>
            </a:r>
          </a:p>
          <a:p>
            <a:pPr lvl="1">
              <a:buClr>
                <a:srgbClr val="041E42"/>
              </a:buClr>
              <a:buSzPct val="60000"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Service provider disclosures</a:t>
            </a:r>
          </a:p>
          <a:p>
            <a:pPr marL="0" indent="0">
              <a:buClr>
                <a:srgbClr val="041E42"/>
              </a:buClr>
              <a:buSzPct val="60000"/>
              <a:buNone/>
            </a:pPr>
            <a:endParaRPr lang="en-US" sz="4400" dirty="0">
              <a:solidFill>
                <a:srgbClr val="041E42"/>
              </a:solidFill>
              <a:latin typeface="Arial MT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5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g3a9bdcfa815_0_0">
            <a:extLst>
              <a:ext uri="{FF2B5EF4-FFF2-40B4-BE49-F238E27FC236}">
                <a16:creationId xmlns:a16="http://schemas.microsoft.com/office/drawing/2014/main" id="{03673771-ED5D-E96C-2C12-779667DE64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3078" y="1310025"/>
            <a:ext cx="15927000" cy="893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a9bdcfa815_0_157"/>
          <p:cNvSpPr txBox="1">
            <a:spLocks/>
          </p:cNvSpPr>
          <p:nvPr/>
        </p:nvSpPr>
        <p:spPr>
          <a:xfrm>
            <a:off x="1083078" y="3937494"/>
            <a:ext cx="13952340" cy="2348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8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778" b="0" i="0" u="none" strike="noStrike" kern="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Karen </a:t>
            </a:r>
            <a:r>
              <a:rPr kumimoji="0" lang="en-US" sz="5778" b="0" i="0" u="none" strike="noStrike" kern="0" cap="none" spc="0" normalizeH="0" baseline="0" noProof="0" dirty="0" err="1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Handorf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5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Full Professor of the Practice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5937"/>
              </a:lnSpc>
              <a:buClr>
                <a:srgbClr val="000000"/>
              </a:buClr>
              <a:defRPr/>
            </a:pPr>
            <a:r>
              <a:rPr lang="en-US" sz="4800" kern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karen.handorf@georgetown.edu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ERISA’s Oversight of Spending by</a:t>
            </a:r>
            <a:b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</a:br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Group Health Plans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7"/>
            <a:ext cx="15773400" cy="65270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000" dirty="0">
                <a:solidFill>
                  <a:srgbClr val="041E42"/>
                </a:solidFill>
                <a:latin typeface="Arial MT Pro" panose="020B0604020202020204" charset="0"/>
              </a:rPr>
              <a:t>ERISA requires prudent and loyal administration of health plans and prohibits employers from paying service providers more than reasonable compensation </a:t>
            </a:r>
          </a:p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000" dirty="0">
                <a:solidFill>
                  <a:srgbClr val="041E42"/>
                </a:solidFill>
                <a:latin typeface="Arial MT Pro" panose="020B0604020202020204" charset="0"/>
              </a:rPr>
              <a:t>Employers who pay excessive compensation or for unnecessary services may be held personally liable</a:t>
            </a:r>
          </a:p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000" dirty="0">
                <a:solidFill>
                  <a:srgbClr val="041E42"/>
                </a:solidFill>
                <a:latin typeface="Arial MT Pro" panose="020B0604020202020204" charset="0"/>
              </a:rPr>
              <a:t>Plan participants, plan fiduciaries, and the Secretary of Labor are authorized by ERISA to bring such lawsuits</a:t>
            </a:r>
          </a:p>
        </p:txBody>
      </p:sp>
    </p:spTree>
    <p:extLst>
      <p:ext uri="{BB962C8B-B14F-4D97-AF65-F5344CB8AC3E}">
        <p14:creationId xmlns:p14="http://schemas.microsoft.com/office/powerpoint/2010/main" val="167822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Questionable Conduct of Third-Party Administrators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805437"/>
            <a:ext cx="15773400" cy="65270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000" dirty="0">
                <a:solidFill>
                  <a:srgbClr val="041E42"/>
                </a:solidFill>
                <a:latin typeface="Arial MT Pro" panose="020B0604020202020204" charset="0"/>
              </a:rPr>
              <a:t>Employers pay their TPA a per employee per month administrative fee for network access and administrative services</a:t>
            </a:r>
          </a:p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000" dirty="0">
                <a:solidFill>
                  <a:srgbClr val="041E42"/>
                </a:solidFill>
                <a:latin typeface="Arial MT Pro" panose="020B0604020202020204" charset="0"/>
              </a:rPr>
              <a:t>Recent evidence indicates that TPAs collect substantial additional compensation through practices that are only vaguely described in TPA contracts</a:t>
            </a:r>
          </a:p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000" dirty="0">
                <a:solidFill>
                  <a:srgbClr val="041E42"/>
                </a:solidFill>
                <a:latin typeface="Arial MT Pro" panose="020B0604020202020204" charset="0"/>
              </a:rPr>
              <a:t>The amount of additional compensation is not clearly reported to employers, making it difficult to determine whether TPA compensation is reasonable</a:t>
            </a:r>
          </a:p>
        </p:txBody>
      </p:sp>
    </p:spTree>
    <p:extLst>
      <p:ext uri="{BB962C8B-B14F-4D97-AF65-F5344CB8AC3E}">
        <p14:creationId xmlns:p14="http://schemas.microsoft.com/office/powerpoint/2010/main" val="161508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TPAs Collect “Savings” Fees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738438"/>
            <a:ext cx="7611897" cy="59917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Savings fees are calculated as a percentage of the difference between billed charge and reimbursement amount</a:t>
            </a:r>
          </a:p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/>
              </a:rPr>
              <a:t>Fees can be wildly disproportional to the </a:t>
            </a:r>
            <a:r>
              <a:rPr lang="en-US" sz="4400">
                <a:solidFill>
                  <a:srgbClr val="041E42"/>
                </a:solidFill>
                <a:latin typeface="Arial MT Pro"/>
              </a:rPr>
              <a:t>services rendered</a:t>
            </a:r>
          </a:p>
        </p:txBody>
      </p:sp>
      <p:pic>
        <p:nvPicPr>
          <p:cNvPr id="15" name="Picture 1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8DAB87FF-20BF-B4B1-FA3C-D7248363EF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8782" y="2445386"/>
            <a:ext cx="6994200" cy="61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Where “Savings” Fees Can Appear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400" b="1" dirty="0">
                <a:solidFill>
                  <a:srgbClr val="041E42"/>
                </a:solidFill>
                <a:latin typeface="Arial MT Pro" panose="020B0604020202020204" charset="0"/>
              </a:rPr>
              <a:t>OON claims: 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No </a:t>
            </a:r>
            <a:r>
              <a:rPr lang="en-US" sz="4400" dirty="0" err="1">
                <a:solidFill>
                  <a:srgbClr val="041E42"/>
                </a:solidFill>
                <a:latin typeface="Arial MT Pro" panose="020B0604020202020204" charset="0"/>
              </a:rPr>
              <a:t>est’d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 payment rate; TPA pays small fraction of bill (increasing the fee), often leaving patient w/ balance bill</a:t>
            </a:r>
          </a:p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400" b="1" dirty="0">
                <a:solidFill>
                  <a:srgbClr val="041E42"/>
                </a:solidFill>
                <a:latin typeface="Arial MT Pro" panose="020B0604020202020204" charset="0"/>
              </a:rPr>
              <a:t>Payment “errors”: 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Fee for correcting overpayments, even if TPA played role in allowing overpayment (e.g., skip lists, lax bill review)</a:t>
            </a:r>
          </a:p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400" b="1" dirty="0">
                <a:solidFill>
                  <a:srgbClr val="041E42"/>
                </a:solidFill>
                <a:latin typeface="Arial MT Pro" panose="020B0604020202020204" charset="0"/>
              </a:rPr>
              <a:t>Network claims: 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TPA collects percentage of difference btw </a:t>
            </a:r>
            <a:r>
              <a:rPr lang="en-US" sz="4400" i="1" dirty="0">
                <a:solidFill>
                  <a:srgbClr val="041E42"/>
                </a:solidFill>
                <a:latin typeface="Arial MT Pro" panose="020B0604020202020204" charset="0"/>
              </a:rPr>
              <a:t>network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 provider’s billed amount and payment based on negotiated rate</a:t>
            </a:r>
          </a:p>
        </p:txBody>
      </p:sp>
    </p:spTree>
    <p:extLst>
      <p:ext uri="{BB962C8B-B14F-4D97-AF65-F5344CB8AC3E}">
        <p14:creationId xmlns:p14="http://schemas.microsoft.com/office/powerpoint/2010/main" val="420018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Other Hidden Fees Revealed in Lawsuits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2738437"/>
            <a:ext cx="8877299" cy="60599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Clr>
                <a:srgbClr val="041E42"/>
              </a:buClr>
              <a:buSzPct val="60000"/>
            </a:pPr>
            <a:r>
              <a:rPr lang="en-US" sz="4400" b="1" dirty="0">
                <a:solidFill>
                  <a:srgbClr val="041E42"/>
                </a:solidFill>
                <a:latin typeface="Arial MT Pro" panose="020B0604020202020204" charset="0"/>
              </a:rPr>
              <a:t>Dummy Codes: 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Hide admin expenses in medical claims, resulting in higher OOP costs </a:t>
            </a:r>
          </a:p>
          <a:p>
            <a:pPr lvl="1">
              <a:lnSpc>
                <a:spcPct val="110000"/>
              </a:lnSpc>
              <a:buClr>
                <a:srgbClr val="041E42"/>
              </a:buClr>
              <a:buSzPct val="60000"/>
            </a:pPr>
            <a:r>
              <a:rPr lang="en-US" sz="3800" i="1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E.g.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,</a:t>
            </a:r>
            <a:r>
              <a:rPr lang="en-US" sz="3800" i="1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 Peters v. Aetna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 (settled for $8.4m)</a:t>
            </a:r>
          </a:p>
          <a:p>
            <a:pPr>
              <a:lnSpc>
                <a:spcPct val="110000"/>
              </a:lnSpc>
              <a:buClr>
                <a:srgbClr val="041E42"/>
              </a:buClr>
              <a:buSzPct val="60000"/>
            </a:pPr>
            <a:r>
              <a:rPr lang="en-US" sz="4400" b="1" dirty="0">
                <a:solidFill>
                  <a:srgbClr val="041E42"/>
                </a:solidFill>
                <a:latin typeface="Arial MT Pro" panose="020B0604020202020204" charset="0"/>
              </a:rPr>
              <a:t>Payment of Provider Taxes by Plans: 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DOL lawsuit alleged that Blue Cross MN collected $66 million from self-funded plans from 2016 to 2020 to pay state taxes owed by network providers owned by TPA parent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E96964-3786-48C1-983D-6A387BB860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134600" y="2914850"/>
            <a:ext cx="7267957" cy="485741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9735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Third-Party Administrator Conflicts of Interest Impacting Costs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41E42"/>
              </a:buClr>
              <a:buSzPct val="60000"/>
            </a:pPr>
            <a:r>
              <a:rPr lang="en-US" sz="4000" b="1" dirty="0">
                <a:solidFill>
                  <a:srgbClr val="041E42"/>
                </a:solidFill>
                <a:latin typeface="Arial MT Pro" panose="020B0604020202020204" charset="0"/>
              </a:rPr>
              <a:t>Carrier-Owned Providers</a:t>
            </a:r>
            <a:r>
              <a:rPr lang="en-US" sz="4000" dirty="0">
                <a:solidFill>
                  <a:srgbClr val="041E42"/>
                </a:solidFill>
                <a:latin typeface="Arial MT Pro" panose="020B0604020202020204" charset="0"/>
              </a:rPr>
              <a:t>: Patients are steered to carrier-owned providers paid more than non-carrier providers</a:t>
            </a:r>
          </a:p>
          <a:p>
            <a:pPr>
              <a:buClr>
                <a:srgbClr val="041E42"/>
              </a:buClr>
              <a:buSzPct val="60000"/>
            </a:pPr>
            <a:r>
              <a:rPr lang="en-US" sz="4000" b="1" dirty="0">
                <a:solidFill>
                  <a:srgbClr val="041E42"/>
                </a:solidFill>
                <a:latin typeface="Arial MT Pro" panose="020B0604020202020204" charset="0"/>
              </a:rPr>
              <a:t>Cross-Plan Offsetting</a:t>
            </a:r>
            <a:r>
              <a:rPr lang="en-US" sz="4000" dirty="0">
                <a:solidFill>
                  <a:srgbClr val="041E42"/>
                </a:solidFill>
                <a:latin typeface="Arial MT Pro" panose="020B0604020202020204" charset="0"/>
              </a:rPr>
              <a:t>: TPA recovers an overpayment to a provider under one plan it administers (often fully insured) by underpaying an amount owed to the same provider under a different plan it administers (often self-insured)</a:t>
            </a:r>
          </a:p>
          <a:p>
            <a:pPr>
              <a:buClr>
                <a:srgbClr val="041E42"/>
              </a:buClr>
              <a:buSzPct val="60000"/>
            </a:pPr>
            <a:r>
              <a:rPr lang="en-US" sz="4000" b="1" dirty="0">
                <a:solidFill>
                  <a:srgbClr val="041E42"/>
                </a:solidFill>
                <a:latin typeface="Arial MT Pro" panose="020B0604020202020204" charset="0"/>
              </a:rPr>
              <a:t>Neutrality Agreements</a:t>
            </a:r>
            <a:r>
              <a:rPr lang="en-US" sz="4000" dirty="0">
                <a:solidFill>
                  <a:srgbClr val="041E42"/>
                </a:solidFill>
                <a:latin typeface="Arial MT Pro" panose="020B0604020202020204" charset="0"/>
              </a:rPr>
              <a:t>: TPA incentivized to use self-funded plan assets to satisfy agreements with providers promising them a certain amount of revenue per year</a:t>
            </a:r>
          </a:p>
          <a:p>
            <a:pPr>
              <a:buClr>
                <a:srgbClr val="041E42"/>
              </a:buClr>
              <a:buSzPct val="60000"/>
            </a:pPr>
            <a:endParaRPr lang="en-US" sz="4400" dirty="0">
              <a:solidFill>
                <a:srgbClr val="041E42"/>
              </a:solidFill>
              <a:latin typeface="Arial MT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3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Transparency Reforms Inadequate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513330"/>
            <a:ext cx="10934700" cy="600484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4400" b="1" dirty="0">
                <a:solidFill>
                  <a:srgbClr val="041E42"/>
                </a:solidFill>
                <a:latin typeface="Arial MT Pro" panose="020B0604020202020204" charset="0"/>
              </a:rPr>
              <a:t>Hospital Transparency Rules: 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Require hospitals to disclose negotiated rates but compliance uneven and plans often pay more than negotiated rate</a:t>
            </a:r>
          </a:p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4400" b="1" dirty="0">
                <a:solidFill>
                  <a:srgbClr val="041E42"/>
                </a:solidFill>
                <a:latin typeface="Arial MT Pro" panose="020B0604020202020204" charset="0"/>
              </a:rPr>
              <a:t>Gag Clause Prohibition (CAA ’21): 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Does not require TPAs to produce claims data; access barriers continue</a:t>
            </a:r>
          </a:p>
          <a:p>
            <a:pPr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4400" b="1" dirty="0">
                <a:solidFill>
                  <a:srgbClr val="041E42"/>
                </a:solidFill>
                <a:latin typeface="Arial MT Pro" panose="020B0604020202020204" charset="0"/>
              </a:rPr>
              <a:t>Service Provider Compensation Disclosures: </a:t>
            </a: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CAA ‘21 did not expressly apply to TPAs and PBMs; CAA ‘26 filled this gap</a:t>
            </a:r>
          </a:p>
          <a:p>
            <a:pPr lvl="1">
              <a:lnSpc>
                <a:spcPct val="120000"/>
              </a:lnSpc>
              <a:buClr>
                <a:srgbClr val="041E42"/>
              </a:buClr>
              <a:buSzPct val="60000"/>
            </a:pPr>
            <a:r>
              <a:rPr lang="en-US" sz="3800" dirty="0">
                <a:solidFill>
                  <a:srgbClr val="041E42"/>
                </a:solidFill>
                <a:latin typeface="Arial MT Pro" panose="020B0604020202020204" charset="0"/>
              </a:rPr>
              <a:t>DOL’s proposed disclosure rules more detailed, but apply only to PBMs and pharmacy benefit services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DE8ED4-0957-4A55-AC1B-55840CE472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550502" y="3321762"/>
            <a:ext cx="3976801" cy="39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3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0E1E-7E41-C668-2BBD-AF94947D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448F204-3C50-3390-A3FA-8B00ACB190EB}"/>
              </a:ext>
            </a:extLst>
          </p:cNvPr>
          <p:cNvGrpSpPr/>
          <p:nvPr/>
        </p:nvGrpSpPr>
        <p:grpSpPr>
          <a:xfrm>
            <a:off x="0" y="8908429"/>
            <a:ext cx="18288000" cy="1378571"/>
            <a:chOff x="0" y="0"/>
            <a:chExt cx="5306685" cy="3630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19D00E-153A-6040-0E1A-C432C2345629}"/>
                </a:ext>
              </a:extLst>
            </p:cNvPr>
            <p:cNvSpPr/>
            <p:nvPr/>
          </p:nvSpPr>
          <p:spPr>
            <a:xfrm>
              <a:off x="0" y="0"/>
              <a:ext cx="5306685" cy="363080"/>
            </a:xfrm>
            <a:custGeom>
              <a:avLst/>
              <a:gdLst/>
              <a:ahLst/>
              <a:cxnLst/>
              <a:rect l="l" t="t" r="r" b="b"/>
              <a:pathLst>
                <a:path w="5306685" h="363080">
                  <a:moveTo>
                    <a:pt x="0" y="0"/>
                  </a:moveTo>
                  <a:lnTo>
                    <a:pt x="5306685" y="0"/>
                  </a:lnTo>
                  <a:lnTo>
                    <a:pt x="5306685" y="363080"/>
                  </a:lnTo>
                  <a:lnTo>
                    <a:pt x="0" y="363080"/>
                  </a:lnTo>
                  <a:close/>
                </a:path>
              </a:pathLst>
            </a:custGeom>
            <a:solidFill>
              <a:srgbClr val="041E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2489A82-7B3A-1112-2261-F197CD9C13CC}"/>
                </a:ext>
              </a:extLst>
            </p:cNvPr>
            <p:cNvSpPr txBox="1"/>
            <p:nvPr/>
          </p:nvSpPr>
          <p:spPr>
            <a:xfrm>
              <a:off x="0" y="19050"/>
              <a:ext cx="5306685" cy="344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87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6B6541-5349-FE89-E5CD-9A88D38398F1}"/>
              </a:ext>
            </a:extLst>
          </p:cNvPr>
          <p:cNvSpPr/>
          <p:nvPr/>
        </p:nvSpPr>
        <p:spPr>
          <a:xfrm>
            <a:off x="5697502" y="9258300"/>
            <a:ext cx="3740218" cy="668564"/>
          </a:xfrm>
          <a:custGeom>
            <a:avLst/>
            <a:gdLst/>
            <a:ahLst/>
            <a:cxnLst/>
            <a:rect l="l" t="t" r="r" b="b"/>
            <a:pathLst>
              <a:path w="3740218" h="668564">
                <a:moveTo>
                  <a:pt x="0" y="0"/>
                </a:moveTo>
                <a:lnTo>
                  <a:pt x="3740219" y="0"/>
                </a:lnTo>
                <a:lnTo>
                  <a:pt x="3740219" y="668564"/>
                </a:lnTo>
                <a:lnTo>
                  <a:pt x="0" y="668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00C7C0-8377-E18B-18C1-5135FF5E3176}"/>
              </a:ext>
            </a:extLst>
          </p:cNvPr>
          <p:cNvSpPr/>
          <p:nvPr/>
        </p:nvSpPr>
        <p:spPr>
          <a:xfrm>
            <a:off x="325286" y="9481391"/>
            <a:ext cx="3009557" cy="222381"/>
          </a:xfrm>
          <a:custGeom>
            <a:avLst/>
            <a:gdLst/>
            <a:ahLst/>
            <a:cxnLst/>
            <a:rect l="l" t="t" r="r" b="b"/>
            <a:pathLst>
              <a:path w="3009557" h="222381">
                <a:moveTo>
                  <a:pt x="0" y="0"/>
                </a:moveTo>
                <a:lnTo>
                  <a:pt x="3009557" y="0"/>
                </a:lnTo>
                <a:lnTo>
                  <a:pt x="3009557" y="222382"/>
                </a:lnTo>
                <a:lnTo>
                  <a:pt x="0" y="22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CE9E03-D836-124A-CC2D-C9465E2B4763}"/>
              </a:ext>
            </a:extLst>
          </p:cNvPr>
          <p:cNvSpPr/>
          <p:nvPr/>
        </p:nvSpPr>
        <p:spPr>
          <a:xfrm>
            <a:off x="3679972" y="9326514"/>
            <a:ext cx="1807980" cy="532136"/>
          </a:xfrm>
          <a:custGeom>
            <a:avLst/>
            <a:gdLst/>
            <a:ahLst/>
            <a:cxnLst/>
            <a:rect l="l" t="t" r="r" b="b"/>
            <a:pathLst>
              <a:path w="1807980" h="532136">
                <a:moveTo>
                  <a:pt x="0" y="0"/>
                </a:moveTo>
                <a:lnTo>
                  <a:pt x="1807980" y="0"/>
                </a:lnTo>
                <a:lnTo>
                  <a:pt x="1807980" y="532136"/>
                </a:lnTo>
                <a:lnTo>
                  <a:pt x="0" y="532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20F7BA6C-505C-8E04-381C-50D6983D3063}"/>
              </a:ext>
            </a:extLst>
          </p:cNvPr>
          <p:cNvSpPr/>
          <p:nvPr/>
        </p:nvSpPr>
        <p:spPr>
          <a:xfrm flipH="1">
            <a:off x="3456985" y="9326514"/>
            <a:ext cx="4763" cy="432349"/>
          </a:xfrm>
          <a:prstGeom prst="line">
            <a:avLst/>
          </a:prstGeom>
          <a:ln w="952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E708944B-DF56-D1CB-8DB7-B7B0AA6398D4}"/>
              </a:ext>
            </a:extLst>
          </p:cNvPr>
          <p:cNvSpPr txBox="1"/>
          <p:nvPr/>
        </p:nvSpPr>
        <p:spPr>
          <a:xfrm>
            <a:off x="9423448" y="8455982"/>
            <a:ext cx="3088392" cy="28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"/>
              </a:lnSpc>
            </a:pPr>
            <a:r>
              <a:rPr lang="en-US" sz="2037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Conclusion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81ACA62-B80F-431F-44C9-6D4EE8B0C494}"/>
              </a:ext>
            </a:extLst>
          </p:cNvPr>
          <p:cNvSpPr/>
          <p:nvPr/>
        </p:nvSpPr>
        <p:spPr>
          <a:xfrm>
            <a:off x="14401800" y="9255138"/>
            <a:ext cx="252180" cy="252180"/>
          </a:xfrm>
          <a:custGeom>
            <a:avLst/>
            <a:gdLst/>
            <a:ahLst/>
            <a:cxnLst/>
            <a:rect l="l" t="t" r="r" b="b"/>
            <a:pathLst>
              <a:path w="252180" h="252180">
                <a:moveTo>
                  <a:pt x="0" y="0"/>
                </a:moveTo>
                <a:lnTo>
                  <a:pt x="252180" y="0"/>
                </a:lnTo>
                <a:lnTo>
                  <a:pt x="252180" y="252180"/>
                </a:lnTo>
                <a:lnTo>
                  <a:pt x="0" y="25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B0B28B59-6439-B4BB-224D-622F5C417610}"/>
              </a:ext>
            </a:extLst>
          </p:cNvPr>
          <p:cNvSpPr/>
          <p:nvPr/>
        </p:nvSpPr>
        <p:spPr>
          <a:xfrm>
            <a:off x="14132181" y="9255138"/>
            <a:ext cx="226254" cy="226254"/>
          </a:xfrm>
          <a:custGeom>
            <a:avLst/>
            <a:gdLst/>
            <a:ahLst/>
            <a:cxnLst/>
            <a:rect l="l" t="t" r="r" b="b"/>
            <a:pathLst>
              <a:path w="226254" h="226254">
                <a:moveTo>
                  <a:pt x="0" y="0"/>
                </a:moveTo>
                <a:lnTo>
                  <a:pt x="226254" y="0"/>
                </a:lnTo>
                <a:lnTo>
                  <a:pt x="226254" y="226253"/>
                </a:lnTo>
                <a:lnTo>
                  <a:pt x="0" y="22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E2507B4-802E-CA1F-57AB-0AD9A334E479}"/>
              </a:ext>
            </a:extLst>
          </p:cNvPr>
          <p:cNvSpPr txBox="1"/>
          <p:nvPr/>
        </p:nvSpPr>
        <p:spPr>
          <a:xfrm>
            <a:off x="14642512" y="9259839"/>
            <a:ext cx="3490681" cy="85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FFFFF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Center on Health Insurance Reforms</a:t>
            </a: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  <a:p>
            <a:pPr algn="ctr">
              <a:lnSpc>
                <a:spcPts val="2206"/>
              </a:lnSpc>
              <a:spcBef>
                <a:spcPct val="0"/>
              </a:spcBef>
            </a:pPr>
            <a:endParaRPr lang="en-US" sz="1576" dirty="0">
              <a:solidFill>
                <a:srgbClr val="FFFFFF"/>
              </a:solidFill>
              <a:latin typeface="Caslon #3"/>
              <a:ea typeface="Caslon #3"/>
              <a:cs typeface="Caslon #3"/>
              <a:sym typeface="Caslon #3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704B6BA-E4F5-5D6A-00E3-EAAFC3930465}"/>
              </a:ext>
            </a:extLst>
          </p:cNvPr>
          <p:cNvSpPr txBox="1"/>
          <p:nvPr/>
        </p:nvSpPr>
        <p:spPr>
          <a:xfrm>
            <a:off x="14618321" y="9542688"/>
            <a:ext cx="3817965" cy="257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 dirty="0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Read more at </a:t>
            </a:r>
            <a:r>
              <a:rPr lang="en-US" sz="1576" dirty="0" err="1">
                <a:solidFill>
                  <a:srgbClr val="FEFEFE"/>
                </a:solidFill>
                <a:latin typeface="Arial" panose="020B0604020202020204" pitchFamily="34" charset="0"/>
                <a:ea typeface="Caslon #3"/>
                <a:cs typeface="Arial" panose="020B0604020202020204" pitchFamily="34" charset="0"/>
                <a:sym typeface="Caslon #3"/>
              </a:rPr>
              <a:t>chir.georgetown.edu</a:t>
            </a:r>
            <a:endParaRPr lang="en-US" sz="1576" dirty="0">
              <a:solidFill>
                <a:srgbClr val="FEFEFE"/>
              </a:solidFill>
              <a:latin typeface="Arial" panose="020B0604020202020204" pitchFamily="34" charset="0"/>
              <a:ea typeface="Caslon #3"/>
              <a:cs typeface="Arial" panose="020B0604020202020204" pitchFamily="34" charset="0"/>
              <a:sym typeface="Caslon #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5A2BB-E19C-4567-8720-495838B1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1E42"/>
                </a:solidFill>
                <a:latin typeface="Arial MT Pro Bold" panose="020B0604020202020204" charset="0"/>
              </a:rPr>
              <a:t>Where This Leaves Employers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85C60D-7C73-417C-9A57-F7141727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89170"/>
            <a:ext cx="15773400" cy="60048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Employers significantly limited in determining whether the amount they are paying their TPA is reasonable</a:t>
            </a:r>
          </a:p>
          <a:p>
            <a:pPr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4400" dirty="0">
                <a:solidFill>
                  <a:srgbClr val="041E42"/>
                </a:solidFill>
                <a:latin typeface="Arial MT Pro" panose="020B0604020202020204" charset="0"/>
              </a:rPr>
              <a:t>Even if employers had information, it is not easy to change carrier TPAs</a:t>
            </a:r>
          </a:p>
          <a:p>
            <a:pPr lvl="1"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38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Membership doesn’t like change</a:t>
            </a:r>
          </a:p>
          <a:p>
            <a:pPr lvl="1"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38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Alternative carriers are not available in area</a:t>
            </a:r>
          </a:p>
          <a:p>
            <a:pPr lvl="1">
              <a:lnSpc>
                <a:spcPct val="100000"/>
              </a:lnSpc>
              <a:buClr>
                <a:srgbClr val="041E42"/>
              </a:buClr>
              <a:buSzPct val="60000"/>
            </a:pPr>
            <a:r>
              <a:rPr lang="en-US" sz="3800" dirty="0">
                <a:solidFill>
                  <a:schemeClr val="bg2">
                    <a:lumMod val="50000"/>
                  </a:schemeClr>
                </a:solidFill>
                <a:latin typeface="Arial MT Pro" panose="020B0604020202020204" charset="0"/>
              </a:rPr>
              <a:t>No better alternative because all carrier TPAs engage in these practices</a:t>
            </a:r>
          </a:p>
        </p:txBody>
      </p:sp>
    </p:spTree>
    <p:extLst>
      <p:ext uri="{BB962C8B-B14F-4D97-AF65-F5344CB8AC3E}">
        <p14:creationId xmlns:p14="http://schemas.microsoft.com/office/powerpoint/2010/main" val="341900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4984</TotalTime>
  <Words>1667</Words>
  <Application>Microsoft Office PowerPoint</Application>
  <PresentationFormat>Custom</PresentationFormat>
  <Paragraphs>154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 Light</vt:lpstr>
      <vt:lpstr>Caslon #3</vt:lpstr>
      <vt:lpstr>Arial MT Pro</vt:lpstr>
      <vt:lpstr>Arial</vt:lpstr>
      <vt:lpstr>Arial MT Pro Bold</vt:lpstr>
      <vt:lpstr>Calibri</vt:lpstr>
      <vt:lpstr>Office Theme</vt:lpstr>
      <vt:lpstr>ERISA’s Fiduciary Duties &amp;  Health Care Cost Containment   Karen Handorf Full Professor of the Practice  June 4, 2026</vt:lpstr>
      <vt:lpstr>ERISA’s Oversight of Spending by Group Health Plans</vt:lpstr>
      <vt:lpstr>Questionable Conduct of Third-Party Administrators</vt:lpstr>
      <vt:lpstr>TPAs Collect “Savings” Fees</vt:lpstr>
      <vt:lpstr>Where “Savings” Fees Can Appear</vt:lpstr>
      <vt:lpstr>Other Hidden Fees Revealed in Lawsuits</vt:lpstr>
      <vt:lpstr>Third-Party Administrator Conflicts of Interest Impacting Costs</vt:lpstr>
      <vt:lpstr>Transparency Reforms Inadequate</vt:lpstr>
      <vt:lpstr>Where This Leaves Employers</vt:lpstr>
      <vt:lpstr>Employers Respond by Bringing Lawsuits Against Third-Party Administrators</vt:lpstr>
      <vt:lpstr>Courts Reaching Contrary Decisions</vt:lpstr>
      <vt:lpstr>Courts Reaching Contrary Decisions</vt:lpstr>
      <vt:lpstr>Employees Sue Employers for Fiduciary Breaches Concerning PBM Contracts</vt:lpstr>
      <vt:lpstr>Plan Fiduciaries Struck Between a Rock and a Hard Place</vt:lpstr>
      <vt:lpstr>Remedies Issue Lurking in the Background</vt:lpstr>
      <vt:lpstr>Supplemental Benefit Cases</vt:lpstr>
      <vt:lpstr>U.S. Dep’t of Labor in Litigation</vt:lpstr>
      <vt:lpstr>U.S. Dep’t of Labor Compliance Assistance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Green Modern Finance Business Report Presentation</dc:title>
  <dc:creator>Sabrina Corlette</dc:creator>
  <cp:lastModifiedBy>Christine H Monahan</cp:lastModifiedBy>
  <cp:revision>73</cp:revision>
  <cp:lastPrinted>2025-10-29T17:40:39Z</cp:lastPrinted>
  <dcterms:created xsi:type="dcterms:W3CDTF">2006-08-16T00:00:00Z</dcterms:created>
  <dcterms:modified xsi:type="dcterms:W3CDTF">2026-05-21T17:32:10Z</dcterms:modified>
  <dc:identifier>DAG3MTuV-To</dc:identifier>
</cp:coreProperties>
</file>