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7" r:id="rId2"/>
    <p:sldId id="268" r:id="rId3"/>
    <p:sldId id="259" r:id="rId4"/>
    <p:sldId id="269" r:id="rId5"/>
    <p:sldId id="270" r:id="rId6"/>
    <p:sldId id="271" r:id="rId7"/>
    <p:sldId id="273" r:id="rId8"/>
    <p:sldId id="260" r:id="rId9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S30gu47LSTyNFzmioNrZDYY4jd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68E35A-8886-B561-4633-192EA7B16287}" name="Karen Handorf" initials="KH" userId="nPTCkRNAJpHMzRRupklyNFsKiui3LAdOOg58w+iqdjs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C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1CE032-C83B-AA38-AACB-1AA5E94F3DA6}" v="1" dt="2026-05-28T18:34:16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9"/>
    <p:restoredTop sz="86377"/>
  </p:normalViewPr>
  <p:slideViewPr>
    <p:cSldViewPr snapToGrid="0">
      <p:cViewPr varScale="1">
        <p:scale>
          <a:sx n="42" d="100"/>
          <a:sy n="42" d="100"/>
        </p:scale>
        <p:origin x="60" y="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85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a8888e5a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a8888e5a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9bdcfa815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9bdcfa815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userDrawn="1">
  <p:cSld name="OBJECT_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78b85f124_0_117"/>
          <p:cNvSpPr/>
          <p:nvPr/>
        </p:nvSpPr>
        <p:spPr>
          <a:xfrm>
            <a:off x="5697502" y="9258300"/>
            <a:ext cx="3740218" cy="668564"/>
          </a:xfrm>
          <a:custGeom>
            <a:avLst/>
            <a:gdLst/>
            <a:ahLst/>
            <a:cxnLst/>
            <a:rect l="l" t="t" r="r" b="b"/>
            <a:pathLst>
              <a:path w="3740218" h="668564" extrusionOk="0">
                <a:moveTo>
                  <a:pt x="0" y="0"/>
                </a:moveTo>
                <a:lnTo>
                  <a:pt x="3740219" y="0"/>
                </a:lnTo>
                <a:lnTo>
                  <a:pt x="3740219" y="668564"/>
                </a:lnTo>
                <a:lnTo>
                  <a:pt x="0" y="668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58" name="Google Shape;58;g3a78b85f124_0_117"/>
          <p:cNvSpPr/>
          <p:nvPr/>
        </p:nvSpPr>
        <p:spPr>
          <a:xfrm>
            <a:off x="325286" y="9481391"/>
            <a:ext cx="3009557" cy="222381"/>
          </a:xfrm>
          <a:custGeom>
            <a:avLst/>
            <a:gdLst/>
            <a:ahLst/>
            <a:cxnLst/>
            <a:rect l="l" t="t" r="r" b="b"/>
            <a:pathLst>
              <a:path w="3009557" h="222381" extrusionOk="0">
                <a:moveTo>
                  <a:pt x="0" y="0"/>
                </a:moveTo>
                <a:lnTo>
                  <a:pt x="3009557" y="0"/>
                </a:lnTo>
                <a:lnTo>
                  <a:pt x="3009557" y="222382"/>
                </a:lnTo>
                <a:lnTo>
                  <a:pt x="0" y="2223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59" name="Google Shape;59;g3a78b85f124_0_117"/>
          <p:cNvSpPr/>
          <p:nvPr/>
        </p:nvSpPr>
        <p:spPr>
          <a:xfrm>
            <a:off x="3679972" y="9326514"/>
            <a:ext cx="1807980" cy="532136"/>
          </a:xfrm>
          <a:custGeom>
            <a:avLst/>
            <a:gdLst/>
            <a:ahLst/>
            <a:cxnLst/>
            <a:rect l="l" t="t" r="r" b="b"/>
            <a:pathLst>
              <a:path w="1807980" h="532136" extrusionOk="0">
                <a:moveTo>
                  <a:pt x="0" y="0"/>
                </a:moveTo>
                <a:lnTo>
                  <a:pt x="1807980" y="0"/>
                </a:lnTo>
                <a:lnTo>
                  <a:pt x="1807980" y="532136"/>
                </a:lnTo>
                <a:lnTo>
                  <a:pt x="0" y="5321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cxnSp>
        <p:nvCxnSpPr>
          <p:cNvPr id="60" name="Google Shape;60;g3a78b85f124_0_117"/>
          <p:cNvCxnSpPr/>
          <p:nvPr/>
        </p:nvCxnSpPr>
        <p:spPr>
          <a:xfrm flipH="1">
            <a:off x="3456948" y="9326514"/>
            <a:ext cx="4800" cy="432300"/>
          </a:xfrm>
          <a:prstGeom prst="straightConnector1">
            <a:avLst/>
          </a:prstGeom>
          <a:noFill/>
          <a:ln w="9525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1" name="Google Shape;61;g3a78b85f124_0_117"/>
          <p:cNvSpPr/>
          <p:nvPr/>
        </p:nvSpPr>
        <p:spPr>
          <a:xfrm>
            <a:off x="14401800" y="9255138"/>
            <a:ext cx="252180" cy="252180"/>
          </a:xfrm>
          <a:custGeom>
            <a:avLst/>
            <a:gdLst/>
            <a:ahLst/>
            <a:cxnLst/>
            <a:rect l="l" t="t" r="r" b="b"/>
            <a:pathLst>
              <a:path w="252180" h="252180" extrusionOk="0">
                <a:moveTo>
                  <a:pt x="0" y="0"/>
                </a:moveTo>
                <a:lnTo>
                  <a:pt x="252180" y="0"/>
                </a:lnTo>
                <a:lnTo>
                  <a:pt x="252180" y="252180"/>
                </a:lnTo>
                <a:lnTo>
                  <a:pt x="0" y="2521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2" name="Google Shape;62;g3a78b85f124_0_117"/>
          <p:cNvSpPr/>
          <p:nvPr/>
        </p:nvSpPr>
        <p:spPr>
          <a:xfrm>
            <a:off x="14132181" y="9255138"/>
            <a:ext cx="226254" cy="226254"/>
          </a:xfrm>
          <a:custGeom>
            <a:avLst/>
            <a:gdLst/>
            <a:ahLst/>
            <a:cxnLst/>
            <a:rect l="l" t="t" r="r" b="b"/>
            <a:pathLst>
              <a:path w="226254" h="226254" extrusionOk="0">
                <a:moveTo>
                  <a:pt x="0" y="0"/>
                </a:moveTo>
                <a:lnTo>
                  <a:pt x="226254" y="0"/>
                </a:lnTo>
                <a:lnTo>
                  <a:pt x="226254" y="226253"/>
                </a:lnTo>
                <a:lnTo>
                  <a:pt x="0" y="2262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3" name="Google Shape;63;g3a78b85f124_0_117"/>
          <p:cNvSpPr txBox="1"/>
          <p:nvPr/>
        </p:nvSpPr>
        <p:spPr>
          <a:xfrm>
            <a:off x="14642512" y="9259839"/>
            <a:ext cx="349080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6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Center on Health Insurance Reforms</a:t>
            </a:r>
            <a:endParaRPr/>
          </a:p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76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76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3a78b85f124_0_117"/>
          <p:cNvSpPr txBox="1"/>
          <p:nvPr/>
        </p:nvSpPr>
        <p:spPr>
          <a:xfrm>
            <a:off x="14618321" y="9542688"/>
            <a:ext cx="3818100" cy="2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rPr>
              <a:t>Read more at chir.georgetown.edu</a:t>
            </a:r>
            <a:endParaRPr sz="1576" b="0" i="0" u="none" strike="noStrike" cap="non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Group 1" descr="Decorative text featuring CHIR’s logo and social media accounts">
            <a:extLst>
              <a:ext uri="{FF2B5EF4-FFF2-40B4-BE49-F238E27FC236}">
                <a16:creationId xmlns:a16="http://schemas.microsoft.com/office/drawing/2014/main" id="{4A71C5E4-2D5D-E522-0D68-E448E975940E}"/>
              </a:ext>
            </a:extLst>
          </p:cNvPr>
          <p:cNvGrpSpPr/>
          <p:nvPr userDrawn="1"/>
        </p:nvGrpSpPr>
        <p:grpSpPr>
          <a:xfrm>
            <a:off x="0" y="8908429"/>
            <a:ext cx="18436421" cy="1378844"/>
            <a:chOff x="0" y="8908429"/>
            <a:chExt cx="18436421" cy="1378844"/>
          </a:xfrm>
        </p:grpSpPr>
        <p:grpSp>
          <p:nvGrpSpPr>
            <p:cNvPr id="4" name="Google Shape;8;p6">
              <a:extLst>
                <a:ext uri="{FF2B5EF4-FFF2-40B4-BE49-F238E27FC236}">
                  <a16:creationId xmlns:a16="http://schemas.microsoft.com/office/drawing/2014/main" id="{69A8368A-584B-D67C-21C8-AF2C90FA5D79}"/>
                </a:ext>
              </a:extLst>
            </p:cNvPr>
            <p:cNvGrpSpPr/>
            <p:nvPr/>
          </p:nvGrpSpPr>
          <p:grpSpPr>
            <a:xfrm>
              <a:off x="0" y="8908429"/>
              <a:ext cx="18287950" cy="1378844"/>
              <a:chOff x="0" y="0"/>
              <a:chExt cx="5306700" cy="363150"/>
            </a:xfrm>
          </p:grpSpPr>
          <p:sp>
            <p:nvSpPr>
              <p:cNvPr id="13" name="Google Shape;9;p6">
                <a:extLst>
                  <a:ext uri="{FF2B5EF4-FFF2-40B4-BE49-F238E27FC236}">
                    <a16:creationId xmlns:a16="http://schemas.microsoft.com/office/drawing/2014/main" id="{D86EBE1B-D74A-89A2-7497-E09400774C6D}"/>
                  </a:ext>
                </a:extLst>
              </p:cNvPr>
              <p:cNvSpPr/>
              <p:nvPr/>
            </p:nvSpPr>
            <p:spPr>
              <a:xfrm>
                <a:off x="0" y="0"/>
                <a:ext cx="5306685" cy="363080"/>
              </a:xfrm>
              <a:custGeom>
                <a:avLst/>
                <a:gdLst/>
                <a:ahLst/>
                <a:cxnLst/>
                <a:rect l="l" t="t" r="r" b="b"/>
                <a:pathLst>
                  <a:path w="5306685" h="363080" extrusionOk="0">
                    <a:moveTo>
                      <a:pt x="0" y="0"/>
                    </a:moveTo>
                    <a:lnTo>
                      <a:pt x="5306685" y="0"/>
                    </a:lnTo>
                    <a:lnTo>
                      <a:pt x="5306685" y="363080"/>
                    </a:lnTo>
                    <a:lnTo>
                      <a:pt x="0" y="363080"/>
                    </a:lnTo>
                    <a:close/>
                  </a:path>
                </a:pathLst>
              </a:custGeom>
              <a:solidFill>
                <a:srgbClr val="041E42"/>
              </a:solidFill>
              <a:ln>
                <a:noFill/>
              </a:ln>
            </p:spPr>
          </p:sp>
          <p:sp>
            <p:nvSpPr>
              <p:cNvPr id="14" name="Google Shape;10;p6" descr="Decorative text featuring CHIR’s logo and social media accounts">
                <a:extLst>
                  <a:ext uri="{FF2B5EF4-FFF2-40B4-BE49-F238E27FC236}">
                    <a16:creationId xmlns:a16="http://schemas.microsoft.com/office/drawing/2014/main" id="{C44A24F1-8531-E8C4-A212-C537AC2BBAE4}"/>
                  </a:ext>
                </a:extLst>
              </p:cNvPr>
              <p:cNvSpPr txBox="1"/>
              <p:nvPr/>
            </p:nvSpPr>
            <p:spPr>
              <a:xfrm>
                <a:off x="0" y="19050"/>
                <a:ext cx="5306700" cy="34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77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" name="Google Shape;11;p6">
              <a:extLst>
                <a:ext uri="{FF2B5EF4-FFF2-40B4-BE49-F238E27FC236}">
                  <a16:creationId xmlns:a16="http://schemas.microsoft.com/office/drawing/2014/main" id="{4A21B7D1-9D1E-8E38-24E7-761E0273695A}"/>
                </a:ext>
              </a:extLst>
            </p:cNvPr>
            <p:cNvSpPr/>
            <p:nvPr/>
          </p:nvSpPr>
          <p:spPr>
            <a:xfrm>
              <a:off x="5697502" y="9258300"/>
              <a:ext cx="3740218" cy="668564"/>
            </a:xfrm>
            <a:custGeom>
              <a:avLst/>
              <a:gdLst/>
              <a:ahLst/>
              <a:cxnLst/>
              <a:rect l="l" t="t" r="r" b="b"/>
              <a:pathLst>
                <a:path w="3740218" h="668564" extrusionOk="0">
                  <a:moveTo>
                    <a:pt x="0" y="0"/>
                  </a:moveTo>
                  <a:lnTo>
                    <a:pt x="3740219" y="0"/>
                  </a:lnTo>
                  <a:lnTo>
                    <a:pt x="3740219" y="668564"/>
                  </a:lnTo>
                  <a:lnTo>
                    <a:pt x="0" y="6685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6" name="Google Shape;12;p6">
              <a:extLst>
                <a:ext uri="{FF2B5EF4-FFF2-40B4-BE49-F238E27FC236}">
                  <a16:creationId xmlns:a16="http://schemas.microsoft.com/office/drawing/2014/main" id="{814C97C9-E149-7EB9-0BAE-DE32B904C2BE}"/>
                </a:ext>
              </a:extLst>
            </p:cNvPr>
            <p:cNvSpPr/>
            <p:nvPr/>
          </p:nvSpPr>
          <p:spPr>
            <a:xfrm>
              <a:off x="325286" y="9481391"/>
              <a:ext cx="3009557" cy="222381"/>
            </a:xfrm>
            <a:custGeom>
              <a:avLst/>
              <a:gdLst/>
              <a:ahLst/>
              <a:cxnLst/>
              <a:rect l="l" t="t" r="r" b="b"/>
              <a:pathLst>
                <a:path w="3009557" h="222381" extrusionOk="0">
                  <a:moveTo>
                    <a:pt x="0" y="0"/>
                  </a:moveTo>
                  <a:lnTo>
                    <a:pt x="3009557" y="0"/>
                  </a:lnTo>
                  <a:lnTo>
                    <a:pt x="3009557" y="222382"/>
                  </a:lnTo>
                  <a:lnTo>
                    <a:pt x="0" y="22238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7" name="Google Shape;13;p6">
              <a:extLst>
                <a:ext uri="{FF2B5EF4-FFF2-40B4-BE49-F238E27FC236}">
                  <a16:creationId xmlns:a16="http://schemas.microsoft.com/office/drawing/2014/main" id="{150ED515-402D-CE4F-64AC-0148CF77D2D0}"/>
                </a:ext>
              </a:extLst>
            </p:cNvPr>
            <p:cNvSpPr/>
            <p:nvPr/>
          </p:nvSpPr>
          <p:spPr>
            <a:xfrm>
              <a:off x="3679972" y="9326514"/>
              <a:ext cx="1807980" cy="532136"/>
            </a:xfrm>
            <a:custGeom>
              <a:avLst/>
              <a:gdLst/>
              <a:ahLst/>
              <a:cxnLst/>
              <a:rect l="l" t="t" r="r" b="b"/>
              <a:pathLst>
                <a:path w="1807980" h="532136" extrusionOk="0">
                  <a:moveTo>
                    <a:pt x="0" y="0"/>
                  </a:moveTo>
                  <a:lnTo>
                    <a:pt x="1807980" y="0"/>
                  </a:lnTo>
                  <a:lnTo>
                    <a:pt x="1807980" y="532136"/>
                  </a:lnTo>
                  <a:lnTo>
                    <a:pt x="0" y="5321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cxnSp>
          <p:nvCxnSpPr>
            <p:cNvPr id="8" name="Google Shape;14;p6">
              <a:extLst>
                <a:ext uri="{FF2B5EF4-FFF2-40B4-BE49-F238E27FC236}">
                  <a16:creationId xmlns:a16="http://schemas.microsoft.com/office/drawing/2014/main" id="{9E4FE49E-D7F3-A95A-BE7C-5C78F649C0DE}"/>
                </a:ext>
              </a:extLst>
            </p:cNvPr>
            <p:cNvCxnSpPr/>
            <p:nvPr/>
          </p:nvCxnSpPr>
          <p:spPr>
            <a:xfrm flipH="1">
              <a:off x="3456948" y="9326514"/>
              <a:ext cx="4800" cy="432300"/>
            </a:xfrm>
            <a:prstGeom prst="straightConnector1">
              <a:avLst/>
            </a:prstGeom>
            <a:noFill/>
            <a:ln w="9525" cap="flat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15;p6">
              <a:extLst>
                <a:ext uri="{FF2B5EF4-FFF2-40B4-BE49-F238E27FC236}">
                  <a16:creationId xmlns:a16="http://schemas.microsoft.com/office/drawing/2014/main" id="{FF2F9823-6C6E-B500-3C71-AB5382DDB156}"/>
                </a:ext>
              </a:extLst>
            </p:cNvPr>
            <p:cNvSpPr/>
            <p:nvPr/>
          </p:nvSpPr>
          <p:spPr>
            <a:xfrm>
              <a:off x="14401800" y="9255138"/>
              <a:ext cx="252180" cy="252180"/>
            </a:xfrm>
            <a:custGeom>
              <a:avLst/>
              <a:gdLst/>
              <a:ahLst/>
              <a:cxnLst/>
              <a:rect l="l" t="t" r="r" b="b"/>
              <a:pathLst>
                <a:path w="252180" h="252180" extrusionOk="0">
                  <a:moveTo>
                    <a:pt x="0" y="0"/>
                  </a:moveTo>
                  <a:lnTo>
                    <a:pt x="252180" y="0"/>
                  </a:lnTo>
                  <a:lnTo>
                    <a:pt x="252180" y="252180"/>
                  </a:lnTo>
                  <a:lnTo>
                    <a:pt x="0" y="252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6;p6">
              <a:extLst>
                <a:ext uri="{FF2B5EF4-FFF2-40B4-BE49-F238E27FC236}">
                  <a16:creationId xmlns:a16="http://schemas.microsoft.com/office/drawing/2014/main" id="{ADF76BD4-455C-26C6-7FCD-C8E5AD960940}"/>
                </a:ext>
              </a:extLst>
            </p:cNvPr>
            <p:cNvSpPr/>
            <p:nvPr/>
          </p:nvSpPr>
          <p:spPr>
            <a:xfrm>
              <a:off x="14132181" y="9255138"/>
              <a:ext cx="226254" cy="226254"/>
            </a:xfrm>
            <a:custGeom>
              <a:avLst/>
              <a:gdLst/>
              <a:ahLst/>
              <a:cxnLst/>
              <a:rect l="l" t="t" r="r" b="b"/>
              <a:pathLst>
                <a:path w="226254" h="226254" extrusionOk="0">
                  <a:moveTo>
                    <a:pt x="0" y="0"/>
                  </a:moveTo>
                  <a:lnTo>
                    <a:pt x="226254" y="0"/>
                  </a:lnTo>
                  <a:lnTo>
                    <a:pt x="226254" y="226253"/>
                  </a:lnTo>
                  <a:lnTo>
                    <a:pt x="0" y="22625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7;p6">
              <a:extLst>
                <a:ext uri="{FF2B5EF4-FFF2-40B4-BE49-F238E27FC236}">
                  <a16:creationId xmlns:a16="http://schemas.microsoft.com/office/drawing/2014/main" id="{D5011A67-DA39-32F0-11E0-EB819A5AC2BA}"/>
                </a:ext>
              </a:extLst>
            </p:cNvPr>
            <p:cNvSpPr txBox="1"/>
            <p:nvPr/>
          </p:nvSpPr>
          <p:spPr>
            <a:xfrm>
              <a:off x="14642512" y="9259839"/>
              <a:ext cx="3490800" cy="92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Center on Health Insurance Reforms</a:t>
              </a:r>
              <a:endParaRPr dirty="0"/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8;p6">
              <a:extLst>
                <a:ext uri="{FF2B5EF4-FFF2-40B4-BE49-F238E27FC236}">
                  <a16:creationId xmlns:a16="http://schemas.microsoft.com/office/drawing/2014/main" id="{0F0F5CBC-C9E1-62B7-D9DC-1F32DDA1C08C}"/>
                </a:ext>
              </a:extLst>
            </p:cNvPr>
            <p:cNvSpPr txBox="1"/>
            <p:nvPr/>
          </p:nvSpPr>
          <p:spPr>
            <a:xfrm>
              <a:off x="14618321" y="9542688"/>
              <a:ext cx="3818100" cy="24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>
                  <a:solidFill>
                    <a:srgbClr val="FEFEFE"/>
                  </a:solidFill>
                  <a:latin typeface="Arial"/>
                  <a:ea typeface="Arial"/>
                  <a:cs typeface="Arial"/>
                  <a:sym typeface="Arial"/>
                </a:rPr>
                <a:t>Read more at chir.georgetown.edu</a:t>
              </a:r>
              <a:endParaRPr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52;g3a78b85f124_0_117">
            <a:extLst>
              <a:ext uri="{FF2B5EF4-FFF2-40B4-BE49-F238E27FC236}">
                <a16:creationId xmlns:a16="http://schemas.microsoft.com/office/drawing/2014/main" id="{52F4BAF2-E430-4D5F-1385-A03792AB95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preserve="1" userDrawn="1">
  <p:cSld name="1_Title and Content 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a78b85f124_0_117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g3a78b85f124_0_117"/>
          <p:cNvSpPr/>
          <p:nvPr/>
        </p:nvSpPr>
        <p:spPr>
          <a:xfrm>
            <a:off x="5697502" y="9258300"/>
            <a:ext cx="3740218" cy="668564"/>
          </a:xfrm>
          <a:custGeom>
            <a:avLst/>
            <a:gdLst/>
            <a:ahLst/>
            <a:cxnLst/>
            <a:rect l="l" t="t" r="r" b="b"/>
            <a:pathLst>
              <a:path w="3740218" h="668564" extrusionOk="0">
                <a:moveTo>
                  <a:pt x="0" y="0"/>
                </a:moveTo>
                <a:lnTo>
                  <a:pt x="3740219" y="0"/>
                </a:lnTo>
                <a:lnTo>
                  <a:pt x="3740219" y="668564"/>
                </a:lnTo>
                <a:lnTo>
                  <a:pt x="0" y="668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58" name="Google Shape;58;g3a78b85f124_0_117"/>
          <p:cNvSpPr/>
          <p:nvPr/>
        </p:nvSpPr>
        <p:spPr>
          <a:xfrm>
            <a:off x="325286" y="9481391"/>
            <a:ext cx="3009557" cy="222381"/>
          </a:xfrm>
          <a:custGeom>
            <a:avLst/>
            <a:gdLst/>
            <a:ahLst/>
            <a:cxnLst/>
            <a:rect l="l" t="t" r="r" b="b"/>
            <a:pathLst>
              <a:path w="3009557" h="222381" extrusionOk="0">
                <a:moveTo>
                  <a:pt x="0" y="0"/>
                </a:moveTo>
                <a:lnTo>
                  <a:pt x="3009557" y="0"/>
                </a:lnTo>
                <a:lnTo>
                  <a:pt x="3009557" y="222382"/>
                </a:lnTo>
                <a:lnTo>
                  <a:pt x="0" y="2223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59" name="Google Shape;59;g3a78b85f124_0_117"/>
          <p:cNvSpPr/>
          <p:nvPr/>
        </p:nvSpPr>
        <p:spPr>
          <a:xfrm>
            <a:off x="3679972" y="9326514"/>
            <a:ext cx="1807980" cy="532136"/>
          </a:xfrm>
          <a:custGeom>
            <a:avLst/>
            <a:gdLst/>
            <a:ahLst/>
            <a:cxnLst/>
            <a:rect l="l" t="t" r="r" b="b"/>
            <a:pathLst>
              <a:path w="1807980" h="532136" extrusionOk="0">
                <a:moveTo>
                  <a:pt x="0" y="0"/>
                </a:moveTo>
                <a:lnTo>
                  <a:pt x="1807980" y="0"/>
                </a:lnTo>
                <a:lnTo>
                  <a:pt x="1807980" y="532136"/>
                </a:lnTo>
                <a:lnTo>
                  <a:pt x="0" y="5321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cxnSp>
        <p:nvCxnSpPr>
          <p:cNvPr id="60" name="Google Shape;60;g3a78b85f124_0_117"/>
          <p:cNvCxnSpPr/>
          <p:nvPr/>
        </p:nvCxnSpPr>
        <p:spPr>
          <a:xfrm flipH="1">
            <a:off x="3456948" y="9326514"/>
            <a:ext cx="4800" cy="432300"/>
          </a:xfrm>
          <a:prstGeom prst="straightConnector1">
            <a:avLst/>
          </a:prstGeom>
          <a:noFill/>
          <a:ln w="9525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1" name="Google Shape;61;g3a78b85f124_0_117"/>
          <p:cNvSpPr/>
          <p:nvPr/>
        </p:nvSpPr>
        <p:spPr>
          <a:xfrm>
            <a:off x="14401800" y="9255138"/>
            <a:ext cx="252180" cy="252180"/>
          </a:xfrm>
          <a:custGeom>
            <a:avLst/>
            <a:gdLst/>
            <a:ahLst/>
            <a:cxnLst/>
            <a:rect l="l" t="t" r="r" b="b"/>
            <a:pathLst>
              <a:path w="252180" h="252180" extrusionOk="0">
                <a:moveTo>
                  <a:pt x="0" y="0"/>
                </a:moveTo>
                <a:lnTo>
                  <a:pt x="252180" y="0"/>
                </a:lnTo>
                <a:lnTo>
                  <a:pt x="252180" y="252180"/>
                </a:lnTo>
                <a:lnTo>
                  <a:pt x="0" y="2521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2" name="Google Shape;62;g3a78b85f124_0_117"/>
          <p:cNvSpPr/>
          <p:nvPr/>
        </p:nvSpPr>
        <p:spPr>
          <a:xfrm>
            <a:off x="14132181" y="9255138"/>
            <a:ext cx="226254" cy="226254"/>
          </a:xfrm>
          <a:custGeom>
            <a:avLst/>
            <a:gdLst/>
            <a:ahLst/>
            <a:cxnLst/>
            <a:rect l="l" t="t" r="r" b="b"/>
            <a:pathLst>
              <a:path w="226254" h="226254" extrusionOk="0">
                <a:moveTo>
                  <a:pt x="0" y="0"/>
                </a:moveTo>
                <a:lnTo>
                  <a:pt x="226254" y="0"/>
                </a:lnTo>
                <a:lnTo>
                  <a:pt x="226254" y="226253"/>
                </a:lnTo>
                <a:lnTo>
                  <a:pt x="0" y="2262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3" name="Google Shape;63;g3a78b85f124_0_117"/>
          <p:cNvSpPr txBox="1"/>
          <p:nvPr/>
        </p:nvSpPr>
        <p:spPr>
          <a:xfrm>
            <a:off x="14642512" y="9259839"/>
            <a:ext cx="349080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6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Center on Health Insurance Reforms</a:t>
            </a:r>
            <a:endParaRPr/>
          </a:p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76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76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3a78b85f124_0_117"/>
          <p:cNvSpPr txBox="1"/>
          <p:nvPr/>
        </p:nvSpPr>
        <p:spPr>
          <a:xfrm>
            <a:off x="14618321" y="9542688"/>
            <a:ext cx="3818100" cy="2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rPr>
              <a:t>Read more at chir.georgetown.edu</a:t>
            </a:r>
            <a:endParaRPr sz="1576" b="0" i="0" u="none" strike="noStrike" cap="non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33D1C-410C-6494-79B1-C2CD2EE88C5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7300" y="2738437"/>
            <a:ext cx="15773399" cy="5882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" name="Group 1" descr="Decorative text featuring CHIR’s logo and social media accounts">
            <a:extLst>
              <a:ext uri="{FF2B5EF4-FFF2-40B4-BE49-F238E27FC236}">
                <a16:creationId xmlns:a16="http://schemas.microsoft.com/office/drawing/2014/main" id="{4A71C5E4-2D5D-E522-0D68-E448E975940E}"/>
              </a:ext>
            </a:extLst>
          </p:cNvPr>
          <p:cNvGrpSpPr/>
          <p:nvPr userDrawn="1"/>
        </p:nvGrpSpPr>
        <p:grpSpPr>
          <a:xfrm>
            <a:off x="0" y="8908429"/>
            <a:ext cx="18436421" cy="1378844"/>
            <a:chOff x="0" y="8908429"/>
            <a:chExt cx="18436421" cy="1378844"/>
          </a:xfrm>
        </p:grpSpPr>
        <p:grpSp>
          <p:nvGrpSpPr>
            <p:cNvPr id="4" name="Google Shape;8;p6">
              <a:extLst>
                <a:ext uri="{FF2B5EF4-FFF2-40B4-BE49-F238E27FC236}">
                  <a16:creationId xmlns:a16="http://schemas.microsoft.com/office/drawing/2014/main" id="{69A8368A-584B-D67C-21C8-AF2C90FA5D79}"/>
                </a:ext>
              </a:extLst>
            </p:cNvPr>
            <p:cNvGrpSpPr/>
            <p:nvPr/>
          </p:nvGrpSpPr>
          <p:grpSpPr>
            <a:xfrm>
              <a:off x="0" y="8908429"/>
              <a:ext cx="18287950" cy="1378844"/>
              <a:chOff x="0" y="0"/>
              <a:chExt cx="5306700" cy="363150"/>
            </a:xfrm>
          </p:grpSpPr>
          <p:sp>
            <p:nvSpPr>
              <p:cNvPr id="13" name="Google Shape;9;p6">
                <a:extLst>
                  <a:ext uri="{FF2B5EF4-FFF2-40B4-BE49-F238E27FC236}">
                    <a16:creationId xmlns:a16="http://schemas.microsoft.com/office/drawing/2014/main" id="{D86EBE1B-D74A-89A2-7497-E09400774C6D}"/>
                  </a:ext>
                </a:extLst>
              </p:cNvPr>
              <p:cNvSpPr/>
              <p:nvPr/>
            </p:nvSpPr>
            <p:spPr>
              <a:xfrm>
                <a:off x="0" y="0"/>
                <a:ext cx="5306685" cy="363080"/>
              </a:xfrm>
              <a:custGeom>
                <a:avLst/>
                <a:gdLst/>
                <a:ahLst/>
                <a:cxnLst/>
                <a:rect l="l" t="t" r="r" b="b"/>
                <a:pathLst>
                  <a:path w="5306685" h="363080" extrusionOk="0">
                    <a:moveTo>
                      <a:pt x="0" y="0"/>
                    </a:moveTo>
                    <a:lnTo>
                      <a:pt x="5306685" y="0"/>
                    </a:lnTo>
                    <a:lnTo>
                      <a:pt x="5306685" y="363080"/>
                    </a:lnTo>
                    <a:lnTo>
                      <a:pt x="0" y="363080"/>
                    </a:lnTo>
                    <a:close/>
                  </a:path>
                </a:pathLst>
              </a:custGeom>
              <a:solidFill>
                <a:srgbClr val="041E42"/>
              </a:solidFill>
              <a:ln>
                <a:noFill/>
              </a:ln>
            </p:spPr>
          </p:sp>
          <p:sp>
            <p:nvSpPr>
              <p:cNvPr id="14" name="Google Shape;10;p6">
                <a:extLst>
                  <a:ext uri="{FF2B5EF4-FFF2-40B4-BE49-F238E27FC236}">
                    <a16:creationId xmlns:a16="http://schemas.microsoft.com/office/drawing/2014/main" id="{C44A24F1-8531-E8C4-A212-C537AC2BBAE4}"/>
                  </a:ext>
                </a:extLst>
              </p:cNvPr>
              <p:cNvSpPr txBox="1"/>
              <p:nvPr/>
            </p:nvSpPr>
            <p:spPr>
              <a:xfrm>
                <a:off x="0" y="19050"/>
                <a:ext cx="5306700" cy="34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77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" name="Google Shape;11;p6">
              <a:extLst>
                <a:ext uri="{FF2B5EF4-FFF2-40B4-BE49-F238E27FC236}">
                  <a16:creationId xmlns:a16="http://schemas.microsoft.com/office/drawing/2014/main" id="{4A21B7D1-9D1E-8E38-24E7-761E0273695A}"/>
                </a:ext>
              </a:extLst>
            </p:cNvPr>
            <p:cNvSpPr/>
            <p:nvPr/>
          </p:nvSpPr>
          <p:spPr>
            <a:xfrm>
              <a:off x="5697502" y="9258300"/>
              <a:ext cx="3740218" cy="668564"/>
            </a:xfrm>
            <a:custGeom>
              <a:avLst/>
              <a:gdLst/>
              <a:ahLst/>
              <a:cxnLst/>
              <a:rect l="l" t="t" r="r" b="b"/>
              <a:pathLst>
                <a:path w="3740218" h="668564" extrusionOk="0">
                  <a:moveTo>
                    <a:pt x="0" y="0"/>
                  </a:moveTo>
                  <a:lnTo>
                    <a:pt x="3740219" y="0"/>
                  </a:lnTo>
                  <a:lnTo>
                    <a:pt x="3740219" y="668564"/>
                  </a:lnTo>
                  <a:lnTo>
                    <a:pt x="0" y="6685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6" name="Google Shape;12;p6">
              <a:extLst>
                <a:ext uri="{FF2B5EF4-FFF2-40B4-BE49-F238E27FC236}">
                  <a16:creationId xmlns:a16="http://schemas.microsoft.com/office/drawing/2014/main" id="{814C97C9-E149-7EB9-0BAE-DE32B904C2BE}"/>
                </a:ext>
              </a:extLst>
            </p:cNvPr>
            <p:cNvSpPr/>
            <p:nvPr/>
          </p:nvSpPr>
          <p:spPr>
            <a:xfrm>
              <a:off x="325286" y="9481391"/>
              <a:ext cx="3009557" cy="222381"/>
            </a:xfrm>
            <a:custGeom>
              <a:avLst/>
              <a:gdLst/>
              <a:ahLst/>
              <a:cxnLst/>
              <a:rect l="l" t="t" r="r" b="b"/>
              <a:pathLst>
                <a:path w="3009557" h="222381" extrusionOk="0">
                  <a:moveTo>
                    <a:pt x="0" y="0"/>
                  </a:moveTo>
                  <a:lnTo>
                    <a:pt x="3009557" y="0"/>
                  </a:lnTo>
                  <a:lnTo>
                    <a:pt x="3009557" y="222382"/>
                  </a:lnTo>
                  <a:lnTo>
                    <a:pt x="0" y="22238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7" name="Google Shape;13;p6">
              <a:extLst>
                <a:ext uri="{FF2B5EF4-FFF2-40B4-BE49-F238E27FC236}">
                  <a16:creationId xmlns:a16="http://schemas.microsoft.com/office/drawing/2014/main" id="{150ED515-402D-CE4F-64AC-0148CF77D2D0}"/>
                </a:ext>
              </a:extLst>
            </p:cNvPr>
            <p:cNvSpPr/>
            <p:nvPr/>
          </p:nvSpPr>
          <p:spPr>
            <a:xfrm>
              <a:off x="3679972" y="9326514"/>
              <a:ext cx="1807980" cy="532136"/>
            </a:xfrm>
            <a:custGeom>
              <a:avLst/>
              <a:gdLst/>
              <a:ahLst/>
              <a:cxnLst/>
              <a:rect l="l" t="t" r="r" b="b"/>
              <a:pathLst>
                <a:path w="1807980" h="532136" extrusionOk="0">
                  <a:moveTo>
                    <a:pt x="0" y="0"/>
                  </a:moveTo>
                  <a:lnTo>
                    <a:pt x="1807980" y="0"/>
                  </a:lnTo>
                  <a:lnTo>
                    <a:pt x="1807980" y="532136"/>
                  </a:lnTo>
                  <a:lnTo>
                    <a:pt x="0" y="5321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cxnSp>
          <p:nvCxnSpPr>
            <p:cNvPr id="8" name="Google Shape;14;p6">
              <a:extLst>
                <a:ext uri="{FF2B5EF4-FFF2-40B4-BE49-F238E27FC236}">
                  <a16:creationId xmlns:a16="http://schemas.microsoft.com/office/drawing/2014/main" id="{9E4FE49E-D7F3-A95A-BE7C-5C78F649C0DE}"/>
                </a:ext>
              </a:extLst>
            </p:cNvPr>
            <p:cNvCxnSpPr/>
            <p:nvPr/>
          </p:nvCxnSpPr>
          <p:spPr>
            <a:xfrm flipH="1">
              <a:off x="3456948" y="9326514"/>
              <a:ext cx="4800" cy="432300"/>
            </a:xfrm>
            <a:prstGeom prst="straightConnector1">
              <a:avLst/>
            </a:prstGeom>
            <a:noFill/>
            <a:ln w="9525" cap="flat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15;p6">
              <a:extLst>
                <a:ext uri="{FF2B5EF4-FFF2-40B4-BE49-F238E27FC236}">
                  <a16:creationId xmlns:a16="http://schemas.microsoft.com/office/drawing/2014/main" id="{FF2F9823-6C6E-B500-3C71-AB5382DDB156}"/>
                </a:ext>
              </a:extLst>
            </p:cNvPr>
            <p:cNvSpPr/>
            <p:nvPr/>
          </p:nvSpPr>
          <p:spPr>
            <a:xfrm>
              <a:off x="14401800" y="9255138"/>
              <a:ext cx="252180" cy="252180"/>
            </a:xfrm>
            <a:custGeom>
              <a:avLst/>
              <a:gdLst/>
              <a:ahLst/>
              <a:cxnLst/>
              <a:rect l="l" t="t" r="r" b="b"/>
              <a:pathLst>
                <a:path w="252180" h="252180" extrusionOk="0">
                  <a:moveTo>
                    <a:pt x="0" y="0"/>
                  </a:moveTo>
                  <a:lnTo>
                    <a:pt x="252180" y="0"/>
                  </a:lnTo>
                  <a:lnTo>
                    <a:pt x="252180" y="252180"/>
                  </a:lnTo>
                  <a:lnTo>
                    <a:pt x="0" y="252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6;p6">
              <a:extLst>
                <a:ext uri="{FF2B5EF4-FFF2-40B4-BE49-F238E27FC236}">
                  <a16:creationId xmlns:a16="http://schemas.microsoft.com/office/drawing/2014/main" id="{ADF76BD4-455C-26C6-7FCD-C8E5AD960940}"/>
                </a:ext>
              </a:extLst>
            </p:cNvPr>
            <p:cNvSpPr/>
            <p:nvPr/>
          </p:nvSpPr>
          <p:spPr>
            <a:xfrm>
              <a:off x="14132181" y="9255138"/>
              <a:ext cx="226254" cy="226254"/>
            </a:xfrm>
            <a:custGeom>
              <a:avLst/>
              <a:gdLst/>
              <a:ahLst/>
              <a:cxnLst/>
              <a:rect l="l" t="t" r="r" b="b"/>
              <a:pathLst>
                <a:path w="226254" h="226254" extrusionOk="0">
                  <a:moveTo>
                    <a:pt x="0" y="0"/>
                  </a:moveTo>
                  <a:lnTo>
                    <a:pt x="226254" y="0"/>
                  </a:lnTo>
                  <a:lnTo>
                    <a:pt x="226254" y="226253"/>
                  </a:lnTo>
                  <a:lnTo>
                    <a:pt x="0" y="22625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7;p6">
              <a:extLst>
                <a:ext uri="{FF2B5EF4-FFF2-40B4-BE49-F238E27FC236}">
                  <a16:creationId xmlns:a16="http://schemas.microsoft.com/office/drawing/2014/main" id="{D5011A67-DA39-32F0-11E0-EB819A5AC2BA}"/>
                </a:ext>
              </a:extLst>
            </p:cNvPr>
            <p:cNvSpPr txBox="1"/>
            <p:nvPr/>
          </p:nvSpPr>
          <p:spPr>
            <a:xfrm>
              <a:off x="14642512" y="9259839"/>
              <a:ext cx="3490800" cy="92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Center on Health Insurance Reforms</a:t>
              </a:r>
              <a:endParaRPr dirty="0"/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8;p6">
              <a:extLst>
                <a:ext uri="{FF2B5EF4-FFF2-40B4-BE49-F238E27FC236}">
                  <a16:creationId xmlns:a16="http://schemas.microsoft.com/office/drawing/2014/main" id="{0F0F5CBC-C9E1-62B7-D9DC-1F32DDA1C08C}"/>
                </a:ext>
              </a:extLst>
            </p:cNvPr>
            <p:cNvSpPr txBox="1"/>
            <p:nvPr/>
          </p:nvSpPr>
          <p:spPr>
            <a:xfrm>
              <a:off x="14618321" y="9542688"/>
              <a:ext cx="3818100" cy="24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>
                  <a:solidFill>
                    <a:srgbClr val="FEFEFE"/>
                  </a:solidFill>
                  <a:latin typeface="Arial"/>
                  <a:ea typeface="Arial"/>
                  <a:cs typeface="Arial"/>
                  <a:sym typeface="Arial"/>
                </a:rPr>
                <a:t>Read more at chir.georgetown.edu</a:t>
              </a:r>
              <a:endParaRPr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7679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 userDrawn="1">
  <p:cSld name="CUSTOM_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ba8888e5a6_0_9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B86EC70-AB03-E2AE-2526-BF12186B74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57301" y="2738437"/>
            <a:ext cx="7446000" cy="5882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EE54F-B455-89AA-7272-8D8255A7DF1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235125" y="2738437"/>
            <a:ext cx="7446000" cy="5882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4" name="Group 3" descr="Decorative text featuring CHIR’s logo and social media accounts">
            <a:extLst>
              <a:ext uri="{FF2B5EF4-FFF2-40B4-BE49-F238E27FC236}">
                <a16:creationId xmlns:a16="http://schemas.microsoft.com/office/drawing/2014/main" id="{969AEA9E-94A2-3373-176F-76216341872F}"/>
              </a:ext>
            </a:extLst>
          </p:cNvPr>
          <p:cNvGrpSpPr/>
          <p:nvPr userDrawn="1"/>
        </p:nvGrpSpPr>
        <p:grpSpPr>
          <a:xfrm>
            <a:off x="0" y="8908429"/>
            <a:ext cx="18436421" cy="1378844"/>
            <a:chOff x="0" y="8908429"/>
            <a:chExt cx="18436421" cy="1378844"/>
          </a:xfrm>
        </p:grpSpPr>
        <p:grpSp>
          <p:nvGrpSpPr>
            <p:cNvPr id="5" name="Google Shape;8;p6">
              <a:extLst>
                <a:ext uri="{FF2B5EF4-FFF2-40B4-BE49-F238E27FC236}">
                  <a16:creationId xmlns:a16="http://schemas.microsoft.com/office/drawing/2014/main" id="{84B811F6-A88F-F6B8-F7FB-F628EFF0A6D8}"/>
                </a:ext>
              </a:extLst>
            </p:cNvPr>
            <p:cNvGrpSpPr/>
            <p:nvPr/>
          </p:nvGrpSpPr>
          <p:grpSpPr>
            <a:xfrm>
              <a:off x="0" y="8908429"/>
              <a:ext cx="18287950" cy="1378844"/>
              <a:chOff x="0" y="0"/>
              <a:chExt cx="5306700" cy="363150"/>
            </a:xfrm>
          </p:grpSpPr>
          <p:sp>
            <p:nvSpPr>
              <p:cNvPr id="14" name="Google Shape;9;p6">
                <a:extLst>
                  <a:ext uri="{FF2B5EF4-FFF2-40B4-BE49-F238E27FC236}">
                    <a16:creationId xmlns:a16="http://schemas.microsoft.com/office/drawing/2014/main" id="{862D1666-6D93-9564-F934-10213D5FC185}"/>
                  </a:ext>
                </a:extLst>
              </p:cNvPr>
              <p:cNvSpPr/>
              <p:nvPr/>
            </p:nvSpPr>
            <p:spPr>
              <a:xfrm>
                <a:off x="0" y="0"/>
                <a:ext cx="5306685" cy="363080"/>
              </a:xfrm>
              <a:custGeom>
                <a:avLst/>
                <a:gdLst/>
                <a:ahLst/>
                <a:cxnLst/>
                <a:rect l="l" t="t" r="r" b="b"/>
                <a:pathLst>
                  <a:path w="5306685" h="363080" extrusionOk="0">
                    <a:moveTo>
                      <a:pt x="0" y="0"/>
                    </a:moveTo>
                    <a:lnTo>
                      <a:pt x="5306685" y="0"/>
                    </a:lnTo>
                    <a:lnTo>
                      <a:pt x="5306685" y="363080"/>
                    </a:lnTo>
                    <a:lnTo>
                      <a:pt x="0" y="363080"/>
                    </a:lnTo>
                    <a:close/>
                  </a:path>
                </a:pathLst>
              </a:custGeom>
              <a:solidFill>
                <a:srgbClr val="041E42"/>
              </a:solidFill>
              <a:ln>
                <a:noFill/>
              </a:ln>
            </p:spPr>
          </p:sp>
          <p:sp>
            <p:nvSpPr>
              <p:cNvPr id="15" name="Google Shape;10;p6">
                <a:extLst>
                  <a:ext uri="{FF2B5EF4-FFF2-40B4-BE49-F238E27FC236}">
                    <a16:creationId xmlns:a16="http://schemas.microsoft.com/office/drawing/2014/main" id="{EBBD49A2-1A1E-170A-D02D-0ABAE82D713E}"/>
                  </a:ext>
                </a:extLst>
              </p:cNvPr>
              <p:cNvSpPr txBox="1"/>
              <p:nvPr/>
            </p:nvSpPr>
            <p:spPr>
              <a:xfrm>
                <a:off x="0" y="19050"/>
                <a:ext cx="5306700" cy="34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77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" name="Google Shape;11;p6">
              <a:extLst>
                <a:ext uri="{FF2B5EF4-FFF2-40B4-BE49-F238E27FC236}">
                  <a16:creationId xmlns:a16="http://schemas.microsoft.com/office/drawing/2014/main" id="{2B98C5C7-1544-BAC3-71AB-559EDFF3ADD4}"/>
                </a:ext>
              </a:extLst>
            </p:cNvPr>
            <p:cNvSpPr/>
            <p:nvPr/>
          </p:nvSpPr>
          <p:spPr>
            <a:xfrm>
              <a:off x="5697502" y="9258300"/>
              <a:ext cx="3740218" cy="668564"/>
            </a:xfrm>
            <a:custGeom>
              <a:avLst/>
              <a:gdLst/>
              <a:ahLst/>
              <a:cxnLst/>
              <a:rect l="l" t="t" r="r" b="b"/>
              <a:pathLst>
                <a:path w="3740218" h="668564" extrusionOk="0">
                  <a:moveTo>
                    <a:pt x="0" y="0"/>
                  </a:moveTo>
                  <a:lnTo>
                    <a:pt x="3740219" y="0"/>
                  </a:lnTo>
                  <a:lnTo>
                    <a:pt x="3740219" y="668564"/>
                  </a:lnTo>
                  <a:lnTo>
                    <a:pt x="0" y="6685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7" name="Google Shape;12;p6">
              <a:extLst>
                <a:ext uri="{FF2B5EF4-FFF2-40B4-BE49-F238E27FC236}">
                  <a16:creationId xmlns:a16="http://schemas.microsoft.com/office/drawing/2014/main" id="{DDFD8E2C-8EED-6DFD-323E-1FCF7C96EE7D}"/>
                </a:ext>
              </a:extLst>
            </p:cNvPr>
            <p:cNvSpPr/>
            <p:nvPr/>
          </p:nvSpPr>
          <p:spPr>
            <a:xfrm>
              <a:off x="325286" y="9481391"/>
              <a:ext cx="3009557" cy="222381"/>
            </a:xfrm>
            <a:custGeom>
              <a:avLst/>
              <a:gdLst/>
              <a:ahLst/>
              <a:cxnLst/>
              <a:rect l="l" t="t" r="r" b="b"/>
              <a:pathLst>
                <a:path w="3009557" h="222381" extrusionOk="0">
                  <a:moveTo>
                    <a:pt x="0" y="0"/>
                  </a:moveTo>
                  <a:lnTo>
                    <a:pt x="3009557" y="0"/>
                  </a:lnTo>
                  <a:lnTo>
                    <a:pt x="3009557" y="222382"/>
                  </a:lnTo>
                  <a:lnTo>
                    <a:pt x="0" y="22238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8" name="Google Shape;13;p6">
              <a:extLst>
                <a:ext uri="{FF2B5EF4-FFF2-40B4-BE49-F238E27FC236}">
                  <a16:creationId xmlns:a16="http://schemas.microsoft.com/office/drawing/2014/main" id="{E9776557-42E4-F8D3-449C-ECBE50028761}"/>
                </a:ext>
              </a:extLst>
            </p:cNvPr>
            <p:cNvSpPr/>
            <p:nvPr/>
          </p:nvSpPr>
          <p:spPr>
            <a:xfrm>
              <a:off x="3679972" y="9326514"/>
              <a:ext cx="1807980" cy="532136"/>
            </a:xfrm>
            <a:custGeom>
              <a:avLst/>
              <a:gdLst/>
              <a:ahLst/>
              <a:cxnLst/>
              <a:rect l="l" t="t" r="r" b="b"/>
              <a:pathLst>
                <a:path w="1807980" h="532136" extrusionOk="0">
                  <a:moveTo>
                    <a:pt x="0" y="0"/>
                  </a:moveTo>
                  <a:lnTo>
                    <a:pt x="1807980" y="0"/>
                  </a:lnTo>
                  <a:lnTo>
                    <a:pt x="1807980" y="532136"/>
                  </a:lnTo>
                  <a:lnTo>
                    <a:pt x="0" y="5321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cxnSp>
          <p:nvCxnSpPr>
            <p:cNvPr id="9" name="Google Shape;14;p6">
              <a:extLst>
                <a:ext uri="{FF2B5EF4-FFF2-40B4-BE49-F238E27FC236}">
                  <a16:creationId xmlns:a16="http://schemas.microsoft.com/office/drawing/2014/main" id="{08287899-8D54-9DA7-900A-E9C894322119}"/>
                </a:ext>
              </a:extLst>
            </p:cNvPr>
            <p:cNvCxnSpPr/>
            <p:nvPr/>
          </p:nvCxnSpPr>
          <p:spPr>
            <a:xfrm flipH="1">
              <a:off x="3456948" y="9326514"/>
              <a:ext cx="4800" cy="432300"/>
            </a:xfrm>
            <a:prstGeom prst="straightConnector1">
              <a:avLst/>
            </a:prstGeom>
            <a:noFill/>
            <a:ln w="9525" cap="flat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" name="Google Shape;15;p6">
              <a:extLst>
                <a:ext uri="{FF2B5EF4-FFF2-40B4-BE49-F238E27FC236}">
                  <a16:creationId xmlns:a16="http://schemas.microsoft.com/office/drawing/2014/main" id="{A1550870-805F-9AB0-79B5-9983BD0AB2B1}"/>
                </a:ext>
              </a:extLst>
            </p:cNvPr>
            <p:cNvSpPr/>
            <p:nvPr/>
          </p:nvSpPr>
          <p:spPr>
            <a:xfrm>
              <a:off x="14401800" y="9255138"/>
              <a:ext cx="252180" cy="252180"/>
            </a:xfrm>
            <a:custGeom>
              <a:avLst/>
              <a:gdLst/>
              <a:ahLst/>
              <a:cxnLst/>
              <a:rect l="l" t="t" r="r" b="b"/>
              <a:pathLst>
                <a:path w="252180" h="252180" extrusionOk="0">
                  <a:moveTo>
                    <a:pt x="0" y="0"/>
                  </a:moveTo>
                  <a:lnTo>
                    <a:pt x="252180" y="0"/>
                  </a:lnTo>
                  <a:lnTo>
                    <a:pt x="252180" y="252180"/>
                  </a:lnTo>
                  <a:lnTo>
                    <a:pt x="0" y="252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6;p6">
              <a:extLst>
                <a:ext uri="{FF2B5EF4-FFF2-40B4-BE49-F238E27FC236}">
                  <a16:creationId xmlns:a16="http://schemas.microsoft.com/office/drawing/2014/main" id="{8A01AE1D-DDDD-4CF3-0230-5DC52F85FC1D}"/>
                </a:ext>
              </a:extLst>
            </p:cNvPr>
            <p:cNvSpPr/>
            <p:nvPr/>
          </p:nvSpPr>
          <p:spPr>
            <a:xfrm>
              <a:off x="14132181" y="9255138"/>
              <a:ext cx="226254" cy="226254"/>
            </a:xfrm>
            <a:custGeom>
              <a:avLst/>
              <a:gdLst/>
              <a:ahLst/>
              <a:cxnLst/>
              <a:rect l="l" t="t" r="r" b="b"/>
              <a:pathLst>
                <a:path w="226254" h="226254" extrusionOk="0">
                  <a:moveTo>
                    <a:pt x="0" y="0"/>
                  </a:moveTo>
                  <a:lnTo>
                    <a:pt x="226254" y="0"/>
                  </a:lnTo>
                  <a:lnTo>
                    <a:pt x="226254" y="226253"/>
                  </a:lnTo>
                  <a:lnTo>
                    <a:pt x="0" y="22625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2" name="Google Shape;17;p6">
              <a:extLst>
                <a:ext uri="{FF2B5EF4-FFF2-40B4-BE49-F238E27FC236}">
                  <a16:creationId xmlns:a16="http://schemas.microsoft.com/office/drawing/2014/main" id="{20D79F43-E629-365B-0DD3-3783DBCB768A}"/>
                </a:ext>
              </a:extLst>
            </p:cNvPr>
            <p:cNvSpPr txBox="1"/>
            <p:nvPr/>
          </p:nvSpPr>
          <p:spPr>
            <a:xfrm>
              <a:off x="14642512" y="9259839"/>
              <a:ext cx="3490800" cy="92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Center on Health Insurance Reforms</a:t>
              </a:r>
              <a:endParaRPr dirty="0"/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8;p6">
              <a:extLst>
                <a:ext uri="{FF2B5EF4-FFF2-40B4-BE49-F238E27FC236}">
                  <a16:creationId xmlns:a16="http://schemas.microsoft.com/office/drawing/2014/main" id="{80E18B54-28B7-0A7D-75FB-29BC162CF55F}"/>
                </a:ext>
              </a:extLst>
            </p:cNvPr>
            <p:cNvSpPr txBox="1"/>
            <p:nvPr/>
          </p:nvSpPr>
          <p:spPr>
            <a:xfrm>
              <a:off x="14618321" y="9542688"/>
              <a:ext cx="3818100" cy="24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>
                  <a:solidFill>
                    <a:srgbClr val="FEFEFE"/>
                  </a:solidFill>
                  <a:latin typeface="Arial"/>
                  <a:ea typeface="Arial"/>
                  <a:cs typeface="Arial"/>
                  <a:sym typeface="Arial"/>
                </a:rPr>
                <a:t>Read more at chir.georgetown.edu</a:t>
              </a:r>
              <a:endParaRPr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Decorative text featuring CHIR’s logo and social media accounts">
            <a:extLst>
              <a:ext uri="{FF2B5EF4-FFF2-40B4-BE49-F238E27FC236}">
                <a16:creationId xmlns:a16="http://schemas.microsoft.com/office/drawing/2014/main" id="{EFC2E222-4DBA-3922-E43D-BD01499B9A09}"/>
              </a:ext>
            </a:extLst>
          </p:cNvPr>
          <p:cNvGrpSpPr/>
          <p:nvPr userDrawn="1"/>
        </p:nvGrpSpPr>
        <p:grpSpPr>
          <a:xfrm>
            <a:off x="0" y="8908429"/>
            <a:ext cx="18436421" cy="1378844"/>
            <a:chOff x="0" y="8908429"/>
            <a:chExt cx="18436421" cy="1378844"/>
          </a:xfrm>
        </p:grpSpPr>
        <p:grpSp>
          <p:nvGrpSpPr>
            <p:cNvPr id="3" name="Google Shape;8;p6">
              <a:extLst>
                <a:ext uri="{FF2B5EF4-FFF2-40B4-BE49-F238E27FC236}">
                  <a16:creationId xmlns:a16="http://schemas.microsoft.com/office/drawing/2014/main" id="{70828FB5-D155-0864-564D-801558528C8C}"/>
                </a:ext>
              </a:extLst>
            </p:cNvPr>
            <p:cNvGrpSpPr/>
            <p:nvPr/>
          </p:nvGrpSpPr>
          <p:grpSpPr>
            <a:xfrm>
              <a:off x="0" y="8908429"/>
              <a:ext cx="18287950" cy="1378844"/>
              <a:chOff x="0" y="0"/>
              <a:chExt cx="5306700" cy="363150"/>
            </a:xfrm>
          </p:grpSpPr>
          <p:sp>
            <p:nvSpPr>
              <p:cNvPr id="12" name="Google Shape;9;p6">
                <a:extLst>
                  <a:ext uri="{FF2B5EF4-FFF2-40B4-BE49-F238E27FC236}">
                    <a16:creationId xmlns:a16="http://schemas.microsoft.com/office/drawing/2014/main" id="{3361DEE8-702C-A59A-1D55-BFA2388BE7EC}"/>
                  </a:ext>
                </a:extLst>
              </p:cNvPr>
              <p:cNvSpPr/>
              <p:nvPr/>
            </p:nvSpPr>
            <p:spPr>
              <a:xfrm>
                <a:off x="0" y="0"/>
                <a:ext cx="5306685" cy="363080"/>
              </a:xfrm>
              <a:custGeom>
                <a:avLst/>
                <a:gdLst/>
                <a:ahLst/>
                <a:cxnLst/>
                <a:rect l="l" t="t" r="r" b="b"/>
                <a:pathLst>
                  <a:path w="5306685" h="363080" extrusionOk="0">
                    <a:moveTo>
                      <a:pt x="0" y="0"/>
                    </a:moveTo>
                    <a:lnTo>
                      <a:pt x="5306685" y="0"/>
                    </a:lnTo>
                    <a:lnTo>
                      <a:pt x="5306685" y="363080"/>
                    </a:lnTo>
                    <a:lnTo>
                      <a:pt x="0" y="363080"/>
                    </a:lnTo>
                    <a:close/>
                  </a:path>
                </a:pathLst>
              </a:custGeom>
              <a:solidFill>
                <a:srgbClr val="041E42"/>
              </a:solidFill>
              <a:ln>
                <a:noFill/>
              </a:ln>
            </p:spPr>
          </p:sp>
          <p:sp>
            <p:nvSpPr>
              <p:cNvPr id="13" name="Google Shape;10;p6">
                <a:extLst>
                  <a:ext uri="{FF2B5EF4-FFF2-40B4-BE49-F238E27FC236}">
                    <a16:creationId xmlns:a16="http://schemas.microsoft.com/office/drawing/2014/main" id="{590B29B0-9C23-B8DF-942F-778C8C178421}"/>
                  </a:ext>
                </a:extLst>
              </p:cNvPr>
              <p:cNvSpPr txBox="1"/>
              <p:nvPr/>
            </p:nvSpPr>
            <p:spPr>
              <a:xfrm>
                <a:off x="0" y="19050"/>
                <a:ext cx="5306700" cy="34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77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" name="Google Shape;11;p6">
              <a:extLst>
                <a:ext uri="{FF2B5EF4-FFF2-40B4-BE49-F238E27FC236}">
                  <a16:creationId xmlns:a16="http://schemas.microsoft.com/office/drawing/2014/main" id="{74EFEC99-E15D-AC2E-ABB9-57B2AAA5CC44}"/>
                </a:ext>
              </a:extLst>
            </p:cNvPr>
            <p:cNvSpPr/>
            <p:nvPr/>
          </p:nvSpPr>
          <p:spPr>
            <a:xfrm>
              <a:off x="5697502" y="9258300"/>
              <a:ext cx="3740218" cy="668564"/>
            </a:xfrm>
            <a:custGeom>
              <a:avLst/>
              <a:gdLst/>
              <a:ahLst/>
              <a:cxnLst/>
              <a:rect l="l" t="t" r="r" b="b"/>
              <a:pathLst>
                <a:path w="3740218" h="668564" extrusionOk="0">
                  <a:moveTo>
                    <a:pt x="0" y="0"/>
                  </a:moveTo>
                  <a:lnTo>
                    <a:pt x="3740219" y="0"/>
                  </a:lnTo>
                  <a:lnTo>
                    <a:pt x="3740219" y="668564"/>
                  </a:lnTo>
                  <a:lnTo>
                    <a:pt x="0" y="6685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5" name="Google Shape;12;p6">
              <a:extLst>
                <a:ext uri="{FF2B5EF4-FFF2-40B4-BE49-F238E27FC236}">
                  <a16:creationId xmlns:a16="http://schemas.microsoft.com/office/drawing/2014/main" id="{AA578AAF-ECDA-2BE7-F5EE-1F4E55404307}"/>
                </a:ext>
              </a:extLst>
            </p:cNvPr>
            <p:cNvSpPr/>
            <p:nvPr/>
          </p:nvSpPr>
          <p:spPr>
            <a:xfrm>
              <a:off x="325286" y="9481391"/>
              <a:ext cx="3009557" cy="222381"/>
            </a:xfrm>
            <a:custGeom>
              <a:avLst/>
              <a:gdLst/>
              <a:ahLst/>
              <a:cxnLst/>
              <a:rect l="l" t="t" r="r" b="b"/>
              <a:pathLst>
                <a:path w="3009557" h="222381" extrusionOk="0">
                  <a:moveTo>
                    <a:pt x="0" y="0"/>
                  </a:moveTo>
                  <a:lnTo>
                    <a:pt x="3009557" y="0"/>
                  </a:lnTo>
                  <a:lnTo>
                    <a:pt x="3009557" y="222382"/>
                  </a:lnTo>
                  <a:lnTo>
                    <a:pt x="0" y="22238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6" name="Google Shape;13;p6">
              <a:extLst>
                <a:ext uri="{FF2B5EF4-FFF2-40B4-BE49-F238E27FC236}">
                  <a16:creationId xmlns:a16="http://schemas.microsoft.com/office/drawing/2014/main" id="{B31F3733-0702-0654-C6BF-04A78F929EA8}"/>
                </a:ext>
              </a:extLst>
            </p:cNvPr>
            <p:cNvSpPr/>
            <p:nvPr/>
          </p:nvSpPr>
          <p:spPr>
            <a:xfrm>
              <a:off x="3679972" y="9326514"/>
              <a:ext cx="1807980" cy="532136"/>
            </a:xfrm>
            <a:custGeom>
              <a:avLst/>
              <a:gdLst/>
              <a:ahLst/>
              <a:cxnLst/>
              <a:rect l="l" t="t" r="r" b="b"/>
              <a:pathLst>
                <a:path w="1807980" h="532136" extrusionOk="0">
                  <a:moveTo>
                    <a:pt x="0" y="0"/>
                  </a:moveTo>
                  <a:lnTo>
                    <a:pt x="1807980" y="0"/>
                  </a:lnTo>
                  <a:lnTo>
                    <a:pt x="1807980" y="532136"/>
                  </a:lnTo>
                  <a:lnTo>
                    <a:pt x="0" y="5321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cxnSp>
          <p:nvCxnSpPr>
            <p:cNvPr id="7" name="Google Shape;14;p6">
              <a:extLst>
                <a:ext uri="{FF2B5EF4-FFF2-40B4-BE49-F238E27FC236}">
                  <a16:creationId xmlns:a16="http://schemas.microsoft.com/office/drawing/2014/main" id="{E627EF69-CEE6-A794-7232-BC25E7401C7F}"/>
                </a:ext>
              </a:extLst>
            </p:cNvPr>
            <p:cNvCxnSpPr/>
            <p:nvPr/>
          </p:nvCxnSpPr>
          <p:spPr>
            <a:xfrm flipH="1">
              <a:off x="3456948" y="9326514"/>
              <a:ext cx="4800" cy="432300"/>
            </a:xfrm>
            <a:prstGeom prst="straightConnector1">
              <a:avLst/>
            </a:prstGeom>
            <a:noFill/>
            <a:ln w="9525" cap="flat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8" name="Google Shape;15;p6">
              <a:extLst>
                <a:ext uri="{FF2B5EF4-FFF2-40B4-BE49-F238E27FC236}">
                  <a16:creationId xmlns:a16="http://schemas.microsoft.com/office/drawing/2014/main" id="{5292CE59-EDD7-F6F3-EE6A-B212C99AB439}"/>
                </a:ext>
              </a:extLst>
            </p:cNvPr>
            <p:cNvSpPr/>
            <p:nvPr/>
          </p:nvSpPr>
          <p:spPr>
            <a:xfrm>
              <a:off x="14401800" y="9255138"/>
              <a:ext cx="252180" cy="252180"/>
            </a:xfrm>
            <a:custGeom>
              <a:avLst/>
              <a:gdLst/>
              <a:ahLst/>
              <a:cxnLst/>
              <a:rect l="l" t="t" r="r" b="b"/>
              <a:pathLst>
                <a:path w="252180" h="252180" extrusionOk="0">
                  <a:moveTo>
                    <a:pt x="0" y="0"/>
                  </a:moveTo>
                  <a:lnTo>
                    <a:pt x="252180" y="0"/>
                  </a:lnTo>
                  <a:lnTo>
                    <a:pt x="252180" y="252180"/>
                  </a:lnTo>
                  <a:lnTo>
                    <a:pt x="0" y="252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9" name="Google Shape;16;p6">
              <a:extLst>
                <a:ext uri="{FF2B5EF4-FFF2-40B4-BE49-F238E27FC236}">
                  <a16:creationId xmlns:a16="http://schemas.microsoft.com/office/drawing/2014/main" id="{5DAD5503-91F4-F16E-3859-E95995F39B49}"/>
                </a:ext>
              </a:extLst>
            </p:cNvPr>
            <p:cNvSpPr/>
            <p:nvPr/>
          </p:nvSpPr>
          <p:spPr>
            <a:xfrm>
              <a:off x="14132181" y="9255138"/>
              <a:ext cx="226254" cy="226254"/>
            </a:xfrm>
            <a:custGeom>
              <a:avLst/>
              <a:gdLst/>
              <a:ahLst/>
              <a:cxnLst/>
              <a:rect l="l" t="t" r="r" b="b"/>
              <a:pathLst>
                <a:path w="226254" h="226254" extrusionOk="0">
                  <a:moveTo>
                    <a:pt x="0" y="0"/>
                  </a:moveTo>
                  <a:lnTo>
                    <a:pt x="226254" y="0"/>
                  </a:lnTo>
                  <a:lnTo>
                    <a:pt x="226254" y="226253"/>
                  </a:lnTo>
                  <a:lnTo>
                    <a:pt x="0" y="22625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7;p6">
              <a:extLst>
                <a:ext uri="{FF2B5EF4-FFF2-40B4-BE49-F238E27FC236}">
                  <a16:creationId xmlns:a16="http://schemas.microsoft.com/office/drawing/2014/main" id="{2624D8AB-F63E-4B7F-C16D-8F165E9092CF}"/>
                </a:ext>
              </a:extLst>
            </p:cNvPr>
            <p:cNvSpPr txBox="1"/>
            <p:nvPr/>
          </p:nvSpPr>
          <p:spPr>
            <a:xfrm>
              <a:off x="14642512" y="9259839"/>
              <a:ext cx="3490800" cy="92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Center on Health Insurance Reforms</a:t>
              </a:r>
              <a:endParaRPr dirty="0"/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576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8;p6">
              <a:extLst>
                <a:ext uri="{FF2B5EF4-FFF2-40B4-BE49-F238E27FC236}">
                  <a16:creationId xmlns:a16="http://schemas.microsoft.com/office/drawing/2014/main" id="{7F72265E-8C17-EE9B-0C24-8BFD38076D9B}"/>
                </a:ext>
              </a:extLst>
            </p:cNvPr>
            <p:cNvSpPr txBox="1"/>
            <p:nvPr/>
          </p:nvSpPr>
          <p:spPr>
            <a:xfrm>
              <a:off x="14618321" y="9542688"/>
              <a:ext cx="3818100" cy="24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76" b="0" i="0" u="none" strike="noStrike" cap="none">
                  <a:solidFill>
                    <a:srgbClr val="FEFEFE"/>
                  </a:solidFill>
                  <a:latin typeface="Arial"/>
                  <a:ea typeface="Arial"/>
                  <a:cs typeface="Arial"/>
                  <a:sym typeface="Arial"/>
                </a:rPr>
                <a:t>Read more at chir.georgetown.edu</a:t>
              </a:r>
              <a:endParaRPr sz="1576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 preserve="1">
  <p:cSld name="1_Custom Layout 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28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6600"/>
              <a:buNone/>
              <a:defRPr sz="6600" b="1" i="0" u="none" strike="noStrike" cap="none">
                <a:solidFill>
                  <a:srgbClr val="041E4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41E42"/>
              </a:buClr>
              <a:buSzPts val="1400"/>
              <a:buNone/>
              <a:defRPr sz="1800" b="1">
                <a:solidFill>
                  <a:srgbClr val="041E4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1257300" y="2738437"/>
            <a:ext cx="15773400" cy="65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 i="0" u="none" strike="noStrike" cap="none">
                <a:solidFill>
                  <a:schemeClr val="dk1"/>
                </a:solidFill>
              </a:defRPr>
            </a:lvl1pPr>
            <a:lvl2pPr marL="914400" marR="0" lvl="1" indent="-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 i="0" u="none" strike="noStrike" cap="none">
                <a:solidFill>
                  <a:schemeClr val="dk1"/>
                </a:solidFill>
              </a:defRPr>
            </a:lvl2pPr>
            <a:lvl3pPr marL="1371600" marR="0" lvl="2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 i="0" u="none" strike="noStrike" cap="none">
                <a:solidFill>
                  <a:schemeClr val="dk1"/>
                </a:solidFill>
              </a:defRPr>
            </a:lvl3pPr>
            <a:lvl4pPr marL="1828800" marR="0" lvl="3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4pPr>
            <a:lvl5pPr marL="2286000" marR="0" lvl="4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 i="0" u="none" strike="noStrike" cap="none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2" r:id="rId3"/>
    <p:sldLayoutId id="2147483653" r:id="rId4"/>
    <p:sldLayoutId id="214748365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425A8-101D-7883-75E3-6167021B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3580820"/>
            <a:ext cx="15773400" cy="1988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dirty="0"/>
              <a:t>Options for Reform: </a:t>
            </a:r>
            <a:br>
              <a:rPr lang="en-US" sz="7300" dirty="0"/>
            </a:br>
            <a:r>
              <a:rPr lang="en-US" sz="7300" dirty="0"/>
              <a:t>How to Rescue Employer-Sponsored Insurance from Corporate Exploitation</a:t>
            </a:r>
            <a:br>
              <a:rPr lang="en-US" sz="7300" dirty="0"/>
            </a:br>
            <a:br>
              <a:rPr lang="en-US" sz="7300" dirty="0"/>
            </a:br>
            <a:r>
              <a:rPr lang="en-US" sz="4900" b="0" dirty="0"/>
              <a:t>Christine H. Monahan</a:t>
            </a:r>
            <a:br>
              <a:rPr lang="en-US" sz="4900" b="0" dirty="0"/>
            </a:br>
            <a:r>
              <a:rPr lang="en-US" sz="4900" b="0" dirty="0"/>
              <a:t>Assistant Research Professor</a:t>
            </a:r>
            <a:br>
              <a:rPr lang="en-US" sz="4900" b="0" dirty="0"/>
            </a:br>
            <a:br>
              <a:rPr lang="en-US" sz="4900" b="0" dirty="0"/>
            </a:br>
            <a:r>
              <a:rPr lang="en-US" sz="4900" b="0" dirty="0"/>
              <a:t>June 4, 2026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168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A48BF-17B4-5108-A5AB-35CB4479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Solutions to Fit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EE252-FAE8-5A92-5A94-BCEA026E338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Employer-sponsored insurance plagued by significant, structural problems.</a:t>
            </a:r>
          </a:p>
          <a:p>
            <a:r>
              <a:rPr lang="en-US" dirty="0"/>
              <a:t>Current transparency-focused measures offer some benefits, but are insufficient.</a:t>
            </a:r>
          </a:p>
          <a:p>
            <a:r>
              <a:rPr lang="en-US" dirty="0"/>
              <a:t>What can be done, short of scrapping the whole system? </a:t>
            </a:r>
          </a:p>
        </p:txBody>
      </p:sp>
    </p:spTree>
    <p:extLst>
      <p:ext uri="{BB962C8B-B14F-4D97-AF65-F5344CB8AC3E}">
        <p14:creationId xmlns:p14="http://schemas.microsoft.com/office/powerpoint/2010/main" val="69509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ba8888e5a6_0_20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Complementary Suite of Reforms </a:t>
            </a:r>
            <a:endParaRPr dirty="0"/>
          </a:p>
        </p:txBody>
      </p:sp>
      <p:sp>
        <p:nvSpPr>
          <p:cNvPr id="110" name="Google Shape;110;g3ba8888e5a6_0_20"/>
          <p:cNvSpPr txBox="1">
            <a:spLocks noGrp="1"/>
          </p:cNvSpPr>
          <p:nvPr>
            <p:ph type="body" idx="4294967295"/>
          </p:nvPr>
        </p:nvSpPr>
        <p:spPr>
          <a:xfrm>
            <a:off x="2248929" y="3719503"/>
            <a:ext cx="6454369" cy="1556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3038" lvl="0" indent="49213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dirty="0"/>
              <a:t>Stronger Regulation</a:t>
            </a:r>
          </a:p>
        </p:txBody>
      </p:sp>
      <p:sp>
        <p:nvSpPr>
          <p:cNvPr id="111" name="Google Shape;111;g3ba8888e5a6_0_20"/>
          <p:cNvSpPr txBox="1">
            <a:spLocks noGrp="1"/>
          </p:cNvSpPr>
          <p:nvPr>
            <p:ph type="body" idx="4294967295"/>
          </p:nvPr>
        </p:nvSpPr>
        <p:spPr>
          <a:xfrm>
            <a:off x="2248929" y="2742572"/>
            <a:ext cx="13900369" cy="10001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b="1" dirty="0"/>
              <a:t>Service Provider Conduct:</a:t>
            </a:r>
            <a:endParaRPr b="1" dirty="0"/>
          </a:p>
        </p:txBody>
      </p:sp>
      <p:sp>
        <p:nvSpPr>
          <p:cNvPr id="6" name="Google Shape;111;g3ba8888e5a6_0_20">
            <a:extLst>
              <a:ext uri="{FF2B5EF4-FFF2-40B4-BE49-F238E27FC236}">
                <a16:creationId xmlns:a16="http://schemas.microsoft.com/office/drawing/2014/main" id="{5029795F-9D19-45D5-853C-FCBC1B898DB7}"/>
              </a:ext>
            </a:extLst>
          </p:cNvPr>
          <p:cNvSpPr txBox="1">
            <a:spLocks/>
          </p:cNvSpPr>
          <p:nvPr/>
        </p:nvSpPr>
        <p:spPr>
          <a:xfrm>
            <a:off x="2248929" y="5656591"/>
            <a:ext cx="13900369" cy="966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dirty="0"/>
              <a:t>Service Provider Competition: </a:t>
            </a:r>
          </a:p>
        </p:txBody>
      </p:sp>
      <p:sp>
        <p:nvSpPr>
          <p:cNvPr id="7" name="Google Shape;110;g3ba8888e5a6_0_20">
            <a:extLst>
              <a:ext uri="{FF2B5EF4-FFF2-40B4-BE49-F238E27FC236}">
                <a16:creationId xmlns:a16="http://schemas.microsoft.com/office/drawing/2014/main" id="{97F7F925-EED3-4E9B-8BC0-C390CF6463A1}"/>
              </a:ext>
            </a:extLst>
          </p:cNvPr>
          <p:cNvSpPr txBox="1">
            <a:spLocks/>
          </p:cNvSpPr>
          <p:nvPr/>
        </p:nvSpPr>
        <p:spPr>
          <a:xfrm>
            <a:off x="8703298" y="3719503"/>
            <a:ext cx="7446000" cy="1556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73038" indent="49213">
              <a:buFont typeface="Arial"/>
              <a:buNone/>
            </a:pPr>
            <a:r>
              <a:rPr lang="en-US" dirty="0"/>
              <a:t>Expanded Fiduciary Framework</a:t>
            </a:r>
          </a:p>
        </p:txBody>
      </p:sp>
      <p:sp>
        <p:nvSpPr>
          <p:cNvPr id="8" name="Google Shape;110;g3ba8888e5a6_0_20">
            <a:extLst>
              <a:ext uri="{FF2B5EF4-FFF2-40B4-BE49-F238E27FC236}">
                <a16:creationId xmlns:a16="http://schemas.microsoft.com/office/drawing/2014/main" id="{B7476E64-2128-4010-AD34-F369CE501723}"/>
              </a:ext>
            </a:extLst>
          </p:cNvPr>
          <p:cNvSpPr txBox="1">
            <a:spLocks/>
          </p:cNvSpPr>
          <p:nvPr/>
        </p:nvSpPr>
        <p:spPr>
          <a:xfrm>
            <a:off x="2248929" y="6623223"/>
            <a:ext cx="13900369" cy="96663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73038" indent="49213">
              <a:buFont typeface="Arial"/>
              <a:buNone/>
            </a:pPr>
            <a:r>
              <a:rPr lang="en-US" dirty="0"/>
              <a:t>Fair Pay, Fair Play TPA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DBCE4-74B1-44C6-84FA-7E478363F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Stronger Regulation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A0D34A-1837-4608-A099-3143565BA4A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Ban or limit specific conduct and conflicts that do not benefit plan sponsors or participants</a:t>
            </a:r>
          </a:p>
          <a:p>
            <a:pPr lvl="1"/>
            <a:r>
              <a:rPr lang="en-US" dirty="0"/>
              <a:t>Lots of examples in PBM space; some known but more research needed on TPAs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Key questions:</a:t>
            </a:r>
          </a:p>
          <a:p>
            <a:pPr lvl="1"/>
            <a:r>
              <a:rPr lang="en-US" dirty="0"/>
              <a:t>How to fit into ERISA’s framework? Prohibited transaction or other approach? What is enforcement scheme? </a:t>
            </a:r>
          </a:p>
          <a:p>
            <a:pPr lvl="1"/>
            <a:r>
              <a:rPr lang="en-US" dirty="0"/>
              <a:t>How will regulated parties re-structure contracts and business practices to get around rules? </a:t>
            </a:r>
          </a:p>
        </p:txBody>
      </p:sp>
    </p:spTree>
    <p:extLst>
      <p:ext uri="{BB962C8B-B14F-4D97-AF65-F5344CB8AC3E}">
        <p14:creationId xmlns:p14="http://schemas.microsoft.com/office/powerpoint/2010/main" val="344666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D0BE5-E42B-4497-8770-6B8A065D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Expanded Fiduciary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1D724-7810-438F-95CF-AAA929D8EEB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Update ERISA’s fiduciary duties to better fit modern health care system and role of TPAs and PBMs</a:t>
            </a:r>
          </a:p>
          <a:p>
            <a:r>
              <a:rPr lang="en-US" dirty="0"/>
              <a:t>Key questions: </a:t>
            </a:r>
          </a:p>
          <a:p>
            <a:pPr lvl="1"/>
            <a:r>
              <a:rPr lang="en-US" dirty="0"/>
              <a:t>What can DOL do under current law, and where is legislation needed?</a:t>
            </a:r>
          </a:p>
          <a:p>
            <a:pPr lvl="1"/>
            <a:r>
              <a:rPr lang="en-US" dirty="0"/>
              <a:t>What service provider functions should be subject to fiduciary duties and what should remain outside this framework?</a:t>
            </a:r>
          </a:p>
          <a:p>
            <a:pPr lvl="1"/>
            <a:r>
              <a:rPr lang="en-US" dirty="0"/>
              <a:t>What changes are needed to better facilitate public and private enforcement? </a:t>
            </a:r>
          </a:p>
          <a:p>
            <a:pPr lvl="1"/>
            <a:r>
              <a:rPr lang="en-US" dirty="0"/>
              <a:t>Would or should greater TPA and PBM accountability reduce employer liability? </a:t>
            </a:r>
          </a:p>
        </p:txBody>
      </p:sp>
    </p:spTree>
    <p:extLst>
      <p:ext uri="{BB962C8B-B14F-4D97-AF65-F5344CB8AC3E}">
        <p14:creationId xmlns:p14="http://schemas.microsoft.com/office/powerpoint/2010/main" val="289070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D0BE5-E42B-4497-8770-6B8A065D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Pay, Fair Play TPA: Key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1D724-7810-438F-95CF-AAA929D8EEB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Public or quasi-governmental entity</a:t>
            </a:r>
          </a:p>
          <a:p>
            <a:pPr lvl="1"/>
            <a:r>
              <a:rPr lang="en-US" dirty="0"/>
              <a:t>Subject to robust oversight, but flexible and independent</a:t>
            </a:r>
          </a:p>
          <a:p>
            <a:r>
              <a:rPr lang="en-US" dirty="0"/>
              <a:t>Flat PM/PM fee schedule set to cover operational costs</a:t>
            </a:r>
          </a:p>
          <a:p>
            <a:r>
              <a:rPr lang="en-US" dirty="0"/>
              <a:t>Transparent, fair business practices</a:t>
            </a:r>
          </a:p>
          <a:p>
            <a:r>
              <a:rPr lang="en-US" dirty="0"/>
              <a:t>Build on Medicare framework:</a:t>
            </a:r>
          </a:p>
          <a:p>
            <a:pPr lvl="1"/>
            <a:r>
              <a:rPr lang="en-US" dirty="0"/>
              <a:t>Payment systems (subject to adjustments)</a:t>
            </a:r>
          </a:p>
          <a:p>
            <a:pPr lvl="1"/>
            <a:r>
              <a:rPr lang="en-US" dirty="0"/>
              <a:t>Network (tying requirement)</a:t>
            </a:r>
          </a:p>
          <a:p>
            <a:pPr lvl="1"/>
            <a:r>
              <a:rPr lang="en-US" dirty="0"/>
              <a:t>Coverage and claims processing rules, including prompt payment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385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D0BE5-E42B-4497-8770-6B8A065D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Pay, Fair Play TPA: Key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1D724-7810-438F-95CF-AAA929D8EEB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Governance </a:t>
            </a:r>
          </a:p>
          <a:p>
            <a:pPr lvl="1"/>
            <a:r>
              <a:rPr lang="en-US" dirty="0"/>
              <a:t>What is the best organizational form? What models to look at (e.g., Tennessee Valley Authority)? </a:t>
            </a:r>
          </a:p>
          <a:p>
            <a:pPr lvl="1"/>
            <a:r>
              <a:rPr lang="en-US" dirty="0"/>
              <a:t>What flexibilities to provide (e.g., salary scale, like financial regulatory agencies)?</a:t>
            </a:r>
          </a:p>
          <a:p>
            <a:r>
              <a:rPr lang="en-US" dirty="0"/>
              <a:t>Application of ERISA</a:t>
            </a:r>
          </a:p>
          <a:p>
            <a:r>
              <a:rPr lang="en-US" dirty="0"/>
              <a:t>Role of agents/brokers</a:t>
            </a:r>
          </a:p>
          <a:p>
            <a:r>
              <a:rPr lang="en-US" dirty="0"/>
              <a:t>Abortion/reproductive health, gender-affirming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6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0;g3a9bdcfa815_0_0">
            <a:extLst>
              <a:ext uri="{FF2B5EF4-FFF2-40B4-BE49-F238E27FC236}">
                <a16:creationId xmlns:a16="http://schemas.microsoft.com/office/drawing/2014/main" id="{03673771-ED5D-E96C-2C12-779667DE64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83078" y="1310025"/>
            <a:ext cx="15927000" cy="1408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400" b="1" i="0" u="none" strike="noStrike" kern="0" cap="none" spc="0" normalizeH="0" baseline="0" noProof="0" dirty="0">
                <a:ln>
                  <a:noFill/>
                </a:ln>
                <a:solidFill>
                  <a:srgbClr val="041E42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Open for collaboration!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41E4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g3a9bdcfa815_0_157"/>
          <p:cNvSpPr txBox="1">
            <a:spLocks/>
          </p:cNvSpPr>
          <p:nvPr/>
        </p:nvSpPr>
        <p:spPr>
          <a:xfrm>
            <a:off x="1083078" y="3937494"/>
            <a:ext cx="13952340" cy="313137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8800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778" b="0" i="0" u="none" strike="noStrike" kern="0" cap="none" spc="0" normalizeH="0" baseline="0" noProof="0" dirty="0">
                <a:ln>
                  <a:noFill/>
                </a:ln>
                <a:solidFill>
                  <a:srgbClr val="041E42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Christine H. Monahan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41E4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5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Assistant Research Professor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5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(202) 492 - 9798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5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chm49@</a:t>
            </a:r>
            <a:r>
              <a:rPr lang="en-US" sz="4800" dirty="0">
                <a:solidFill>
                  <a:schemeClr val="dk1"/>
                </a:solidFill>
              </a:rPr>
              <a:t>g</a:t>
            </a: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eorgetown.edu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385</Words>
  <Application>Microsoft Office PowerPoint</Application>
  <PresentationFormat>Custom</PresentationFormat>
  <Paragraphs>46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Options for Reform:  How to Rescue Employer-Sponsored Insurance from Corporate Exploitation  Christine H. Monahan Assistant Research Professor  June 4, 2026</vt:lpstr>
      <vt:lpstr>Scaling Solutions to Fit the Problem</vt:lpstr>
      <vt:lpstr>Complementary Suite of Reforms </vt:lpstr>
      <vt:lpstr>Stronger Regulation</vt:lpstr>
      <vt:lpstr>Expanded Fiduciary Framework</vt:lpstr>
      <vt:lpstr>Fair Pay, Fair Play TPA: Key Elements</vt:lpstr>
      <vt:lpstr>Fair Pay, Fair Play TPA: Key Questions</vt:lpstr>
      <vt:lpstr>Open for collaboration!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Options for Reform:  How to Rescue Employer-Sponsored Insurance from Corporate Exploitation  Christine H. Monahan Assistant Research Professor  June 4, 2026</dc:title>
  <dc:creator>Sabrina Corlette</dc:creator>
  <cp:lastModifiedBy>Christine H Monahan</cp:lastModifiedBy>
  <cp:revision>21</cp:revision>
  <dcterms:created xsi:type="dcterms:W3CDTF">2006-08-16T00:00:00Z</dcterms:created>
  <dcterms:modified xsi:type="dcterms:W3CDTF">2026-05-28T18:34:33Z</dcterms:modified>
</cp:coreProperties>
</file>