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8.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3" r:id="rId2"/>
  </p:sldMasterIdLst>
  <p:notesMasterIdLst>
    <p:notesMasterId r:id="rId26"/>
  </p:notesMasterIdLst>
  <p:sldIdLst>
    <p:sldId id="256" r:id="rId3"/>
    <p:sldId id="275" r:id="rId4"/>
    <p:sldId id="257" r:id="rId5"/>
    <p:sldId id="258" r:id="rId6"/>
    <p:sldId id="261" r:id="rId7"/>
    <p:sldId id="262" r:id="rId8"/>
    <p:sldId id="287" r:id="rId9"/>
    <p:sldId id="263" r:id="rId10"/>
    <p:sldId id="264" r:id="rId11"/>
    <p:sldId id="265" r:id="rId12"/>
    <p:sldId id="266" r:id="rId13"/>
    <p:sldId id="286" r:id="rId14"/>
    <p:sldId id="285" r:id="rId15"/>
    <p:sldId id="267" r:id="rId16"/>
    <p:sldId id="279" r:id="rId17"/>
    <p:sldId id="280" r:id="rId18"/>
    <p:sldId id="281" r:id="rId19"/>
    <p:sldId id="269" r:id="rId20"/>
    <p:sldId id="282" r:id="rId21"/>
    <p:sldId id="283" r:id="rId22"/>
    <p:sldId id="274" r:id="rId23"/>
    <p:sldId id="284" r:id="rId24"/>
    <p:sldId id="276" r:id="rId2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384">
          <p15:clr>
            <a:srgbClr val="A4A3A4"/>
          </p15:clr>
        </p15:guide>
        <p15:guide id="2" pos="7296">
          <p15:clr>
            <a:srgbClr val="A4A3A4"/>
          </p15:clr>
        </p15:guide>
        <p15:guide id="3" orient="horz" pos="396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0" roundtripDataSignature="AMtx7mgwLh1lk9a5eovTC4aUXvYEG+tT2Q=="/>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a-Yeon Emily Song" initials="" lastIdx="3" clrIdx="0"/>
  <p:cmAuthor id="1" name="Murtagh, Lindsey" initials="ML" lastIdx="7" clrIdx="1">
    <p:extLst>
      <p:ext uri="{19B8F6BF-5375-455C-9EA6-DF929625EA0E}">
        <p15:presenceInfo xmlns:p15="http://schemas.microsoft.com/office/powerpoint/2012/main" userId="S::lmurtagh@ad.brown.edu::fe7db62d-922f-4f74-81f7-3bd15400cf7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820E54C-72A8-4FC1-9A23-C805EEDEEC07}">
  <a:tblStyle styleId="{E820E54C-72A8-4FC1-9A23-C805EEDEEC07}"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2E7ED"/>
          </a:solidFill>
        </a:fill>
      </a:tcStyle>
    </a:wholeTbl>
    <a:band1H>
      <a:tcTxStyle b="off" i="off"/>
      <a:tcStyle>
        <a:tcBdr/>
        <a:fill>
          <a:solidFill>
            <a:srgbClr val="E3CAD8"/>
          </a:solidFill>
        </a:fill>
      </a:tcStyle>
    </a:band1H>
    <a:band2H>
      <a:tcTxStyle b="off" i="off"/>
      <a:tcStyle>
        <a:tcBdr/>
      </a:tcStyle>
    </a:band2H>
    <a:band1V>
      <a:tcTxStyle b="off" i="off"/>
      <a:tcStyle>
        <a:tcBdr/>
        <a:fill>
          <a:solidFill>
            <a:srgbClr val="E3CAD8"/>
          </a:solidFill>
        </a:fill>
      </a:tcStyle>
    </a:band1V>
    <a:band2V>
      <a:tcTxStyle b="off" i="off"/>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292"/>
    <p:restoredTop sz="78592"/>
  </p:normalViewPr>
  <p:slideViewPr>
    <p:cSldViewPr snapToGrid="0">
      <p:cViewPr varScale="1">
        <p:scale>
          <a:sx n="81" d="100"/>
          <a:sy n="81" d="100"/>
        </p:scale>
        <p:origin x="232" y="472"/>
      </p:cViewPr>
      <p:guideLst>
        <p:guide pos="384"/>
        <p:guide pos="7296"/>
        <p:guide orient="horz" pos="39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30" Type="http://customschemas.google.com/relationships/presentationmetadata" Target="metadata"/><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544A84-74CD-E04F-9BD4-31E244495D33}" type="doc">
      <dgm:prSet loTypeId="urn:microsoft.com/office/officeart/2005/8/layout/equation2" loCatId="" qsTypeId="urn:microsoft.com/office/officeart/2005/8/quickstyle/simple1" qsCatId="simple" csTypeId="urn:microsoft.com/office/officeart/2005/8/colors/accent1_2" csCatId="accent1" phldr="1"/>
      <dgm:spPr/>
      <dgm:t>
        <a:bodyPr/>
        <a:lstStyle/>
        <a:p>
          <a:endParaRPr lang="en-US"/>
        </a:p>
      </dgm:t>
    </dgm:pt>
    <dgm:pt modelId="{320883B8-0C45-FD49-BF34-28FD0EDC9E76}">
      <dgm:prSet phldrT="[Text]" custT="1"/>
      <dgm:spPr/>
      <dgm:t>
        <a:bodyPr/>
        <a:lstStyle/>
        <a:p>
          <a:r>
            <a:rPr lang="en-US" sz="1800" dirty="0"/>
            <a:t>Claims Fund</a:t>
          </a:r>
        </a:p>
      </dgm:t>
    </dgm:pt>
    <dgm:pt modelId="{1233DAD6-5D14-CE41-A287-E169F7ACBA9D}" type="parTrans" cxnId="{3A16BB73-038C-044B-8A52-8BCC97FF77B2}">
      <dgm:prSet/>
      <dgm:spPr/>
      <dgm:t>
        <a:bodyPr/>
        <a:lstStyle/>
        <a:p>
          <a:endParaRPr lang="en-US"/>
        </a:p>
      </dgm:t>
    </dgm:pt>
    <dgm:pt modelId="{20412D2E-C46F-9149-8B6F-9C619E9DBC30}" type="sibTrans" cxnId="{3A16BB73-038C-044B-8A52-8BCC97FF77B2}">
      <dgm:prSet/>
      <dgm:spPr/>
      <dgm:t>
        <a:bodyPr/>
        <a:lstStyle/>
        <a:p>
          <a:endParaRPr lang="en-US" dirty="0"/>
        </a:p>
      </dgm:t>
    </dgm:pt>
    <dgm:pt modelId="{7E383E91-F76F-5448-A506-C27F45C82071}">
      <dgm:prSet phldrT="[Text]" custT="1"/>
      <dgm:spPr/>
      <dgm:t>
        <a:bodyPr/>
        <a:lstStyle/>
        <a:p>
          <a:r>
            <a:rPr lang="en-US" sz="1800" dirty="0"/>
            <a:t>Admin Costs</a:t>
          </a:r>
        </a:p>
      </dgm:t>
    </dgm:pt>
    <dgm:pt modelId="{D1F3DECC-3B6D-6845-84F2-000670DC01AC}" type="parTrans" cxnId="{39AFDEBF-D66A-B54A-A77F-5216AB311F9A}">
      <dgm:prSet/>
      <dgm:spPr/>
      <dgm:t>
        <a:bodyPr/>
        <a:lstStyle/>
        <a:p>
          <a:endParaRPr lang="en-US"/>
        </a:p>
      </dgm:t>
    </dgm:pt>
    <dgm:pt modelId="{06E92CC5-1F2F-C948-A371-E3B729F317CD}" type="sibTrans" cxnId="{39AFDEBF-D66A-B54A-A77F-5216AB311F9A}">
      <dgm:prSet/>
      <dgm:spPr/>
      <dgm:t>
        <a:bodyPr/>
        <a:lstStyle/>
        <a:p>
          <a:endParaRPr lang="en-US" dirty="0"/>
        </a:p>
      </dgm:t>
    </dgm:pt>
    <dgm:pt modelId="{460CF843-0D01-0542-BC29-4AB83A17FD55}">
      <dgm:prSet phldrT="[Text]"/>
      <dgm:spPr/>
      <dgm:t>
        <a:bodyPr/>
        <a:lstStyle/>
        <a:p>
          <a:r>
            <a:rPr lang="en-US" dirty="0"/>
            <a:t>Monthly Payment</a:t>
          </a:r>
        </a:p>
      </dgm:t>
    </dgm:pt>
    <dgm:pt modelId="{CAE5B6AD-EFCB-5145-B102-EA8711BBAC15}" type="parTrans" cxnId="{729BF9A2-DCB1-8E47-8036-322A2F1710E7}">
      <dgm:prSet/>
      <dgm:spPr/>
      <dgm:t>
        <a:bodyPr/>
        <a:lstStyle/>
        <a:p>
          <a:endParaRPr lang="en-US"/>
        </a:p>
      </dgm:t>
    </dgm:pt>
    <dgm:pt modelId="{D75F9FF0-ADD5-1947-A377-A364A08EBBFA}" type="sibTrans" cxnId="{729BF9A2-DCB1-8E47-8036-322A2F1710E7}">
      <dgm:prSet/>
      <dgm:spPr/>
      <dgm:t>
        <a:bodyPr/>
        <a:lstStyle/>
        <a:p>
          <a:endParaRPr lang="en-US"/>
        </a:p>
      </dgm:t>
    </dgm:pt>
    <dgm:pt modelId="{27403E76-D2D3-4E4E-93EE-F9D3614BAB28}">
      <dgm:prSet phldrT="[Text]" custT="1"/>
      <dgm:spPr/>
      <dgm:t>
        <a:bodyPr/>
        <a:lstStyle/>
        <a:p>
          <a:r>
            <a:rPr lang="en-US" sz="1400" dirty="0"/>
            <a:t>Stop Loss Insurance Premiums</a:t>
          </a:r>
        </a:p>
      </dgm:t>
    </dgm:pt>
    <dgm:pt modelId="{31EE5249-EA0C-594A-8FC2-BB36CCAEF7CB}" type="parTrans" cxnId="{27113561-2A20-D54C-A0AE-D1A8C3FD413A}">
      <dgm:prSet/>
      <dgm:spPr/>
      <dgm:t>
        <a:bodyPr/>
        <a:lstStyle/>
        <a:p>
          <a:endParaRPr lang="en-US"/>
        </a:p>
      </dgm:t>
    </dgm:pt>
    <dgm:pt modelId="{B1CEDBAD-D38E-354A-998C-011EF55DDB09}" type="sibTrans" cxnId="{27113561-2A20-D54C-A0AE-D1A8C3FD413A}">
      <dgm:prSet/>
      <dgm:spPr/>
      <dgm:t>
        <a:bodyPr/>
        <a:lstStyle/>
        <a:p>
          <a:endParaRPr lang="en-US" dirty="0"/>
        </a:p>
      </dgm:t>
    </dgm:pt>
    <dgm:pt modelId="{AA88C9F5-5A75-9A4D-AA8C-8B37F27063B1}" type="pres">
      <dgm:prSet presAssocID="{29544A84-74CD-E04F-9BD4-31E244495D33}" presName="Name0" presStyleCnt="0">
        <dgm:presLayoutVars>
          <dgm:dir/>
          <dgm:resizeHandles val="exact"/>
        </dgm:presLayoutVars>
      </dgm:prSet>
      <dgm:spPr/>
    </dgm:pt>
    <dgm:pt modelId="{A9FE707C-AAB6-8A4E-BCC2-2EB9F586242E}" type="pres">
      <dgm:prSet presAssocID="{29544A84-74CD-E04F-9BD4-31E244495D33}" presName="vNodes" presStyleCnt="0"/>
      <dgm:spPr/>
    </dgm:pt>
    <dgm:pt modelId="{88445E1B-F2B3-094D-8093-4723989B65F2}" type="pres">
      <dgm:prSet presAssocID="{320883B8-0C45-FD49-BF34-28FD0EDC9E76}" presName="node" presStyleLbl="node1" presStyleIdx="0" presStyleCnt="4">
        <dgm:presLayoutVars>
          <dgm:bulletEnabled val="1"/>
        </dgm:presLayoutVars>
      </dgm:prSet>
      <dgm:spPr/>
    </dgm:pt>
    <dgm:pt modelId="{AB92B3AB-36DE-8D4E-BB0D-7E58AC145BF8}" type="pres">
      <dgm:prSet presAssocID="{20412D2E-C46F-9149-8B6F-9C619E9DBC30}" presName="spacerT" presStyleCnt="0"/>
      <dgm:spPr/>
    </dgm:pt>
    <dgm:pt modelId="{47F77358-E7E2-0D48-A542-F912B9CC3B80}" type="pres">
      <dgm:prSet presAssocID="{20412D2E-C46F-9149-8B6F-9C619E9DBC30}" presName="sibTrans" presStyleLbl="sibTrans2D1" presStyleIdx="0" presStyleCnt="3" custScaleX="52808" custScaleY="52807"/>
      <dgm:spPr/>
    </dgm:pt>
    <dgm:pt modelId="{9355792B-01B3-5649-8ADA-D1ED3D1F17A6}" type="pres">
      <dgm:prSet presAssocID="{20412D2E-C46F-9149-8B6F-9C619E9DBC30}" presName="spacerB" presStyleCnt="0"/>
      <dgm:spPr/>
    </dgm:pt>
    <dgm:pt modelId="{13FDEAE4-4858-0249-9630-E794C2C9D5DB}" type="pres">
      <dgm:prSet presAssocID="{7E383E91-F76F-5448-A506-C27F45C82071}" presName="node" presStyleLbl="node1" presStyleIdx="1" presStyleCnt="4">
        <dgm:presLayoutVars>
          <dgm:bulletEnabled val="1"/>
        </dgm:presLayoutVars>
      </dgm:prSet>
      <dgm:spPr/>
    </dgm:pt>
    <dgm:pt modelId="{8DBFACEB-0DA1-A64C-AE87-9CFACAFBD5A1}" type="pres">
      <dgm:prSet presAssocID="{06E92CC5-1F2F-C948-A371-E3B729F317CD}" presName="spacerT" presStyleCnt="0"/>
      <dgm:spPr/>
    </dgm:pt>
    <dgm:pt modelId="{48171197-6EFF-8E48-8D1D-664FD163E611}" type="pres">
      <dgm:prSet presAssocID="{06E92CC5-1F2F-C948-A371-E3B729F317CD}" presName="sibTrans" presStyleLbl="sibTrans2D1" presStyleIdx="1" presStyleCnt="3" custScaleX="52808" custScaleY="52807"/>
      <dgm:spPr/>
    </dgm:pt>
    <dgm:pt modelId="{200C420B-AB25-C94D-AC22-4F92229E0E55}" type="pres">
      <dgm:prSet presAssocID="{06E92CC5-1F2F-C948-A371-E3B729F317CD}" presName="spacerB" presStyleCnt="0"/>
      <dgm:spPr/>
    </dgm:pt>
    <dgm:pt modelId="{485A4A31-15D3-4546-BDB9-1457178A3E47}" type="pres">
      <dgm:prSet presAssocID="{27403E76-D2D3-4E4E-93EE-F9D3614BAB28}" presName="node" presStyleLbl="node1" presStyleIdx="2" presStyleCnt="4">
        <dgm:presLayoutVars>
          <dgm:bulletEnabled val="1"/>
        </dgm:presLayoutVars>
      </dgm:prSet>
      <dgm:spPr/>
    </dgm:pt>
    <dgm:pt modelId="{FBF247BF-8AB9-E741-AB98-09E47FC566B5}" type="pres">
      <dgm:prSet presAssocID="{29544A84-74CD-E04F-9BD4-31E244495D33}" presName="sibTransLast" presStyleLbl="sibTrans2D1" presStyleIdx="2" presStyleCnt="3"/>
      <dgm:spPr/>
    </dgm:pt>
    <dgm:pt modelId="{65C22E06-B00D-7E45-BEF5-596AFF0C7B32}" type="pres">
      <dgm:prSet presAssocID="{29544A84-74CD-E04F-9BD4-31E244495D33}" presName="connectorText" presStyleLbl="sibTrans2D1" presStyleIdx="2" presStyleCnt="3"/>
      <dgm:spPr/>
    </dgm:pt>
    <dgm:pt modelId="{98854B4C-0F96-AB4B-B6A9-C045D8829E9D}" type="pres">
      <dgm:prSet presAssocID="{29544A84-74CD-E04F-9BD4-31E244495D33}" presName="lastNode" presStyleLbl="node1" presStyleIdx="3" presStyleCnt="4">
        <dgm:presLayoutVars>
          <dgm:bulletEnabled val="1"/>
        </dgm:presLayoutVars>
      </dgm:prSet>
      <dgm:spPr/>
    </dgm:pt>
  </dgm:ptLst>
  <dgm:cxnLst>
    <dgm:cxn modelId="{FC05A014-A421-8F47-9258-18E71E8CB754}" type="presOf" srcId="{06E92CC5-1F2F-C948-A371-E3B729F317CD}" destId="{48171197-6EFF-8E48-8D1D-664FD163E611}" srcOrd="0" destOrd="0" presId="urn:microsoft.com/office/officeart/2005/8/layout/equation2"/>
    <dgm:cxn modelId="{CB15591C-B2B9-C347-8E24-DF9582F2F969}" type="presOf" srcId="{7E383E91-F76F-5448-A506-C27F45C82071}" destId="{13FDEAE4-4858-0249-9630-E794C2C9D5DB}" srcOrd="0" destOrd="0" presId="urn:microsoft.com/office/officeart/2005/8/layout/equation2"/>
    <dgm:cxn modelId="{55C96432-2739-D144-8DA6-2E4ACCDF44AB}" type="presOf" srcId="{460CF843-0D01-0542-BC29-4AB83A17FD55}" destId="{98854B4C-0F96-AB4B-B6A9-C045D8829E9D}" srcOrd="0" destOrd="0" presId="urn:microsoft.com/office/officeart/2005/8/layout/equation2"/>
    <dgm:cxn modelId="{27113561-2A20-D54C-A0AE-D1A8C3FD413A}" srcId="{29544A84-74CD-E04F-9BD4-31E244495D33}" destId="{27403E76-D2D3-4E4E-93EE-F9D3614BAB28}" srcOrd="2" destOrd="0" parTransId="{31EE5249-EA0C-594A-8FC2-BB36CCAEF7CB}" sibTransId="{B1CEDBAD-D38E-354A-998C-011EF55DDB09}"/>
    <dgm:cxn modelId="{3A16BB73-038C-044B-8A52-8BCC97FF77B2}" srcId="{29544A84-74CD-E04F-9BD4-31E244495D33}" destId="{320883B8-0C45-FD49-BF34-28FD0EDC9E76}" srcOrd="0" destOrd="0" parTransId="{1233DAD6-5D14-CE41-A287-E169F7ACBA9D}" sibTransId="{20412D2E-C46F-9149-8B6F-9C619E9DBC30}"/>
    <dgm:cxn modelId="{CE72C974-DAC1-3A49-B08E-12CA4C3EC382}" type="presOf" srcId="{20412D2E-C46F-9149-8B6F-9C619E9DBC30}" destId="{47F77358-E7E2-0D48-A542-F912B9CC3B80}" srcOrd="0" destOrd="0" presId="urn:microsoft.com/office/officeart/2005/8/layout/equation2"/>
    <dgm:cxn modelId="{352F438B-2015-3C4B-A579-4F80C4FEE4EE}" type="presOf" srcId="{27403E76-D2D3-4E4E-93EE-F9D3614BAB28}" destId="{485A4A31-15D3-4546-BDB9-1457178A3E47}" srcOrd="0" destOrd="0" presId="urn:microsoft.com/office/officeart/2005/8/layout/equation2"/>
    <dgm:cxn modelId="{729BF9A2-DCB1-8E47-8036-322A2F1710E7}" srcId="{29544A84-74CD-E04F-9BD4-31E244495D33}" destId="{460CF843-0D01-0542-BC29-4AB83A17FD55}" srcOrd="3" destOrd="0" parTransId="{CAE5B6AD-EFCB-5145-B102-EA8711BBAC15}" sibTransId="{D75F9FF0-ADD5-1947-A377-A364A08EBBFA}"/>
    <dgm:cxn modelId="{EEBEBBA3-0C85-AE45-8384-742A4D83CA06}" type="presOf" srcId="{320883B8-0C45-FD49-BF34-28FD0EDC9E76}" destId="{88445E1B-F2B3-094D-8093-4723989B65F2}" srcOrd="0" destOrd="0" presId="urn:microsoft.com/office/officeart/2005/8/layout/equation2"/>
    <dgm:cxn modelId="{1BB1D5BA-576B-4048-8519-0D1982072741}" type="presOf" srcId="{B1CEDBAD-D38E-354A-998C-011EF55DDB09}" destId="{FBF247BF-8AB9-E741-AB98-09E47FC566B5}" srcOrd="0" destOrd="0" presId="urn:microsoft.com/office/officeart/2005/8/layout/equation2"/>
    <dgm:cxn modelId="{39AFDEBF-D66A-B54A-A77F-5216AB311F9A}" srcId="{29544A84-74CD-E04F-9BD4-31E244495D33}" destId="{7E383E91-F76F-5448-A506-C27F45C82071}" srcOrd="1" destOrd="0" parTransId="{D1F3DECC-3B6D-6845-84F2-000670DC01AC}" sibTransId="{06E92CC5-1F2F-C948-A371-E3B729F317CD}"/>
    <dgm:cxn modelId="{5499BEC7-F4DD-FE43-8D02-D9D27806CFA8}" type="presOf" srcId="{29544A84-74CD-E04F-9BD4-31E244495D33}" destId="{AA88C9F5-5A75-9A4D-AA8C-8B37F27063B1}" srcOrd="0" destOrd="0" presId="urn:microsoft.com/office/officeart/2005/8/layout/equation2"/>
    <dgm:cxn modelId="{4C3EBDF4-274C-3843-BD67-FA0748614AC2}" type="presOf" srcId="{B1CEDBAD-D38E-354A-998C-011EF55DDB09}" destId="{65C22E06-B00D-7E45-BEF5-596AFF0C7B32}" srcOrd="1" destOrd="0" presId="urn:microsoft.com/office/officeart/2005/8/layout/equation2"/>
    <dgm:cxn modelId="{20571BEA-0E3C-3746-A513-0FC23A64E749}" type="presParOf" srcId="{AA88C9F5-5A75-9A4D-AA8C-8B37F27063B1}" destId="{A9FE707C-AAB6-8A4E-BCC2-2EB9F586242E}" srcOrd="0" destOrd="0" presId="urn:microsoft.com/office/officeart/2005/8/layout/equation2"/>
    <dgm:cxn modelId="{6D19688D-F3CF-FE44-BF21-04623DFA967E}" type="presParOf" srcId="{A9FE707C-AAB6-8A4E-BCC2-2EB9F586242E}" destId="{88445E1B-F2B3-094D-8093-4723989B65F2}" srcOrd="0" destOrd="0" presId="urn:microsoft.com/office/officeart/2005/8/layout/equation2"/>
    <dgm:cxn modelId="{218D1706-E21C-2146-9DAC-F6CAC3D1289B}" type="presParOf" srcId="{A9FE707C-AAB6-8A4E-BCC2-2EB9F586242E}" destId="{AB92B3AB-36DE-8D4E-BB0D-7E58AC145BF8}" srcOrd="1" destOrd="0" presId="urn:microsoft.com/office/officeart/2005/8/layout/equation2"/>
    <dgm:cxn modelId="{5287E489-6456-FD4F-8C68-024348DC78D6}" type="presParOf" srcId="{A9FE707C-AAB6-8A4E-BCC2-2EB9F586242E}" destId="{47F77358-E7E2-0D48-A542-F912B9CC3B80}" srcOrd="2" destOrd="0" presId="urn:microsoft.com/office/officeart/2005/8/layout/equation2"/>
    <dgm:cxn modelId="{F0554677-1070-7444-893B-0CA4D75A37F8}" type="presParOf" srcId="{A9FE707C-AAB6-8A4E-BCC2-2EB9F586242E}" destId="{9355792B-01B3-5649-8ADA-D1ED3D1F17A6}" srcOrd="3" destOrd="0" presId="urn:microsoft.com/office/officeart/2005/8/layout/equation2"/>
    <dgm:cxn modelId="{E3244FEB-16C6-8944-87FE-06A798A4820E}" type="presParOf" srcId="{A9FE707C-AAB6-8A4E-BCC2-2EB9F586242E}" destId="{13FDEAE4-4858-0249-9630-E794C2C9D5DB}" srcOrd="4" destOrd="0" presId="urn:microsoft.com/office/officeart/2005/8/layout/equation2"/>
    <dgm:cxn modelId="{95D0B0C7-7798-7345-84A9-7179AC28F379}" type="presParOf" srcId="{A9FE707C-AAB6-8A4E-BCC2-2EB9F586242E}" destId="{8DBFACEB-0DA1-A64C-AE87-9CFACAFBD5A1}" srcOrd="5" destOrd="0" presId="urn:microsoft.com/office/officeart/2005/8/layout/equation2"/>
    <dgm:cxn modelId="{04BCBEAE-5AFE-2F46-A601-EEB3549B5EA5}" type="presParOf" srcId="{A9FE707C-AAB6-8A4E-BCC2-2EB9F586242E}" destId="{48171197-6EFF-8E48-8D1D-664FD163E611}" srcOrd="6" destOrd="0" presId="urn:microsoft.com/office/officeart/2005/8/layout/equation2"/>
    <dgm:cxn modelId="{F9E68C01-1E90-D040-B2E7-19F75AE2EA64}" type="presParOf" srcId="{A9FE707C-AAB6-8A4E-BCC2-2EB9F586242E}" destId="{200C420B-AB25-C94D-AC22-4F92229E0E55}" srcOrd="7" destOrd="0" presId="urn:microsoft.com/office/officeart/2005/8/layout/equation2"/>
    <dgm:cxn modelId="{9926B42B-C453-F044-B42A-B3542FB7E530}" type="presParOf" srcId="{A9FE707C-AAB6-8A4E-BCC2-2EB9F586242E}" destId="{485A4A31-15D3-4546-BDB9-1457178A3E47}" srcOrd="8" destOrd="0" presId="urn:microsoft.com/office/officeart/2005/8/layout/equation2"/>
    <dgm:cxn modelId="{12DC4831-9DA3-694E-8DEC-D79B24507F9D}" type="presParOf" srcId="{AA88C9F5-5A75-9A4D-AA8C-8B37F27063B1}" destId="{FBF247BF-8AB9-E741-AB98-09E47FC566B5}" srcOrd="1" destOrd="0" presId="urn:microsoft.com/office/officeart/2005/8/layout/equation2"/>
    <dgm:cxn modelId="{6EB963E2-6F0A-1543-917E-676F90745613}" type="presParOf" srcId="{FBF247BF-8AB9-E741-AB98-09E47FC566B5}" destId="{65C22E06-B00D-7E45-BEF5-596AFF0C7B32}" srcOrd="0" destOrd="0" presId="urn:microsoft.com/office/officeart/2005/8/layout/equation2"/>
    <dgm:cxn modelId="{F0CC57B7-DBB0-3847-B17C-62D624AD4341}" type="presParOf" srcId="{AA88C9F5-5A75-9A4D-AA8C-8B37F27063B1}" destId="{98854B4C-0F96-AB4B-B6A9-C045D8829E9D}" srcOrd="2" destOrd="0" presId="urn:microsoft.com/office/officeart/2005/8/layout/equati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8478DAB-CD42-704C-A65B-2F14A348E9B8}" type="doc">
      <dgm:prSet loTypeId="urn:microsoft.com/office/officeart/2005/8/layout/equation1" loCatId="" qsTypeId="urn:microsoft.com/office/officeart/2005/8/quickstyle/simple1" qsCatId="simple" csTypeId="urn:microsoft.com/office/officeart/2005/8/colors/accent1_2" csCatId="accent1" phldr="1"/>
      <dgm:spPr/>
    </dgm:pt>
    <dgm:pt modelId="{E4557F2A-EBF5-204E-803E-989FC4D087F0}">
      <dgm:prSet phldrT="[Text]"/>
      <dgm:spPr/>
      <dgm:t>
        <a:bodyPr/>
        <a:lstStyle/>
        <a:p>
          <a:r>
            <a:rPr lang="en-US" dirty="0"/>
            <a:t>ICHRA</a:t>
          </a:r>
        </a:p>
      </dgm:t>
    </dgm:pt>
    <dgm:pt modelId="{B7122376-C64E-3B45-9F01-A716ADF71AA0}" type="parTrans" cxnId="{85722B06-9093-7E4B-9DA2-ED7932B2E4E7}">
      <dgm:prSet/>
      <dgm:spPr/>
      <dgm:t>
        <a:bodyPr/>
        <a:lstStyle/>
        <a:p>
          <a:endParaRPr lang="en-US"/>
        </a:p>
      </dgm:t>
    </dgm:pt>
    <dgm:pt modelId="{E934EF45-BC2B-DF42-AEF6-9A7D36A39085}" type="sibTrans" cxnId="{85722B06-9093-7E4B-9DA2-ED7932B2E4E7}">
      <dgm:prSet/>
      <dgm:spPr/>
      <dgm:t>
        <a:bodyPr/>
        <a:lstStyle/>
        <a:p>
          <a:endParaRPr lang="en-US"/>
        </a:p>
      </dgm:t>
    </dgm:pt>
    <dgm:pt modelId="{14B69A86-9319-5047-A861-37E09411803F}" type="pres">
      <dgm:prSet presAssocID="{18478DAB-CD42-704C-A65B-2F14A348E9B8}" presName="linearFlow" presStyleCnt="0">
        <dgm:presLayoutVars>
          <dgm:dir/>
          <dgm:resizeHandles val="exact"/>
        </dgm:presLayoutVars>
      </dgm:prSet>
      <dgm:spPr/>
    </dgm:pt>
    <dgm:pt modelId="{7B777884-C3AF-9C42-AA67-AA59C258EDF1}" type="pres">
      <dgm:prSet presAssocID="{E4557F2A-EBF5-204E-803E-989FC4D087F0}" presName="node" presStyleLbl="node1" presStyleIdx="0" presStyleCnt="1">
        <dgm:presLayoutVars>
          <dgm:bulletEnabled val="1"/>
        </dgm:presLayoutVars>
      </dgm:prSet>
      <dgm:spPr/>
    </dgm:pt>
  </dgm:ptLst>
  <dgm:cxnLst>
    <dgm:cxn modelId="{85722B06-9093-7E4B-9DA2-ED7932B2E4E7}" srcId="{18478DAB-CD42-704C-A65B-2F14A348E9B8}" destId="{E4557F2A-EBF5-204E-803E-989FC4D087F0}" srcOrd="0" destOrd="0" parTransId="{B7122376-C64E-3B45-9F01-A716ADF71AA0}" sibTransId="{E934EF45-BC2B-DF42-AEF6-9A7D36A39085}"/>
    <dgm:cxn modelId="{52519C22-A429-7B48-BD97-A8F740E2A009}" type="presOf" srcId="{E4557F2A-EBF5-204E-803E-989FC4D087F0}" destId="{7B777884-C3AF-9C42-AA67-AA59C258EDF1}" srcOrd="0" destOrd="0" presId="urn:microsoft.com/office/officeart/2005/8/layout/equation1"/>
    <dgm:cxn modelId="{E367045F-0DF1-9E43-A986-10834E542A62}" type="presOf" srcId="{18478DAB-CD42-704C-A65B-2F14A348E9B8}" destId="{14B69A86-9319-5047-A861-37E09411803F}" srcOrd="0" destOrd="0" presId="urn:microsoft.com/office/officeart/2005/8/layout/equation1"/>
    <dgm:cxn modelId="{53EB6365-5C68-EE4E-A720-FF16CCC4D582}" type="presParOf" srcId="{14B69A86-9319-5047-A861-37E09411803F}" destId="{7B777884-C3AF-9C42-AA67-AA59C258EDF1}" srcOrd="0" destOrd="0" presId="urn:microsoft.com/office/officeart/2005/8/layout/equati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22D201F-66FF-4A48-ABC6-47EEAC51B3C5}" type="doc">
      <dgm:prSet loTypeId="urn:microsoft.com/office/officeart/2005/8/layout/vList5" loCatId="" qsTypeId="urn:microsoft.com/office/officeart/2005/8/quickstyle/simple1" qsCatId="simple" csTypeId="urn:microsoft.com/office/officeart/2005/8/colors/accent1_2" csCatId="accent1" phldr="1"/>
      <dgm:spPr/>
      <dgm:t>
        <a:bodyPr/>
        <a:lstStyle/>
        <a:p>
          <a:endParaRPr lang="en-US"/>
        </a:p>
      </dgm:t>
    </dgm:pt>
    <dgm:pt modelId="{8FDEB90F-371D-ED4B-9E76-5EF19FD0B2D1}">
      <dgm:prSet phldrT="[Text]"/>
      <dgm:spPr>
        <a:solidFill>
          <a:schemeClr val="accent2"/>
        </a:solidFill>
      </dgm:spPr>
      <dgm:t>
        <a:bodyPr/>
        <a:lstStyle/>
        <a:p>
          <a:r>
            <a:rPr lang="en-US" dirty="0"/>
            <a:t>Employer</a:t>
          </a:r>
        </a:p>
      </dgm:t>
    </dgm:pt>
    <dgm:pt modelId="{9901B7E8-F708-9F43-A729-172FA715BC1F}" type="parTrans" cxnId="{49843E47-CDC6-1A4E-8FB5-8F4FDDF7D046}">
      <dgm:prSet/>
      <dgm:spPr/>
      <dgm:t>
        <a:bodyPr/>
        <a:lstStyle/>
        <a:p>
          <a:endParaRPr lang="en-US"/>
        </a:p>
      </dgm:t>
    </dgm:pt>
    <dgm:pt modelId="{E5E6019C-BE55-4A40-BEB4-B8861F1BFC5C}" type="sibTrans" cxnId="{49843E47-CDC6-1A4E-8FB5-8F4FDDF7D046}">
      <dgm:prSet/>
      <dgm:spPr/>
      <dgm:t>
        <a:bodyPr/>
        <a:lstStyle/>
        <a:p>
          <a:endParaRPr lang="en-US"/>
        </a:p>
      </dgm:t>
    </dgm:pt>
    <dgm:pt modelId="{0D2897B4-F087-DC43-B729-0D16BFC402AE}">
      <dgm:prSet phldrT="[Text]"/>
      <dgm:spPr/>
      <dgm:t>
        <a:bodyPr/>
        <a:lstStyle/>
        <a:p>
          <a:r>
            <a:rPr lang="en-US" dirty="0"/>
            <a:t>Defined contributions limit risk.</a:t>
          </a:r>
        </a:p>
      </dgm:t>
    </dgm:pt>
    <dgm:pt modelId="{ACA9ACB0-7437-754E-998D-BBF89094C050}" type="parTrans" cxnId="{02538EB6-B58A-764E-8FF1-6A3E0E70698A}">
      <dgm:prSet/>
      <dgm:spPr/>
      <dgm:t>
        <a:bodyPr/>
        <a:lstStyle/>
        <a:p>
          <a:endParaRPr lang="en-US"/>
        </a:p>
      </dgm:t>
    </dgm:pt>
    <dgm:pt modelId="{C6837C64-C9A5-5440-A4EA-2C95BB7D7FD2}" type="sibTrans" cxnId="{02538EB6-B58A-764E-8FF1-6A3E0E70698A}">
      <dgm:prSet/>
      <dgm:spPr/>
      <dgm:t>
        <a:bodyPr/>
        <a:lstStyle/>
        <a:p>
          <a:endParaRPr lang="en-US"/>
        </a:p>
      </dgm:t>
    </dgm:pt>
    <dgm:pt modelId="{AFEBE2F4-770E-BD4A-842C-34DFA6A73F1E}">
      <dgm:prSet phldrT="[Text]"/>
      <dgm:spPr>
        <a:solidFill>
          <a:schemeClr val="accent3"/>
        </a:solidFill>
      </dgm:spPr>
      <dgm:t>
        <a:bodyPr/>
        <a:lstStyle/>
        <a:p>
          <a:r>
            <a:rPr lang="en-US" dirty="0"/>
            <a:t>Employees</a:t>
          </a:r>
        </a:p>
      </dgm:t>
    </dgm:pt>
    <dgm:pt modelId="{56D20851-FDA3-E143-AC25-DD79E24BE483}" type="parTrans" cxnId="{605FB577-144D-D24F-844D-CE2270F8B93B}">
      <dgm:prSet/>
      <dgm:spPr/>
      <dgm:t>
        <a:bodyPr/>
        <a:lstStyle/>
        <a:p>
          <a:endParaRPr lang="en-US"/>
        </a:p>
      </dgm:t>
    </dgm:pt>
    <dgm:pt modelId="{C166BC98-CD6E-0246-89C2-FF1DB69E9547}" type="sibTrans" cxnId="{605FB577-144D-D24F-844D-CE2270F8B93B}">
      <dgm:prSet/>
      <dgm:spPr/>
      <dgm:t>
        <a:bodyPr/>
        <a:lstStyle/>
        <a:p>
          <a:endParaRPr lang="en-US"/>
        </a:p>
      </dgm:t>
    </dgm:pt>
    <dgm:pt modelId="{A7E6ABAD-8EB2-D847-8D12-9A9381305526}">
      <dgm:prSet phldrT="[Text]"/>
      <dgm:spPr/>
      <dgm:t>
        <a:bodyPr/>
        <a:lstStyle/>
        <a:p>
          <a:pPr>
            <a:buFont typeface="Arial" panose="020B0604020202020204" pitchFamily="34" charset="0"/>
            <a:buChar char="•"/>
          </a:pPr>
          <a:r>
            <a:rPr lang="en-US" dirty="0"/>
            <a:t>Has the burden/opportunity to shop for coverage.</a:t>
          </a:r>
        </a:p>
      </dgm:t>
    </dgm:pt>
    <dgm:pt modelId="{FBE4404E-B08D-FF47-BC77-A8427AFFD29A}" type="parTrans" cxnId="{ECDE7265-73CF-F24B-B8C7-E39202AEF36E}">
      <dgm:prSet/>
      <dgm:spPr/>
      <dgm:t>
        <a:bodyPr/>
        <a:lstStyle/>
        <a:p>
          <a:endParaRPr lang="en-US"/>
        </a:p>
      </dgm:t>
    </dgm:pt>
    <dgm:pt modelId="{0DA86846-70F2-B842-B150-1D52D983E43B}" type="sibTrans" cxnId="{ECDE7265-73CF-F24B-B8C7-E39202AEF36E}">
      <dgm:prSet/>
      <dgm:spPr/>
      <dgm:t>
        <a:bodyPr/>
        <a:lstStyle/>
        <a:p>
          <a:endParaRPr lang="en-US"/>
        </a:p>
      </dgm:t>
    </dgm:pt>
    <dgm:pt modelId="{BE3CCB8F-1562-D245-BBF2-25DD51C24EB1}">
      <dgm:prSet phldrT="[Text]"/>
      <dgm:spPr>
        <a:solidFill>
          <a:schemeClr val="accent4"/>
        </a:solidFill>
      </dgm:spPr>
      <dgm:t>
        <a:bodyPr/>
        <a:lstStyle/>
        <a:p>
          <a:r>
            <a:rPr lang="en-US" dirty="0"/>
            <a:t>State</a:t>
          </a:r>
        </a:p>
      </dgm:t>
    </dgm:pt>
    <dgm:pt modelId="{842A763B-FF59-2A41-A9AB-78F798F1C9AA}" type="parTrans" cxnId="{0431F109-E22A-2C47-A2DF-16FA6B6BA0D9}">
      <dgm:prSet/>
      <dgm:spPr/>
      <dgm:t>
        <a:bodyPr/>
        <a:lstStyle/>
        <a:p>
          <a:endParaRPr lang="en-US"/>
        </a:p>
      </dgm:t>
    </dgm:pt>
    <dgm:pt modelId="{3B61552C-7D55-A747-BB69-C4C308532198}" type="sibTrans" cxnId="{0431F109-E22A-2C47-A2DF-16FA6B6BA0D9}">
      <dgm:prSet/>
      <dgm:spPr/>
      <dgm:t>
        <a:bodyPr/>
        <a:lstStyle/>
        <a:p>
          <a:endParaRPr lang="en-US"/>
        </a:p>
      </dgm:t>
    </dgm:pt>
    <dgm:pt modelId="{B5B22434-788E-434C-8F7A-A23E869664CF}">
      <dgm:prSet phldrT="[Text]"/>
      <dgm:spPr/>
      <dgm:t>
        <a:bodyPr/>
        <a:lstStyle/>
        <a:p>
          <a:r>
            <a:rPr lang="en-US" dirty="0"/>
            <a:t>Experiences risk pool impacts that are dependent on who adopts.</a:t>
          </a:r>
        </a:p>
      </dgm:t>
    </dgm:pt>
    <dgm:pt modelId="{97D917B0-9637-DD4F-A6AB-843D4914D113}" type="parTrans" cxnId="{59B32925-BBD4-B14F-9CCC-F88C3033D84B}">
      <dgm:prSet/>
      <dgm:spPr/>
      <dgm:t>
        <a:bodyPr/>
        <a:lstStyle/>
        <a:p>
          <a:endParaRPr lang="en-US"/>
        </a:p>
      </dgm:t>
    </dgm:pt>
    <dgm:pt modelId="{135FD213-0D68-9749-ABC6-69E58B239240}" type="sibTrans" cxnId="{59B32925-BBD4-B14F-9CCC-F88C3033D84B}">
      <dgm:prSet/>
      <dgm:spPr/>
      <dgm:t>
        <a:bodyPr/>
        <a:lstStyle/>
        <a:p>
          <a:endParaRPr lang="en-US"/>
        </a:p>
      </dgm:t>
    </dgm:pt>
    <dgm:pt modelId="{4551387A-5D3C-374C-8ACB-924196F12B74}">
      <dgm:prSet phldrT="[Text]"/>
      <dgm:spPr/>
      <dgm:t>
        <a:bodyPr/>
        <a:lstStyle/>
        <a:p>
          <a:pPr>
            <a:buFont typeface="Arial" panose="020B0604020202020204" pitchFamily="34" charset="0"/>
            <a:buChar char="•"/>
          </a:pPr>
          <a:r>
            <a:rPr lang="en-US" dirty="0"/>
            <a:t>Higher costs for older employees.</a:t>
          </a:r>
        </a:p>
      </dgm:t>
    </dgm:pt>
    <dgm:pt modelId="{92F48652-1BB2-C749-8592-73814168CD16}" type="parTrans" cxnId="{458F0A52-F81C-AD43-BBBD-33ED7A5C0773}">
      <dgm:prSet/>
      <dgm:spPr/>
      <dgm:t>
        <a:bodyPr/>
        <a:lstStyle/>
        <a:p>
          <a:endParaRPr lang="en-US"/>
        </a:p>
      </dgm:t>
    </dgm:pt>
    <dgm:pt modelId="{8078584B-C842-2342-9D6C-50723C4A96F7}" type="sibTrans" cxnId="{458F0A52-F81C-AD43-BBBD-33ED7A5C0773}">
      <dgm:prSet/>
      <dgm:spPr/>
      <dgm:t>
        <a:bodyPr/>
        <a:lstStyle/>
        <a:p>
          <a:endParaRPr lang="en-US"/>
        </a:p>
      </dgm:t>
    </dgm:pt>
    <dgm:pt modelId="{3DC63749-DAA7-E149-AD03-F7983467A7E3}">
      <dgm:prSet phldrT="[Text]"/>
      <dgm:spPr/>
      <dgm:t>
        <a:bodyPr/>
        <a:lstStyle/>
        <a:p>
          <a:r>
            <a:rPr lang="en-US" dirty="0"/>
            <a:t>Cost of offering affordable coverage depends heavily on local market.</a:t>
          </a:r>
        </a:p>
      </dgm:t>
    </dgm:pt>
    <dgm:pt modelId="{376EA8FA-60FE-EC4C-800A-AB24740855AB}" type="parTrans" cxnId="{EB0C3DAC-F37C-A645-AEF2-93EC07BA48E5}">
      <dgm:prSet/>
      <dgm:spPr/>
      <dgm:t>
        <a:bodyPr/>
        <a:lstStyle/>
        <a:p>
          <a:endParaRPr lang="en-US"/>
        </a:p>
      </dgm:t>
    </dgm:pt>
    <dgm:pt modelId="{C09DF2B0-113A-2240-9A1E-27572C1EC689}" type="sibTrans" cxnId="{EB0C3DAC-F37C-A645-AEF2-93EC07BA48E5}">
      <dgm:prSet/>
      <dgm:spPr/>
      <dgm:t>
        <a:bodyPr/>
        <a:lstStyle/>
        <a:p>
          <a:endParaRPr lang="en-US"/>
        </a:p>
      </dgm:t>
    </dgm:pt>
    <dgm:pt modelId="{DE2CF731-2C51-384D-AF2A-8E0A57794BB6}">
      <dgm:prSet phldrT="[Text]"/>
      <dgm:spPr/>
      <dgm:t>
        <a:bodyPr/>
        <a:lstStyle/>
        <a:p>
          <a:pPr>
            <a:buFont typeface="Arial" panose="020B0604020202020204" pitchFamily="34" charset="0"/>
            <a:buChar char="•"/>
          </a:pPr>
          <a:r>
            <a:rPr lang="en-US" dirty="0"/>
            <a:t>Benefits from state and federal consumer protections applicable to individual coverage.</a:t>
          </a:r>
        </a:p>
      </dgm:t>
    </dgm:pt>
    <dgm:pt modelId="{2505AD2B-F5C8-664D-8E20-93F9AC0DED8D}" type="parTrans" cxnId="{FA9EA2F6-3098-FA49-8148-9F902647F4CA}">
      <dgm:prSet/>
      <dgm:spPr/>
      <dgm:t>
        <a:bodyPr/>
        <a:lstStyle/>
        <a:p>
          <a:endParaRPr lang="en-US"/>
        </a:p>
      </dgm:t>
    </dgm:pt>
    <dgm:pt modelId="{839974CB-44AC-7E4B-8984-5ADDB34CF880}" type="sibTrans" cxnId="{FA9EA2F6-3098-FA49-8148-9F902647F4CA}">
      <dgm:prSet/>
      <dgm:spPr/>
      <dgm:t>
        <a:bodyPr/>
        <a:lstStyle/>
        <a:p>
          <a:endParaRPr lang="en-US"/>
        </a:p>
      </dgm:t>
    </dgm:pt>
    <dgm:pt modelId="{9C1D7458-A49E-484F-B9E3-8B2EEF0B3F12}">
      <dgm:prSet phldrT="[Text]"/>
      <dgm:spPr/>
      <dgm:t>
        <a:bodyPr/>
        <a:lstStyle/>
        <a:p>
          <a:r>
            <a:rPr lang="en-US" dirty="0"/>
            <a:t>Pulls employer $$ into individual market.</a:t>
          </a:r>
        </a:p>
      </dgm:t>
    </dgm:pt>
    <dgm:pt modelId="{5EFFF7FF-440E-8D45-9983-6A0D0FE32428}" type="parTrans" cxnId="{0EFA67B5-BCEC-A54D-9164-BDA101B56C4F}">
      <dgm:prSet/>
      <dgm:spPr/>
      <dgm:t>
        <a:bodyPr/>
        <a:lstStyle/>
        <a:p>
          <a:endParaRPr lang="en-US"/>
        </a:p>
      </dgm:t>
    </dgm:pt>
    <dgm:pt modelId="{D219C770-D111-8649-AE4A-4069B7015C99}" type="sibTrans" cxnId="{0EFA67B5-BCEC-A54D-9164-BDA101B56C4F}">
      <dgm:prSet/>
      <dgm:spPr/>
      <dgm:t>
        <a:bodyPr/>
        <a:lstStyle/>
        <a:p>
          <a:endParaRPr lang="en-US"/>
        </a:p>
      </dgm:t>
    </dgm:pt>
    <dgm:pt modelId="{09ABFD8F-7C3B-AF4C-932D-DC2C2C098347}">
      <dgm:prSet phldrT="[Text]"/>
      <dgm:spPr/>
      <dgm:t>
        <a:bodyPr/>
        <a:lstStyle/>
        <a:p>
          <a:r>
            <a:rPr lang="en-US" dirty="0"/>
            <a:t>Creates incentives for issuers to offer new products.</a:t>
          </a:r>
        </a:p>
      </dgm:t>
    </dgm:pt>
    <dgm:pt modelId="{16EC11AE-748F-854E-A8EB-C27CB579937D}" type="parTrans" cxnId="{143D52F2-8F70-B942-AF93-DCB3B945EF8C}">
      <dgm:prSet/>
      <dgm:spPr/>
      <dgm:t>
        <a:bodyPr/>
        <a:lstStyle/>
        <a:p>
          <a:endParaRPr lang="en-US"/>
        </a:p>
      </dgm:t>
    </dgm:pt>
    <dgm:pt modelId="{7A44F40F-D5EB-A646-8D0B-9A70E22E0496}" type="sibTrans" cxnId="{143D52F2-8F70-B942-AF93-DCB3B945EF8C}">
      <dgm:prSet/>
      <dgm:spPr/>
      <dgm:t>
        <a:bodyPr/>
        <a:lstStyle/>
        <a:p>
          <a:endParaRPr lang="en-US"/>
        </a:p>
      </dgm:t>
    </dgm:pt>
    <dgm:pt modelId="{94B3EEC3-BC2E-564E-A8AF-3DA1E2E88365}" type="pres">
      <dgm:prSet presAssocID="{622D201F-66FF-4A48-ABC6-47EEAC51B3C5}" presName="Name0" presStyleCnt="0">
        <dgm:presLayoutVars>
          <dgm:dir/>
          <dgm:animLvl val="lvl"/>
          <dgm:resizeHandles val="exact"/>
        </dgm:presLayoutVars>
      </dgm:prSet>
      <dgm:spPr/>
    </dgm:pt>
    <dgm:pt modelId="{24BB7194-EDAD-9D47-A282-78032024D831}" type="pres">
      <dgm:prSet presAssocID="{8FDEB90F-371D-ED4B-9E76-5EF19FD0B2D1}" presName="linNode" presStyleCnt="0"/>
      <dgm:spPr/>
    </dgm:pt>
    <dgm:pt modelId="{5C7E9645-539D-FC4F-B49D-3DC3EAE04B56}" type="pres">
      <dgm:prSet presAssocID="{8FDEB90F-371D-ED4B-9E76-5EF19FD0B2D1}" presName="parentText" presStyleLbl="node1" presStyleIdx="0" presStyleCnt="3">
        <dgm:presLayoutVars>
          <dgm:chMax val="1"/>
          <dgm:bulletEnabled val="1"/>
        </dgm:presLayoutVars>
      </dgm:prSet>
      <dgm:spPr/>
    </dgm:pt>
    <dgm:pt modelId="{48BCC3C7-C5AD-A24A-A0D9-7EF6A9C6B873}" type="pres">
      <dgm:prSet presAssocID="{8FDEB90F-371D-ED4B-9E76-5EF19FD0B2D1}" presName="descendantText" presStyleLbl="alignAccFollowNode1" presStyleIdx="0" presStyleCnt="3">
        <dgm:presLayoutVars>
          <dgm:bulletEnabled val="1"/>
        </dgm:presLayoutVars>
      </dgm:prSet>
      <dgm:spPr/>
    </dgm:pt>
    <dgm:pt modelId="{4C54105D-0765-BB4F-8770-5266C24633F0}" type="pres">
      <dgm:prSet presAssocID="{E5E6019C-BE55-4A40-BEB4-B8861F1BFC5C}" presName="sp" presStyleCnt="0"/>
      <dgm:spPr/>
    </dgm:pt>
    <dgm:pt modelId="{72C033E8-79D0-D649-82F7-533737B337D1}" type="pres">
      <dgm:prSet presAssocID="{AFEBE2F4-770E-BD4A-842C-34DFA6A73F1E}" presName="linNode" presStyleCnt="0"/>
      <dgm:spPr/>
    </dgm:pt>
    <dgm:pt modelId="{20321BF4-26F7-D840-81DC-DC2BE16B50B3}" type="pres">
      <dgm:prSet presAssocID="{AFEBE2F4-770E-BD4A-842C-34DFA6A73F1E}" presName="parentText" presStyleLbl="node1" presStyleIdx="1" presStyleCnt="3">
        <dgm:presLayoutVars>
          <dgm:chMax val="1"/>
          <dgm:bulletEnabled val="1"/>
        </dgm:presLayoutVars>
      </dgm:prSet>
      <dgm:spPr/>
    </dgm:pt>
    <dgm:pt modelId="{621D6333-1F34-4B4F-B716-B02EE5C1A449}" type="pres">
      <dgm:prSet presAssocID="{AFEBE2F4-770E-BD4A-842C-34DFA6A73F1E}" presName="descendantText" presStyleLbl="alignAccFollowNode1" presStyleIdx="1" presStyleCnt="3">
        <dgm:presLayoutVars>
          <dgm:bulletEnabled val="1"/>
        </dgm:presLayoutVars>
      </dgm:prSet>
      <dgm:spPr/>
    </dgm:pt>
    <dgm:pt modelId="{E6A1E2D2-D31C-2D4D-8941-5D1B13C333B8}" type="pres">
      <dgm:prSet presAssocID="{C166BC98-CD6E-0246-89C2-FF1DB69E9547}" presName="sp" presStyleCnt="0"/>
      <dgm:spPr/>
    </dgm:pt>
    <dgm:pt modelId="{AFF7FAB7-7201-9E4E-BEF5-C65372A1026E}" type="pres">
      <dgm:prSet presAssocID="{BE3CCB8F-1562-D245-BBF2-25DD51C24EB1}" presName="linNode" presStyleCnt="0"/>
      <dgm:spPr/>
    </dgm:pt>
    <dgm:pt modelId="{00064372-2497-3C40-A1C3-D3348694CDEF}" type="pres">
      <dgm:prSet presAssocID="{BE3CCB8F-1562-D245-BBF2-25DD51C24EB1}" presName="parentText" presStyleLbl="node1" presStyleIdx="2" presStyleCnt="3">
        <dgm:presLayoutVars>
          <dgm:chMax val="1"/>
          <dgm:bulletEnabled val="1"/>
        </dgm:presLayoutVars>
      </dgm:prSet>
      <dgm:spPr/>
    </dgm:pt>
    <dgm:pt modelId="{95089D6E-6D9C-9C49-9663-D0742DC0A91C}" type="pres">
      <dgm:prSet presAssocID="{BE3CCB8F-1562-D245-BBF2-25DD51C24EB1}" presName="descendantText" presStyleLbl="alignAccFollowNode1" presStyleIdx="2" presStyleCnt="3">
        <dgm:presLayoutVars>
          <dgm:bulletEnabled val="1"/>
        </dgm:presLayoutVars>
      </dgm:prSet>
      <dgm:spPr/>
    </dgm:pt>
  </dgm:ptLst>
  <dgm:cxnLst>
    <dgm:cxn modelId="{0431F109-E22A-2C47-A2DF-16FA6B6BA0D9}" srcId="{622D201F-66FF-4A48-ABC6-47EEAC51B3C5}" destId="{BE3CCB8F-1562-D245-BBF2-25DD51C24EB1}" srcOrd="2" destOrd="0" parTransId="{842A763B-FF59-2A41-A9AB-78F798F1C9AA}" sibTransId="{3B61552C-7D55-A747-BB69-C4C308532198}"/>
    <dgm:cxn modelId="{0142330F-DAFC-CB47-B7A7-A2B484F7F997}" type="presOf" srcId="{AFEBE2F4-770E-BD4A-842C-34DFA6A73F1E}" destId="{20321BF4-26F7-D840-81DC-DC2BE16B50B3}" srcOrd="0" destOrd="0" presId="urn:microsoft.com/office/officeart/2005/8/layout/vList5"/>
    <dgm:cxn modelId="{731A640F-3B94-1840-B024-8959C18D4155}" type="presOf" srcId="{8FDEB90F-371D-ED4B-9E76-5EF19FD0B2D1}" destId="{5C7E9645-539D-FC4F-B49D-3DC3EAE04B56}" srcOrd="0" destOrd="0" presId="urn:microsoft.com/office/officeart/2005/8/layout/vList5"/>
    <dgm:cxn modelId="{CC8CB417-3387-BC43-A66E-17EA8134C979}" type="presOf" srcId="{09ABFD8F-7C3B-AF4C-932D-DC2C2C098347}" destId="{95089D6E-6D9C-9C49-9663-D0742DC0A91C}" srcOrd="0" destOrd="2" presId="urn:microsoft.com/office/officeart/2005/8/layout/vList5"/>
    <dgm:cxn modelId="{59B32925-BBD4-B14F-9CCC-F88C3033D84B}" srcId="{BE3CCB8F-1562-D245-BBF2-25DD51C24EB1}" destId="{B5B22434-788E-434C-8F7A-A23E869664CF}" srcOrd="0" destOrd="0" parTransId="{97D917B0-9637-DD4F-A6AB-843D4914D113}" sibTransId="{135FD213-0D68-9749-ABC6-69E58B239240}"/>
    <dgm:cxn modelId="{49843E47-CDC6-1A4E-8FB5-8F4FDDF7D046}" srcId="{622D201F-66FF-4A48-ABC6-47EEAC51B3C5}" destId="{8FDEB90F-371D-ED4B-9E76-5EF19FD0B2D1}" srcOrd="0" destOrd="0" parTransId="{9901B7E8-F708-9F43-A729-172FA715BC1F}" sibTransId="{E5E6019C-BE55-4A40-BEB4-B8861F1BFC5C}"/>
    <dgm:cxn modelId="{4D85E647-9ACD-5F43-8BA1-48CE6292F6D1}" type="presOf" srcId="{0D2897B4-F087-DC43-B729-0D16BFC402AE}" destId="{48BCC3C7-C5AD-A24A-A0D9-7EF6A9C6B873}" srcOrd="0" destOrd="0" presId="urn:microsoft.com/office/officeart/2005/8/layout/vList5"/>
    <dgm:cxn modelId="{CED4DC48-3DFD-B449-B5B0-DEEBDD7E2C45}" type="presOf" srcId="{A7E6ABAD-8EB2-D847-8D12-9A9381305526}" destId="{621D6333-1F34-4B4F-B716-B02EE5C1A449}" srcOrd="0" destOrd="0" presId="urn:microsoft.com/office/officeart/2005/8/layout/vList5"/>
    <dgm:cxn modelId="{89C09549-AF5E-0946-B61B-967BE200A93A}" type="presOf" srcId="{BE3CCB8F-1562-D245-BBF2-25DD51C24EB1}" destId="{00064372-2497-3C40-A1C3-D3348694CDEF}" srcOrd="0" destOrd="0" presId="urn:microsoft.com/office/officeart/2005/8/layout/vList5"/>
    <dgm:cxn modelId="{458F0A52-F81C-AD43-BBBD-33ED7A5C0773}" srcId="{AFEBE2F4-770E-BD4A-842C-34DFA6A73F1E}" destId="{4551387A-5D3C-374C-8ACB-924196F12B74}" srcOrd="2" destOrd="0" parTransId="{92F48652-1BB2-C749-8592-73814168CD16}" sibTransId="{8078584B-C842-2342-9D6C-50723C4A96F7}"/>
    <dgm:cxn modelId="{C3F05358-84CE-774E-91AC-2F326228C9CF}" type="presOf" srcId="{622D201F-66FF-4A48-ABC6-47EEAC51B3C5}" destId="{94B3EEC3-BC2E-564E-A8AF-3DA1E2E88365}" srcOrd="0" destOrd="0" presId="urn:microsoft.com/office/officeart/2005/8/layout/vList5"/>
    <dgm:cxn modelId="{B165FD5E-FB5C-6B4B-A39E-D05E006BA6D7}" type="presOf" srcId="{4551387A-5D3C-374C-8ACB-924196F12B74}" destId="{621D6333-1F34-4B4F-B716-B02EE5C1A449}" srcOrd="0" destOrd="2" presId="urn:microsoft.com/office/officeart/2005/8/layout/vList5"/>
    <dgm:cxn modelId="{D36A0C62-F94A-D84D-871B-0910F4ECA953}" type="presOf" srcId="{DE2CF731-2C51-384D-AF2A-8E0A57794BB6}" destId="{621D6333-1F34-4B4F-B716-B02EE5C1A449}" srcOrd="0" destOrd="1" presId="urn:microsoft.com/office/officeart/2005/8/layout/vList5"/>
    <dgm:cxn modelId="{ECDE7265-73CF-F24B-B8C7-E39202AEF36E}" srcId="{AFEBE2F4-770E-BD4A-842C-34DFA6A73F1E}" destId="{A7E6ABAD-8EB2-D847-8D12-9A9381305526}" srcOrd="0" destOrd="0" parTransId="{FBE4404E-B08D-FF47-BC77-A8427AFFD29A}" sibTransId="{0DA86846-70F2-B842-B150-1D52D983E43B}"/>
    <dgm:cxn modelId="{1E8B0774-A2F7-274A-A00A-6C1F2CDE5F85}" type="presOf" srcId="{9C1D7458-A49E-484F-B9E3-8B2EEF0B3F12}" destId="{95089D6E-6D9C-9C49-9663-D0742DC0A91C}" srcOrd="0" destOrd="1" presId="urn:microsoft.com/office/officeart/2005/8/layout/vList5"/>
    <dgm:cxn modelId="{605FB577-144D-D24F-844D-CE2270F8B93B}" srcId="{622D201F-66FF-4A48-ABC6-47EEAC51B3C5}" destId="{AFEBE2F4-770E-BD4A-842C-34DFA6A73F1E}" srcOrd="1" destOrd="0" parTransId="{56D20851-FDA3-E143-AC25-DD79E24BE483}" sibTransId="{C166BC98-CD6E-0246-89C2-FF1DB69E9547}"/>
    <dgm:cxn modelId="{EB0C3DAC-F37C-A645-AEF2-93EC07BA48E5}" srcId="{8FDEB90F-371D-ED4B-9E76-5EF19FD0B2D1}" destId="{3DC63749-DAA7-E149-AD03-F7983467A7E3}" srcOrd="1" destOrd="0" parTransId="{376EA8FA-60FE-EC4C-800A-AB24740855AB}" sibTransId="{C09DF2B0-113A-2240-9A1E-27572C1EC689}"/>
    <dgm:cxn modelId="{0EFA67B5-BCEC-A54D-9164-BDA101B56C4F}" srcId="{BE3CCB8F-1562-D245-BBF2-25DD51C24EB1}" destId="{9C1D7458-A49E-484F-B9E3-8B2EEF0B3F12}" srcOrd="1" destOrd="0" parTransId="{5EFFF7FF-440E-8D45-9983-6A0D0FE32428}" sibTransId="{D219C770-D111-8649-AE4A-4069B7015C99}"/>
    <dgm:cxn modelId="{02538EB6-B58A-764E-8FF1-6A3E0E70698A}" srcId="{8FDEB90F-371D-ED4B-9E76-5EF19FD0B2D1}" destId="{0D2897B4-F087-DC43-B729-0D16BFC402AE}" srcOrd="0" destOrd="0" parTransId="{ACA9ACB0-7437-754E-998D-BBF89094C050}" sibTransId="{C6837C64-C9A5-5440-A4EA-2C95BB7D7FD2}"/>
    <dgm:cxn modelId="{F1BA81C3-433F-4A40-993D-E25EFE8782E6}" type="presOf" srcId="{3DC63749-DAA7-E149-AD03-F7983467A7E3}" destId="{48BCC3C7-C5AD-A24A-A0D9-7EF6A9C6B873}" srcOrd="0" destOrd="1" presId="urn:microsoft.com/office/officeart/2005/8/layout/vList5"/>
    <dgm:cxn modelId="{21EFA6DE-D129-6744-9FAA-CCC4B860ABE6}" type="presOf" srcId="{B5B22434-788E-434C-8F7A-A23E869664CF}" destId="{95089D6E-6D9C-9C49-9663-D0742DC0A91C}" srcOrd="0" destOrd="0" presId="urn:microsoft.com/office/officeart/2005/8/layout/vList5"/>
    <dgm:cxn modelId="{143D52F2-8F70-B942-AF93-DCB3B945EF8C}" srcId="{BE3CCB8F-1562-D245-BBF2-25DD51C24EB1}" destId="{09ABFD8F-7C3B-AF4C-932D-DC2C2C098347}" srcOrd="2" destOrd="0" parTransId="{16EC11AE-748F-854E-A8EB-C27CB579937D}" sibTransId="{7A44F40F-D5EB-A646-8D0B-9A70E22E0496}"/>
    <dgm:cxn modelId="{FA9EA2F6-3098-FA49-8148-9F902647F4CA}" srcId="{AFEBE2F4-770E-BD4A-842C-34DFA6A73F1E}" destId="{DE2CF731-2C51-384D-AF2A-8E0A57794BB6}" srcOrd="1" destOrd="0" parTransId="{2505AD2B-F5C8-664D-8E20-93F9AC0DED8D}" sibTransId="{839974CB-44AC-7E4B-8984-5ADDB34CF880}"/>
    <dgm:cxn modelId="{4A5C183F-8C12-1848-9F30-67D4E22F9DAC}" type="presParOf" srcId="{94B3EEC3-BC2E-564E-A8AF-3DA1E2E88365}" destId="{24BB7194-EDAD-9D47-A282-78032024D831}" srcOrd="0" destOrd="0" presId="urn:microsoft.com/office/officeart/2005/8/layout/vList5"/>
    <dgm:cxn modelId="{AF63DD14-ED62-3143-BF43-9F1FE09A0104}" type="presParOf" srcId="{24BB7194-EDAD-9D47-A282-78032024D831}" destId="{5C7E9645-539D-FC4F-B49D-3DC3EAE04B56}" srcOrd="0" destOrd="0" presId="urn:microsoft.com/office/officeart/2005/8/layout/vList5"/>
    <dgm:cxn modelId="{9DCBBC01-C0D8-D640-9C9F-7C81BACA83AF}" type="presParOf" srcId="{24BB7194-EDAD-9D47-A282-78032024D831}" destId="{48BCC3C7-C5AD-A24A-A0D9-7EF6A9C6B873}" srcOrd="1" destOrd="0" presId="urn:microsoft.com/office/officeart/2005/8/layout/vList5"/>
    <dgm:cxn modelId="{C5A180A1-9C83-D04B-B29F-A87D5989D10F}" type="presParOf" srcId="{94B3EEC3-BC2E-564E-A8AF-3DA1E2E88365}" destId="{4C54105D-0765-BB4F-8770-5266C24633F0}" srcOrd="1" destOrd="0" presId="urn:microsoft.com/office/officeart/2005/8/layout/vList5"/>
    <dgm:cxn modelId="{C8A5F68B-2B44-BE48-9834-5DE48332AF6D}" type="presParOf" srcId="{94B3EEC3-BC2E-564E-A8AF-3DA1E2E88365}" destId="{72C033E8-79D0-D649-82F7-533737B337D1}" srcOrd="2" destOrd="0" presId="urn:microsoft.com/office/officeart/2005/8/layout/vList5"/>
    <dgm:cxn modelId="{C4B97D28-7122-2149-8287-7FE725330CF8}" type="presParOf" srcId="{72C033E8-79D0-D649-82F7-533737B337D1}" destId="{20321BF4-26F7-D840-81DC-DC2BE16B50B3}" srcOrd="0" destOrd="0" presId="urn:microsoft.com/office/officeart/2005/8/layout/vList5"/>
    <dgm:cxn modelId="{2245C1F3-FCD9-844F-B040-D16B6EFB28C3}" type="presParOf" srcId="{72C033E8-79D0-D649-82F7-533737B337D1}" destId="{621D6333-1F34-4B4F-B716-B02EE5C1A449}" srcOrd="1" destOrd="0" presId="urn:microsoft.com/office/officeart/2005/8/layout/vList5"/>
    <dgm:cxn modelId="{5F33E740-387C-8A4F-8B22-F9C64B7D202E}" type="presParOf" srcId="{94B3EEC3-BC2E-564E-A8AF-3DA1E2E88365}" destId="{E6A1E2D2-D31C-2D4D-8941-5D1B13C333B8}" srcOrd="3" destOrd="0" presId="urn:microsoft.com/office/officeart/2005/8/layout/vList5"/>
    <dgm:cxn modelId="{F8EF0F18-0074-EC42-86BE-CDCF232CA462}" type="presParOf" srcId="{94B3EEC3-BC2E-564E-A8AF-3DA1E2E88365}" destId="{AFF7FAB7-7201-9E4E-BEF5-C65372A1026E}" srcOrd="4" destOrd="0" presId="urn:microsoft.com/office/officeart/2005/8/layout/vList5"/>
    <dgm:cxn modelId="{5BDDB094-E1E8-4345-B816-021B5DEE4038}" type="presParOf" srcId="{AFF7FAB7-7201-9E4E-BEF5-C65372A1026E}" destId="{00064372-2497-3C40-A1C3-D3348694CDEF}" srcOrd="0" destOrd="0" presId="urn:microsoft.com/office/officeart/2005/8/layout/vList5"/>
    <dgm:cxn modelId="{EAD1C1B3-CC00-CB4C-B468-2E11084572AB}" type="presParOf" srcId="{AFF7FAB7-7201-9E4E-BEF5-C65372A1026E}" destId="{95089D6E-6D9C-9C49-9663-D0742DC0A91C}" srcOrd="1" destOrd="0" presId="urn:microsoft.com/office/officeart/2005/8/layout/vList5"/>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8478DAB-CD42-704C-A65B-2F14A348E9B8}" type="doc">
      <dgm:prSet loTypeId="urn:microsoft.com/office/officeart/2005/8/layout/equation1" loCatId="" qsTypeId="urn:microsoft.com/office/officeart/2005/8/quickstyle/simple1" qsCatId="simple" csTypeId="urn:microsoft.com/office/officeart/2005/8/colors/accent1_2" csCatId="accent1" phldr="1"/>
      <dgm:spPr/>
    </dgm:pt>
    <dgm:pt modelId="{E4557F2A-EBF5-204E-803E-989FC4D087F0}">
      <dgm:prSet phldrT="[Text]"/>
      <dgm:spPr/>
      <dgm:t>
        <a:bodyPr/>
        <a:lstStyle/>
        <a:p>
          <a:r>
            <a:rPr lang="en-US" dirty="0"/>
            <a:t>Level-Funded Plan</a:t>
          </a:r>
        </a:p>
      </dgm:t>
    </dgm:pt>
    <dgm:pt modelId="{B7122376-C64E-3B45-9F01-A716ADF71AA0}" type="parTrans" cxnId="{85722B06-9093-7E4B-9DA2-ED7932B2E4E7}">
      <dgm:prSet/>
      <dgm:spPr/>
      <dgm:t>
        <a:bodyPr/>
        <a:lstStyle/>
        <a:p>
          <a:endParaRPr lang="en-US"/>
        </a:p>
      </dgm:t>
    </dgm:pt>
    <dgm:pt modelId="{E934EF45-BC2B-DF42-AEF6-9A7D36A39085}" type="sibTrans" cxnId="{85722B06-9093-7E4B-9DA2-ED7932B2E4E7}">
      <dgm:prSet/>
      <dgm:spPr/>
      <dgm:t>
        <a:bodyPr/>
        <a:lstStyle/>
        <a:p>
          <a:endParaRPr lang="en-US"/>
        </a:p>
      </dgm:t>
    </dgm:pt>
    <dgm:pt modelId="{14B69A86-9319-5047-A861-37E09411803F}" type="pres">
      <dgm:prSet presAssocID="{18478DAB-CD42-704C-A65B-2F14A348E9B8}" presName="linearFlow" presStyleCnt="0">
        <dgm:presLayoutVars>
          <dgm:dir/>
          <dgm:resizeHandles val="exact"/>
        </dgm:presLayoutVars>
      </dgm:prSet>
      <dgm:spPr/>
    </dgm:pt>
    <dgm:pt modelId="{7B777884-C3AF-9C42-AA67-AA59C258EDF1}" type="pres">
      <dgm:prSet presAssocID="{E4557F2A-EBF5-204E-803E-989FC4D087F0}" presName="node" presStyleLbl="node1" presStyleIdx="0" presStyleCnt="1">
        <dgm:presLayoutVars>
          <dgm:bulletEnabled val="1"/>
        </dgm:presLayoutVars>
      </dgm:prSet>
      <dgm:spPr/>
    </dgm:pt>
  </dgm:ptLst>
  <dgm:cxnLst>
    <dgm:cxn modelId="{85722B06-9093-7E4B-9DA2-ED7932B2E4E7}" srcId="{18478DAB-CD42-704C-A65B-2F14A348E9B8}" destId="{E4557F2A-EBF5-204E-803E-989FC4D087F0}" srcOrd="0" destOrd="0" parTransId="{B7122376-C64E-3B45-9F01-A716ADF71AA0}" sibTransId="{E934EF45-BC2B-DF42-AEF6-9A7D36A39085}"/>
    <dgm:cxn modelId="{52519C22-A429-7B48-BD97-A8F740E2A009}" type="presOf" srcId="{E4557F2A-EBF5-204E-803E-989FC4D087F0}" destId="{7B777884-C3AF-9C42-AA67-AA59C258EDF1}" srcOrd="0" destOrd="0" presId="urn:microsoft.com/office/officeart/2005/8/layout/equation1"/>
    <dgm:cxn modelId="{E367045F-0DF1-9E43-A986-10834E542A62}" type="presOf" srcId="{18478DAB-CD42-704C-A65B-2F14A348E9B8}" destId="{14B69A86-9319-5047-A861-37E09411803F}" srcOrd="0" destOrd="0" presId="urn:microsoft.com/office/officeart/2005/8/layout/equation1"/>
    <dgm:cxn modelId="{53EB6365-5C68-EE4E-A720-FF16CCC4D582}" type="presParOf" srcId="{14B69A86-9319-5047-A861-37E09411803F}" destId="{7B777884-C3AF-9C42-AA67-AA59C258EDF1}" srcOrd="0" destOrd="0" presId="urn:microsoft.com/office/officeart/2005/8/layout/equati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22D201F-66FF-4A48-ABC6-47EEAC51B3C5}" type="doc">
      <dgm:prSet loTypeId="urn:microsoft.com/office/officeart/2005/8/layout/vList5" loCatId="" qsTypeId="urn:microsoft.com/office/officeart/2005/8/quickstyle/simple1" qsCatId="simple" csTypeId="urn:microsoft.com/office/officeart/2005/8/colors/accent1_2" csCatId="accent1" phldr="1"/>
      <dgm:spPr/>
      <dgm:t>
        <a:bodyPr/>
        <a:lstStyle/>
        <a:p>
          <a:endParaRPr lang="en-US"/>
        </a:p>
      </dgm:t>
    </dgm:pt>
    <dgm:pt modelId="{8FDEB90F-371D-ED4B-9E76-5EF19FD0B2D1}">
      <dgm:prSet phldrT="[Text]"/>
      <dgm:spPr>
        <a:solidFill>
          <a:schemeClr val="accent2"/>
        </a:solidFill>
      </dgm:spPr>
      <dgm:t>
        <a:bodyPr/>
        <a:lstStyle/>
        <a:p>
          <a:r>
            <a:rPr lang="en-US" dirty="0"/>
            <a:t>Employer</a:t>
          </a:r>
        </a:p>
      </dgm:t>
    </dgm:pt>
    <dgm:pt modelId="{9901B7E8-F708-9F43-A729-172FA715BC1F}" type="parTrans" cxnId="{49843E47-CDC6-1A4E-8FB5-8F4FDDF7D046}">
      <dgm:prSet/>
      <dgm:spPr/>
      <dgm:t>
        <a:bodyPr/>
        <a:lstStyle/>
        <a:p>
          <a:endParaRPr lang="en-US"/>
        </a:p>
      </dgm:t>
    </dgm:pt>
    <dgm:pt modelId="{E5E6019C-BE55-4A40-BEB4-B8861F1BFC5C}" type="sibTrans" cxnId="{49843E47-CDC6-1A4E-8FB5-8F4FDDF7D046}">
      <dgm:prSet/>
      <dgm:spPr/>
      <dgm:t>
        <a:bodyPr/>
        <a:lstStyle/>
        <a:p>
          <a:endParaRPr lang="en-US"/>
        </a:p>
      </dgm:t>
    </dgm:pt>
    <dgm:pt modelId="{0D2897B4-F087-DC43-B729-0D16BFC402AE}">
      <dgm:prSet phldrT="[Text]" custT="1"/>
      <dgm:spPr/>
      <dgm:t>
        <a:bodyPr/>
        <a:lstStyle/>
        <a:p>
          <a:r>
            <a:rPr lang="en-US" sz="1300" dirty="0"/>
            <a:t>Risk management strategy.</a:t>
          </a:r>
        </a:p>
      </dgm:t>
    </dgm:pt>
    <dgm:pt modelId="{ACA9ACB0-7437-754E-998D-BBF89094C050}" type="parTrans" cxnId="{02538EB6-B58A-764E-8FF1-6A3E0E70698A}">
      <dgm:prSet/>
      <dgm:spPr/>
      <dgm:t>
        <a:bodyPr/>
        <a:lstStyle/>
        <a:p>
          <a:endParaRPr lang="en-US"/>
        </a:p>
      </dgm:t>
    </dgm:pt>
    <dgm:pt modelId="{C6837C64-C9A5-5440-A4EA-2C95BB7D7FD2}" type="sibTrans" cxnId="{02538EB6-B58A-764E-8FF1-6A3E0E70698A}">
      <dgm:prSet/>
      <dgm:spPr/>
      <dgm:t>
        <a:bodyPr/>
        <a:lstStyle/>
        <a:p>
          <a:endParaRPr lang="en-US"/>
        </a:p>
      </dgm:t>
    </dgm:pt>
    <dgm:pt modelId="{AFEBE2F4-770E-BD4A-842C-34DFA6A73F1E}">
      <dgm:prSet phldrT="[Text]"/>
      <dgm:spPr>
        <a:solidFill>
          <a:schemeClr val="accent3"/>
        </a:solidFill>
      </dgm:spPr>
      <dgm:t>
        <a:bodyPr/>
        <a:lstStyle/>
        <a:p>
          <a:r>
            <a:rPr lang="en-US" dirty="0"/>
            <a:t>Employees</a:t>
          </a:r>
        </a:p>
      </dgm:t>
    </dgm:pt>
    <dgm:pt modelId="{56D20851-FDA3-E143-AC25-DD79E24BE483}" type="parTrans" cxnId="{605FB577-144D-D24F-844D-CE2270F8B93B}">
      <dgm:prSet/>
      <dgm:spPr/>
      <dgm:t>
        <a:bodyPr/>
        <a:lstStyle/>
        <a:p>
          <a:endParaRPr lang="en-US"/>
        </a:p>
      </dgm:t>
    </dgm:pt>
    <dgm:pt modelId="{C166BC98-CD6E-0246-89C2-FF1DB69E9547}" type="sibTrans" cxnId="{605FB577-144D-D24F-844D-CE2270F8B93B}">
      <dgm:prSet/>
      <dgm:spPr/>
      <dgm:t>
        <a:bodyPr/>
        <a:lstStyle/>
        <a:p>
          <a:endParaRPr lang="en-US"/>
        </a:p>
      </dgm:t>
    </dgm:pt>
    <dgm:pt modelId="{A7E6ABAD-8EB2-D847-8D12-9A9381305526}">
      <dgm:prSet phldrT="[Text]" custT="1"/>
      <dgm:spPr/>
      <dgm:t>
        <a:bodyPr/>
        <a:lstStyle/>
        <a:p>
          <a:r>
            <a:rPr lang="en-US" sz="1300" dirty="0"/>
            <a:t>Fewer consumer protections compared to fully-insured coverage (e.g., Essential Health Benefits, state requirements).</a:t>
          </a:r>
        </a:p>
      </dgm:t>
    </dgm:pt>
    <dgm:pt modelId="{FBE4404E-B08D-FF47-BC77-A8427AFFD29A}" type="parTrans" cxnId="{ECDE7265-73CF-F24B-B8C7-E39202AEF36E}">
      <dgm:prSet/>
      <dgm:spPr/>
      <dgm:t>
        <a:bodyPr/>
        <a:lstStyle/>
        <a:p>
          <a:endParaRPr lang="en-US"/>
        </a:p>
      </dgm:t>
    </dgm:pt>
    <dgm:pt modelId="{0DA86846-70F2-B842-B150-1D52D983E43B}" type="sibTrans" cxnId="{ECDE7265-73CF-F24B-B8C7-E39202AEF36E}">
      <dgm:prSet/>
      <dgm:spPr/>
      <dgm:t>
        <a:bodyPr/>
        <a:lstStyle/>
        <a:p>
          <a:endParaRPr lang="en-US"/>
        </a:p>
      </dgm:t>
    </dgm:pt>
    <dgm:pt modelId="{BE3CCB8F-1562-D245-BBF2-25DD51C24EB1}">
      <dgm:prSet phldrT="[Text]"/>
      <dgm:spPr>
        <a:solidFill>
          <a:schemeClr val="accent4"/>
        </a:solidFill>
      </dgm:spPr>
      <dgm:t>
        <a:bodyPr/>
        <a:lstStyle/>
        <a:p>
          <a:r>
            <a:rPr lang="en-US" dirty="0"/>
            <a:t>State</a:t>
          </a:r>
        </a:p>
      </dgm:t>
    </dgm:pt>
    <dgm:pt modelId="{842A763B-FF59-2A41-A9AB-78F798F1C9AA}" type="parTrans" cxnId="{0431F109-E22A-2C47-A2DF-16FA6B6BA0D9}">
      <dgm:prSet/>
      <dgm:spPr/>
      <dgm:t>
        <a:bodyPr/>
        <a:lstStyle/>
        <a:p>
          <a:endParaRPr lang="en-US"/>
        </a:p>
      </dgm:t>
    </dgm:pt>
    <dgm:pt modelId="{3B61552C-7D55-A747-BB69-C4C308532198}" type="sibTrans" cxnId="{0431F109-E22A-2C47-A2DF-16FA6B6BA0D9}">
      <dgm:prSet/>
      <dgm:spPr/>
      <dgm:t>
        <a:bodyPr/>
        <a:lstStyle/>
        <a:p>
          <a:endParaRPr lang="en-US"/>
        </a:p>
      </dgm:t>
    </dgm:pt>
    <dgm:pt modelId="{B5B22434-788E-434C-8F7A-A23E869664CF}">
      <dgm:prSet phldrT="[Text]" custT="1"/>
      <dgm:spPr/>
      <dgm:t>
        <a:bodyPr/>
        <a:lstStyle/>
        <a:p>
          <a:r>
            <a:rPr lang="en-US" sz="1400" dirty="0"/>
            <a:t>Adverse selection, with healthier employer groups moving out of the fully-insured risk pool.</a:t>
          </a:r>
        </a:p>
      </dgm:t>
    </dgm:pt>
    <dgm:pt modelId="{97D917B0-9637-DD4F-A6AB-843D4914D113}" type="parTrans" cxnId="{59B32925-BBD4-B14F-9CCC-F88C3033D84B}">
      <dgm:prSet/>
      <dgm:spPr/>
      <dgm:t>
        <a:bodyPr/>
        <a:lstStyle/>
        <a:p>
          <a:endParaRPr lang="en-US"/>
        </a:p>
      </dgm:t>
    </dgm:pt>
    <dgm:pt modelId="{135FD213-0D68-9749-ABC6-69E58B239240}" type="sibTrans" cxnId="{59B32925-BBD4-B14F-9CCC-F88C3033D84B}">
      <dgm:prSet/>
      <dgm:spPr/>
      <dgm:t>
        <a:bodyPr/>
        <a:lstStyle/>
        <a:p>
          <a:endParaRPr lang="en-US"/>
        </a:p>
      </dgm:t>
    </dgm:pt>
    <dgm:pt modelId="{334F5FC8-4AE5-2348-B70B-47936A2B60B8}">
      <dgm:prSet phldrT="[Text]" custT="1"/>
      <dgm:spPr/>
      <dgm:t>
        <a:bodyPr/>
        <a:lstStyle/>
        <a:p>
          <a:r>
            <a:rPr lang="en-US" sz="1300" dirty="0"/>
            <a:t>Potential cost savings by avoiding rules applicable to fully-insured plans.</a:t>
          </a:r>
        </a:p>
      </dgm:t>
    </dgm:pt>
    <dgm:pt modelId="{4465527A-07C2-6742-970F-E3E47AEFD6C3}" type="parTrans" cxnId="{FFABE82A-81C4-774D-8BD1-961A29B14B42}">
      <dgm:prSet/>
      <dgm:spPr/>
      <dgm:t>
        <a:bodyPr/>
        <a:lstStyle/>
        <a:p>
          <a:endParaRPr lang="en-US"/>
        </a:p>
      </dgm:t>
    </dgm:pt>
    <dgm:pt modelId="{8D3771A2-0417-824E-BB42-EFCEC1B2CFB0}" type="sibTrans" cxnId="{FFABE82A-81C4-774D-8BD1-961A29B14B42}">
      <dgm:prSet/>
      <dgm:spPr/>
      <dgm:t>
        <a:bodyPr/>
        <a:lstStyle/>
        <a:p>
          <a:endParaRPr lang="en-US"/>
        </a:p>
      </dgm:t>
    </dgm:pt>
    <dgm:pt modelId="{46915AD2-1428-7844-9AEE-D630C199C6DA}">
      <dgm:prSet phldrT="[Text]" custT="1"/>
      <dgm:spPr/>
      <dgm:t>
        <a:bodyPr/>
        <a:lstStyle/>
        <a:p>
          <a:r>
            <a:rPr lang="en-US" sz="1300" dirty="0"/>
            <a:t>Leaves employer exposed to risk associated with minimally regulated stop-loss insurer</a:t>
          </a:r>
        </a:p>
      </dgm:t>
    </dgm:pt>
    <dgm:pt modelId="{838B2978-8A91-E445-973C-3B133B1042EE}" type="parTrans" cxnId="{E1DBD00C-8187-1F42-AFAA-56B411D54C5D}">
      <dgm:prSet/>
      <dgm:spPr/>
      <dgm:t>
        <a:bodyPr/>
        <a:lstStyle/>
        <a:p>
          <a:endParaRPr lang="en-US"/>
        </a:p>
      </dgm:t>
    </dgm:pt>
    <dgm:pt modelId="{D15E287D-43C2-F94C-B649-84CE2A9246D9}" type="sibTrans" cxnId="{E1DBD00C-8187-1F42-AFAA-56B411D54C5D}">
      <dgm:prSet/>
      <dgm:spPr/>
      <dgm:t>
        <a:bodyPr/>
        <a:lstStyle/>
        <a:p>
          <a:endParaRPr lang="en-US"/>
        </a:p>
      </dgm:t>
    </dgm:pt>
    <dgm:pt modelId="{14424BA7-7665-AA4A-8118-E4CBF9B97635}">
      <dgm:prSet phldrT="[Text]" custT="1"/>
      <dgm:spPr/>
      <dgm:t>
        <a:bodyPr/>
        <a:lstStyle/>
        <a:p>
          <a:r>
            <a:rPr lang="en-US" sz="1300" dirty="0"/>
            <a:t>Comparable experience to other self-funded plans, when functioning well.</a:t>
          </a:r>
        </a:p>
      </dgm:t>
    </dgm:pt>
    <dgm:pt modelId="{7F567085-F409-E54F-99CD-A84BE72279EE}" type="parTrans" cxnId="{63A5B2D8-E250-8045-A92C-46DBC8339B37}">
      <dgm:prSet/>
      <dgm:spPr/>
      <dgm:t>
        <a:bodyPr/>
        <a:lstStyle/>
        <a:p>
          <a:endParaRPr lang="en-US"/>
        </a:p>
      </dgm:t>
    </dgm:pt>
    <dgm:pt modelId="{102B7B52-3076-1047-9929-472D8F666B08}" type="sibTrans" cxnId="{63A5B2D8-E250-8045-A92C-46DBC8339B37}">
      <dgm:prSet/>
      <dgm:spPr/>
      <dgm:t>
        <a:bodyPr/>
        <a:lstStyle/>
        <a:p>
          <a:endParaRPr lang="en-US"/>
        </a:p>
      </dgm:t>
    </dgm:pt>
    <dgm:pt modelId="{FF394D49-BA20-F847-89AA-B42D676C7176}">
      <dgm:prSet phldrT="[Text]" custT="1"/>
      <dgm:spPr/>
      <dgm:t>
        <a:bodyPr/>
        <a:lstStyle/>
        <a:p>
          <a:r>
            <a:rPr lang="en-US" sz="1300" dirty="0"/>
            <a:t>Leaves employee exposed to risk associated with minimally regulated stop-loss insurer</a:t>
          </a:r>
        </a:p>
      </dgm:t>
    </dgm:pt>
    <dgm:pt modelId="{0FEFF157-EBB7-DF4E-8CCD-B6AE2A4757EF}" type="parTrans" cxnId="{F9D17387-0383-B947-92E7-FE7DFB629F20}">
      <dgm:prSet/>
      <dgm:spPr/>
      <dgm:t>
        <a:bodyPr/>
        <a:lstStyle/>
        <a:p>
          <a:endParaRPr lang="en-US"/>
        </a:p>
      </dgm:t>
    </dgm:pt>
    <dgm:pt modelId="{145793E2-ABEA-6849-BDBA-309B89F2B65A}" type="sibTrans" cxnId="{F9D17387-0383-B947-92E7-FE7DFB629F20}">
      <dgm:prSet/>
      <dgm:spPr/>
      <dgm:t>
        <a:bodyPr/>
        <a:lstStyle/>
        <a:p>
          <a:endParaRPr lang="en-US"/>
        </a:p>
      </dgm:t>
    </dgm:pt>
    <dgm:pt modelId="{94B3EEC3-BC2E-564E-A8AF-3DA1E2E88365}" type="pres">
      <dgm:prSet presAssocID="{622D201F-66FF-4A48-ABC6-47EEAC51B3C5}" presName="Name0" presStyleCnt="0">
        <dgm:presLayoutVars>
          <dgm:dir/>
          <dgm:animLvl val="lvl"/>
          <dgm:resizeHandles val="exact"/>
        </dgm:presLayoutVars>
      </dgm:prSet>
      <dgm:spPr/>
    </dgm:pt>
    <dgm:pt modelId="{24BB7194-EDAD-9D47-A282-78032024D831}" type="pres">
      <dgm:prSet presAssocID="{8FDEB90F-371D-ED4B-9E76-5EF19FD0B2D1}" presName="linNode" presStyleCnt="0"/>
      <dgm:spPr/>
    </dgm:pt>
    <dgm:pt modelId="{5C7E9645-539D-FC4F-B49D-3DC3EAE04B56}" type="pres">
      <dgm:prSet presAssocID="{8FDEB90F-371D-ED4B-9E76-5EF19FD0B2D1}" presName="parentText" presStyleLbl="node1" presStyleIdx="0" presStyleCnt="3">
        <dgm:presLayoutVars>
          <dgm:chMax val="1"/>
          <dgm:bulletEnabled val="1"/>
        </dgm:presLayoutVars>
      </dgm:prSet>
      <dgm:spPr/>
    </dgm:pt>
    <dgm:pt modelId="{48BCC3C7-C5AD-A24A-A0D9-7EF6A9C6B873}" type="pres">
      <dgm:prSet presAssocID="{8FDEB90F-371D-ED4B-9E76-5EF19FD0B2D1}" presName="descendantText" presStyleLbl="alignAccFollowNode1" presStyleIdx="0" presStyleCnt="3">
        <dgm:presLayoutVars>
          <dgm:bulletEnabled val="1"/>
        </dgm:presLayoutVars>
      </dgm:prSet>
      <dgm:spPr/>
    </dgm:pt>
    <dgm:pt modelId="{4C54105D-0765-BB4F-8770-5266C24633F0}" type="pres">
      <dgm:prSet presAssocID="{E5E6019C-BE55-4A40-BEB4-B8861F1BFC5C}" presName="sp" presStyleCnt="0"/>
      <dgm:spPr/>
    </dgm:pt>
    <dgm:pt modelId="{72C033E8-79D0-D649-82F7-533737B337D1}" type="pres">
      <dgm:prSet presAssocID="{AFEBE2F4-770E-BD4A-842C-34DFA6A73F1E}" presName="linNode" presStyleCnt="0"/>
      <dgm:spPr/>
    </dgm:pt>
    <dgm:pt modelId="{20321BF4-26F7-D840-81DC-DC2BE16B50B3}" type="pres">
      <dgm:prSet presAssocID="{AFEBE2F4-770E-BD4A-842C-34DFA6A73F1E}" presName="parentText" presStyleLbl="node1" presStyleIdx="1" presStyleCnt="3">
        <dgm:presLayoutVars>
          <dgm:chMax val="1"/>
          <dgm:bulletEnabled val="1"/>
        </dgm:presLayoutVars>
      </dgm:prSet>
      <dgm:spPr/>
    </dgm:pt>
    <dgm:pt modelId="{621D6333-1F34-4B4F-B716-B02EE5C1A449}" type="pres">
      <dgm:prSet presAssocID="{AFEBE2F4-770E-BD4A-842C-34DFA6A73F1E}" presName="descendantText" presStyleLbl="alignAccFollowNode1" presStyleIdx="1" presStyleCnt="3">
        <dgm:presLayoutVars>
          <dgm:bulletEnabled val="1"/>
        </dgm:presLayoutVars>
      </dgm:prSet>
      <dgm:spPr/>
    </dgm:pt>
    <dgm:pt modelId="{E6A1E2D2-D31C-2D4D-8941-5D1B13C333B8}" type="pres">
      <dgm:prSet presAssocID="{C166BC98-CD6E-0246-89C2-FF1DB69E9547}" presName="sp" presStyleCnt="0"/>
      <dgm:spPr/>
    </dgm:pt>
    <dgm:pt modelId="{AFF7FAB7-7201-9E4E-BEF5-C65372A1026E}" type="pres">
      <dgm:prSet presAssocID="{BE3CCB8F-1562-D245-BBF2-25DD51C24EB1}" presName="linNode" presStyleCnt="0"/>
      <dgm:spPr/>
    </dgm:pt>
    <dgm:pt modelId="{00064372-2497-3C40-A1C3-D3348694CDEF}" type="pres">
      <dgm:prSet presAssocID="{BE3CCB8F-1562-D245-BBF2-25DD51C24EB1}" presName="parentText" presStyleLbl="node1" presStyleIdx="2" presStyleCnt="3">
        <dgm:presLayoutVars>
          <dgm:chMax val="1"/>
          <dgm:bulletEnabled val="1"/>
        </dgm:presLayoutVars>
      </dgm:prSet>
      <dgm:spPr/>
    </dgm:pt>
    <dgm:pt modelId="{95089D6E-6D9C-9C49-9663-D0742DC0A91C}" type="pres">
      <dgm:prSet presAssocID="{BE3CCB8F-1562-D245-BBF2-25DD51C24EB1}" presName="descendantText" presStyleLbl="alignAccFollowNode1" presStyleIdx="2" presStyleCnt="3">
        <dgm:presLayoutVars>
          <dgm:bulletEnabled val="1"/>
        </dgm:presLayoutVars>
      </dgm:prSet>
      <dgm:spPr/>
    </dgm:pt>
  </dgm:ptLst>
  <dgm:cxnLst>
    <dgm:cxn modelId="{0431F109-E22A-2C47-A2DF-16FA6B6BA0D9}" srcId="{622D201F-66FF-4A48-ABC6-47EEAC51B3C5}" destId="{BE3CCB8F-1562-D245-BBF2-25DD51C24EB1}" srcOrd="2" destOrd="0" parTransId="{842A763B-FF59-2A41-A9AB-78F798F1C9AA}" sibTransId="{3B61552C-7D55-A747-BB69-C4C308532198}"/>
    <dgm:cxn modelId="{E1DBD00C-8187-1F42-AFAA-56B411D54C5D}" srcId="{8FDEB90F-371D-ED4B-9E76-5EF19FD0B2D1}" destId="{46915AD2-1428-7844-9AEE-D630C199C6DA}" srcOrd="2" destOrd="0" parTransId="{838B2978-8A91-E445-973C-3B133B1042EE}" sibTransId="{D15E287D-43C2-F94C-B649-84CE2A9246D9}"/>
    <dgm:cxn modelId="{0142330F-DAFC-CB47-B7A7-A2B484F7F997}" type="presOf" srcId="{AFEBE2F4-770E-BD4A-842C-34DFA6A73F1E}" destId="{20321BF4-26F7-D840-81DC-DC2BE16B50B3}" srcOrd="0" destOrd="0" presId="urn:microsoft.com/office/officeart/2005/8/layout/vList5"/>
    <dgm:cxn modelId="{731A640F-3B94-1840-B024-8959C18D4155}" type="presOf" srcId="{8FDEB90F-371D-ED4B-9E76-5EF19FD0B2D1}" destId="{5C7E9645-539D-FC4F-B49D-3DC3EAE04B56}" srcOrd="0" destOrd="0" presId="urn:microsoft.com/office/officeart/2005/8/layout/vList5"/>
    <dgm:cxn modelId="{59B32925-BBD4-B14F-9CCC-F88C3033D84B}" srcId="{BE3CCB8F-1562-D245-BBF2-25DD51C24EB1}" destId="{B5B22434-788E-434C-8F7A-A23E869664CF}" srcOrd="0" destOrd="0" parTransId="{97D917B0-9637-DD4F-A6AB-843D4914D113}" sibTransId="{135FD213-0D68-9749-ABC6-69E58B239240}"/>
    <dgm:cxn modelId="{FFABE82A-81C4-774D-8BD1-961A29B14B42}" srcId="{8FDEB90F-371D-ED4B-9E76-5EF19FD0B2D1}" destId="{334F5FC8-4AE5-2348-B70B-47936A2B60B8}" srcOrd="1" destOrd="0" parTransId="{4465527A-07C2-6742-970F-E3E47AEFD6C3}" sibTransId="{8D3771A2-0417-824E-BB42-EFCEC1B2CFB0}"/>
    <dgm:cxn modelId="{DDC57539-8662-B440-841A-036526FB2701}" type="presOf" srcId="{46915AD2-1428-7844-9AEE-D630C199C6DA}" destId="{48BCC3C7-C5AD-A24A-A0D9-7EF6A9C6B873}" srcOrd="0" destOrd="2" presId="urn:microsoft.com/office/officeart/2005/8/layout/vList5"/>
    <dgm:cxn modelId="{49843E47-CDC6-1A4E-8FB5-8F4FDDF7D046}" srcId="{622D201F-66FF-4A48-ABC6-47EEAC51B3C5}" destId="{8FDEB90F-371D-ED4B-9E76-5EF19FD0B2D1}" srcOrd="0" destOrd="0" parTransId="{9901B7E8-F708-9F43-A729-172FA715BC1F}" sibTransId="{E5E6019C-BE55-4A40-BEB4-B8861F1BFC5C}"/>
    <dgm:cxn modelId="{4D85E647-9ACD-5F43-8BA1-48CE6292F6D1}" type="presOf" srcId="{0D2897B4-F087-DC43-B729-0D16BFC402AE}" destId="{48BCC3C7-C5AD-A24A-A0D9-7EF6A9C6B873}" srcOrd="0" destOrd="0" presId="urn:microsoft.com/office/officeart/2005/8/layout/vList5"/>
    <dgm:cxn modelId="{CED4DC48-3DFD-B449-B5B0-DEEBDD7E2C45}" type="presOf" srcId="{A7E6ABAD-8EB2-D847-8D12-9A9381305526}" destId="{621D6333-1F34-4B4F-B716-B02EE5C1A449}" srcOrd="0" destOrd="0" presId="urn:microsoft.com/office/officeart/2005/8/layout/vList5"/>
    <dgm:cxn modelId="{89C09549-AF5E-0946-B61B-967BE200A93A}" type="presOf" srcId="{BE3CCB8F-1562-D245-BBF2-25DD51C24EB1}" destId="{00064372-2497-3C40-A1C3-D3348694CDEF}" srcOrd="0" destOrd="0" presId="urn:microsoft.com/office/officeart/2005/8/layout/vList5"/>
    <dgm:cxn modelId="{C3F05358-84CE-774E-91AC-2F326228C9CF}" type="presOf" srcId="{622D201F-66FF-4A48-ABC6-47EEAC51B3C5}" destId="{94B3EEC3-BC2E-564E-A8AF-3DA1E2E88365}" srcOrd="0" destOrd="0" presId="urn:microsoft.com/office/officeart/2005/8/layout/vList5"/>
    <dgm:cxn modelId="{ECDE7265-73CF-F24B-B8C7-E39202AEF36E}" srcId="{AFEBE2F4-770E-BD4A-842C-34DFA6A73F1E}" destId="{A7E6ABAD-8EB2-D847-8D12-9A9381305526}" srcOrd="0" destOrd="0" parTransId="{FBE4404E-B08D-FF47-BC77-A8427AFFD29A}" sibTransId="{0DA86846-70F2-B842-B150-1D52D983E43B}"/>
    <dgm:cxn modelId="{605FB577-144D-D24F-844D-CE2270F8B93B}" srcId="{622D201F-66FF-4A48-ABC6-47EEAC51B3C5}" destId="{AFEBE2F4-770E-BD4A-842C-34DFA6A73F1E}" srcOrd="1" destOrd="0" parTransId="{56D20851-FDA3-E143-AC25-DD79E24BE483}" sibTransId="{C166BC98-CD6E-0246-89C2-FF1DB69E9547}"/>
    <dgm:cxn modelId="{F9D17387-0383-B947-92E7-FE7DFB629F20}" srcId="{AFEBE2F4-770E-BD4A-842C-34DFA6A73F1E}" destId="{FF394D49-BA20-F847-89AA-B42D676C7176}" srcOrd="2" destOrd="0" parTransId="{0FEFF157-EBB7-DF4E-8CCD-B6AE2A4757EF}" sibTransId="{145793E2-ABEA-6849-BDBA-309B89F2B65A}"/>
    <dgm:cxn modelId="{FCD28A8F-0F35-F747-9A8E-0E03FB910102}" type="presOf" srcId="{14424BA7-7665-AA4A-8118-E4CBF9B97635}" destId="{621D6333-1F34-4B4F-B716-B02EE5C1A449}" srcOrd="0" destOrd="1" presId="urn:microsoft.com/office/officeart/2005/8/layout/vList5"/>
    <dgm:cxn modelId="{F78C2997-901C-AE4D-8588-5747DA748155}" type="presOf" srcId="{334F5FC8-4AE5-2348-B70B-47936A2B60B8}" destId="{48BCC3C7-C5AD-A24A-A0D9-7EF6A9C6B873}" srcOrd="0" destOrd="1" presId="urn:microsoft.com/office/officeart/2005/8/layout/vList5"/>
    <dgm:cxn modelId="{02538EB6-B58A-764E-8FF1-6A3E0E70698A}" srcId="{8FDEB90F-371D-ED4B-9E76-5EF19FD0B2D1}" destId="{0D2897B4-F087-DC43-B729-0D16BFC402AE}" srcOrd="0" destOrd="0" parTransId="{ACA9ACB0-7437-754E-998D-BBF89094C050}" sibTransId="{C6837C64-C9A5-5440-A4EA-2C95BB7D7FD2}"/>
    <dgm:cxn modelId="{63A5B2D8-E250-8045-A92C-46DBC8339B37}" srcId="{AFEBE2F4-770E-BD4A-842C-34DFA6A73F1E}" destId="{14424BA7-7665-AA4A-8118-E4CBF9B97635}" srcOrd="1" destOrd="0" parTransId="{7F567085-F409-E54F-99CD-A84BE72279EE}" sibTransId="{102B7B52-3076-1047-9929-472D8F666B08}"/>
    <dgm:cxn modelId="{21EFA6DE-D129-6744-9FAA-CCC4B860ABE6}" type="presOf" srcId="{B5B22434-788E-434C-8F7A-A23E869664CF}" destId="{95089D6E-6D9C-9C49-9663-D0742DC0A91C}" srcOrd="0" destOrd="0" presId="urn:microsoft.com/office/officeart/2005/8/layout/vList5"/>
    <dgm:cxn modelId="{D5D608E6-3B67-E74E-9691-91428CED1CD7}" type="presOf" srcId="{FF394D49-BA20-F847-89AA-B42D676C7176}" destId="{621D6333-1F34-4B4F-B716-B02EE5C1A449}" srcOrd="0" destOrd="2" presId="urn:microsoft.com/office/officeart/2005/8/layout/vList5"/>
    <dgm:cxn modelId="{4A5C183F-8C12-1848-9F30-67D4E22F9DAC}" type="presParOf" srcId="{94B3EEC3-BC2E-564E-A8AF-3DA1E2E88365}" destId="{24BB7194-EDAD-9D47-A282-78032024D831}" srcOrd="0" destOrd="0" presId="urn:microsoft.com/office/officeart/2005/8/layout/vList5"/>
    <dgm:cxn modelId="{AF63DD14-ED62-3143-BF43-9F1FE09A0104}" type="presParOf" srcId="{24BB7194-EDAD-9D47-A282-78032024D831}" destId="{5C7E9645-539D-FC4F-B49D-3DC3EAE04B56}" srcOrd="0" destOrd="0" presId="urn:microsoft.com/office/officeart/2005/8/layout/vList5"/>
    <dgm:cxn modelId="{9DCBBC01-C0D8-D640-9C9F-7C81BACA83AF}" type="presParOf" srcId="{24BB7194-EDAD-9D47-A282-78032024D831}" destId="{48BCC3C7-C5AD-A24A-A0D9-7EF6A9C6B873}" srcOrd="1" destOrd="0" presId="urn:microsoft.com/office/officeart/2005/8/layout/vList5"/>
    <dgm:cxn modelId="{C5A180A1-9C83-D04B-B29F-A87D5989D10F}" type="presParOf" srcId="{94B3EEC3-BC2E-564E-A8AF-3DA1E2E88365}" destId="{4C54105D-0765-BB4F-8770-5266C24633F0}" srcOrd="1" destOrd="0" presId="urn:microsoft.com/office/officeart/2005/8/layout/vList5"/>
    <dgm:cxn modelId="{C8A5F68B-2B44-BE48-9834-5DE48332AF6D}" type="presParOf" srcId="{94B3EEC3-BC2E-564E-A8AF-3DA1E2E88365}" destId="{72C033E8-79D0-D649-82F7-533737B337D1}" srcOrd="2" destOrd="0" presId="urn:microsoft.com/office/officeart/2005/8/layout/vList5"/>
    <dgm:cxn modelId="{C4B97D28-7122-2149-8287-7FE725330CF8}" type="presParOf" srcId="{72C033E8-79D0-D649-82F7-533737B337D1}" destId="{20321BF4-26F7-D840-81DC-DC2BE16B50B3}" srcOrd="0" destOrd="0" presId="urn:microsoft.com/office/officeart/2005/8/layout/vList5"/>
    <dgm:cxn modelId="{2245C1F3-FCD9-844F-B040-D16B6EFB28C3}" type="presParOf" srcId="{72C033E8-79D0-D649-82F7-533737B337D1}" destId="{621D6333-1F34-4B4F-B716-B02EE5C1A449}" srcOrd="1" destOrd="0" presId="urn:microsoft.com/office/officeart/2005/8/layout/vList5"/>
    <dgm:cxn modelId="{5F33E740-387C-8A4F-8B22-F9C64B7D202E}" type="presParOf" srcId="{94B3EEC3-BC2E-564E-A8AF-3DA1E2E88365}" destId="{E6A1E2D2-D31C-2D4D-8941-5D1B13C333B8}" srcOrd="3" destOrd="0" presId="urn:microsoft.com/office/officeart/2005/8/layout/vList5"/>
    <dgm:cxn modelId="{F8EF0F18-0074-EC42-86BE-CDCF232CA462}" type="presParOf" srcId="{94B3EEC3-BC2E-564E-A8AF-3DA1E2E88365}" destId="{AFF7FAB7-7201-9E4E-BEF5-C65372A1026E}" srcOrd="4" destOrd="0" presId="urn:microsoft.com/office/officeart/2005/8/layout/vList5"/>
    <dgm:cxn modelId="{5BDDB094-E1E8-4345-B816-021B5DEE4038}" type="presParOf" srcId="{AFF7FAB7-7201-9E4E-BEF5-C65372A1026E}" destId="{00064372-2497-3C40-A1C3-D3348694CDEF}" srcOrd="0" destOrd="0" presId="urn:microsoft.com/office/officeart/2005/8/layout/vList5"/>
    <dgm:cxn modelId="{EAD1C1B3-CC00-CB4C-B468-2E11084572AB}" type="presParOf" srcId="{AFF7FAB7-7201-9E4E-BEF5-C65372A1026E}" destId="{95089D6E-6D9C-9C49-9663-D0742DC0A91C}" srcOrd="1" destOrd="0" presId="urn:microsoft.com/office/officeart/2005/8/layout/vList5"/>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8478DAB-CD42-704C-A65B-2F14A348E9B8}" type="doc">
      <dgm:prSet loTypeId="urn:microsoft.com/office/officeart/2005/8/layout/equation1" loCatId="" qsTypeId="urn:microsoft.com/office/officeart/2005/8/quickstyle/simple1" qsCatId="simple" csTypeId="urn:microsoft.com/office/officeart/2005/8/colors/accent1_2" csCatId="accent1" phldr="1"/>
      <dgm:spPr/>
    </dgm:pt>
    <dgm:pt modelId="{4EB2766C-21EB-4B49-847A-346EE6BFA51D}">
      <dgm:prSet phldrT="[Text]"/>
      <dgm:spPr/>
      <dgm:t>
        <a:bodyPr/>
        <a:lstStyle/>
        <a:p>
          <a:r>
            <a:rPr lang="en-US" dirty="0"/>
            <a:t>Employer sponsored plan covering preventive services ONLY</a:t>
          </a:r>
        </a:p>
      </dgm:t>
    </dgm:pt>
    <dgm:pt modelId="{FF5D7BF5-2507-FA4C-9F45-EBAA68F3B728}" type="parTrans" cxnId="{5745A9C4-E48B-924B-A01C-1395D14DB569}">
      <dgm:prSet/>
      <dgm:spPr/>
      <dgm:t>
        <a:bodyPr/>
        <a:lstStyle/>
        <a:p>
          <a:endParaRPr lang="en-US"/>
        </a:p>
      </dgm:t>
    </dgm:pt>
    <dgm:pt modelId="{022F7544-93D2-324F-AB57-D1388866D325}" type="sibTrans" cxnId="{5745A9C4-E48B-924B-A01C-1395D14DB569}">
      <dgm:prSet/>
      <dgm:spPr/>
      <dgm:t>
        <a:bodyPr/>
        <a:lstStyle/>
        <a:p>
          <a:endParaRPr lang="en-US" dirty="0"/>
        </a:p>
      </dgm:t>
    </dgm:pt>
    <dgm:pt modelId="{7C99E231-B81C-A045-8DFE-A395F753ECA0}">
      <dgm:prSet phldrT="[Text]"/>
      <dgm:spPr/>
      <dgm:t>
        <a:bodyPr/>
        <a:lstStyle/>
        <a:p>
          <a:r>
            <a:rPr lang="en-US" dirty="0"/>
            <a:t>Excepted Benefits</a:t>
          </a:r>
        </a:p>
      </dgm:t>
    </dgm:pt>
    <dgm:pt modelId="{1A0D81CE-E78C-C34A-9CA0-C34899161F08}" type="parTrans" cxnId="{C221505E-EB4B-F34A-922C-01B419BA8395}">
      <dgm:prSet/>
      <dgm:spPr/>
      <dgm:t>
        <a:bodyPr/>
        <a:lstStyle/>
        <a:p>
          <a:endParaRPr lang="en-US"/>
        </a:p>
      </dgm:t>
    </dgm:pt>
    <dgm:pt modelId="{712A8FCB-D3DB-484C-A41C-38A59A66C66D}" type="sibTrans" cxnId="{C221505E-EB4B-F34A-922C-01B419BA8395}">
      <dgm:prSet/>
      <dgm:spPr/>
      <dgm:t>
        <a:bodyPr/>
        <a:lstStyle/>
        <a:p>
          <a:endParaRPr lang="en-US" dirty="0"/>
        </a:p>
      </dgm:t>
    </dgm:pt>
    <dgm:pt modelId="{E4557F2A-EBF5-204E-803E-989FC4D087F0}">
      <dgm:prSet phldrT="[Text]"/>
      <dgm:spPr/>
      <dgm:t>
        <a:bodyPr/>
        <a:lstStyle/>
        <a:p>
          <a:r>
            <a:rPr lang="en-US" dirty="0"/>
            <a:t>Skinny Plan+</a:t>
          </a:r>
        </a:p>
      </dgm:t>
    </dgm:pt>
    <dgm:pt modelId="{B7122376-C64E-3B45-9F01-A716ADF71AA0}" type="parTrans" cxnId="{85722B06-9093-7E4B-9DA2-ED7932B2E4E7}">
      <dgm:prSet/>
      <dgm:spPr/>
      <dgm:t>
        <a:bodyPr/>
        <a:lstStyle/>
        <a:p>
          <a:endParaRPr lang="en-US"/>
        </a:p>
      </dgm:t>
    </dgm:pt>
    <dgm:pt modelId="{E934EF45-BC2B-DF42-AEF6-9A7D36A39085}" type="sibTrans" cxnId="{85722B06-9093-7E4B-9DA2-ED7932B2E4E7}">
      <dgm:prSet/>
      <dgm:spPr/>
      <dgm:t>
        <a:bodyPr/>
        <a:lstStyle/>
        <a:p>
          <a:endParaRPr lang="en-US"/>
        </a:p>
      </dgm:t>
    </dgm:pt>
    <dgm:pt modelId="{14B69A86-9319-5047-A861-37E09411803F}" type="pres">
      <dgm:prSet presAssocID="{18478DAB-CD42-704C-A65B-2F14A348E9B8}" presName="linearFlow" presStyleCnt="0">
        <dgm:presLayoutVars>
          <dgm:dir/>
          <dgm:resizeHandles val="exact"/>
        </dgm:presLayoutVars>
      </dgm:prSet>
      <dgm:spPr/>
    </dgm:pt>
    <dgm:pt modelId="{5CED7705-93F8-F04A-A65A-F95BA24E5273}" type="pres">
      <dgm:prSet presAssocID="{4EB2766C-21EB-4B49-847A-346EE6BFA51D}" presName="node" presStyleLbl="node1" presStyleIdx="0" presStyleCnt="3">
        <dgm:presLayoutVars>
          <dgm:bulletEnabled val="1"/>
        </dgm:presLayoutVars>
      </dgm:prSet>
      <dgm:spPr/>
    </dgm:pt>
    <dgm:pt modelId="{1A9CCFF6-DB64-C045-977C-0FC5599F5272}" type="pres">
      <dgm:prSet presAssocID="{022F7544-93D2-324F-AB57-D1388866D325}" presName="spacerL" presStyleCnt="0"/>
      <dgm:spPr/>
    </dgm:pt>
    <dgm:pt modelId="{77E55B15-BB22-D447-BF42-BE98E033A360}" type="pres">
      <dgm:prSet presAssocID="{022F7544-93D2-324F-AB57-D1388866D325}" presName="sibTrans" presStyleLbl="sibTrans2D1" presStyleIdx="0" presStyleCnt="2"/>
      <dgm:spPr/>
    </dgm:pt>
    <dgm:pt modelId="{14A66ED6-20B9-924D-A74B-235145F61D45}" type="pres">
      <dgm:prSet presAssocID="{022F7544-93D2-324F-AB57-D1388866D325}" presName="spacerR" presStyleCnt="0"/>
      <dgm:spPr/>
    </dgm:pt>
    <dgm:pt modelId="{3F2ADB43-761A-4840-B0A0-BFF18E871D17}" type="pres">
      <dgm:prSet presAssocID="{7C99E231-B81C-A045-8DFE-A395F753ECA0}" presName="node" presStyleLbl="node1" presStyleIdx="1" presStyleCnt="3">
        <dgm:presLayoutVars>
          <dgm:bulletEnabled val="1"/>
        </dgm:presLayoutVars>
      </dgm:prSet>
      <dgm:spPr/>
    </dgm:pt>
    <dgm:pt modelId="{9C10CF97-01F5-274F-B1A2-4046FCFA7A4C}" type="pres">
      <dgm:prSet presAssocID="{712A8FCB-D3DB-484C-A41C-38A59A66C66D}" presName="spacerL" presStyleCnt="0"/>
      <dgm:spPr/>
    </dgm:pt>
    <dgm:pt modelId="{57EEC2A2-D7B3-4848-8332-A6FB73E3F731}" type="pres">
      <dgm:prSet presAssocID="{712A8FCB-D3DB-484C-A41C-38A59A66C66D}" presName="sibTrans" presStyleLbl="sibTrans2D1" presStyleIdx="1" presStyleCnt="2"/>
      <dgm:spPr/>
    </dgm:pt>
    <dgm:pt modelId="{9FE79EE8-09C1-8647-8D48-6F5CEE4210F9}" type="pres">
      <dgm:prSet presAssocID="{712A8FCB-D3DB-484C-A41C-38A59A66C66D}" presName="spacerR" presStyleCnt="0"/>
      <dgm:spPr/>
    </dgm:pt>
    <dgm:pt modelId="{7B777884-C3AF-9C42-AA67-AA59C258EDF1}" type="pres">
      <dgm:prSet presAssocID="{E4557F2A-EBF5-204E-803E-989FC4D087F0}" presName="node" presStyleLbl="node1" presStyleIdx="2" presStyleCnt="3">
        <dgm:presLayoutVars>
          <dgm:bulletEnabled val="1"/>
        </dgm:presLayoutVars>
      </dgm:prSet>
      <dgm:spPr/>
    </dgm:pt>
  </dgm:ptLst>
  <dgm:cxnLst>
    <dgm:cxn modelId="{85722B06-9093-7E4B-9DA2-ED7932B2E4E7}" srcId="{18478DAB-CD42-704C-A65B-2F14A348E9B8}" destId="{E4557F2A-EBF5-204E-803E-989FC4D087F0}" srcOrd="2" destOrd="0" parTransId="{B7122376-C64E-3B45-9F01-A716ADF71AA0}" sibTransId="{E934EF45-BC2B-DF42-AEF6-9A7D36A39085}"/>
    <dgm:cxn modelId="{52519C22-A429-7B48-BD97-A8F740E2A009}" type="presOf" srcId="{E4557F2A-EBF5-204E-803E-989FC4D087F0}" destId="{7B777884-C3AF-9C42-AA67-AA59C258EDF1}" srcOrd="0" destOrd="0" presId="urn:microsoft.com/office/officeart/2005/8/layout/equation1"/>
    <dgm:cxn modelId="{863ECF3B-0CD9-F949-874E-1F68964A64B0}" type="presOf" srcId="{712A8FCB-D3DB-484C-A41C-38A59A66C66D}" destId="{57EEC2A2-D7B3-4848-8332-A6FB73E3F731}" srcOrd="0" destOrd="0" presId="urn:microsoft.com/office/officeart/2005/8/layout/equation1"/>
    <dgm:cxn modelId="{BBFC3849-DF1B-D842-91F4-9E4528AEF7E1}" type="presOf" srcId="{7C99E231-B81C-A045-8DFE-A395F753ECA0}" destId="{3F2ADB43-761A-4840-B0A0-BFF18E871D17}" srcOrd="0" destOrd="0" presId="urn:microsoft.com/office/officeart/2005/8/layout/equation1"/>
    <dgm:cxn modelId="{C221505E-EB4B-F34A-922C-01B419BA8395}" srcId="{18478DAB-CD42-704C-A65B-2F14A348E9B8}" destId="{7C99E231-B81C-A045-8DFE-A395F753ECA0}" srcOrd="1" destOrd="0" parTransId="{1A0D81CE-E78C-C34A-9CA0-C34899161F08}" sibTransId="{712A8FCB-D3DB-484C-A41C-38A59A66C66D}"/>
    <dgm:cxn modelId="{E367045F-0DF1-9E43-A986-10834E542A62}" type="presOf" srcId="{18478DAB-CD42-704C-A65B-2F14A348E9B8}" destId="{14B69A86-9319-5047-A861-37E09411803F}" srcOrd="0" destOrd="0" presId="urn:microsoft.com/office/officeart/2005/8/layout/equation1"/>
    <dgm:cxn modelId="{74ED118C-7128-764E-A815-F879AF5BC45C}" type="presOf" srcId="{4EB2766C-21EB-4B49-847A-346EE6BFA51D}" destId="{5CED7705-93F8-F04A-A65A-F95BA24E5273}" srcOrd="0" destOrd="0" presId="urn:microsoft.com/office/officeart/2005/8/layout/equation1"/>
    <dgm:cxn modelId="{5745A9C4-E48B-924B-A01C-1395D14DB569}" srcId="{18478DAB-CD42-704C-A65B-2F14A348E9B8}" destId="{4EB2766C-21EB-4B49-847A-346EE6BFA51D}" srcOrd="0" destOrd="0" parTransId="{FF5D7BF5-2507-FA4C-9F45-EBAA68F3B728}" sibTransId="{022F7544-93D2-324F-AB57-D1388866D325}"/>
    <dgm:cxn modelId="{A0EFD6C8-B010-F84E-8718-F68C781B37D7}" type="presOf" srcId="{022F7544-93D2-324F-AB57-D1388866D325}" destId="{77E55B15-BB22-D447-BF42-BE98E033A360}" srcOrd="0" destOrd="0" presId="urn:microsoft.com/office/officeart/2005/8/layout/equation1"/>
    <dgm:cxn modelId="{AC074858-CA97-5149-B859-A0C7B4F035CD}" type="presParOf" srcId="{14B69A86-9319-5047-A861-37E09411803F}" destId="{5CED7705-93F8-F04A-A65A-F95BA24E5273}" srcOrd="0" destOrd="0" presId="urn:microsoft.com/office/officeart/2005/8/layout/equation1"/>
    <dgm:cxn modelId="{05B592AD-B335-1D4F-A58D-932C131D9CD4}" type="presParOf" srcId="{14B69A86-9319-5047-A861-37E09411803F}" destId="{1A9CCFF6-DB64-C045-977C-0FC5599F5272}" srcOrd="1" destOrd="0" presId="urn:microsoft.com/office/officeart/2005/8/layout/equation1"/>
    <dgm:cxn modelId="{D48A767C-1D0C-7241-BE65-513383ECF628}" type="presParOf" srcId="{14B69A86-9319-5047-A861-37E09411803F}" destId="{77E55B15-BB22-D447-BF42-BE98E033A360}" srcOrd="2" destOrd="0" presId="urn:microsoft.com/office/officeart/2005/8/layout/equation1"/>
    <dgm:cxn modelId="{8D8F984C-AB5C-E142-A758-0EAC0219E88E}" type="presParOf" srcId="{14B69A86-9319-5047-A861-37E09411803F}" destId="{14A66ED6-20B9-924D-A74B-235145F61D45}" srcOrd="3" destOrd="0" presId="urn:microsoft.com/office/officeart/2005/8/layout/equation1"/>
    <dgm:cxn modelId="{83B7B233-BD9C-1B44-A029-84E3E22517B6}" type="presParOf" srcId="{14B69A86-9319-5047-A861-37E09411803F}" destId="{3F2ADB43-761A-4840-B0A0-BFF18E871D17}" srcOrd="4" destOrd="0" presId="urn:microsoft.com/office/officeart/2005/8/layout/equation1"/>
    <dgm:cxn modelId="{1090C886-0AD2-1947-B739-31C884FCC37C}" type="presParOf" srcId="{14B69A86-9319-5047-A861-37E09411803F}" destId="{9C10CF97-01F5-274F-B1A2-4046FCFA7A4C}" srcOrd="5" destOrd="0" presId="urn:microsoft.com/office/officeart/2005/8/layout/equation1"/>
    <dgm:cxn modelId="{E07974F7-DDF7-A346-B198-439D61040C80}" type="presParOf" srcId="{14B69A86-9319-5047-A861-37E09411803F}" destId="{57EEC2A2-D7B3-4848-8332-A6FB73E3F731}" srcOrd="6" destOrd="0" presId="urn:microsoft.com/office/officeart/2005/8/layout/equation1"/>
    <dgm:cxn modelId="{39D62B71-599D-2A42-BF8A-BB3B3F391AFA}" type="presParOf" srcId="{14B69A86-9319-5047-A861-37E09411803F}" destId="{9FE79EE8-09C1-8647-8D48-6F5CEE4210F9}" srcOrd="7" destOrd="0" presId="urn:microsoft.com/office/officeart/2005/8/layout/equation1"/>
    <dgm:cxn modelId="{53EB6365-5C68-EE4E-A720-FF16CCC4D582}" type="presParOf" srcId="{14B69A86-9319-5047-A861-37E09411803F}" destId="{7B777884-C3AF-9C42-AA67-AA59C258EDF1}" srcOrd="8" destOrd="0" presId="urn:microsoft.com/office/officeart/2005/8/layout/equati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8478DAB-CD42-704C-A65B-2F14A348E9B8}" type="doc">
      <dgm:prSet loTypeId="urn:microsoft.com/office/officeart/2005/8/layout/equation1" loCatId="" qsTypeId="urn:microsoft.com/office/officeart/2005/8/quickstyle/simple1" qsCatId="simple" csTypeId="urn:microsoft.com/office/officeart/2005/8/colors/accent1_2" csCatId="accent1" phldr="1"/>
      <dgm:spPr/>
    </dgm:pt>
    <dgm:pt modelId="{4EB2766C-21EB-4B49-847A-346EE6BFA51D}">
      <dgm:prSet phldrT="[Text]"/>
      <dgm:spPr/>
      <dgm:t>
        <a:bodyPr/>
        <a:lstStyle/>
        <a:p>
          <a:r>
            <a:rPr lang="en-US" dirty="0"/>
            <a:t>ESI covering preventive services ONLY</a:t>
          </a:r>
        </a:p>
      </dgm:t>
    </dgm:pt>
    <dgm:pt modelId="{FF5D7BF5-2507-FA4C-9F45-EBAA68F3B728}" type="parTrans" cxnId="{5745A9C4-E48B-924B-A01C-1395D14DB569}">
      <dgm:prSet/>
      <dgm:spPr/>
      <dgm:t>
        <a:bodyPr/>
        <a:lstStyle/>
        <a:p>
          <a:endParaRPr lang="en-US"/>
        </a:p>
      </dgm:t>
    </dgm:pt>
    <dgm:pt modelId="{022F7544-93D2-324F-AB57-D1388866D325}" type="sibTrans" cxnId="{5745A9C4-E48B-924B-A01C-1395D14DB569}">
      <dgm:prSet/>
      <dgm:spPr/>
      <dgm:t>
        <a:bodyPr/>
        <a:lstStyle/>
        <a:p>
          <a:endParaRPr lang="en-US"/>
        </a:p>
      </dgm:t>
    </dgm:pt>
    <dgm:pt modelId="{14B69A86-9319-5047-A861-37E09411803F}" type="pres">
      <dgm:prSet presAssocID="{18478DAB-CD42-704C-A65B-2F14A348E9B8}" presName="linearFlow" presStyleCnt="0">
        <dgm:presLayoutVars>
          <dgm:dir/>
          <dgm:resizeHandles val="exact"/>
        </dgm:presLayoutVars>
      </dgm:prSet>
      <dgm:spPr/>
    </dgm:pt>
    <dgm:pt modelId="{5CED7705-93F8-F04A-A65A-F95BA24E5273}" type="pres">
      <dgm:prSet presAssocID="{4EB2766C-21EB-4B49-847A-346EE6BFA51D}" presName="node" presStyleLbl="node1" presStyleIdx="0" presStyleCnt="1">
        <dgm:presLayoutVars>
          <dgm:bulletEnabled val="1"/>
        </dgm:presLayoutVars>
      </dgm:prSet>
      <dgm:spPr/>
    </dgm:pt>
  </dgm:ptLst>
  <dgm:cxnLst>
    <dgm:cxn modelId="{E367045F-0DF1-9E43-A986-10834E542A62}" type="presOf" srcId="{18478DAB-CD42-704C-A65B-2F14A348E9B8}" destId="{14B69A86-9319-5047-A861-37E09411803F}" srcOrd="0" destOrd="0" presId="urn:microsoft.com/office/officeart/2005/8/layout/equation1"/>
    <dgm:cxn modelId="{74ED118C-7128-764E-A815-F879AF5BC45C}" type="presOf" srcId="{4EB2766C-21EB-4B49-847A-346EE6BFA51D}" destId="{5CED7705-93F8-F04A-A65A-F95BA24E5273}" srcOrd="0" destOrd="0" presId="urn:microsoft.com/office/officeart/2005/8/layout/equation1"/>
    <dgm:cxn modelId="{5745A9C4-E48B-924B-A01C-1395D14DB569}" srcId="{18478DAB-CD42-704C-A65B-2F14A348E9B8}" destId="{4EB2766C-21EB-4B49-847A-346EE6BFA51D}" srcOrd="0" destOrd="0" parTransId="{FF5D7BF5-2507-FA4C-9F45-EBAA68F3B728}" sibTransId="{022F7544-93D2-324F-AB57-D1388866D325}"/>
    <dgm:cxn modelId="{AC074858-CA97-5149-B859-A0C7B4F035CD}" type="presParOf" srcId="{14B69A86-9319-5047-A861-37E09411803F}" destId="{5CED7705-93F8-F04A-A65A-F95BA24E5273}" srcOrd="0" destOrd="0" presId="urn:microsoft.com/office/officeart/2005/8/layout/equati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8478DAB-CD42-704C-A65B-2F14A348E9B8}" type="doc">
      <dgm:prSet loTypeId="urn:microsoft.com/office/officeart/2005/8/layout/equation1" loCatId="" qsTypeId="urn:microsoft.com/office/officeart/2005/8/quickstyle/simple1" qsCatId="simple" csTypeId="urn:microsoft.com/office/officeart/2005/8/colors/accent1_2" csCatId="accent1" phldr="1"/>
      <dgm:spPr/>
    </dgm:pt>
    <dgm:pt modelId="{7C99E231-B81C-A045-8DFE-A395F753ECA0}">
      <dgm:prSet phldrT="[Text]"/>
      <dgm:spPr/>
      <dgm:t>
        <a:bodyPr/>
        <a:lstStyle/>
        <a:p>
          <a:r>
            <a:rPr lang="en-US" dirty="0"/>
            <a:t>Excepted Benefits</a:t>
          </a:r>
        </a:p>
      </dgm:t>
    </dgm:pt>
    <dgm:pt modelId="{1A0D81CE-E78C-C34A-9CA0-C34899161F08}" type="parTrans" cxnId="{C221505E-EB4B-F34A-922C-01B419BA8395}">
      <dgm:prSet/>
      <dgm:spPr/>
      <dgm:t>
        <a:bodyPr/>
        <a:lstStyle/>
        <a:p>
          <a:endParaRPr lang="en-US"/>
        </a:p>
      </dgm:t>
    </dgm:pt>
    <dgm:pt modelId="{712A8FCB-D3DB-484C-A41C-38A59A66C66D}" type="sibTrans" cxnId="{C221505E-EB4B-F34A-922C-01B419BA8395}">
      <dgm:prSet/>
      <dgm:spPr/>
      <dgm:t>
        <a:bodyPr/>
        <a:lstStyle/>
        <a:p>
          <a:endParaRPr lang="en-US"/>
        </a:p>
      </dgm:t>
    </dgm:pt>
    <dgm:pt modelId="{14B69A86-9319-5047-A861-37E09411803F}" type="pres">
      <dgm:prSet presAssocID="{18478DAB-CD42-704C-A65B-2F14A348E9B8}" presName="linearFlow" presStyleCnt="0">
        <dgm:presLayoutVars>
          <dgm:dir/>
          <dgm:resizeHandles val="exact"/>
        </dgm:presLayoutVars>
      </dgm:prSet>
      <dgm:spPr/>
    </dgm:pt>
    <dgm:pt modelId="{3F2ADB43-761A-4840-B0A0-BFF18E871D17}" type="pres">
      <dgm:prSet presAssocID="{7C99E231-B81C-A045-8DFE-A395F753ECA0}" presName="node" presStyleLbl="node1" presStyleIdx="0" presStyleCnt="1">
        <dgm:presLayoutVars>
          <dgm:bulletEnabled val="1"/>
        </dgm:presLayoutVars>
      </dgm:prSet>
      <dgm:spPr/>
    </dgm:pt>
  </dgm:ptLst>
  <dgm:cxnLst>
    <dgm:cxn modelId="{BBFC3849-DF1B-D842-91F4-9E4528AEF7E1}" type="presOf" srcId="{7C99E231-B81C-A045-8DFE-A395F753ECA0}" destId="{3F2ADB43-761A-4840-B0A0-BFF18E871D17}" srcOrd="0" destOrd="0" presId="urn:microsoft.com/office/officeart/2005/8/layout/equation1"/>
    <dgm:cxn modelId="{C221505E-EB4B-F34A-922C-01B419BA8395}" srcId="{18478DAB-CD42-704C-A65B-2F14A348E9B8}" destId="{7C99E231-B81C-A045-8DFE-A395F753ECA0}" srcOrd="0" destOrd="0" parTransId="{1A0D81CE-E78C-C34A-9CA0-C34899161F08}" sibTransId="{712A8FCB-D3DB-484C-A41C-38A59A66C66D}"/>
    <dgm:cxn modelId="{E367045F-0DF1-9E43-A986-10834E542A62}" type="presOf" srcId="{18478DAB-CD42-704C-A65B-2F14A348E9B8}" destId="{14B69A86-9319-5047-A861-37E09411803F}" srcOrd="0" destOrd="0" presId="urn:microsoft.com/office/officeart/2005/8/layout/equation1"/>
    <dgm:cxn modelId="{83B7B233-BD9C-1B44-A029-84E3E22517B6}" type="presParOf" srcId="{14B69A86-9319-5047-A861-37E09411803F}" destId="{3F2ADB43-761A-4840-B0A0-BFF18E871D17}" srcOrd="0" destOrd="0" presId="urn:microsoft.com/office/officeart/2005/8/layout/equati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8478DAB-CD42-704C-A65B-2F14A348E9B8}" type="doc">
      <dgm:prSet loTypeId="urn:microsoft.com/office/officeart/2005/8/layout/equation1" loCatId="" qsTypeId="urn:microsoft.com/office/officeart/2005/8/quickstyle/simple1" qsCatId="simple" csTypeId="urn:microsoft.com/office/officeart/2005/8/colors/accent1_2" csCatId="accent1" phldr="1"/>
      <dgm:spPr/>
    </dgm:pt>
    <dgm:pt modelId="{E4557F2A-EBF5-204E-803E-989FC4D087F0}">
      <dgm:prSet phldrT="[Text]"/>
      <dgm:spPr/>
      <dgm:t>
        <a:bodyPr/>
        <a:lstStyle/>
        <a:p>
          <a:r>
            <a:rPr lang="en-US" dirty="0"/>
            <a:t>Skinny+ Plan</a:t>
          </a:r>
        </a:p>
      </dgm:t>
    </dgm:pt>
    <dgm:pt modelId="{B7122376-C64E-3B45-9F01-A716ADF71AA0}" type="parTrans" cxnId="{85722B06-9093-7E4B-9DA2-ED7932B2E4E7}">
      <dgm:prSet/>
      <dgm:spPr/>
      <dgm:t>
        <a:bodyPr/>
        <a:lstStyle/>
        <a:p>
          <a:endParaRPr lang="en-US"/>
        </a:p>
      </dgm:t>
    </dgm:pt>
    <dgm:pt modelId="{E934EF45-BC2B-DF42-AEF6-9A7D36A39085}" type="sibTrans" cxnId="{85722B06-9093-7E4B-9DA2-ED7932B2E4E7}">
      <dgm:prSet/>
      <dgm:spPr/>
      <dgm:t>
        <a:bodyPr/>
        <a:lstStyle/>
        <a:p>
          <a:endParaRPr lang="en-US"/>
        </a:p>
      </dgm:t>
    </dgm:pt>
    <dgm:pt modelId="{14B69A86-9319-5047-A861-37E09411803F}" type="pres">
      <dgm:prSet presAssocID="{18478DAB-CD42-704C-A65B-2F14A348E9B8}" presName="linearFlow" presStyleCnt="0">
        <dgm:presLayoutVars>
          <dgm:dir/>
          <dgm:resizeHandles val="exact"/>
        </dgm:presLayoutVars>
      </dgm:prSet>
      <dgm:spPr/>
    </dgm:pt>
    <dgm:pt modelId="{7B777884-C3AF-9C42-AA67-AA59C258EDF1}" type="pres">
      <dgm:prSet presAssocID="{E4557F2A-EBF5-204E-803E-989FC4D087F0}" presName="node" presStyleLbl="node1" presStyleIdx="0" presStyleCnt="1">
        <dgm:presLayoutVars>
          <dgm:bulletEnabled val="1"/>
        </dgm:presLayoutVars>
      </dgm:prSet>
      <dgm:spPr/>
    </dgm:pt>
  </dgm:ptLst>
  <dgm:cxnLst>
    <dgm:cxn modelId="{85722B06-9093-7E4B-9DA2-ED7932B2E4E7}" srcId="{18478DAB-CD42-704C-A65B-2F14A348E9B8}" destId="{E4557F2A-EBF5-204E-803E-989FC4D087F0}" srcOrd="0" destOrd="0" parTransId="{B7122376-C64E-3B45-9F01-A716ADF71AA0}" sibTransId="{E934EF45-BC2B-DF42-AEF6-9A7D36A39085}"/>
    <dgm:cxn modelId="{52519C22-A429-7B48-BD97-A8F740E2A009}" type="presOf" srcId="{E4557F2A-EBF5-204E-803E-989FC4D087F0}" destId="{7B777884-C3AF-9C42-AA67-AA59C258EDF1}" srcOrd="0" destOrd="0" presId="urn:microsoft.com/office/officeart/2005/8/layout/equation1"/>
    <dgm:cxn modelId="{E367045F-0DF1-9E43-A986-10834E542A62}" type="presOf" srcId="{18478DAB-CD42-704C-A65B-2F14A348E9B8}" destId="{14B69A86-9319-5047-A861-37E09411803F}" srcOrd="0" destOrd="0" presId="urn:microsoft.com/office/officeart/2005/8/layout/equation1"/>
    <dgm:cxn modelId="{53EB6365-5C68-EE4E-A720-FF16CCC4D582}" type="presParOf" srcId="{14B69A86-9319-5047-A861-37E09411803F}" destId="{7B777884-C3AF-9C42-AA67-AA59C258EDF1}" srcOrd="0" destOrd="0" presId="urn:microsoft.com/office/officeart/2005/8/layout/equati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22D201F-66FF-4A48-ABC6-47EEAC51B3C5}" type="doc">
      <dgm:prSet loTypeId="urn:microsoft.com/office/officeart/2005/8/layout/vList5" loCatId="" qsTypeId="urn:microsoft.com/office/officeart/2005/8/quickstyle/simple1" qsCatId="simple" csTypeId="urn:microsoft.com/office/officeart/2005/8/colors/accent1_2" csCatId="accent1" phldr="1"/>
      <dgm:spPr/>
      <dgm:t>
        <a:bodyPr/>
        <a:lstStyle/>
        <a:p>
          <a:endParaRPr lang="en-US"/>
        </a:p>
      </dgm:t>
    </dgm:pt>
    <dgm:pt modelId="{8FDEB90F-371D-ED4B-9E76-5EF19FD0B2D1}">
      <dgm:prSet phldrT="[Text]"/>
      <dgm:spPr>
        <a:solidFill>
          <a:schemeClr val="accent2"/>
        </a:solidFill>
      </dgm:spPr>
      <dgm:t>
        <a:bodyPr/>
        <a:lstStyle/>
        <a:p>
          <a:r>
            <a:rPr lang="en-US" dirty="0"/>
            <a:t>Employer</a:t>
          </a:r>
        </a:p>
      </dgm:t>
    </dgm:pt>
    <dgm:pt modelId="{9901B7E8-F708-9F43-A729-172FA715BC1F}" type="parTrans" cxnId="{49843E47-CDC6-1A4E-8FB5-8F4FDDF7D046}">
      <dgm:prSet/>
      <dgm:spPr/>
      <dgm:t>
        <a:bodyPr/>
        <a:lstStyle/>
        <a:p>
          <a:endParaRPr lang="en-US"/>
        </a:p>
      </dgm:t>
    </dgm:pt>
    <dgm:pt modelId="{E5E6019C-BE55-4A40-BEB4-B8861F1BFC5C}" type="sibTrans" cxnId="{49843E47-CDC6-1A4E-8FB5-8F4FDDF7D046}">
      <dgm:prSet/>
      <dgm:spPr/>
      <dgm:t>
        <a:bodyPr/>
        <a:lstStyle/>
        <a:p>
          <a:endParaRPr lang="en-US"/>
        </a:p>
      </dgm:t>
    </dgm:pt>
    <dgm:pt modelId="{0D2897B4-F087-DC43-B729-0D16BFC402AE}">
      <dgm:prSet phldrT="[Text]" custT="1"/>
      <dgm:spPr/>
      <dgm:t>
        <a:bodyPr/>
        <a:lstStyle/>
        <a:p>
          <a:r>
            <a:rPr lang="en-US" sz="1400" dirty="0"/>
            <a:t>Offers combination product that mimics health insurance.</a:t>
          </a:r>
        </a:p>
      </dgm:t>
    </dgm:pt>
    <dgm:pt modelId="{ACA9ACB0-7437-754E-998D-BBF89094C050}" type="parTrans" cxnId="{02538EB6-B58A-764E-8FF1-6A3E0E70698A}">
      <dgm:prSet/>
      <dgm:spPr/>
      <dgm:t>
        <a:bodyPr/>
        <a:lstStyle/>
        <a:p>
          <a:endParaRPr lang="en-US"/>
        </a:p>
      </dgm:t>
    </dgm:pt>
    <dgm:pt modelId="{C6837C64-C9A5-5440-A4EA-2C95BB7D7FD2}" type="sibTrans" cxnId="{02538EB6-B58A-764E-8FF1-6A3E0E70698A}">
      <dgm:prSet/>
      <dgm:spPr/>
      <dgm:t>
        <a:bodyPr/>
        <a:lstStyle/>
        <a:p>
          <a:endParaRPr lang="en-US"/>
        </a:p>
      </dgm:t>
    </dgm:pt>
    <dgm:pt modelId="{80EBFE30-9A6E-5240-B6D7-B9CD7633DA35}">
      <dgm:prSet phldrT="[Text]" custT="1"/>
      <dgm:spPr/>
      <dgm:t>
        <a:bodyPr/>
        <a:lstStyle/>
        <a:p>
          <a:pPr>
            <a:buFont typeface="Arial" panose="020B0604020202020204" pitchFamily="34" charset="0"/>
            <a:buChar char="•"/>
          </a:pPr>
          <a:r>
            <a:rPr lang="en-US" sz="1400" dirty="0"/>
            <a:t>Avoids larger 4980H penalty, if offered to at least 95% full-time employees.</a:t>
          </a:r>
        </a:p>
      </dgm:t>
    </dgm:pt>
    <dgm:pt modelId="{5449C9BE-F840-C44A-AB60-F5474097AF8B}" type="parTrans" cxnId="{5D26CF3A-4FDC-254C-B37F-F385B81A69AD}">
      <dgm:prSet/>
      <dgm:spPr/>
      <dgm:t>
        <a:bodyPr/>
        <a:lstStyle/>
        <a:p>
          <a:endParaRPr lang="en-US"/>
        </a:p>
      </dgm:t>
    </dgm:pt>
    <dgm:pt modelId="{617B18B2-42CB-8443-9878-BE098D2C4C4A}" type="sibTrans" cxnId="{5D26CF3A-4FDC-254C-B37F-F385B81A69AD}">
      <dgm:prSet/>
      <dgm:spPr/>
      <dgm:t>
        <a:bodyPr/>
        <a:lstStyle/>
        <a:p>
          <a:endParaRPr lang="en-US"/>
        </a:p>
      </dgm:t>
    </dgm:pt>
    <dgm:pt modelId="{AFEBE2F4-770E-BD4A-842C-34DFA6A73F1E}">
      <dgm:prSet phldrT="[Text]"/>
      <dgm:spPr>
        <a:solidFill>
          <a:schemeClr val="accent3"/>
        </a:solidFill>
      </dgm:spPr>
      <dgm:t>
        <a:bodyPr/>
        <a:lstStyle/>
        <a:p>
          <a:r>
            <a:rPr lang="en-US" dirty="0"/>
            <a:t>Employees</a:t>
          </a:r>
        </a:p>
      </dgm:t>
    </dgm:pt>
    <dgm:pt modelId="{56D20851-FDA3-E143-AC25-DD79E24BE483}" type="parTrans" cxnId="{605FB577-144D-D24F-844D-CE2270F8B93B}">
      <dgm:prSet/>
      <dgm:spPr/>
      <dgm:t>
        <a:bodyPr/>
        <a:lstStyle/>
        <a:p>
          <a:endParaRPr lang="en-US"/>
        </a:p>
      </dgm:t>
    </dgm:pt>
    <dgm:pt modelId="{C166BC98-CD6E-0246-89C2-FF1DB69E9547}" type="sibTrans" cxnId="{605FB577-144D-D24F-844D-CE2270F8B93B}">
      <dgm:prSet/>
      <dgm:spPr/>
      <dgm:t>
        <a:bodyPr/>
        <a:lstStyle/>
        <a:p>
          <a:endParaRPr lang="en-US"/>
        </a:p>
      </dgm:t>
    </dgm:pt>
    <dgm:pt modelId="{A7E6ABAD-8EB2-D847-8D12-9A9381305526}">
      <dgm:prSet phldrT="[Text]" custT="1"/>
      <dgm:spPr/>
      <dgm:t>
        <a:bodyPr/>
        <a:lstStyle/>
        <a:p>
          <a:r>
            <a:rPr lang="en-US" sz="1600" dirty="0"/>
            <a:t>Increased financial risk.</a:t>
          </a:r>
        </a:p>
      </dgm:t>
    </dgm:pt>
    <dgm:pt modelId="{FBE4404E-B08D-FF47-BC77-A8427AFFD29A}" type="parTrans" cxnId="{ECDE7265-73CF-F24B-B8C7-E39202AEF36E}">
      <dgm:prSet/>
      <dgm:spPr/>
      <dgm:t>
        <a:bodyPr/>
        <a:lstStyle/>
        <a:p>
          <a:endParaRPr lang="en-US"/>
        </a:p>
      </dgm:t>
    </dgm:pt>
    <dgm:pt modelId="{0DA86846-70F2-B842-B150-1D52D983E43B}" type="sibTrans" cxnId="{ECDE7265-73CF-F24B-B8C7-E39202AEF36E}">
      <dgm:prSet/>
      <dgm:spPr/>
      <dgm:t>
        <a:bodyPr/>
        <a:lstStyle/>
        <a:p>
          <a:endParaRPr lang="en-US"/>
        </a:p>
      </dgm:t>
    </dgm:pt>
    <dgm:pt modelId="{F4B7AAB8-C472-934A-AAB8-9AA8E905D40C}">
      <dgm:prSet phldrT="[Text]" custT="1"/>
      <dgm:spPr/>
      <dgm:t>
        <a:bodyPr/>
        <a:lstStyle/>
        <a:p>
          <a:r>
            <a:rPr lang="en-US" sz="1600" dirty="0"/>
            <a:t>Doesn’t get consumer protections applicable to major medical plans (except w/r/t preventive only plan).</a:t>
          </a:r>
        </a:p>
      </dgm:t>
    </dgm:pt>
    <dgm:pt modelId="{E3D6DC26-8D0A-004A-9D84-6632133EE60F}" type="parTrans" cxnId="{ADE8BC60-A03F-2D4C-8B77-427D1912D148}">
      <dgm:prSet/>
      <dgm:spPr/>
      <dgm:t>
        <a:bodyPr/>
        <a:lstStyle/>
        <a:p>
          <a:endParaRPr lang="en-US"/>
        </a:p>
      </dgm:t>
    </dgm:pt>
    <dgm:pt modelId="{5AC4A8F4-9B94-6141-B847-DE3400EDFD72}" type="sibTrans" cxnId="{ADE8BC60-A03F-2D4C-8B77-427D1912D148}">
      <dgm:prSet/>
      <dgm:spPr/>
      <dgm:t>
        <a:bodyPr/>
        <a:lstStyle/>
        <a:p>
          <a:endParaRPr lang="en-US"/>
        </a:p>
      </dgm:t>
    </dgm:pt>
    <dgm:pt modelId="{BE3CCB8F-1562-D245-BBF2-25DD51C24EB1}">
      <dgm:prSet phldrT="[Text]"/>
      <dgm:spPr>
        <a:solidFill>
          <a:schemeClr val="accent4"/>
        </a:solidFill>
      </dgm:spPr>
      <dgm:t>
        <a:bodyPr/>
        <a:lstStyle/>
        <a:p>
          <a:r>
            <a:rPr lang="en-US" dirty="0"/>
            <a:t>State</a:t>
          </a:r>
        </a:p>
      </dgm:t>
    </dgm:pt>
    <dgm:pt modelId="{842A763B-FF59-2A41-A9AB-78F798F1C9AA}" type="parTrans" cxnId="{0431F109-E22A-2C47-A2DF-16FA6B6BA0D9}">
      <dgm:prSet/>
      <dgm:spPr/>
      <dgm:t>
        <a:bodyPr/>
        <a:lstStyle/>
        <a:p>
          <a:endParaRPr lang="en-US"/>
        </a:p>
      </dgm:t>
    </dgm:pt>
    <dgm:pt modelId="{3B61552C-7D55-A747-BB69-C4C308532198}" type="sibTrans" cxnId="{0431F109-E22A-2C47-A2DF-16FA6B6BA0D9}">
      <dgm:prSet/>
      <dgm:spPr/>
      <dgm:t>
        <a:bodyPr/>
        <a:lstStyle/>
        <a:p>
          <a:endParaRPr lang="en-US"/>
        </a:p>
      </dgm:t>
    </dgm:pt>
    <dgm:pt modelId="{B5B22434-788E-434C-8F7A-A23E869664CF}">
      <dgm:prSet phldrT="[Text]" custT="1"/>
      <dgm:spPr/>
      <dgm:t>
        <a:bodyPr/>
        <a:lstStyle/>
        <a:p>
          <a:r>
            <a:rPr lang="en-US" sz="1600" dirty="0"/>
            <a:t>Likely has a negative impact on state small group risk pool, compared to if employees were in fully-insured coverage.</a:t>
          </a:r>
        </a:p>
      </dgm:t>
    </dgm:pt>
    <dgm:pt modelId="{97D917B0-9637-DD4F-A6AB-843D4914D113}" type="parTrans" cxnId="{59B32925-BBD4-B14F-9CCC-F88C3033D84B}">
      <dgm:prSet/>
      <dgm:spPr/>
      <dgm:t>
        <a:bodyPr/>
        <a:lstStyle/>
        <a:p>
          <a:endParaRPr lang="en-US"/>
        </a:p>
      </dgm:t>
    </dgm:pt>
    <dgm:pt modelId="{135FD213-0D68-9749-ABC6-69E58B239240}" type="sibTrans" cxnId="{59B32925-BBD4-B14F-9CCC-F88C3033D84B}">
      <dgm:prSet/>
      <dgm:spPr/>
      <dgm:t>
        <a:bodyPr/>
        <a:lstStyle/>
        <a:p>
          <a:endParaRPr lang="en-US"/>
        </a:p>
      </dgm:t>
    </dgm:pt>
    <dgm:pt modelId="{3EBC340B-675E-2547-8152-0D3DE2EE94A6}">
      <dgm:prSet phldrT="[Text]" custT="1"/>
      <dgm:spPr/>
      <dgm:t>
        <a:bodyPr/>
        <a:lstStyle/>
        <a:p>
          <a:r>
            <a:rPr lang="en-US" sz="1600" dirty="0"/>
            <a:t>Potential costs related to uncompensated care.</a:t>
          </a:r>
        </a:p>
      </dgm:t>
    </dgm:pt>
    <dgm:pt modelId="{063F1025-1AE1-C646-BF6D-B775C5396B94}" type="parTrans" cxnId="{02AA1523-98D6-154E-A124-9B600653B1BC}">
      <dgm:prSet/>
      <dgm:spPr/>
      <dgm:t>
        <a:bodyPr/>
        <a:lstStyle/>
        <a:p>
          <a:endParaRPr lang="en-US"/>
        </a:p>
      </dgm:t>
    </dgm:pt>
    <dgm:pt modelId="{A57EF1E0-65FC-474C-B30B-945DDA1C582E}" type="sibTrans" cxnId="{02AA1523-98D6-154E-A124-9B600653B1BC}">
      <dgm:prSet/>
      <dgm:spPr/>
      <dgm:t>
        <a:bodyPr/>
        <a:lstStyle/>
        <a:p>
          <a:endParaRPr lang="en-US"/>
        </a:p>
      </dgm:t>
    </dgm:pt>
    <dgm:pt modelId="{C320E095-6D75-4340-AD9E-5B654765A610}">
      <dgm:prSet phldrT="[Text]" custT="1"/>
      <dgm:spPr/>
      <dgm:t>
        <a:bodyPr/>
        <a:lstStyle/>
        <a:p>
          <a:pPr>
            <a:buFont typeface="Arial" panose="020B0604020202020204" pitchFamily="34" charset="0"/>
            <a:buChar char="•"/>
          </a:pPr>
          <a:r>
            <a:rPr lang="en-US" sz="1400" dirty="0"/>
            <a:t>Contains costs, limits risk, and lowers administrative burden.</a:t>
          </a:r>
        </a:p>
      </dgm:t>
    </dgm:pt>
    <dgm:pt modelId="{EDB8D1DE-41CF-5147-ABA0-B39021F92F4B}" type="parTrans" cxnId="{7C3AF109-25F5-5E4B-9518-33B2AC776F82}">
      <dgm:prSet/>
      <dgm:spPr/>
      <dgm:t>
        <a:bodyPr/>
        <a:lstStyle/>
        <a:p>
          <a:endParaRPr lang="en-US"/>
        </a:p>
      </dgm:t>
    </dgm:pt>
    <dgm:pt modelId="{B9ECDD48-8C45-E74D-BBD0-542C15F56CF6}" type="sibTrans" cxnId="{7C3AF109-25F5-5E4B-9518-33B2AC776F82}">
      <dgm:prSet/>
      <dgm:spPr/>
      <dgm:t>
        <a:bodyPr/>
        <a:lstStyle/>
        <a:p>
          <a:endParaRPr lang="en-US"/>
        </a:p>
      </dgm:t>
    </dgm:pt>
    <dgm:pt modelId="{94B3EEC3-BC2E-564E-A8AF-3DA1E2E88365}" type="pres">
      <dgm:prSet presAssocID="{622D201F-66FF-4A48-ABC6-47EEAC51B3C5}" presName="Name0" presStyleCnt="0">
        <dgm:presLayoutVars>
          <dgm:dir/>
          <dgm:animLvl val="lvl"/>
          <dgm:resizeHandles val="exact"/>
        </dgm:presLayoutVars>
      </dgm:prSet>
      <dgm:spPr/>
    </dgm:pt>
    <dgm:pt modelId="{24BB7194-EDAD-9D47-A282-78032024D831}" type="pres">
      <dgm:prSet presAssocID="{8FDEB90F-371D-ED4B-9E76-5EF19FD0B2D1}" presName="linNode" presStyleCnt="0"/>
      <dgm:spPr/>
    </dgm:pt>
    <dgm:pt modelId="{5C7E9645-539D-FC4F-B49D-3DC3EAE04B56}" type="pres">
      <dgm:prSet presAssocID="{8FDEB90F-371D-ED4B-9E76-5EF19FD0B2D1}" presName="parentText" presStyleLbl="node1" presStyleIdx="0" presStyleCnt="3">
        <dgm:presLayoutVars>
          <dgm:chMax val="1"/>
          <dgm:bulletEnabled val="1"/>
        </dgm:presLayoutVars>
      </dgm:prSet>
      <dgm:spPr/>
    </dgm:pt>
    <dgm:pt modelId="{48BCC3C7-C5AD-A24A-A0D9-7EF6A9C6B873}" type="pres">
      <dgm:prSet presAssocID="{8FDEB90F-371D-ED4B-9E76-5EF19FD0B2D1}" presName="descendantText" presStyleLbl="alignAccFollowNode1" presStyleIdx="0" presStyleCnt="3">
        <dgm:presLayoutVars>
          <dgm:bulletEnabled val="1"/>
        </dgm:presLayoutVars>
      </dgm:prSet>
      <dgm:spPr/>
    </dgm:pt>
    <dgm:pt modelId="{4C54105D-0765-BB4F-8770-5266C24633F0}" type="pres">
      <dgm:prSet presAssocID="{E5E6019C-BE55-4A40-BEB4-B8861F1BFC5C}" presName="sp" presStyleCnt="0"/>
      <dgm:spPr/>
    </dgm:pt>
    <dgm:pt modelId="{72C033E8-79D0-D649-82F7-533737B337D1}" type="pres">
      <dgm:prSet presAssocID="{AFEBE2F4-770E-BD4A-842C-34DFA6A73F1E}" presName="linNode" presStyleCnt="0"/>
      <dgm:spPr/>
    </dgm:pt>
    <dgm:pt modelId="{20321BF4-26F7-D840-81DC-DC2BE16B50B3}" type="pres">
      <dgm:prSet presAssocID="{AFEBE2F4-770E-BD4A-842C-34DFA6A73F1E}" presName="parentText" presStyleLbl="node1" presStyleIdx="1" presStyleCnt="3">
        <dgm:presLayoutVars>
          <dgm:chMax val="1"/>
          <dgm:bulletEnabled val="1"/>
        </dgm:presLayoutVars>
      </dgm:prSet>
      <dgm:spPr/>
    </dgm:pt>
    <dgm:pt modelId="{621D6333-1F34-4B4F-B716-B02EE5C1A449}" type="pres">
      <dgm:prSet presAssocID="{AFEBE2F4-770E-BD4A-842C-34DFA6A73F1E}" presName="descendantText" presStyleLbl="alignAccFollowNode1" presStyleIdx="1" presStyleCnt="3">
        <dgm:presLayoutVars>
          <dgm:bulletEnabled val="1"/>
        </dgm:presLayoutVars>
      </dgm:prSet>
      <dgm:spPr/>
    </dgm:pt>
    <dgm:pt modelId="{E6A1E2D2-D31C-2D4D-8941-5D1B13C333B8}" type="pres">
      <dgm:prSet presAssocID="{C166BC98-CD6E-0246-89C2-FF1DB69E9547}" presName="sp" presStyleCnt="0"/>
      <dgm:spPr/>
    </dgm:pt>
    <dgm:pt modelId="{AFF7FAB7-7201-9E4E-BEF5-C65372A1026E}" type="pres">
      <dgm:prSet presAssocID="{BE3CCB8F-1562-D245-BBF2-25DD51C24EB1}" presName="linNode" presStyleCnt="0"/>
      <dgm:spPr/>
    </dgm:pt>
    <dgm:pt modelId="{00064372-2497-3C40-A1C3-D3348694CDEF}" type="pres">
      <dgm:prSet presAssocID="{BE3CCB8F-1562-D245-BBF2-25DD51C24EB1}" presName="parentText" presStyleLbl="node1" presStyleIdx="2" presStyleCnt="3">
        <dgm:presLayoutVars>
          <dgm:chMax val="1"/>
          <dgm:bulletEnabled val="1"/>
        </dgm:presLayoutVars>
      </dgm:prSet>
      <dgm:spPr/>
    </dgm:pt>
    <dgm:pt modelId="{95089D6E-6D9C-9C49-9663-D0742DC0A91C}" type="pres">
      <dgm:prSet presAssocID="{BE3CCB8F-1562-D245-BBF2-25DD51C24EB1}" presName="descendantText" presStyleLbl="alignAccFollowNode1" presStyleIdx="2" presStyleCnt="3">
        <dgm:presLayoutVars>
          <dgm:bulletEnabled val="1"/>
        </dgm:presLayoutVars>
      </dgm:prSet>
      <dgm:spPr/>
    </dgm:pt>
  </dgm:ptLst>
  <dgm:cxnLst>
    <dgm:cxn modelId="{0431F109-E22A-2C47-A2DF-16FA6B6BA0D9}" srcId="{622D201F-66FF-4A48-ABC6-47EEAC51B3C5}" destId="{BE3CCB8F-1562-D245-BBF2-25DD51C24EB1}" srcOrd="2" destOrd="0" parTransId="{842A763B-FF59-2A41-A9AB-78F798F1C9AA}" sibTransId="{3B61552C-7D55-A747-BB69-C4C308532198}"/>
    <dgm:cxn modelId="{7C3AF109-25F5-5E4B-9518-33B2AC776F82}" srcId="{8FDEB90F-371D-ED4B-9E76-5EF19FD0B2D1}" destId="{C320E095-6D75-4340-AD9E-5B654765A610}" srcOrd="2" destOrd="0" parTransId="{EDB8D1DE-41CF-5147-ABA0-B39021F92F4B}" sibTransId="{B9ECDD48-8C45-E74D-BBD0-542C15F56CF6}"/>
    <dgm:cxn modelId="{0142330F-DAFC-CB47-B7A7-A2B484F7F997}" type="presOf" srcId="{AFEBE2F4-770E-BD4A-842C-34DFA6A73F1E}" destId="{20321BF4-26F7-D840-81DC-DC2BE16B50B3}" srcOrd="0" destOrd="0" presId="urn:microsoft.com/office/officeart/2005/8/layout/vList5"/>
    <dgm:cxn modelId="{731A640F-3B94-1840-B024-8959C18D4155}" type="presOf" srcId="{8FDEB90F-371D-ED4B-9E76-5EF19FD0B2D1}" destId="{5C7E9645-539D-FC4F-B49D-3DC3EAE04B56}" srcOrd="0" destOrd="0" presId="urn:microsoft.com/office/officeart/2005/8/layout/vList5"/>
    <dgm:cxn modelId="{B67BEE1D-C61B-9F42-BEB4-FE23977080E6}" type="presOf" srcId="{F4B7AAB8-C472-934A-AAB8-9AA8E905D40C}" destId="{621D6333-1F34-4B4F-B716-B02EE5C1A449}" srcOrd="0" destOrd="1" presId="urn:microsoft.com/office/officeart/2005/8/layout/vList5"/>
    <dgm:cxn modelId="{02AA1523-98D6-154E-A124-9B600653B1BC}" srcId="{BE3CCB8F-1562-D245-BBF2-25DD51C24EB1}" destId="{3EBC340B-675E-2547-8152-0D3DE2EE94A6}" srcOrd="1" destOrd="0" parTransId="{063F1025-1AE1-C646-BF6D-B775C5396B94}" sibTransId="{A57EF1E0-65FC-474C-B30B-945DDA1C582E}"/>
    <dgm:cxn modelId="{59B32925-BBD4-B14F-9CCC-F88C3033D84B}" srcId="{BE3CCB8F-1562-D245-BBF2-25DD51C24EB1}" destId="{B5B22434-788E-434C-8F7A-A23E869664CF}" srcOrd="0" destOrd="0" parTransId="{97D917B0-9637-DD4F-A6AB-843D4914D113}" sibTransId="{135FD213-0D68-9749-ABC6-69E58B239240}"/>
    <dgm:cxn modelId="{5D26CF3A-4FDC-254C-B37F-F385B81A69AD}" srcId="{8FDEB90F-371D-ED4B-9E76-5EF19FD0B2D1}" destId="{80EBFE30-9A6E-5240-B6D7-B9CD7633DA35}" srcOrd="1" destOrd="0" parTransId="{5449C9BE-F840-C44A-AB60-F5474097AF8B}" sibTransId="{617B18B2-42CB-8443-9878-BE098D2C4C4A}"/>
    <dgm:cxn modelId="{49843E47-CDC6-1A4E-8FB5-8F4FDDF7D046}" srcId="{622D201F-66FF-4A48-ABC6-47EEAC51B3C5}" destId="{8FDEB90F-371D-ED4B-9E76-5EF19FD0B2D1}" srcOrd="0" destOrd="0" parTransId="{9901B7E8-F708-9F43-A729-172FA715BC1F}" sibTransId="{E5E6019C-BE55-4A40-BEB4-B8861F1BFC5C}"/>
    <dgm:cxn modelId="{4D85E647-9ACD-5F43-8BA1-48CE6292F6D1}" type="presOf" srcId="{0D2897B4-F087-DC43-B729-0D16BFC402AE}" destId="{48BCC3C7-C5AD-A24A-A0D9-7EF6A9C6B873}" srcOrd="0" destOrd="0" presId="urn:microsoft.com/office/officeart/2005/8/layout/vList5"/>
    <dgm:cxn modelId="{CED4DC48-3DFD-B449-B5B0-DEEBDD7E2C45}" type="presOf" srcId="{A7E6ABAD-8EB2-D847-8D12-9A9381305526}" destId="{621D6333-1F34-4B4F-B716-B02EE5C1A449}" srcOrd="0" destOrd="0" presId="urn:microsoft.com/office/officeart/2005/8/layout/vList5"/>
    <dgm:cxn modelId="{89C09549-AF5E-0946-B61B-967BE200A93A}" type="presOf" srcId="{BE3CCB8F-1562-D245-BBF2-25DD51C24EB1}" destId="{00064372-2497-3C40-A1C3-D3348694CDEF}" srcOrd="0" destOrd="0" presId="urn:microsoft.com/office/officeart/2005/8/layout/vList5"/>
    <dgm:cxn modelId="{C3F05358-84CE-774E-91AC-2F326228C9CF}" type="presOf" srcId="{622D201F-66FF-4A48-ABC6-47EEAC51B3C5}" destId="{94B3EEC3-BC2E-564E-A8AF-3DA1E2E88365}" srcOrd="0" destOrd="0" presId="urn:microsoft.com/office/officeart/2005/8/layout/vList5"/>
    <dgm:cxn modelId="{ADE8BC60-A03F-2D4C-8B77-427D1912D148}" srcId="{AFEBE2F4-770E-BD4A-842C-34DFA6A73F1E}" destId="{F4B7AAB8-C472-934A-AAB8-9AA8E905D40C}" srcOrd="1" destOrd="0" parTransId="{E3D6DC26-8D0A-004A-9D84-6632133EE60F}" sibTransId="{5AC4A8F4-9B94-6141-B847-DE3400EDFD72}"/>
    <dgm:cxn modelId="{ECDE7265-73CF-F24B-B8C7-E39202AEF36E}" srcId="{AFEBE2F4-770E-BD4A-842C-34DFA6A73F1E}" destId="{A7E6ABAD-8EB2-D847-8D12-9A9381305526}" srcOrd="0" destOrd="0" parTransId="{FBE4404E-B08D-FF47-BC77-A8427AFFD29A}" sibTransId="{0DA86846-70F2-B842-B150-1D52D983E43B}"/>
    <dgm:cxn modelId="{D8D0D665-92AE-A84E-AABE-D56A3EF3DDB6}" type="presOf" srcId="{80EBFE30-9A6E-5240-B6D7-B9CD7633DA35}" destId="{48BCC3C7-C5AD-A24A-A0D9-7EF6A9C6B873}" srcOrd="0" destOrd="1" presId="urn:microsoft.com/office/officeart/2005/8/layout/vList5"/>
    <dgm:cxn modelId="{0C671073-C6AF-C54A-8EF8-9B3C13B9E11A}" type="presOf" srcId="{C320E095-6D75-4340-AD9E-5B654765A610}" destId="{48BCC3C7-C5AD-A24A-A0D9-7EF6A9C6B873}" srcOrd="0" destOrd="2" presId="urn:microsoft.com/office/officeart/2005/8/layout/vList5"/>
    <dgm:cxn modelId="{605FB577-144D-D24F-844D-CE2270F8B93B}" srcId="{622D201F-66FF-4A48-ABC6-47EEAC51B3C5}" destId="{AFEBE2F4-770E-BD4A-842C-34DFA6A73F1E}" srcOrd="1" destOrd="0" parTransId="{56D20851-FDA3-E143-AC25-DD79E24BE483}" sibTransId="{C166BC98-CD6E-0246-89C2-FF1DB69E9547}"/>
    <dgm:cxn modelId="{02538EB6-B58A-764E-8FF1-6A3E0E70698A}" srcId="{8FDEB90F-371D-ED4B-9E76-5EF19FD0B2D1}" destId="{0D2897B4-F087-DC43-B729-0D16BFC402AE}" srcOrd="0" destOrd="0" parTransId="{ACA9ACB0-7437-754E-998D-BBF89094C050}" sibTransId="{C6837C64-C9A5-5440-A4EA-2C95BB7D7FD2}"/>
    <dgm:cxn modelId="{21EFA6DE-D129-6744-9FAA-CCC4B860ABE6}" type="presOf" srcId="{B5B22434-788E-434C-8F7A-A23E869664CF}" destId="{95089D6E-6D9C-9C49-9663-D0742DC0A91C}" srcOrd="0" destOrd="0" presId="urn:microsoft.com/office/officeart/2005/8/layout/vList5"/>
    <dgm:cxn modelId="{038403F0-FE26-7A4B-B433-1A629B437D52}" type="presOf" srcId="{3EBC340B-675E-2547-8152-0D3DE2EE94A6}" destId="{95089D6E-6D9C-9C49-9663-D0742DC0A91C}" srcOrd="0" destOrd="1" presId="urn:microsoft.com/office/officeart/2005/8/layout/vList5"/>
    <dgm:cxn modelId="{4A5C183F-8C12-1848-9F30-67D4E22F9DAC}" type="presParOf" srcId="{94B3EEC3-BC2E-564E-A8AF-3DA1E2E88365}" destId="{24BB7194-EDAD-9D47-A282-78032024D831}" srcOrd="0" destOrd="0" presId="urn:microsoft.com/office/officeart/2005/8/layout/vList5"/>
    <dgm:cxn modelId="{AF63DD14-ED62-3143-BF43-9F1FE09A0104}" type="presParOf" srcId="{24BB7194-EDAD-9D47-A282-78032024D831}" destId="{5C7E9645-539D-FC4F-B49D-3DC3EAE04B56}" srcOrd="0" destOrd="0" presId="urn:microsoft.com/office/officeart/2005/8/layout/vList5"/>
    <dgm:cxn modelId="{9DCBBC01-C0D8-D640-9C9F-7C81BACA83AF}" type="presParOf" srcId="{24BB7194-EDAD-9D47-A282-78032024D831}" destId="{48BCC3C7-C5AD-A24A-A0D9-7EF6A9C6B873}" srcOrd="1" destOrd="0" presId="urn:microsoft.com/office/officeart/2005/8/layout/vList5"/>
    <dgm:cxn modelId="{C5A180A1-9C83-D04B-B29F-A87D5989D10F}" type="presParOf" srcId="{94B3EEC3-BC2E-564E-A8AF-3DA1E2E88365}" destId="{4C54105D-0765-BB4F-8770-5266C24633F0}" srcOrd="1" destOrd="0" presId="urn:microsoft.com/office/officeart/2005/8/layout/vList5"/>
    <dgm:cxn modelId="{C8A5F68B-2B44-BE48-9834-5DE48332AF6D}" type="presParOf" srcId="{94B3EEC3-BC2E-564E-A8AF-3DA1E2E88365}" destId="{72C033E8-79D0-D649-82F7-533737B337D1}" srcOrd="2" destOrd="0" presId="urn:microsoft.com/office/officeart/2005/8/layout/vList5"/>
    <dgm:cxn modelId="{C4B97D28-7122-2149-8287-7FE725330CF8}" type="presParOf" srcId="{72C033E8-79D0-D649-82F7-533737B337D1}" destId="{20321BF4-26F7-D840-81DC-DC2BE16B50B3}" srcOrd="0" destOrd="0" presId="urn:microsoft.com/office/officeart/2005/8/layout/vList5"/>
    <dgm:cxn modelId="{2245C1F3-FCD9-844F-B040-D16B6EFB28C3}" type="presParOf" srcId="{72C033E8-79D0-D649-82F7-533737B337D1}" destId="{621D6333-1F34-4B4F-B716-B02EE5C1A449}" srcOrd="1" destOrd="0" presId="urn:microsoft.com/office/officeart/2005/8/layout/vList5"/>
    <dgm:cxn modelId="{5F33E740-387C-8A4F-8B22-F9C64B7D202E}" type="presParOf" srcId="{94B3EEC3-BC2E-564E-A8AF-3DA1E2E88365}" destId="{E6A1E2D2-D31C-2D4D-8941-5D1B13C333B8}" srcOrd="3" destOrd="0" presId="urn:microsoft.com/office/officeart/2005/8/layout/vList5"/>
    <dgm:cxn modelId="{F8EF0F18-0074-EC42-86BE-CDCF232CA462}" type="presParOf" srcId="{94B3EEC3-BC2E-564E-A8AF-3DA1E2E88365}" destId="{AFF7FAB7-7201-9E4E-BEF5-C65372A1026E}" srcOrd="4" destOrd="0" presId="urn:microsoft.com/office/officeart/2005/8/layout/vList5"/>
    <dgm:cxn modelId="{5BDDB094-E1E8-4345-B816-021B5DEE4038}" type="presParOf" srcId="{AFF7FAB7-7201-9E4E-BEF5-C65372A1026E}" destId="{00064372-2497-3C40-A1C3-D3348694CDEF}" srcOrd="0" destOrd="0" presId="urn:microsoft.com/office/officeart/2005/8/layout/vList5"/>
    <dgm:cxn modelId="{EAD1C1B3-CC00-CB4C-B468-2E11084572AB}" type="presParOf" srcId="{AFF7FAB7-7201-9E4E-BEF5-C65372A1026E}" destId="{95089D6E-6D9C-9C49-9663-D0742DC0A91C}" srcOrd="1" destOrd="0" presId="urn:microsoft.com/office/officeart/2005/8/layout/vList5"/>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A2694A2-25DD-474F-948D-C46AED6D8037}" type="doc">
      <dgm:prSet loTypeId="urn:microsoft.com/office/officeart/2009/3/layout/SubStepProcess" loCatId="" qsTypeId="urn:microsoft.com/office/officeart/2005/8/quickstyle/simple1" qsCatId="simple" csTypeId="urn:microsoft.com/office/officeart/2005/8/colors/accent1_2" csCatId="accent1" phldr="1"/>
      <dgm:spPr/>
      <dgm:t>
        <a:bodyPr/>
        <a:lstStyle/>
        <a:p>
          <a:endParaRPr lang="en-US"/>
        </a:p>
      </dgm:t>
    </dgm:pt>
    <dgm:pt modelId="{CC33320B-D336-9946-800F-22DCBEA587F0}">
      <dgm:prSet phldrT="[Text]"/>
      <dgm:spPr/>
      <dgm:t>
        <a:bodyPr/>
        <a:lstStyle/>
        <a:p>
          <a:r>
            <a:rPr lang="en-US" dirty="0"/>
            <a:t>ICHRA</a:t>
          </a:r>
        </a:p>
      </dgm:t>
    </dgm:pt>
    <dgm:pt modelId="{911C143E-CDE2-5A4B-8383-BB899D21BA11}" type="parTrans" cxnId="{8DFA171A-07AA-C749-9494-9710670499FC}">
      <dgm:prSet/>
      <dgm:spPr/>
      <dgm:t>
        <a:bodyPr/>
        <a:lstStyle/>
        <a:p>
          <a:endParaRPr lang="en-US"/>
        </a:p>
      </dgm:t>
    </dgm:pt>
    <dgm:pt modelId="{E7F7A75A-5FD9-3743-AB1D-E415DD2DA113}" type="sibTrans" cxnId="{8DFA171A-07AA-C749-9494-9710670499FC}">
      <dgm:prSet/>
      <dgm:spPr/>
      <dgm:t>
        <a:bodyPr/>
        <a:lstStyle/>
        <a:p>
          <a:endParaRPr lang="en-US"/>
        </a:p>
      </dgm:t>
    </dgm:pt>
    <dgm:pt modelId="{4184D3D5-5ED9-0C49-85EF-0C48BE270E5A}">
      <dgm:prSet phldrT="[Text]"/>
      <dgm:spPr/>
      <dgm:t>
        <a:bodyPr/>
        <a:lstStyle/>
        <a:p>
          <a:r>
            <a:rPr lang="en-US" dirty="0"/>
            <a:t>Employee uses funds from ICHRA to purchase individual coverage</a:t>
          </a:r>
        </a:p>
      </dgm:t>
    </dgm:pt>
    <dgm:pt modelId="{1C73AEAF-4C24-6B49-8EDA-E1726148F74D}" type="parTrans" cxnId="{9DCE0BB3-AFE9-0544-AC02-887EE7558E65}">
      <dgm:prSet/>
      <dgm:spPr/>
      <dgm:t>
        <a:bodyPr/>
        <a:lstStyle/>
        <a:p>
          <a:endParaRPr lang="en-US"/>
        </a:p>
      </dgm:t>
    </dgm:pt>
    <dgm:pt modelId="{0B6DF867-C7B2-6D4C-A4C2-95E9F583E057}" type="sibTrans" cxnId="{9DCE0BB3-AFE9-0544-AC02-887EE7558E65}">
      <dgm:prSet/>
      <dgm:spPr/>
      <dgm:t>
        <a:bodyPr/>
        <a:lstStyle/>
        <a:p>
          <a:endParaRPr lang="en-US"/>
        </a:p>
      </dgm:t>
    </dgm:pt>
    <dgm:pt modelId="{C2E7DE11-2EF3-4E4C-A9F2-CA9815BF09A7}">
      <dgm:prSet phldrT="[Text]"/>
      <dgm:spPr/>
      <dgm:t>
        <a:bodyPr/>
        <a:lstStyle/>
        <a:p>
          <a:r>
            <a:rPr lang="en-US" dirty="0"/>
            <a:t>ICHRA &amp; individual coverage become “integrated”</a:t>
          </a:r>
        </a:p>
      </dgm:t>
    </dgm:pt>
    <dgm:pt modelId="{498B5815-4B3B-FA4E-991E-F45B31269A45}" type="parTrans" cxnId="{E948CEE5-AD50-E94F-B27A-AB506FD82DA9}">
      <dgm:prSet/>
      <dgm:spPr/>
      <dgm:t>
        <a:bodyPr/>
        <a:lstStyle/>
        <a:p>
          <a:endParaRPr lang="en-US"/>
        </a:p>
      </dgm:t>
    </dgm:pt>
    <dgm:pt modelId="{16374E40-590A-8540-A250-1685BC599C63}" type="sibTrans" cxnId="{E948CEE5-AD50-E94F-B27A-AB506FD82DA9}">
      <dgm:prSet/>
      <dgm:spPr/>
      <dgm:t>
        <a:bodyPr/>
        <a:lstStyle/>
        <a:p>
          <a:endParaRPr lang="en-US"/>
        </a:p>
      </dgm:t>
    </dgm:pt>
    <dgm:pt modelId="{D3A5CA9B-9F85-0342-9DF9-781424596B0D}">
      <dgm:prSet phldrT="[Text]" custT="1"/>
      <dgm:spPr/>
      <dgm:t>
        <a:bodyPr/>
        <a:lstStyle/>
        <a:p>
          <a:r>
            <a:rPr lang="en-US" sz="2700" dirty="0"/>
            <a:t>Individual coverage</a:t>
          </a:r>
        </a:p>
        <a:p>
          <a:r>
            <a:rPr lang="en-US" sz="1800" dirty="0"/>
            <a:t>(or Medicare)</a:t>
          </a:r>
        </a:p>
      </dgm:t>
    </dgm:pt>
    <dgm:pt modelId="{918D6553-F370-374D-B4E7-307CF7B5B248}" type="parTrans" cxnId="{058C9741-079A-CF42-A05F-00BEC9650F77}">
      <dgm:prSet/>
      <dgm:spPr/>
      <dgm:t>
        <a:bodyPr/>
        <a:lstStyle/>
        <a:p>
          <a:endParaRPr lang="en-US"/>
        </a:p>
      </dgm:t>
    </dgm:pt>
    <dgm:pt modelId="{6774B118-4C9F-D144-9C87-D5D26A385ABF}" type="sibTrans" cxnId="{058C9741-079A-CF42-A05F-00BEC9650F77}">
      <dgm:prSet/>
      <dgm:spPr/>
      <dgm:t>
        <a:bodyPr/>
        <a:lstStyle/>
        <a:p>
          <a:endParaRPr lang="en-US"/>
        </a:p>
      </dgm:t>
    </dgm:pt>
    <dgm:pt modelId="{386F7EB9-4CAC-D24C-BA5D-104D75D72E3A}" type="pres">
      <dgm:prSet presAssocID="{CA2694A2-25DD-474F-948D-C46AED6D8037}" presName="Name0" presStyleCnt="0">
        <dgm:presLayoutVars>
          <dgm:chMax val="7"/>
          <dgm:dir/>
          <dgm:animOne val="branch"/>
        </dgm:presLayoutVars>
      </dgm:prSet>
      <dgm:spPr/>
    </dgm:pt>
    <dgm:pt modelId="{021455F3-1443-E440-B30A-64CD787B7010}" type="pres">
      <dgm:prSet presAssocID="{CC33320B-D336-9946-800F-22DCBEA587F0}" presName="parTx1" presStyleLbl="node1" presStyleIdx="0" presStyleCnt="2"/>
      <dgm:spPr/>
    </dgm:pt>
    <dgm:pt modelId="{7AA599FA-02FC-EC4B-8DA6-8024A3F0AC30}" type="pres">
      <dgm:prSet presAssocID="{CC33320B-D336-9946-800F-22DCBEA587F0}" presName="spPre1" presStyleCnt="0"/>
      <dgm:spPr/>
    </dgm:pt>
    <dgm:pt modelId="{CA0EA87E-4624-1846-87E6-3309340C3761}" type="pres">
      <dgm:prSet presAssocID="{CC33320B-D336-9946-800F-22DCBEA587F0}" presName="chLin1" presStyleCnt="0"/>
      <dgm:spPr/>
    </dgm:pt>
    <dgm:pt modelId="{F9D17B43-1639-FC43-80A7-BF12E35CE019}" type="pres">
      <dgm:prSet presAssocID="{1C73AEAF-4C24-6B49-8EDA-E1726148F74D}" presName="Name11" presStyleLbl="parChTrans1D1" presStyleIdx="0" presStyleCnt="8"/>
      <dgm:spPr/>
    </dgm:pt>
    <dgm:pt modelId="{0A4E0303-33C2-024F-ABC4-4FA95D9842A1}" type="pres">
      <dgm:prSet presAssocID="{1C73AEAF-4C24-6B49-8EDA-E1726148F74D}" presName="Name31" presStyleLbl="parChTrans1D1" presStyleIdx="1" presStyleCnt="8"/>
      <dgm:spPr/>
    </dgm:pt>
    <dgm:pt modelId="{B134AB49-67E4-194C-8B85-73BF4111974F}" type="pres">
      <dgm:prSet presAssocID="{4184D3D5-5ED9-0C49-85EF-0C48BE270E5A}" presName="txAndLines1" presStyleCnt="0"/>
      <dgm:spPr/>
    </dgm:pt>
    <dgm:pt modelId="{D0BEEE1B-57E2-7E44-B1AB-A7589CCE0DF3}" type="pres">
      <dgm:prSet presAssocID="{4184D3D5-5ED9-0C49-85EF-0C48BE270E5A}" presName="anchor1" presStyleCnt="0"/>
      <dgm:spPr/>
    </dgm:pt>
    <dgm:pt modelId="{2C8E9177-DFCC-C048-9975-3620D10066D8}" type="pres">
      <dgm:prSet presAssocID="{4184D3D5-5ED9-0C49-85EF-0C48BE270E5A}" presName="backup1" presStyleCnt="0"/>
      <dgm:spPr/>
    </dgm:pt>
    <dgm:pt modelId="{2800E094-BBAD-974F-A5E4-06E3804083CB}" type="pres">
      <dgm:prSet presAssocID="{4184D3D5-5ED9-0C49-85EF-0C48BE270E5A}" presName="preLine1" presStyleLbl="parChTrans1D1" presStyleIdx="2" presStyleCnt="8"/>
      <dgm:spPr/>
    </dgm:pt>
    <dgm:pt modelId="{A011D09B-D70C-364B-AADD-42AB1BD98BD9}" type="pres">
      <dgm:prSet presAssocID="{4184D3D5-5ED9-0C49-85EF-0C48BE270E5A}" presName="desTx1" presStyleLbl="revTx" presStyleIdx="0" presStyleCnt="0">
        <dgm:presLayoutVars>
          <dgm:bulletEnabled val="1"/>
        </dgm:presLayoutVars>
      </dgm:prSet>
      <dgm:spPr/>
    </dgm:pt>
    <dgm:pt modelId="{5FC1C490-8299-2044-AB96-C76E0C5D408C}" type="pres">
      <dgm:prSet presAssocID="{4184D3D5-5ED9-0C49-85EF-0C48BE270E5A}" presName="postLine1" presStyleLbl="parChTrans1D1" presStyleIdx="3" presStyleCnt="8"/>
      <dgm:spPr/>
    </dgm:pt>
    <dgm:pt modelId="{7CA6F7FE-3EB4-0342-870C-9AE161CF26CF}" type="pres">
      <dgm:prSet presAssocID="{498B5815-4B3B-FA4E-991E-F45B31269A45}" presName="Name11" presStyleLbl="parChTrans1D1" presStyleIdx="4" presStyleCnt="8"/>
      <dgm:spPr/>
    </dgm:pt>
    <dgm:pt modelId="{7A96AB3F-867D-BF4D-9696-690DEBF800B9}" type="pres">
      <dgm:prSet presAssocID="{498B5815-4B3B-FA4E-991E-F45B31269A45}" presName="Name31" presStyleLbl="parChTrans1D1" presStyleIdx="5" presStyleCnt="8"/>
      <dgm:spPr/>
    </dgm:pt>
    <dgm:pt modelId="{289FD479-B264-5B4A-A93E-CFE263AE2B0A}" type="pres">
      <dgm:prSet presAssocID="{C2E7DE11-2EF3-4E4C-A9F2-CA9815BF09A7}" presName="txAndLines1" presStyleCnt="0"/>
      <dgm:spPr/>
    </dgm:pt>
    <dgm:pt modelId="{0FDB727B-86FC-C741-82A3-6749138D8FC7}" type="pres">
      <dgm:prSet presAssocID="{C2E7DE11-2EF3-4E4C-A9F2-CA9815BF09A7}" presName="anchor1" presStyleCnt="0"/>
      <dgm:spPr/>
    </dgm:pt>
    <dgm:pt modelId="{B992A30F-AB97-424C-AC5A-53113B17144B}" type="pres">
      <dgm:prSet presAssocID="{C2E7DE11-2EF3-4E4C-A9F2-CA9815BF09A7}" presName="backup1" presStyleCnt="0"/>
      <dgm:spPr/>
    </dgm:pt>
    <dgm:pt modelId="{52378633-761D-494B-8B0D-F3D8200DAFF6}" type="pres">
      <dgm:prSet presAssocID="{C2E7DE11-2EF3-4E4C-A9F2-CA9815BF09A7}" presName="preLine1" presStyleLbl="parChTrans1D1" presStyleIdx="6" presStyleCnt="8"/>
      <dgm:spPr/>
    </dgm:pt>
    <dgm:pt modelId="{92494943-2319-F444-9B39-48B279F94E3D}" type="pres">
      <dgm:prSet presAssocID="{C2E7DE11-2EF3-4E4C-A9F2-CA9815BF09A7}" presName="desTx1" presStyleLbl="revTx" presStyleIdx="0" presStyleCnt="0">
        <dgm:presLayoutVars>
          <dgm:bulletEnabled val="1"/>
        </dgm:presLayoutVars>
      </dgm:prSet>
      <dgm:spPr/>
    </dgm:pt>
    <dgm:pt modelId="{EEE80CA3-429D-6B4C-B826-8F68837D93F8}" type="pres">
      <dgm:prSet presAssocID="{C2E7DE11-2EF3-4E4C-A9F2-CA9815BF09A7}" presName="postLine1" presStyleLbl="parChTrans1D1" presStyleIdx="7" presStyleCnt="8"/>
      <dgm:spPr/>
    </dgm:pt>
    <dgm:pt modelId="{9F7AB250-86E9-3742-85D2-3B5301B204F7}" type="pres">
      <dgm:prSet presAssocID="{CC33320B-D336-9946-800F-22DCBEA587F0}" presName="spPost1" presStyleCnt="0"/>
      <dgm:spPr/>
    </dgm:pt>
    <dgm:pt modelId="{5E8EFE46-DC71-2C48-8F76-80E9EAB23CDD}" type="pres">
      <dgm:prSet presAssocID="{D3A5CA9B-9F85-0342-9DF9-781424596B0D}" presName="parTx2" presStyleLbl="node1" presStyleIdx="1" presStyleCnt="2"/>
      <dgm:spPr/>
    </dgm:pt>
  </dgm:ptLst>
  <dgm:cxnLst>
    <dgm:cxn modelId="{8DFA171A-07AA-C749-9494-9710670499FC}" srcId="{CA2694A2-25DD-474F-948D-C46AED6D8037}" destId="{CC33320B-D336-9946-800F-22DCBEA587F0}" srcOrd="0" destOrd="0" parTransId="{911C143E-CDE2-5A4B-8383-BB899D21BA11}" sibTransId="{E7F7A75A-5FD9-3743-AB1D-E415DD2DA113}"/>
    <dgm:cxn modelId="{E67AEC30-80AC-6746-8E9F-FF5DDA84CA5C}" type="presOf" srcId="{C2E7DE11-2EF3-4E4C-A9F2-CA9815BF09A7}" destId="{92494943-2319-F444-9B39-48B279F94E3D}" srcOrd="0" destOrd="0" presId="urn:microsoft.com/office/officeart/2009/3/layout/SubStepProcess"/>
    <dgm:cxn modelId="{058C9741-079A-CF42-A05F-00BEC9650F77}" srcId="{CA2694A2-25DD-474F-948D-C46AED6D8037}" destId="{D3A5CA9B-9F85-0342-9DF9-781424596B0D}" srcOrd="1" destOrd="0" parTransId="{918D6553-F370-374D-B4E7-307CF7B5B248}" sibTransId="{6774B118-4C9F-D144-9C87-D5D26A385ABF}"/>
    <dgm:cxn modelId="{EF90B179-2118-E54B-AED7-F508E27E4F0E}" type="presOf" srcId="{CC33320B-D336-9946-800F-22DCBEA587F0}" destId="{021455F3-1443-E440-B30A-64CD787B7010}" srcOrd="0" destOrd="0" presId="urn:microsoft.com/office/officeart/2009/3/layout/SubStepProcess"/>
    <dgm:cxn modelId="{FAB6B98E-CB5D-F04B-AFCD-1B836DFC34DA}" type="presOf" srcId="{D3A5CA9B-9F85-0342-9DF9-781424596B0D}" destId="{5E8EFE46-DC71-2C48-8F76-80E9EAB23CDD}" srcOrd="0" destOrd="0" presId="urn:microsoft.com/office/officeart/2009/3/layout/SubStepProcess"/>
    <dgm:cxn modelId="{F4A50A90-808E-B04F-8E36-F6C47146C36B}" type="presOf" srcId="{CA2694A2-25DD-474F-948D-C46AED6D8037}" destId="{386F7EB9-4CAC-D24C-BA5D-104D75D72E3A}" srcOrd="0" destOrd="0" presId="urn:microsoft.com/office/officeart/2009/3/layout/SubStepProcess"/>
    <dgm:cxn modelId="{9DCE0BB3-AFE9-0544-AC02-887EE7558E65}" srcId="{CC33320B-D336-9946-800F-22DCBEA587F0}" destId="{4184D3D5-5ED9-0C49-85EF-0C48BE270E5A}" srcOrd="0" destOrd="0" parTransId="{1C73AEAF-4C24-6B49-8EDA-E1726148F74D}" sibTransId="{0B6DF867-C7B2-6D4C-A4C2-95E9F583E057}"/>
    <dgm:cxn modelId="{A2F66CDB-F363-DF41-85A7-0708E145E52D}" type="presOf" srcId="{4184D3D5-5ED9-0C49-85EF-0C48BE270E5A}" destId="{A011D09B-D70C-364B-AADD-42AB1BD98BD9}" srcOrd="0" destOrd="0" presId="urn:microsoft.com/office/officeart/2009/3/layout/SubStepProcess"/>
    <dgm:cxn modelId="{E948CEE5-AD50-E94F-B27A-AB506FD82DA9}" srcId="{CC33320B-D336-9946-800F-22DCBEA587F0}" destId="{C2E7DE11-2EF3-4E4C-A9F2-CA9815BF09A7}" srcOrd="1" destOrd="0" parTransId="{498B5815-4B3B-FA4E-991E-F45B31269A45}" sibTransId="{16374E40-590A-8540-A250-1685BC599C63}"/>
    <dgm:cxn modelId="{922366C3-5952-D044-A1DE-64076E86C495}" type="presParOf" srcId="{386F7EB9-4CAC-D24C-BA5D-104D75D72E3A}" destId="{021455F3-1443-E440-B30A-64CD787B7010}" srcOrd="0" destOrd="0" presId="urn:microsoft.com/office/officeart/2009/3/layout/SubStepProcess"/>
    <dgm:cxn modelId="{5225A09D-C846-0947-9592-5BFDC74D883B}" type="presParOf" srcId="{386F7EB9-4CAC-D24C-BA5D-104D75D72E3A}" destId="{7AA599FA-02FC-EC4B-8DA6-8024A3F0AC30}" srcOrd="1" destOrd="0" presId="urn:microsoft.com/office/officeart/2009/3/layout/SubStepProcess"/>
    <dgm:cxn modelId="{A9BA8585-D82A-1748-974F-F473B50E0243}" type="presParOf" srcId="{386F7EB9-4CAC-D24C-BA5D-104D75D72E3A}" destId="{CA0EA87E-4624-1846-87E6-3309340C3761}" srcOrd="2" destOrd="0" presId="urn:microsoft.com/office/officeart/2009/3/layout/SubStepProcess"/>
    <dgm:cxn modelId="{522AE3C8-DC81-8A43-BB5A-223EF91D8412}" type="presParOf" srcId="{CA0EA87E-4624-1846-87E6-3309340C3761}" destId="{F9D17B43-1639-FC43-80A7-BF12E35CE019}" srcOrd="0" destOrd="0" presId="urn:microsoft.com/office/officeart/2009/3/layout/SubStepProcess"/>
    <dgm:cxn modelId="{D9FDBF85-E9FF-F34F-987E-125A1AEBC7A4}" type="presParOf" srcId="{CA0EA87E-4624-1846-87E6-3309340C3761}" destId="{0A4E0303-33C2-024F-ABC4-4FA95D9842A1}" srcOrd="1" destOrd="0" presId="urn:microsoft.com/office/officeart/2009/3/layout/SubStepProcess"/>
    <dgm:cxn modelId="{F3C07D66-7955-3E46-81DD-847CB4786083}" type="presParOf" srcId="{CA0EA87E-4624-1846-87E6-3309340C3761}" destId="{B134AB49-67E4-194C-8B85-73BF4111974F}" srcOrd="2" destOrd="0" presId="urn:microsoft.com/office/officeart/2009/3/layout/SubStepProcess"/>
    <dgm:cxn modelId="{98C8CA5A-A748-C648-AD1A-498DCD80079D}" type="presParOf" srcId="{B134AB49-67E4-194C-8B85-73BF4111974F}" destId="{D0BEEE1B-57E2-7E44-B1AB-A7589CCE0DF3}" srcOrd="0" destOrd="0" presId="urn:microsoft.com/office/officeart/2009/3/layout/SubStepProcess"/>
    <dgm:cxn modelId="{2F5D80E7-31BB-854E-BE4C-DC3E29A5AD95}" type="presParOf" srcId="{B134AB49-67E4-194C-8B85-73BF4111974F}" destId="{2C8E9177-DFCC-C048-9975-3620D10066D8}" srcOrd="1" destOrd="0" presId="urn:microsoft.com/office/officeart/2009/3/layout/SubStepProcess"/>
    <dgm:cxn modelId="{D93CBD9B-63C4-A743-813A-881245760088}" type="presParOf" srcId="{B134AB49-67E4-194C-8B85-73BF4111974F}" destId="{2800E094-BBAD-974F-A5E4-06E3804083CB}" srcOrd="2" destOrd="0" presId="urn:microsoft.com/office/officeart/2009/3/layout/SubStepProcess"/>
    <dgm:cxn modelId="{3EB3F456-0855-D645-A5F9-80516A117B6F}" type="presParOf" srcId="{B134AB49-67E4-194C-8B85-73BF4111974F}" destId="{A011D09B-D70C-364B-AADD-42AB1BD98BD9}" srcOrd="3" destOrd="0" presId="urn:microsoft.com/office/officeart/2009/3/layout/SubStepProcess"/>
    <dgm:cxn modelId="{0676A8B6-F986-A641-8210-93A040DBA20C}" type="presParOf" srcId="{B134AB49-67E4-194C-8B85-73BF4111974F}" destId="{5FC1C490-8299-2044-AB96-C76E0C5D408C}" srcOrd="4" destOrd="0" presId="urn:microsoft.com/office/officeart/2009/3/layout/SubStepProcess"/>
    <dgm:cxn modelId="{46B2A719-A05C-164B-A3CF-2DC20493B12C}" type="presParOf" srcId="{CA0EA87E-4624-1846-87E6-3309340C3761}" destId="{7CA6F7FE-3EB4-0342-870C-9AE161CF26CF}" srcOrd="3" destOrd="0" presId="urn:microsoft.com/office/officeart/2009/3/layout/SubStepProcess"/>
    <dgm:cxn modelId="{F6C2A2DE-6ADD-1343-9DEE-7F3DB8ECF536}" type="presParOf" srcId="{CA0EA87E-4624-1846-87E6-3309340C3761}" destId="{7A96AB3F-867D-BF4D-9696-690DEBF800B9}" srcOrd="4" destOrd="0" presId="urn:microsoft.com/office/officeart/2009/3/layout/SubStepProcess"/>
    <dgm:cxn modelId="{BBE573FD-6630-484C-BF8F-C5865D2A2BBF}" type="presParOf" srcId="{CA0EA87E-4624-1846-87E6-3309340C3761}" destId="{289FD479-B264-5B4A-A93E-CFE263AE2B0A}" srcOrd="5" destOrd="0" presId="urn:microsoft.com/office/officeart/2009/3/layout/SubStepProcess"/>
    <dgm:cxn modelId="{CC59F450-B1EB-B54D-960F-70F4C5537786}" type="presParOf" srcId="{289FD479-B264-5B4A-A93E-CFE263AE2B0A}" destId="{0FDB727B-86FC-C741-82A3-6749138D8FC7}" srcOrd="0" destOrd="0" presId="urn:microsoft.com/office/officeart/2009/3/layout/SubStepProcess"/>
    <dgm:cxn modelId="{0F6D11D7-9294-7643-A5A1-34B0A4FDA05A}" type="presParOf" srcId="{289FD479-B264-5B4A-A93E-CFE263AE2B0A}" destId="{B992A30F-AB97-424C-AC5A-53113B17144B}" srcOrd="1" destOrd="0" presId="urn:microsoft.com/office/officeart/2009/3/layout/SubStepProcess"/>
    <dgm:cxn modelId="{F398F36B-D389-0546-A09F-58359F01598D}" type="presParOf" srcId="{289FD479-B264-5B4A-A93E-CFE263AE2B0A}" destId="{52378633-761D-494B-8B0D-F3D8200DAFF6}" srcOrd="2" destOrd="0" presId="urn:microsoft.com/office/officeart/2009/3/layout/SubStepProcess"/>
    <dgm:cxn modelId="{C8E2936B-32F7-5E48-B9A1-21CC4CF42223}" type="presParOf" srcId="{289FD479-B264-5B4A-A93E-CFE263AE2B0A}" destId="{92494943-2319-F444-9B39-48B279F94E3D}" srcOrd="3" destOrd="0" presId="urn:microsoft.com/office/officeart/2009/3/layout/SubStepProcess"/>
    <dgm:cxn modelId="{36738DE4-415D-3F47-90B8-8A13A3DD6857}" type="presParOf" srcId="{289FD479-B264-5B4A-A93E-CFE263AE2B0A}" destId="{EEE80CA3-429D-6B4C-B826-8F68837D93F8}" srcOrd="4" destOrd="0" presId="urn:microsoft.com/office/officeart/2009/3/layout/SubStepProcess"/>
    <dgm:cxn modelId="{2DB70540-4314-9B4F-AD5E-A7D1D74F45D1}" type="presParOf" srcId="{386F7EB9-4CAC-D24C-BA5D-104D75D72E3A}" destId="{9F7AB250-86E9-3742-85D2-3B5301B204F7}" srcOrd="3" destOrd="0" presId="urn:microsoft.com/office/officeart/2009/3/layout/SubStepProcess"/>
    <dgm:cxn modelId="{282B345E-74C0-1F4B-B606-C4F192C33382}" type="presParOf" srcId="{386F7EB9-4CAC-D24C-BA5D-104D75D72E3A}" destId="{5E8EFE46-DC71-2C48-8F76-80E9EAB23CDD}" srcOrd="4" destOrd="0" presId="urn:microsoft.com/office/officeart/2009/3/layout/SubStep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445E1B-F2B3-094D-8093-4723989B65F2}">
      <dsp:nvSpPr>
        <dsp:cNvPr id="0" name=""/>
        <dsp:cNvSpPr/>
      </dsp:nvSpPr>
      <dsp:spPr>
        <a:xfrm>
          <a:off x="1574468" y="2168"/>
          <a:ext cx="1182478" cy="118247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Claims Fund</a:t>
          </a:r>
        </a:p>
      </dsp:txBody>
      <dsp:txXfrm>
        <a:off x="1747638" y="175338"/>
        <a:ext cx="836138" cy="836138"/>
      </dsp:txXfrm>
    </dsp:sp>
    <dsp:sp modelId="{47F77358-E7E2-0D48-A542-F912B9CC3B80}">
      <dsp:nvSpPr>
        <dsp:cNvPr id="0" name=""/>
        <dsp:cNvSpPr/>
      </dsp:nvSpPr>
      <dsp:spPr>
        <a:xfrm>
          <a:off x="1984618" y="1280663"/>
          <a:ext cx="362177" cy="362170"/>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en-US" sz="600" kern="1200" dirty="0"/>
        </a:p>
      </dsp:txBody>
      <dsp:txXfrm>
        <a:off x="2032625" y="1419157"/>
        <a:ext cx="266163" cy="85182"/>
      </dsp:txXfrm>
    </dsp:sp>
    <dsp:sp modelId="{13FDEAE4-4858-0249-9630-E794C2C9D5DB}">
      <dsp:nvSpPr>
        <dsp:cNvPr id="0" name=""/>
        <dsp:cNvSpPr/>
      </dsp:nvSpPr>
      <dsp:spPr>
        <a:xfrm>
          <a:off x="1574468" y="1738851"/>
          <a:ext cx="1182478" cy="118247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Admin Costs</a:t>
          </a:r>
        </a:p>
      </dsp:txBody>
      <dsp:txXfrm>
        <a:off x="1747638" y="1912021"/>
        <a:ext cx="836138" cy="836138"/>
      </dsp:txXfrm>
    </dsp:sp>
    <dsp:sp modelId="{48171197-6EFF-8E48-8D1D-664FD163E611}">
      <dsp:nvSpPr>
        <dsp:cNvPr id="0" name=""/>
        <dsp:cNvSpPr/>
      </dsp:nvSpPr>
      <dsp:spPr>
        <a:xfrm>
          <a:off x="1984618" y="3017346"/>
          <a:ext cx="362177" cy="362170"/>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en-US" sz="600" kern="1200"/>
        </a:p>
      </dsp:txBody>
      <dsp:txXfrm>
        <a:off x="2032625" y="3155840"/>
        <a:ext cx="266163" cy="85182"/>
      </dsp:txXfrm>
    </dsp:sp>
    <dsp:sp modelId="{485A4A31-15D3-4546-BDB9-1457178A3E47}">
      <dsp:nvSpPr>
        <dsp:cNvPr id="0" name=""/>
        <dsp:cNvSpPr/>
      </dsp:nvSpPr>
      <dsp:spPr>
        <a:xfrm>
          <a:off x="1574468" y="3475534"/>
          <a:ext cx="1182478" cy="118247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Stop Loss Insurance Premiums</a:t>
          </a:r>
        </a:p>
      </dsp:txBody>
      <dsp:txXfrm>
        <a:off x="1747638" y="3648704"/>
        <a:ext cx="836138" cy="836138"/>
      </dsp:txXfrm>
    </dsp:sp>
    <dsp:sp modelId="{FBF247BF-8AB9-E741-AB98-09E47FC566B5}">
      <dsp:nvSpPr>
        <dsp:cNvPr id="0" name=""/>
        <dsp:cNvSpPr/>
      </dsp:nvSpPr>
      <dsp:spPr>
        <a:xfrm>
          <a:off x="2934318" y="2110149"/>
          <a:ext cx="376028" cy="43988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2934318" y="2198125"/>
        <a:ext cx="263220" cy="263929"/>
      </dsp:txXfrm>
    </dsp:sp>
    <dsp:sp modelId="{98854B4C-0F96-AB4B-B6A9-C045D8829E9D}">
      <dsp:nvSpPr>
        <dsp:cNvPr id="0" name=""/>
        <dsp:cNvSpPr/>
      </dsp:nvSpPr>
      <dsp:spPr>
        <a:xfrm>
          <a:off x="3466433" y="1147612"/>
          <a:ext cx="2364956" cy="236495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r>
            <a:rPr lang="en-US" sz="3100" kern="1200" dirty="0"/>
            <a:t>Monthly Payment</a:t>
          </a:r>
        </a:p>
      </dsp:txBody>
      <dsp:txXfrm>
        <a:off x="3812773" y="1493952"/>
        <a:ext cx="1672276" cy="167227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777884-C3AF-9C42-AA67-AA59C258EDF1}">
      <dsp:nvSpPr>
        <dsp:cNvPr id="0" name=""/>
        <dsp:cNvSpPr/>
      </dsp:nvSpPr>
      <dsp:spPr>
        <a:xfrm>
          <a:off x="244038" y="729"/>
          <a:ext cx="2417683" cy="241768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1778000">
            <a:lnSpc>
              <a:spcPct val="90000"/>
            </a:lnSpc>
            <a:spcBef>
              <a:spcPct val="0"/>
            </a:spcBef>
            <a:spcAft>
              <a:spcPct val="35000"/>
            </a:spcAft>
            <a:buNone/>
          </a:pPr>
          <a:r>
            <a:rPr lang="en-US" sz="4000" kern="1200" dirty="0"/>
            <a:t>ICHRA</a:t>
          </a:r>
        </a:p>
      </dsp:txBody>
      <dsp:txXfrm>
        <a:off x="598099" y="354790"/>
        <a:ext cx="1709561" cy="170956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BCC3C7-C5AD-A24A-A0D9-7EF6A9C6B873}">
      <dsp:nvSpPr>
        <dsp:cNvPr id="0" name=""/>
        <dsp:cNvSpPr/>
      </dsp:nvSpPr>
      <dsp:spPr>
        <a:xfrm rot="5400000">
          <a:off x="5125505" y="-1960164"/>
          <a:ext cx="1153824" cy="536698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a:t>Defined contributions limit risk.</a:t>
          </a:r>
        </a:p>
        <a:p>
          <a:pPr marL="171450" lvl="1" indent="-171450" algn="l" defTabSz="755650">
            <a:lnSpc>
              <a:spcPct val="90000"/>
            </a:lnSpc>
            <a:spcBef>
              <a:spcPct val="0"/>
            </a:spcBef>
            <a:spcAft>
              <a:spcPct val="15000"/>
            </a:spcAft>
            <a:buChar char="•"/>
          </a:pPr>
          <a:r>
            <a:rPr lang="en-US" sz="1700" kern="1200" dirty="0"/>
            <a:t>Cost of offering affordable coverage depends heavily on local market.</a:t>
          </a:r>
        </a:p>
      </dsp:txBody>
      <dsp:txXfrm rot="-5400000">
        <a:off x="3018927" y="202739"/>
        <a:ext cx="5310656" cy="1041174"/>
      </dsp:txXfrm>
    </dsp:sp>
    <dsp:sp modelId="{5C7E9645-539D-FC4F-B49D-3DC3EAE04B56}">
      <dsp:nvSpPr>
        <dsp:cNvPr id="0" name=""/>
        <dsp:cNvSpPr/>
      </dsp:nvSpPr>
      <dsp:spPr>
        <a:xfrm>
          <a:off x="0" y="2185"/>
          <a:ext cx="3018926" cy="1442280"/>
        </a:xfrm>
        <a:prstGeom prst="roundRect">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72390" rIns="144780" bIns="72390" numCol="1" spcCol="1270" anchor="ctr" anchorCtr="0">
          <a:noAutofit/>
        </a:bodyPr>
        <a:lstStyle/>
        <a:p>
          <a:pPr marL="0" lvl="0" indent="0" algn="ctr" defTabSz="1689100">
            <a:lnSpc>
              <a:spcPct val="90000"/>
            </a:lnSpc>
            <a:spcBef>
              <a:spcPct val="0"/>
            </a:spcBef>
            <a:spcAft>
              <a:spcPct val="35000"/>
            </a:spcAft>
            <a:buNone/>
          </a:pPr>
          <a:r>
            <a:rPr lang="en-US" sz="3800" kern="1200" dirty="0"/>
            <a:t>Employer</a:t>
          </a:r>
        </a:p>
      </dsp:txBody>
      <dsp:txXfrm>
        <a:off x="70406" y="72591"/>
        <a:ext cx="2878114" cy="1301468"/>
      </dsp:txXfrm>
    </dsp:sp>
    <dsp:sp modelId="{621D6333-1F34-4B4F-B716-B02EE5C1A449}">
      <dsp:nvSpPr>
        <dsp:cNvPr id="0" name=""/>
        <dsp:cNvSpPr/>
      </dsp:nvSpPr>
      <dsp:spPr>
        <a:xfrm rot="5400000">
          <a:off x="5125505" y="-445770"/>
          <a:ext cx="1153824" cy="536698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Font typeface="Arial" panose="020B0604020202020204" pitchFamily="34" charset="0"/>
            <a:buChar char="•"/>
          </a:pPr>
          <a:r>
            <a:rPr lang="en-US" sz="1700" kern="1200" dirty="0"/>
            <a:t>Has the burden/opportunity to shop for coverage.</a:t>
          </a:r>
        </a:p>
        <a:p>
          <a:pPr marL="171450" lvl="1" indent="-171450" algn="l" defTabSz="755650">
            <a:lnSpc>
              <a:spcPct val="90000"/>
            </a:lnSpc>
            <a:spcBef>
              <a:spcPct val="0"/>
            </a:spcBef>
            <a:spcAft>
              <a:spcPct val="15000"/>
            </a:spcAft>
            <a:buFont typeface="Arial" panose="020B0604020202020204" pitchFamily="34" charset="0"/>
            <a:buChar char="•"/>
          </a:pPr>
          <a:r>
            <a:rPr lang="en-US" sz="1700" kern="1200" dirty="0"/>
            <a:t>Benefits from state and federal consumer protections applicable to individual coverage.</a:t>
          </a:r>
        </a:p>
        <a:p>
          <a:pPr marL="171450" lvl="1" indent="-171450" algn="l" defTabSz="755650">
            <a:lnSpc>
              <a:spcPct val="90000"/>
            </a:lnSpc>
            <a:spcBef>
              <a:spcPct val="0"/>
            </a:spcBef>
            <a:spcAft>
              <a:spcPct val="15000"/>
            </a:spcAft>
            <a:buFont typeface="Arial" panose="020B0604020202020204" pitchFamily="34" charset="0"/>
            <a:buChar char="•"/>
          </a:pPr>
          <a:r>
            <a:rPr lang="en-US" sz="1700" kern="1200" dirty="0"/>
            <a:t>Higher costs for older employees.</a:t>
          </a:r>
        </a:p>
      </dsp:txBody>
      <dsp:txXfrm rot="-5400000">
        <a:off x="3018927" y="1717133"/>
        <a:ext cx="5310656" cy="1041174"/>
      </dsp:txXfrm>
    </dsp:sp>
    <dsp:sp modelId="{20321BF4-26F7-D840-81DC-DC2BE16B50B3}">
      <dsp:nvSpPr>
        <dsp:cNvPr id="0" name=""/>
        <dsp:cNvSpPr/>
      </dsp:nvSpPr>
      <dsp:spPr>
        <a:xfrm>
          <a:off x="0" y="1516580"/>
          <a:ext cx="3018926" cy="1442280"/>
        </a:xfrm>
        <a:prstGeom prst="roundRect">
          <a:avLst/>
        </a:prstGeom>
        <a:solidFill>
          <a:schemeClr val="accent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72390" rIns="144780" bIns="72390" numCol="1" spcCol="1270" anchor="ctr" anchorCtr="0">
          <a:noAutofit/>
        </a:bodyPr>
        <a:lstStyle/>
        <a:p>
          <a:pPr marL="0" lvl="0" indent="0" algn="ctr" defTabSz="1689100">
            <a:lnSpc>
              <a:spcPct val="90000"/>
            </a:lnSpc>
            <a:spcBef>
              <a:spcPct val="0"/>
            </a:spcBef>
            <a:spcAft>
              <a:spcPct val="35000"/>
            </a:spcAft>
            <a:buNone/>
          </a:pPr>
          <a:r>
            <a:rPr lang="en-US" sz="3800" kern="1200" dirty="0"/>
            <a:t>Employees</a:t>
          </a:r>
        </a:p>
      </dsp:txBody>
      <dsp:txXfrm>
        <a:off x="70406" y="1586986"/>
        <a:ext cx="2878114" cy="1301468"/>
      </dsp:txXfrm>
    </dsp:sp>
    <dsp:sp modelId="{95089D6E-6D9C-9C49-9663-D0742DC0A91C}">
      <dsp:nvSpPr>
        <dsp:cNvPr id="0" name=""/>
        <dsp:cNvSpPr/>
      </dsp:nvSpPr>
      <dsp:spPr>
        <a:xfrm rot="5400000">
          <a:off x="5125505" y="1068624"/>
          <a:ext cx="1153824" cy="536698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a:t>Experiences risk pool impacts that are dependent on who adopts.</a:t>
          </a:r>
        </a:p>
        <a:p>
          <a:pPr marL="171450" lvl="1" indent="-171450" algn="l" defTabSz="755650">
            <a:lnSpc>
              <a:spcPct val="90000"/>
            </a:lnSpc>
            <a:spcBef>
              <a:spcPct val="0"/>
            </a:spcBef>
            <a:spcAft>
              <a:spcPct val="15000"/>
            </a:spcAft>
            <a:buChar char="•"/>
          </a:pPr>
          <a:r>
            <a:rPr lang="en-US" sz="1700" kern="1200" dirty="0"/>
            <a:t>Pulls employer $$ into individual market.</a:t>
          </a:r>
        </a:p>
        <a:p>
          <a:pPr marL="171450" lvl="1" indent="-171450" algn="l" defTabSz="755650">
            <a:lnSpc>
              <a:spcPct val="90000"/>
            </a:lnSpc>
            <a:spcBef>
              <a:spcPct val="0"/>
            </a:spcBef>
            <a:spcAft>
              <a:spcPct val="15000"/>
            </a:spcAft>
            <a:buChar char="•"/>
          </a:pPr>
          <a:r>
            <a:rPr lang="en-US" sz="1700" kern="1200" dirty="0"/>
            <a:t>Creates incentives for issuers to offer new products.</a:t>
          </a:r>
        </a:p>
      </dsp:txBody>
      <dsp:txXfrm rot="-5400000">
        <a:off x="3018927" y="3231528"/>
        <a:ext cx="5310656" cy="1041174"/>
      </dsp:txXfrm>
    </dsp:sp>
    <dsp:sp modelId="{00064372-2497-3C40-A1C3-D3348694CDEF}">
      <dsp:nvSpPr>
        <dsp:cNvPr id="0" name=""/>
        <dsp:cNvSpPr/>
      </dsp:nvSpPr>
      <dsp:spPr>
        <a:xfrm>
          <a:off x="0" y="3030974"/>
          <a:ext cx="3018926" cy="1442280"/>
        </a:xfrm>
        <a:prstGeom prst="roundRect">
          <a:avLst/>
        </a:prstGeom>
        <a:solidFill>
          <a:schemeClr val="accent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72390" rIns="144780" bIns="72390" numCol="1" spcCol="1270" anchor="ctr" anchorCtr="0">
          <a:noAutofit/>
        </a:bodyPr>
        <a:lstStyle/>
        <a:p>
          <a:pPr marL="0" lvl="0" indent="0" algn="ctr" defTabSz="1689100">
            <a:lnSpc>
              <a:spcPct val="90000"/>
            </a:lnSpc>
            <a:spcBef>
              <a:spcPct val="0"/>
            </a:spcBef>
            <a:spcAft>
              <a:spcPct val="35000"/>
            </a:spcAft>
            <a:buNone/>
          </a:pPr>
          <a:r>
            <a:rPr lang="en-US" sz="3800" kern="1200" dirty="0"/>
            <a:t>State</a:t>
          </a:r>
        </a:p>
      </dsp:txBody>
      <dsp:txXfrm>
        <a:off x="70406" y="3101380"/>
        <a:ext cx="2878114" cy="13014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777884-C3AF-9C42-AA67-AA59C258EDF1}">
      <dsp:nvSpPr>
        <dsp:cNvPr id="0" name=""/>
        <dsp:cNvSpPr/>
      </dsp:nvSpPr>
      <dsp:spPr>
        <a:xfrm>
          <a:off x="244038" y="729"/>
          <a:ext cx="2417683" cy="241768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6990" tIns="46990" rIns="46990" bIns="46990" numCol="1" spcCol="1270" anchor="ctr" anchorCtr="0">
          <a:noAutofit/>
        </a:bodyPr>
        <a:lstStyle/>
        <a:p>
          <a:pPr marL="0" lvl="0" indent="0" algn="ctr" defTabSz="1644650">
            <a:lnSpc>
              <a:spcPct val="90000"/>
            </a:lnSpc>
            <a:spcBef>
              <a:spcPct val="0"/>
            </a:spcBef>
            <a:spcAft>
              <a:spcPct val="35000"/>
            </a:spcAft>
            <a:buNone/>
          </a:pPr>
          <a:r>
            <a:rPr lang="en-US" sz="3700" kern="1200" dirty="0"/>
            <a:t>Level-Funded Plan</a:t>
          </a:r>
        </a:p>
      </dsp:txBody>
      <dsp:txXfrm>
        <a:off x="598099" y="354790"/>
        <a:ext cx="1709561" cy="170956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BCC3C7-C5AD-A24A-A0D9-7EF6A9C6B873}">
      <dsp:nvSpPr>
        <dsp:cNvPr id="0" name=""/>
        <dsp:cNvSpPr/>
      </dsp:nvSpPr>
      <dsp:spPr>
        <a:xfrm rot="5400000">
          <a:off x="5125505" y="-1960164"/>
          <a:ext cx="1153824" cy="536698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a:t>Risk management strategy.</a:t>
          </a:r>
        </a:p>
        <a:p>
          <a:pPr marL="114300" lvl="1" indent="-114300" algn="l" defTabSz="577850">
            <a:lnSpc>
              <a:spcPct val="90000"/>
            </a:lnSpc>
            <a:spcBef>
              <a:spcPct val="0"/>
            </a:spcBef>
            <a:spcAft>
              <a:spcPct val="15000"/>
            </a:spcAft>
            <a:buChar char="•"/>
          </a:pPr>
          <a:r>
            <a:rPr lang="en-US" sz="1300" kern="1200" dirty="0"/>
            <a:t>Potential cost savings by avoiding rules applicable to fully-insured plans.</a:t>
          </a:r>
        </a:p>
        <a:p>
          <a:pPr marL="114300" lvl="1" indent="-114300" algn="l" defTabSz="577850">
            <a:lnSpc>
              <a:spcPct val="90000"/>
            </a:lnSpc>
            <a:spcBef>
              <a:spcPct val="0"/>
            </a:spcBef>
            <a:spcAft>
              <a:spcPct val="15000"/>
            </a:spcAft>
            <a:buChar char="•"/>
          </a:pPr>
          <a:r>
            <a:rPr lang="en-US" sz="1300" kern="1200" dirty="0"/>
            <a:t>Leaves employer exposed to risk associated with minimally regulated stop-loss insurer</a:t>
          </a:r>
        </a:p>
      </dsp:txBody>
      <dsp:txXfrm rot="-5400000">
        <a:off x="3018927" y="202739"/>
        <a:ext cx="5310656" cy="1041174"/>
      </dsp:txXfrm>
    </dsp:sp>
    <dsp:sp modelId="{5C7E9645-539D-FC4F-B49D-3DC3EAE04B56}">
      <dsp:nvSpPr>
        <dsp:cNvPr id="0" name=""/>
        <dsp:cNvSpPr/>
      </dsp:nvSpPr>
      <dsp:spPr>
        <a:xfrm>
          <a:off x="0" y="2185"/>
          <a:ext cx="3018926" cy="1442280"/>
        </a:xfrm>
        <a:prstGeom prst="roundRect">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72390" rIns="144780" bIns="72390" numCol="1" spcCol="1270" anchor="ctr" anchorCtr="0">
          <a:noAutofit/>
        </a:bodyPr>
        <a:lstStyle/>
        <a:p>
          <a:pPr marL="0" lvl="0" indent="0" algn="ctr" defTabSz="1689100">
            <a:lnSpc>
              <a:spcPct val="90000"/>
            </a:lnSpc>
            <a:spcBef>
              <a:spcPct val="0"/>
            </a:spcBef>
            <a:spcAft>
              <a:spcPct val="35000"/>
            </a:spcAft>
            <a:buNone/>
          </a:pPr>
          <a:r>
            <a:rPr lang="en-US" sz="3800" kern="1200" dirty="0"/>
            <a:t>Employer</a:t>
          </a:r>
        </a:p>
      </dsp:txBody>
      <dsp:txXfrm>
        <a:off x="70406" y="72591"/>
        <a:ext cx="2878114" cy="1301468"/>
      </dsp:txXfrm>
    </dsp:sp>
    <dsp:sp modelId="{621D6333-1F34-4B4F-B716-B02EE5C1A449}">
      <dsp:nvSpPr>
        <dsp:cNvPr id="0" name=""/>
        <dsp:cNvSpPr/>
      </dsp:nvSpPr>
      <dsp:spPr>
        <a:xfrm rot="5400000">
          <a:off x="5125505" y="-445770"/>
          <a:ext cx="1153824" cy="536698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a:t>Fewer consumer protections compared to fully-insured coverage (e.g., Essential Health Benefits, state requirements).</a:t>
          </a:r>
        </a:p>
        <a:p>
          <a:pPr marL="114300" lvl="1" indent="-114300" algn="l" defTabSz="577850">
            <a:lnSpc>
              <a:spcPct val="90000"/>
            </a:lnSpc>
            <a:spcBef>
              <a:spcPct val="0"/>
            </a:spcBef>
            <a:spcAft>
              <a:spcPct val="15000"/>
            </a:spcAft>
            <a:buChar char="•"/>
          </a:pPr>
          <a:r>
            <a:rPr lang="en-US" sz="1300" kern="1200" dirty="0"/>
            <a:t>Comparable experience to other self-funded plans, when functioning well.</a:t>
          </a:r>
        </a:p>
        <a:p>
          <a:pPr marL="114300" lvl="1" indent="-114300" algn="l" defTabSz="577850">
            <a:lnSpc>
              <a:spcPct val="90000"/>
            </a:lnSpc>
            <a:spcBef>
              <a:spcPct val="0"/>
            </a:spcBef>
            <a:spcAft>
              <a:spcPct val="15000"/>
            </a:spcAft>
            <a:buChar char="•"/>
          </a:pPr>
          <a:r>
            <a:rPr lang="en-US" sz="1300" kern="1200" dirty="0"/>
            <a:t>Leaves employee exposed to risk associated with minimally regulated stop-loss insurer</a:t>
          </a:r>
        </a:p>
      </dsp:txBody>
      <dsp:txXfrm rot="-5400000">
        <a:off x="3018927" y="1717133"/>
        <a:ext cx="5310656" cy="1041174"/>
      </dsp:txXfrm>
    </dsp:sp>
    <dsp:sp modelId="{20321BF4-26F7-D840-81DC-DC2BE16B50B3}">
      <dsp:nvSpPr>
        <dsp:cNvPr id="0" name=""/>
        <dsp:cNvSpPr/>
      </dsp:nvSpPr>
      <dsp:spPr>
        <a:xfrm>
          <a:off x="0" y="1516580"/>
          <a:ext cx="3018926" cy="1442280"/>
        </a:xfrm>
        <a:prstGeom prst="roundRect">
          <a:avLst/>
        </a:prstGeom>
        <a:solidFill>
          <a:schemeClr val="accent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72390" rIns="144780" bIns="72390" numCol="1" spcCol="1270" anchor="ctr" anchorCtr="0">
          <a:noAutofit/>
        </a:bodyPr>
        <a:lstStyle/>
        <a:p>
          <a:pPr marL="0" lvl="0" indent="0" algn="ctr" defTabSz="1689100">
            <a:lnSpc>
              <a:spcPct val="90000"/>
            </a:lnSpc>
            <a:spcBef>
              <a:spcPct val="0"/>
            </a:spcBef>
            <a:spcAft>
              <a:spcPct val="35000"/>
            </a:spcAft>
            <a:buNone/>
          </a:pPr>
          <a:r>
            <a:rPr lang="en-US" sz="3800" kern="1200" dirty="0"/>
            <a:t>Employees</a:t>
          </a:r>
        </a:p>
      </dsp:txBody>
      <dsp:txXfrm>
        <a:off x="70406" y="1586986"/>
        <a:ext cx="2878114" cy="1301468"/>
      </dsp:txXfrm>
    </dsp:sp>
    <dsp:sp modelId="{95089D6E-6D9C-9C49-9663-D0742DC0A91C}">
      <dsp:nvSpPr>
        <dsp:cNvPr id="0" name=""/>
        <dsp:cNvSpPr/>
      </dsp:nvSpPr>
      <dsp:spPr>
        <a:xfrm rot="5400000">
          <a:off x="5125505" y="1068624"/>
          <a:ext cx="1153824" cy="536698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Adverse selection, with healthier employer groups moving out of the fully-insured risk pool.</a:t>
          </a:r>
        </a:p>
      </dsp:txBody>
      <dsp:txXfrm rot="-5400000">
        <a:off x="3018927" y="3231528"/>
        <a:ext cx="5310656" cy="1041174"/>
      </dsp:txXfrm>
    </dsp:sp>
    <dsp:sp modelId="{00064372-2497-3C40-A1C3-D3348694CDEF}">
      <dsp:nvSpPr>
        <dsp:cNvPr id="0" name=""/>
        <dsp:cNvSpPr/>
      </dsp:nvSpPr>
      <dsp:spPr>
        <a:xfrm>
          <a:off x="0" y="3030974"/>
          <a:ext cx="3018926" cy="1442280"/>
        </a:xfrm>
        <a:prstGeom prst="roundRect">
          <a:avLst/>
        </a:prstGeom>
        <a:solidFill>
          <a:schemeClr val="accent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72390" rIns="144780" bIns="72390" numCol="1" spcCol="1270" anchor="ctr" anchorCtr="0">
          <a:noAutofit/>
        </a:bodyPr>
        <a:lstStyle/>
        <a:p>
          <a:pPr marL="0" lvl="0" indent="0" algn="ctr" defTabSz="1689100">
            <a:lnSpc>
              <a:spcPct val="90000"/>
            </a:lnSpc>
            <a:spcBef>
              <a:spcPct val="0"/>
            </a:spcBef>
            <a:spcAft>
              <a:spcPct val="35000"/>
            </a:spcAft>
            <a:buNone/>
          </a:pPr>
          <a:r>
            <a:rPr lang="en-US" sz="3800" kern="1200" dirty="0"/>
            <a:t>State</a:t>
          </a:r>
        </a:p>
      </dsp:txBody>
      <dsp:txXfrm>
        <a:off x="70406" y="3101380"/>
        <a:ext cx="2878114" cy="130146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ED7705-93F8-F04A-A65A-F95BA24E5273}">
      <dsp:nvSpPr>
        <dsp:cNvPr id="0" name=""/>
        <dsp:cNvSpPr/>
      </dsp:nvSpPr>
      <dsp:spPr>
        <a:xfrm>
          <a:off x="1470" y="993529"/>
          <a:ext cx="1949008" cy="194900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Employer sponsored plan covering preventive services ONLY</a:t>
          </a:r>
        </a:p>
      </dsp:txBody>
      <dsp:txXfrm>
        <a:off x="286896" y="1278955"/>
        <a:ext cx="1378156" cy="1378156"/>
      </dsp:txXfrm>
    </dsp:sp>
    <dsp:sp modelId="{77E55B15-BB22-D447-BF42-BE98E033A360}">
      <dsp:nvSpPr>
        <dsp:cNvPr id="0" name=""/>
        <dsp:cNvSpPr/>
      </dsp:nvSpPr>
      <dsp:spPr>
        <a:xfrm>
          <a:off x="2108737" y="1402821"/>
          <a:ext cx="1130424" cy="1130424"/>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2258575" y="1835095"/>
        <a:ext cx="830748" cy="265876"/>
      </dsp:txXfrm>
    </dsp:sp>
    <dsp:sp modelId="{3F2ADB43-761A-4840-B0A0-BFF18E871D17}">
      <dsp:nvSpPr>
        <dsp:cNvPr id="0" name=""/>
        <dsp:cNvSpPr/>
      </dsp:nvSpPr>
      <dsp:spPr>
        <a:xfrm>
          <a:off x="3397421" y="993529"/>
          <a:ext cx="1949008" cy="194900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Excepted Benefits</a:t>
          </a:r>
        </a:p>
      </dsp:txBody>
      <dsp:txXfrm>
        <a:off x="3682847" y="1278955"/>
        <a:ext cx="1378156" cy="1378156"/>
      </dsp:txXfrm>
    </dsp:sp>
    <dsp:sp modelId="{57EEC2A2-D7B3-4848-8332-A6FB73E3F731}">
      <dsp:nvSpPr>
        <dsp:cNvPr id="0" name=""/>
        <dsp:cNvSpPr/>
      </dsp:nvSpPr>
      <dsp:spPr>
        <a:xfrm>
          <a:off x="5504689" y="1402821"/>
          <a:ext cx="1130424" cy="1130424"/>
        </a:xfrm>
        <a:prstGeom prst="mathEqual">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5654527" y="1635688"/>
        <a:ext cx="830748" cy="664690"/>
      </dsp:txXfrm>
    </dsp:sp>
    <dsp:sp modelId="{7B777884-C3AF-9C42-AA67-AA59C258EDF1}">
      <dsp:nvSpPr>
        <dsp:cNvPr id="0" name=""/>
        <dsp:cNvSpPr/>
      </dsp:nvSpPr>
      <dsp:spPr>
        <a:xfrm>
          <a:off x="6793373" y="993529"/>
          <a:ext cx="1949008" cy="194900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Skinny Plan+</a:t>
          </a:r>
        </a:p>
      </dsp:txBody>
      <dsp:txXfrm>
        <a:off x="7078799" y="1278955"/>
        <a:ext cx="1378156" cy="137815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ED7705-93F8-F04A-A65A-F95BA24E5273}">
      <dsp:nvSpPr>
        <dsp:cNvPr id="0" name=""/>
        <dsp:cNvSpPr/>
      </dsp:nvSpPr>
      <dsp:spPr>
        <a:xfrm>
          <a:off x="750051" y="305"/>
          <a:ext cx="2418531" cy="241853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ESI covering preventive services ONLY</a:t>
          </a:r>
        </a:p>
      </dsp:txBody>
      <dsp:txXfrm>
        <a:off x="1104237" y="354491"/>
        <a:ext cx="1710159" cy="171015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2ADB43-761A-4840-B0A0-BFF18E871D17}">
      <dsp:nvSpPr>
        <dsp:cNvPr id="0" name=""/>
        <dsp:cNvSpPr/>
      </dsp:nvSpPr>
      <dsp:spPr>
        <a:xfrm>
          <a:off x="468647" y="264"/>
          <a:ext cx="2418613" cy="241861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en-US" sz="3000" kern="1200" dirty="0"/>
            <a:t>Excepted Benefits</a:t>
          </a:r>
        </a:p>
      </dsp:txBody>
      <dsp:txXfrm>
        <a:off x="822845" y="354462"/>
        <a:ext cx="1710217" cy="171021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777884-C3AF-9C42-AA67-AA59C258EDF1}">
      <dsp:nvSpPr>
        <dsp:cNvPr id="0" name=""/>
        <dsp:cNvSpPr/>
      </dsp:nvSpPr>
      <dsp:spPr>
        <a:xfrm>
          <a:off x="244038" y="729"/>
          <a:ext cx="2417683" cy="241768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r>
            <a:rPr lang="en-US" sz="3500" kern="1200" dirty="0"/>
            <a:t>Skinny+ Plan</a:t>
          </a:r>
        </a:p>
      </dsp:txBody>
      <dsp:txXfrm>
        <a:off x="598099" y="354790"/>
        <a:ext cx="1709561" cy="170956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BCC3C7-C5AD-A24A-A0D9-7EF6A9C6B873}">
      <dsp:nvSpPr>
        <dsp:cNvPr id="0" name=""/>
        <dsp:cNvSpPr/>
      </dsp:nvSpPr>
      <dsp:spPr>
        <a:xfrm rot="5400000">
          <a:off x="5125505" y="-1960164"/>
          <a:ext cx="1153824" cy="536698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Offers combination product that mimics health insurance.</a:t>
          </a:r>
        </a:p>
        <a:p>
          <a:pPr marL="114300" lvl="1" indent="-114300" algn="l" defTabSz="622300">
            <a:lnSpc>
              <a:spcPct val="90000"/>
            </a:lnSpc>
            <a:spcBef>
              <a:spcPct val="0"/>
            </a:spcBef>
            <a:spcAft>
              <a:spcPct val="15000"/>
            </a:spcAft>
            <a:buFont typeface="Arial" panose="020B0604020202020204" pitchFamily="34" charset="0"/>
            <a:buChar char="•"/>
          </a:pPr>
          <a:r>
            <a:rPr lang="en-US" sz="1400" kern="1200" dirty="0"/>
            <a:t>Avoids larger 4980H penalty, if offered to at least 95% full-time employees.</a:t>
          </a:r>
        </a:p>
        <a:p>
          <a:pPr marL="114300" lvl="1" indent="-114300" algn="l" defTabSz="622300">
            <a:lnSpc>
              <a:spcPct val="90000"/>
            </a:lnSpc>
            <a:spcBef>
              <a:spcPct val="0"/>
            </a:spcBef>
            <a:spcAft>
              <a:spcPct val="15000"/>
            </a:spcAft>
            <a:buFont typeface="Arial" panose="020B0604020202020204" pitchFamily="34" charset="0"/>
            <a:buChar char="•"/>
          </a:pPr>
          <a:r>
            <a:rPr lang="en-US" sz="1400" kern="1200" dirty="0"/>
            <a:t>Contains costs, limits risk, and lowers administrative burden.</a:t>
          </a:r>
        </a:p>
      </dsp:txBody>
      <dsp:txXfrm rot="-5400000">
        <a:off x="3018927" y="202739"/>
        <a:ext cx="5310656" cy="1041174"/>
      </dsp:txXfrm>
    </dsp:sp>
    <dsp:sp modelId="{5C7E9645-539D-FC4F-B49D-3DC3EAE04B56}">
      <dsp:nvSpPr>
        <dsp:cNvPr id="0" name=""/>
        <dsp:cNvSpPr/>
      </dsp:nvSpPr>
      <dsp:spPr>
        <a:xfrm>
          <a:off x="0" y="2185"/>
          <a:ext cx="3018926" cy="1442280"/>
        </a:xfrm>
        <a:prstGeom prst="roundRect">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72390" rIns="144780" bIns="72390" numCol="1" spcCol="1270" anchor="ctr" anchorCtr="0">
          <a:noAutofit/>
        </a:bodyPr>
        <a:lstStyle/>
        <a:p>
          <a:pPr marL="0" lvl="0" indent="0" algn="ctr" defTabSz="1689100">
            <a:lnSpc>
              <a:spcPct val="90000"/>
            </a:lnSpc>
            <a:spcBef>
              <a:spcPct val="0"/>
            </a:spcBef>
            <a:spcAft>
              <a:spcPct val="35000"/>
            </a:spcAft>
            <a:buNone/>
          </a:pPr>
          <a:r>
            <a:rPr lang="en-US" sz="3800" kern="1200" dirty="0"/>
            <a:t>Employer</a:t>
          </a:r>
        </a:p>
      </dsp:txBody>
      <dsp:txXfrm>
        <a:off x="70406" y="72591"/>
        <a:ext cx="2878114" cy="1301468"/>
      </dsp:txXfrm>
    </dsp:sp>
    <dsp:sp modelId="{621D6333-1F34-4B4F-B716-B02EE5C1A449}">
      <dsp:nvSpPr>
        <dsp:cNvPr id="0" name=""/>
        <dsp:cNvSpPr/>
      </dsp:nvSpPr>
      <dsp:spPr>
        <a:xfrm rot="5400000">
          <a:off x="5125505" y="-445770"/>
          <a:ext cx="1153824" cy="536698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Increased financial risk.</a:t>
          </a:r>
        </a:p>
        <a:p>
          <a:pPr marL="171450" lvl="1" indent="-171450" algn="l" defTabSz="711200">
            <a:lnSpc>
              <a:spcPct val="90000"/>
            </a:lnSpc>
            <a:spcBef>
              <a:spcPct val="0"/>
            </a:spcBef>
            <a:spcAft>
              <a:spcPct val="15000"/>
            </a:spcAft>
            <a:buChar char="•"/>
          </a:pPr>
          <a:r>
            <a:rPr lang="en-US" sz="1600" kern="1200" dirty="0"/>
            <a:t>Doesn’t get consumer protections applicable to major medical plans (except w/r/t preventive only plan).</a:t>
          </a:r>
        </a:p>
      </dsp:txBody>
      <dsp:txXfrm rot="-5400000">
        <a:off x="3018927" y="1717133"/>
        <a:ext cx="5310656" cy="1041174"/>
      </dsp:txXfrm>
    </dsp:sp>
    <dsp:sp modelId="{20321BF4-26F7-D840-81DC-DC2BE16B50B3}">
      <dsp:nvSpPr>
        <dsp:cNvPr id="0" name=""/>
        <dsp:cNvSpPr/>
      </dsp:nvSpPr>
      <dsp:spPr>
        <a:xfrm>
          <a:off x="0" y="1516580"/>
          <a:ext cx="3018926" cy="1442280"/>
        </a:xfrm>
        <a:prstGeom prst="roundRect">
          <a:avLst/>
        </a:prstGeom>
        <a:solidFill>
          <a:schemeClr val="accent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72390" rIns="144780" bIns="72390" numCol="1" spcCol="1270" anchor="ctr" anchorCtr="0">
          <a:noAutofit/>
        </a:bodyPr>
        <a:lstStyle/>
        <a:p>
          <a:pPr marL="0" lvl="0" indent="0" algn="ctr" defTabSz="1689100">
            <a:lnSpc>
              <a:spcPct val="90000"/>
            </a:lnSpc>
            <a:spcBef>
              <a:spcPct val="0"/>
            </a:spcBef>
            <a:spcAft>
              <a:spcPct val="35000"/>
            </a:spcAft>
            <a:buNone/>
          </a:pPr>
          <a:r>
            <a:rPr lang="en-US" sz="3800" kern="1200" dirty="0"/>
            <a:t>Employees</a:t>
          </a:r>
        </a:p>
      </dsp:txBody>
      <dsp:txXfrm>
        <a:off x="70406" y="1586986"/>
        <a:ext cx="2878114" cy="1301468"/>
      </dsp:txXfrm>
    </dsp:sp>
    <dsp:sp modelId="{95089D6E-6D9C-9C49-9663-D0742DC0A91C}">
      <dsp:nvSpPr>
        <dsp:cNvPr id="0" name=""/>
        <dsp:cNvSpPr/>
      </dsp:nvSpPr>
      <dsp:spPr>
        <a:xfrm rot="5400000">
          <a:off x="5125505" y="1068624"/>
          <a:ext cx="1153824" cy="536698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Likely has a negative impact on state small group risk pool, compared to if employees were in fully-insured coverage.</a:t>
          </a:r>
        </a:p>
        <a:p>
          <a:pPr marL="171450" lvl="1" indent="-171450" algn="l" defTabSz="711200">
            <a:lnSpc>
              <a:spcPct val="90000"/>
            </a:lnSpc>
            <a:spcBef>
              <a:spcPct val="0"/>
            </a:spcBef>
            <a:spcAft>
              <a:spcPct val="15000"/>
            </a:spcAft>
            <a:buChar char="•"/>
          </a:pPr>
          <a:r>
            <a:rPr lang="en-US" sz="1600" kern="1200" dirty="0"/>
            <a:t>Potential costs related to uncompensated care.</a:t>
          </a:r>
        </a:p>
      </dsp:txBody>
      <dsp:txXfrm rot="-5400000">
        <a:off x="3018927" y="3231528"/>
        <a:ext cx="5310656" cy="1041174"/>
      </dsp:txXfrm>
    </dsp:sp>
    <dsp:sp modelId="{00064372-2497-3C40-A1C3-D3348694CDEF}">
      <dsp:nvSpPr>
        <dsp:cNvPr id="0" name=""/>
        <dsp:cNvSpPr/>
      </dsp:nvSpPr>
      <dsp:spPr>
        <a:xfrm>
          <a:off x="0" y="3030974"/>
          <a:ext cx="3018926" cy="1442280"/>
        </a:xfrm>
        <a:prstGeom prst="roundRect">
          <a:avLst/>
        </a:prstGeom>
        <a:solidFill>
          <a:schemeClr val="accent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72390" rIns="144780" bIns="72390" numCol="1" spcCol="1270" anchor="ctr" anchorCtr="0">
          <a:noAutofit/>
        </a:bodyPr>
        <a:lstStyle/>
        <a:p>
          <a:pPr marL="0" lvl="0" indent="0" algn="ctr" defTabSz="1689100">
            <a:lnSpc>
              <a:spcPct val="90000"/>
            </a:lnSpc>
            <a:spcBef>
              <a:spcPct val="0"/>
            </a:spcBef>
            <a:spcAft>
              <a:spcPct val="35000"/>
            </a:spcAft>
            <a:buNone/>
          </a:pPr>
          <a:r>
            <a:rPr lang="en-US" sz="3800" kern="1200" dirty="0"/>
            <a:t>State</a:t>
          </a:r>
        </a:p>
      </dsp:txBody>
      <dsp:txXfrm>
        <a:off x="70406" y="3101380"/>
        <a:ext cx="2878114" cy="130146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1455F3-1443-E440-B30A-64CD787B7010}">
      <dsp:nvSpPr>
        <dsp:cNvPr id="0" name=""/>
        <dsp:cNvSpPr/>
      </dsp:nvSpPr>
      <dsp:spPr>
        <a:xfrm>
          <a:off x="3419" y="1582208"/>
          <a:ext cx="2254249" cy="225424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778000">
            <a:lnSpc>
              <a:spcPct val="90000"/>
            </a:lnSpc>
            <a:spcBef>
              <a:spcPct val="0"/>
            </a:spcBef>
            <a:spcAft>
              <a:spcPct val="35000"/>
            </a:spcAft>
            <a:buNone/>
          </a:pPr>
          <a:r>
            <a:rPr lang="en-US" sz="4000" kern="1200" dirty="0"/>
            <a:t>ICHRA</a:t>
          </a:r>
        </a:p>
      </dsp:txBody>
      <dsp:txXfrm>
        <a:off x="333546" y="1912335"/>
        <a:ext cx="1593995" cy="1593995"/>
      </dsp:txXfrm>
    </dsp:sp>
    <dsp:sp modelId="{F9D17B43-1639-FC43-80A7-BF12E35CE019}">
      <dsp:nvSpPr>
        <dsp:cNvPr id="0" name=""/>
        <dsp:cNvSpPr/>
      </dsp:nvSpPr>
      <dsp:spPr>
        <a:xfrm rot="19041445">
          <a:off x="2227265" y="2398247"/>
          <a:ext cx="736406" cy="0"/>
        </a:xfrm>
        <a:custGeom>
          <a:avLst/>
          <a:gdLst/>
          <a:ahLst/>
          <a:cxnLst/>
          <a:rect l="0" t="0" r="0" b="0"/>
          <a:pathLst>
            <a:path>
              <a:moveTo>
                <a:pt x="0" y="0"/>
              </a:moveTo>
              <a:lnTo>
                <a:pt x="736406"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A4E0303-33C2-024F-ABC4-4FA95D9842A1}">
      <dsp:nvSpPr>
        <dsp:cNvPr id="0" name=""/>
        <dsp:cNvSpPr/>
      </dsp:nvSpPr>
      <dsp:spPr>
        <a:xfrm rot="13358555">
          <a:off x="5164327" y="2398247"/>
          <a:ext cx="736406" cy="0"/>
        </a:xfrm>
        <a:custGeom>
          <a:avLst/>
          <a:gdLst/>
          <a:ahLst/>
          <a:cxnLst/>
          <a:rect l="0" t="0" r="0" b="0"/>
          <a:pathLst>
            <a:path>
              <a:moveTo>
                <a:pt x="0" y="0"/>
              </a:moveTo>
              <a:lnTo>
                <a:pt x="736406"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800E094-BBAD-974F-A5E4-06E3804083CB}">
      <dsp:nvSpPr>
        <dsp:cNvPr id="0" name=""/>
        <dsp:cNvSpPr/>
      </dsp:nvSpPr>
      <dsp:spPr>
        <a:xfrm>
          <a:off x="2866316" y="2148817"/>
          <a:ext cx="263490" cy="0"/>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011D09B-D70C-364B-AADD-42AB1BD98BD9}">
      <dsp:nvSpPr>
        <dsp:cNvPr id="0" name=""/>
        <dsp:cNvSpPr/>
      </dsp:nvSpPr>
      <dsp:spPr>
        <a:xfrm>
          <a:off x="3129807" y="1588302"/>
          <a:ext cx="1868385" cy="112103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US" sz="1500" kern="1200" dirty="0"/>
            <a:t>Employee uses funds from ICHRA to purchase individual coverage</a:t>
          </a:r>
        </a:p>
      </dsp:txBody>
      <dsp:txXfrm>
        <a:off x="3129807" y="1588302"/>
        <a:ext cx="1868385" cy="1121031"/>
      </dsp:txXfrm>
    </dsp:sp>
    <dsp:sp modelId="{5FC1C490-8299-2044-AB96-C76E0C5D408C}">
      <dsp:nvSpPr>
        <dsp:cNvPr id="0" name=""/>
        <dsp:cNvSpPr/>
      </dsp:nvSpPr>
      <dsp:spPr>
        <a:xfrm>
          <a:off x="4998192" y="2148817"/>
          <a:ext cx="263490" cy="0"/>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CA6F7FE-3EB4-0342-870C-9AE161CF26CF}">
      <dsp:nvSpPr>
        <dsp:cNvPr id="0" name=""/>
        <dsp:cNvSpPr/>
      </dsp:nvSpPr>
      <dsp:spPr>
        <a:xfrm rot="2558555">
          <a:off x="2227265" y="3020419"/>
          <a:ext cx="736406" cy="0"/>
        </a:xfrm>
        <a:custGeom>
          <a:avLst/>
          <a:gdLst/>
          <a:ahLst/>
          <a:cxnLst/>
          <a:rect l="0" t="0" r="0" b="0"/>
          <a:pathLst>
            <a:path>
              <a:moveTo>
                <a:pt x="0" y="0"/>
              </a:moveTo>
              <a:lnTo>
                <a:pt x="736406"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96AB3F-867D-BF4D-9696-690DEBF800B9}">
      <dsp:nvSpPr>
        <dsp:cNvPr id="0" name=""/>
        <dsp:cNvSpPr/>
      </dsp:nvSpPr>
      <dsp:spPr>
        <a:xfrm rot="8241445">
          <a:off x="5164327" y="3020419"/>
          <a:ext cx="736406" cy="0"/>
        </a:xfrm>
        <a:custGeom>
          <a:avLst/>
          <a:gdLst/>
          <a:ahLst/>
          <a:cxnLst/>
          <a:rect l="0" t="0" r="0" b="0"/>
          <a:pathLst>
            <a:path>
              <a:moveTo>
                <a:pt x="0" y="0"/>
              </a:moveTo>
              <a:lnTo>
                <a:pt x="736406"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378633-761D-494B-8B0D-F3D8200DAFF6}">
      <dsp:nvSpPr>
        <dsp:cNvPr id="0" name=""/>
        <dsp:cNvSpPr/>
      </dsp:nvSpPr>
      <dsp:spPr>
        <a:xfrm>
          <a:off x="2866316" y="3269849"/>
          <a:ext cx="263490" cy="0"/>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494943-2319-F444-9B39-48B279F94E3D}">
      <dsp:nvSpPr>
        <dsp:cNvPr id="0" name=""/>
        <dsp:cNvSpPr/>
      </dsp:nvSpPr>
      <dsp:spPr>
        <a:xfrm>
          <a:off x="3129807" y="2709333"/>
          <a:ext cx="1868385" cy="112103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US" sz="1500" kern="1200" dirty="0"/>
            <a:t>ICHRA &amp; individual coverage become “integrated”</a:t>
          </a:r>
        </a:p>
      </dsp:txBody>
      <dsp:txXfrm>
        <a:off x="3129807" y="2709333"/>
        <a:ext cx="1868385" cy="1121031"/>
      </dsp:txXfrm>
    </dsp:sp>
    <dsp:sp modelId="{EEE80CA3-429D-6B4C-B826-8F68837D93F8}">
      <dsp:nvSpPr>
        <dsp:cNvPr id="0" name=""/>
        <dsp:cNvSpPr/>
      </dsp:nvSpPr>
      <dsp:spPr>
        <a:xfrm>
          <a:off x="4998192" y="3269849"/>
          <a:ext cx="263490" cy="0"/>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8EFE46-DC71-2C48-8F76-80E9EAB23CDD}">
      <dsp:nvSpPr>
        <dsp:cNvPr id="0" name=""/>
        <dsp:cNvSpPr/>
      </dsp:nvSpPr>
      <dsp:spPr>
        <a:xfrm>
          <a:off x="5870330" y="1582208"/>
          <a:ext cx="2254249" cy="225424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r>
            <a:rPr lang="en-US" sz="2700" kern="1200" dirty="0"/>
            <a:t>Individual coverage</a:t>
          </a:r>
        </a:p>
        <a:p>
          <a:pPr marL="0" lvl="0" indent="0" algn="ctr" defTabSz="1200150">
            <a:lnSpc>
              <a:spcPct val="90000"/>
            </a:lnSpc>
            <a:spcBef>
              <a:spcPct val="0"/>
            </a:spcBef>
            <a:spcAft>
              <a:spcPct val="35000"/>
            </a:spcAft>
            <a:buNone/>
          </a:pPr>
          <a:r>
            <a:rPr lang="en-US" sz="1800" kern="1200" dirty="0"/>
            <a:t>(or Medicare)</a:t>
          </a:r>
        </a:p>
      </dsp:txBody>
      <dsp:txXfrm>
        <a:off x="6200457" y="1912335"/>
        <a:ext cx="1593995" cy="1593995"/>
      </dsp:txXfrm>
    </dsp:sp>
  </dsp:spTree>
</dsp:drawing>
</file>

<file path=ppt/diagrams/layout1.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10.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dirty="0">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dol.gov/agencies/ebsa/employers-and-advisers/guidance/technical-releases/14-01#f4"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dol.gov/agencies/ebsa/employers-and-advisers/guidance/technical-releases/14-01#f4"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healthsystemtracker.org/chart-collection/recent-trends-in-commercial-health-insurance-market-concentration/#Enrollment%20in%20commercial%20health%20insurance%20plans,%20by%20insurance%20market%20segment,%202013-2023"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healthsystemtracker.org/chart-collection/recent-trends-in-commercial-health-insurance-market-concentration/#Enrollment%20in%20commercial%20health%20insurance%20plans,%20by%20insurance%20market%20segment,%202013-2023"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latin typeface="Arial"/>
              <a:ea typeface="Arial"/>
              <a:cs typeface="Arial"/>
              <a:sym typeface="Arial"/>
            </a:endParaRPr>
          </a:p>
        </p:txBody>
      </p:sp>
      <p:sp>
        <p:nvSpPr>
          <p:cNvPr id="87" name="Google Shape;87;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3e4beaece06_1_8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17500" algn="l" rtl="0">
              <a:lnSpc>
                <a:spcPct val="100000"/>
              </a:lnSpc>
              <a:spcBef>
                <a:spcPts val="0"/>
              </a:spcBef>
              <a:spcAft>
                <a:spcPts val="0"/>
              </a:spcAft>
              <a:buSzPts val="1400"/>
              <a:buFont typeface="Arial"/>
              <a:buChar char="●"/>
            </a:pPr>
            <a:r>
              <a:rPr lang="en-US" dirty="0">
                <a:latin typeface="Arial"/>
                <a:ea typeface="Arial"/>
                <a:cs typeface="Arial"/>
                <a:sym typeface="Arial"/>
              </a:rPr>
              <a:t>Most common of the three examples.</a:t>
            </a:r>
          </a:p>
          <a:p>
            <a:pPr marL="457200" lvl="0" indent="-317500" algn="l" rtl="0">
              <a:lnSpc>
                <a:spcPct val="100000"/>
              </a:lnSpc>
              <a:spcBef>
                <a:spcPts val="0"/>
              </a:spcBef>
              <a:spcAft>
                <a:spcPts val="0"/>
              </a:spcAft>
              <a:buSzPts val="1400"/>
              <a:buFont typeface="Arial"/>
              <a:buChar char="●"/>
            </a:pPr>
            <a:endParaRPr dirty="0">
              <a:latin typeface="Arial"/>
              <a:ea typeface="Arial"/>
              <a:cs typeface="Arial"/>
              <a:sym typeface="Arial"/>
            </a:endParaRPr>
          </a:p>
        </p:txBody>
      </p:sp>
      <p:sp>
        <p:nvSpPr>
          <p:cNvPr id="157" name="Google Shape;157;g3e4beaece06_1_8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3e4beaece06_1_10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17500" algn="l" rtl="0">
              <a:lnSpc>
                <a:spcPct val="100000"/>
              </a:lnSpc>
              <a:spcBef>
                <a:spcPts val="0"/>
              </a:spcBef>
              <a:spcAft>
                <a:spcPts val="0"/>
              </a:spcAft>
              <a:buSzPts val="1400"/>
              <a:buFont typeface="Arial"/>
              <a:buChar char="●"/>
            </a:pPr>
            <a:r>
              <a:rPr lang="en-US" u="sng" dirty="0">
                <a:solidFill>
                  <a:schemeClr val="hlink"/>
                </a:solidFill>
                <a:latin typeface="Arial"/>
                <a:ea typeface="Arial"/>
                <a:cs typeface="Arial"/>
                <a:sym typeface="Arial"/>
                <a:hlinkClick r:id="rId3"/>
              </a:rPr>
              <a:t>U.S. Department of Labor, Technical Release No. 2014-01</a:t>
            </a:r>
            <a:endParaRPr dirty="0">
              <a:latin typeface="Arial"/>
              <a:ea typeface="Arial"/>
              <a:cs typeface="Arial"/>
              <a:sym typeface="Arial"/>
            </a:endParaRPr>
          </a:p>
          <a:p>
            <a:pPr marL="0" lvl="0" indent="0" algn="l" rtl="0">
              <a:lnSpc>
                <a:spcPct val="100000"/>
              </a:lnSpc>
              <a:spcBef>
                <a:spcPts val="0"/>
              </a:spcBef>
              <a:spcAft>
                <a:spcPts val="0"/>
              </a:spcAft>
              <a:buNone/>
            </a:pPr>
            <a:endParaRPr dirty="0">
              <a:latin typeface="Arial"/>
              <a:ea typeface="Arial"/>
              <a:cs typeface="Arial"/>
              <a:sym typeface="Arial"/>
            </a:endParaRPr>
          </a:p>
          <a:p>
            <a:pPr marL="0" lvl="0" indent="0" algn="l" rtl="0">
              <a:lnSpc>
                <a:spcPct val="100000"/>
              </a:lnSpc>
              <a:spcBef>
                <a:spcPts val="0"/>
              </a:spcBef>
              <a:spcAft>
                <a:spcPts val="0"/>
              </a:spcAft>
              <a:buNone/>
            </a:pPr>
            <a:r>
              <a:rPr lang="en-US" dirty="0">
                <a:latin typeface="Arial"/>
                <a:ea typeface="Arial"/>
                <a:cs typeface="Arial"/>
                <a:sym typeface="Arial"/>
              </a:rPr>
              <a:t>Stop-loss insurance with attachment points are particularly attractive for employers with a healthy pool of employees. As these employers choose to self-insure, fully funded employers are left with a sicker pool, increasing premiums (death spiral). To prevent adverse selection, states have attempted to establish regulations that set minimum attachment points for stop-loss insurance in the market, in an attempt to meaningfully drop employers from self-insured plans and balancing the risk pool.  </a:t>
            </a:r>
            <a:endParaRPr dirty="0">
              <a:latin typeface="Arial"/>
              <a:ea typeface="Arial"/>
              <a:cs typeface="Arial"/>
              <a:sym typeface="Arial"/>
            </a:endParaRPr>
          </a:p>
          <a:p>
            <a:pPr marL="0" lvl="0" indent="0" algn="l" rtl="0">
              <a:lnSpc>
                <a:spcPct val="100000"/>
              </a:lnSpc>
              <a:spcBef>
                <a:spcPts val="0"/>
              </a:spcBef>
              <a:spcAft>
                <a:spcPts val="0"/>
              </a:spcAft>
              <a:buNone/>
            </a:pPr>
            <a:endParaRPr dirty="0">
              <a:latin typeface="Arial"/>
              <a:ea typeface="Arial"/>
              <a:cs typeface="Arial"/>
              <a:sym typeface="Arial"/>
            </a:endParaRPr>
          </a:p>
        </p:txBody>
      </p:sp>
      <p:sp>
        <p:nvSpPr>
          <p:cNvPr id="168" name="Google Shape;168;g3e4beaece06_1_10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a:extLst>
            <a:ext uri="{FF2B5EF4-FFF2-40B4-BE49-F238E27FC236}">
              <a16:creationId xmlns:a16="http://schemas.microsoft.com/office/drawing/2014/main" id="{3EB92F7D-4F24-5214-77BD-DFF0BB730F47}"/>
            </a:ext>
          </a:extLst>
        </p:cNvPr>
        <p:cNvGrpSpPr/>
        <p:nvPr/>
      </p:nvGrpSpPr>
      <p:grpSpPr>
        <a:xfrm>
          <a:off x="0" y="0"/>
          <a:ext cx="0" cy="0"/>
          <a:chOff x="0" y="0"/>
          <a:chExt cx="0" cy="0"/>
        </a:xfrm>
      </p:grpSpPr>
      <p:sp>
        <p:nvSpPr>
          <p:cNvPr id="167" name="Google Shape;167;g3e4beaece06_1_104:notes">
            <a:extLst>
              <a:ext uri="{FF2B5EF4-FFF2-40B4-BE49-F238E27FC236}">
                <a16:creationId xmlns:a16="http://schemas.microsoft.com/office/drawing/2014/main" id="{676B59BA-2CF5-3C07-FBDF-9389802A2648}"/>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17500" algn="l" rtl="0">
              <a:lnSpc>
                <a:spcPct val="100000"/>
              </a:lnSpc>
              <a:spcBef>
                <a:spcPts val="0"/>
              </a:spcBef>
              <a:spcAft>
                <a:spcPts val="0"/>
              </a:spcAft>
              <a:buSzPts val="1400"/>
              <a:buFont typeface="Arial"/>
              <a:buChar char="●"/>
            </a:pPr>
            <a:r>
              <a:rPr lang="en-US" u="sng" dirty="0">
                <a:solidFill>
                  <a:schemeClr val="hlink"/>
                </a:solidFill>
                <a:latin typeface="Arial"/>
                <a:ea typeface="Arial"/>
                <a:cs typeface="Arial"/>
                <a:sym typeface="Arial"/>
                <a:hlinkClick r:id="rId3"/>
              </a:rPr>
              <a:t>U.S. Department of Labor, Technical Release No. 2014-01</a:t>
            </a:r>
            <a:endParaRPr lang="en-US" sz="1200" b="0" i="0" u="sng" strike="noStrike" cap="none" dirty="0">
              <a:solidFill>
                <a:schemeClr val="hlink"/>
              </a:solidFill>
              <a:effectLst/>
              <a:latin typeface="Arial"/>
              <a:ea typeface="Arial"/>
              <a:cs typeface="Arial"/>
              <a:sym typeface="Arial"/>
            </a:endParaRPr>
          </a:p>
          <a:p>
            <a:pPr marL="457200" lvl="0" indent="-317500" algn="l" rtl="0">
              <a:lnSpc>
                <a:spcPct val="100000"/>
              </a:lnSpc>
              <a:spcBef>
                <a:spcPts val="0"/>
              </a:spcBef>
              <a:spcAft>
                <a:spcPts val="0"/>
              </a:spcAft>
              <a:buSzPts val="1400"/>
              <a:buFont typeface="Arial"/>
              <a:buChar char="●"/>
            </a:pPr>
            <a:r>
              <a:rPr lang="en-US" sz="1200" b="0" i="0" u="none" strike="noStrike" cap="none" dirty="0">
                <a:solidFill>
                  <a:schemeClr val="dk1"/>
                </a:solidFill>
                <a:effectLst/>
                <a:latin typeface="Calibri"/>
                <a:ea typeface="Calibri"/>
                <a:cs typeface="Calibri"/>
                <a:sym typeface="Calibri"/>
              </a:rPr>
              <a:t>American Medical Sec., Inc. v. Bartlett, 915 F. Supp. 740 (D. Md. 1996)</a:t>
            </a:r>
          </a:p>
          <a:p>
            <a:pPr marL="0" lvl="0" indent="0" algn="l" rtl="0">
              <a:lnSpc>
                <a:spcPct val="100000"/>
              </a:lnSpc>
              <a:spcBef>
                <a:spcPts val="0"/>
              </a:spcBef>
              <a:spcAft>
                <a:spcPts val="0"/>
              </a:spcAft>
              <a:buNone/>
            </a:pPr>
            <a:endParaRPr dirty="0">
              <a:latin typeface="Arial"/>
              <a:ea typeface="Arial"/>
              <a:cs typeface="Arial"/>
              <a:sym typeface="Arial"/>
            </a:endParaRPr>
          </a:p>
          <a:p>
            <a:pPr marL="0" lvl="0" indent="0" algn="l" rtl="0">
              <a:lnSpc>
                <a:spcPct val="100000"/>
              </a:lnSpc>
              <a:spcBef>
                <a:spcPts val="0"/>
              </a:spcBef>
              <a:spcAft>
                <a:spcPts val="0"/>
              </a:spcAft>
              <a:buNone/>
            </a:pPr>
            <a:r>
              <a:rPr lang="en-US" dirty="0">
                <a:latin typeface="Arial"/>
                <a:ea typeface="Arial"/>
                <a:cs typeface="Arial"/>
                <a:sym typeface="Arial"/>
              </a:rPr>
              <a:t>Stop-loss insurance with attachment points are particularly attractive for employers with a healthy pool of employees. As these employers choose to self-insure, fully funded employers are left with a sicker pool, increasing premiums (death spiral). To prevent adverse selection, states have attempted to establish regulations that set minimum attachment points for stop-loss insurance in the market, in an attempt to meaningfully drop employers from self-insured plans and balancing the risk pool.  </a:t>
            </a:r>
          </a:p>
          <a:p>
            <a:pPr marL="0" lvl="0" indent="0" algn="l" rtl="0">
              <a:lnSpc>
                <a:spcPct val="100000"/>
              </a:lnSpc>
              <a:spcBef>
                <a:spcPts val="0"/>
              </a:spcBef>
              <a:spcAft>
                <a:spcPts val="0"/>
              </a:spcAft>
              <a:buNone/>
            </a:pPr>
            <a:endParaRPr lang="en-US" dirty="0">
              <a:latin typeface="Arial"/>
              <a:ea typeface="Arial"/>
              <a:cs typeface="Arial"/>
              <a:sym typeface="Arial"/>
            </a:endParaRPr>
          </a:p>
          <a:p>
            <a:pPr marL="0" lvl="0" indent="0" algn="l" rtl="0">
              <a:lnSpc>
                <a:spcPct val="100000"/>
              </a:lnSpc>
              <a:spcBef>
                <a:spcPts val="0"/>
              </a:spcBef>
              <a:spcAft>
                <a:spcPts val="0"/>
              </a:spcAft>
              <a:buNone/>
            </a:pPr>
            <a:r>
              <a:rPr lang="en-US" dirty="0">
                <a:latin typeface="Arial"/>
                <a:ea typeface="Arial"/>
                <a:cs typeface="Arial"/>
                <a:sym typeface="Arial"/>
              </a:rPr>
              <a:t>States vary in how they approach these – Should they be treated like health insurance? Or like casualty insurance?</a:t>
            </a:r>
            <a:endParaRPr dirty="0">
              <a:latin typeface="Arial"/>
              <a:ea typeface="Arial"/>
              <a:cs typeface="Arial"/>
              <a:sym typeface="Arial"/>
            </a:endParaRPr>
          </a:p>
          <a:p>
            <a:pPr marL="0" lvl="0" indent="0" algn="l" rtl="0">
              <a:lnSpc>
                <a:spcPct val="100000"/>
              </a:lnSpc>
              <a:spcBef>
                <a:spcPts val="0"/>
              </a:spcBef>
              <a:spcAft>
                <a:spcPts val="0"/>
              </a:spcAft>
              <a:buNone/>
            </a:pPr>
            <a:endParaRPr dirty="0">
              <a:latin typeface="Arial"/>
              <a:ea typeface="Arial"/>
              <a:cs typeface="Arial"/>
              <a:sym typeface="Arial"/>
            </a:endParaRPr>
          </a:p>
        </p:txBody>
      </p:sp>
      <p:sp>
        <p:nvSpPr>
          <p:cNvPr id="168" name="Google Shape;168;g3e4beaece06_1_104:notes">
            <a:extLst>
              <a:ext uri="{FF2B5EF4-FFF2-40B4-BE49-F238E27FC236}">
                <a16:creationId xmlns:a16="http://schemas.microsoft.com/office/drawing/2014/main" id="{D7085F78-97CB-4C94-3ED6-36B053BF17DE}"/>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56652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a:extLst>
            <a:ext uri="{FF2B5EF4-FFF2-40B4-BE49-F238E27FC236}">
              <a16:creationId xmlns:a16="http://schemas.microsoft.com/office/drawing/2014/main" id="{17F61C96-46CD-2ED5-EECE-56E9A1879983}"/>
            </a:ext>
          </a:extLst>
        </p:cNvPr>
        <p:cNvGrpSpPr/>
        <p:nvPr/>
      </p:nvGrpSpPr>
      <p:grpSpPr>
        <a:xfrm>
          <a:off x="0" y="0"/>
          <a:ext cx="0" cy="0"/>
          <a:chOff x="0" y="0"/>
          <a:chExt cx="0" cy="0"/>
        </a:xfrm>
      </p:grpSpPr>
      <p:sp>
        <p:nvSpPr>
          <p:cNvPr id="176" name="Google Shape;176;g3e4beaece06_1_93:notes">
            <a:extLst>
              <a:ext uri="{FF2B5EF4-FFF2-40B4-BE49-F238E27FC236}">
                <a16:creationId xmlns:a16="http://schemas.microsoft.com/office/drawing/2014/main" id="{78A7A838-E046-D5DE-A8E9-EA8F1272D9E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228600" marR="0" lvl="0" indent="-228600" algn="l" rtl="0">
              <a:lnSpc>
                <a:spcPct val="100000"/>
              </a:lnSpc>
              <a:spcBef>
                <a:spcPts val="0"/>
              </a:spcBef>
              <a:spcAft>
                <a:spcPts val="0"/>
              </a:spcAft>
              <a:buClr>
                <a:schemeClr val="dk1"/>
              </a:buClr>
              <a:buSzPts val="2000"/>
              <a:buFont typeface="Arial"/>
              <a:buChar char="•"/>
            </a:pPr>
            <a:r>
              <a:rPr lang="en-US" sz="1200" dirty="0"/>
              <a:t>High fixed monthly premium payments. In some states premiums can be reset mid-year.  Most states premiums can be underwritten and changes significantly based on prior year’s costs.</a:t>
            </a:r>
          </a:p>
          <a:p>
            <a:pPr marL="457200" lvl="0" indent="-317500" algn="l" rtl="0">
              <a:lnSpc>
                <a:spcPct val="100000"/>
              </a:lnSpc>
              <a:spcBef>
                <a:spcPts val="0"/>
              </a:spcBef>
              <a:spcAft>
                <a:spcPts val="0"/>
              </a:spcAft>
              <a:buSzPts val="1400"/>
              <a:buFont typeface="Arial"/>
              <a:buChar char="●"/>
            </a:pPr>
            <a:endParaRPr dirty="0">
              <a:latin typeface="Arial"/>
              <a:ea typeface="Arial"/>
              <a:cs typeface="Arial"/>
              <a:sym typeface="Arial"/>
            </a:endParaRPr>
          </a:p>
        </p:txBody>
      </p:sp>
      <p:sp>
        <p:nvSpPr>
          <p:cNvPr id="177" name="Google Shape;177;g3e4beaece06_1_93:notes">
            <a:extLst>
              <a:ext uri="{FF2B5EF4-FFF2-40B4-BE49-F238E27FC236}">
                <a16:creationId xmlns:a16="http://schemas.microsoft.com/office/drawing/2014/main" id="{AD60D963-FBF9-4EB9-C4B3-5C3CA333461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4100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3e4beaece06_1_9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17500" algn="l" rtl="0">
              <a:lnSpc>
                <a:spcPct val="100000"/>
              </a:lnSpc>
              <a:spcBef>
                <a:spcPts val="0"/>
              </a:spcBef>
              <a:spcAft>
                <a:spcPts val="0"/>
              </a:spcAft>
              <a:buSzPts val="1400"/>
              <a:buFont typeface="Arial"/>
              <a:buChar char="●"/>
            </a:pPr>
            <a:r>
              <a:rPr lang="en-US" dirty="0">
                <a:latin typeface="Arial"/>
                <a:ea typeface="Arial"/>
                <a:cs typeface="Arial"/>
                <a:sym typeface="Arial"/>
              </a:rPr>
              <a:t>I haven’t been able to find good data on how common these are.</a:t>
            </a:r>
            <a:endParaRPr dirty="0">
              <a:latin typeface="Arial"/>
              <a:ea typeface="Arial"/>
              <a:cs typeface="Arial"/>
              <a:sym typeface="Arial"/>
            </a:endParaRPr>
          </a:p>
        </p:txBody>
      </p:sp>
      <p:sp>
        <p:nvSpPr>
          <p:cNvPr id="177" name="Google Shape;177;g3e4beaece06_1_9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a:extLst>
            <a:ext uri="{FF2B5EF4-FFF2-40B4-BE49-F238E27FC236}">
              <a16:creationId xmlns:a16="http://schemas.microsoft.com/office/drawing/2014/main" id="{F1353EC0-43C6-B2F4-BA12-F2D6AB17BA68}"/>
            </a:ext>
          </a:extLst>
        </p:cNvPr>
        <p:cNvGrpSpPr/>
        <p:nvPr/>
      </p:nvGrpSpPr>
      <p:grpSpPr>
        <a:xfrm>
          <a:off x="0" y="0"/>
          <a:ext cx="0" cy="0"/>
          <a:chOff x="0" y="0"/>
          <a:chExt cx="0" cy="0"/>
        </a:xfrm>
      </p:grpSpPr>
      <p:sp>
        <p:nvSpPr>
          <p:cNvPr id="176" name="Google Shape;176;g3e4beaece06_1_93:notes">
            <a:extLst>
              <a:ext uri="{FF2B5EF4-FFF2-40B4-BE49-F238E27FC236}">
                <a16:creationId xmlns:a16="http://schemas.microsoft.com/office/drawing/2014/main" id="{20C99C8E-9124-7928-32E7-00547BC842B1}"/>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17500" algn="l" rtl="0">
              <a:lnSpc>
                <a:spcPct val="100000"/>
              </a:lnSpc>
              <a:spcBef>
                <a:spcPts val="0"/>
              </a:spcBef>
              <a:spcAft>
                <a:spcPts val="0"/>
              </a:spcAft>
              <a:buSzPts val="1400"/>
              <a:buFont typeface="Arial"/>
              <a:buChar char="●"/>
            </a:pPr>
            <a:endParaRPr dirty="0">
              <a:latin typeface="Arial"/>
              <a:ea typeface="Arial"/>
              <a:cs typeface="Arial"/>
              <a:sym typeface="Arial"/>
            </a:endParaRPr>
          </a:p>
        </p:txBody>
      </p:sp>
      <p:sp>
        <p:nvSpPr>
          <p:cNvPr id="177" name="Google Shape;177;g3e4beaece06_1_93:notes">
            <a:extLst>
              <a:ext uri="{FF2B5EF4-FFF2-40B4-BE49-F238E27FC236}">
                <a16:creationId xmlns:a16="http://schemas.microsoft.com/office/drawing/2014/main" id="{DD01B187-4ED8-99B4-91BA-DFD3E44ABB2E}"/>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805406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a:extLst>
            <a:ext uri="{FF2B5EF4-FFF2-40B4-BE49-F238E27FC236}">
              <a16:creationId xmlns:a16="http://schemas.microsoft.com/office/drawing/2014/main" id="{97D7DC00-F02F-4599-B40A-2F4DEBA9ED84}"/>
            </a:ext>
          </a:extLst>
        </p:cNvPr>
        <p:cNvGrpSpPr/>
        <p:nvPr/>
      </p:nvGrpSpPr>
      <p:grpSpPr>
        <a:xfrm>
          <a:off x="0" y="0"/>
          <a:ext cx="0" cy="0"/>
          <a:chOff x="0" y="0"/>
          <a:chExt cx="0" cy="0"/>
        </a:xfrm>
      </p:grpSpPr>
      <p:sp>
        <p:nvSpPr>
          <p:cNvPr id="176" name="Google Shape;176;g3e4beaece06_1_93:notes">
            <a:extLst>
              <a:ext uri="{FF2B5EF4-FFF2-40B4-BE49-F238E27FC236}">
                <a16:creationId xmlns:a16="http://schemas.microsoft.com/office/drawing/2014/main" id="{8C2DDB68-4E19-BB8F-2ED9-B1191CD88F3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17500" algn="l" rtl="0">
              <a:lnSpc>
                <a:spcPct val="100000"/>
              </a:lnSpc>
              <a:spcBef>
                <a:spcPts val="0"/>
              </a:spcBef>
              <a:spcAft>
                <a:spcPts val="0"/>
              </a:spcAft>
              <a:buSzPts val="1400"/>
              <a:buFont typeface="Arial"/>
              <a:buChar char="●"/>
            </a:pPr>
            <a:r>
              <a:rPr lang="en-US" dirty="0">
                <a:latin typeface="Arial"/>
                <a:ea typeface="Arial"/>
                <a:cs typeface="Arial"/>
                <a:sym typeface="Arial"/>
              </a:rPr>
              <a:t>Unclear how common these combo arrangements are.</a:t>
            </a:r>
          </a:p>
          <a:p>
            <a:pPr marL="457200" lvl="0" indent="-317500" algn="l" rtl="0">
              <a:lnSpc>
                <a:spcPct val="100000"/>
              </a:lnSpc>
              <a:spcBef>
                <a:spcPts val="0"/>
              </a:spcBef>
              <a:spcAft>
                <a:spcPts val="0"/>
              </a:spcAft>
              <a:buSzPts val="1400"/>
              <a:buFont typeface="Arial"/>
              <a:buChar char="●"/>
            </a:pPr>
            <a:r>
              <a:rPr lang="en-US" dirty="0">
                <a:latin typeface="Arial"/>
                <a:ea typeface="Arial"/>
                <a:cs typeface="Arial"/>
                <a:sym typeface="Arial"/>
              </a:rPr>
              <a:t>When I was at CMS, we received a handful of inquiries about preventive-only plans per year.  </a:t>
            </a:r>
          </a:p>
          <a:p>
            <a:pPr marL="457200" lvl="0" indent="-317500" algn="l" rtl="0">
              <a:lnSpc>
                <a:spcPct val="100000"/>
              </a:lnSpc>
              <a:spcBef>
                <a:spcPts val="0"/>
              </a:spcBef>
              <a:spcAft>
                <a:spcPts val="0"/>
              </a:spcAft>
              <a:buSzPts val="1400"/>
              <a:buFont typeface="Arial"/>
              <a:buChar char="●"/>
            </a:pPr>
            <a:r>
              <a:rPr lang="en-US" dirty="0">
                <a:latin typeface="Arial"/>
                <a:ea typeface="Arial"/>
                <a:cs typeface="Arial"/>
                <a:sym typeface="Arial"/>
              </a:rPr>
              <a:t>Excepted benefits with detailed fee schedules are quite common in the fixed indemnity space.</a:t>
            </a:r>
            <a:endParaRPr dirty="0">
              <a:latin typeface="Arial"/>
              <a:ea typeface="Arial"/>
              <a:cs typeface="Arial"/>
              <a:sym typeface="Arial"/>
            </a:endParaRPr>
          </a:p>
        </p:txBody>
      </p:sp>
      <p:sp>
        <p:nvSpPr>
          <p:cNvPr id="177" name="Google Shape;177;g3e4beaece06_1_93:notes">
            <a:extLst>
              <a:ext uri="{FF2B5EF4-FFF2-40B4-BE49-F238E27FC236}">
                <a16:creationId xmlns:a16="http://schemas.microsoft.com/office/drawing/2014/main" id="{604AAE4C-CE48-960C-BBEF-5DF7DB6D065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403558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a:extLst>
            <a:ext uri="{FF2B5EF4-FFF2-40B4-BE49-F238E27FC236}">
              <a16:creationId xmlns:a16="http://schemas.microsoft.com/office/drawing/2014/main" id="{613ADBFE-30FC-FE3E-5630-18150EBE0344}"/>
            </a:ext>
          </a:extLst>
        </p:cNvPr>
        <p:cNvGrpSpPr/>
        <p:nvPr/>
      </p:nvGrpSpPr>
      <p:grpSpPr>
        <a:xfrm>
          <a:off x="0" y="0"/>
          <a:ext cx="0" cy="0"/>
          <a:chOff x="0" y="0"/>
          <a:chExt cx="0" cy="0"/>
        </a:xfrm>
      </p:grpSpPr>
      <p:sp>
        <p:nvSpPr>
          <p:cNvPr id="176" name="Google Shape;176;g3e4beaece06_1_93:notes">
            <a:extLst>
              <a:ext uri="{FF2B5EF4-FFF2-40B4-BE49-F238E27FC236}">
                <a16:creationId xmlns:a16="http://schemas.microsoft.com/office/drawing/2014/main" id="{4A77EF03-0661-9B54-6887-513BBBF3E7B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17500" algn="l" rtl="0">
              <a:lnSpc>
                <a:spcPct val="100000"/>
              </a:lnSpc>
              <a:spcBef>
                <a:spcPts val="0"/>
              </a:spcBef>
              <a:spcAft>
                <a:spcPts val="0"/>
              </a:spcAft>
              <a:buSzPts val="1400"/>
              <a:buFont typeface="Arial"/>
              <a:buChar char="●"/>
            </a:pPr>
            <a:endParaRPr dirty="0">
              <a:latin typeface="Arial"/>
              <a:ea typeface="Arial"/>
              <a:cs typeface="Arial"/>
              <a:sym typeface="Arial"/>
            </a:endParaRPr>
          </a:p>
        </p:txBody>
      </p:sp>
      <p:sp>
        <p:nvSpPr>
          <p:cNvPr id="177" name="Google Shape;177;g3e4beaece06_1_93:notes">
            <a:extLst>
              <a:ext uri="{FF2B5EF4-FFF2-40B4-BE49-F238E27FC236}">
                <a16:creationId xmlns:a16="http://schemas.microsoft.com/office/drawing/2014/main" id="{3E3A853D-CF5A-33B4-37A9-B1F919545D0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715034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3e4beaece06_1_7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17500" algn="l" rtl="0">
              <a:lnSpc>
                <a:spcPct val="100000"/>
              </a:lnSpc>
              <a:spcBef>
                <a:spcPts val="0"/>
              </a:spcBef>
              <a:spcAft>
                <a:spcPts val="0"/>
              </a:spcAft>
              <a:buSzPts val="1400"/>
              <a:buFont typeface="Arial"/>
              <a:buChar char="●"/>
            </a:pPr>
            <a:endParaRPr dirty="0">
              <a:latin typeface="Arial"/>
              <a:ea typeface="Arial"/>
              <a:cs typeface="Arial"/>
              <a:sym typeface="Arial"/>
            </a:endParaRPr>
          </a:p>
        </p:txBody>
      </p:sp>
      <p:sp>
        <p:nvSpPr>
          <p:cNvPr id="195" name="Google Shape;195;g3e4beaece06_1_7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a:extLst>
            <a:ext uri="{FF2B5EF4-FFF2-40B4-BE49-F238E27FC236}">
              <a16:creationId xmlns:a16="http://schemas.microsoft.com/office/drawing/2014/main" id="{30617D2A-EE93-BBDB-5266-90FFD9A4258F}"/>
            </a:ext>
          </a:extLst>
        </p:cNvPr>
        <p:cNvGrpSpPr/>
        <p:nvPr/>
      </p:nvGrpSpPr>
      <p:grpSpPr>
        <a:xfrm>
          <a:off x="0" y="0"/>
          <a:ext cx="0" cy="0"/>
          <a:chOff x="0" y="0"/>
          <a:chExt cx="0" cy="0"/>
        </a:xfrm>
      </p:grpSpPr>
      <p:sp>
        <p:nvSpPr>
          <p:cNvPr id="194" name="Google Shape;194;g3e4beaece06_1_74:notes">
            <a:extLst>
              <a:ext uri="{FF2B5EF4-FFF2-40B4-BE49-F238E27FC236}">
                <a16:creationId xmlns:a16="http://schemas.microsoft.com/office/drawing/2014/main" id="{7FF99468-2B65-6988-3564-12227B4710B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17500" algn="l" rtl="0">
              <a:lnSpc>
                <a:spcPct val="100000"/>
              </a:lnSpc>
              <a:spcBef>
                <a:spcPts val="0"/>
              </a:spcBef>
              <a:spcAft>
                <a:spcPts val="0"/>
              </a:spcAft>
              <a:buSzPts val="1400"/>
              <a:buFont typeface="Arial"/>
              <a:buChar char="●"/>
            </a:pPr>
            <a:endParaRPr dirty="0">
              <a:latin typeface="Arial"/>
              <a:ea typeface="Arial"/>
              <a:cs typeface="Arial"/>
              <a:sym typeface="Arial"/>
            </a:endParaRPr>
          </a:p>
        </p:txBody>
      </p:sp>
      <p:sp>
        <p:nvSpPr>
          <p:cNvPr id="195" name="Google Shape;195;g3e4beaece06_1_74:notes">
            <a:extLst>
              <a:ext uri="{FF2B5EF4-FFF2-40B4-BE49-F238E27FC236}">
                <a16:creationId xmlns:a16="http://schemas.microsoft.com/office/drawing/2014/main" id="{5B1D5EEA-EED7-0687-520A-2F23611BE7C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58092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p5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latin typeface="Arial"/>
              <a:ea typeface="Arial"/>
              <a:cs typeface="Arial"/>
              <a:sym typeface="Arial"/>
            </a:endParaRPr>
          </a:p>
        </p:txBody>
      </p:sp>
      <p:sp>
        <p:nvSpPr>
          <p:cNvPr id="234" name="Google Shape;234;p5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a:extLst>
            <a:ext uri="{FF2B5EF4-FFF2-40B4-BE49-F238E27FC236}">
              <a16:creationId xmlns:a16="http://schemas.microsoft.com/office/drawing/2014/main" id="{F1276471-331B-5E70-8D9F-842A6DA4717C}"/>
            </a:ext>
          </a:extLst>
        </p:cNvPr>
        <p:cNvGrpSpPr/>
        <p:nvPr/>
      </p:nvGrpSpPr>
      <p:grpSpPr>
        <a:xfrm>
          <a:off x="0" y="0"/>
          <a:ext cx="0" cy="0"/>
          <a:chOff x="0" y="0"/>
          <a:chExt cx="0" cy="0"/>
        </a:xfrm>
      </p:grpSpPr>
      <p:sp>
        <p:nvSpPr>
          <p:cNvPr id="176" name="Google Shape;176;g3e4beaece06_1_93:notes">
            <a:extLst>
              <a:ext uri="{FF2B5EF4-FFF2-40B4-BE49-F238E27FC236}">
                <a16:creationId xmlns:a16="http://schemas.microsoft.com/office/drawing/2014/main" id="{A0A0A42D-84F7-1BD8-FEA3-CDA9B271BD58}"/>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17500" algn="l" rtl="0">
              <a:lnSpc>
                <a:spcPct val="100000"/>
              </a:lnSpc>
              <a:spcBef>
                <a:spcPts val="0"/>
              </a:spcBef>
              <a:spcAft>
                <a:spcPts val="0"/>
              </a:spcAft>
              <a:buSzPts val="1400"/>
              <a:buFont typeface="Arial"/>
              <a:buChar char="●"/>
            </a:pPr>
            <a:endParaRPr dirty="0">
              <a:latin typeface="Arial"/>
              <a:ea typeface="Arial"/>
              <a:cs typeface="Arial"/>
              <a:sym typeface="Arial"/>
            </a:endParaRPr>
          </a:p>
        </p:txBody>
      </p:sp>
      <p:sp>
        <p:nvSpPr>
          <p:cNvPr id="177" name="Google Shape;177;g3e4beaece06_1_93:notes">
            <a:extLst>
              <a:ext uri="{FF2B5EF4-FFF2-40B4-BE49-F238E27FC236}">
                <a16:creationId xmlns:a16="http://schemas.microsoft.com/office/drawing/2014/main" id="{3FA76A73-DE82-C607-CA0A-A47D7940A44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811388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g3e4beaece06_1_5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latin typeface="Arial"/>
              <a:ea typeface="Arial"/>
              <a:cs typeface="Arial"/>
              <a:sym typeface="Arial"/>
            </a:endParaRPr>
          </a:p>
        </p:txBody>
      </p:sp>
      <p:sp>
        <p:nvSpPr>
          <p:cNvPr id="229" name="Google Shape;229;g3e4beaece06_1_5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a:extLst>
            <a:ext uri="{FF2B5EF4-FFF2-40B4-BE49-F238E27FC236}">
              <a16:creationId xmlns:a16="http://schemas.microsoft.com/office/drawing/2014/main" id="{2F4BCDB2-ECB7-A482-0C90-49B7213E4C70}"/>
            </a:ext>
          </a:extLst>
        </p:cNvPr>
        <p:cNvGrpSpPr/>
        <p:nvPr/>
      </p:nvGrpSpPr>
      <p:grpSpPr>
        <a:xfrm>
          <a:off x="0" y="0"/>
          <a:ext cx="0" cy="0"/>
          <a:chOff x="0" y="0"/>
          <a:chExt cx="0" cy="0"/>
        </a:xfrm>
      </p:grpSpPr>
      <p:sp>
        <p:nvSpPr>
          <p:cNvPr id="215" name="Google Shape;215;p38:notes">
            <a:extLst>
              <a:ext uri="{FF2B5EF4-FFF2-40B4-BE49-F238E27FC236}">
                <a16:creationId xmlns:a16="http://schemas.microsoft.com/office/drawing/2014/main" id="{2BA86AFC-5564-3DB4-F110-2DBE28274282}"/>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marR="0" lvl="0" indent="-317500" algn="l" defTabSz="914400" rtl="0" eaLnBrk="1" fontAlgn="auto" latinLnBrk="0" hangingPunct="1">
              <a:lnSpc>
                <a:spcPct val="100000"/>
              </a:lnSpc>
              <a:spcBef>
                <a:spcPts val="0"/>
              </a:spcBef>
              <a:spcAft>
                <a:spcPts val="0"/>
              </a:spcAft>
              <a:buClr>
                <a:srgbClr val="000000"/>
              </a:buClr>
              <a:buSzPts val="1400"/>
              <a:buFont typeface="Arial"/>
              <a:buChar char="●"/>
              <a:tabLst/>
              <a:defRPr/>
            </a:pPr>
            <a:r>
              <a:rPr lang="en-US" sz="1200" dirty="0"/>
              <a:t>Level funded: With state laws regulating stop-loss insurance attachment points, small employers not subject to the employer mandate may drop coverage entirely, leaving employees uninsured. </a:t>
            </a:r>
          </a:p>
          <a:p>
            <a:pPr marL="457200" lvl="0" indent="-317500" algn="l" rtl="0">
              <a:lnSpc>
                <a:spcPct val="100000"/>
              </a:lnSpc>
              <a:spcBef>
                <a:spcPts val="0"/>
              </a:spcBef>
              <a:spcAft>
                <a:spcPts val="0"/>
              </a:spcAft>
              <a:buSzPts val="1400"/>
              <a:buFont typeface="Arial"/>
              <a:buChar char="●"/>
            </a:pPr>
            <a:endParaRPr dirty="0">
              <a:latin typeface="Arial"/>
              <a:ea typeface="Arial"/>
              <a:cs typeface="Arial"/>
              <a:sym typeface="Arial"/>
            </a:endParaRPr>
          </a:p>
        </p:txBody>
      </p:sp>
      <p:sp>
        <p:nvSpPr>
          <p:cNvPr id="216" name="Google Shape;216;p38:notes">
            <a:extLst>
              <a:ext uri="{FF2B5EF4-FFF2-40B4-BE49-F238E27FC236}">
                <a16:creationId xmlns:a16="http://schemas.microsoft.com/office/drawing/2014/main" id="{1F480428-F1F2-7E73-F995-E0D679F109DE}"/>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6525943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p8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latin typeface="Arial"/>
              <a:ea typeface="Arial"/>
              <a:cs typeface="Arial"/>
              <a:sym typeface="Arial"/>
            </a:endParaRPr>
          </a:p>
        </p:txBody>
      </p:sp>
      <p:sp>
        <p:nvSpPr>
          <p:cNvPr id="240" name="Google Shape;240;p8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latin typeface="Arial"/>
              <a:ea typeface="Arial"/>
              <a:cs typeface="Arial"/>
              <a:sym typeface="Arial"/>
            </a:endParaRPr>
          </a:p>
        </p:txBody>
      </p:sp>
      <p:sp>
        <p:nvSpPr>
          <p:cNvPr id="93" name="Google Shape;93;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3e4beaece06_1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17500" algn="l" rtl="0">
              <a:lnSpc>
                <a:spcPct val="100000"/>
              </a:lnSpc>
              <a:spcBef>
                <a:spcPts val="0"/>
              </a:spcBef>
              <a:spcAft>
                <a:spcPts val="0"/>
              </a:spcAft>
              <a:buSzPts val="1400"/>
              <a:buFont typeface="Arial"/>
              <a:buChar char="●"/>
            </a:pPr>
            <a:r>
              <a:rPr lang="en-US" u="sng" dirty="0">
                <a:solidFill>
                  <a:schemeClr val="hlink"/>
                </a:solidFill>
                <a:latin typeface="Arial"/>
                <a:ea typeface="Arial"/>
                <a:cs typeface="Arial"/>
                <a:sym typeface="Arial"/>
              </a:rPr>
              <a:t>https://media.milliman.com/v1/media/edge/images/millimaninc5660-milliman6442-prod27d5-0001/media/Milliman/PDFs/2026-Articles/2026_Milliman-Medical-Index.pdf</a:t>
            </a:r>
          </a:p>
          <a:p>
            <a:pPr marL="457200" lvl="0" indent="-317500" algn="l" rtl="0">
              <a:lnSpc>
                <a:spcPct val="100000"/>
              </a:lnSpc>
              <a:spcBef>
                <a:spcPts val="0"/>
              </a:spcBef>
              <a:spcAft>
                <a:spcPts val="0"/>
              </a:spcAft>
              <a:buSzPts val="1400"/>
              <a:buFont typeface="Arial"/>
              <a:buChar char="●"/>
            </a:pPr>
            <a:endParaRPr lang="en-US" u="sng" dirty="0">
              <a:solidFill>
                <a:schemeClr val="hlink"/>
              </a:solidFill>
              <a:latin typeface="Arial"/>
              <a:ea typeface="Arial"/>
              <a:cs typeface="Arial"/>
              <a:sym typeface="Arial"/>
            </a:endParaRPr>
          </a:p>
          <a:p>
            <a:pPr marL="457200" lvl="0" indent="-317500" algn="l" rtl="0">
              <a:lnSpc>
                <a:spcPct val="100000"/>
              </a:lnSpc>
              <a:spcBef>
                <a:spcPts val="0"/>
              </a:spcBef>
              <a:spcAft>
                <a:spcPts val="0"/>
              </a:spcAft>
              <a:buSzPts val="1400"/>
              <a:buFont typeface="Arial"/>
              <a:buChar char="●"/>
            </a:pPr>
            <a:r>
              <a:rPr lang="en-US" b="0" u="none" dirty="0">
                <a:solidFill>
                  <a:schemeClr val="hlink"/>
                </a:solidFill>
                <a:latin typeface="Arial"/>
                <a:ea typeface="Arial"/>
                <a:cs typeface="Arial"/>
                <a:sym typeface="Arial"/>
              </a:rPr>
              <a:t>Milliman: consulting and actuarial firm</a:t>
            </a:r>
            <a:endParaRPr b="0" u="none" dirty="0">
              <a:latin typeface="Arial"/>
              <a:ea typeface="Arial"/>
              <a:cs typeface="Arial"/>
              <a:sym typeface="Arial"/>
            </a:endParaRPr>
          </a:p>
        </p:txBody>
      </p:sp>
      <p:sp>
        <p:nvSpPr>
          <p:cNvPr id="99" name="Google Shape;99;g3e4beaece06_1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3e4beaece06_1_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17500" algn="l" rtl="0">
              <a:lnSpc>
                <a:spcPct val="100000"/>
              </a:lnSpc>
              <a:spcBef>
                <a:spcPts val="0"/>
              </a:spcBef>
              <a:spcAft>
                <a:spcPts val="0"/>
              </a:spcAft>
              <a:buSzPts val="1400"/>
              <a:buFont typeface="Arial"/>
              <a:buChar char="●"/>
            </a:pPr>
            <a:r>
              <a:rPr lang="en-US" u="sng" dirty="0">
                <a:solidFill>
                  <a:schemeClr val="hlink"/>
                </a:solidFill>
                <a:latin typeface="Arial"/>
                <a:ea typeface="Arial"/>
                <a:cs typeface="Arial"/>
                <a:sym typeface="Arial"/>
                <a:hlinkClick r:id="rId3"/>
              </a:rPr>
              <a:t>Peterson-KFF Health System Tracker, Recent trends in commercial health insurance market concentration </a:t>
            </a:r>
            <a:endParaRPr dirty="0">
              <a:latin typeface="Arial"/>
              <a:ea typeface="Arial"/>
              <a:cs typeface="Arial"/>
              <a:sym typeface="Arial"/>
            </a:endParaRPr>
          </a:p>
          <a:p>
            <a:pPr marL="0" lvl="0" indent="0" algn="l" rtl="0">
              <a:lnSpc>
                <a:spcPct val="100000"/>
              </a:lnSpc>
              <a:spcBef>
                <a:spcPts val="0"/>
              </a:spcBef>
              <a:spcAft>
                <a:spcPts val="0"/>
              </a:spcAft>
              <a:buNone/>
            </a:pPr>
            <a:endParaRPr dirty="0">
              <a:latin typeface="Arial"/>
              <a:ea typeface="Arial"/>
              <a:cs typeface="Arial"/>
              <a:sym typeface="Arial"/>
            </a:endParaRPr>
          </a:p>
          <a:p>
            <a:pPr marL="0" lvl="0" indent="0" algn="l" rtl="0">
              <a:lnSpc>
                <a:spcPct val="100000"/>
              </a:lnSpc>
              <a:spcBef>
                <a:spcPts val="0"/>
              </a:spcBef>
              <a:spcAft>
                <a:spcPts val="0"/>
              </a:spcAft>
              <a:buNone/>
            </a:pPr>
            <a:r>
              <a:rPr lang="en-US" dirty="0">
                <a:latin typeface="Arial"/>
                <a:ea typeface="Arial"/>
                <a:cs typeface="Arial"/>
                <a:sym typeface="Arial"/>
              </a:rPr>
              <a:t>Enrollment in fully insured plans in the large group market declined from about 46 million to 38 million between 2013 and 2023. Despite the decrease in enrollment, the number of enrollees in ESI has remained steady, suggesting that employers have been shifting to self-insured plans. </a:t>
            </a:r>
          </a:p>
          <a:p>
            <a:pPr marL="0" lvl="0" indent="0" algn="l" rtl="0">
              <a:lnSpc>
                <a:spcPct val="100000"/>
              </a:lnSpc>
              <a:spcBef>
                <a:spcPts val="0"/>
              </a:spcBef>
              <a:spcAft>
                <a:spcPts val="0"/>
              </a:spcAft>
              <a:buNone/>
            </a:pPr>
            <a:r>
              <a:rPr lang="en-US" dirty="0">
                <a:latin typeface="Arial"/>
                <a:ea typeface="Arial"/>
                <a:cs typeface="Arial"/>
                <a:sym typeface="Arial"/>
              </a:rPr>
              <a:t>https://www.healthsystemtracker.org/chart-collection/recent-trends-in-commercial-health-insurance-market-concentration/#Enrollment%20in%20commercial%20health%20insurance%20plans,%20by%20insurance%20market%20segment,%202013-2023 </a:t>
            </a:r>
            <a:endParaRPr dirty="0">
              <a:latin typeface="Arial"/>
              <a:ea typeface="Arial"/>
              <a:cs typeface="Arial"/>
              <a:sym typeface="Arial"/>
            </a:endParaRPr>
          </a:p>
        </p:txBody>
      </p:sp>
      <p:sp>
        <p:nvSpPr>
          <p:cNvPr id="126" name="Google Shape;126;g3e4beaece06_1_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3e4beaece06_1_6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17500" algn="l" rtl="0">
              <a:lnSpc>
                <a:spcPct val="100000"/>
              </a:lnSpc>
              <a:spcBef>
                <a:spcPts val="0"/>
              </a:spcBef>
              <a:spcAft>
                <a:spcPts val="0"/>
              </a:spcAft>
              <a:buSzPts val="1400"/>
              <a:buFont typeface="Arial"/>
              <a:buChar char="●"/>
            </a:pPr>
            <a:r>
              <a:rPr lang="en-US" u="sng" dirty="0">
                <a:solidFill>
                  <a:schemeClr val="hlink"/>
                </a:solidFill>
                <a:latin typeface="Arial"/>
                <a:ea typeface="Arial"/>
                <a:cs typeface="Arial"/>
                <a:sym typeface="Arial"/>
                <a:hlinkClick r:id="rId3"/>
              </a:rPr>
              <a:t>Peterson-KFF Health System Tracker, Recent trends in commercial health insurance market concentration </a:t>
            </a:r>
            <a:endParaRPr dirty="0">
              <a:latin typeface="Arial"/>
              <a:ea typeface="Arial"/>
              <a:cs typeface="Arial"/>
              <a:sym typeface="Arial"/>
            </a:endParaRPr>
          </a:p>
          <a:p>
            <a:pPr marL="0" lvl="0" indent="0" algn="l" rtl="0">
              <a:lnSpc>
                <a:spcPct val="100000"/>
              </a:lnSpc>
              <a:spcBef>
                <a:spcPts val="0"/>
              </a:spcBef>
              <a:spcAft>
                <a:spcPts val="0"/>
              </a:spcAft>
              <a:buNone/>
            </a:pPr>
            <a:endParaRPr dirty="0">
              <a:latin typeface="Arial"/>
              <a:ea typeface="Arial"/>
              <a:cs typeface="Arial"/>
              <a:sym typeface="Arial"/>
            </a:endParaRPr>
          </a:p>
          <a:p>
            <a:pPr marL="0" lvl="0" indent="0" algn="l" rtl="0">
              <a:lnSpc>
                <a:spcPct val="100000"/>
              </a:lnSpc>
              <a:spcBef>
                <a:spcPts val="0"/>
              </a:spcBef>
              <a:spcAft>
                <a:spcPts val="0"/>
              </a:spcAft>
              <a:buNone/>
            </a:pPr>
            <a:r>
              <a:rPr lang="en-US" dirty="0">
                <a:latin typeface="Arial"/>
                <a:ea typeface="Arial"/>
                <a:cs typeface="Arial"/>
                <a:sym typeface="Arial"/>
              </a:rPr>
              <a:t>Between 2013 and 2023, enrollment in fully insured group plans declined by about 14 million while enrollment in self-insured group plans increased by about 16 million. While large employers are typically enrolled in self-insured plans, small and medium-sized employers are increasingly shifting to self-insured plans. In 2025, 44% of insured workers in small firms were enrolled in a self-insured plan. </a:t>
            </a:r>
            <a:endParaRPr dirty="0">
              <a:latin typeface="Arial"/>
              <a:ea typeface="Arial"/>
              <a:cs typeface="Arial"/>
              <a:sym typeface="Arial"/>
            </a:endParaRPr>
          </a:p>
          <a:p>
            <a:pPr marL="0" lvl="0" indent="0" algn="l" rtl="0">
              <a:lnSpc>
                <a:spcPct val="100000"/>
              </a:lnSpc>
              <a:spcBef>
                <a:spcPts val="0"/>
              </a:spcBef>
              <a:spcAft>
                <a:spcPts val="0"/>
              </a:spcAft>
              <a:buNone/>
            </a:pPr>
            <a:endParaRPr lang="en-US" dirty="0">
              <a:latin typeface="Arial"/>
              <a:ea typeface="Arial"/>
              <a:cs typeface="Arial"/>
              <a:sym typeface="Arial"/>
            </a:endParaRPr>
          </a:p>
          <a:p>
            <a:pPr marL="0" lvl="0" indent="0" algn="l" rtl="0">
              <a:lnSpc>
                <a:spcPct val="100000"/>
              </a:lnSpc>
              <a:spcBef>
                <a:spcPts val="0"/>
              </a:spcBef>
              <a:spcAft>
                <a:spcPts val="0"/>
              </a:spcAft>
              <a:buNone/>
            </a:pPr>
            <a:r>
              <a:rPr lang="en-US" dirty="0">
                <a:latin typeface="Arial"/>
                <a:ea typeface="Arial"/>
                <a:cs typeface="Arial"/>
                <a:sym typeface="Arial"/>
              </a:rPr>
              <a:t>https://www.healthsystemtracker.org/chart-collection/recent-trends-in-commercial-health-insurance-market-concentration/#Change%20in%20enrollment%20in%20fully%20insured%20and%20self-funded%20%20plans%20in%20the%20large%20and%20small%20group%20markets%20between%202013%20and%202023</a:t>
            </a:r>
            <a:endParaRPr dirty="0">
              <a:latin typeface="Arial"/>
              <a:ea typeface="Arial"/>
              <a:cs typeface="Arial"/>
              <a:sym typeface="Arial"/>
            </a:endParaRPr>
          </a:p>
        </p:txBody>
      </p:sp>
      <p:sp>
        <p:nvSpPr>
          <p:cNvPr id="134" name="Google Shape;134;g3e4beaece06_1_6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a:extLst>
            <a:ext uri="{FF2B5EF4-FFF2-40B4-BE49-F238E27FC236}">
              <a16:creationId xmlns:a16="http://schemas.microsoft.com/office/drawing/2014/main" id="{CE4BBD4D-55C5-1820-3E1D-D6BFA06E4F4E}"/>
            </a:ext>
          </a:extLst>
        </p:cNvPr>
        <p:cNvGrpSpPr/>
        <p:nvPr/>
      </p:nvGrpSpPr>
      <p:grpSpPr>
        <a:xfrm>
          <a:off x="0" y="0"/>
          <a:ext cx="0" cy="0"/>
          <a:chOff x="0" y="0"/>
          <a:chExt cx="0" cy="0"/>
        </a:xfrm>
      </p:grpSpPr>
      <p:sp>
        <p:nvSpPr>
          <p:cNvPr id="133" name="Google Shape;133;g3e4beaece06_1_63:notes">
            <a:extLst>
              <a:ext uri="{FF2B5EF4-FFF2-40B4-BE49-F238E27FC236}">
                <a16:creationId xmlns:a16="http://schemas.microsoft.com/office/drawing/2014/main" id="{0F8A2B0A-BB96-5571-C25C-AD3A66A82023}"/>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None/>
            </a:pPr>
            <a:endParaRPr dirty="0">
              <a:latin typeface="Arial"/>
              <a:ea typeface="Arial"/>
              <a:cs typeface="Arial"/>
              <a:sym typeface="Arial"/>
            </a:endParaRPr>
          </a:p>
        </p:txBody>
      </p:sp>
      <p:sp>
        <p:nvSpPr>
          <p:cNvPr id="134" name="Google Shape;134;g3e4beaece06_1_63:notes">
            <a:extLst>
              <a:ext uri="{FF2B5EF4-FFF2-40B4-BE49-F238E27FC236}">
                <a16:creationId xmlns:a16="http://schemas.microsoft.com/office/drawing/2014/main" id="{83970E66-699A-F706-10B2-C1BF8C7D338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379432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3e4beaece06_1_1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latin typeface="Arial"/>
              <a:ea typeface="Arial"/>
              <a:cs typeface="Arial"/>
              <a:sym typeface="Arial"/>
            </a:endParaRPr>
          </a:p>
        </p:txBody>
      </p:sp>
      <p:sp>
        <p:nvSpPr>
          <p:cNvPr id="143" name="Google Shape;143;g3e4beaece06_1_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42:notes"/>
          <p:cNvSpPr>
            <a:spLocks noGrp="1" noRot="1" noChangeAspect="1"/>
          </p:cNvSpPr>
          <p:nvPr>
            <p:ph type="sldImg" idx="2"/>
          </p:nvPr>
        </p:nvSpPr>
        <p:spPr>
          <a:xfrm>
            <a:off x="701675" y="1152525"/>
            <a:ext cx="5530850" cy="31115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8" name="Google Shape;148;p4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dirty="0">
                <a:latin typeface="Arial"/>
                <a:ea typeface="Arial"/>
                <a:cs typeface="Arial"/>
                <a:sym typeface="Arial"/>
              </a:rPr>
              <a:t>-What they are</a:t>
            </a:r>
          </a:p>
          <a:p>
            <a:pPr marL="0" lvl="0" indent="0" algn="l" rtl="0">
              <a:lnSpc>
                <a:spcPct val="100000"/>
              </a:lnSpc>
              <a:spcBef>
                <a:spcPts val="0"/>
              </a:spcBef>
              <a:spcAft>
                <a:spcPts val="0"/>
              </a:spcAft>
              <a:buSzPts val="1400"/>
              <a:buNone/>
            </a:pPr>
            <a:r>
              <a:rPr lang="en-US" dirty="0">
                <a:latin typeface="Arial"/>
                <a:ea typeface="Arial"/>
                <a:cs typeface="Arial"/>
                <a:sym typeface="Arial"/>
              </a:rPr>
              <a:t>-Regulatory framework</a:t>
            </a:r>
          </a:p>
          <a:p>
            <a:pPr marL="0" lvl="0" indent="0" algn="l" rtl="0">
              <a:lnSpc>
                <a:spcPct val="100000"/>
              </a:lnSpc>
              <a:spcBef>
                <a:spcPts val="0"/>
              </a:spcBef>
              <a:spcAft>
                <a:spcPts val="0"/>
              </a:spcAft>
              <a:buSzPts val="1400"/>
              <a:buNone/>
            </a:pPr>
            <a:r>
              <a:rPr lang="en-US" dirty="0">
                <a:latin typeface="Arial"/>
                <a:ea typeface="Arial"/>
                <a:cs typeface="Arial"/>
                <a:sym typeface="Arial"/>
              </a:rPr>
              <a:t>-What these options offer for employer, employees, and states</a:t>
            </a:r>
            <a:endParaRPr dirty="0">
              <a:latin typeface="Arial"/>
              <a:ea typeface="Arial"/>
              <a:cs typeface="Arial"/>
              <a:sym typeface="Arial"/>
            </a:endParaRPr>
          </a:p>
        </p:txBody>
      </p:sp>
      <p:sp>
        <p:nvSpPr>
          <p:cNvPr id="149" name="Google Shape;149;p4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solidFill>
                  <a:srgbClr val="000000"/>
                </a:solidFill>
              </a:rPr>
              <a:t>9</a:t>
            </a:fld>
            <a:endParaRPr dirty="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61"/>
          <p:cNvSpPr txBox="1">
            <a:spLocks noGrp="1"/>
          </p:cNvSpPr>
          <p:nvPr>
            <p:ph type="ctrTitle"/>
          </p:nvPr>
        </p:nvSpPr>
        <p:spPr>
          <a:xfrm>
            <a:off x="1524000" y="1249362"/>
            <a:ext cx="9144000" cy="2387700"/>
          </a:xfrm>
          <a:prstGeom prst="rect">
            <a:avLst/>
          </a:prstGeom>
          <a:noFill/>
          <a:ln>
            <a:noFill/>
          </a:ln>
        </p:spPr>
        <p:txBody>
          <a:bodyPr spcFirstLastPara="1" wrap="square" lIns="0" tIns="0" rIns="0" bIns="0" anchor="b" anchorCtr="0">
            <a:normAutofit/>
          </a:bodyPr>
          <a:lstStyle>
            <a:lvl1pPr lvl="0" algn="l">
              <a:lnSpc>
                <a:spcPct val="100000"/>
              </a:lnSpc>
              <a:spcBef>
                <a:spcPts val="0"/>
              </a:spcBef>
              <a:spcAft>
                <a:spcPts val="0"/>
              </a:spcAft>
              <a:buClr>
                <a:schemeClr val="dk1"/>
              </a:buClr>
              <a:buSzPts val="7200"/>
              <a:buFont typeface="Arial"/>
              <a:buNone/>
              <a:defRPr sz="7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61"/>
          <p:cNvSpPr txBox="1">
            <a:spLocks noGrp="1"/>
          </p:cNvSpPr>
          <p:nvPr>
            <p:ph type="subTitle" idx="1"/>
          </p:nvPr>
        </p:nvSpPr>
        <p:spPr>
          <a:xfrm>
            <a:off x="1524000" y="3796770"/>
            <a:ext cx="9144000" cy="16557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3200"/>
              <a:buNone/>
              <a:defRPr sz="32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Only">
  <p:cSld name="Table">
    <p:spTree>
      <p:nvGrpSpPr>
        <p:cNvPr id="1" name="Shape 54"/>
        <p:cNvGrpSpPr/>
        <p:nvPr/>
      </p:nvGrpSpPr>
      <p:grpSpPr>
        <a:xfrm>
          <a:off x="0" y="0"/>
          <a:ext cx="0" cy="0"/>
          <a:chOff x="0" y="0"/>
          <a:chExt cx="0" cy="0"/>
        </a:xfrm>
      </p:grpSpPr>
      <p:sp>
        <p:nvSpPr>
          <p:cNvPr id="55" name="Google Shape;55;p90"/>
          <p:cNvSpPr txBox="1">
            <a:spLocks noGrp="1"/>
          </p:cNvSpPr>
          <p:nvPr>
            <p:ph type="title"/>
          </p:nvPr>
        </p:nvSpPr>
        <p:spPr>
          <a:xfrm>
            <a:off x="609600" y="1"/>
            <a:ext cx="10972800" cy="876300"/>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rgbClr val="4E3629"/>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56" name="Google Shape;56;p90"/>
          <p:cNvCxnSpPr/>
          <p:nvPr/>
        </p:nvCxnSpPr>
        <p:spPr>
          <a:xfrm>
            <a:off x="617348" y="914400"/>
            <a:ext cx="11574652" cy="0"/>
          </a:xfrm>
          <a:prstGeom prst="straightConnector1">
            <a:avLst/>
          </a:prstGeom>
          <a:noFill/>
          <a:ln w="12700" cap="flat" cmpd="sng">
            <a:solidFill>
              <a:srgbClr val="ED1C24"/>
            </a:solidFill>
            <a:prstDash val="solid"/>
            <a:miter lim="8000"/>
            <a:headEnd type="none" w="sm" len="sm"/>
            <a:tailEnd type="none" w="sm" len="sm"/>
          </a:ln>
        </p:spPr>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Photos (Option A)">
  <p:cSld name="Photos (Option A)">
    <p:spTree>
      <p:nvGrpSpPr>
        <p:cNvPr id="1" name="Shape 57"/>
        <p:cNvGrpSpPr/>
        <p:nvPr/>
      </p:nvGrpSpPr>
      <p:grpSpPr>
        <a:xfrm>
          <a:off x="0" y="0"/>
          <a:ext cx="0" cy="0"/>
          <a:chOff x="0" y="0"/>
          <a:chExt cx="0" cy="0"/>
        </a:xfrm>
      </p:grpSpPr>
      <p:sp>
        <p:nvSpPr>
          <p:cNvPr id="58" name="Google Shape;58;p69"/>
          <p:cNvSpPr txBox="1">
            <a:spLocks noGrp="1"/>
          </p:cNvSpPr>
          <p:nvPr>
            <p:ph type="title"/>
          </p:nvPr>
        </p:nvSpPr>
        <p:spPr>
          <a:xfrm>
            <a:off x="609600" y="1"/>
            <a:ext cx="10972800" cy="876300"/>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rgbClr val="4E3629"/>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59" name="Google Shape;59;p69"/>
          <p:cNvCxnSpPr/>
          <p:nvPr/>
        </p:nvCxnSpPr>
        <p:spPr>
          <a:xfrm>
            <a:off x="617348" y="914400"/>
            <a:ext cx="11574652" cy="0"/>
          </a:xfrm>
          <a:prstGeom prst="straightConnector1">
            <a:avLst/>
          </a:prstGeom>
          <a:noFill/>
          <a:ln w="12700" cap="flat" cmpd="sng">
            <a:solidFill>
              <a:srgbClr val="ED1C24"/>
            </a:solidFill>
            <a:prstDash val="solid"/>
            <a:miter lim="8000"/>
            <a:headEnd type="none" w="sm" len="sm"/>
            <a:tailEnd type="none" w="sm" len="sm"/>
          </a:ln>
        </p:spPr>
      </p:cxnSp>
      <p:sp>
        <p:nvSpPr>
          <p:cNvPr id="60" name="Google Shape;60;p69"/>
          <p:cNvSpPr>
            <a:spLocks noGrp="1"/>
          </p:cNvSpPr>
          <p:nvPr>
            <p:ph type="pic" idx="2"/>
          </p:nvPr>
        </p:nvSpPr>
        <p:spPr>
          <a:xfrm>
            <a:off x="6553200" y="3200400"/>
            <a:ext cx="5029200" cy="2514594"/>
          </a:xfrm>
          <a:prstGeom prst="rect">
            <a:avLst/>
          </a:prstGeom>
          <a:noFill/>
          <a:ln>
            <a:noFill/>
          </a:ln>
        </p:spPr>
      </p:sp>
      <p:sp>
        <p:nvSpPr>
          <p:cNvPr id="61" name="Google Shape;61;p69"/>
          <p:cNvSpPr>
            <a:spLocks noGrp="1"/>
          </p:cNvSpPr>
          <p:nvPr>
            <p:ph type="pic" idx="3"/>
          </p:nvPr>
        </p:nvSpPr>
        <p:spPr>
          <a:xfrm>
            <a:off x="6553200" y="1600200"/>
            <a:ext cx="2514600" cy="1600199"/>
          </a:xfrm>
          <a:prstGeom prst="rect">
            <a:avLst/>
          </a:prstGeom>
          <a:noFill/>
          <a:ln>
            <a:noFill/>
          </a:ln>
        </p:spPr>
      </p:sp>
      <p:sp>
        <p:nvSpPr>
          <p:cNvPr id="62" name="Google Shape;62;p69"/>
          <p:cNvSpPr txBox="1">
            <a:spLocks noGrp="1"/>
          </p:cNvSpPr>
          <p:nvPr>
            <p:ph type="body" idx="1"/>
          </p:nvPr>
        </p:nvSpPr>
        <p:spPr>
          <a:xfrm>
            <a:off x="609599" y="1600201"/>
            <a:ext cx="5486401" cy="4114800"/>
          </a:xfrm>
          <a:prstGeom prst="rect">
            <a:avLst/>
          </a:prstGeom>
          <a:noFill/>
          <a:ln>
            <a:noFill/>
          </a:ln>
        </p:spPr>
        <p:txBody>
          <a:bodyPr spcFirstLastPara="1" wrap="square" lIns="0" tIns="0" rIns="0" bIns="0" anchor="t" anchorCtr="0">
            <a:normAutofit/>
          </a:bodyPr>
          <a:lstStyle>
            <a:lvl1pPr marL="457200" lvl="0" indent="-381000" algn="l">
              <a:lnSpc>
                <a:spcPct val="100000"/>
              </a:lnSpc>
              <a:spcBef>
                <a:spcPts val="1000"/>
              </a:spcBef>
              <a:spcAft>
                <a:spcPts val="0"/>
              </a:spcAft>
              <a:buClr>
                <a:schemeClr val="dk1"/>
              </a:buClr>
              <a:buSzPts val="2400"/>
              <a:buChar char="•"/>
              <a:defRPr/>
            </a:lvl1pPr>
            <a:lvl2pPr marL="914400" lvl="1" indent="-355600" algn="l">
              <a:lnSpc>
                <a:spcPct val="100000"/>
              </a:lnSpc>
              <a:spcBef>
                <a:spcPts val="1800"/>
              </a:spcBef>
              <a:spcAft>
                <a:spcPts val="0"/>
              </a:spcAft>
              <a:buClr>
                <a:schemeClr val="dk1"/>
              </a:buClr>
              <a:buSzPts val="2000"/>
              <a:buChar char="•"/>
              <a:defRPr/>
            </a:lvl2pPr>
            <a:lvl3pPr marL="1371600" lvl="2" indent="-330200" algn="l">
              <a:lnSpc>
                <a:spcPct val="100000"/>
              </a:lnSpc>
              <a:spcBef>
                <a:spcPts val="1800"/>
              </a:spcBef>
              <a:spcAft>
                <a:spcPts val="0"/>
              </a:spcAft>
              <a:buClr>
                <a:schemeClr val="dk1"/>
              </a:buClr>
              <a:buSzPts val="1600"/>
              <a:buChar char="•"/>
              <a:defRPr/>
            </a:lvl3pPr>
            <a:lvl4pPr marL="1828800" lvl="3" indent="-342900" algn="l">
              <a:lnSpc>
                <a:spcPct val="90000"/>
              </a:lnSpc>
              <a:spcBef>
                <a:spcPts val="18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3" name="Google Shape;63;p69"/>
          <p:cNvSpPr>
            <a:spLocks noGrp="1"/>
          </p:cNvSpPr>
          <p:nvPr>
            <p:ph type="pic" idx="4"/>
          </p:nvPr>
        </p:nvSpPr>
        <p:spPr>
          <a:xfrm>
            <a:off x="9067800" y="1600201"/>
            <a:ext cx="2514600" cy="1600199"/>
          </a:xfrm>
          <a:prstGeom prst="rect">
            <a:avLst/>
          </a:prstGeom>
          <a:noFill/>
          <a:ln>
            <a:noFill/>
          </a:ln>
        </p:spPr>
      </p:sp>
    </p:spTree>
  </p:cSld>
  <p:clrMapOvr>
    <a:masterClrMapping/>
  </p:clrMapOvr>
  <p:extLst>
    <p:ext uri="{DCECCB84-F9BA-43D5-87BE-67443E8EF086}">
      <p15:sldGuideLst xmlns:p15="http://schemas.microsoft.com/office/powerpoint/2012/main">
        <p15:guide id="1" pos="7296">
          <p15:clr>
            <a:srgbClr val="FBAE40"/>
          </p15:clr>
        </p15:guide>
        <p15:guide id="2" orient="horz" pos="1008">
          <p15:clr>
            <a:srgbClr val="FBAE40"/>
          </p15:clr>
        </p15:guide>
        <p15:guide id="3" orient="horz" pos="2016">
          <p15:clr>
            <a:srgbClr val="FBAE40"/>
          </p15:clr>
        </p15:guide>
        <p15:guide id="4" pos="4128">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Photos (Option B)">
  <p:cSld name="Photos (Option B)">
    <p:spTree>
      <p:nvGrpSpPr>
        <p:cNvPr id="1" name="Shape 64"/>
        <p:cNvGrpSpPr/>
        <p:nvPr/>
      </p:nvGrpSpPr>
      <p:grpSpPr>
        <a:xfrm>
          <a:off x="0" y="0"/>
          <a:ext cx="0" cy="0"/>
          <a:chOff x="0" y="0"/>
          <a:chExt cx="0" cy="0"/>
        </a:xfrm>
      </p:grpSpPr>
      <p:sp>
        <p:nvSpPr>
          <p:cNvPr id="65" name="Google Shape;65;p70"/>
          <p:cNvSpPr txBox="1">
            <a:spLocks noGrp="1"/>
          </p:cNvSpPr>
          <p:nvPr>
            <p:ph type="title"/>
          </p:nvPr>
        </p:nvSpPr>
        <p:spPr>
          <a:xfrm>
            <a:off x="609600" y="1"/>
            <a:ext cx="10972800" cy="876300"/>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rgbClr val="4E3629"/>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66" name="Google Shape;66;p70"/>
          <p:cNvCxnSpPr/>
          <p:nvPr/>
        </p:nvCxnSpPr>
        <p:spPr>
          <a:xfrm>
            <a:off x="617348" y="914400"/>
            <a:ext cx="11574652" cy="0"/>
          </a:xfrm>
          <a:prstGeom prst="straightConnector1">
            <a:avLst/>
          </a:prstGeom>
          <a:noFill/>
          <a:ln w="12700" cap="flat" cmpd="sng">
            <a:solidFill>
              <a:srgbClr val="ED1C24"/>
            </a:solidFill>
            <a:prstDash val="solid"/>
            <a:miter lim="8000"/>
            <a:headEnd type="none" w="sm" len="sm"/>
            <a:tailEnd type="none" w="sm" len="sm"/>
          </a:ln>
        </p:spPr>
      </p:cxnSp>
      <p:sp>
        <p:nvSpPr>
          <p:cNvPr id="67" name="Google Shape;67;p70"/>
          <p:cNvSpPr>
            <a:spLocks noGrp="1"/>
          </p:cNvSpPr>
          <p:nvPr>
            <p:ph type="pic" idx="2"/>
          </p:nvPr>
        </p:nvSpPr>
        <p:spPr>
          <a:xfrm>
            <a:off x="9067800" y="1600200"/>
            <a:ext cx="2514600" cy="4114800"/>
          </a:xfrm>
          <a:prstGeom prst="rect">
            <a:avLst/>
          </a:prstGeom>
          <a:noFill/>
          <a:ln w="19050" cap="flat" cmpd="sng">
            <a:solidFill>
              <a:schemeClr val="lt1"/>
            </a:solidFill>
            <a:prstDash val="solid"/>
            <a:round/>
            <a:headEnd type="none" w="sm" len="sm"/>
            <a:tailEnd type="none" w="sm" len="sm"/>
          </a:ln>
        </p:spPr>
      </p:sp>
      <p:sp>
        <p:nvSpPr>
          <p:cNvPr id="68" name="Google Shape;68;p70"/>
          <p:cNvSpPr>
            <a:spLocks noGrp="1"/>
          </p:cNvSpPr>
          <p:nvPr>
            <p:ph type="pic" idx="3"/>
          </p:nvPr>
        </p:nvSpPr>
        <p:spPr>
          <a:xfrm>
            <a:off x="6491875" y="1600198"/>
            <a:ext cx="2514600" cy="2057400"/>
          </a:xfrm>
          <a:prstGeom prst="rect">
            <a:avLst/>
          </a:prstGeom>
          <a:noFill/>
          <a:ln>
            <a:noFill/>
          </a:ln>
        </p:spPr>
      </p:sp>
      <p:sp>
        <p:nvSpPr>
          <p:cNvPr id="69" name="Google Shape;69;p70"/>
          <p:cNvSpPr txBox="1">
            <a:spLocks noGrp="1"/>
          </p:cNvSpPr>
          <p:nvPr>
            <p:ph type="body" idx="1"/>
          </p:nvPr>
        </p:nvSpPr>
        <p:spPr>
          <a:xfrm>
            <a:off x="609599" y="1600201"/>
            <a:ext cx="5486401" cy="4114800"/>
          </a:xfrm>
          <a:prstGeom prst="rect">
            <a:avLst/>
          </a:prstGeom>
          <a:noFill/>
          <a:ln>
            <a:noFill/>
          </a:ln>
        </p:spPr>
        <p:txBody>
          <a:bodyPr spcFirstLastPara="1" wrap="square" lIns="0" tIns="0" rIns="0" bIns="0" anchor="t" anchorCtr="0">
            <a:normAutofit/>
          </a:bodyPr>
          <a:lstStyle>
            <a:lvl1pPr marL="457200" lvl="0" indent="-381000" algn="l">
              <a:lnSpc>
                <a:spcPct val="100000"/>
              </a:lnSpc>
              <a:spcBef>
                <a:spcPts val="1000"/>
              </a:spcBef>
              <a:spcAft>
                <a:spcPts val="0"/>
              </a:spcAft>
              <a:buClr>
                <a:schemeClr val="dk1"/>
              </a:buClr>
              <a:buSzPts val="2400"/>
              <a:buChar char="•"/>
              <a:defRPr/>
            </a:lvl1pPr>
            <a:lvl2pPr marL="914400" lvl="1" indent="-355600" algn="l">
              <a:lnSpc>
                <a:spcPct val="100000"/>
              </a:lnSpc>
              <a:spcBef>
                <a:spcPts val="1800"/>
              </a:spcBef>
              <a:spcAft>
                <a:spcPts val="0"/>
              </a:spcAft>
              <a:buClr>
                <a:schemeClr val="dk1"/>
              </a:buClr>
              <a:buSzPts val="2000"/>
              <a:buChar char="•"/>
              <a:defRPr/>
            </a:lvl2pPr>
            <a:lvl3pPr marL="1371600" lvl="2" indent="-330200" algn="l">
              <a:lnSpc>
                <a:spcPct val="100000"/>
              </a:lnSpc>
              <a:spcBef>
                <a:spcPts val="1800"/>
              </a:spcBef>
              <a:spcAft>
                <a:spcPts val="0"/>
              </a:spcAft>
              <a:buClr>
                <a:schemeClr val="dk1"/>
              </a:buClr>
              <a:buSzPts val="1600"/>
              <a:buChar char="•"/>
              <a:defRPr/>
            </a:lvl3pPr>
            <a:lvl4pPr marL="1828800" lvl="3" indent="-342900" algn="l">
              <a:lnSpc>
                <a:spcPct val="90000"/>
              </a:lnSpc>
              <a:spcBef>
                <a:spcPts val="18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0" name="Google Shape;70;p70"/>
          <p:cNvSpPr>
            <a:spLocks noGrp="1"/>
          </p:cNvSpPr>
          <p:nvPr>
            <p:ph type="pic" idx="4"/>
          </p:nvPr>
        </p:nvSpPr>
        <p:spPr>
          <a:xfrm>
            <a:off x="6491875" y="3735500"/>
            <a:ext cx="2514600" cy="1979400"/>
          </a:xfrm>
          <a:prstGeom prst="rect">
            <a:avLst/>
          </a:prstGeom>
          <a:noFill/>
          <a:ln>
            <a:noFill/>
          </a:ln>
        </p:spPr>
      </p:sp>
    </p:spTree>
  </p:cSld>
  <p:clrMapOvr>
    <a:masterClrMapping/>
  </p:clrMapOvr>
  <p:extLst>
    <p:ext uri="{DCECCB84-F9BA-43D5-87BE-67443E8EF086}">
      <p15:sldGuideLst xmlns:p15="http://schemas.microsoft.com/office/powerpoint/2012/main">
        <p15:guide id="1" pos="7296">
          <p15:clr>
            <a:srgbClr val="FBAE40"/>
          </p15:clr>
        </p15:guide>
        <p15:guide id="2" orient="horz" pos="1008">
          <p15:clr>
            <a:srgbClr val="FBAE40"/>
          </p15:clr>
        </p15:guide>
        <p15:guide id="3" orient="horz" pos="2016">
          <p15:clr>
            <a:srgbClr val="FBAE40"/>
          </p15:clr>
        </p15:guide>
        <p15:guide id="4" pos="412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Photos (Option C)">
  <p:cSld name="Photos (Option C)">
    <p:spTree>
      <p:nvGrpSpPr>
        <p:cNvPr id="1" name="Shape 71"/>
        <p:cNvGrpSpPr/>
        <p:nvPr/>
      </p:nvGrpSpPr>
      <p:grpSpPr>
        <a:xfrm>
          <a:off x="0" y="0"/>
          <a:ext cx="0" cy="0"/>
          <a:chOff x="0" y="0"/>
          <a:chExt cx="0" cy="0"/>
        </a:xfrm>
      </p:grpSpPr>
      <p:sp>
        <p:nvSpPr>
          <p:cNvPr id="72" name="Google Shape;72;p71"/>
          <p:cNvSpPr>
            <a:spLocks noGrp="1"/>
          </p:cNvSpPr>
          <p:nvPr>
            <p:ph type="pic" idx="2"/>
          </p:nvPr>
        </p:nvSpPr>
        <p:spPr>
          <a:xfrm>
            <a:off x="609600" y="685800"/>
            <a:ext cx="5486400" cy="4914900"/>
          </a:xfrm>
          <a:prstGeom prst="rect">
            <a:avLst/>
          </a:prstGeom>
          <a:noFill/>
          <a:ln>
            <a:noFill/>
          </a:ln>
        </p:spPr>
      </p:sp>
      <p:sp>
        <p:nvSpPr>
          <p:cNvPr id="73" name="Google Shape;73;p71"/>
          <p:cNvSpPr>
            <a:spLocks noGrp="1"/>
          </p:cNvSpPr>
          <p:nvPr>
            <p:ph type="pic" idx="3"/>
          </p:nvPr>
        </p:nvSpPr>
        <p:spPr>
          <a:xfrm>
            <a:off x="6096000" y="685800"/>
            <a:ext cx="5486400" cy="4914900"/>
          </a:xfrm>
          <a:prstGeom prst="rect">
            <a:avLst/>
          </a:prstGeom>
          <a:noFill/>
          <a:ln>
            <a:noFill/>
          </a:ln>
        </p:spPr>
      </p:sp>
    </p:spTree>
  </p:cSld>
  <p:clrMapOvr>
    <a:masterClrMapping/>
  </p:clrMapOvr>
  <p:extLst>
    <p:ext uri="{DCECCB84-F9BA-43D5-87BE-67443E8EF086}">
      <p15:sldGuideLst xmlns:p15="http://schemas.microsoft.com/office/powerpoint/2012/main">
        <p15:guide id="1" pos="384">
          <p15:clr>
            <a:srgbClr val="FBAE40"/>
          </p15:clr>
        </p15:guide>
        <p15:guide id="2" orient="horz" pos="3528">
          <p15:clr>
            <a:srgbClr val="FBAE40"/>
          </p15:clr>
        </p15:guide>
        <p15:guide id="3" pos="7296">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Photos (Option D)">
  <p:cSld name="Photos (Option D)">
    <p:spTree>
      <p:nvGrpSpPr>
        <p:cNvPr id="1" name="Shape 74"/>
        <p:cNvGrpSpPr/>
        <p:nvPr/>
      </p:nvGrpSpPr>
      <p:grpSpPr>
        <a:xfrm>
          <a:off x="0" y="0"/>
          <a:ext cx="0" cy="0"/>
          <a:chOff x="0" y="0"/>
          <a:chExt cx="0" cy="0"/>
        </a:xfrm>
      </p:grpSpPr>
      <p:sp>
        <p:nvSpPr>
          <p:cNvPr id="75" name="Google Shape;75;p72"/>
          <p:cNvSpPr>
            <a:spLocks noGrp="1"/>
          </p:cNvSpPr>
          <p:nvPr>
            <p:ph type="pic" idx="2"/>
          </p:nvPr>
        </p:nvSpPr>
        <p:spPr>
          <a:xfrm>
            <a:off x="0" y="-1"/>
            <a:ext cx="12192000" cy="6158753"/>
          </a:xfrm>
          <a:prstGeom prst="rect">
            <a:avLst/>
          </a:prstGeom>
          <a:noFill/>
          <a:ln>
            <a:noFill/>
          </a:ln>
        </p:spPr>
      </p:sp>
    </p:spTree>
  </p:cSld>
  <p:clrMapOvr>
    <a:masterClrMapping/>
  </p:clrMapOvr>
  <p:extLst>
    <p:ext uri="{DCECCB84-F9BA-43D5-87BE-67443E8EF086}">
      <p15:sldGuideLst xmlns:p15="http://schemas.microsoft.com/office/powerpoint/2012/main">
        <p15:guide id="1" pos="384">
          <p15:clr>
            <a:srgbClr val="FBAE40"/>
          </p15:clr>
        </p15:guide>
        <p15:guide id="2" orient="horz" pos="3528">
          <p15:clr>
            <a:srgbClr val="FBAE40"/>
          </p15:clr>
        </p15:guide>
        <p15:guide id="3" pos="7296">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Final Slide">
  <p:cSld name="CUSTOM_1">
    <p:bg>
      <p:bgPr>
        <a:solidFill>
          <a:schemeClr val="dk2"/>
        </a:solidFill>
        <a:effectLst/>
      </p:bgPr>
    </p:bg>
    <p:spTree>
      <p:nvGrpSpPr>
        <p:cNvPr id="1" name="Shape 76"/>
        <p:cNvGrpSpPr/>
        <p:nvPr/>
      </p:nvGrpSpPr>
      <p:grpSpPr>
        <a:xfrm>
          <a:off x="0" y="0"/>
          <a:ext cx="0" cy="0"/>
          <a:chOff x="0" y="0"/>
          <a:chExt cx="0" cy="0"/>
        </a:xfrm>
      </p:grpSpPr>
      <p:sp>
        <p:nvSpPr>
          <p:cNvPr id="77" name="Google Shape;77;g27f365eaa05_0_6"/>
          <p:cNvSpPr/>
          <p:nvPr/>
        </p:nvSpPr>
        <p:spPr>
          <a:xfrm>
            <a:off x="-1504950" y="-1295400"/>
            <a:ext cx="15392400" cy="9448800"/>
          </a:xfrm>
          <a:prstGeom prst="rect">
            <a:avLst/>
          </a:prstGeom>
          <a:gradFill>
            <a:gsLst>
              <a:gs pos="0">
                <a:srgbClr val="7A543E"/>
              </a:gs>
              <a:gs pos="100000">
                <a:srgbClr val="333333"/>
              </a:gs>
            </a:gsLst>
            <a:path path="circle">
              <a:fillToRect l="50000" t="50000" r="50000" b="50000"/>
            </a:path>
            <a:tileRect/>
          </a:gradFill>
          <a:ln>
            <a:noFill/>
          </a:ln>
          <a:effectLst>
            <a:outerShdw blurRad="57150" dist="219075" dir="5400000" algn="bl" rotWithShape="0">
              <a:srgbClr val="000000">
                <a:alpha val="50980"/>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pic>
        <p:nvPicPr>
          <p:cNvPr id="78" name="Google Shape;78;g27f365eaa05_0_6"/>
          <p:cNvPicPr preferRelativeResize="0"/>
          <p:nvPr/>
        </p:nvPicPr>
        <p:blipFill rotWithShape="1">
          <a:blip r:embed="rId2">
            <a:alphaModFix/>
          </a:blip>
          <a:srcRect/>
          <a:stretch/>
        </p:blipFill>
        <p:spPr>
          <a:xfrm>
            <a:off x="5037125" y="2312925"/>
            <a:ext cx="2117751" cy="2232151"/>
          </a:xfrm>
          <a:prstGeom prst="rect">
            <a:avLst/>
          </a:prstGeom>
          <a:noFill/>
          <a:ln>
            <a:noFill/>
          </a:ln>
          <a:effectLst>
            <a:outerShdw blurRad="57150" dist="76200" dir="4920000" algn="bl" rotWithShape="0">
              <a:srgbClr val="000000">
                <a:alpha val="14117"/>
              </a:srgb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lumns">
  <p:cSld name="Two Column">
    <p:spTree>
      <p:nvGrpSpPr>
        <p:cNvPr id="1" name="Shape 79"/>
        <p:cNvGrpSpPr/>
        <p:nvPr/>
      </p:nvGrpSpPr>
      <p:grpSpPr>
        <a:xfrm>
          <a:off x="0" y="0"/>
          <a:ext cx="0" cy="0"/>
          <a:chOff x="0" y="0"/>
          <a:chExt cx="0" cy="0"/>
        </a:xfrm>
      </p:grpSpPr>
      <p:sp>
        <p:nvSpPr>
          <p:cNvPr id="80" name="Google Shape;80;g27f365eaa05_0_14"/>
          <p:cNvSpPr txBox="1">
            <a:spLocks noGrp="1"/>
          </p:cNvSpPr>
          <p:nvPr>
            <p:ph type="title"/>
          </p:nvPr>
        </p:nvSpPr>
        <p:spPr>
          <a:xfrm>
            <a:off x="609600" y="1"/>
            <a:ext cx="10972800" cy="876300"/>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rgbClr val="4E3629"/>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g27f365eaa05_0_14"/>
          <p:cNvSpPr txBox="1">
            <a:spLocks noGrp="1"/>
          </p:cNvSpPr>
          <p:nvPr>
            <p:ph type="body" idx="1"/>
          </p:nvPr>
        </p:nvSpPr>
        <p:spPr>
          <a:xfrm>
            <a:off x="609599" y="1320802"/>
            <a:ext cx="5143500" cy="4394100"/>
          </a:xfrm>
          <a:prstGeom prst="rect">
            <a:avLst/>
          </a:prstGeom>
          <a:noFill/>
          <a:ln>
            <a:noFill/>
          </a:ln>
        </p:spPr>
        <p:txBody>
          <a:bodyPr spcFirstLastPara="1" wrap="square" lIns="0" tIns="0" rIns="0" bIns="0" anchor="t" anchorCtr="0">
            <a:normAutofit/>
          </a:bodyPr>
          <a:lstStyle>
            <a:lvl1pPr marL="457200" lvl="0" indent="-228600" algn="l">
              <a:lnSpc>
                <a:spcPct val="100000"/>
              </a:lnSpc>
              <a:spcBef>
                <a:spcPts val="1000"/>
              </a:spcBef>
              <a:spcAft>
                <a:spcPts val="0"/>
              </a:spcAft>
              <a:buClr>
                <a:schemeClr val="dk1"/>
              </a:buClr>
              <a:buSzPts val="2400"/>
              <a:buNone/>
              <a:defRPr/>
            </a:lvl1pPr>
            <a:lvl2pPr marL="914400" lvl="1" indent="-355600" algn="l">
              <a:lnSpc>
                <a:spcPct val="100000"/>
              </a:lnSpc>
              <a:spcBef>
                <a:spcPts val="1800"/>
              </a:spcBef>
              <a:spcAft>
                <a:spcPts val="0"/>
              </a:spcAft>
              <a:buClr>
                <a:schemeClr val="dk1"/>
              </a:buClr>
              <a:buSzPts val="2000"/>
              <a:buChar char="•"/>
              <a:defRPr/>
            </a:lvl2pPr>
            <a:lvl3pPr marL="1371600" lvl="2" indent="-330200" algn="l">
              <a:lnSpc>
                <a:spcPct val="100000"/>
              </a:lnSpc>
              <a:spcBef>
                <a:spcPts val="1800"/>
              </a:spcBef>
              <a:spcAft>
                <a:spcPts val="0"/>
              </a:spcAft>
              <a:buClr>
                <a:schemeClr val="dk1"/>
              </a:buClr>
              <a:buSzPts val="1600"/>
              <a:buChar char="•"/>
              <a:defRPr/>
            </a:lvl3pPr>
            <a:lvl4pPr marL="1828800" lvl="3" indent="-342900" algn="l">
              <a:lnSpc>
                <a:spcPct val="90000"/>
              </a:lnSpc>
              <a:spcBef>
                <a:spcPts val="18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82" name="Google Shape;82;g27f365eaa05_0_14"/>
          <p:cNvCxnSpPr/>
          <p:nvPr/>
        </p:nvCxnSpPr>
        <p:spPr>
          <a:xfrm>
            <a:off x="617348" y="914400"/>
            <a:ext cx="11574600" cy="0"/>
          </a:xfrm>
          <a:prstGeom prst="straightConnector1">
            <a:avLst/>
          </a:prstGeom>
          <a:noFill/>
          <a:ln w="12700" cap="flat" cmpd="sng">
            <a:solidFill>
              <a:srgbClr val="ED1C24"/>
            </a:solidFill>
            <a:prstDash val="solid"/>
            <a:miter lim="8000"/>
            <a:headEnd type="none" w="sm" len="sm"/>
            <a:tailEnd type="none" w="sm" len="sm"/>
          </a:ln>
        </p:spPr>
      </p:cxnSp>
      <p:sp>
        <p:nvSpPr>
          <p:cNvPr id="83" name="Google Shape;83;g27f365eaa05_0_14"/>
          <p:cNvSpPr txBox="1">
            <a:spLocks noGrp="1"/>
          </p:cNvSpPr>
          <p:nvPr>
            <p:ph type="body" idx="2"/>
          </p:nvPr>
        </p:nvSpPr>
        <p:spPr>
          <a:xfrm>
            <a:off x="6096000" y="1320801"/>
            <a:ext cx="5486400" cy="4394100"/>
          </a:xfrm>
          <a:prstGeom prst="rect">
            <a:avLst/>
          </a:prstGeom>
          <a:noFill/>
          <a:ln>
            <a:noFill/>
          </a:ln>
        </p:spPr>
        <p:txBody>
          <a:bodyPr spcFirstLastPara="1" wrap="square" lIns="0" tIns="0" rIns="0" bIns="0" anchor="t" anchorCtr="0">
            <a:normAutofit/>
          </a:bodyPr>
          <a:lstStyle>
            <a:lvl1pPr marL="457200" lvl="0" indent="-381000" algn="l">
              <a:lnSpc>
                <a:spcPct val="100000"/>
              </a:lnSpc>
              <a:spcBef>
                <a:spcPts val="1000"/>
              </a:spcBef>
              <a:spcAft>
                <a:spcPts val="0"/>
              </a:spcAft>
              <a:buSzPts val="2400"/>
              <a:buChar char="•"/>
              <a:defRPr/>
            </a:lvl1pPr>
            <a:lvl2pPr marL="914400" lvl="1" indent="-355600" algn="l">
              <a:lnSpc>
                <a:spcPct val="100000"/>
              </a:lnSpc>
              <a:spcBef>
                <a:spcPts val="600"/>
              </a:spcBef>
              <a:spcAft>
                <a:spcPts val="0"/>
              </a:spcAft>
              <a:buSzPts val="2000"/>
              <a:buChar char="•"/>
              <a:defRPr/>
            </a:lvl2pPr>
            <a:lvl3pPr marL="1371600" lvl="2" indent="-330200" algn="l">
              <a:lnSpc>
                <a:spcPct val="100000"/>
              </a:lnSpc>
              <a:spcBef>
                <a:spcPts val="600"/>
              </a:spcBef>
              <a:spcAft>
                <a:spcPts val="0"/>
              </a:spcAft>
              <a:buSzPts val="1600"/>
              <a:buChar char="•"/>
              <a:defRPr/>
            </a:lvl3pPr>
            <a:lvl4pPr marL="1828800" lvl="3" indent="-342900" algn="l">
              <a:lnSpc>
                <a:spcPct val="90000"/>
              </a:lnSpc>
              <a:spcBef>
                <a:spcPts val="600"/>
              </a:spcBef>
              <a:spcAft>
                <a:spcPts val="0"/>
              </a:spcAft>
              <a:buSzPts val="1800"/>
              <a:buChar char="•"/>
              <a:defRPr/>
            </a:lvl4pPr>
            <a:lvl5pPr marL="2286000" lvl="4" indent="-342900" algn="l">
              <a:lnSpc>
                <a:spcPct val="90000"/>
              </a:lnSpc>
              <a:spcBef>
                <a:spcPts val="500"/>
              </a:spcBef>
              <a:spcAft>
                <a:spcPts val="0"/>
              </a:spcAft>
              <a:buSzPts val="1800"/>
              <a:buChar char="•"/>
              <a:defRPr/>
            </a:lvl5pPr>
            <a:lvl6pPr marL="2743200" lvl="5" indent="-342900" algn="l">
              <a:lnSpc>
                <a:spcPct val="90000"/>
              </a:lnSpc>
              <a:spcBef>
                <a:spcPts val="500"/>
              </a:spcBef>
              <a:spcAft>
                <a:spcPts val="0"/>
              </a:spcAft>
              <a:buSzPts val="1800"/>
              <a:buChar char="•"/>
              <a:defRPr/>
            </a:lvl6pPr>
            <a:lvl7pPr marL="3200400" lvl="6" indent="-342900" algn="l">
              <a:lnSpc>
                <a:spcPct val="90000"/>
              </a:lnSpc>
              <a:spcBef>
                <a:spcPts val="500"/>
              </a:spcBef>
              <a:spcAft>
                <a:spcPts val="0"/>
              </a:spcAft>
              <a:buSzPts val="1800"/>
              <a:buChar char="•"/>
              <a:defRPr/>
            </a:lvl7pPr>
            <a:lvl8pPr marL="3657600" lvl="7" indent="-342900" algn="l">
              <a:lnSpc>
                <a:spcPct val="90000"/>
              </a:lnSpc>
              <a:spcBef>
                <a:spcPts val="500"/>
              </a:spcBef>
              <a:spcAft>
                <a:spcPts val="0"/>
              </a:spcAft>
              <a:buSzPts val="1800"/>
              <a:buChar char="•"/>
              <a:defRPr/>
            </a:lvl8pPr>
            <a:lvl9pPr marL="4114800" lvl="8" indent="-342900" algn="l">
              <a:lnSpc>
                <a:spcPct val="90000"/>
              </a:lnSpc>
              <a:spcBef>
                <a:spcPts val="500"/>
              </a:spcBef>
              <a:spcAft>
                <a:spcPts val="0"/>
              </a:spcAft>
              <a:buSzPts val="1800"/>
              <a:buChar char="•"/>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p:cSld name="CUSTOM">
    <p:spTree>
      <p:nvGrpSpPr>
        <p:cNvPr id="1" name="Shape 84"/>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8"/>
        <p:cNvGrpSpPr/>
        <p:nvPr/>
      </p:nvGrpSpPr>
      <p:grpSpPr>
        <a:xfrm>
          <a:off x="0" y="0"/>
          <a:ext cx="0" cy="0"/>
          <a:chOff x="0" y="0"/>
          <a:chExt cx="0" cy="0"/>
        </a:xfrm>
      </p:grpSpPr>
      <p:sp>
        <p:nvSpPr>
          <p:cNvPr id="19" name="Google Shape;19;p62"/>
          <p:cNvSpPr txBox="1">
            <a:spLocks noGrp="1"/>
          </p:cNvSpPr>
          <p:nvPr>
            <p:ph type="title"/>
          </p:nvPr>
        </p:nvSpPr>
        <p:spPr>
          <a:xfrm>
            <a:off x="609600" y="1321861"/>
            <a:ext cx="10744200" cy="964200"/>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62"/>
          <p:cNvSpPr txBox="1">
            <a:spLocks noGrp="1"/>
          </p:cNvSpPr>
          <p:nvPr>
            <p:ph type="body" idx="1"/>
          </p:nvPr>
        </p:nvSpPr>
        <p:spPr>
          <a:xfrm>
            <a:off x="609600" y="2477557"/>
            <a:ext cx="10744200" cy="3923100"/>
          </a:xfrm>
          <a:prstGeom prst="rect">
            <a:avLst/>
          </a:prstGeom>
          <a:noFill/>
          <a:ln>
            <a:noFill/>
          </a:ln>
        </p:spPr>
        <p:txBody>
          <a:bodyPr spcFirstLastPara="1" wrap="square" lIns="0" tIns="0" rIns="0" bIns="0" anchor="t" anchorCtr="0">
            <a:normAutofit/>
          </a:bodyPr>
          <a:lstStyle>
            <a:lvl1pPr marL="457200" lvl="0" indent="-381000" algn="l">
              <a:lnSpc>
                <a:spcPct val="100000"/>
              </a:lnSpc>
              <a:spcBef>
                <a:spcPts val="1000"/>
              </a:spcBef>
              <a:spcAft>
                <a:spcPts val="0"/>
              </a:spcAft>
              <a:buClr>
                <a:schemeClr val="dk1"/>
              </a:buClr>
              <a:buSzPts val="2400"/>
              <a:buChar char="•"/>
              <a:defRPr sz="2400"/>
            </a:lvl1pPr>
            <a:lvl2pPr marL="914400" lvl="1" indent="-355600" algn="l">
              <a:lnSpc>
                <a:spcPct val="100000"/>
              </a:lnSpc>
              <a:spcBef>
                <a:spcPts val="500"/>
              </a:spcBef>
              <a:spcAft>
                <a:spcPts val="0"/>
              </a:spcAft>
              <a:buClr>
                <a:schemeClr val="dk1"/>
              </a:buClr>
              <a:buSzPts val="2000"/>
              <a:buChar char="•"/>
              <a:defRPr sz="2000"/>
            </a:lvl2pPr>
            <a:lvl3pPr marL="1371600" lvl="2" indent="-330200" algn="l">
              <a:lnSpc>
                <a:spcPct val="100000"/>
              </a:lnSpc>
              <a:spcBef>
                <a:spcPts val="500"/>
              </a:spcBef>
              <a:spcAft>
                <a:spcPts val="0"/>
              </a:spcAft>
              <a:buClr>
                <a:schemeClr val="dk1"/>
              </a:buClr>
              <a:buSzPts val="1600"/>
              <a:buChar char="•"/>
              <a:defRPr sz="1600"/>
            </a:lvl3pPr>
            <a:lvl4pPr marL="1828800" lvl="3" indent="-342900" algn="l">
              <a:lnSpc>
                <a:spcPct val="100000"/>
              </a:lnSpc>
              <a:spcBef>
                <a:spcPts val="500"/>
              </a:spcBef>
              <a:spcAft>
                <a:spcPts val="0"/>
              </a:spcAft>
              <a:buClr>
                <a:schemeClr val="dk1"/>
              </a:buClr>
              <a:buSzPts val="1800"/>
              <a:buChar char="•"/>
              <a:defRPr/>
            </a:lvl4pPr>
            <a:lvl5pPr marL="2286000" lvl="4" indent="-342900" algn="l">
              <a:lnSpc>
                <a:spcPct val="10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extLst>
    <p:ext uri="{DCECCB84-F9BA-43D5-87BE-67443E8EF086}">
      <p15:sldGuideLst xmlns:p15="http://schemas.microsoft.com/office/powerpoint/2012/main">
        <p15:guide id="1" orient="horz" pos="86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Content">
  <p:cSld name="Title + Content">
    <p:spTree>
      <p:nvGrpSpPr>
        <p:cNvPr id="1" name="Shape 21"/>
        <p:cNvGrpSpPr/>
        <p:nvPr/>
      </p:nvGrpSpPr>
      <p:grpSpPr>
        <a:xfrm>
          <a:off x="0" y="0"/>
          <a:ext cx="0" cy="0"/>
          <a:chOff x="0" y="0"/>
          <a:chExt cx="0" cy="0"/>
        </a:xfrm>
      </p:grpSpPr>
      <p:sp>
        <p:nvSpPr>
          <p:cNvPr id="22" name="Google Shape;22;p74"/>
          <p:cNvSpPr txBox="1">
            <a:spLocks noGrp="1"/>
          </p:cNvSpPr>
          <p:nvPr>
            <p:ph type="body" idx="1"/>
          </p:nvPr>
        </p:nvSpPr>
        <p:spPr>
          <a:xfrm>
            <a:off x="630935" y="1066800"/>
            <a:ext cx="10951500" cy="4876800"/>
          </a:xfrm>
          <a:prstGeom prst="rect">
            <a:avLst/>
          </a:prstGeom>
          <a:noFill/>
          <a:ln>
            <a:noFill/>
          </a:ln>
        </p:spPr>
        <p:txBody>
          <a:bodyPr spcFirstLastPara="1" wrap="square" lIns="0" tIns="0" rIns="0" bIns="0" anchor="t" anchorCtr="0">
            <a:normAutofit/>
          </a:bodyPr>
          <a:lstStyle>
            <a:lvl1pPr marL="457200" lvl="0" indent="-381000" algn="l">
              <a:lnSpc>
                <a:spcPct val="100000"/>
              </a:lnSpc>
              <a:spcBef>
                <a:spcPts val="0"/>
              </a:spcBef>
              <a:spcAft>
                <a:spcPts val="0"/>
              </a:spcAft>
              <a:buClr>
                <a:srgbClr val="333333"/>
              </a:buClr>
              <a:buSzPts val="2400"/>
              <a:buChar char="•"/>
              <a:defRPr sz="2400">
                <a:solidFill>
                  <a:srgbClr val="333333"/>
                </a:solidFill>
                <a:latin typeface="Arial"/>
                <a:ea typeface="Arial"/>
                <a:cs typeface="Arial"/>
                <a:sym typeface="Arial"/>
              </a:defRPr>
            </a:lvl1pPr>
            <a:lvl2pPr marL="914400" lvl="1" indent="-355600" algn="l">
              <a:lnSpc>
                <a:spcPct val="100000"/>
              </a:lnSpc>
              <a:spcBef>
                <a:spcPts val="2400"/>
              </a:spcBef>
              <a:spcAft>
                <a:spcPts val="0"/>
              </a:spcAft>
              <a:buClr>
                <a:srgbClr val="333333"/>
              </a:buClr>
              <a:buSzPts val="2000"/>
              <a:buChar char="•"/>
              <a:defRPr sz="2000">
                <a:solidFill>
                  <a:srgbClr val="333333"/>
                </a:solidFill>
                <a:latin typeface="Arial"/>
                <a:ea typeface="Arial"/>
                <a:cs typeface="Arial"/>
                <a:sym typeface="Arial"/>
              </a:defRPr>
            </a:lvl2pPr>
            <a:lvl3pPr marL="1371600" lvl="2" indent="-330200" algn="l">
              <a:lnSpc>
                <a:spcPct val="90000"/>
              </a:lnSpc>
              <a:spcBef>
                <a:spcPts val="2400"/>
              </a:spcBef>
              <a:spcAft>
                <a:spcPts val="0"/>
              </a:spcAft>
              <a:buClr>
                <a:srgbClr val="333333"/>
              </a:buClr>
              <a:buSzPts val="1600"/>
              <a:buChar char="•"/>
              <a:defRPr sz="1600">
                <a:solidFill>
                  <a:srgbClr val="333333"/>
                </a:solidFill>
                <a:latin typeface="Arial"/>
                <a:ea typeface="Arial"/>
                <a:cs typeface="Arial"/>
                <a:sym typeface="Arial"/>
              </a:defRPr>
            </a:lvl3pPr>
            <a:lvl4pPr marL="1828800" lvl="3" indent="-342900" algn="l">
              <a:lnSpc>
                <a:spcPct val="90000"/>
              </a:lnSpc>
              <a:spcBef>
                <a:spcPts val="2400"/>
              </a:spcBef>
              <a:spcAft>
                <a:spcPts val="0"/>
              </a:spcAft>
              <a:buClr>
                <a:schemeClr val="dk1"/>
              </a:buClr>
              <a:buSzPts val="1800"/>
              <a:buChar char="•"/>
              <a:defRPr>
                <a:latin typeface="Arial"/>
                <a:ea typeface="Arial"/>
                <a:cs typeface="Arial"/>
                <a:sym typeface="Arial"/>
              </a:defRPr>
            </a:lvl4pPr>
            <a:lvl5pPr marL="2286000" lvl="4" indent="-342900" algn="l">
              <a:lnSpc>
                <a:spcPct val="90000"/>
              </a:lnSpc>
              <a:spcBef>
                <a:spcPts val="500"/>
              </a:spcBef>
              <a:spcAft>
                <a:spcPts val="0"/>
              </a:spcAft>
              <a:buClr>
                <a:schemeClr val="dk1"/>
              </a:buClr>
              <a:buSzPts val="1800"/>
              <a:buChar char="•"/>
              <a:defRPr>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hart with Call-Out Text">
  <p:cSld name="Chart with Call-Out Text">
    <p:spTree>
      <p:nvGrpSpPr>
        <p:cNvPr id="1" name="Shape 23"/>
        <p:cNvGrpSpPr/>
        <p:nvPr/>
      </p:nvGrpSpPr>
      <p:grpSpPr>
        <a:xfrm>
          <a:off x="0" y="0"/>
          <a:ext cx="0" cy="0"/>
          <a:chOff x="0" y="0"/>
          <a:chExt cx="0" cy="0"/>
        </a:xfrm>
      </p:grpSpPr>
      <p:sp>
        <p:nvSpPr>
          <p:cNvPr id="24" name="Google Shape;24;p75"/>
          <p:cNvSpPr txBox="1">
            <a:spLocks noGrp="1"/>
          </p:cNvSpPr>
          <p:nvPr>
            <p:ph type="body" idx="1"/>
          </p:nvPr>
        </p:nvSpPr>
        <p:spPr>
          <a:xfrm>
            <a:off x="4724400" y="1371600"/>
            <a:ext cx="6858000" cy="5029200"/>
          </a:xfrm>
          <a:prstGeom prst="rect">
            <a:avLst/>
          </a:prstGeom>
          <a:noFill/>
          <a:ln>
            <a:noFill/>
          </a:ln>
        </p:spPr>
        <p:txBody>
          <a:bodyPr spcFirstLastPara="1" wrap="square" lIns="0" tIns="0" rIns="0" bIns="0" anchor="ctr" anchorCtr="0">
            <a:normAutofit/>
          </a:bodyPr>
          <a:lstStyle>
            <a:lvl1pPr marL="457200" lvl="0" indent="-228600" algn="l">
              <a:lnSpc>
                <a:spcPct val="90000"/>
              </a:lnSpc>
              <a:spcBef>
                <a:spcPts val="1000"/>
              </a:spcBef>
              <a:spcAft>
                <a:spcPts val="0"/>
              </a:spcAft>
              <a:buClr>
                <a:srgbClr val="005670"/>
              </a:buClr>
              <a:buSzPts val="2400"/>
              <a:buNone/>
              <a:defRPr sz="2400">
                <a:solidFill>
                  <a:srgbClr val="005670"/>
                </a:solidFill>
              </a:defRPr>
            </a:lvl1pPr>
            <a:lvl2pPr marL="914400" lvl="1" indent="-228600" algn="l">
              <a:lnSpc>
                <a:spcPct val="90000"/>
              </a:lnSpc>
              <a:spcBef>
                <a:spcPts val="500"/>
              </a:spcBef>
              <a:spcAft>
                <a:spcPts val="0"/>
              </a:spcAft>
              <a:buClr>
                <a:srgbClr val="005670"/>
              </a:buClr>
              <a:buSzPts val="2400"/>
              <a:buNone/>
              <a:defRPr sz="2400">
                <a:solidFill>
                  <a:srgbClr val="005670"/>
                </a:solidFill>
              </a:defRPr>
            </a:lvl2pPr>
            <a:lvl3pPr marL="1371600" lvl="2" indent="-228600" algn="l">
              <a:lnSpc>
                <a:spcPct val="90000"/>
              </a:lnSpc>
              <a:spcBef>
                <a:spcPts val="500"/>
              </a:spcBef>
              <a:spcAft>
                <a:spcPts val="0"/>
              </a:spcAft>
              <a:buClr>
                <a:srgbClr val="005670"/>
              </a:buClr>
              <a:buSzPts val="2400"/>
              <a:buNone/>
              <a:defRPr sz="2400">
                <a:solidFill>
                  <a:srgbClr val="005670"/>
                </a:solidFill>
              </a:defRPr>
            </a:lvl3pPr>
            <a:lvl4pPr marL="1828800" lvl="3" indent="-228600" algn="l">
              <a:lnSpc>
                <a:spcPct val="90000"/>
              </a:lnSpc>
              <a:spcBef>
                <a:spcPts val="500"/>
              </a:spcBef>
              <a:spcAft>
                <a:spcPts val="0"/>
              </a:spcAft>
              <a:buClr>
                <a:srgbClr val="005670"/>
              </a:buClr>
              <a:buSzPts val="2400"/>
              <a:buNone/>
              <a:defRPr sz="2400">
                <a:solidFill>
                  <a:srgbClr val="005670"/>
                </a:solidFill>
              </a:defRPr>
            </a:lvl4pPr>
            <a:lvl5pPr marL="2286000" lvl="4" indent="-228600" algn="l">
              <a:lnSpc>
                <a:spcPct val="90000"/>
              </a:lnSpc>
              <a:spcBef>
                <a:spcPts val="500"/>
              </a:spcBef>
              <a:spcAft>
                <a:spcPts val="0"/>
              </a:spcAft>
              <a:buClr>
                <a:srgbClr val="005670"/>
              </a:buClr>
              <a:buSzPts val="2400"/>
              <a:buNone/>
              <a:defRPr sz="2400">
                <a:solidFill>
                  <a:srgbClr val="00567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75"/>
          <p:cNvSpPr txBox="1">
            <a:spLocks noGrp="1"/>
          </p:cNvSpPr>
          <p:nvPr>
            <p:ph type="title"/>
          </p:nvPr>
        </p:nvSpPr>
        <p:spPr>
          <a:xfrm>
            <a:off x="630936" y="0"/>
            <a:ext cx="10951500" cy="1371600"/>
          </a:xfrm>
          <a:prstGeom prst="rect">
            <a:avLst/>
          </a:prstGeom>
          <a:noFill/>
          <a:ln>
            <a:noFill/>
          </a:ln>
        </p:spPr>
        <p:txBody>
          <a:bodyPr spcFirstLastPara="1" wrap="square" lIns="0" tIns="0" rIns="0" bIns="0" anchor="b" anchorCtr="0">
            <a:normAutofit/>
          </a:bodyPr>
          <a:lstStyle>
            <a:lvl1pPr lvl="0" algn="l">
              <a:lnSpc>
                <a:spcPct val="100000"/>
              </a:lnSpc>
              <a:spcBef>
                <a:spcPts val="0"/>
              </a:spcBef>
              <a:spcAft>
                <a:spcPts val="0"/>
              </a:spcAft>
              <a:buClr>
                <a:srgbClr val="005670"/>
              </a:buClr>
              <a:buSzPts val="32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75"/>
          <p:cNvSpPr txBox="1">
            <a:spLocks noGrp="1"/>
          </p:cNvSpPr>
          <p:nvPr>
            <p:ph type="body" idx="2"/>
          </p:nvPr>
        </p:nvSpPr>
        <p:spPr>
          <a:xfrm>
            <a:off x="630936" y="1371600"/>
            <a:ext cx="3636300" cy="5029200"/>
          </a:xfrm>
          <a:prstGeom prst="rect">
            <a:avLst/>
          </a:prstGeom>
          <a:noFill/>
          <a:ln>
            <a:noFill/>
          </a:ln>
        </p:spPr>
        <p:txBody>
          <a:bodyPr spcFirstLastPara="1" wrap="square" lIns="0" tIns="0" rIns="0" bIns="0" anchor="ctr" anchorCtr="0">
            <a:normAutofit/>
          </a:bodyPr>
          <a:lstStyle>
            <a:lvl1pPr marL="457200" lvl="0" indent="-228600" algn="l">
              <a:lnSpc>
                <a:spcPct val="90000"/>
              </a:lnSpc>
              <a:spcBef>
                <a:spcPts val="1000"/>
              </a:spcBef>
              <a:spcAft>
                <a:spcPts val="0"/>
              </a:spcAft>
              <a:buClr>
                <a:schemeClr val="dk1"/>
              </a:buClr>
              <a:buSzPts val="2000"/>
              <a:buNone/>
              <a:defRPr sz="2000">
                <a:solidFill>
                  <a:schemeClr val="dk1"/>
                </a:solidFill>
              </a:defRPr>
            </a:lvl1pPr>
            <a:lvl2pPr marL="914400" lvl="1" indent="-228600" algn="l">
              <a:lnSpc>
                <a:spcPct val="90000"/>
              </a:lnSpc>
              <a:spcBef>
                <a:spcPts val="500"/>
              </a:spcBef>
              <a:spcAft>
                <a:spcPts val="0"/>
              </a:spcAft>
              <a:buClr>
                <a:srgbClr val="005670"/>
              </a:buClr>
              <a:buSzPts val="2400"/>
              <a:buNone/>
              <a:defRPr sz="2400">
                <a:solidFill>
                  <a:srgbClr val="005670"/>
                </a:solidFill>
              </a:defRPr>
            </a:lvl2pPr>
            <a:lvl3pPr marL="1371600" lvl="2" indent="-228600" algn="l">
              <a:lnSpc>
                <a:spcPct val="90000"/>
              </a:lnSpc>
              <a:spcBef>
                <a:spcPts val="500"/>
              </a:spcBef>
              <a:spcAft>
                <a:spcPts val="0"/>
              </a:spcAft>
              <a:buClr>
                <a:srgbClr val="005670"/>
              </a:buClr>
              <a:buSzPts val="2400"/>
              <a:buNone/>
              <a:defRPr sz="2400">
                <a:solidFill>
                  <a:srgbClr val="005670"/>
                </a:solidFill>
              </a:defRPr>
            </a:lvl3pPr>
            <a:lvl4pPr marL="1828800" lvl="3" indent="-228600" algn="l">
              <a:lnSpc>
                <a:spcPct val="90000"/>
              </a:lnSpc>
              <a:spcBef>
                <a:spcPts val="500"/>
              </a:spcBef>
              <a:spcAft>
                <a:spcPts val="0"/>
              </a:spcAft>
              <a:buClr>
                <a:srgbClr val="005670"/>
              </a:buClr>
              <a:buSzPts val="2400"/>
              <a:buNone/>
              <a:defRPr sz="2400">
                <a:solidFill>
                  <a:srgbClr val="005670"/>
                </a:solidFill>
              </a:defRPr>
            </a:lvl4pPr>
            <a:lvl5pPr marL="2286000" lvl="4" indent="-228600" algn="l">
              <a:lnSpc>
                <a:spcPct val="90000"/>
              </a:lnSpc>
              <a:spcBef>
                <a:spcPts val="500"/>
              </a:spcBef>
              <a:spcAft>
                <a:spcPts val="0"/>
              </a:spcAft>
              <a:buClr>
                <a:srgbClr val="005670"/>
              </a:buClr>
              <a:buSzPts val="2400"/>
              <a:buNone/>
              <a:defRPr sz="2400">
                <a:solidFill>
                  <a:srgbClr val="00567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ver" type="title">
  <p:cSld name="TITLE">
    <p:spTree>
      <p:nvGrpSpPr>
        <p:cNvPr id="1" name="Shape 33"/>
        <p:cNvGrpSpPr/>
        <p:nvPr/>
      </p:nvGrpSpPr>
      <p:grpSpPr>
        <a:xfrm>
          <a:off x="0" y="0"/>
          <a:ext cx="0" cy="0"/>
          <a:chOff x="0" y="0"/>
          <a:chExt cx="0" cy="0"/>
        </a:xfrm>
      </p:grpSpPr>
      <p:sp>
        <p:nvSpPr>
          <p:cNvPr id="34" name="Google Shape;34;p64"/>
          <p:cNvSpPr/>
          <p:nvPr/>
        </p:nvSpPr>
        <p:spPr>
          <a:xfrm>
            <a:off x="-195300" y="-199250"/>
            <a:ext cx="12387300" cy="5228400"/>
          </a:xfrm>
          <a:prstGeom prst="rect">
            <a:avLst/>
          </a:prstGeom>
          <a:solidFill>
            <a:srgbClr val="4E362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sp>
        <p:nvSpPr>
          <p:cNvPr id="35" name="Google Shape;35;p64"/>
          <p:cNvSpPr txBox="1">
            <a:spLocks noGrp="1"/>
          </p:cNvSpPr>
          <p:nvPr>
            <p:ph type="ctrTitle"/>
          </p:nvPr>
        </p:nvSpPr>
        <p:spPr>
          <a:xfrm>
            <a:off x="1524000" y="500063"/>
            <a:ext cx="9144000" cy="2387700"/>
          </a:xfrm>
          <a:prstGeom prst="rect">
            <a:avLst/>
          </a:prstGeom>
          <a:noFill/>
          <a:ln>
            <a:noFill/>
          </a:ln>
        </p:spPr>
        <p:txBody>
          <a:bodyPr spcFirstLastPara="1" wrap="square" lIns="0" tIns="0" rIns="0" bIns="0" anchor="b" anchorCtr="0">
            <a:normAutofit/>
          </a:bodyPr>
          <a:lstStyle>
            <a:lvl1pPr lvl="0" algn="ctr">
              <a:lnSpc>
                <a:spcPct val="100000"/>
              </a:lnSpc>
              <a:spcBef>
                <a:spcPts val="0"/>
              </a:spcBef>
              <a:spcAft>
                <a:spcPts val="0"/>
              </a:spcAft>
              <a:buClr>
                <a:schemeClr val="lt1"/>
              </a:buClr>
              <a:buSzPts val="5400"/>
              <a:buFont typeface="Georgia"/>
              <a:buNone/>
              <a:defRPr sz="5400"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64"/>
          <p:cNvSpPr txBox="1">
            <a:spLocks noGrp="1"/>
          </p:cNvSpPr>
          <p:nvPr>
            <p:ph type="subTitle" idx="1"/>
          </p:nvPr>
        </p:nvSpPr>
        <p:spPr>
          <a:xfrm>
            <a:off x="1524000" y="3131200"/>
            <a:ext cx="9144000" cy="1402697"/>
          </a:xfrm>
          <a:prstGeom prst="rect">
            <a:avLst/>
          </a:prstGeom>
          <a:noFill/>
          <a:ln>
            <a:noFill/>
          </a:ln>
        </p:spPr>
        <p:txBody>
          <a:bodyPr spcFirstLastPara="1" wrap="square" lIns="0" tIns="0" rIns="0" bIns="0" anchor="t" anchorCtr="0">
            <a:normAutofit/>
          </a:bodyPr>
          <a:lstStyle>
            <a:lvl1pPr lvl="0" algn="ctr">
              <a:lnSpc>
                <a:spcPct val="100000"/>
              </a:lnSpc>
              <a:spcBef>
                <a:spcPts val="0"/>
              </a:spcBef>
              <a:spcAft>
                <a:spcPts val="0"/>
              </a:spcAft>
              <a:buClr>
                <a:schemeClr val="lt1"/>
              </a:buClr>
              <a:buSzPts val="2400"/>
              <a:buNone/>
              <a:defRPr sz="2400">
                <a:solidFill>
                  <a:schemeClr val="lt1"/>
                </a:solidFill>
              </a:defRPr>
            </a:lvl1pPr>
            <a:lvl2pPr lvl="1" algn="ctr">
              <a:lnSpc>
                <a:spcPct val="100000"/>
              </a:lnSpc>
              <a:spcBef>
                <a:spcPts val="500"/>
              </a:spcBef>
              <a:spcAft>
                <a:spcPts val="0"/>
              </a:spcAft>
              <a:buClr>
                <a:schemeClr val="dk1"/>
              </a:buClr>
              <a:buSzPts val="2000"/>
              <a:buNone/>
              <a:defRPr sz="2000"/>
            </a:lvl2pPr>
            <a:lvl3pPr lvl="2" algn="ctr">
              <a:lnSpc>
                <a:spcPct val="100000"/>
              </a:lnSpc>
              <a:spcBef>
                <a:spcPts val="600"/>
              </a:spcBef>
              <a:spcAft>
                <a:spcPts val="0"/>
              </a:spcAft>
              <a:buClr>
                <a:schemeClr val="dk1"/>
              </a:buClr>
              <a:buSzPts val="1800"/>
              <a:buNone/>
              <a:defRPr sz="1800"/>
            </a:lvl3pPr>
            <a:lvl4pPr lvl="3" algn="ctr">
              <a:lnSpc>
                <a:spcPct val="90000"/>
              </a:lnSpc>
              <a:spcBef>
                <a:spcPts val="6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37" name="Google Shape;37;p64"/>
          <p:cNvSpPr/>
          <p:nvPr/>
        </p:nvSpPr>
        <p:spPr>
          <a:xfrm>
            <a:off x="-112450" y="4572000"/>
            <a:ext cx="12387300" cy="23877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pic>
        <p:nvPicPr>
          <p:cNvPr id="38" name="Google Shape;38;p64"/>
          <p:cNvPicPr preferRelativeResize="0"/>
          <p:nvPr/>
        </p:nvPicPr>
        <p:blipFill rotWithShape="1">
          <a:blip r:embed="rId2">
            <a:alphaModFix/>
          </a:blip>
          <a:srcRect/>
          <a:stretch/>
        </p:blipFill>
        <p:spPr>
          <a:xfrm>
            <a:off x="4724400" y="5313069"/>
            <a:ext cx="2743200" cy="994358"/>
          </a:xfrm>
          <a:prstGeom prst="rect">
            <a:avLst/>
          </a:prstGeom>
          <a:noFill/>
          <a:ln>
            <a:noFill/>
          </a:ln>
        </p:spPr>
      </p:pic>
      <p:pic>
        <p:nvPicPr>
          <p:cNvPr id="39" name="Google Shape;39;p64" descr="Logo of the Brown University School of Public Health"/>
          <p:cNvPicPr preferRelativeResize="0"/>
          <p:nvPr/>
        </p:nvPicPr>
        <p:blipFill rotWithShape="1">
          <a:blip r:embed="rId3">
            <a:alphaModFix/>
          </a:blip>
          <a:srcRect t="-2392" b="-6339"/>
          <a:stretch/>
        </p:blipFill>
        <p:spPr>
          <a:xfrm>
            <a:off x="5302338" y="4751546"/>
            <a:ext cx="1587324" cy="1819275"/>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016">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Agenda">
  <p:cSld name="Agenda">
    <p:spTree>
      <p:nvGrpSpPr>
        <p:cNvPr id="1" name="Shape 40"/>
        <p:cNvGrpSpPr/>
        <p:nvPr/>
      </p:nvGrpSpPr>
      <p:grpSpPr>
        <a:xfrm>
          <a:off x="0" y="0"/>
          <a:ext cx="0" cy="0"/>
          <a:chOff x="0" y="0"/>
          <a:chExt cx="0" cy="0"/>
        </a:xfrm>
      </p:grpSpPr>
      <p:sp>
        <p:nvSpPr>
          <p:cNvPr id="41" name="Google Shape;41;p65"/>
          <p:cNvSpPr/>
          <p:nvPr/>
        </p:nvSpPr>
        <p:spPr>
          <a:xfrm>
            <a:off x="0" y="0"/>
            <a:ext cx="12192000" cy="6102900"/>
          </a:xfrm>
          <a:prstGeom prst="rect">
            <a:avLst/>
          </a:prstGeom>
          <a:solidFill>
            <a:srgbClr val="F1EFE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sp>
        <p:nvSpPr>
          <p:cNvPr id="42" name="Google Shape;42;p65"/>
          <p:cNvSpPr txBox="1">
            <a:spLocks noGrp="1"/>
          </p:cNvSpPr>
          <p:nvPr>
            <p:ph type="ctrTitle"/>
          </p:nvPr>
        </p:nvSpPr>
        <p:spPr>
          <a:xfrm>
            <a:off x="609600" y="0"/>
            <a:ext cx="3657600" cy="6172200"/>
          </a:xfrm>
          <a:prstGeom prst="rect">
            <a:avLst/>
          </a:prstGeom>
          <a:noFill/>
          <a:ln>
            <a:noFill/>
          </a:ln>
        </p:spPr>
        <p:txBody>
          <a:bodyPr spcFirstLastPara="1" wrap="square" lIns="0" tIns="0" rIns="0" bIns="0" anchor="ctr" anchorCtr="0">
            <a:normAutofit/>
          </a:bodyPr>
          <a:lstStyle>
            <a:lvl1pPr lvl="0" algn="r">
              <a:lnSpc>
                <a:spcPct val="100000"/>
              </a:lnSpc>
              <a:spcBef>
                <a:spcPts val="0"/>
              </a:spcBef>
              <a:spcAft>
                <a:spcPts val="0"/>
              </a:spcAft>
              <a:buClr>
                <a:srgbClr val="ED1C24"/>
              </a:buClr>
              <a:buSzPts val="6000"/>
              <a:buFont typeface="Georgia"/>
              <a:buNone/>
              <a:defRPr sz="6000" cap="none">
                <a:solidFill>
                  <a:srgbClr val="ED1C24"/>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65"/>
          <p:cNvSpPr txBox="1">
            <a:spLocks noGrp="1"/>
          </p:cNvSpPr>
          <p:nvPr>
            <p:ph type="subTitle" idx="1"/>
          </p:nvPr>
        </p:nvSpPr>
        <p:spPr>
          <a:xfrm>
            <a:off x="5181600" y="457200"/>
            <a:ext cx="6400800" cy="5257800"/>
          </a:xfrm>
          <a:prstGeom prst="rect">
            <a:avLst/>
          </a:prstGeom>
          <a:noFill/>
          <a:ln>
            <a:noFill/>
          </a:ln>
        </p:spPr>
        <p:txBody>
          <a:bodyPr spcFirstLastPara="1" wrap="square" lIns="0" tIns="0" rIns="0" bIns="0" anchor="ctr" anchorCtr="0">
            <a:normAutofit/>
          </a:bodyPr>
          <a:lstStyle>
            <a:lvl1pPr lvl="0" algn="l">
              <a:lnSpc>
                <a:spcPct val="100000"/>
              </a:lnSpc>
              <a:spcBef>
                <a:spcPts val="0"/>
              </a:spcBef>
              <a:spcAft>
                <a:spcPts val="0"/>
              </a:spcAft>
              <a:buClr>
                <a:srgbClr val="4E3629"/>
              </a:buClr>
              <a:buSzPts val="2400"/>
              <a:buFont typeface="Arial"/>
              <a:buChar char="●"/>
              <a:defRPr sz="2400">
                <a:solidFill>
                  <a:srgbClr val="4E3629"/>
                </a:solidFill>
              </a:defRPr>
            </a:lvl1pPr>
            <a:lvl2pPr lvl="1" algn="ctr">
              <a:lnSpc>
                <a:spcPct val="100000"/>
              </a:lnSpc>
              <a:spcBef>
                <a:spcPts val="1200"/>
              </a:spcBef>
              <a:spcAft>
                <a:spcPts val="0"/>
              </a:spcAft>
              <a:buClr>
                <a:schemeClr val="dk1"/>
              </a:buClr>
              <a:buSzPts val="2000"/>
              <a:buChar char="○"/>
              <a:defRPr sz="2000"/>
            </a:lvl2pPr>
            <a:lvl3pPr lvl="2" algn="ctr">
              <a:lnSpc>
                <a:spcPct val="100000"/>
              </a:lnSpc>
              <a:spcBef>
                <a:spcPts val="600"/>
              </a:spcBef>
              <a:spcAft>
                <a:spcPts val="0"/>
              </a:spcAft>
              <a:buClr>
                <a:schemeClr val="dk1"/>
              </a:buClr>
              <a:buSzPts val="1800"/>
              <a:buChar char="■"/>
              <a:defRPr sz="1800"/>
            </a:lvl3pPr>
            <a:lvl4pPr lvl="3" algn="ctr">
              <a:lnSpc>
                <a:spcPct val="90000"/>
              </a:lnSpc>
              <a:spcBef>
                <a:spcPts val="600"/>
              </a:spcBef>
              <a:spcAft>
                <a:spcPts val="0"/>
              </a:spcAft>
              <a:buClr>
                <a:schemeClr val="dk1"/>
              </a:buClr>
              <a:buSzPts val="1600"/>
              <a:buChar char="●"/>
              <a:defRPr sz="1600"/>
            </a:lvl4pPr>
            <a:lvl5pPr lvl="4" algn="ctr">
              <a:lnSpc>
                <a:spcPct val="90000"/>
              </a:lnSpc>
              <a:spcBef>
                <a:spcPts val="500"/>
              </a:spcBef>
              <a:spcAft>
                <a:spcPts val="0"/>
              </a:spcAft>
              <a:buClr>
                <a:schemeClr val="dk1"/>
              </a:buClr>
              <a:buSzPts val="1600"/>
              <a:buChar char="○"/>
              <a:defRPr sz="1600"/>
            </a:lvl5pPr>
            <a:lvl6pPr lvl="5" algn="ctr">
              <a:lnSpc>
                <a:spcPct val="90000"/>
              </a:lnSpc>
              <a:spcBef>
                <a:spcPts val="500"/>
              </a:spcBef>
              <a:spcAft>
                <a:spcPts val="0"/>
              </a:spcAft>
              <a:buClr>
                <a:schemeClr val="dk1"/>
              </a:buClr>
              <a:buSzPts val="1600"/>
              <a:buChar char="■"/>
              <a:defRPr sz="1600"/>
            </a:lvl6pPr>
            <a:lvl7pPr lvl="6" algn="ctr">
              <a:lnSpc>
                <a:spcPct val="90000"/>
              </a:lnSpc>
              <a:spcBef>
                <a:spcPts val="500"/>
              </a:spcBef>
              <a:spcAft>
                <a:spcPts val="0"/>
              </a:spcAft>
              <a:buClr>
                <a:schemeClr val="dk1"/>
              </a:buClr>
              <a:buSzPts val="1600"/>
              <a:buChar char="●"/>
              <a:defRPr sz="1600"/>
            </a:lvl7pPr>
            <a:lvl8pPr lvl="7" algn="ctr">
              <a:lnSpc>
                <a:spcPct val="90000"/>
              </a:lnSpc>
              <a:spcBef>
                <a:spcPts val="500"/>
              </a:spcBef>
              <a:spcAft>
                <a:spcPts val="0"/>
              </a:spcAft>
              <a:buClr>
                <a:schemeClr val="dk1"/>
              </a:buClr>
              <a:buSzPts val="1600"/>
              <a:buChar char="○"/>
              <a:defRPr sz="1600"/>
            </a:lvl8pPr>
            <a:lvl9pPr lvl="8" algn="ctr">
              <a:lnSpc>
                <a:spcPct val="90000"/>
              </a:lnSpc>
              <a:spcBef>
                <a:spcPts val="500"/>
              </a:spcBef>
              <a:spcAft>
                <a:spcPts val="0"/>
              </a:spcAft>
              <a:buClr>
                <a:schemeClr val="dk1"/>
              </a:buClr>
              <a:buSzPts val="1600"/>
              <a:buChar char="■"/>
              <a:defRPr sz="1600"/>
            </a:lvl9pPr>
          </a:lstStyle>
          <a:p>
            <a:endParaRPr/>
          </a:p>
        </p:txBody>
      </p:sp>
      <p:cxnSp>
        <p:nvCxnSpPr>
          <p:cNvPr id="44" name="Google Shape;44;p65"/>
          <p:cNvCxnSpPr/>
          <p:nvPr/>
        </p:nvCxnSpPr>
        <p:spPr>
          <a:xfrm>
            <a:off x="4724400" y="457200"/>
            <a:ext cx="0" cy="5257800"/>
          </a:xfrm>
          <a:prstGeom prst="straightConnector1">
            <a:avLst/>
          </a:prstGeom>
          <a:noFill/>
          <a:ln w="12700" cap="flat" cmpd="sng">
            <a:solidFill>
              <a:srgbClr val="4E3629"/>
            </a:solidFill>
            <a:prstDash val="solid"/>
            <a:miter lim="8000"/>
            <a:headEnd type="none" w="sm" len="sm"/>
            <a:tailEnd type="none" w="sm" len="sm"/>
          </a:ln>
        </p:spPr>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Divider">
  <p:cSld name="Section Divider 1">
    <p:bg>
      <p:bgPr>
        <a:gradFill>
          <a:gsLst>
            <a:gs pos="0">
              <a:schemeClr val="lt2"/>
            </a:gs>
            <a:gs pos="41000">
              <a:schemeClr val="lt2"/>
            </a:gs>
            <a:gs pos="100000">
              <a:srgbClr val="B80E15"/>
            </a:gs>
          </a:gsLst>
          <a:path path="circle">
            <a:fillToRect l="50000" t="50000" r="50000" b="50000"/>
          </a:path>
          <a:tileRect/>
        </a:gradFill>
        <a:effectLst/>
      </p:bgPr>
    </p:bg>
    <p:spTree>
      <p:nvGrpSpPr>
        <p:cNvPr id="1" name="Shape 45"/>
        <p:cNvGrpSpPr/>
        <p:nvPr/>
      </p:nvGrpSpPr>
      <p:grpSpPr>
        <a:xfrm>
          <a:off x="0" y="0"/>
          <a:ext cx="0" cy="0"/>
          <a:chOff x="0" y="0"/>
          <a:chExt cx="0" cy="0"/>
        </a:xfrm>
      </p:grpSpPr>
      <p:sp>
        <p:nvSpPr>
          <p:cNvPr id="46" name="Google Shape;46;p66"/>
          <p:cNvSpPr txBox="1">
            <a:spLocks noGrp="1"/>
          </p:cNvSpPr>
          <p:nvPr>
            <p:ph type="ctrTitle"/>
          </p:nvPr>
        </p:nvSpPr>
        <p:spPr>
          <a:xfrm>
            <a:off x="609600" y="685799"/>
            <a:ext cx="10972800" cy="2692401"/>
          </a:xfrm>
          <a:prstGeom prst="rect">
            <a:avLst/>
          </a:prstGeom>
          <a:noFill/>
          <a:ln>
            <a:noFill/>
          </a:ln>
        </p:spPr>
        <p:txBody>
          <a:bodyPr spcFirstLastPara="1" wrap="square" lIns="0" tIns="0" rIns="0" bIns="0" anchor="b" anchorCtr="0">
            <a:normAutofit/>
          </a:bodyPr>
          <a:lstStyle>
            <a:lvl1pPr lvl="0" algn="ctr">
              <a:lnSpc>
                <a:spcPct val="100000"/>
              </a:lnSpc>
              <a:spcBef>
                <a:spcPts val="0"/>
              </a:spcBef>
              <a:spcAft>
                <a:spcPts val="0"/>
              </a:spcAft>
              <a:buClr>
                <a:schemeClr val="lt1"/>
              </a:buClr>
              <a:buSzPts val="6000"/>
              <a:buFont typeface="Georgia"/>
              <a:buNone/>
              <a:defRPr sz="6000"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66"/>
          <p:cNvSpPr txBox="1">
            <a:spLocks noGrp="1"/>
          </p:cNvSpPr>
          <p:nvPr>
            <p:ph type="subTitle" idx="1"/>
          </p:nvPr>
        </p:nvSpPr>
        <p:spPr>
          <a:xfrm>
            <a:off x="1524000" y="3817000"/>
            <a:ext cx="9144000" cy="1505238"/>
          </a:xfrm>
          <a:prstGeom prst="rect">
            <a:avLst/>
          </a:prstGeom>
          <a:noFill/>
          <a:ln>
            <a:noFill/>
          </a:ln>
        </p:spPr>
        <p:txBody>
          <a:bodyPr spcFirstLastPara="1" wrap="square" lIns="0" tIns="0" rIns="0" bIns="0" anchor="t" anchorCtr="0">
            <a:normAutofit/>
          </a:bodyPr>
          <a:lstStyle>
            <a:lvl1pPr lvl="0" algn="ctr">
              <a:lnSpc>
                <a:spcPct val="100000"/>
              </a:lnSpc>
              <a:spcBef>
                <a:spcPts val="0"/>
              </a:spcBef>
              <a:spcAft>
                <a:spcPts val="0"/>
              </a:spcAft>
              <a:buClr>
                <a:schemeClr val="lt1"/>
              </a:buClr>
              <a:buSzPts val="2400"/>
              <a:buNone/>
              <a:defRPr sz="2400">
                <a:solidFill>
                  <a:schemeClr val="lt1"/>
                </a:solidFill>
              </a:defRPr>
            </a:lvl1pPr>
            <a:lvl2pPr lvl="1" algn="ctr">
              <a:lnSpc>
                <a:spcPct val="100000"/>
              </a:lnSpc>
              <a:spcBef>
                <a:spcPts val="500"/>
              </a:spcBef>
              <a:spcAft>
                <a:spcPts val="0"/>
              </a:spcAft>
              <a:buClr>
                <a:schemeClr val="dk1"/>
              </a:buClr>
              <a:buSzPts val="2000"/>
              <a:buNone/>
              <a:defRPr sz="2000"/>
            </a:lvl2pPr>
            <a:lvl3pPr lvl="2" algn="ctr">
              <a:lnSpc>
                <a:spcPct val="100000"/>
              </a:lnSpc>
              <a:spcBef>
                <a:spcPts val="600"/>
              </a:spcBef>
              <a:spcAft>
                <a:spcPts val="0"/>
              </a:spcAft>
              <a:buClr>
                <a:schemeClr val="dk1"/>
              </a:buClr>
              <a:buSzPts val="1800"/>
              <a:buNone/>
              <a:defRPr sz="1800"/>
            </a:lvl3pPr>
            <a:lvl4pPr lvl="3" algn="ctr">
              <a:lnSpc>
                <a:spcPct val="90000"/>
              </a:lnSpc>
              <a:spcBef>
                <a:spcPts val="6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48"/>
        <p:cNvGrpSpPr/>
        <p:nvPr/>
      </p:nvGrpSpPr>
      <p:grpSpPr>
        <a:xfrm>
          <a:off x="0" y="0"/>
          <a:ext cx="0" cy="0"/>
          <a:chOff x="0" y="0"/>
          <a:chExt cx="0" cy="0"/>
        </a:xfrm>
      </p:grpSpPr>
      <p:sp>
        <p:nvSpPr>
          <p:cNvPr id="49" name="Google Shape;49;p67"/>
          <p:cNvSpPr txBox="1">
            <a:spLocks noGrp="1"/>
          </p:cNvSpPr>
          <p:nvPr>
            <p:ph type="title"/>
          </p:nvPr>
        </p:nvSpPr>
        <p:spPr>
          <a:xfrm>
            <a:off x="609600" y="1"/>
            <a:ext cx="10972800" cy="876300"/>
          </a:xfrm>
          <a:prstGeom prst="rect">
            <a:avLst/>
          </a:prstGeom>
          <a:noFill/>
          <a:ln>
            <a:noFill/>
          </a:ln>
        </p:spPr>
        <p:txBody>
          <a:bodyPr spcFirstLastPara="1" wrap="square" lIns="0" tIns="0" rIns="0" bIns="0" anchor="b" anchorCtr="0">
            <a:normAutofit/>
          </a:bodyPr>
          <a:lstStyle>
            <a:lvl1pPr lvl="0" algn="l">
              <a:lnSpc>
                <a:spcPct val="90000"/>
              </a:lnSpc>
              <a:spcBef>
                <a:spcPts val="0"/>
              </a:spcBef>
              <a:spcAft>
                <a:spcPts val="0"/>
              </a:spcAft>
              <a:buClr>
                <a:srgbClr val="4E3629"/>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67"/>
          <p:cNvSpPr txBox="1">
            <a:spLocks noGrp="1"/>
          </p:cNvSpPr>
          <p:nvPr>
            <p:ph type="body" idx="1"/>
          </p:nvPr>
        </p:nvSpPr>
        <p:spPr>
          <a:xfrm>
            <a:off x="609599" y="1371600"/>
            <a:ext cx="10972799" cy="4343401"/>
          </a:xfrm>
          <a:prstGeom prst="rect">
            <a:avLst/>
          </a:prstGeom>
          <a:noFill/>
          <a:ln>
            <a:noFill/>
          </a:ln>
        </p:spPr>
        <p:txBody>
          <a:bodyPr spcFirstLastPara="1" wrap="square" lIns="0" tIns="0" rIns="0" bIns="0" anchor="t" anchorCtr="0">
            <a:normAutofit/>
          </a:bodyPr>
          <a:lstStyle>
            <a:lvl1pPr marL="457200" lvl="0" indent="-228600" algn="l">
              <a:lnSpc>
                <a:spcPct val="100000"/>
              </a:lnSpc>
              <a:spcBef>
                <a:spcPts val="1000"/>
              </a:spcBef>
              <a:spcAft>
                <a:spcPts val="0"/>
              </a:spcAft>
              <a:buClr>
                <a:schemeClr val="dk1"/>
              </a:buClr>
              <a:buSzPts val="2400"/>
              <a:buNone/>
              <a:defRPr/>
            </a:lvl1pPr>
            <a:lvl2pPr marL="914400" lvl="1" indent="-355600" algn="l">
              <a:lnSpc>
                <a:spcPct val="100000"/>
              </a:lnSpc>
              <a:spcBef>
                <a:spcPts val="1800"/>
              </a:spcBef>
              <a:spcAft>
                <a:spcPts val="0"/>
              </a:spcAft>
              <a:buClr>
                <a:schemeClr val="dk1"/>
              </a:buClr>
              <a:buSzPts val="2000"/>
              <a:buChar char="•"/>
              <a:defRPr/>
            </a:lvl2pPr>
            <a:lvl3pPr marL="1371600" lvl="2" indent="-330200" algn="l">
              <a:lnSpc>
                <a:spcPct val="100000"/>
              </a:lnSpc>
              <a:spcBef>
                <a:spcPts val="1800"/>
              </a:spcBef>
              <a:spcAft>
                <a:spcPts val="0"/>
              </a:spcAft>
              <a:buClr>
                <a:schemeClr val="dk1"/>
              </a:buClr>
              <a:buSzPts val="1600"/>
              <a:buChar char="•"/>
              <a:defRPr/>
            </a:lvl3pPr>
            <a:lvl4pPr marL="1828800" lvl="3" indent="-342900" algn="l">
              <a:lnSpc>
                <a:spcPct val="90000"/>
              </a:lnSpc>
              <a:spcBef>
                <a:spcPts val="18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51" name="Google Shape;51;p67"/>
          <p:cNvCxnSpPr/>
          <p:nvPr/>
        </p:nvCxnSpPr>
        <p:spPr>
          <a:xfrm>
            <a:off x="617348" y="914400"/>
            <a:ext cx="11574652" cy="0"/>
          </a:xfrm>
          <a:prstGeom prst="straightConnector1">
            <a:avLst/>
          </a:prstGeom>
          <a:noFill/>
          <a:ln w="12700" cap="flat" cmpd="sng">
            <a:solidFill>
              <a:srgbClr val="ED1C24"/>
            </a:solidFill>
            <a:prstDash val="solid"/>
            <a:miter lim="8000"/>
            <a:headEnd type="none" w="sm" len="sm"/>
            <a:tailEnd type="none" w="sm" len="sm"/>
          </a:ln>
        </p:spPr>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ingle Key Message">
  <p:cSld name="Singel Key Message">
    <p:spTree>
      <p:nvGrpSpPr>
        <p:cNvPr id="1" name="Shape 52"/>
        <p:cNvGrpSpPr/>
        <p:nvPr/>
      </p:nvGrpSpPr>
      <p:grpSpPr>
        <a:xfrm>
          <a:off x="0" y="0"/>
          <a:ext cx="0" cy="0"/>
          <a:chOff x="0" y="0"/>
          <a:chExt cx="0" cy="0"/>
        </a:xfrm>
      </p:grpSpPr>
      <p:sp>
        <p:nvSpPr>
          <p:cNvPr id="53" name="Google Shape;53;p68"/>
          <p:cNvSpPr txBox="1">
            <a:spLocks noGrp="1"/>
          </p:cNvSpPr>
          <p:nvPr>
            <p:ph type="body" idx="1"/>
          </p:nvPr>
        </p:nvSpPr>
        <p:spPr>
          <a:xfrm>
            <a:off x="1066800" y="0"/>
            <a:ext cx="10058400" cy="6172200"/>
          </a:xfrm>
          <a:prstGeom prst="rect">
            <a:avLst/>
          </a:prstGeom>
          <a:noFill/>
          <a:ln>
            <a:noFill/>
          </a:ln>
        </p:spPr>
        <p:txBody>
          <a:bodyPr spcFirstLastPara="1" wrap="square" lIns="0" tIns="0" rIns="0" bIns="0" anchor="ctr" anchorCtr="0">
            <a:normAutofit/>
          </a:bodyPr>
          <a:lstStyle>
            <a:lvl1pPr marL="457200" lvl="0" indent="-228600" algn="l">
              <a:lnSpc>
                <a:spcPct val="100000"/>
              </a:lnSpc>
              <a:spcBef>
                <a:spcPts val="1000"/>
              </a:spcBef>
              <a:spcAft>
                <a:spcPts val="0"/>
              </a:spcAft>
              <a:buClr>
                <a:srgbClr val="4E3629"/>
              </a:buClr>
              <a:buSzPts val="3600"/>
              <a:buNone/>
              <a:defRPr sz="3600" b="1">
                <a:solidFill>
                  <a:srgbClr val="4E3629"/>
                </a:solidFill>
                <a:latin typeface="Georgia"/>
                <a:ea typeface="Georgia"/>
                <a:cs typeface="Georgia"/>
                <a:sym typeface="Georgia"/>
              </a:defRPr>
            </a:lvl1pPr>
            <a:lvl2pPr marL="914400" lvl="1" indent="-228600" algn="l">
              <a:lnSpc>
                <a:spcPct val="100000"/>
              </a:lnSpc>
              <a:spcBef>
                <a:spcPts val="600"/>
              </a:spcBef>
              <a:spcAft>
                <a:spcPts val="0"/>
              </a:spcAft>
              <a:buClr>
                <a:srgbClr val="4E3629"/>
              </a:buClr>
              <a:buSzPts val="2000"/>
              <a:buNone/>
              <a:defRPr>
                <a:solidFill>
                  <a:srgbClr val="4E3629"/>
                </a:solidFill>
                <a:latin typeface="Georgia"/>
                <a:ea typeface="Georgia"/>
                <a:cs typeface="Georgia"/>
                <a:sym typeface="Georgia"/>
              </a:defRPr>
            </a:lvl2pPr>
            <a:lvl3pPr marL="1371600" lvl="2" indent="-228600" algn="l">
              <a:lnSpc>
                <a:spcPct val="100000"/>
              </a:lnSpc>
              <a:spcBef>
                <a:spcPts val="600"/>
              </a:spcBef>
              <a:spcAft>
                <a:spcPts val="0"/>
              </a:spcAft>
              <a:buClr>
                <a:srgbClr val="4E3629"/>
              </a:buClr>
              <a:buSzPts val="1600"/>
              <a:buNone/>
              <a:defRPr>
                <a:solidFill>
                  <a:srgbClr val="4E3629"/>
                </a:solidFill>
                <a:latin typeface="Georgia"/>
                <a:ea typeface="Georgia"/>
                <a:cs typeface="Georgia"/>
                <a:sym typeface="Georgia"/>
              </a:defRPr>
            </a:lvl3pPr>
            <a:lvl4pPr marL="1828800" lvl="3" indent="-342900" algn="l">
              <a:lnSpc>
                <a:spcPct val="90000"/>
              </a:lnSpc>
              <a:spcBef>
                <a:spcPts val="6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slideLayout" Target="../slideLayouts/slideLayout17.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image" Target="../media/image2.png"/><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60"/>
          <p:cNvSpPr txBox="1">
            <a:spLocks noGrp="1"/>
          </p:cNvSpPr>
          <p:nvPr>
            <p:ph type="title"/>
          </p:nvPr>
        </p:nvSpPr>
        <p:spPr>
          <a:xfrm>
            <a:off x="609600" y="1321861"/>
            <a:ext cx="10744200" cy="964200"/>
          </a:xfrm>
          <a:prstGeom prst="rect">
            <a:avLst/>
          </a:prstGeom>
          <a:noFill/>
          <a:ln>
            <a:noFill/>
          </a:ln>
        </p:spPr>
        <p:txBody>
          <a:bodyPr spcFirstLastPara="1" wrap="square" lIns="0" tIns="0" rIns="0" bIns="0" anchor="t" anchorCtr="0">
            <a:normAutofit/>
          </a:bodyPr>
          <a:lstStyle>
            <a:lvl1pPr marR="0" lvl="0" algn="l">
              <a:lnSpc>
                <a:spcPct val="90000"/>
              </a:lnSpc>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0"/>
          <p:cNvSpPr txBox="1">
            <a:spLocks noGrp="1"/>
          </p:cNvSpPr>
          <p:nvPr>
            <p:ph type="body" idx="1"/>
          </p:nvPr>
        </p:nvSpPr>
        <p:spPr>
          <a:xfrm>
            <a:off x="609600" y="2477557"/>
            <a:ext cx="10744200" cy="3923100"/>
          </a:xfrm>
          <a:prstGeom prst="rect">
            <a:avLst/>
          </a:prstGeom>
          <a:noFill/>
          <a:ln>
            <a:noFill/>
          </a:ln>
        </p:spPr>
        <p:txBody>
          <a:bodyPr spcFirstLastPara="1" wrap="square" lIns="0" tIns="0" rIns="0" bIns="0" anchor="t" anchorCtr="0">
            <a:normAutofit/>
          </a:bodyPr>
          <a:lstStyle>
            <a:lvl1pPr marL="457200" marR="0" lvl="0" indent="-406400" algn="l">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0"/>
          <p:cNvSpPr/>
          <p:nvPr/>
        </p:nvSpPr>
        <p:spPr>
          <a:xfrm>
            <a:off x="3048" y="0"/>
            <a:ext cx="12189000" cy="685800"/>
          </a:xfrm>
          <a:prstGeom prst="rect">
            <a:avLst/>
          </a:prstGeom>
          <a:solidFill>
            <a:srgbClr val="9900FF"/>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dirty="0">
                <a:solidFill>
                  <a:schemeClr val="lt1"/>
                </a:solidFill>
                <a:latin typeface="Arial"/>
                <a:ea typeface="Arial"/>
                <a:cs typeface="Arial"/>
                <a:sym typeface="Arial"/>
              </a:rPr>
              <a:t>DELETE THIS SLIDE FROM FINAL PRESENTATION</a:t>
            </a:r>
            <a:endParaRPr sz="1400" b="0" i="0" u="none" strike="noStrike" cap="none" dirty="0">
              <a:solidFill>
                <a:srgbClr val="000000"/>
              </a:solidFill>
              <a:latin typeface="Arial"/>
              <a:ea typeface="Arial"/>
              <a:cs typeface="Arial"/>
              <a:sym typeface="Arial"/>
            </a:endParaRPr>
          </a:p>
        </p:txBody>
      </p:sp>
      <p:sp>
        <p:nvSpPr>
          <p:cNvPr id="13" name="Google Shape;13;p60"/>
          <p:cNvSpPr/>
          <p:nvPr/>
        </p:nvSpPr>
        <p:spPr>
          <a:xfrm>
            <a:off x="132567" y="114300"/>
            <a:ext cx="457200" cy="457200"/>
          </a:xfrm>
          <a:prstGeom prst="ellipse">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pic>
        <p:nvPicPr>
          <p:cNvPr id="14" name="Google Shape;14;p60" descr="Warning"/>
          <p:cNvPicPr preferRelativeResize="0"/>
          <p:nvPr/>
        </p:nvPicPr>
        <p:blipFill rotWithShape="1">
          <a:blip r:embed="rId6">
            <a:alphaModFix/>
          </a:blip>
          <a:srcRect/>
          <a:stretch/>
        </p:blipFill>
        <p:spPr>
          <a:xfrm>
            <a:off x="187431" y="144112"/>
            <a:ext cx="347472" cy="34747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864">
          <p15:clr>
            <a:srgbClr val="F26B43"/>
          </p15:clr>
        </p15:guide>
        <p15:guide id="2" pos="3840">
          <p15:clr>
            <a:srgbClr val="F26B43"/>
          </p15:clr>
        </p15:guide>
        <p15:guide id="3" orient="horz" pos="720">
          <p15:clr>
            <a:srgbClr val="F26B43"/>
          </p15:clr>
        </p15:guide>
        <p15:guide id="4" orient="horz" pos="226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
        <p:cNvGrpSpPr/>
        <p:nvPr/>
      </p:nvGrpSpPr>
      <p:grpSpPr>
        <a:xfrm>
          <a:off x="0" y="0"/>
          <a:ext cx="0" cy="0"/>
          <a:chOff x="0" y="0"/>
          <a:chExt cx="0" cy="0"/>
        </a:xfrm>
      </p:grpSpPr>
      <p:sp>
        <p:nvSpPr>
          <p:cNvPr id="28" name="Google Shape;28;p63"/>
          <p:cNvSpPr/>
          <p:nvPr/>
        </p:nvSpPr>
        <p:spPr>
          <a:xfrm>
            <a:off x="-166050" y="6096000"/>
            <a:ext cx="12430800" cy="807900"/>
          </a:xfrm>
          <a:prstGeom prst="rect">
            <a:avLst/>
          </a:prstGeom>
          <a:solidFill>
            <a:srgbClr val="4E362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pic>
        <p:nvPicPr>
          <p:cNvPr id="29" name="Google Shape;29;p63" descr="Logo of the Brown University School of Public Health"/>
          <p:cNvPicPr preferRelativeResize="0"/>
          <p:nvPr/>
        </p:nvPicPr>
        <p:blipFill rotWithShape="1">
          <a:blip r:embed="rId15">
            <a:alphaModFix/>
          </a:blip>
          <a:srcRect l="150" r="150"/>
          <a:stretch/>
        </p:blipFill>
        <p:spPr>
          <a:xfrm>
            <a:off x="10423450" y="6232225"/>
            <a:ext cx="1158948" cy="458350"/>
          </a:xfrm>
          <a:prstGeom prst="rect">
            <a:avLst/>
          </a:prstGeom>
          <a:noFill/>
          <a:ln>
            <a:noFill/>
          </a:ln>
        </p:spPr>
      </p:pic>
      <p:sp>
        <p:nvSpPr>
          <p:cNvPr id="30" name="Google Shape;30;p63"/>
          <p:cNvSpPr txBox="1">
            <a:spLocks noGrp="1"/>
          </p:cNvSpPr>
          <p:nvPr>
            <p:ph type="title"/>
          </p:nvPr>
        </p:nvSpPr>
        <p:spPr>
          <a:xfrm>
            <a:off x="609600" y="1"/>
            <a:ext cx="10972800" cy="876300"/>
          </a:xfrm>
          <a:prstGeom prst="rect">
            <a:avLst/>
          </a:prstGeom>
          <a:noFill/>
          <a:ln>
            <a:noFill/>
          </a:ln>
        </p:spPr>
        <p:txBody>
          <a:bodyPr spcFirstLastPara="1" wrap="square" lIns="0" tIns="0" rIns="0" bIns="0" anchor="b" anchorCtr="0">
            <a:normAutofit/>
          </a:bodyPr>
          <a:lstStyle>
            <a:lvl1pPr marR="0" lvl="0" algn="l" rtl="0">
              <a:lnSpc>
                <a:spcPct val="90000"/>
              </a:lnSpc>
              <a:spcBef>
                <a:spcPts val="0"/>
              </a:spcBef>
              <a:spcAft>
                <a:spcPts val="0"/>
              </a:spcAft>
              <a:buClr>
                <a:srgbClr val="4E3629"/>
              </a:buClr>
              <a:buSzPts val="2800"/>
              <a:buFont typeface="Georgia"/>
              <a:buNone/>
              <a:defRPr sz="2800" b="1" i="0" u="none" strike="noStrike" cap="none">
                <a:solidFill>
                  <a:srgbClr val="4E3629"/>
                </a:solidFill>
                <a:latin typeface="Georgia"/>
                <a:ea typeface="Georgia"/>
                <a:cs typeface="Georgia"/>
                <a:sym typeface="Georgi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31" name="Google Shape;31;p63"/>
          <p:cNvSpPr txBox="1">
            <a:spLocks noGrp="1"/>
          </p:cNvSpPr>
          <p:nvPr>
            <p:ph type="body" idx="1"/>
          </p:nvPr>
        </p:nvSpPr>
        <p:spPr>
          <a:xfrm>
            <a:off x="609599" y="1600201"/>
            <a:ext cx="10972799" cy="4114800"/>
          </a:xfrm>
          <a:prstGeom prst="rect">
            <a:avLst/>
          </a:prstGeom>
          <a:noFill/>
          <a:ln>
            <a:noFill/>
          </a:ln>
        </p:spPr>
        <p:txBody>
          <a:bodyPr spcFirstLastPara="1" wrap="square" lIns="0" tIns="0" rIns="0" bIns="0" anchor="t" anchorCtr="0">
            <a:normAutofit/>
          </a:bodyPr>
          <a:lstStyle>
            <a:lvl1pPr marL="457200" marR="0" lvl="0" indent="-381000" algn="l" rtl="0">
              <a:lnSpc>
                <a:spcPct val="100000"/>
              </a:lnSpc>
              <a:spcBef>
                <a:spcPts val="10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55600" algn="l" rtl="0">
              <a:lnSpc>
                <a:spcPct val="100000"/>
              </a:lnSpc>
              <a:spcBef>
                <a:spcPts val="6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42900"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32" name="Google Shape;32;p63"/>
          <p:cNvSpPr txBox="1"/>
          <p:nvPr/>
        </p:nvSpPr>
        <p:spPr>
          <a:xfrm>
            <a:off x="933651" y="6233387"/>
            <a:ext cx="4394200" cy="4572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dirty="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65" r:id="rId12"/>
    <p:sldLayoutId id="2147483666"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13.xml"/><Relationship Id="rId1" Type="http://schemas.openxmlformats.org/officeDocument/2006/relationships/slideLayout" Target="../slideLayouts/slideLayout8.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4.xml"/><Relationship Id="rId1" Type="http://schemas.openxmlformats.org/officeDocument/2006/relationships/slideLayout" Target="../slideLayouts/slideLayout8.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5.xml"/><Relationship Id="rId1" Type="http://schemas.openxmlformats.org/officeDocument/2006/relationships/slideLayout" Target="../slideLayouts/slideLayout8.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6.xml"/><Relationship Id="rId1" Type="http://schemas.openxmlformats.org/officeDocument/2006/relationships/slideLayout" Target="../slideLayouts/slideLayout8.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7.xml.rels><?xml version="1.0" encoding="UTF-8" standalone="yes"?>
<Relationships xmlns="http://schemas.openxmlformats.org/package/2006/relationships"><Relationship Id="rId8" Type="http://schemas.openxmlformats.org/officeDocument/2006/relationships/diagramData" Target="../diagrams/data8.xml"/><Relationship Id="rId3" Type="http://schemas.openxmlformats.org/officeDocument/2006/relationships/diagramData" Target="../diagrams/data7.xml"/><Relationship Id="rId7" Type="http://schemas.microsoft.com/office/2007/relationships/diagramDrawing" Target="../diagrams/drawing7.xml"/><Relationship Id="rId12" Type="http://schemas.microsoft.com/office/2007/relationships/diagramDrawing" Target="../diagrams/drawing8.xml"/><Relationship Id="rId2" Type="http://schemas.openxmlformats.org/officeDocument/2006/relationships/notesSlide" Target="../notesSlides/notesSlide17.xml"/><Relationship Id="rId1" Type="http://schemas.openxmlformats.org/officeDocument/2006/relationships/slideLayout" Target="../slideLayouts/slideLayout8.xml"/><Relationship Id="rId6" Type="http://schemas.openxmlformats.org/officeDocument/2006/relationships/diagramColors" Target="../diagrams/colors7.xml"/><Relationship Id="rId11" Type="http://schemas.openxmlformats.org/officeDocument/2006/relationships/diagramColors" Target="../diagrams/colors8.xml"/><Relationship Id="rId5" Type="http://schemas.openxmlformats.org/officeDocument/2006/relationships/diagramQuickStyle" Target="../diagrams/quickStyle7.xml"/><Relationship Id="rId10" Type="http://schemas.openxmlformats.org/officeDocument/2006/relationships/diagramQuickStyle" Target="../diagrams/quickStyle8.xml"/><Relationship Id="rId4" Type="http://schemas.openxmlformats.org/officeDocument/2006/relationships/diagramLayout" Target="../diagrams/layout7.xml"/><Relationship Id="rId9" Type="http://schemas.openxmlformats.org/officeDocument/2006/relationships/diagramLayout" Target="../diagrams/layout8.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8.xml"/><Relationship Id="rId1" Type="http://schemas.openxmlformats.org/officeDocument/2006/relationships/slideLayout" Target="../slideLayouts/slideLayout8.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8" Type="http://schemas.openxmlformats.org/officeDocument/2006/relationships/diagramData" Target="../diagrams/data11.xml"/><Relationship Id="rId3" Type="http://schemas.openxmlformats.org/officeDocument/2006/relationships/diagramData" Target="../diagrams/data10.xml"/><Relationship Id="rId7" Type="http://schemas.microsoft.com/office/2007/relationships/diagramDrawing" Target="../diagrams/drawing10.xml"/><Relationship Id="rId12" Type="http://schemas.microsoft.com/office/2007/relationships/diagramDrawing" Target="../diagrams/drawing11.xml"/><Relationship Id="rId2" Type="http://schemas.openxmlformats.org/officeDocument/2006/relationships/notesSlide" Target="../notesSlides/notesSlide20.xml"/><Relationship Id="rId1" Type="http://schemas.openxmlformats.org/officeDocument/2006/relationships/slideLayout" Target="../slideLayouts/slideLayout8.xml"/><Relationship Id="rId6" Type="http://schemas.openxmlformats.org/officeDocument/2006/relationships/diagramColors" Target="../diagrams/colors10.xml"/><Relationship Id="rId11" Type="http://schemas.openxmlformats.org/officeDocument/2006/relationships/diagramColors" Target="../diagrams/colors11.xml"/><Relationship Id="rId5" Type="http://schemas.openxmlformats.org/officeDocument/2006/relationships/diagramQuickStyle" Target="../diagrams/quickStyle10.xml"/><Relationship Id="rId10" Type="http://schemas.openxmlformats.org/officeDocument/2006/relationships/diagramQuickStyle" Target="../diagrams/quickStyle11.xml"/><Relationship Id="rId4" Type="http://schemas.openxmlformats.org/officeDocument/2006/relationships/diagramLayout" Target="../diagrams/layout10.xml"/><Relationship Id="rId9" Type="http://schemas.openxmlformats.org/officeDocument/2006/relationships/diagramLayout" Target="../diagrams/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8"/>
          <p:cNvSpPr txBox="1">
            <a:spLocks noGrp="1"/>
          </p:cNvSpPr>
          <p:nvPr>
            <p:ph type="ctrTitle"/>
          </p:nvPr>
        </p:nvSpPr>
        <p:spPr>
          <a:xfrm>
            <a:off x="1015050" y="500075"/>
            <a:ext cx="10161900" cy="2387700"/>
          </a:xfrm>
          <a:prstGeom prst="rect">
            <a:avLst/>
          </a:prstGeom>
          <a:noFill/>
          <a:ln>
            <a:noFill/>
          </a:ln>
        </p:spPr>
        <p:txBody>
          <a:bodyPr spcFirstLastPara="1" wrap="square" lIns="0" tIns="0" rIns="0" bIns="0" anchor="b" anchorCtr="0">
            <a:normAutofit fontScale="90000"/>
          </a:bodyPr>
          <a:lstStyle/>
          <a:p>
            <a:pPr marL="0" lvl="0" indent="0" algn="ctr" rtl="0">
              <a:lnSpc>
                <a:spcPct val="100000"/>
              </a:lnSpc>
              <a:spcBef>
                <a:spcPts val="0"/>
              </a:spcBef>
              <a:spcAft>
                <a:spcPts val="0"/>
              </a:spcAft>
              <a:buClr>
                <a:schemeClr val="lt1"/>
              </a:buClr>
              <a:buSzPct val="100000"/>
              <a:buFont typeface="Georgia"/>
              <a:buNone/>
            </a:pPr>
            <a:r>
              <a:rPr lang="en-US" dirty="0"/>
              <a:t>Alternative Coverage Arrangements for Employer-Sponsored Coverage </a:t>
            </a:r>
            <a:endParaRPr dirty="0"/>
          </a:p>
        </p:txBody>
      </p:sp>
      <p:sp>
        <p:nvSpPr>
          <p:cNvPr id="90" name="Google Shape;90;p8"/>
          <p:cNvSpPr txBox="1">
            <a:spLocks noGrp="1"/>
          </p:cNvSpPr>
          <p:nvPr>
            <p:ph type="subTitle" idx="1"/>
          </p:nvPr>
        </p:nvSpPr>
        <p:spPr>
          <a:xfrm>
            <a:off x="1524000" y="3131200"/>
            <a:ext cx="9144000" cy="1402697"/>
          </a:xfrm>
          <a:prstGeom prst="rect">
            <a:avLst/>
          </a:prstGeom>
          <a:noFill/>
          <a:ln>
            <a:noFill/>
          </a:ln>
        </p:spPr>
        <p:txBody>
          <a:bodyPr spcFirstLastPara="1" wrap="square" lIns="0" tIns="0" rIns="0" bIns="0" anchor="t" anchorCtr="0">
            <a:normAutofit/>
          </a:bodyPr>
          <a:lstStyle/>
          <a:p>
            <a:pPr marL="0" lvl="0" indent="0" algn="ctr" rtl="0">
              <a:lnSpc>
                <a:spcPct val="100000"/>
              </a:lnSpc>
              <a:spcBef>
                <a:spcPts val="0"/>
              </a:spcBef>
              <a:spcAft>
                <a:spcPts val="0"/>
              </a:spcAft>
              <a:buClr>
                <a:schemeClr val="lt1"/>
              </a:buClr>
              <a:buSzPts val="2400"/>
              <a:buNone/>
            </a:pPr>
            <a:r>
              <a:rPr lang="en-US" b="1" dirty="0"/>
              <a:t>Lindsey Murtagh</a:t>
            </a:r>
            <a:endParaRPr dirty="0"/>
          </a:p>
          <a:p>
            <a:pPr marL="0" lvl="0" indent="0" algn="ctr" rtl="0">
              <a:lnSpc>
                <a:spcPct val="100000"/>
              </a:lnSpc>
              <a:spcBef>
                <a:spcPts val="0"/>
              </a:spcBef>
              <a:spcAft>
                <a:spcPts val="0"/>
              </a:spcAft>
              <a:buClr>
                <a:schemeClr val="lt1"/>
              </a:buClr>
              <a:buSzPts val="2000"/>
              <a:buNone/>
            </a:pPr>
            <a:r>
              <a:rPr lang="en-US" sz="1800" dirty="0"/>
              <a:t>Distinguished Senior Fellow in Health Law, Brown University School of Public Health</a:t>
            </a:r>
            <a:endParaRPr sz="1800" dirty="0"/>
          </a:p>
          <a:p>
            <a:pPr marL="0" lvl="0" indent="0" algn="ctr" rtl="0">
              <a:lnSpc>
                <a:spcPct val="100000"/>
              </a:lnSpc>
              <a:spcBef>
                <a:spcPts val="600"/>
              </a:spcBef>
              <a:spcAft>
                <a:spcPts val="0"/>
              </a:spcAft>
              <a:buClr>
                <a:schemeClr val="lt1"/>
              </a:buClr>
              <a:buSzPts val="1600"/>
              <a:buNone/>
            </a:pPr>
            <a:r>
              <a:rPr lang="en-US" sz="1800"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June 4, 2026</a:t>
            </a:r>
            <a:endParaRPr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g3e4beaece06_1_84"/>
          <p:cNvSpPr txBox="1">
            <a:spLocks noGrp="1"/>
          </p:cNvSpPr>
          <p:nvPr>
            <p:ph type="title"/>
          </p:nvPr>
        </p:nvSpPr>
        <p:spPr>
          <a:xfrm>
            <a:off x="609600" y="300926"/>
            <a:ext cx="10972800" cy="876300"/>
          </a:xfrm>
          <a:prstGeom prst="rect">
            <a:avLst/>
          </a:prstGeom>
          <a:noFill/>
          <a:ln>
            <a:noFill/>
          </a:ln>
        </p:spPr>
        <p:txBody>
          <a:bodyPr spcFirstLastPara="1" wrap="square" lIns="0" tIns="0" rIns="0" bIns="0" anchor="b" anchorCtr="0">
            <a:normAutofit/>
          </a:bodyPr>
          <a:lstStyle/>
          <a:p>
            <a:pPr marL="0" lvl="0" indent="0" algn="l" rtl="0">
              <a:lnSpc>
                <a:spcPct val="100000"/>
              </a:lnSpc>
              <a:spcBef>
                <a:spcPts val="0"/>
              </a:spcBef>
              <a:spcAft>
                <a:spcPts val="0"/>
              </a:spcAft>
              <a:buClr>
                <a:schemeClr val="dk1"/>
              </a:buClr>
              <a:buSzPts val="2520"/>
              <a:buFont typeface="Arial"/>
              <a:buNone/>
            </a:pPr>
            <a:r>
              <a:rPr lang="en-US" sz="2450" dirty="0">
                <a:solidFill>
                  <a:schemeClr val="accent5"/>
                </a:solidFill>
              </a:rPr>
              <a:t>Individual Coverage Health Reimbursement Arrangements (ICHRA) </a:t>
            </a:r>
            <a:endParaRPr sz="2450" dirty="0">
              <a:solidFill>
                <a:schemeClr val="accent5"/>
              </a:solidFill>
              <a:latin typeface="Arial"/>
              <a:ea typeface="Arial"/>
              <a:cs typeface="Arial"/>
              <a:sym typeface="Arial"/>
            </a:endParaRPr>
          </a:p>
          <a:p>
            <a:pPr marL="0" lvl="0" indent="0" algn="l" rtl="0">
              <a:lnSpc>
                <a:spcPct val="90000"/>
              </a:lnSpc>
              <a:spcBef>
                <a:spcPts val="0"/>
              </a:spcBef>
              <a:spcAft>
                <a:spcPts val="0"/>
              </a:spcAft>
              <a:buClr>
                <a:srgbClr val="4E3629"/>
              </a:buClr>
              <a:buSzPts val="2520"/>
              <a:buFont typeface="Georgia"/>
              <a:buNone/>
            </a:pPr>
            <a:endParaRPr sz="2450" dirty="0">
              <a:solidFill>
                <a:schemeClr val="accent5"/>
              </a:solidFill>
            </a:endParaRPr>
          </a:p>
        </p:txBody>
      </p:sp>
      <p:sp>
        <p:nvSpPr>
          <p:cNvPr id="162" name="Google Shape;162;g3e4beaece06_1_84"/>
          <p:cNvSpPr/>
          <p:nvPr/>
        </p:nvSpPr>
        <p:spPr>
          <a:xfrm>
            <a:off x="0" y="0"/>
            <a:ext cx="12192000" cy="951600"/>
          </a:xfrm>
          <a:prstGeom prst="rect">
            <a:avLst/>
          </a:prstGeom>
          <a:solidFill>
            <a:srgbClr val="003C71"/>
          </a:solidFill>
          <a:ln>
            <a:noFill/>
          </a:ln>
        </p:spPr>
        <p:txBody>
          <a:bodyPr spcFirstLastPara="1" wrap="square" lIns="457200" tIns="45700" rIns="457200"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dirty="0">
                <a:solidFill>
                  <a:schemeClr val="lt1"/>
                </a:solidFill>
                <a:latin typeface="Georgia"/>
                <a:ea typeface="Georgia"/>
                <a:cs typeface="Georgia"/>
                <a:sym typeface="Georgia"/>
              </a:rPr>
              <a:t>Individual Coverage Health Reimbursement Arrangements </a:t>
            </a:r>
            <a:r>
              <a:rPr lang="en-US" sz="2800" b="1" dirty="0">
                <a:solidFill>
                  <a:schemeClr val="lt1"/>
                </a:solidFill>
                <a:latin typeface="Georgia"/>
                <a:ea typeface="Georgia"/>
                <a:cs typeface="Georgia"/>
                <a:sym typeface="Georgia"/>
              </a:rPr>
              <a:t>(ICHRA)</a:t>
            </a:r>
            <a:endParaRPr sz="1400" b="0" i="0" u="none" strike="noStrike" cap="none" dirty="0">
              <a:solidFill>
                <a:schemeClr val="lt1"/>
              </a:solidFill>
              <a:latin typeface="Arial"/>
              <a:ea typeface="Arial"/>
              <a:cs typeface="Arial"/>
              <a:sym typeface="Arial"/>
            </a:endParaRPr>
          </a:p>
        </p:txBody>
      </p:sp>
      <p:sp>
        <p:nvSpPr>
          <p:cNvPr id="163" name="Google Shape;163;g3e4beaece06_1_84"/>
          <p:cNvSpPr/>
          <p:nvPr/>
        </p:nvSpPr>
        <p:spPr>
          <a:xfrm>
            <a:off x="0" y="0"/>
            <a:ext cx="12192000" cy="951600"/>
          </a:xfrm>
          <a:prstGeom prst="rect">
            <a:avLst/>
          </a:prstGeom>
          <a:solidFill>
            <a:srgbClr val="0095C8"/>
          </a:solidFill>
          <a:ln>
            <a:noFill/>
          </a:ln>
        </p:spPr>
        <p:txBody>
          <a:bodyPr spcFirstLastPara="1" wrap="square" lIns="457200" tIns="45700" rIns="457200"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1" dirty="0">
                <a:solidFill>
                  <a:schemeClr val="lt1"/>
                </a:solidFill>
                <a:latin typeface="Georgia"/>
                <a:ea typeface="Georgia"/>
                <a:cs typeface="Georgia"/>
                <a:sym typeface="Georgia"/>
              </a:rPr>
              <a:t>  Level-Funded Plans </a:t>
            </a:r>
            <a:endParaRPr sz="1400" b="0" i="0" u="none" strike="noStrike" cap="none" dirty="0">
              <a:solidFill>
                <a:schemeClr val="lt1"/>
              </a:solidFill>
              <a:latin typeface="Arial"/>
              <a:ea typeface="Arial"/>
              <a:cs typeface="Arial"/>
              <a:sym typeface="Arial"/>
            </a:endParaRPr>
          </a:p>
        </p:txBody>
      </p:sp>
      <p:graphicFrame>
        <p:nvGraphicFramePr>
          <p:cNvPr id="6" name="Diagram 5">
            <a:extLst>
              <a:ext uri="{FF2B5EF4-FFF2-40B4-BE49-F238E27FC236}">
                <a16:creationId xmlns:a16="http://schemas.microsoft.com/office/drawing/2014/main" id="{7E39C37E-1861-4725-9AD9-678D080F3171}"/>
              </a:ext>
            </a:extLst>
          </p:cNvPr>
          <p:cNvGraphicFramePr/>
          <p:nvPr>
            <p:extLst>
              <p:ext uri="{D42A27DB-BD31-4B8C-83A1-F6EECF244321}">
                <p14:modId xmlns:p14="http://schemas.microsoft.com/office/powerpoint/2010/main" val="3152741147"/>
              </p:ext>
            </p:extLst>
          </p:nvPr>
        </p:nvGraphicFramePr>
        <p:xfrm>
          <a:off x="-175065" y="1252526"/>
          <a:ext cx="7405859" cy="46601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B944FE66-C6BE-5A56-5BAA-6448B03F97AD}"/>
              </a:ext>
            </a:extLst>
          </p:cNvPr>
          <p:cNvSpPr txBox="1"/>
          <p:nvPr/>
        </p:nvSpPr>
        <p:spPr>
          <a:xfrm>
            <a:off x="6527409" y="1438707"/>
            <a:ext cx="4909625" cy="4278094"/>
          </a:xfrm>
          <a:prstGeom prst="rect">
            <a:avLst/>
          </a:prstGeom>
          <a:noFill/>
        </p:spPr>
        <p:txBody>
          <a:bodyPr wrap="square" rtlCol="0">
            <a:spAutoFit/>
          </a:bodyPr>
          <a:lstStyle/>
          <a:p>
            <a:pPr lvl="0">
              <a:lnSpc>
                <a:spcPct val="90000"/>
              </a:lnSpc>
              <a:spcBef>
                <a:spcPts val="1200"/>
              </a:spcBef>
            </a:pPr>
            <a:endParaRPr lang="en-US" sz="2000" dirty="0"/>
          </a:p>
          <a:p>
            <a:pPr marL="342900" lvl="0" indent="-342900">
              <a:spcBef>
                <a:spcPts val="1200"/>
              </a:spcBef>
              <a:buFont typeface="Arial" panose="020B0604020202020204" pitchFamily="34" charset="0"/>
              <a:buChar char="•"/>
            </a:pPr>
            <a:r>
              <a:rPr lang="en-US" sz="2000" dirty="0"/>
              <a:t>Self-funded arrangement through which employer limits its risk.</a:t>
            </a:r>
          </a:p>
          <a:p>
            <a:pPr marL="342900" lvl="0" indent="-342900">
              <a:spcBef>
                <a:spcPts val="1200"/>
              </a:spcBef>
              <a:buFont typeface="Arial" panose="020B0604020202020204" pitchFamily="34" charset="0"/>
              <a:buChar char="•"/>
            </a:pPr>
            <a:r>
              <a:rPr lang="en-US" sz="2000" dirty="0"/>
              <a:t>Under a level-funded plan, employer typically pays an administrator a monthly payment.</a:t>
            </a:r>
          </a:p>
          <a:p>
            <a:pPr marL="342900" lvl="0" indent="-342900">
              <a:spcBef>
                <a:spcPts val="1200"/>
              </a:spcBef>
              <a:buFont typeface="Arial" panose="020B0604020202020204" pitchFamily="34" charset="0"/>
              <a:buChar char="•"/>
            </a:pPr>
            <a:r>
              <a:rPr lang="en-US" sz="2000" dirty="0"/>
              <a:t>Claims fund is a fixed amount covering expected claims.</a:t>
            </a:r>
          </a:p>
          <a:p>
            <a:pPr marL="342900" lvl="0" indent="-342900">
              <a:spcBef>
                <a:spcPts val="1200"/>
              </a:spcBef>
              <a:buFont typeface="Arial" panose="020B0604020202020204" pitchFamily="34" charset="0"/>
              <a:buChar char="•"/>
            </a:pPr>
            <a:r>
              <a:rPr lang="en-US" sz="2000" dirty="0"/>
              <a:t>Stop-loss insurance covers group’s health expenditures that exceed the “attachment point” (dollar threshold).</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g3e4beaece06_1_104"/>
          <p:cNvSpPr txBox="1">
            <a:spLocks noGrp="1"/>
          </p:cNvSpPr>
          <p:nvPr>
            <p:ph type="title"/>
          </p:nvPr>
        </p:nvSpPr>
        <p:spPr>
          <a:xfrm>
            <a:off x="609600" y="300926"/>
            <a:ext cx="10972800" cy="876300"/>
          </a:xfrm>
          <a:prstGeom prst="rect">
            <a:avLst/>
          </a:prstGeom>
          <a:noFill/>
          <a:ln>
            <a:noFill/>
          </a:ln>
        </p:spPr>
        <p:txBody>
          <a:bodyPr spcFirstLastPara="1" wrap="square" lIns="0" tIns="0" rIns="0" bIns="0" anchor="b" anchorCtr="0">
            <a:normAutofit/>
          </a:bodyPr>
          <a:lstStyle/>
          <a:p>
            <a:pPr marL="0" lvl="0" indent="0" algn="l" rtl="0">
              <a:lnSpc>
                <a:spcPct val="100000"/>
              </a:lnSpc>
              <a:spcBef>
                <a:spcPts val="0"/>
              </a:spcBef>
              <a:spcAft>
                <a:spcPts val="0"/>
              </a:spcAft>
              <a:buClr>
                <a:schemeClr val="dk1"/>
              </a:buClr>
              <a:buSzPts val="2520"/>
              <a:buFont typeface="Arial"/>
              <a:buNone/>
            </a:pPr>
            <a:r>
              <a:rPr lang="en-US" sz="2450" dirty="0">
                <a:solidFill>
                  <a:schemeClr val="accent5"/>
                </a:solidFill>
              </a:rPr>
              <a:t>Individual Coverage Health Reimbursement Arrangements (ICHRA) </a:t>
            </a:r>
            <a:endParaRPr sz="2450" dirty="0">
              <a:solidFill>
                <a:schemeClr val="accent5"/>
              </a:solidFill>
              <a:latin typeface="Arial"/>
              <a:ea typeface="Arial"/>
              <a:cs typeface="Arial"/>
              <a:sym typeface="Arial"/>
            </a:endParaRPr>
          </a:p>
          <a:p>
            <a:pPr marL="0" lvl="0" indent="0" algn="l" rtl="0">
              <a:lnSpc>
                <a:spcPct val="90000"/>
              </a:lnSpc>
              <a:spcBef>
                <a:spcPts val="0"/>
              </a:spcBef>
              <a:spcAft>
                <a:spcPts val="0"/>
              </a:spcAft>
              <a:buClr>
                <a:srgbClr val="4E3629"/>
              </a:buClr>
              <a:buSzPts val="2520"/>
              <a:buFont typeface="Georgia"/>
              <a:buNone/>
            </a:pPr>
            <a:endParaRPr sz="2450" dirty="0">
              <a:solidFill>
                <a:schemeClr val="accent5"/>
              </a:solidFill>
            </a:endParaRPr>
          </a:p>
        </p:txBody>
      </p:sp>
      <p:sp>
        <p:nvSpPr>
          <p:cNvPr id="172" name="Google Shape;172;g3e4beaece06_1_104"/>
          <p:cNvSpPr txBox="1">
            <a:spLocks noGrp="1"/>
          </p:cNvSpPr>
          <p:nvPr>
            <p:ph type="body" idx="1"/>
          </p:nvPr>
        </p:nvSpPr>
        <p:spPr>
          <a:xfrm>
            <a:off x="609600" y="951600"/>
            <a:ext cx="10704600" cy="5031800"/>
          </a:xfrm>
          <a:prstGeom prst="rect">
            <a:avLst/>
          </a:prstGeom>
          <a:noFill/>
          <a:ln>
            <a:noFill/>
          </a:ln>
        </p:spPr>
        <p:txBody>
          <a:bodyPr spcFirstLastPara="1" wrap="square" lIns="0" tIns="0" rIns="0" bIns="0" anchor="t" anchorCtr="0">
            <a:noAutofit/>
          </a:bodyPr>
          <a:lstStyle/>
          <a:p>
            <a:pPr marL="0" indent="0">
              <a:spcBef>
                <a:spcPts val="1200"/>
              </a:spcBef>
            </a:pPr>
            <a:endParaRPr lang="en-US" dirty="0"/>
          </a:p>
          <a:p>
            <a:pPr marL="0" indent="0">
              <a:spcBef>
                <a:spcPts val="1200"/>
              </a:spcBef>
            </a:pPr>
            <a:r>
              <a:rPr lang="en-US" dirty="0"/>
              <a:t>Significant and growing uptake among small employers. </a:t>
            </a:r>
          </a:p>
          <a:p>
            <a:pPr marL="342900" indent="-342900">
              <a:spcBef>
                <a:spcPts val="1200"/>
              </a:spcBef>
              <a:buFont typeface="Arial" panose="020B0604020202020204" pitchFamily="34" charset="0"/>
              <a:buChar char="•"/>
            </a:pPr>
            <a:r>
              <a:rPr lang="en-US" dirty="0"/>
              <a:t>Among covered workers at small firms (size 10-199), the percentage of enrolled in a level funded plan has increased from 6% in 2018 to 37% in 2025.</a:t>
            </a:r>
          </a:p>
          <a:p>
            <a:pPr marL="342900" indent="-342900">
              <a:spcBef>
                <a:spcPts val="1200"/>
              </a:spcBef>
              <a:buFont typeface="Arial" panose="020B0604020202020204" pitchFamily="34" charset="0"/>
              <a:buChar char="•"/>
            </a:pPr>
            <a:endParaRPr lang="en-US" dirty="0"/>
          </a:p>
          <a:p>
            <a:pPr marL="0" indent="0">
              <a:spcBef>
                <a:spcPts val="1200"/>
              </a:spcBef>
            </a:pPr>
            <a:r>
              <a:rPr lang="en-US" b="1" dirty="0">
                <a:solidFill>
                  <a:schemeClr val="tx2"/>
                </a:solidFill>
              </a:rPr>
              <a:t>Key Concern: </a:t>
            </a:r>
            <a:r>
              <a:rPr lang="en-US" b="1" dirty="0">
                <a:solidFill>
                  <a:schemeClr val="tx1"/>
                </a:solidFill>
              </a:rPr>
              <a:t>Where stop-loss coverage has a low attachment point, the coverage plays a role akin to a health insurance issuer – but without the same regulatory oversight.</a:t>
            </a:r>
          </a:p>
          <a:p>
            <a:pPr indent="-355600">
              <a:spcBef>
                <a:spcPts val="1200"/>
              </a:spcBef>
              <a:buSzPts val="2000"/>
              <a:buChar char="•"/>
            </a:pPr>
            <a:endParaRPr dirty="0"/>
          </a:p>
          <a:p>
            <a:pPr marL="0" lvl="0" indent="0" algn="l" rtl="0">
              <a:spcBef>
                <a:spcPts val="1200"/>
              </a:spcBef>
              <a:spcAft>
                <a:spcPts val="0"/>
              </a:spcAft>
              <a:buNone/>
            </a:pPr>
            <a:endParaRPr sz="2000" dirty="0"/>
          </a:p>
          <a:p>
            <a:pPr marL="0" lvl="0" indent="0" algn="l" rtl="0">
              <a:lnSpc>
                <a:spcPct val="90000"/>
              </a:lnSpc>
              <a:spcBef>
                <a:spcPts val="1200"/>
              </a:spcBef>
              <a:spcAft>
                <a:spcPts val="0"/>
              </a:spcAft>
              <a:buNone/>
            </a:pPr>
            <a:endParaRPr sz="2000" dirty="0"/>
          </a:p>
          <a:p>
            <a:pPr marL="0" lvl="0" indent="0" algn="l" rtl="0">
              <a:lnSpc>
                <a:spcPct val="90000"/>
              </a:lnSpc>
              <a:spcBef>
                <a:spcPts val="1200"/>
              </a:spcBef>
              <a:spcAft>
                <a:spcPts val="0"/>
              </a:spcAft>
              <a:buNone/>
            </a:pPr>
            <a:endParaRPr dirty="0"/>
          </a:p>
          <a:p>
            <a:pPr marL="0" lvl="0" indent="0" algn="l" rtl="0">
              <a:lnSpc>
                <a:spcPct val="90000"/>
              </a:lnSpc>
              <a:spcBef>
                <a:spcPts val="1200"/>
              </a:spcBef>
              <a:spcAft>
                <a:spcPts val="0"/>
              </a:spcAft>
              <a:buClr>
                <a:schemeClr val="dk1"/>
              </a:buClr>
              <a:buSzPts val="2400"/>
              <a:buNone/>
            </a:pPr>
            <a:endParaRPr b="1" dirty="0">
              <a:solidFill>
                <a:srgbClr val="005670"/>
              </a:solidFill>
            </a:endParaRPr>
          </a:p>
          <a:p>
            <a:pPr marL="0" lvl="0" indent="0" algn="l" rtl="0">
              <a:lnSpc>
                <a:spcPct val="90000"/>
              </a:lnSpc>
              <a:spcBef>
                <a:spcPts val="1200"/>
              </a:spcBef>
              <a:spcAft>
                <a:spcPts val="0"/>
              </a:spcAft>
              <a:buNone/>
            </a:pPr>
            <a:endParaRPr dirty="0"/>
          </a:p>
        </p:txBody>
      </p:sp>
      <p:sp>
        <p:nvSpPr>
          <p:cNvPr id="173" name="Google Shape;173;g3e4beaece06_1_104"/>
          <p:cNvSpPr/>
          <p:nvPr/>
        </p:nvSpPr>
        <p:spPr>
          <a:xfrm>
            <a:off x="0" y="0"/>
            <a:ext cx="12192000" cy="951600"/>
          </a:xfrm>
          <a:prstGeom prst="rect">
            <a:avLst/>
          </a:prstGeom>
          <a:solidFill>
            <a:srgbClr val="003C71"/>
          </a:solidFill>
          <a:ln>
            <a:noFill/>
          </a:ln>
        </p:spPr>
        <p:txBody>
          <a:bodyPr spcFirstLastPara="1" wrap="square" lIns="457200" tIns="45700" rIns="457200"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dirty="0">
                <a:solidFill>
                  <a:schemeClr val="lt1"/>
                </a:solidFill>
                <a:latin typeface="Georgia"/>
                <a:ea typeface="Georgia"/>
                <a:cs typeface="Georgia"/>
                <a:sym typeface="Georgia"/>
              </a:rPr>
              <a:t>Individual Coverage Health Reimbursement Arrangements </a:t>
            </a:r>
            <a:r>
              <a:rPr lang="en-US" sz="2800" b="1" dirty="0">
                <a:solidFill>
                  <a:schemeClr val="lt1"/>
                </a:solidFill>
                <a:latin typeface="Georgia"/>
                <a:ea typeface="Georgia"/>
                <a:cs typeface="Georgia"/>
                <a:sym typeface="Georgia"/>
              </a:rPr>
              <a:t>(ICHRA)</a:t>
            </a:r>
            <a:endParaRPr sz="1400" b="0" i="0" u="none" strike="noStrike" cap="none" dirty="0">
              <a:solidFill>
                <a:schemeClr val="lt1"/>
              </a:solidFill>
              <a:latin typeface="Arial"/>
              <a:ea typeface="Arial"/>
              <a:cs typeface="Arial"/>
              <a:sym typeface="Arial"/>
            </a:endParaRPr>
          </a:p>
        </p:txBody>
      </p:sp>
      <p:sp>
        <p:nvSpPr>
          <p:cNvPr id="174" name="Google Shape;174;g3e4beaece06_1_104"/>
          <p:cNvSpPr/>
          <p:nvPr/>
        </p:nvSpPr>
        <p:spPr>
          <a:xfrm>
            <a:off x="0" y="0"/>
            <a:ext cx="12192000" cy="951600"/>
          </a:xfrm>
          <a:prstGeom prst="rect">
            <a:avLst/>
          </a:prstGeom>
          <a:solidFill>
            <a:srgbClr val="0095C8"/>
          </a:solidFill>
          <a:ln>
            <a:noFill/>
          </a:ln>
        </p:spPr>
        <p:txBody>
          <a:bodyPr spcFirstLastPara="1" wrap="square" lIns="457200" tIns="45700" rIns="457200"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1" dirty="0">
                <a:solidFill>
                  <a:schemeClr val="lt1"/>
                </a:solidFill>
                <a:latin typeface="Georgia"/>
                <a:ea typeface="Georgia"/>
                <a:cs typeface="Georgia"/>
                <a:sym typeface="Georgia"/>
              </a:rPr>
              <a:t>  Level-Funded Plans</a:t>
            </a:r>
            <a:endParaRPr sz="1400" b="0" i="0" u="none" strike="noStrike" cap="none" dirty="0">
              <a:solidFill>
                <a:schemeClr val="lt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9">
          <a:extLst>
            <a:ext uri="{FF2B5EF4-FFF2-40B4-BE49-F238E27FC236}">
              <a16:creationId xmlns:a16="http://schemas.microsoft.com/office/drawing/2014/main" id="{6E48A86B-A72C-B213-C1A0-5CA1C56BDB0E}"/>
            </a:ext>
          </a:extLst>
        </p:cNvPr>
        <p:cNvGrpSpPr/>
        <p:nvPr/>
      </p:nvGrpSpPr>
      <p:grpSpPr>
        <a:xfrm>
          <a:off x="0" y="0"/>
          <a:ext cx="0" cy="0"/>
          <a:chOff x="0" y="0"/>
          <a:chExt cx="0" cy="0"/>
        </a:xfrm>
      </p:grpSpPr>
      <p:sp>
        <p:nvSpPr>
          <p:cNvPr id="170" name="Google Shape;170;g3e4beaece06_1_104">
            <a:extLst>
              <a:ext uri="{FF2B5EF4-FFF2-40B4-BE49-F238E27FC236}">
                <a16:creationId xmlns:a16="http://schemas.microsoft.com/office/drawing/2014/main" id="{320321F5-B09A-9DF6-E3BF-B4C2FBB7A3EA}"/>
              </a:ext>
            </a:extLst>
          </p:cNvPr>
          <p:cNvSpPr txBox="1">
            <a:spLocks noGrp="1"/>
          </p:cNvSpPr>
          <p:nvPr>
            <p:ph type="title"/>
          </p:nvPr>
        </p:nvSpPr>
        <p:spPr>
          <a:xfrm>
            <a:off x="609600" y="300926"/>
            <a:ext cx="10972800" cy="876300"/>
          </a:xfrm>
          <a:prstGeom prst="rect">
            <a:avLst/>
          </a:prstGeom>
          <a:noFill/>
          <a:ln>
            <a:noFill/>
          </a:ln>
        </p:spPr>
        <p:txBody>
          <a:bodyPr spcFirstLastPara="1" wrap="square" lIns="0" tIns="0" rIns="0" bIns="0" anchor="b" anchorCtr="0">
            <a:normAutofit/>
          </a:bodyPr>
          <a:lstStyle/>
          <a:p>
            <a:pPr marL="0" lvl="0" indent="0" algn="l" rtl="0">
              <a:lnSpc>
                <a:spcPct val="100000"/>
              </a:lnSpc>
              <a:spcBef>
                <a:spcPts val="0"/>
              </a:spcBef>
              <a:spcAft>
                <a:spcPts val="0"/>
              </a:spcAft>
              <a:buClr>
                <a:schemeClr val="dk1"/>
              </a:buClr>
              <a:buSzPts val="2520"/>
              <a:buFont typeface="Arial"/>
              <a:buNone/>
            </a:pPr>
            <a:r>
              <a:rPr lang="en-US" sz="2450" dirty="0">
                <a:solidFill>
                  <a:schemeClr val="accent5"/>
                </a:solidFill>
              </a:rPr>
              <a:t>Individual Coverage Health Reimbursement Arrangements (ICHRA) </a:t>
            </a:r>
            <a:endParaRPr sz="2450" dirty="0">
              <a:solidFill>
                <a:schemeClr val="accent5"/>
              </a:solidFill>
              <a:latin typeface="Arial"/>
              <a:ea typeface="Arial"/>
              <a:cs typeface="Arial"/>
              <a:sym typeface="Arial"/>
            </a:endParaRPr>
          </a:p>
          <a:p>
            <a:pPr marL="0" lvl="0" indent="0" algn="l" rtl="0">
              <a:lnSpc>
                <a:spcPct val="90000"/>
              </a:lnSpc>
              <a:spcBef>
                <a:spcPts val="0"/>
              </a:spcBef>
              <a:spcAft>
                <a:spcPts val="0"/>
              </a:spcAft>
              <a:buClr>
                <a:srgbClr val="4E3629"/>
              </a:buClr>
              <a:buSzPts val="2520"/>
              <a:buFont typeface="Georgia"/>
              <a:buNone/>
            </a:pPr>
            <a:endParaRPr sz="2450" dirty="0">
              <a:solidFill>
                <a:schemeClr val="accent5"/>
              </a:solidFill>
            </a:endParaRPr>
          </a:p>
        </p:txBody>
      </p:sp>
      <p:sp>
        <p:nvSpPr>
          <p:cNvPr id="172" name="Google Shape;172;g3e4beaece06_1_104">
            <a:extLst>
              <a:ext uri="{FF2B5EF4-FFF2-40B4-BE49-F238E27FC236}">
                <a16:creationId xmlns:a16="http://schemas.microsoft.com/office/drawing/2014/main" id="{2542A241-704E-3468-60A0-03B891532B89}"/>
              </a:ext>
            </a:extLst>
          </p:cNvPr>
          <p:cNvSpPr txBox="1">
            <a:spLocks noGrp="1"/>
          </p:cNvSpPr>
          <p:nvPr>
            <p:ph type="body" idx="1"/>
          </p:nvPr>
        </p:nvSpPr>
        <p:spPr>
          <a:xfrm>
            <a:off x="609600" y="951600"/>
            <a:ext cx="10704600" cy="5031800"/>
          </a:xfrm>
          <a:prstGeom prst="rect">
            <a:avLst/>
          </a:prstGeom>
          <a:noFill/>
          <a:ln>
            <a:noFill/>
          </a:ln>
        </p:spPr>
        <p:txBody>
          <a:bodyPr spcFirstLastPara="1" wrap="square" lIns="0" tIns="0" rIns="0" bIns="0" anchor="t" anchorCtr="0">
            <a:noAutofit/>
          </a:bodyPr>
          <a:lstStyle/>
          <a:p>
            <a:pPr marL="228600" lvl="0" indent="-228600" algn="l" rtl="0">
              <a:spcBef>
                <a:spcPts val="1200"/>
              </a:spcBef>
              <a:spcAft>
                <a:spcPts val="0"/>
              </a:spcAft>
              <a:buSzPts val="2000"/>
              <a:buChar char="•"/>
            </a:pPr>
            <a:r>
              <a:rPr lang="en-US" sz="2000" dirty="0"/>
              <a:t>Self-funded plan is subject to federal consumer protections under ERISA, exempt from state oversight.</a:t>
            </a:r>
            <a:endParaRPr sz="2000" dirty="0"/>
          </a:p>
          <a:p>
            <a:pPr marL="228600" lvl="0" indent="-228600" algn="l" rtl="0">
              <a:spcBef>
                <a:spcPts val="1200"/>
              </a:spcBef>
              <a:spcAft>
                <a:spcPts val="0"/>
              </a:spcAft>
              <a:buSzPts val="2000"/>
              <a:buChar char="•"/>
            </a:pPr>
            <a:r>
              <a:rPr lang="en-US" sz="2000" dirty="0"/>
              <a:t>Stop loss insurance exists in a regulatory gray area.</a:t>
            </a:r>
          </a:p>
          <a:p>
            <a:pPr marL="685800" lvl="1" indent="-228600">
              <a:spcBef>
                <a:spcPts val="1200"/>
              </a:spcBef>
            </a:pPr>
            <a:r>
              <a:rPr lang="en-US" dirty="0"/>
              <a:t>Not subject to federal consumer protections under ERISA or Public Health Service Act.</a:t>
            </a:r>
          </a:p>
          <a:p>
            <a:pPr marL="685800" lvl="1" indent="-228600">
              <a:spcBef>
                <a:spcPts val="1200"/>
              </a:spcBef>
            </a:pPr>
            <a:r>
              <a:rPr lang="en-US" dirty="0"/>
              <a:t>Not treated as a fiduciary for the plan.</a:t>
            </a:r>
          </a:p>
          <a:p>
            <a:pPr marL="685800" lvl="1" indent="-228600">
              <a:spcBef>
                <a:spcPts val="1200"/>
              </a:spcBef>
            </a:pPr>
            <a:r>
              <a:rPr lang="en-US" dirty="0"/>
              <a:t>States </a:t>
            </a:r>
            <a:r>
              <a:rPr lang="en-US" i="1" dirty="0"/>
              <a:t>can</a:t>
            </a:r>
            <a:r>
              <a:rPr lang="en-US" dirty="0"/>
              <a:t> regulate the stop-loss insurance portion of level-funded plans within limits.</a:t>
            </a:r>
            <a:endParaRPr dirty="0"/>
          </a:p>
          <a:p>
            <a:pPr marL="914400" lvl="1" indent="-355600" algn="l" rtl="0">
              <a:spcBef>
                <a:spcPts val="1200"/>
              </a:spcBef>
              <a:spcAft>
                <a:spcPts val="0"/>
              </a:spcAft>
              <a:buSzPts val="2000"/>
              <a:buChar char="•"/>
            </a:pPr>
            <a:r>
              <a:rPr lang="en-US" dirty="0"/>
              <a:t>In </a:t>
            </a:r>
            <a:r>
              <a:rPr lang="en-US" i="1" dirty="0"/>
              <a:t>American Medical Security, Inc. v. Bartlett</a:t>
            </a:r>
            <a:r>
              <a:rPr lang="en-US" dirty="0"/>
              <a:t>, the court ruled that ERISA preempted Maryland’s regulation that deemed stop-loss insurance to be health insurance.</a:t>
            </a:r>
            <a:endParaRPr dirty="0"/>
          </a:p>
          <a:p>
            <a:pPr marL="914400" lvl="1" indent="-355600" algn="l" rtl="0">
              <a:spcBef>
                <a:spcPts val="1200"/>
              </a:spcBef>
              <a:spcAft>
                <a:spcPts val="0"/>
              </a:spcAft>
              <a:buSzPts val="2000"/>
              <a:buChar char="•"/>
            </a:pPr>
            <a:r>
              <a:rPr lang="en-US" dirty="0"/>
              <a:t>Department of Labor has explained that state can instead regulate stop-loss insurance and if “the law regulates the insurance company and the business of insurance” </a:t>
            </a:r>
          </a:p>
          <a:p>
            <a:pPr marL="914400" lvl="1" indent="-355600" algn="l" rtl="0">
              <a:spcBef>
                <a:spcPts val="1200"/>
              </a:spcBef>
              <a:spcAft>
                <a:spcPts val="0"/>
              </a:spcAft>
              <a:buSzPts val="2000"/>
              <a:buChar char="•"/>
            </a:pPr>
            <a:r>
              <a:rPr lang="en-US" dirty="0"/>
              <a:t>Several states adopted laws that prohibit the sale of stop-loss insurance with attachment points below specific thresholds.</a:t>
            </a:r>
            <a:endParaRPr dirty="0"/>
          </a:p>
          <a:p>
            <a:pPr marL="0" lvl="0" indent="0" algn="l" rtl="0">
              <a:spcBef>
                <a:spcPts val="1200"/>
              </a:spcBef>
              <a:spcAft>
                <a:spcPts val="0"/>
              </a:spcAft>
              <a:buNone/>
            </a:pPr>
            <a:endParaRPr sz="2000" dirty="0"/>
          </a:p>
          <a:p>
            <a:pPr marL="0" lvl="0" indent="0" algn="l" rtl="0">
              <a:lnSpc>
                <a:spcPct val="90000"/>
              </a:lnSpc>
              <a:spcBef>
                <a:spcPts val="1200"/>
              </a:spcBef>
              <a:spcAft>
                <a:spcPts val="0"/>
              </a:spcAft>
              <a:buNone/>
            </a:pPr>
            <a:endParaRPr sz="2000" dirty="0"/>
          </a:p>
          <a:p>
            <a:pPr marL="0" lvl="0" indent="0" algn="l" rtl="0">
              <a:lnSpc>
                <a:spcPct val="90000"/>
              </a:lnSpc>
              <a:spcBef>
                <a:spcPts val="1200"/>
              </a:spcBef>
              <a:spcAft>
                <a:spcPts val="0"/>
              </a:spcAft>
              <a:buNone/>
            </a:pPr>
            <a:endParaRPr dirty="0"/>
          </a:p>
          <a:p>
            <a:pPr marL="0" lvl="0" indent="0" algn="l" rtl="0">
              <a:lnSpc>
                <a:spcPct val="90000"/>
              </a:lnSpc>
              <a:spcBef>
                <a:spcPts val="1200"/>
              </a:spcBef>
              <a:spcAft>
                <a:spcPts val="0"/>
              </a:spcAft>
              <a:buClr>
                <a:schemeClr val="dk1"/>
              </a:buClr>
              <a:buSzPts val="2400"/>
              <a:buNone/>
            </a:pPr>
            <a:endParaRPr b="1" dirty="0">
              <a:solidFill>
                <a:srgbClr val="005670"/>
              </a:solidFill>
            </a:endParaRPr>
          </a:p>
          <a:p>
            <a:pPr marL="0" lvl="0" indent="0" algn="l" rtl="0">
              <a:lnSpc>
                <a:spcPct val="90000"/>
              </a:lnSpc>
              <a:spcBef>
                <a:spcPts val="1200"/>
              </a:spcBef>
              <a:spcAft>
                <a:spcPts val="0"/>
              </a:spcAft>
              <a:buNone/>
            </a:pPr>
            <a:endParaRPr dirty="0"/>
          </a:p>
        </p:txBody>
      </p:sp>
      <p:sp>
        <p:nvSpPr>
          <p:cNvPr id="173" name="Google Shape;173;g3e4beaece06_1_104">
            <a:extLst>
              <a:ext uri="{FF2B5EF4-FFF2-40B4-BE49-F238E27FC236}">
                <a16:creationId xmlns:a16="http://schemas.microsoft.com/office/drawing/2014/main" id="{B7928812-1F42-E668-B3CC-89733A4551E7}"/>
              </a:ext>
            </a:extLst>
          </p:cNvPr>
          <p:cNvSpPr/>
          <p:nvPr/>
        </p:nvSpPr>
        <p:spPr>
          <a:xfrm>
            <a:off x="0" y="0"/>
            <a:ext cx="12192000" cy="951600"/>
          </a:xfrm>
          <a:prstGeom prst="rect">
            <a:avLst/>
          </a:prstGeom>
          <a:solidFill>
            <a:srgbClr val="003C71"/>
          </a:solidFill>
          <a:ln>
            <a:noFill/>
          </a:ln>
        </p:spPr>
        <p:txBody>
          <a:bodyPr spcFirstLastPara="1" wrap="square" lIns="457200" tIns="45700" rIns="457200"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dirty="0">
                <a:solidFill>
                  <a:schemeClr val="lt1"/>
                </a:solidFill>
                <a:latin typeface="Georgia"/>
                <a:ea typeface="Georgia"/>
                <a:cs typeface="Georgia"/>
                <a:sym typeface="Georgia"/>
              </a:rPr>
              <a:t>Individual Coverage Health Reimbursement Arrangements </a:t>
            </a:r>
            <a:r>
              <a:rPr lang="en-US" sz="2800" b="1" dirty="0">
                <a:solidFill>
                  <a:schemeClr val="lt1"/>
                </a:solidFill>
                <a:latin typeface="Georgia"/>
                <a:ea typeface="Georgia"/>
                <a:cs typeface="Georgia"/>
                <a:sym typeface="Georgia"/>
              </a:rPr>
              <a:t>(ICHRA)</a:t>
            </a:r>
            <a:endParaRPr sz="1400" b="0" i="0" u="none" strike="noStrike" cap="none" dirty="0">
              <a:solidFill>
                <a:schemeClr val="lt1"/>
              </a:solidFill>
              <a:latin typeface="Arial"/>
              <a:ea typeface="Arial"/>
              <a:cs typeface="Arial"/>
              <a:sym typeface="Arial"/>
            </a:endParaRPr>
          </a:p>
        </p:txBody>
      </p:sp>
      <p:sp>
        <p:nvSpPr>
          <p:cNvPr id="174" name="Google Shape;174;g3e4beaece06_1_104">
            <a:extLst>
              <a:ext uri="{FF2B5EF4-FFF2-40B4-BE49-F238E27FC236}">
                <a16:creationId xmlns:a16="http://schemas.microsoft.com/office/drawing/2014/main" id="{0D561EE0-1461-FD4B-9A3A-DADD554DE5AE}"/>
              </a:ext>
            </a:extLst>
          </p:cNvPr>
          <p:cNvSpPr/>
          <p:nvPr/>
        </p:nvSpPr>
        <p:spPr>
          <a:xfrm>
            <a:off x="0" y="0"/>
            <a:ext cx="12192000" cy="951600"/>
          </a:xfrm>
          <a:prstGeom prst="rect">
            <a:avLst/>
          </a:prstGeom>
          <a:solidFill>
            <a:srgbClr val="0095C8"/>
          </a:solidFill>
          <a:ln>
            <a:noFill/>
          </a:ln>
        </p:spPr>
        <p:txBody>
          <a:bodyPr spcFirstLastPara="1" wrap="square" lIns="457200" tIns="45700" rIns="457200"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1" dirty="0">
                <a:solidFill>
                  <a:schemeClr val="lt1"/>
                </a:solidFill>
                <a:latin typeface="Georgia"/>
                <a:ea typeface="Georgia"/>
                <a:cs typeface="Georgia"/>
                <a:sym typeface="Georgia"/>
              </a:rPr>
              <a:t>  Level-Funded Plans</a:t>
            </a:r>
            <a:endParaRPr sz="14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879917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8">
          <a:extLst>
            <a:ext uri="{FF2B5EF4-FFF2-40B4-BE49-F238E27FC236}">
              <a16:creationId xmlns:a16="http://schemas.microsoft.com/office/drawing/2014/main" id="{9706E144-A433-FC2B-B229-427F103A2FBB}"/>
            </a:ext>
          </a:extLst>
        </p:cNvPr>
        <p:cNvGrpSpPr/>
        <p:nvPr/>
      </p:nvGrpSpPr>
      <p:grpSpPr>
        <a:xfrm>
          <a:off x="0" y="0"/>
          <a:ext cx="0" cy="0"/>
          <a:chOff x="0" y="0"/>
          <a:chExt cx="0" cy="0"/>
        </a:xfrm>
      </p:grpSpPr>
      <p:sp>
        <p:nvSpPr>
          <p:cNvPr id="179" name="Google Shape;179;g3e4beaece06_1_93">
            <a:extLst>
              <a:ext uri="{FF2B5EF4-FFF2-40B4-BE49-F238E27FC236}">
                <a16:creationId xmlns:a16="http://schemas.microsoft.com/office/drawing/2014/main" id="{9D1ED4CB-F809-DEDD-B3DE-E3883CD909CF}"/>
              </a:ext>
            </a:extLst>
          </p:cNvPr>
          <p:cNvSpPr txBox="1">
            <a:spLocks noGrp="1"/>
          </p:cNvSpPr>
          <p:nvPr>
            <p:ph type="title"/>
          </p:nvPr>
        </p:nvSpPr>
        <p:spPr>
          <a:xfrm>
            <a:off x="609600" y="300926"/>
            <a:ext cx="10972800" cy="876300"/>
          </a:xfrm>
          <a:prstGeom prst="rect">
            <a:avLst/>
          </a:prstGeom>
          <a:noFill/>
          <a:ln>
            <a:noFill/>
          </a:ln>
        </p:spPr>
        <p:txBody>
          <a:bodyPr spcFirstLastPara="1" wrap="square" lIns="0" tIns="0" rIns="0" bIns="0" anchor="b" anchorCtr="0">
            <a:normAutofit/>
          </a:bodyPr>
          <a:lstStyle/>
          <a:p>
            <a:pPr marL="0" lvl="0" indent="0" algn="l" rtl="0">
              <a:lnSpc>
                <a:spcPct val="100000"/>
              </a:lnSpc>
              <a:spcBef>
                <a:spcPts val="0"/>
              </a:spcBef>
              <a:spcAft>
                <a:spcPts val="0"/>
              </a:spcAft>
              <a:buClr>
                <a:schemeClr val="dk1"/>
              </a:buClr>
              <a:buSzPts val="2520"/>
              <a:buFont typeface="Arial"/>
              <a:buNone/>
            </a:pPr>
            <a:r>
              <a:rPr lang="en-US" sz="2450" dirty="0">
                <a:solidFill>
                  <a:schemeClr val="accent5"/>
                </a:solidFill>
              </a:rPr>
              <a:t>Individual Coverage Health Reimbursement Arrangements (ICHRA) </a:t>
            </a:r>
            <a:endParaRPr sz="2450" dirty="0">
              <a:solidFill>
                <a:schemeClr val="accent5"/>
              </a:solidFill>
              <a:latin typeface="Arial"/>
              <a:ea typeface="Arial"/>
              <a:cs typeface="Arial"/>
              <a:sym typeface="Arial"/>
            </a:endParaRPr>
          </a:p>
          <a:p>
            <a:pPr marL="0" lvl="0" indent="0" algn="l" rtl="0">
              <a:lnSpc>
                <a:spcPct val="90000"/>
              </a:lnSpc>
              <a:spcBef>
                <a:spcPts val="0"/>
              </a:spcBef>
              <a:spcAft>
                <a:spcPts val="0"/>
              </a:spcAft>
              <a:buClr>
                <a:srgbClr val="4E3629"/>
              </a:buClr>
              <a:buSzPts val="2520"/>
              <a:buFont typeface="Georgia"/>
              <a:buNone/>
            </a:pPr>
            <a:endParaRPr sz="2450" dirty="0">
              <a:solidFill>
                <a:schemeClr val="accent5"/>
              </a:solidFill>
            </a:endParaRPr>
          </a:p>
        </p:txBody>
      </p:sp>
      <p:sp>
        <p:nvSpPr>
          <p:cNvPr id="181" name="Google Shape;181;g3e4beaece06_1_93">
            <a:extLst>
              <a:ext uri="{FF2B5EF4-FFF2-40B4-BE49-F238E27FC236}">
                <a16:creationId xmlns:a16="http://schemas.microsoft.com/office/drawing/2014/main" id="{A7585523-06FB-C17D-E539-FA4CA4E625D8}"/>
              </a:ext>
            </a:extLst>
          </p:cNvPr>
          <p:cNvSpPr txBox="1">
            <a:spLocks noGrp="1"/>
          </p:cNvSpPr>
          <p:nvPr>
            <p:ph type="body" idx="1"/>
          </p:nvPr>
        </p:nvSpPr>
        <p:spPr>
          <a:xfrm>
            <a:off x="609600" y="3564256"/>
            <a:ext cx="3779520" cy="2419143"/>
          </a:xfrm>
          <a:prstGeom prst="rect">
            <a:avLst/>
          </a:prstGeom>
          <a:noFill/>
          <a:ln>
            <a:noFill/>
          </a:ln>
        </p:spPr>
        <p:txBody>
          <a:bodyPr spcFirstLastPara="1" wrap="square" lIns="0" tIns="0" rIns="0" bIns="0" anchor="t" anchorCtr="0">
            <a:noAutofit/>
          </a:bodyPr>
          <a:lstStyle/>
          <a:p>
            <a:pPr marL="342900" lvl="0" indent="-342900" algn="l" rtl="0">
              <a:lnSpc>
                <a:spcPct val="100000"/>
              </a:lnSpc>
              <a:spcBef>
                <a:spcPts val="1200"/>
              </a:spcBef>
              <a:spcAft>
                <a:spcPts val="0"/>
              </a:spcAft>
              <a:buFont typeface="Arial" panose="020B0604020202020204" pitchFamily="34" charset="0"/>
              <a:buChar char="•"/>
            </a:pPr>
            <a:endParaRPr lang="en-US" sz="2000" dirty="0"/>
          </a:p>
          <a:p>
            <a:pPr marL="342900" lvl="0" indent="-342900" algn="l" rtl="0">
              <a:lnSpc>
                <a:spcPct val="100000"/>
              </a:lnSpc>
              <a:spcBef>
                <a:spcPts val="1200"/>
              </a:spcBef>
              <a:spcAft>
                <a:spcPts val="0"/>
              </a:spcAft>
              <a:buFont typeface="Arial" panose="020B0604020202020204" pitchFamily="34" charset="0"/>
              <a:buChar char="•"/>
            </a:pPr>
            <a:endParaRPr lang="en-US" sz="2000" dirty="0"/>
          </a:p>
          <a:p>
            <a:pPr marL="342900" lvl="0" indent="-342900" algn="l" rtl="0">
              <a:lnSpc>
                <a:spcPct val="100000"/>
              </a:lnSpc>
              <a:spcBef>
                <a:spcPts val="1200"/>
              </a:spcBef>
              <a:spcAft>
                <a:spcPts val="0"/>
              </a:spcAft>
              <a:buFont typeface="Arial" panose="020B0604020202020204" pitchFamily="34" charset="0"/>
              <a:buChar char="•"/>
            </a:pPr>
            <a:endParaRPr lang="en-US" sz="2000" dirty="0"/>
          </a:p>
          <a:p>
            <a:pPr marL="0" lvl="0" indent="0" algn="l" rtl="0">
              <a:lnSpc>
                <a:spcPct val="100000"/>
              </a:lnSpc>
              <a:spcBef>
                <a:spcPts val="1200"/>
              </a:spcBef>
              <a:spcAft>
                <a:spcPts val="0"/>
              </a:spcAft>
            </a:pPr>
            <a:endParaRPr lang="en-US" sz="2000" dirty="0"/>
          </a:p>
          <a:p>
            <a:pPr marL="0" lvl="0" indent="0" algn="l" rtl="0">
              <a:lnSpc>
                <a:spcPct val="100000"/>
              </a:lnSpc>
              <a:spcBef>
                <a:spcPts val="1200"/>
              </a:spcBef>
              <a:spcAft>
                <a:spcPts val="0"/>
              </a:spcAft>
            </a:pPr>
            <a:endParaRPr lang="en-US" sz="2000" dirty="0"/>
          </a:p>
          <a:p>
            <a:pPr marL="342900" lvl="0" indent="-342900" algn="l" rtl="0">
              <a:lnSpc>
                <a:spcPct val="100000"/>
              </a:lnSpc>
              <a:spcBef>
                <a:spcPts val="1200"/>
              </a:spcBef>
              <a:spcAft>
                <a:spcPts val="0"/>
              </a:spcAft>
              <a:buFont typeface="Arial" panose="020B0604020202020204" pitchFamily="34" charset="0"/>
              <a:buChar char="•"/>
            </a:pPr>
            <a:endParaRPr dirty="0"/>
          </a:p>
          <a:p>
            <a:pPr marL="457200" lvl="0" indent="0" algn="l" rtl="0">
              <a:lnSpc>
                <a:spcPct val="90000"/>
              </a:lnSpc>
              <a:spcBef>
                <a:spcPts val="1200"/>
              </a:spcBef>
              <a:spcAft>
                <a:spcPts val="0"/>
              </a:spcAft>
              <a:buNone/>
            </a:pPr>
            <a:endParaRPr sz="2000" dirty="0"/>
          </a:p>
          <a:p>
            <a:pPr marL="0" lvl="0" indent="0" algn="l" rtl="0">
              <a:spcBef>
                <a:spcPts val="1200"/>
              </a:spcBef>
              <a:spcAft>
                <a:spcPts val="0"/>
              </a:spcAft>
              <a:buNone/>
            </a:pPr>
            <a:endParaRPr sz="2000" dirty="0"/>
          </a:p>
          <a:p>
            <a:pPr marL="0" lvl="0" indent="0" algn="l" rtl="0">
              <a:lnSpc>
                <a:spcPct val="90000"/>
              </a:lnSpc>
              <a:spcBef>
                <a:spcPts val="1200"/>
              </a:spcBef>
              <a:spcAft>
                <a:spcPts val="0"/>
              </a:spcAft>
              <a:buNone/>
            </a:pPr>
            <a:endParaRPr sz="2000" dirty="0"/>
          </a:p>
          <a:p>
            <a:pPr marL="0" lvl="0" indent="0" algn="l" rtl="0">
              <a:lnSpc>
                <a:spcPct val="90000"/>
              </a:lnSpc>
              <a:spcBef>
                <a:spcPts val="1200"/>
              </a:spcBef>
              <a:spcAft>
                <a:spcPts val="0"/>
              </a:spcAft>
              <a:buNone/>
            </a:pPr>
            <a:endParaRPr dirty="0"/>
          </a:p>
          <a:p>
            <a:pPr marL="0" lvl="0" indent="0" algn="l" rtl="0">
              <a:lnSpc>
                <a:spcPct val="90000"/>
              </a:lnSpc>
              <a:spcBef>
                <a:spcPts val="1200"/>
              </a:spcBef>
              <a:spcAft>
                <a:spcPts val="0"/>
              </a:spcAft>
              <a:buClr>
                <a:schemeClr val="dk1"/>
              </a:buClr>
              <a:buSzPts val="2400"/>
              <a:buNone/>
            </a:pPr>
            <a:endParaRPr b="1" dirty="0">
              <a:solidFill>
                <a:srgbClr val="005670"/>
              </a:solidFill>
            </a:endParaRPr>
          </a:p>
          <a:p>
            <a:pPr marL="0" lvl="0" indent="0" algn="l" rtl="0">
              <a:lnSpc>
                <a:spcPct val="90000"/>
              </a:lnSpc>
              <a:spcBef>
                <a:spcPts val="1200"/>
              </a:spcBef>
              <a:spcAft>
                <a:spcPts val="0"/>
              </a:spcAft>
              <a:buNone/>
            </a:pPr>
            <a:endParaRPr dirty="0"/>
          </a:p>
        </p:txBody>
      </p:sp>
      <p:sp>
        <p:nvSpPr>
          <p:cNvPr id="182" name="Google Shape;182;g3e4beaece06_1_93">
            <a:extLst>
              <a:ext uri="{FF2B5EF4-FFF2-40B4-BE49-F238E27FC236}">
                <a16:creationId xmlns:a16="http://schemas.microsoft.com/office/drawing/2014/main" id="{87664056-DFA7-1101-1A24-3537F16CC8AE}"/>
              </a:ext>
            </a:extLst>
          </p:cNvPr>
          <p:cNvSpPr/>
          <p:nvPr/>
        </p:nvSpPr>
        <p:spPr>
          <a:xfrm>
            <a:off x="0" y="0"/>
            <a:ext cx="12192000" cy="951600"/>
          </a:xfrm>
          <a:prstGeom prst="rect">
            <a:avLst/>
          </a:prstGeom>
          <a:solidFill>
            <a:srgbClr val="003C71"/>
          </a:solidFill>
          <a:ln>
            <a:noFill/>
          </a:ln>
        </p:spPr>
        <p:txBody>
          <a:bodyPr spcFirstLastPara="1" wrap="square" lIns="457200" tIns="45700" rIns="457200"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dirty="0">
                <a:solidFill>
                  <a:schemeClr val="lt1"/>
                </a:solidFill>
                <a:latin typeface="Georgia"/>
                <a:ea typeface="Georgia"/>
                <a:cs typeface="Georgia"/>
                <a:sym typeface="Georgia"/>
              </a:rPr>
              <a:t>Individual Coverage Health Reimbursement Arrangements </a:t>
            </a:r>
            <a:r>
              <a:rPr lang="en-US" sz="2800" b="1" dirty="0">
                <a:solidFill>
                  <a:schemeClr val="lt1"/>
                </a:solidFill>
                <a:latin typeface="Georgia"/>
                <a:ea typeface="Georgia"/>
                <a:cs typeface="Georgia"/>
                <a:sym typeface="Georgia"/>
              </a:rPr>
              <a:t>(ICHRA)</a:t>
            </a:r>
            <a:endParaRPr sz="1400" b="0" i="0" u="none" strike="noStrike" cap="none" dirty="0">
              <a:solidFill>
                <a:schemeClr val="lt1"/>
              </a:solidFill>
              <a:latin typeface="Arial"/>
              <a:ea typeface="Arial"/>
              <a:cs typeface="Arial"/>
              <a:sym typeface="Arial"/>
            </a:endParaRPr>
          </a:p>
        </p:txBody>
      </p:sp>
      <p:sp>
        <p:nvSpPr>
          <p:cNvPr id="183" name="Google Shape;183;g3e4beaece06_1_93">
            <a:extLst>
              <a:ext uri="{FF2B5EF4-FFF2-40B4-BE49-F238E27FC236}">
                <a16:creationId xmlns:a16="http://schemas.microsoft.com/office/drawing/2014/main" id="{25D111E1-CCFF-6B91-2C3F-99F9F99D527E}"/>
              </a:ext>
            </a:extLst>
          </p:cNvPr>
          <p:cNvSpPr/>
          <p:nvPr/>
        </p:nvSpPr>
        <p:spPr>
          <a:xfrm>
            <a:off x="0" y="0"/>
            <a:ext cx="12192000" cy="951600"/>
          </a:xfrm>
          <a:prstGeom prst="rect">
            <a:avLst/>
          </a:prstGeom>
          <a:solidFill>
            <a:schemeClr val="accent2"/>
          </a:solidFill>
          <a:ln>
            <a:noFill/>
          </a:ln>
        </p:spPr>
        <p:txBody>
          <a:bodyPr spcFirstLastPara="1" wrap="square" lIns="457200" tIns="45700" rIns="457200"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1" dirty="0">
                <a:solidFill>
                  <a:schemeClr val="lt1"/>
                </a:solidFill>
                <a:latin typeface="Georgia"/>
                <a:ea typeface="Georgia"/>
                <a:cs typeface="Georgia"/>
                <a:sym typeface="Georgia"/>
              </a:rPr>
              <a:t>  Impact of Level Funded Plans</a:t>
            </a:r>
            <a:endParaRPr sz="1400" b="0" i="0" u="none" strike="noStrike" cap="none" dirty="0">
              <a:solidFill>
                <a:schemeClr val="lt1"/>
              </a:solidFill>
              <a:latin typeface="Arial"/>
              <a:ea typeface="Arial"/>
              <a:cs typeface="Arial"/>
              <a:sym typeface="Arial"/>
            </a:endParaRPr>
          </a:p>
        </p:txBody>
      </p:sp>
      <p:graphicFrame>
        <p:nvGraphicFramePr>
          <p:cNvPr id="2" name="Diagram 1">
            <a:extLst>
              <a:ext uri="{FF2B5EF4-FFF2-40B4-BE49-F238E27FC236}">
                <a16:creationId xmlns:a16="http://schemas.microsoft.com/office/drawing/2014/main" id="{10D937AC-F6E0-451A-67EC-B773C44599D8}"/>
              </a:ext>
            </a:extLst>
          </p:cNvPr>
          <p:cNvGraphicFramePr/>
          <p:nvPr>
            <p:extLst>
              <p:ext uri="{D42A27DB-BD31-4B8C-83A1-F6EECF244321}">
                <p14:modId xmlns:p14="http://schemas.microsoft.com/office/powerpoint/2010/main" val="3971850435"/>
              </p:ext>
            </p:extLst>
          </p:nvPr>
        </p:nvGraphicFramePr>
        <p:xfrm>
          <a:off x="290732" y="2205374"/>
          <a:ext cx="2905760" cy="24191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Diagram 3">
            <a:extLst>
              <a:ext uri="{FF2B5EF4-FFF2-40B4-BE49-F238E27FC236}">
                <a16:creationId xmlns:a16="http://schemas.microsoft.com/office/drawing/2014/main" id="{5FF93E45-A7D0-E0C4-18AB-A9D146126972}"/>
              </a:ext>
            </a:extLst>
          </p:cNvPr>
          <p:cNvGraphicFramePr/>
          <p:nvPr>
            <p:extLst>
              <p:ext uri="{D42A27DB-BD31-4B8C-83A1-F6EECF244321}">
                <p14:modId xmlns:p14="http://schemas.microsoft.com/office/powerpoint/2010/main" val="2502004103"/>
              </p:ext>
            </p:extLst>
          </p:nvPr>
        </p:nvGraphicFramePr>
        <p:xfrm>
          <a:off x="3515360" y="1177226"/>
          <a:ext cx="8385908" cy="4475441"/>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3053958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g3e4beaece06_1_93"/>
          <p:cNvSpPr txBox="1">
            <a:spLocks noGrp="1"/>
          </p:cNvSpPr>
          <p:nvPr>
            <p:ph type="title"/>
          </p:nvPr>
        </p:nvSpPr>
        <p:spPr>
          <a:xfrm>
            <a:off x="609600" y="300926"/>
            <a:ext cx="10972800" cy="876300"/>
          </a:xfrm>
          <a:prstGeom prst="rect">
            <a:avLst/>
          </a:prstGeom>
          <a:noFill/>
          <a:ln>
            <a:noFill/>
          </a:ln>
        </p:spPr>
        <p:txBody>
          <a:bodyPr spcFirstLastPara="1" wrap="square" lIns="0" tIns="0" rIns="0" bIns="0" anchor="b" anchorCtr="0">
            <a:normAutofit/>
          </a:bodyPr>
          <a:lstStyle/>
          <a:p>
            <a:pPr marL="0" lvl="0" indent="0" algn="l" rtl="0">
              <a:lnSpc>
                <a:spcPct val="100000"/>
              </a:lnSpc>
              <a:spcBef>
                <a:spcPts val="0"/>
              </a:spcBef>
              <a:spcAft>
                <a:spcPts val="0"/>
              </a:spcAft>
              <a:buClr>
                <a:schemeClr val="dk1"/>
              </a:buClr>
              <a:buSzPts val="2520"/>
              <a:buFont typeface="Arial"/>
              <a:buNone/>
            </a:pPr>
            <a:r>
              <a:rPr lang="en-US" sz="2450" dirty="0">
                <a:solidFill>
                  <a:schemeClr val="accent5"/>
                </a:solidFill>
              </a:rPr>
              <a:t>Individual Coverage Health Reimbursement Arrangements (ICHRA) </a:t>
            </a:r>
            <a:endParaRPr sz="2450" dirty="0">
              <a:solidFill>
                <a:schemeClr val="accent5"/>
              </a:solidFill>
              <a:latin typeface="Arial"/>
              <a:ea typeface="Arial"/>
              <a:cs typeface="Arial"/>
              <a:sym typeface="Arial"/>
            </a:endParaRPr>
          </a:p>
          <a:p>
            <a:pPr marL="0" lvl="0" indent="0" algn="l" rtl="0">
              <a:lnSpc>
                <a:spcPct val="90000"/>
              </a:lnSpc>
              <a:spcBef>
                <a:spcPts val="0"/>
              </a:spcBef>
              <a:spcAft>
                <a:spcPts val="0"/>
              </a:spcAft>
              <a:buClr>
                <a:srgbClr val="4E3629"/>
              </a:buClr>
              <a:buSzPts val="2520"/>
              <a:buFont typeface="Georgia"/>
              <a:buNone/>
            </a:pPr>
            <a:endParaRPr sz="2450" dirty="0">
              <a:solidFill>
                <a:schemeClr val="accent5"/>
              </a:solidFill>
            </a:endParaRPr>
          </a:p>
        </p:txBody>
      </p:sp>
      <p:sp>
        <p:nvSpPr>
          <p:cNvPr id="181" name="Google Shape;181;g3e4beaece06_1_93"/>
          <p:cNvSpPr txBox="1">
            <a:spLocks noGrp="1"/>
          </p:cNvSpPr>
          <p:nvPr>
            <p:ph type="body" idx="1"/>
          </p:nvPr>
        </p:nvSpPr>
        <p:spPr>
          <a:xfrm>
            <a:off x="609600" y="3564256"/>
            <a:ext cx="3779520" cy="2419143"/>
          </a:xfrm>
          <a:prstGeom prst="rect">
            <a:avLst/>
          </a:prstGeom>
          <a:noFill/>
          <a:ln>
            <a:noFill/>
          </a:ln>
        </p:spPr>
        <p:txBody>
          <a:bodyPr spcFirstLastPara="1" wrap="square" lIns="0" tIns="0" rIns="0" bIns="0" anchor="t" anchorCtr="0">
            <a:noAutofit/>
          </a:bodyPr>
          <a:lstStyle/>
          <a:p>
            <a:pPr marL="342900" lvl="0" indent="-342900" algn="l" rtl="0">
              <a:lnSpc>
                <a:spcPct val="100000"/>
              </a:lnSpc>
              <a:spcBef>
                <a:spcPts val="1200"/>
              </a:spcBef>
              <a:spcAft>
                <a:spcPts val="0"/>
              </a:spcAft>
              <a:buFont typeface="Arial" panose="020B0604020202020204" pitchFamily="34" charset="0"/>
              <a:buChar char="•"/>
            </a:pPr>
            <a:endParaRPr lang="en-US" sz="2000" dirty="0"/>
          </a:p>
          <a:p>
            <a:pPr marL="342900" lvl="0" indent="-342900" algn="l" rtl="0">
              <a:lnSpc>
                <a:spcPct val="100000"/>
              </a:lnSpc>
              <a:spcBef>
                <a:spcPts val="1200"/>
              </a:spcBef>
              <a:spcAft>
                <a:spcPts val="0"/>
              </a:spcAft>
              <a:buFont typeface="Arial" panose="020B0604020202020204" pitchFamily="34" charset="0"/>
              <a:buChar char="•"/>
            </a:pPr>
            <a:endParaRPr lang="en-US" sz="2000" dirty="0"/>
          </a:p>
          <a:p>
            <a:pPr marL="342900" lvl="0" indent="-342900" algn="l" rtl="0">
              <a:lnSpc>
                <a:spcPct val="100000"/>
              </a:lnSpc>
              <a:spcBef>
                <a:spcPts val="1200"/>
              </a:spcBef>
              <a:spcAft>
                <a:spcPts val="0"/>
              </a:spcAft>
              <a:buFont typeface="Arial" panose="020B0604020202020204" pitchFamily="34" charset="0"/>
              <a:buChar char="•"/>
            </a:pPr>
            <a:endParaRPr lang="en-US" sz="2000" dirty="0"/>
          </a:p>
          <a:p>
            <a:pPr marL="0" lvl="0" indent="0" algn="l" rtl="0">
              <a:lnSpc>
                <a:spcPct val="100000"/>
              </a:lnSpc>
              <a:spcBef>
                <a:spcPts val="1200"/>
              </a:spcBef>
              <a:spcAft>
                <a:spcPts val="0"/>
              </a:spcAft>
            </a:pPr>
            <a:endParaRPr lang="en-US" sz="2000" dirty="0"/>
          </a:p>
          <a:p>
            <a:pPr marL="0" lvl="0" indent="0" algn="l" rtl="0">
              <a:lnSpc>
                <a:spcPct val="100000"/>
              </a:lnSpc>
              <a:spcBef>
                <a:spcPts val="1200"/>
              </a:spcBef>
              <a:spcAft>
                <a:spcPts val="0"/>
              </a:spcAft>
            </a:pPr>
            <a:endParaRPr lang="en-US" sz="2000" dirty="0"/>
          </a:p>
          <a:p>
            <a:pPr marL="342900" lvl="0" indent="-342900" algn="l" rtl="0">
              <a:lnSpc>
                <a:spcPct val="100000"/>
              </a:lnSpc>
              <a:spcBef>
                <a:spcPts val="1200"/>
              </a:spcBef>
              <a:spcAft>
                <a:spcPts val="0"/>
              </a:spcAft>
              <a:buFont typeface="Arial" panose="020B0604020202020204" pitchFamily="34" charset="0"/>
              <a:buChar char="•"/>
            </a:pPr>
            <a:endParaRPr dirty="0"/>
          </a:p>
          <a:p>
            <a:pPr marL="457200" lvl="0" indent="0" algn="l" rtl="0">
              <a:lnSpc>
                <a:spcPct val="90000"/>
              </a:lnSpc>
              <a:spcBef>
                <a:spcPts val="1200"/>
              </a:spcBef>
              <a:spcAft>
                <a:spcPts val="0"/>
              </a:spcAft>
              <a:buNone/>
            </a:pPr>
            <a:endParaRPr sz="2000" dirty="0"/>
          </a:p>
          <a:p>
            <a:pPr marL="0" lvl="0" indent="0" algn="l" rtl="0">
              <a:spcBef>
                <a:spcPts val="1200"/>
              </a:spcBef>
              <a:spcAft>
                <a:spcPts val="0"/>
              </a:spcAft>
              <a:buNone/>
            </a:pPr>
            <a:endParaRPr sz="2000" dirty="0"/>
          </a:p>
          <a:p>
            <a:pPr marL="0" lvl="0" indent="0" algn="l" rtl="0">
              <a:lnSpc>
                <a:spcPct val="90000"/>
              </a:lnSpc>
              <a:spcBef>
                <a:spcPts val="1200"/>
              </a:spcBef>
              <a:spcAft>
                <a:spcPts val="0"/>
              </a:spcAft>
              <a:buNone/>
            </a:pPr>
            <a:endParaRPr sz="2000" dirty="0"/>
          </a:p>
          <a:p>
            <a:pPr marL="0" lvl="0" indent="0" algn="l" rtl="0">
              <a:lnSpc>
                <a:spcPct val="90000"/>
              </a:lnSpc>
              <a:spcBef>
                <a:spcPts val="1200"/>
              </a:spcBef>
              <a:spcAft>
                <a:spcPts val="0"/>
              </a:spcAft>
              <a:buNone/>
            </a:pPr>
            <a:endParaRPr dirty="0"/>
          </a:p>
          <a:p>
            <a:pPr marL="0" lvl="0" indent="0" algn="l" rtl="0">
              <a:lnSpc>
                <a:spcPct val="90000"/>
              </a:lnSpc>
              <a:spcBef>
                <a:spcPts val="1200"/>
              </a:spcBef>
              <a:spcAft>
                <a:spcPts val="0"/>
              </a:spcAft>
              <a:buClr>
                <a:schemeClr val="dk1"/>
              </a:buClr>
              <a:buSzPts val="2400"/>
              <a:buNone/>
            </a:pPr>
            <a:endParaRPr b="1" dirty="0">
              <a:solidFill>
                <a:srgbClr val="005670"/>
              </a:solidFill>
            </a:endParaRPr>
          </a:p>
          <a:p>
            <a:pPr marL="0" lvl="0" indent="0" algn="l" rtl="0">
              <a:lnSpc>
                <a:spcPct val="90000"/>
              </a:lnSpc>
              <a:spcBef>
                <a:spcPts val="1200"/>
              </a:spcBef>
              <a:spcAft>
                <a:spcPts val="0"/>
              </a:spcAft>
              <a:buNone/>
            </a:pPr>
            <a:endParaRPr dirty="0"/>
          </a:p>
        </p:txBody>
      </p:sp>
      <p:sp>
        <p:nvSpPr>
          <p:cNvPr id="182" name="Google Shape;182;g3e4beaece06_1_93"/>
          <p:cNvSpPr/>
          <p:nvPr/>
        </p:nvSpPr>
        <p:spPr>
          <a:xfrm>
            <a:off x="0" y="0"/>
            <a:ext cx="12192000" cy="951600"/>
          </a:xfrm>
          <a:prstGeom prst="rect">
            <a:avLst/>
          </a:prstGeom>
          <a:solidFill>
            <a:srgbClr val="003C71"/>
          </a:solidFill>
          <a:ln>
            <a:noFill/>
          </a:ln>
        </p:spPr>
        <p:txBody>
          <a:bodyPr spcFirstLastPara="1" wrap="square" lIns="457200" tIns="45700" rIns="457200"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dirty="0">
                <a:solidFill>
                  <a:schemeClr val="lt1"/>
                </a:solidFill>
                <a:latin typeface="Georgia"/>
                <a:ea typeface="Georgia"/>
                <a:cs typeface="Georgia"/>
                <a:sym typeface="Georgia"/>
              </a:rPr>
              <a:t>Individual Coverage Health Reimbursement Arrangements </a:t>
            </a:r>
            <a:r>
              <a:rPr lang="en-US" sz="2800" b="1" dirty="0">
                <a:solidFill>
                  <a:schemeClr val="lt1"/>
                </a:solidFill>
                <a:latin typeface="Georgia"/>
                <a:ea typeface="Georgia"/>
                <a:cs typeface="Georgia"/>
                <a:sym typeface="Georgia"/>
              </a:rPr>
              <a:t>(ICHRA)</a:t>
            </a:r>
            <a:endParaRPr sz="1400" b="0" i="0" u="none" strike="noStrike" cap="none" dirty="0">
              <a:solidFill>
                <a:schemeClr val="lt1"/>
              </a:solidFill>
              <a:latin typeface="Arial"/>
              <a:ea typeface="Arial"/>
              <a:cs typeface="Arial"/>
              <a:sym typeface="Arial"/>
            </a:endParaRPr>
          </a:p>
        </p:txBody>
      </p:sp>
      <p:sp>
        <p:nvSpPr>
          <p:cNvPr id="183" name="Google Shape;183;g3e4beaece06_1_93"/>
          <p:cNvSpPr/>
          <p:nvPr/>
        </p:nvSpPr>
        <p:spPr>
          <a:xfrm>
            <a:off x="0" y="0"/>
            <a:ext cx="12192000" cy="951600"/>
          </a:xfrm>
          <a:prstGeom prst="rect">
            <a:avLst/>
          </a:prstGeom>
          <a:solidFill>
            <a:srgbClr val="00B398"/>
          </a:solidFill>
          <a:ln>
            <a:noFill/>
          </a:ln>
        </p:spPr>
        <p:txBody>
          <a:bodyPr spcFirstLastPara="1" wrap="square" lIns="457200" tIns="45700" rIns="457200"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1" dirty="0">
                <a:solidFill>
                  <a:schemeClr val="lt1"/>
                </a:solidFill>
                <a:latin typeface="Georgia"/>
                <a:ea typeface="Georgia"/>
                <a:cs typeface="Georgia"/>
                <a:sym typeface="Georgia"/>
              </a:rPr>
              <a:t>  What’s a “Skinny” Plan+?</a:t>
            </a:r>
            <a:endParaRPr sz="1400" b="0" i="0" u="none" strike="noStrike" cap="none" dirty="0">
              <a:solidFill>
                <a:schemeClr val="lt1"/>
              </a:solidFill>
              <a:latin typeface="Arial"/>
              <a:ea typeface="Arial"/>
              <a:cs typeface="Arial"/>
              <a:sym typeface="Arial"/>
            </a:endParaRPr>
          </a:p>
        </p:txBody>
      </p:sp>
      <p:graphicFrame>
        <p:nvGraphicFramePr>
          <p:cNvPr id="2" name="Diagram 1">
            <a:extLst>
              <a:ext uri="{FF2B5EF4-FFF2-40B4-BE49-F238E27FC236}">
                <a16:creationId xmlns:a16="http://schemas.microsoft.com/office/drawing/2014/main" id="{6694D645-9CA6-3030-82AD-F4572CA7F292}"/>
              </a:ext>
            </a:extLst>
          </p:cNvPr>
          <p:cNvGraphicFramePr/>
          <p:nvPr>
            <p:extLst>
              <p:ext uri="{D42A27DB-BD31-4B8C-83A1-F6EECF244321}">
                <p14:modId xmlns:p14="http://schemas.microsoft.com/office/powerpoint/2010/main" val="3707225840"/>
              </p:ext>
            </p:extLst>
          </p:nvPr>
        </p:nvGraphicFramePr>
        <p:xfrm>
          <a:off x="1724074" y="1460966"/>
          <a:ext cx="8743852" cy="39360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8">
          <a:extLst>
            <a:ext uri="{FF2B5EF4-FFF2-40B4-BE49-F238E27FC236}">
              <a16:creationId xmlns:a16="http://schemas.microsoft.com/office/drawing/2014/main" id="{233D8D4B-B92B-2BFD-5637-2504166F5F28}"/>
            </a:ext>
          </a:extLst>
        </p:cNvPr>
        <p:cNvGrpSpPr/>
        <p:nvPr/>
      </p:nvGrpSpPr>
      <p:grpSpPr>
        <a:xfrm>
          <a:off x="0" y="0"/>
          <a:ext cx="0" cy="0"/>
          <a:chOff x="0" y="0"/>
          <a:chExt cx="0" cy="0"/>
        </a:xfrm>
      </p:grpSpPr>
      <p:sp>
        <p:nvSpPr>
          <p:cNvPr id="179" name="Google Shape;179;g3e4beaece06_1_93">
            <a:extLst>
              <a:ext uri="{FF2B5EF4-FFF2-40B4-BE49-F238E27FC236}">
                <a16:creationId xmlns:a16="http://schemas.microsoft.com/office/drawing/2014/main" id="{DB15F47B-22FE-5755-058A-4A4093931EAC}"/>
              </a:ext>
            </a:extLst>
          </p:cNvPr>
          <p:cNvSpPr txBox="1">
            <a:spLocks noGrp="1"/>
          </p:cNvSpPr>
          <p:nvPr>
            <p:ph type="title"/>
          </p:nvPr>
        </p:nvSpPr>
        <p:spPr>
          <a:xfrm>
            <a:off x="609600" y="300926"/>
            <a:ext cx="10972800" cy="876300"/>
          </a:xfrm>
          <a:prstGeom prst="rect">
            <a:avLst/>
          </a:prstGeom>
          <a:noFill/>
          <a:ln>
            <a:noFill/>
          </a:ln>
        </p:spPr>
        <p:txBody>
          <a:bodyPr spcFirstLastPara="1" wrap="square" lIns="0" tIns="0" rIns="0" bIns="0" anchor="b" anchorCtr="0">
            <a:normAutofit/>
          </a:bodyPr>
          <a:lstStyle/>
          <a:p>
            <a:pPr marL="0" lvl="0" indent="0" algn="l" rtl="0">
              <a:lnSpc>
                <a:spcPct val="100000"/>
              </a:lnSpc>
              <a:spcBef>
                <a:spcPts val="0"/>
              </a:spcBef>
              <a:spcAft>
                <a:spcPts val="0"/>
              </a:spcAft>
              <a:buClr>
                <a:schemeClr val="dk1"/>
              </a:buClr>
              <a:buSzPts val="2520"/>
              <a:buFont typeface="Arial"/>
              <a:buNone/>
            </a:pPr>
            <a:r>
              <a:rPr lang="en-US" sz="2450" dirty="0">
                <a:solidFill>
                  <a:schemeClr val="accent5"/>
                </a:solidFill>
              </a:rPr>
              <a:t>Individual Coverage Health Reimbursement Arrangements (ICHRA) </a:t>
            </a:r>
            <a:endParaRPr sz="2450" dirty="0">
              <a:solidFill>
                <a:schemeClr val="accent5"/>
              </a:solidFill>
              <a:latin typeface="Arial"/>
              <a:ea typeface="Arial"/>
              <a:cs typeface="Arial"/>
              <a:sym typeface="Arial"/>
            </a:endParaRPr>
          </a:p>
          <a:p>
            <a:pPr marL="0" lvl="0" indent="0" algn="l" rtl="0">
              <a:lnSpc>
                <a:spcPct val="90000"/>
              </a:lnSpc>
              <a:spcBef>
                <a:spcPts val="0"/>
              </a:spcBef>
              <a:spcAft>
                <a:spcPts val="0"/>
              </a:spcAft>
              <a:buClr>
                <a:srgbClr val="4E3629"/>
              </a:buClr>
              <a:buSzPts val="2520"/>
              <a:buFont typeface="Georgia"/>
              <a:buNone/>
            </a:pPr>
            <a:endParaRPr sz="2450" dirty="0">
              <a:solidFill>
                <a:schemeClr val="accent5"/>
              </a:solidFill>
            </a:endParaRPr>
          </a:p>
        </p:txBody>
      </p:sp>
      <p:sp>
        <p:nvSpPr>
          <p:cNvPr id="181" name="Google Shape;181;g3e4beaece06_1_93">
            <a:extLst>
              <a:ext uri="{FF2B5EF4-FFF2-40B4-BE49-F238E27FC236}">
                <a16:creationId xmlns:a16="http://schemas.microsoft.com/office/drawing/2014/main" id="{EA27A463-A7BE-1C50-226B-81936DA923F5}"/>
              </a:ext>
            </a:extLst>
          </p:cNvPr>
          <p:cNvSpPr txBox="1">
            <a:spLocks noGrp="1"/>
          </p:cNvSpPr>
          <p:nvPr>
            <p:ph type="body" idx="1"/>
          </p:nvPr>
        </p:nvSpPr>
        <p:spPr>
          <a:xfrm>
            <a:off x="609600" y="3564256"/>
            <a:ext cx="3779520" cy="2419143"/>
          </a:xfrm>
          <a:prstGeom prst="rect">
            <a:avLst/>
          </a:prstGeom>
          <a:noFill/>
          <a:ln>
            <a:noFill/>
          </a:ln>
        </p:spPr>
        <p:txBody>
          <a:bodyPr spcFirstLastPara="1" wrap="square" lIns="0" tIns="0" rIns="0" bIns="0" anchor="t" anchorCtr="0">
            <a:noAutofit/>
          </a:bodyPr>
          <a:lstStyle/>
          <a:p>
            <a:pPr marL="342900" lvl="0" indent="-342900" algn="l" rtl="0">
              <a:lnSpc>
                <a:spcPct val="100000"/>
              </a:lnSpc>
              <a:spcBef>
                <a:spcPts val="1200"/>
              </a:spcBef>
              <a:spcAft>
                <a:spcPts val="0"/>
              </a:spcAft>
              <a:buFont typeface="Arial" panose="020B0604020202020204" pitchFamily="34" charset="0"/>
              <a:buChar char="•"/>
            </a:pPr>
            <a:endParaRPr lang="en-US" sz="2000" dirty="0"/>
          </a:p>
          <a:p>
            <a:pPr marL="342900" lvl="0" indent="-342900" algn="l" rtl="0">
              <a:lnSpc>
                <a:spcPct val="100000"/>
              </a:lnSpc>
              <a:spcBef>
                <a:spcPts val="1200"/>
              </a:spcBef>
              <a:spcAft>
                <a:spcPts val="0"/>
              </a:spcAft>
              <a:buFont typeface="Arial" panose="020B0604020202020204" pitchFamily="34" charset="0"/>
              <a:buChar char="•"/>
            </a:pPr>
            <a:endParaRPr lang="en-US" sz="2000" dirty="0"/>
          </a:p>
          <a:p>
            <a:pPr marL="342900" lvl="0" indent="-342900" algn="l" rtl="0">
              <a:lnSpc>
                <a:spcPct val="100000"/>
              </a:lnSpc>
              <a:spcBef>
                <a:spcPts val="1200"/>
              </a:spcBef>
              <a:spcAft>
                <a:spcPts val="0"/>
              </a:spcAft>
              <a:buFont typeface="Arial" panose="020B0604020202020204" pitchFamily="34" charset="0"/>
              <a:buChar char="•"/>
            </a:pPr>
            <a:endParaRPr lang="en-US" sz="2000" dirty="0"/>
          </a:p>
          <a:p>
            <a:pPr marL="0" lvl="0" indent="0" algn="l" rtl="0">
              <a:lnSpc>
                <a:spcPct val="100000"/>
              </a:lnSpc>
              <a:spcBef>
                <a:spcPts val="1200"/>
              </a:spcBef>
              <a:spcAft>
                <a:spcPts val="0"/>
              </a:spcAft>
            </a:pPr>
            <a:endParaRPr lang="en-US" sz="2000" dirty="0"/>
          </a:p>
          <a:p>
            <a:pPr marL="0" lvl="0" indent="0" algn="l" rtl="0">
              <a:lnSpc>
                <a:spcPct val="100000"/>
              </a:lnSpc>
              <a:spcBef>
                <a:spcPts val="1200"/>
              </a:spcBef>
              <a:spcAft>
                <a:spcPts val="0"/>
              </a:spcAft>
            </a:pPr>
            <a:endParaRPr lang="en-US" sz="2000" dirty="0"/>
          </a:p>
          <a:p>
            <a:pPr marL="342900" lvl="0" indent="-342900" algn="l" rtl="0">
              <a:lnSpc>
                <a:spcPct val="100000"/>
              </a:lnSpc>
              <a:spcBef>
                <a:spcPts val="1200"/>
              </a:spcBef>
              <a:spcAft>
                <a:spcPts val="0"/>
              </a:spcAft>
              <a:buFont typeface="Arial" panose="020B0604020202020204" pitchFamily="34" charset="0"/>
              <a:buChar char="•"/>
            </a:pPr>
            <a:endParaRPr dirty="0"/>
          </a:p>
          <a:p>
            <a:pPr marL="457200" lvl="0" indent="0" algn="l" rtl="0">
              <a:lnSpc>
                <a:spcPct val="90000"/>
              </a:lnSpc>
              <a:spcBef>
                <a:spcPts val="1200"/>
              </a:spcBef>
              <a:spcAft>
                <a:spcPts val="0"/>
              </a:spcAft>
              <a:buNone/>
            </a:pPr>
            <a:endParaRPr sz="2000" dirty="0"/>
          </a:p>
          <a:p>
            <a:pPr marL="0" lvl="0" indent="0" algn="l" rtl="0">
              <a:spcBef>
                <a:spcPts val="1200"/>
              </a:spcBef>
              <a:spcAft>
                <a:spcPts val="0"/>
              </a:spcAft>
              <a:buNone/>
            </a:pPr>
            <a:endParaRPr sz="2000" dirty="0"/>
          </a:p>
          <a:p>
            <a:pPr marL="0" lvl="0" indent="0" algn="l" rtl="0">
              <a:lnSpc>
                <a:spcPct val="90000"/>
              </a:lnSpc>
              <a:spcBef>
                <a:spcPts val="1200"/>
              </a:spcBef>
              <a:spcAft>
                <a:spcPts val="0"/>
              </a:spcAft>
              <a:buNone/>
            </a:pPr>
            <a:endParaRPr sz="2000" dirty="0"/>
          </a:p>
          <a:p>
            <a:pPr marL="0" lvl="0" indent="0" algn="l" rtl="0">
              <a:lnSpc>
                <a:spcPct val="90000"/>
              </a:lnSpc>
              <a:spcBef>
                <a:spcPts val="1200"/>
              </a:spcBef>
              <a:spcAft>
                <a:spcPts val="0"/>
              </a:spcAft>
              <a:buNone/>
            </a:pPr>
            <a:endParaRPr dirty="0"/>
          </a:p>
          <a:p>
            <a:pPr marL="0" lvl="0" indent="0" algn="l" rtl="0">
              <a:lnSpc>
                <a:spcPct val="90000"/>
              </a:lnSpc>
              <a:spcBef>
                <a:spcPts val="1200"/>
              </a:spcBef>
              <a:spcAft>
                <a:spcPts val="0"/>
              </a:spcAft>
              <a:buClr>
                <a:schemeClr val="dk1"/>
              </a:buClr>
              <a:buSzPts val="2400"/>
              <a:buNone/>
            </a:pPr>
            <a:endParaRPr b="1" dirty="0">
              <a:solidFill>
                <a:srgbClr val="005670"/>
              </a:solidFill>
            </a:endParaRPr>
          </a:p>
          <a:p>
            <a:pPr marL="0" lvl="0" indent="0" algn="l" rtl="0">
              <a:lnSpc>
                <a:spcPct val="90000"/>
              </a:lnSpc>
              <a:spcBef>
                <a:spcPts val="1200"/>
              </a:spcBef>
              <a:spcAft>
                <a:spcPts val="0"/>
              </a:spcAft>
              <a:buNone/>
            </a:pPr>
            <a:endParaRPr dirty="0"/>
          </a:p>
        </p:txBody>
      </p:sp>
      <p:sp>
        <p:nvSpPr>
          <p:cNvPr id="182" name="Google Shape;182;g3e4beaece06_1_93">
            <a:extLst>
              <a:ext uri="{FF2B5EF4-FFF2-40B4-BE49-F238E27FC236}">
                <a16:creationId xmlns:a16="http://schemas.microsoft.com/office/drawing/2014/main" id="{04CF8DB4-B4FD-087F-8900-1646982C1837}"/>
              </a:ext>
            </a:extLst>
          </p:cNvPr>
          <p:cNvSpPr/>
          <p:nvPr/>
        </p:nvSpPr>
        <p:spPr>
          <a:xfrm>
            <a:off x="0" y="0"/>
            <a:ext cx="12192000" cy="951600"/>
          </a:xfrm>
          <a:prstGeom prst="rect">
            <a:avLst/>
          </a:prstGeom>
          <a:solidFill>
            <a:srgbClr val="003C71"/>
          </a:solidFill>
          <a:ln>
            <a:noFill/>
          </a:ln>
        </p:spPr>
        <p:txBody>
          <a:bodyPr spcFirstLastPara="1" wrap="square" lIns="457200" tIns="45700" rIns="457200"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dirty="0">
                <a:solidFill>
                  <a:schemeClr val="lt1"/>
                </a:solidFill>
                <a:latin typeface="Georgia"/>
                <a:ea typeface="Georgia"/>
                <a:cs typeface="Georgia"/>
                <a:sym typeface="Georgia"/>
              </a:rPr>
              <a:t>Individual Coverage Health Reimbursement Arrangements </a:t>
            </a:r>
            <a:r>
              <a:rPr lang="en-US" sz="2800" b="1" dirty="0">
                <a:solidFill>
                  <a:schemeClr val="lt1"/>
                </a:solidFill>
                <a:latin typeface="Georgia"/>
                <a:ea typeface="Georgia"/>
                <a:cs typeface="Georgia"/>
                <a:sym typeface="Georgia"/>
              </a:rPr>
              <a:t>(ICHRA)</a:t>
            </a:r>
            <a:endParaRPr sz="1400" b="0" i="0" u="none" strike="noStrike" cap="none" dirty="0">
              <a:solidFill>
                <a:schemeClr val="lt1"/>
              </a:solidFill>
              <a:latin typeface="Arial"/>
              <a:ea typeface="Arial"/>
              <a:cs typeface="Arial"/>
              <a:sym typeface="Arial"/>
            </a:endParaRPr>
          </a:p>
        </p:txBody>
      </p:sp>
      <p:sp>
        <p:nvSpPr>
          <p:cNvPr id="183" name="Google Shape;183;g3e4beaece06_1_93">
            <a:extLst>
              <a:ext uri="{FF2B5EF4-FFF2-40B4-BE49-F238E27FC236}">
                <a16:creationId xmlns:a16="http://schemas.microsoft.com/office/drawing/2014/main" id="{A45CE0E1-FDAD-19C0-D2D8-E36FF9C92614}"/>
              </a:ext>
            </a:extLst>
          </p:cNvPr>
          <p:cNvSpPr/>
          <p:nvPr/>
        </p:nvSpPr>
        <p:spPr>
          <a:xfrm>
            <a:off x="0" y="0"/>
            <a:ext cx="12192000" cy="951600"/>
          </a:xfrm>
          <a:prstGeom prst="rect">
            <a:avLst/>
          </a:prstGeom>
          <a:solidFill>
            <a:srgbClr val="00B398"/>
          </a:solidFill>
          <a:ln>
            <a:noFill/>
          </a:ln>
        </p:spPr>
        <p:txBody>
          <a:bodyPr spcFirstLastPara="1" wrap="square" lIns="457200" tIns="45700" rIns="457200"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1" dirty="0">
                <a:solidFill>
                  <a:schemeClr val="lt1"/>
                </a:solidFill>
                <a:latin typeface="Georgia"/>
                <a:ea typeface="Georgia"/>
                <a:cs typeface="Georgia"/>
                <a:sym typeface="Georgia"/>
              </a:rPr>
              <a:t>  What’s a “Skinny” Plan+?</a:t>
            </a:r>
            <a:endParaRPr sz="1400" b="0" i="0" u="none" strike="noStrike" cap="none" dirty="0">
              <a:solidFill>
                <a:schemeClr val="lt1"/>
              </a:solidFill>
              <a:latin typeface="Arial"/>
              <a:ea typeface="Arial"/>
              <a:cs typeface="Arial"/>
              <a:sym typeface="Arial"/>
            </a:endParaRPr>
          </a:p>
        </p:txBody>
      </p:sp>
      <p:graphicFrame>
        <p:nvGraphicFramePr>
          <p:cNvPr id="2" name="Diagram 1">
            <a:extLst>
              <a:ext uri="{FF2B5EF4-FFF2-40B4-BE49-F238E27FC236}">
                <a16:creationId xmlns:a16="http://schemas.microsoft.com/office/drawing/2014/main" id="{1454DAE8-E429-3059-AC57-4489E5FEBE98}"/>
              </a:ext>
            </a:extLst>
          </p:cNvPr>
          <p:cNvGraphicFramePr/>
          <p:nvPr>
            <p:extLst>
              <p:ext uri="{D42A27DB-BD31-4B8C-83A1-F6EECF244321}">
                <p14:modId xmlns:p14="http://schemas.microsoft.com/office/powerpoint/2010/main" val="2534943983"/>
              </p:ext>
            </p:extLst>
          </p:nvPr>
        </p:nvGraphicFramePr>
        <p:xfrm>
          <a:off x="470486" y="2084172"/>
          <a:ext cx="3918634" cy="24191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1C70FD25-1DCA-09BF-8FC3-7C8BB2762594}"/>
              </a:ext>
            </a:extLst>
          </p:cNvPr>
          <p:cNvSpPr txBox="1"/>
          <p:nvPr/>
        </p:nvSpPr>
        <p:spPr>
          <a:xfrm>
            <a:off x="3943623" y="1654833"/>
            <a:ext cx="7240191" cy="3277820"/>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US" sz="2400" dirty="0"/>
              <a:t>Self-funded plan.</a:t>
            </a:r>
          </a:p>
          <a:p>
            <a:pPr marL="285750" indent="-285750">
              <a:spcAft>
                <a:spcPts val="600"/>
              </a:spcAft>
              <a:buFont typeface="Arial" panose="020B0604020202020204" pitchFamily="34" charset="0"/>
              <a:buChar char="•"/>
            </a:pPr>
            <a:r>
              <a:rPr lang="en-US" sz="2400" dirty="0"/>
              <a:t>Satisfies ACA requirements regarding preventive services and max out-of-pocket.</a:t>
            </a:r>
          </a:p>
          <a:p>
            <a:pPr marL="285750" indent="-285750">
              <a:spcAft>
                <a:spcPts val="600"/>
              </a:spcAft>
              <a:buFont typeface="Arial" panose="020B0604020202020204" pitchFamily="34" charset="0"/>
              <a:buChar char="•"/>
            </a:pPr>
            <a:r>
              <a:rPr lang="en-US" sz="2400" dirty="0"/>
              <a:t>Qualifies as minimum essential coverage.  </a:t>
            </a:r>
          </a:p>
          <a:p>
            <a:pPr marL="285750" indent="-285750">
              <a:spcAft>
                <a:spcPts val="600"/>
              </a:spcAft>
              <a:buFont typeface="Arial" panose="020B0604020202020204" pitchFamily="34" charset="0"/>
              <a:buChar char="•"/>
            </a:pPr>
            <a:r>
              <a:rPr lang="en-US" sz="2400" dirty="0"/>
              <a:t>Does not meet minimum value standards.</a:t>
            </a:r>
          </a:p>
          <a:p>
            <a:pPr marL="285750" indent="-285750">
              <a:spcAft>
                <a:spcPts val="600"/>
              </a:spcAft>
              <a:buFont typeface="Arial" panose="020B0604020202020204" pitchFamily="34" charset="0"/>
              <a:buChar char="•"/>
            </a:pPr>
            <a:r>
              <a:rPr lang="en-US" sz="2400" dirty="0"/>
              <a:t>Does not meet federal or state standards applicable to insured group coverage.</a:t>
            </a: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8023821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8">
          <a:extLst>
            <a:ext uri="{FF2B5EF4-FFF2-40B4-BE49-F238E27FC236}">
              <a16:creationId xmlns:a16="http://schemas.microsoft.com/office/drawing/2014/main" id="{7516C426-F901-7B30-D06B-AA8923C8FC79}"/>
            </a:ext>
          </a:extLst>
        </p:cNvPr>
        <p:cNvGrpSpPr/>
        <p:nvPr/>
      </p:nvGrpSpPr>
      <p:grpSpPr>
        <a:xfrm>
          <a:off x="0" y="0"/>
          <a:ext cx="0" cy="0"/>
          <a:chOff x="0" y="0"/>
          <a:chExt cx="0" cy="0"/>
        </a:xfrm>
      </p:grpSpPr>
      <p:sp>
        <p:nvSpPr>
          <p:cNvPr id="179" name="Google Shape;179;g3e4beaece06_1_93">
            <a:extLst>
              <a:ext uri="{FF2B5EF4-FFF2-40B4-BE49-F238E27FC236}">
                <a16:creationId xmlns:a16="http://schemas.microsoft.com/office/drawing/2014/main" id="{4019C4E5-F164-F805-1306-B913A451BA23}"/>
              </a:ext>
            </a:extLst>
          </p:cNvPr>
          <p:cNvSpPr txBox="1">
            <a:spLocks noGrp="1"/>
          </p:cNvSpPr>
          <p:nvPr>
            <p:ph type="title"/>
          </p:nvPr>
        </p:nvSpPr>
        <p:spPr>
          <a:xfrm>
            <a:off x="609600" y="300926"/>
            <a:ext cx="10972800" cy="876300"/>
          </a:xfrm>
          <a:prstGeom prst="rect">
            <a:avLst/>
          </a:prstGeom>
          <a:noFill/>
          <a:ln>
            <a:noFill/>
          </a:ln>
        </p:spPr>
        <p:txBody>
          <a:bodyPr spcFirstLastPara="1" wrap="square" lIns="0" tIns="0" rIns="0" bIns="0" anchor="b" anchorCtr="0">
            <a:normAutofit/>
          </a:bodyPr>
          <a:lstStyle/>
          <a:p>
            <a:pPr marL="0" lvl="0" indent="0" algn="l" rtl="0">
              <a:lnSpc>
                <a:spcPct val="100000"/>
              </a:lnSpc>
              <a:spcBef>
                <a:spcPts val="0"/>
              </a:spcBef>
              <a:spcAft>
                <a:spcPts val="0"/>
              </a:spcAft>
              <a:buClr>
                <a:schemeClr val="dk1"/>
              </a:buClr>
              <a:buSzPts val="2520"/>
              <a:buFont typeface="Arial"/>
              <a:buNone/>
            </a:pPr>
            <a:r>
              <a:rPr lang="en-US" sz="2450" dirty="0">
                <a:solidFill>
                  <a:schemeClr val="accent5"/>
                </a:solidFill>
              </a:rPr>
              <a:t>Individual Coverage Health Reimbursement Arrangements (ICHRA) </a:t>
            </a:r>
            <a:endParaRPr sz="2450" dirty="0">
              <a:solidFill>
                <a:schemeClr val="accent5"/>
              </a:solidFill>
              <a:latin typeface="Arial"/>
              <a:ea typeface="Arial"/>
              <a:cs typeface="Arial"/>
              <a:sym typeface="Arial"/>
            </a:endParaRPr>
          </a:p>
          <a:p>
            <a:pPr marL="0" lvl="0" indent="0" algn="l" rtl="0">
              <a:lnSpc>
                <a:spcPct val="90000"/>
              </a:lnSpc>
              <a:spcBef>
                <a:spcPts val="0"/>
              </a:spcBef>
              <a:spcAft>
                <a:spcPts val="0"/>
              </a:spcAft>
              <a:buClr>
                <a:srgbClr val="4E3629"/>
              </a:buClr>
              <a:buSzPts val="2520"/>
              <a:buFont typeface="Georgia"/>
              <a:buNone/>
            </a:pPr>
            <a:endParaRPr sz="2450" dirty="0">
              <a:solidFill>
                <a:schemeClr val="accent5"/>
              </a:solidFill>
            </a:endParaRPr>
          </a:p>
        </p:txBody>
      </p:sp>
      <p:sp>
        <p:nvSpPr>
          <p:cNvPr id="181" name="Google Shape;181;g3e4beaece06_1_93">
            <a:extLst>
              <a:ext uri="{FF2B5EF4-FFF2-40B4-BE49-F238E27FC236}">
                <a16:creationId xmlns:a16="http://schemas.microsoft.com/office/drawing/2014/main" id="{40B9AB80-9E39-74F7-A8A3-84D26389BDCE}"/>
              </a:ext>
            </a:extLst>
          </p:cNvPr>
          <p:cNvSpPr txBox="1">
            <a:spLocks noGrp="1"/>
          </p:cNvSpPr>
          <p:nvPr>
            <p:ph type="body" idx="1"/>
          </p:nvPr>
        </p:nvSpPr>
        <p:spPr>
          <a:xfrm>
            <a:off x="609600" y="3564256"/>
            <a:ext cx="3779520" cy="2419143"/>
          </a:xfrm>
          <a:prstGeom prst="rect">
            <a:avLst/>
          </a:prstGeom>
          <a:noFill/>
          <a:ln>
            <a:noFill/>
          </a:ln>
        </p:spPr>
        <p:txBody>
          <a:bodyPr spcFirstLastPara="1" wrap="square" lIns="0" tIns="0" rIns="0" bIns="0" anchor="t" anchorCtr="0">
            <a:noAutofit/>
          </a:bodyPr>
          <a:lstStyle/>
          <a:p>
            <a:pPr marL="342900" lvl="0" indent="-342900" algn="l" rtl="0">
              <a:lnSpc>
                <a:spcPct val="100000"/>
              </a:lnSpc>
              <a:spcBef>
                <a:spcPts val="1200"/>
              </a:spcBef>
              <a:spcAft>
                <a:spcPts val="0"/>
              </a:spcAft>
              <a:buFont typeface="Arial" panose="020B0604020202020204" pitchFamily="34" charset="0"/>
              <a:buChar char="•"/>
            </a:pPr>
            <a:endParaRPr lang="en-US" sz="2000" dirty="0"/>
          </a:p>
          <a:p>
            <a:pPr marL="342900" lvl="0" indent="-342900" algn="l" rtl="0">
              <a:lnSpc>
                <a:spcPct val="100000"/>
              </a:lnSpc>
              <a:spcBef>
                <a:spcPts val="1200"/>
              </a:spcBef>
              <a:spcAft>
                <a:spcPts val="0"/>
              </a:spcAft>
              <a:buFont typeface="Arial" panose="020B0604020202020204" pitchFamily="34" charset="0"/>
              <a:buChar char="•"/>
            </a:pPr>
            <a:endParaRPr lang="en-US" sz="2000" dirty="0"/>
          </a:p>
          <a:p>
            <a:pPr marL="342900" lvl="0" indent="-342900" algn="l" rtl="0">
              <a:lnSpc>
                <a:spcPct val="100000"/>
              </a:lnSpc>
              <a:spcBef>
                <a:spcPts val="1200"/>
              </a:spcBef>
              <a:spcAft>
                <a:spcPts val="0"/>
              </a:spcAft>
              <a:buFont typeface="Arial" panose="020B0604020202020204" pitchFamily="34" charset="0"/>
              <a:buChar char="•"/>
            </a:pPr>
            <a:endParaRPr lang="en-US" sz="2000" dirty="0"/>
          </a:p>
          <a:p>
            <a:pPr marL="0" lvl="0" indent="0" algn="l" rtl="0">
              <a:lnSpc>
                <a:spcPct val="100000"/>
              </a:lnSpc>
              <a:spcBef>
                <a:spcPts val="1200"/>
              </a:spcBef>
              <a:spcAft>
                <a:spcPts val="0"/>
              </a:spcAft>
            </a:pPr>
            <a:endParaRPr lang="en-US" sz="2000" dirty="0"/>
          </a:p>
          <a:p>
            <a:pPr marL="0" lvl="0" indent="0" algn="l" rtl="0">
              <a:lnSpc>
                <a:spcPct val="100000"/>
              </a:lnSpc>
              <a:spcBef>
                <a:spcPts val="1200"/>
              </a:spcBef>
              <a:spcAft>
                <a:spcPts val="0"/>
              </a:spcAft>
            </a:pPr>
            <a:endParaRPr lang="en-US" sz="2000" dirty="0"/>
          </a:p>
          <a:p>
            <a:pPr marL="342900" lvl="0" indent="-342900" algn="l" rtl="0">
              <a:lnSpc>
                <a:spcPct val="100000"/>
              </a:lnSpc>
              <a:spcBef>
                <a:spcPts val="1200"/>
              </a:spcBef>
              <a:spcAft>
                <a:spcPts val="0"/>
              </a:spcAft>
              <a:buFont typeface="Arial" panose="020B0604020202020204" pitchFamily="34" charset="0"/>
              <a:buChar char="•"/>
            </a:pPr>
            <a:endParaRPr dirty="0"/>
          </a:p>
          <a:p>
            <a:pPr marL="457200" lvl="0" indent="0" algn="l" rtl="0">
              <a:lnSpc>
                <a:spcPct val="90000"/>
              </a:lnSpc>
              <a:spcBef>
                <a:spcPts val="1200"/>
              </a:spcBef>
              <a:spcAft>
                <a:spcPts val="0"/>
              </a:spcAft>
              <a:buNone/>
            </a:pPr>
            <a:endParaRPr sz="2000" dirty="0"/>
          </a:p>
          <a:p>
            <a:pPr marL="0" lvl="0" indent="0" algn="l" rtl="0">
              <a:spcBef>
                <a:spcPts val="1200"/>
              </a:spcBef>
              <a:spcAft>
                <a:spcPts val="0"/>
              </a:spcAft>
              <a:buNone/>
            </a:pPr>
            <a:endParaRPr sz="2000" dirty="0"/>
          </a:p>
          <a:p>
            <a:pPr marL="0" lvl="0" indent="0" algn="l" rtl="0">
              <a:lnSpc>
                <a:spcPct val="90000"/>
              </a:lnSpc>
              <a:spcBef>
                <a:spcPts val="1200"/>
              </a:spcBef>
              <a:spcAft>
                <a:spcPts val="0"/>
              </a:spcAft>
              <a:buNone/>
            </a:pPr>
            <a:endParaRPr sz="2000" dirty="0"/>
          </a:p>
          <a:p>
            <a:pPr marL="0" lvl="0" indent="0" algn="l" rtl="0">
              <a:lnSpc>
                <a:spcPct val="90000"/>
              </a:lnSpc>
              <a:spcBef>
                <a:spcPts val="1200"/>
              </a:spcBef>
              <a:spcAft>
                <a:spcPts val="0"/>
              </a:spcAft>
              <a:buNone/>
            </a:pPr>
            <a:endParaRPr dirty="0"/>
          </a:p>
          <a:p>
            <a:pPr marL="0" lvl="0" indent="0" algn="l" rtl="0">
              <a:lnSpc>
                <a:spcPct val="90000"/>
              </a:lnSpc>
              <a:spcBef>
                <a:spcPts val="1200"/>
              </a:spcBef>
              <a:spcAft>
                <a:spcPts val="0"/>
              </a:spcAft>
              <a:buClr>
                <a:schemeClr val="dk1"/>
              </a:buClr>
              <a:buSzPts val="2400"/>
              <a:buNone/>
            </a:pPr>
            <a:endParaRPr b="1" dirty="0">
              <a:solidFill>
                <a:srgbClr val="005670"/>
              </a:solidFill>
            </a:endParaRPr>
          </a:p>
          <a:p>
            <a:pPr marL="0" lvl="0" indent="0" algn="l" rtl="0">
              <a:lnSpc>
                <a:spcPct val="90000"/>
              </a:lnSpc>
              <a:spcBef>
                <a:spcPts val="1200"/>
              </a:spcBef>
              <a:spcAft>
                <a:spcPts val="0"/>
              </a:spcAft>
              <a:buNone/>
            </a:pPr>
            <a:endParaRPr dirty="0"/>
          </a:p>
        </p:txBody>
      </p:sp>
      <p:sp>
        <p:nvSpPr>
          <p:cNvPr id="182" name="Google Shape;182;g3e4beaece06_1_93">
            <a:extLst>
              <a:ext uri="{FF2B5EF4-FFF2-40B4-BE49-F238E27FC236}">
                <a16:creationId xmlns:a16="http://schemas.microsoft.com/office/drawing/2014/main" id="{421856D7-D1F6-1DE2-117F-C4B3440299F8}"/>
              </a:ext>
            </a:extLst>
          </p:cNvPr>
          <p:cNvSpPr/>
          <p:nvPr/>
        </p:nvSpPr>
        <p:spPr>
          <a:xfrm>
            <a:off x="0" y="0"/>
            <a:ext cx="12192000" cy="951600"/>
          </a:xfrm>
          <a:prstGeom prst="rect">
            <a:avLst/>
          </a:prstGeom>
          <a:solidFill>
            <a:srgbClr val="003C71"/>
          </a:solidFill>
          <a:ln>
            <a:noFill/>
          </a:ln>
        </p:spPr>
        <p:txBody>
          <a:bodyPr spcFirstLastPara="1" wrap="square" lIns="457200" tIns="45700" rIns="457200"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dirty="0">
                <a:solidFill>
                  <a:schemeClr val="lt1"/>
                </a:solidFill>
                <a:latin typeface="Georgia"/>
                <a:ea typeface="Georgia"/>
                <a:cs typeface="Georgia"/>
                <a:sym typeface="Georgia"/>
              </a:rPr>
              <a:t>Individual Coverage Health Reimbursement Arrangements </a:t>
            </a:r>
            <a:r>
              <a:rPr lang="en-US" sz="2800" b="1" dirty="0">
                <a:solidFill>
                  <a:schemeClr val="lt1"/>
                </a:solidFill>
                <a:latin typeface="Georgia"/>
                <a:ea typeface="Georgia"/>
                <a:cs typeface="Georgia"/>
                <a:sym typeface="Georgia"/>
              </a:rPr>
              <a:t>(ICHRA)</a:t>
            </a:r>
            <a:endParaRPr sz="1400" b="0" i="0" u="none" strike="noStrike" cap="none" dirty="0">
              <a:solidFill>
                <a:schemeClr val="lt1"/>
              </a:solidFill>
              <a:latin typeface="Arial"/>
              <a:ea typeface="Arial"/>
              <a:cs typeface="Arial"/>
              <a:sym typeface="Arial"/>
            </a:endParaRPr>
          </a:p>
        </p:txBody>
      </p:sp>
      <p:sp>
        <p:nvSpPr>
          <p:cNvPr id="183" name="Google Shape;183;g3e4beaece06_1_93">
            <a:extLst>
              <a:ext uri="{FF2B5EF4-FFF2-40B4-BE49-F238E27FC236}">
                <a16:creationId xmlns:a16="http://schemas.microsoft.com/office/drawing/2014/main" id="{D1C80E26-852F-55FB-AF84-0EB8803A7ACA}"/>
              </a:ext>
            </a:extLst>
          </p:cNvPr>
          <p:cNvSpPr/>
          <p:nvPr/>
        </p:nvSpPr>
        <p:spPr>
          <a:xfrm>
            <a:off x="0" y="0"/>
            <a:ext cx="12192000" cy="951600"/>
          </a:xfrm>
          <a:prstGeom prst="rect">
            <a:avLst/>
          </a:prstGeom>
          <a:solidFill>
            <a:srgbClr val="00B398"/>
          </a:solidFill>
          <a:ln>
            <a:noFill/>
          </a:ln>
        </p:spPr>
        <p:txBody>
          <a:bodyPr spcFirstLastPara="1" wrap="square" lIns="457200" tIns="45700" rIns="457200"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1" dirty="0">
                <a:solidFill>
                  <a:schemeClr val="lt1"/>
                </a:solidFill>
                <a:latin typeface="Georgia"/>
                <a:ea typeface="Georgia"/>
                <a:cs typeface="Georgia"/>
                <a:sym typeface="Georgia"/>
              </a:rPr>
              <a:t>  What’s a “Skinny” Plan+?</a:t>
            </a:r>
            <a:endParaRPr sz="1400" b="0" i="0" u="none" strike="noStrike" cap="none" dirty="0">
              <a:solidFill>
                <a:schemeClr val="lt1"/>
              </a:solidFill>
              <a:latin typeface="Arial"/>
              <a:ea typeface="Arial"/>
              <a:cs typeface="Arial"/>
              <a:sym typeface="Arial"/>
            </a:endParaRPr>
          </a:p>
        </p:txBody>
      </p:sp>
      <p:graphicFrame>
        <p:nvGraphicFramePr>
          <p:cNvPr id="2" name="Diagram 1">
            <a:extLst>
              <a:ext uri="{FF2B5EF4-FFF2-40B4-BE49-F238E27FC236}">
                <a16:creationId xmlns:a16="http://schemas.microsoft.com/office/drawing/2014/main" id="{6C8242CE-18E6-0195-78DB-66E9154AD28D}"/>
              </a:ext>
            </a:extLst>
          </p:cNvPr>
          <p:cNvGraphicFramePr/>
          <p:nvPr>
            <p:extLst>
              <p:ext uri="{D42A27DB-BD31-4B8C-83A1-F6EECF244321}">
                <p14:modId xmlns:p14="http://schemas.microsoft.com/office/powerpoint/2010/main" val="3744290307"/>
              </p:ext>
            </p:extLst>
          </p:nvPr>
        </p:nvGraphicFramePr>
        <p:xfrm>
          <a:off x="821406" y="2084172"/>
          <a:ext cx="3355908" cy="24191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a:extLst>
              <a:ext uri="{FF2B5EF4-FFF2-40B4-BE49-F238E27FC236}">
                <a16:creationId xmlns:a16="http://schemas.microsoft.com/office/drawing/2014/main" id="{C7E72943-47F7-4EE2-AB86-AB083074B4A7}"/>
              </a:ext>
            </a:extLst>
          </p:cNvPr>
          <p:cNvSpPr txBox="1"/>
          <p:nvPr/>
        </p:nvSpPr>
        <p:spPr>
          <a:xfrm>
            <a:off x="3938936" y="1252526"/>
            <a:ext cx="7920129" cy="6017032"/>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US" sz="2400" dirty="0"/>
              <a:t>Excepted from federal requirements applicable to group health plans.</a:t>
            </a:r>
          </a:p>
          <a:p>
            <a:pPr marL="285750" indent="-285750">
              <a:spcAft>
                <a:spcPts val="600"/>
              </a:spcAft>
              <a:buFont typeface="Arial" panose="020B0604020202020204" pitchFamily="34" charset="0"/>
              <a:buChar char="•"/>
            </a:pPr>
            <a:r>
              <a:rPr lang="en-US" sz="2400" dirty="0"/>
              <a:t>Could be fixed indemnity, coverage for on-site medical clinics, employee assistance programs, specified disease coverage, stand-alone dental or vision coverage, or combination.</a:t>
            </a:r>
          </a:p>
          <a:p>
            <a:pPr marL="285750" indent="-285750">
              <a:spcAft>
                <a:spcPts val="600"/>
              </a:spcAft>
              <a:buFont typeface="Arial" panose="020B0604020202020204" pitchFamily="34" charset="0"/>
              <a:buChar char="•"/>
            </a:pPr>
            <a:r>
              <a:rPr lang="en-US" sz="2400" dirty="0"/>
              <a:t>Fee schedules often similar to major medical.</a:t>
            </a:r>
          </a:p>
          <a:p>
            <a:pPr marL="285750" indent="-285750">
              <a:spcAft>
                <a:spcPts val="600"/>
              </a:spcAft>
              <a:buFont typeface="Arial" panose="020B0604020202020204" pitchFamily="34" charset="0"/>
              <a:buChar char="•"/>
            </a:pPr>
            <a:r>
              <a:rPr lang="en-US" sz="2400" dirty="0"/>
              <a:t>Key federal consumers protections don’t apply (e.g., essential health benefits, max out-of-pocket, non-discrimination requirements, mental health parity).</a:t>
            </a:r>
          </a:p>
          <a:p>
            <a:pPr marL="285750" indent="-285750">
              <a:spcAft>
                <a:spcPts val="600"/>
              </a:spcAft>
              <a:buFont typeface="Arial" panose="020B0604020202020204" pitchFamily="34" charset="0"/>
              <a:buChar char="•"/>
            </a:pPr>
            <a:r>
              <a:rPr lang="en-US" sz="2400" dirty="0"/>
              <a:t>Minimal to no state oversight.</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endParaRPr lang="en-US" sz="2400" dirty="0"/>
          </a:p>
        </p:txBody>
      </p:sp>
    </p:spTree>
    <p:extLst>
      <p:ext uri="{BB962C8B-B14F-4D97-AF65-F5344CB8AC3E}">
        <p14:creationId xmlns:p14="http://schemas.microsoft.com/office/powerpoint/2010/main" val="13285303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8">
          <a:extLst>
            <a:ext uri="{FF2B5EF4-FFF2-40B4-BE49-F238E27FC236}">
              <a16:creationId xmlns:a16="http://schemas.microsoft.com/office/drawing/2014/main" id="{0AB45ADB-F2CC-3963-5BD0-07DF5A30E2B0}"/>
            </a:ext>
          </a:extLst>
        </p:cNvPr>
        <p:cNvGrpSpPr/>
        <p:nvPr/>
      </p:nvGrpSpPr>
      <p:grpSpPr>
        <a:xfrm>
          <a:off x="0" y="0"/>
          <a:ext cx="0" cy="0"/>
          <a:chOff x="0" y="0"/>
          <a:chExt cx="0" cy="0"/>
        </a:xfrm>
      </p:grpSpPr>
      <p:sp>
        <p:nvSpPr>
          <p:cNvPr id="179" name="Google Shape;179;g3e4beaece06_1_93">
            <a:extLst>
              <a:ext uri="{FF2B5EF4-FFF2-40B4-BE49-F238E27FC236}">
                <a16:creationId xmlns:a16="http://schemas.microsoft.com/office/drawing/2014/main" id="{2B24CBAA-085A-157E-BC1F-60C3C8EF49CF}"/>
              </a:ext>
            </a:extLst>
          </p:cNvPr>
          <p:cNvSpPr txBox="1">
            <a:spLocks noGrp="1"/>
          </p:cNvSpPr>
          <p:nvPr>
            <p:ph type="title"/>
          </p:nvPr>
        </p:nvSpPr>
        <p:spPr>
          <a:xfrm>
            <a:off x="609600" y="300926"/>
            <a:ext cx="10972800" cy="876300"/>
          </a:xfrm>
          <a:prstGeom prst="rect">
            <a:avLst/>
          </a:prstGeom>
          <a:noFill/>
          <a:ln>
            <a:noFill/>
          </a:ln>
        </p:spPr>
        <p:txBody>
          <a:bodyPr spcFirstLastPara="1" wrap="square" lIns="0" tIns="0" rIns="0" bIns="0" anchor="b" anchorCtr="0">
            <a:normAutofit/>
          </a:bodyPr>
          <a:lstStyle/>
          <a:p>
            <a:pPr marL="0" lvl="0" indent="0" algn="l" rtl="0">
              <a:lnSpc>
                <a:spcPct val="100000"/>
              </a:lnSpc>
              <a:spcBef>
                <a:spcPts val="0"/>
              </a:spcBef>
              <a:spcAft>
                <a:spcPts val="0"/>
              </a:spcAft>
              <a:buClr>
                <a:schemeClr val="dk1"/>
              </a:buClr>
              <a:buSzPts val="2520"/>
              <a:buFont typeface="Arial"/>
              <a:buNone/>
            </a:pPr>
            <a:r>
              <a:rPr lang="en-US" sz="2450" dirty="0">
                <a:solidFill>
                  <a:schemeClr val="accent5"/>
                </a:solidFill>
              </a:rPr>
              <a:t>Individual Coverage Health Reimbursement Arrangements (ICHRA) </a:t>
            </a:r>
            <a:endParaRPr sz="2450" dirty="0">
              <a:solidFill>
                <a:schemeClr val="accent5"/>
              </a:solidFill>
              <a:latin typeface="Arial"/>
              <a:ea typeface="Arial"/>
              <a:cs typeface="Arial"/>
              <a:sym typeface="Arial"/>
            </a:endParaRPr>
          </a:p>
          <a:p>
            <a:pPr marL="0" lvl="0" indent="0" algn="l" rtl="0">
              <a:lnSpc>
                <a:spcPct val="90000"/>
              </a:lnSpc>
              <a:spcBef>
                <a:spcPts val="0"/>
              </a:spcBef>
              <a:spcAft>
                <a:spcPts val="0"/>
              </a:spcAft>
              <a:buClr>
                <a:srgbClr val="4E3629"/>
              </a:buClr>
              <a:buSzPts val="2520"/>
              <a:buFont typeface="Georgia"/>
              <a:buNone/>
            </a:pPr>
            <a:endParaRPr sz="2450" dirty="0">
              <a:solidFill>
                <a:schemeClr val="accent5"/>
              </a:solidFill>
            </a:endParaRPr>
          </a:p>
        </p:txBody>
      </p:sp>
      <p:sp>
        <p:nvSpPr>
          <p:cNvPr id="181" name="Google Shape;181;g3e4beaece06_1_93">
            <a:extLst>
              <a:ext uri="{FF2B5EF4-FFF2-40B4-BE49-F238E27FC236}">
                <a16:creationId xmlns:a16="http://schemas.microsoft.com/office/drawing/2014/main" id="{D5E605CD-C56D-14FB-0DB4-B7ED2C8F89B1}"/>
              </a:ext>
            </a:extLst>
          </p:cNvPr>
          <p:cNvSpPr txBox="1">
            <a:spLocks noGrp="1"/>
          </p:cNvSpPr>
          <p:nvPr>
            <p:ph type="body" idx="1"/>
          </p:nvPr>
        </p:nvSpPr>
        <p:spPr>
          <a:xfrm>
            <a:off x="609600" y="3564256"/>
            <a:ext cx="3779520" cy="2419143"/>
          </a:xfrm>
          <a:prstGeom prst="rect">
            <a:avLst/>
          </a:prstGeom>
          <a:noFill/>
          <a:ln>
            <a:noFill/>
          </a:ln>
        </p:spPr>
        <p:txBody>
          <a:bodyPr spcFirstLastPara="1" wrap="square" lIns="0" tIns="0" rIns="0" bIns="0" anchor="t" anchorCtr="0">
            <a:noAutofit/>
          </a:bodyPr>
          <a:lstStyle/>
          <a:p>
            <a:pPr marL="342900" lvl="0" indent="-342900" algn="l" rtl="0">
              <a:lnSpc>
                <a:spcPct val="100000"/>
              </a:lnSpc>
              <a:spcBef>
                <a:spcPts val="1200"/>
              </a:spcBef>
              <a:spcAft>
                <a:spcPts val="0"/>
              </a:spcAft>
              <a:buFont typeface="Arial" panose="020B0604020202020204" pitchFamily="34" charset="0"/>
              <a:buChar char="•"/>
            </a:pPr>
            <a:endParaRPr lang="en-US" sz="2000" dirty="0"/>
          </a:p>
          <a:p>
            <a:pPr marL="342900" lvl="0" indent="-342900" algn="l" rtl="0">
              <a:lnSpc>
                <a:spcPct val="100000"/>
              </a:lnSpc>
              <a:spcBef>
                <a:spcPts val="1200"/>
              </a:spcBef>
              <a:spcAft>
                <a:spcPts val="0"/>
              </a:spcAft>
              <a:buFont typeface="Arial" panose="020B0604020202020204" pitchFamily="34" charset="0"/>
              <a:buChar char="•"/>
            </a:pPr>
            <a:endParaRPr lang="en-US" sz="2000" dirty="0"/>
          </a:p>
          <a:p>
            <a:pPr marL="342900" lvl="0" indent="-342900" algn="l" rtl="0">
              <a:lnSpc>
                <a:spcPct val="100000"/>
              </a:lnSpc>
              <a:spcBef>
                <a:spcPts val="1200"/>
              </a:spcBef>
              <a:spcAft>
                <a:spcPts val="0"/>
              </a:spcAft>
              <a:buFont typeface="Arial" panose="020B0604020202020204" pitchFamily="34" charset="0"/>
              <a:buChar char="•"/>
            </a:pPr>
            <a:endParaRPr lang="en-US" sz="2000" dirty="0"/>
          </a:p>
          <a:p>
            <a:pPr marL="0" lvl="0" indent="0" algn="l" rtl="0">
              <a:lnSpc>
                <a:spcPct val="100000"/>
              </a:lnSpc>
              <a:spcBef>
                <a:spcPts val="1200"/>
              </a:spcBef>
              <a:spcAft>
                <a:spcPts val="0"/>
              </a:spcAft>
            </a:pPr>
            <a:endParaRPr lang="en-US" sz="2000" dirty="0"/>
          </a:p>
          <a:p>
            <a:pPr marL="0" lvl="0" indent="0" algn="l" rtl="0">
              <a:lnSpc>
                <a:spcPct val="100000"/>
              </a:lnSpc>
              <a:spcBef>
                <a:spcPts val="1200"/>
              </a:spcBef>
              <a:spcAft>
                <a:spcPts val="0"/>
              </a:spcAft>
            </a:pPr>
            <a:endParaRPr lang="en-US" sz="2000" dirty="0"/>
          </a:p>
          <a:p>
            <a:pPr marL="342900" lvl="0" indent="-342900" algn="l" rtl="0">
              <a:lnSpc>
                <a:spcPct val="100000"/>
              </a:lnSpc>
              <a:spcBef>
                <a:spcPts val="1200"/>
              </a:spcBef>
              <a:spcAft>
                <a:spcPts val="0"/>
              </a:spcAft>
              <a:buFont typeface="Arial" panose="020B0604020202020204" pitchFamily="34" charset="0"/>
              <a:buChar char="•"/>
            </a:pPr>
            <a:endParaRPr dirty="0"/>
          </a:p>
          <a:p>
            <a:pPr marL="457200" lvl="0" indent="0" algn="l" rtl="0">
              <a:lnSpc>
                <a:spcPct val="90000"/>
              </a:lnSpc>
              <a:spcBef>
                <a:spcPts val="1200"/>
              </a:spcBef>
              <a:spcAft>
                <a:spcPts val="0"/>
              </a:spcAft>
              <a:buNone/>
            </a:pPr>
            <a:endParaRPr sz="2000" dirty="0"/>
          </a:p>
          <a:p>
            <a:pPr marL="0" lvl="0" indent="0" algn="l" rtl="0">
              <a:spcBef>
                <a:spcPts val="1200"/>
              </a:spcBef>
              <a:spcAft>
                <a:spcPts val="0"/>
              </a:spcAft>
              <a:buNone/>
            </a:pPr>
            <a:endParaRPr sz="2000" dirty="0"/>
          </a:p>
          <a:p>
            <a:pPr marL="0" lvl="0" indent="0" algn="l" rtl="0">
              <a:lnSpc>
                <a:spcPct val="90000"/>
              </a:lnSpc>
              <a:spcBef>
                <a:spcPts val="1200"/>
              </a:spcBef>
              <a:spcAft>
                <a:spcPts val="0"/>
              </a:spcAft>
              <a:buNone/>
            </a:pPr>
            <a:endParaRPr sz="2000" dirty="0"/>
          </a:p>
          <a:p>
            <a:pPr marL="0" lvl="0" indent="0" algn="l" rtl="0">
              <a:lnSpc>
                <a:spcPct val="90000"/>
              </a:lnSpc>
              <a:spcBef>
                <a:spcPts val="1200"/>
              </a:spcBef>
              <a:spcAft>
                <a:spcPts val="0"/>
              </a:spcAft>
              <a:buNone/>
            </a:pPr>
            <a:endParaRPr dirty="0"/>
          </a:p>
          <a:p>
            <a:pPr marL="0" lvl="0" indent="0" algn="l" rtl="0">
              <a:lnSpc>
                <a:spcPct val="90000"/>
              </a:lnSpc>
              <a:spcBef>
                <a:spcPts val="1200"/>
              </a:spcBef>
              <a:spcAft>
                <a:spcPts val="0"/>
              </a:spcAft>
              <a:buClr>
                <a:schemeClr val="dk1"/>
              </a:buClr>
              <a:buSzPts val="2400"/>
              <a:buNone/>
            </a:pPr>
            <a:endParaRPr b="1" dirty="0">
              <a:solidFill>
                <a:srgbClr val="005670"/>
              </a:solidFill>
            </a:endParaRPr>
          </a:p>
          <a:p>
            <a:pPr marL="0" lvl="0" indent="0" algn="l" rtl="0">
              <a:lnSpc>
                <a:spcPct val="90000"/>
              </a:lnSpc>
              <a:spcBef>
                <a:spcPts val="1200"/>
              </a:spcBef>
              <a:spcAft>
                <a:spcPts val="0"/>
              </a:spcAft>
              <a:buNone/>
            </a:pPr>
            <a:endParaRPr dirty="0"/>
          </a:p>
        </p:txBody>
      </p:sp>
      <p:sp>
        <p:nvSpPr>
          <p:cNvPr id="182" name="Google Shape;182;g3e4beaece06_1_93">
            <a:extLst>
              <a:ext uri="{FF2B5EF4-FFF2-40B4-BE49-F238E27FC236}">
                <a16:creationId xmlns:a16="http://schemas.microsoft.com/office/drawing/2014/main" id="{F7364FB3-D992-F2CA-09BB-E723BE2F8F16}"/>
              </a:ext>
            </a:extLst>
          </p:cNvPr>
          <p:cNvSpPr/>
          <p:nvPr/>
        </p:nvSpPr>
        <p:spPr>
          <a:xfrm>
            <a:off x="0" y="0"/>
            <a:ext cx="12192000" cy="951600"/>
          </a:xfrm>
          <a:prstGeom prst="rect">
            <a:avLst/>
          </a:prstGeom>
          <a:solidFill>
            <a:srgbClr val="003C71"/>
          </a:solidFill>
          <a:ln>
            <a:noFill/>
          </a:ln>
        </p:spPr>
        <p:txBody>
          <a:bodyPr spcFirstLastPara="1" wrap="square" lIns="457200" tIns="45700" rIns="457200"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dirty="0">
                <a:solidFill>
                  <a:schemeClr val="lt1"/>
                </a:solidFill>
                <a:latin typeface="Georgia"/>
                <a:ea typeface="Georgia"/>
                <a:cs typeface="Georgia"/>
                <a:sym typeface="Georgia"/>
              </a:rPr>
              <a:t>Individual Coverage Health Reimbursement Arrangements </a:t>
            </a:r>
            <a:r>
              <a:rPr lang="en-US" sz="2800" b="1" dirty="0">
                <a:solidFill>
                  <a:schemeClr val="lt1"/>
                </a:solidFill>
                <a:latin typeface="Georgia"/>
                <a:ea typeface="Georgia"/>
                <a:cs typeface="Georgia"/>
                <a:sym typeface="Georgia"/>
              </a:rPr>
              <a:t>(ICHRA)</a:t>
            </a:r>
            <a:endParaRPr sz="1400" b="0" i="0" u="none" strike="noStrike" cap="none" dirty="0">
              <a:solidFill>
                <a:schemeClr val="lt1"/>
              </a:solidFill>
              <a:latin typeface="Arial"/>
              <a:ea typeface="Arial"/>
              <a:cs typeface="Arial"/>
              <a:sym typeface="Arial"/>
            </a:endParaRPr>
          </a:p>
        </p:txBody>
      </p:sp>
      <p:sp>
        <p:nvSpPr>
          <p:cNvPr id="183" name="Google Shape;183;g3e4beaece06_1_93">
            <a:extLst>
              <a:ext uri="{FF2B5EF4-FFF2-40B4-BE49-F238E27FC236}">
                <a16:creationId xmlns:a16="http://schemas.microsoft.com/office/drawing/2014/main" id="{7A847DF8-E52F-3E2C-3430-932E477EA328}"/>
              </a:ext>
            </a:extLst>
          </p:cNvPr>
          <p:cNvSpPr/>
          <p:nvPr/>
        </p:nvSpPr>
        <p:spPr>
          <a:xfrm>
            <a:off x="0" y="0"/>
            <a:ext cx="12192000" cy="951600"/>
          </a:xfrm>
          <a:prstGeom prst="rect">
            <a:avLst/>
          </a:prstGeom>
          <a:solidFill>
            <a:srgbClr val="00B398"/>
          </a:solidFill>
          <a:ln>
            <a:noFill/>
          </a:ln>
        </p:spPr>
        <p:txBody>
          <a:bodyPr spcFirstLastPara="1" wrap="square" lIns="457200" tIns="45700" rIns="457200"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1" dirty="0">
                <a:solidFill>
                  <a:schemeClr val="lt1"/>
                </a:solidFill>
                <a:latin typeface="Georgia"/>
                <a:ea typeface="Georgia"/>
                <a:cs typeface="Georgia"/>
                <a:sym typeface="Georgia"/>
              </a:rPr>
              <a:t>  Impact of Skinny+ Plans</a:t>
            </a:r>
            <a:endParaRPr sz="1400" b="0" i="0" u="none" strike="noStrike" cap="none" dirty="0">
              <a:solidFill>
                <a:schemeClr val="lt1"/>
              </a:solidFill>
              <a:latin typeface="Arial"/>
              <a:ea typeface="Arial"/>
              <a:cs typeface="Arial"/>
              <a:sym typeface="Arial"/>
            </a:endParaRPr>
          </a:p>
        </p:txBody>
      </p:sp>
      <p:graphicFrame>
        <p:nvGraphicFramePr>
          <p:cNvPr id="2" name="Diagram 1">
            <a:extLst>
              <a:ext uri="{FF2B5EF4-FFF2-40B4-BE49-F238E27FC236}">
                <a16:creationId xmlns:a16="http://schemas.microsoft.com/office/drawing/2014/main" id="{07455CD9-108E-BD86-E18E-BEA8DC8A748A}"/>
              </a:ext>
            </a:extLst>
          </p:cNvPr>
          <p:cNvGraphicFramePr/>
          <p:nvPr>
            <p:extLst>
              <p:ext uri="{D42A27DB-BD31-4B8C-83A1-F6EECF244321}">
                <p14:modId xmlns:p14="http://schemas.microsoft.com/office/powerpoint/2010/main" val="1058674480"/>
              </p:ext>
            </p:extLst>
          </p:nvPr>
        </p:nvGraphicFramePr>
        <p:xfrm>
          <a:off x="290732" y="2205374"/>
          <a:ext cx="2905760" cy="24191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Diagram 3">
            <a:extLst>
              <a:ext uri="{FF2B5EF4-FFF2-40B4-BE49-F238E27FC236}">
                <a16:creationId xmlns:a16="http://schemas.microsoft.com/office/drawing/2014/main" id="{75F214B5-DD55-B40F-690A-0E56C5DAC871}"/>
              </a:ext>
            </a:extLst>
          </p:cNvPr>
          <p:cNvGraphicFramePr/>
          <p:nvPr>
            <p:extLst>
              <p:ext uri="{D42A27DB-BD31-4B8C-83A1-F6EECF244321}">
                <p14:modId xmlns:p14="http://schemas.microsoft.com/office/powerpoint/2010/main" val="3485331056"/>
              </p:ext>
            </p:extLst>
          </p:nvPr>
        </p:nvGraphicFramePr>
        <p:xfrm>
          <a:off x="3515360" y="1177226"/>
          <a:ext cx="8385908" cy="4475441"/>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666904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g3e4beaece06_1_74"/>
          <p:cNvSpPr txBox="1">
            <a:spLocks noGrp="1"/>
          </p:cNvSpPr>
          <p:nvPr>
            <p:ph type="title"/>
          </p:nvPr>
        </p:nvSpPr>
        <p:spPr>
          <a:xfrm>
            <a:off x="609600" y="300926"/>
            <a:ext cx="10972800" cy="876300"/>
          </a:xfrm>
          <a:prstGeom prst="rect">
            <a:avLst/>
          </a:prstGeom>
          <a:noFill/>
          <a:ln>
            <a:noFill/>
          </a:ln>
        </p:spPr>
        <p:txBody>
          <a:bodyPr spcFirstLastPara="1" wrap="square" lIns="0" tIns="0" rIns="0" bIns="0" anchor="b" anchorCtr="0">
            <a:normAutofit/>
          </a:bodyPr>
          <a:lstStyle/>
          <a:p>
            <a:pPr marL="0" lvl="0" indent="0" algn="l" rtl="0">
              <a:lnSpc>
                <a:spcPct val="100000"/>
              </a:lnSpc>
              <a:spcBef>
                <a:spcPts val="0"/>
              </a:spcBef>
              <a:spcAft>
                <a:spcPts val="0"/>
              </a:spcAft>
              <a:buClr>
                <a:schemeClr val="dk1"/>
              </a:buClr>
              <a:buSzPts val="2520"/>
              <a:buFont typeface="Arial"/>
              <a:buNone/>
            </a:pPr>
            <a:r>
              <a:rPr lang="en-US" sz="2450" dirty="0">
                <a:solidFill>
                  <a:schemeClr val="accent5"/>
                </a:solidFill>
              </a:rPr>
              <a:t>Individual Coverage Health Reimbursement Arrangements (ICHRA) </a:t>
            </a:r>
            <a:endParaRPr sz="2450" dirty="0">
              <a:solidFill>
                <a:schemeClr val="accent5"/>
              </a:solidFill>
              <a:latin typeface="Arial"/>
              <a:ea typeface="Arial"/>
              <a:cs typeface="Arial"/>
              <a:sym typeface="Arial"/>
            </a:endParaRPr>
          </a:p>
          <a:p>
            <a:pPr marL="0" lvl="0" indent="0" algn="l" rtl="0">
              <a:lnSpc>
                <a:spcPct val="90000"/>
              </a:lnSpc>
              <a:spcBef>
                <a:spcPts val="0"/>
              </a:spcBef>
              <a:spcAft>
                <a:spcPts val="0"/>
              </a:spcAft>
              <a:buClr>
                <a:srgbClr val="4E3629"/>
              </a:buClr>
              <a:buSzPts val="2520"/>
              <a:buFont typeface="Georgia"/>
              <a:buNone/>
            </a:pPr>
            <a:endParaRPr sz="2450" dirty="0">
              <a:solidFill>
                <a:schemeClr val="accent5"/>
              </a:solidFill>
            </a:endParaRPr>
          </a:p>
        </p:txBody>
      </p:sp>
      <p:sp>
        <p:nvSpPr>
          <p:cNvPr id="200" name="Google Shape;200;g3e4beaece06_1_74"/>
          <p:cNvSpPr/>
          <p:nvPr/>
        </p:nvSpPr>
        <p:spPr>
          <a:xfrm>
            <a:off x="0" y="0"/>
            <a:ext cx="12192000" cy="951600"/>
          </a:xfrm>
          <a:prstGeom prst="rect">
            <a:avLst/>
          </a:prstGeom>
          <a:solidFill>
            <a:srgbClr val="003C71"/>
          </a:solidFill>
          <a:ln>
            <a:noFill/>
          </a:ln>
        </p:spPr>
        <p:txBody>
          <a:bodyPr spcFirstLastPara="1" wrap="square" lIns="457200" tIns="45700" rIns="457200"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dirty="0">
                <a:solidFill>
                  <a:schemeClr val="lt1"/>
                </a:solidFill>
                <a:latin typeface="Georgia"/>
                <a:ea typeface="Georgia"/>
                <a:cs typeface="Georgia"/>
                <a:sym typeface="Georgia"/>
              </a:rPr>
              <a:t>  Individual Coverage Health Reimbursement Arrangements (ICHRA)</a:t>
            </a:r>
            <a:endParaRPr sz="1400" i="0" u="none" strike="noStrike" cap="none" dirty="0">
              <a:solidFill>
                <a:schemeClr val="lt1"/>
              </a:solidFill>
              <a:latin typeface="Arial"/>
              <a:ea typeface="Arial"/>
              <a:cs typeface="Arial"/>
              <a:sym typeface="Arial"/>
            </a:endParaRPr>
          </a:p>
        </p:txBody>
      </p:sp>
      <p:graphicFrame>
        <p:nvGraphicFramePr>
          <p:cNvPr id="2" name="Diagram 1">
            <a:extLst>
              <a:ext uri="{FF2B5EF4-FFF2-40B4-BE49-F238E27FC236}">
                <a16:creationId xmlns:a16="http://schemas.microsoft.com/office/drawing/2014/main" id="{07671D1E-F051-A1A9-5EDF-714B58ED3512}"/>
              </a:ext>
            </a:extLst>
          </p:cNvPr>
          <p:cNvGraphicFramePr/>
          <p:nvPr>
            <p:extLst>
              <p:ext uri="{D42A27DB-BD31-4B8C-83A1-F6EECF244321}">
                <p14:modId xmlns:p14="http://schemas.microsoft.com/office/powerpoint/2010/main" val="3445529676"/>
              </p:ext>
            </p:extLst>
          </p:nvPr>
        </p:nvGraphicFramePr>
        <p:xfrm>
          <a:off x="3269957" y="719666"/>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Right Arrow 8">
            <a:extLst>
              <a:ext uri="{FF2B5EF4-FFF2-40B4-BE49-F238E27FC236}">
                <a16:creationId xmlns:a16="http://schemas.microsoft.com/office/drawing/2014/main" id="{66DA5DF6-EBED-0151-0072-3CDF26467201}"/>
              </a:ext>
            </a:extLst>
          </p:cNvPr>
          <p:cNvSpPr/>
          <p:nvPr/>
        </p:nvSpPr>
        <p:spPr>
          <a:xfrm>
            <a:off x="609600" y="2781885"/>
            <a:ext cx="2372751" cy="129422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Employer  contribution to coverage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6">
          <a:extLst>
            <a:ext uri="{FF2B5EF4-FFF2-40B4-BE49-F238E27FC236}">
              <a16:creationId xmlns:a16="http://schemas.microsoft.com/office/drawing/2014/main" id="{410597E1-12B9-FF0F-F0F6-197A7E13E865}"/>
            </a:ext>
          </a:extLst>
        </p:cNvPr>
        <p:cNvGrpSpPr/>
        <p:nvPr/>
      </p:nvGrpSpPr>
      <p:grpSpPr>
        <a:xfrm>
          <a:off x="0" y="0"/>
          <a:ext cx="0" cy="0"/>
          <a:chOff x="0" y="0"/>
          <a:chExt cx="0" cy="0"/>
        </a:xfrm>
      </p:grpSpPr>
      <p:sp>
        <p:nvSpPr>
          <p:cNvPr id="197" name="Google Shape;197;g3e4beaece06_1_74">
            <a:extLst>
              <a:ext uri="{FF2B5EF4-FFF2-40B4-BE49-F238E27FC236}">
                <a16:creationId xmlns:a16="http://schemas.microsoft.com/office/drawing/2014/main" id="{BCDE2D7C-DF6E-D16F-C7A2-E1BFBF0581BF}"/>
              </a:ext>
            </a:extLst>
          </p:cNvPr>
          <p:cNvSpPr txBox="1">
            <a:spLocks noGrp="1"/>
          </p:cNvSpPr>
          <p:nvPr>
            <p:ph type="title"/>
          </p:nvPr>
        </p:nvSpPr>
        <p:spPr>
          <a:xfrm>
            <a:off x="609600" y="300926"/>
            <a:ext cx="10972800" cy="876300"/>
          </a:xfrm>
          <a:prstGeom prst="rect">
            <a:avLst/>
          </a:prstGeom>
          <a:noFill/>
          <a:ln>
            <a:noFill/>
          </a:ln>
        </p:spPr>
        <p:txBody>
          <a:bodyPr spcFirstLastPara="1" wrap="square" lIns="0" tIns="0" rIns="0" bIns="0" anchor="b" anchorCtr="0">
            <a:normAutofit/>
          </a:bodyPr>
          <a:lstStyle/>
          <a:p>
            <a:pPr marL="0" lvl="0" indent="0" algn="l" rtl="0">
              <a:lnSpc>
                <a:spcPct val="100000"/>
              </a:lnSpc>
              <a:spcBef>
                <a:spcPts val="0"/>
              </a:spcBef>
              <a:spcAft>
                <a:spcPts val="0"/>
              </a:spcAft>
              <a:buClr>
                <a:schemeClr val="dk1"/>
              </a:buClr>
              <a:buSzPts val="2520"/>
              <a:buFont typeface="Arial"/>
              <a:buNone/>
            </a:pPr>
            <a:r>
              <a:rPr lang="en-US" sz="2450" dirty="0">
                <a:solidFill>
                  <a:schemeClr val="accent5"/>
                </a:solidFill>
              </a:rPr>
              <a:t>Individual Coverage Health Reimbursement Arrangements (ICHRA) </a:t>
            </a:r>
            <a:endParaRPr sz="2450" dirty="0">
              <a:solidFill>
                <a:schemeClr val="accent5"/>
              </a:solidFill>
              <a:latin typeface="Arial"/>
              <a:ea typeface="Arial"/>
              <a:cs typeface="Arial"/>
              <a:sym typeface="Arial"/>
            </a:endParaRPr>
          </a:p>
          <a:p>
            <a:pPr marL="0" lvl="0" indent="0" algn="l" rtl="0">
              <a:lnSpc>
                <a:spcPct val="90000"/>
              </a:lnSpc>
              <a:spcBef>
                <a:spcPts val="0"/>
              </a:spcBef>
              <a:spcAft>
                <a:spcPts val="0"/>
              </a:spcAft>
              <a:buClr>
                <a:srgbClr val="4E3629"/>
              </a:buClr>
              <a:buSzPts val="2520"/>
              <a:buFont typeface="Georgia"/>
              <a:buNone/>
            </a:pPr>
            <a:endParaRPr sz="2450" dirty="0">
              <a:solidFill>
                <a:schemeClr val="accent5"/>
              </a:solidFill>
            </a:endParaRPr>
          </a:p>
        </p:txBody>
      </p:sp>
      <p:sp>
        <p:nvSpPr>
          <p:cNvPr id="199" name="Google Shape;199;g3e4beaece06_1_74">
            <a:extLst>
              <a:ext uri="{FF2B5EF4-FFF2-40B4-BE49-F238E27FC236}">
                <a16:creationId xmlns:a16="http://schemas.microsoft.com/office/drawing/2014/main" id="{9E4D8C30-188B-450A-A6D9-AE80431D0994}"/>
              </a:ext>
            </a:extLst>
          </p:cNvPr>
          <p:cNvSpPr txBox="1">
            <a:spLocks noGrp="1"/>
          </p:cNvSpPr>
          <p:nvPr>
            <p:ph type="body" idx="1"/>
          </p:nvPr>
        </p:nvSpPr>
        <p:spPr>
          <a:xfrm>
            <a:off x="609600" y="1478152"/>
            <a:ext cx="10568700" cy="4505248"/>
          </a:xfrm>
          <a:prstGeom prst="rect">
            <a:avLst/>
          </a:prstGeom>
          <a:noFill/>
          <a:ln>
            <a:noFill/>
          </a:ln>
        </p:spPr>
        <p:txBody>
          <a:bodyPr spcFirstLastPara="1" wrap="square" lIns="0" tIns="0" rIns="0" bIns="0" anchor="t" anchorCtr="0">
            <a:noAutofit/>
          </a:bodyPr>
          <a:lstStyle/>
          <a:p>
            <a:pPr marL="342900" lvl="0" indent="-342900" algn="l" rtl="0">
              <a:lnSpc>
                <a:spcPct val="100000"/>
              </a:lnSpc>
              <a:spcBef>
                <a:spcPts val="1200"/>
              </a:spcBef>
              <a:spcAft>
                <a:spcPts val="0"/>
              </a:spcAft>
              <a:buFont typeface="Arial" panose="020B0604020202020204" pitchFamily="34" charset="0"/>
              <a:buChar char="•"/>
            </a:pPr>
            <a:r>
              <a:rPr lang="en-US" sz="2000" dirty="0"/>
              <a:t>Relatively new form of coverage that appears to be growing.</a:t>
            </a:r>
          </a:p>
          <a:p>
            <a:pPr marL="342900" lvl="0" indent="-342900" algn="l" rtl="0">
              <a:lnSpc>
                <a:spcPct val="100000"/>
              </a:lnSpc>
              <a:spcBef>
                <a:spcPts val="1200"/>
              </a:spcBef>
              <a:spcAft>
                <a:spcPts val="0"/>
              </a:spcAft>
              <a:buFont typeface="Arial" panose="020B0604020202020204" pitchFamily="34" charset="0"/>
              <a:buChar char="•"/>
            </a:pPr>
            <a:r>
              <a:rPr lang="en-US" sz="2000" dirty="0"/>
              <a:t>Self-funded, account-based group health plan that reimburses employees for the cost of premiums for coverage purchased in the individual market (or Medicare). </a:t>
            </a:r>
          </a:p>
          <a:p>
            <a:pPr marL="685800" lvl="0">
              <a:spcBef>
                <a:spcPts val="1200"/>
              </a:spcBef>
              <a:buSzPts val="2000"/>
              <a:buChar char="•"/>
            </a:pPr>
            <a:r>
              <a:rPr lang="en-US" sz="2000" dirty="0"/>
              <a:t>Offer a defined level of funding, rather than a defined set of benefits</a:t>
            </a:r>
          </a:p>
          <a:p>
            <a:pPr marL="685800" lvl="0" indent="-228600" algn="l" rtl="0">
              <a:spcBef>
                <a:spcPts val="1200"/>
              </a:spcBef>
              <a:spcAft>
                <a:spcPts val="0"/>
              </a:spcAft>
              <a:buSzPts val="2000"/>
              <a:buChar char="•"/>
            </a:pPr>
            <a:r>
              <a:rPr lang="en-US" sz="2000" dirty="0"/>
              <a:t>Employer contributions to ICHRAs excluded from gross income.</a:t>
            </a:r>
            <a:endParaRPr sz="2000" dirty="0"/>
          </a:p>
          <a:p>
            <a:pPr marL="685800" lvl="0" indent="-228600" algn="l" rtl="0">
              <a:spcBef>
                <a:spcPts val="1200"/>
              </a:spcBef>
              <a:spcAft>
                <a:spcPts val="0"/>
              </a:spcAft>
              <a:buSzPts val="2000"/>
              <a:buChar char="•"/>
            </a:pPr>
            <a:r>
              <a:rPr lang="en-US" sz="2000" dirty="0"/>
              <a:t>Non-discrimination protections discourage employers from dumping risk.</a:t>
            </a:r>
            <a:endParaRPr sz="2000" dirty="0"/>
          </a:p>
          <a:p>
            <a:pPr marL="685800" lvl="0" indent="-228600" algn="l" rtl="0">
              <a:spcBef>
                <a:spcPts val="1200"/>
              </a:spcBef>
              <a:spcAft>
                <a:spcPts val="0"/>
              </a:spcAft>
              <a:buSzPts val="2000"/>
              <a:buChar char="•"/>
            </a:pPr>
            <a:r>
              <a:rPr lang="en-US" sz="2000" dirty="0"/>
              <a:t>Treated like traditional group coverage for purposes of employer shared responsibility payment and employees’ eligibility for premium tax credits.</a:t>
            </a:r>
          </a:p>
          <a:p>
            <a:pPr marL="342900" lvl="0" indent="-342900" algn="l" rtl="0">
              <a:spcBef>
                <a:spcPts val="1200"/>
              </a:spcBef>
              <a:spcAft>
                <a:spcPts val="0"/>
              </a:spcAft>
              <a:buFont typeface="Arial" panose="020B0604020202020204" pitchFamily="34" charset="0"/>
              <a:buChar char="•"/>
            </a:pPr>
            <a:r>
              <a:rPr lang="en-US" sz="2000" dirty="0"/>
              <a:t>ICHRA is exempt from state oversight, under ERISA. States have authority to regulate the fully-insured individual coverage.</a:t>
            </a:r>
            <a:endParaRPr sz="2000" dirty="0"/>
          </a:p>
          <a:p>
            <a:pPr marL="0" lvl="0" indent="0" algn="l" rtl="0">
              <a:lnSpc>
                <a:spcPct val="90000"/>
              </a:lnSpc>
              <a:spcBef>
                <a:spcPts val="1200"/>
              </a:spcBef>
              <a:spcAft>
                <a:spcPts val="0"/>
              </a:spcAft>
              <a:buNone/>
            </a:pPr>
            <a:endParaRPr sz="2000" dirty="0"/>
          </a:p>
          <a:p>
            <a:pPr marL="0" lvl="0" indent="0" algn="l" rtl="0">
              <a:spcBef>
                <a:spcPts val="1200"/>
              </a:spcBef>
              <a:spcAft>
                <a:spcPts val="0"/>
              </a:spcAft>
              <a:buNone/>
            </a:pPr>
            <a:endParaRPr sz="2000" dirty="0"/>
          </a:p>
          <a:p>
            <a:pPr marL="0" lvl="0" indent="0" algn="l" rtl="0">
              <a:lnSpc>
                <a:spcPct val="90000"/>
              </a:lnSpc>
              <a:spcBef>
                <a:spcPts val="1200"/>
              </a:spcBef>
              <a:spcAft>
                <a:spcPts val="0"/>
              </a:spcAft>
              <a:buNone/>
            </a:pPr>
            <a:endParaRPr sz="2000" dirty="0"/>
          </a:p>
          <a:p>
            <a:pPr marL="0" lvl="0" indent="0" algn="l" rtl="0">
              <a:lnSpc>
                <a:spcPct val="90000"/>
              </a:lnSpc>
              <a:spcBef>
                <a:spcPts val="1200"/>
              </a:spcBef>
              <a:spcAft>
                <a:spcPts val="0"/>
              </a:spcAft>
              <a:buNone/>
            </a:pPr>
            <a:endParaRPr dirty="0"/>
          </a:p>
          <a:p>
            <a:pPr marL="0" lvl="0" indent="0" algn="l" rtl="0">
              <a:lnSpc>
                <a:spcPct val="90000"/>
              </a:lnSpc>
              <a:spcBef>
                <a:spcPts val="1200"/>
              </a:spcBef>
              <a:spcAft>
                <a:spcPts val="0"/>
              </a:spcAft>
              <a:buClr>
                <a:schemeClr val="dk1"/>
              </a:buClr>
              <a:buSzPts val="2400"/>
              <a:buNone/>
            </a:pPr>
            <a:endParaRPr b="1" dirty="0">
              <a:solidFill>
                <a:srgbClr val="005670"/>
              </a:solidFill>
            </a:endParaRPr>
          </a:p>
          <a:p>
            <a:pPr marL="0" lvl="0" indent="0" algn="l" rtl="0">
              <a:lnSpc>
                <a:spcPct val="90000"/>
              </a:lnSpc>
              <a:spcBef>
                <a:spcPts val="1200"/>
              </a:spcBef>
              <a:spcAft>
                <a:spcPts val="0"/>
              </a:spcAft>
              <a:buNone/>
            </a:pPr>
            <a:endParaRPr dirty="0"/>
          </a:p>
        </p:txBody>
      </p:sp>
      <p:sp>
        <p:nvSpPr>
          <p:cNvPr id="200" name="Google Shape;200;g3e4beaece06_1_74">
            <a:extLst>
              <a:ext uri="{FF2B5EF4-FFF2-40B4-BE49-F238E27FC236}">
                <a16:creationId xmlns:a16="http://schemas.microsoft.com/office/drawing/2014/main" id="{EED13E43-7A65-0F20-6E81-50181C59A2F8}"/>
              </a:ext>
            </a:extLst>
          </p:cNvPr>
          <p:cNvSpPr/>
          <p:nvPr/>
        </p:nvSpPr>
        <p:spPr>
          <a:xfrm>
            <a:off x="0" y="0"/>
            <a:ext cx="12192000" cy="951600"/>
          </a:xfrm>
          <a:prstGeom prst="rect">
            <a:avLst/>
          </a:prstGeom>
          <a:solidFill>
            <a:srgbClr val="003C71"/>
          </a:solidFill>
          <a:ln>
            <a:noFill/>
          </a:ln>
        </p:spPr>
        <p:txBody>
          <a:bodyPr spcFirstLastPara="1" wrap="square" lIns="457200" tIns="45700" rIns="457200"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dirty="0">
                <a:solidFill>
                  <a:schemeClr val="lt1"/>
                </a:solidFill>
                <a:latin typeface="Georgia"/>
                <a:ea typeface="Georgia"/>
                <a:cs typeface="Georgia"/>
                <a:sym typeface="Georgia"/>
              </a:rPr>
              <a:t>  Individual Coverage Health Reimbursement Arrangements </a:t>
            </a:r>
            <a:r>
              <a:rPr lang="en-US" sz="2800" b="1" dirty="0">
                <a:solidFill>
                  <a:schemeClr val="lt1"/>
                </a:solidFill>
                <a:latin typeface="Georgia"/>
                <a:ea typeface="Georgia"/>
                <a:cs typeface="Georgia"/>
                <a:sym typeface="Georgia"/>
              </a:rPr>
              <a:t>(ICHRA)</a:t>
            </a:r>
            <a:endParaRPr sz="14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008067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54"/>
          <p:cNvSpPr txBox="1">
            <a:spLocks noGrp="1"/>
          </p:cNvSpPr>
          <p:nvPr>
            <p:ph type="title"/>
          </p:nvPr>
        </p:nvSpPr>
        <p:spPr>
          <a:xfrm>
            <a:off x="609600" y="1"/>
            <a:ext cx="10972800" cy="876300"/>
          </a:xfrm>
          <a:prstGeom prst="rect">
            <a:avLst/>
          </a:prstGeom>
          <a:noFill/>
          <a:ln>
            <a:noFill/>
          </a:ln>
        </p:spPr>
        <p:txBody>
          <a:bodyPr spcFirstLastPara="1" wrap="square" lIns="0" tIns="0" rIns="0" bIns="0" anchor="b" anchorCtr="0">
            <a:normAutofit/>
          </a:bodyPr>
          <a:lstStyle/>
          <a:p>
            <a:pPr marL="0" lvl="0" indent="0" algn="l" rtl="0">
              <a:lnSpc>
                <a:spcPct val="90000"/>
              </a:lnSpc>
              <a:spcBef>
                <a:spcPts val="0"/>
              </a:spcBef>
              <a:spcAft>
                <a:spcPts val="0"/>
              </a:spcAft>
              <a:buClr>
                <a:srgbClr val="4E3629"/>
              </a:buClr>
              <a:buSzPts val="2800"/>
              <a:buFont typeface="Georgia"/>
              <a:buNone/>
            </a:pPr>
            <a:r>
              <a:rPr lang="en-US" dirty="0"/>
              <a:t>Disclosures</a:t>
            </a:r>
            <a:endParaRPr dirty="0"/>
          </a:p>
        </p:txBody>
      </p:sp>
      <p:sp>
        <p:nvSpPr>
          <p:cNvPr id="237" name="Google Shape;237;p54"/>
          <p:cNvSpPr txBox="1">
            <a:spLocks noGrp="1"/>
          </p:cNvSpPr>
          <p:nvPr>
            <p:ph type="body" idx="1"/>
          </p:nvPr>
        </p:nvSpPr>
        <p:spPr>
          <a:xfrm>
            <a:off x="1568450" y="1828800"/>
            <a:ext cx="9055099" cy="3200400"/>
          </a:xfrm>
          <a:prstGeom prst="rect">
            <a:avLst/>
          </a:prstGeom>
          <a:gradFill>
            <a:gsLst>
              <a:gs pos="0">
                <a:srgbClr val="003562"/>
              </a:gs>
              <a:gs pos="23000">
                <a:srgbClr val="003562"/>
              </a:gs>
              <a:gs pos="69000">
                <a:srgbClr val="002D53"/>
              </a:gs>
              <a:gs pos="97000">
                <a:srgbClr val="002A4D"/>
              </a:gs>
              <a:gs pos="100000">
                <a:srgbClr val="002A4D"/>
              </a:gs>
            </a:gsLst>
            <a:path path="circle">
              <a:fillToRect l="50000" t="50000" r="50000" b="50000"/>
            </a:path>
            <a:tileRect/>
          </a:gradFill>
          <a:ln>
            <a:noFill/>
          </a:ln>
        </p:spPr>
        <p:txBody>
          <a:bodyPr spcFirstLastPara="1" wrap="square" lIns="0" tIns="0" rIns="0" bIns="0" anchor="ctr" anchorCtr="0">
            <a:normAutofit/>
          </a:bodyPr>
          <a:lstStyle/>
          <a:p>
            <a:pPr marL="0" lvl="0" indent="0" algn="ctr" rtl="0">
              <a:lnSpc>
                <a:spcPct val="100000"/>
              </a:lnSpc>
              <a:spcBef>
                <a:spcPts val="1200"/>
              </a:spcBef>
              <a:spcAft>
                <a:spcPts val="0"/>
              </a:spcAft>
              <a:buClr>
                <a:schemeClr val="dk1"/>
              </a:buClr>
              <a:buSzPts val="2200"/>
              <a:buNone/>
            </a:pPr>
            <a:r>
              <a:rPr lang="en-US" sz="2200" dirty="0">
                <a:solidFill>
                  <a:schemeClr val="lt1"/>
                </a:solidFill>
              </a:rPr>
              <a:t>During prior employment at the Department of Health and Human Services, I worked on regulations that created ICHRAs.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8">
          <a:extLst>
            <a:ext uri="{FF2B5EF4-FFF2-40B4-BE49-F238E27FC236}">
              <a16:creationId xmlns:a16="http://schemas.microsoft.com/office/drawing/2014/main" id="{1A6BFF21-AF67-3F8A-5D28-6C2E944671D0}"/>
            </a:ext>
          </a:extLst>
        </p:cNvPr>
        <p:cNvGrpSpPr/>
        <p:nvPr/>
      </p:nvGrpSpPr>
      <p:grpSpPr>
        <a:xfrm>
          <a:off x="0" y="0"/>
          <a:ext cx="0" cy="0"/>
          <a:chOff x="0" y="0"/>
          <a:chExt cx="0" cy="0"/>
        </a:xfrm>
      </p:grpSpPr>
      <p:sp>
        <p:nvSpPr>
          <p:cNvPr id="179" name="Google Shape;179;g3e4beaece06_1_93">
            <a:extLst>
              <a:ext uri="{FF2B5EF4-FFF2-40B4-BE49-F238E27FC236}">
                <a16:creationId xmlns:a16="http://schemas.microsoft.com/office/drawing/2014/main" id="{6C20D623-3BBA-85B5-D0B8-CA742CEAABE0}"/>
              </a:ext>
            </a:extLst>
          </p:cNvPr>
          <p:cNvSpPr txBox="1">
            <a:spLocks noGrp="1"/>
          </p:cNvSpPr>
          <p:nvPr>
            <p:ph type="title"/>
          </p:nvPr>
        </p:nvSpPr>
        <p:spPr>
          <a:xfrm>
            <a:off x="609600" y="300926"/>
            <a:ext cx="10972800" cy="876300"/>
          </a:xfrm>
          <a:prstGeom prst="rect">
            <a:avLst/>
          </a:prstGeom>
          <a:noFill/>
          <a:ln>
            <a:noFill/>
          </a:ln>
        </p:spPr>
        <p:txBody>
          <a:bodyPr spcFirstLastPara="1" wrap="square" lIns="0" tIns="0" rIns="0" bIns="0" anchor="b" anchorCtr="0">
            <a:normAutofit/>
          </a:bodyPr>
          <a:lstStyle/>
          <a:p>
            <a:pPr marL="0" lvl="0" indent="0" algn="l" rtl="0">
              <a:lnSpc>
                <a:spcPct val="100000"/>
              </a:lnSpc>
              <a:spcBef>
                <a:spcPts val="0"/>
              </a:spcBef>
              <a:spcAft>
                <a:spcPts val="0"/>
              </a:spcAft>
              <a:buClr>
                <a:schemeClr val="dk1"/>
              </a:buClr>
              <a:buSzPts val="2520"/>
              <a:buFont typeface="Arial"/>
              <a:buNone/>
            </a:pPr>
            <a:r>
              <a:rPr lang="en-US" sz="2450" dirty="0">
                <a:solidFill>
                  <a:schemeClr val="accent5"/>
                </a:solidFill>
              </a:rPr>
              <a:t>Individual Coverage Health Reimbursement Arrangements (ICHRA) </a:t>
            </a:r>
            <a:endParaRPr sz="2450" dirty="0">
              <a:solidFill>
                <a:schemeClr val="accent5"/>
              </a:solidFill>
              <a:latin typeface="Arial"/>
              <a:ea typeface="Arial"/>
              <a:cs typeface="Arial"/>
              <a:sym typeface="Arial"/>
            </a:endParaRPr>
          </a:p>
          <a:p>
            <a:pPr marL="0" lvl="0" indent="0" algn="l" rtl="0">
              <a:lnSpc>
                <a:spcPct val="90000"/>
              </a:lnSpc>
              <a:spcBef>
                <a:spcPts val="0"/>
              </a:spcBef>
              <a:spcAft>
                <a:spcPts val="0"/>
              </a:spcAft>
              <a:buClr>
                <a:srgbClr val="4E3629"/>
              </a:buClr>
              <a:buSzPts val="2520"/>
              <a:buFont typeface="Georgia"/>
              <a:buNone/>
            </a:pPr>
            <a:endParaRPr sz="2450" dirty="0">
              <a:solidFill>
                <a:schemeClr val="accent5"/>
              </a:solidFill>
            </a:endParaRPr>
          </a:p>
        </p:txBody>
      </p:sp>
      <p:sp>
        <p:nvSpPr>
          <p:cNvPr id="181" name="Google Shape;181;g3e4beaece06_1_93">
            <a:extLst>
              <a:ext uri="{FF2B5EF4-FFF2-40B4-BE49-F238E27FC236}">
                <a16:creationId xmlns:a16="http://schemas.microsoft.com/office/drawing/2014/main" id="{FDD4ADC4-6D28-9BD0-3AFE-04DF1862D424}"/>
              </a:ext>
            </a:extLst>
          </p:cNvPr>
          <p:cNvSpPr txBox="1">
            <a:spLocks noGrp="1"/>
          </p:cNvSpPr>
          <p:nvPr>
            <p:ph type="body" idx="1"/>
          </p:nvPr>
        </p:nvSpPr>
        <p:spPr>
          <a:xfrm>
            <a:off x="609600" y="3564256"/>
            <a:ext cx="3779520" cy="2419143"/>
          </a:xfrm>
          <a:prstGeom prst="rect">
            <a:avLst/>
          </a:prstGeom>
          <a:noFill/>
          <a:ln>
            <a:noFill/>
          </a:ln>
        </p:spPr>
        <p:txBody>
          <a:bodyPr spcFirstLastPara="1" wrap="square" lIns="0" tIns="0" rIns="0" bIns="0" anchor="t" anchorCtr="0">
            <a:noAutofit/>
          </a:bodyPr>
          <a:lstStyle/>
          <a:p>
            <a:pPr marL="342900" lvl="0" indent="-342900" algn="l" rtl="0">
              <a:lnSpc>
                <a:spcPct val="100000"/>
              </a:lnSpc>
              <a:spcBef>
                <a:spcPts val="1200"/>
              </a:spcBef>
              <a:spcAft>
                <a:spcPts val="0"/>
              </a:spcAft>
              <a:buFont typeface="Arial" panose="020B0604020202020204" pitchFamily="34" charset="0"/>
              <a:buChar char="•"/>
            </a:pPr>
            <a:endParaRPr lang="en-US" sz="2000" dirty="0"/>
          </a:p>
          <a:p>
            <a:pPr marL="342900" lvl="0" indent="-342900" algn="l" rtl="0">
              <a:lnSpc>
                <a:spcPct val="100000"/>
              </a:lnSpc>
              <a:spcBef>
                <a:spcPts val="1200"/>
              </a:spcBef>
              <a:spcAft>
                <a:spcPts val="0"/>
              </a:spcAft>
              <a:buFont typeface="Arial" panose="020B0604020202020204" pitchFamily="34" charset="0"/>
              <a:buChar char="•"/>
            </a:pPr>
            <a:endParaRPr lang="en-US" sz="2000" dirty="0"/>
          </a:p>
          <a:p>
            <a:pPr marL="342900" lvl="0" indent="-342900" algn="l" rtl="0">
              <a:lnSpc>
                <a:spcPct val="100000"/>
              </a:lnSpc>
              <a:spcBef>
                <a:spcPts val="1200"/>
              </a:spcBef>
              <a:spcAft>
                <a:spcPts val="0"/>
              </a:spcAft>
              <a:buFont typeface="Arial" panose="020B0604020202020204" pitchFamily="34" charset="0"/>
              <a:buChar char="•"/>
            </a:pPr>
            <a:endParaRPr lang="en-US" sz="2000" dirty="0"/>
          </a:p>
          <a:p>
            <a:pPr marL="0" lvl="0" indent="0" algn="l" rtl="0">
              <a:lnSpc>
                <a:spcPct val="100000"/>
              </a:lnSpc>
              <a:spcBef>
                <a:spcPts val="1200"/>
              </a:spcBef>
              <a:spcAft>
                <a:spcPts val="0"/>
              </a:spcAft>
            </a:pPr>
            <a:endParaRPr lang="en-US" sz="2000" dirty="0"/>
          </a:p>
          <a:p>
            <a:pPr marL="0" lvl="0" indent="0" algn="l" rtl="0">
              <a:lnSpc>
                <a:spcPct val="100000"/>
              </a:lnSpc>
              <a:spcBef>
                <a:spcPts val="1200"/>
              </a:spcBef>
              <a:spcAft>
                <a:spcPts val="0"/>
              </a:spcAft>
            </a:pPr>
            <a:endParaRPr lang="en-US" sz="2000" dirty="0"/>
          </a:p>
          <a:p>
            <a:pPr marL="342900" lvl="0" indent="-342900" algn="l" rtl="0">
              <a:lnSpc>
                <a:spcPct val="100000"/>
              </a:lnSpc>
              <a:spcBef>
                <a:spcPts val="1200"/>
              </a:spcBef>
              <a:spcAft>
                <a:spcPts val="0"/>
              </a:spcAft>
              <a:buFont typeface="Arial" panose="020B0604020202020204" pitchFamily="34" charset="0"/>
              <a:buChar char="•"/>
            </a:pPr>
            <a:endParaRPr dirty="0"/>
          </a:p>
          <a:p>
            <a:pPr marL="457200" lvl="0" indent="0" algn="l" rtl="0">
              <a:lnSpc>
                <a:spcPct val="90000"/>
              </a:lnSpc>
              <a:spcBef>
                <a:spcPts val="1200"/>
              </a:spcBef>
              <a:spcAft>
                <a:spcPts val="0"/>
              </a:spcAft>
              <a:buNone/>
            </a:pPr>
            <a:endParaRPr sz="2000" dirty="0"/>
          </a:p>
          <a:p>
            <a:pPr marL="0" lvl="0" indent="0" algn="l" rtl="0">
              <a:spcBef>
                <a:spcPts val="1200"/>
              </a:spcBef>
              <a:spcAft>
                <a:spcPts val="0"/>
              </a:spcAft>
              <a:buNone/>
            </a:pPr>
            <a:endParaRPr sz="2000" dirty="0"/>
          </a:p>
          <a:p>
            <a:pPr marL="0" lvl="0" indent="0" algn="l" rtl="0">
              <a:lnSpc>
                <a:spcPct val="90000"/>
              </a:lnSpc>
              <a:spcBef>
                <a:spcPts val="1200"/>
              </a:spcBef>
              <a:spcAft>
                <a:spcPts val="0"/>
              </a:spcAft>
              <a:buNone/>
            </a:pPr>
            <a:endParaRPr sz="2000" dirty="0"/>
          </a:p>
          <a:p>
            <a:pPr marL="0" lvl="0" indent="0" algn="l" rtl="0">
              <a:lnSpc>
                <a:spcPct val="90000"/>
              </a:lnSpc>
              <a:spcBef>
                <a:spcPts val="1200"/>
              </a:spcBef>
              <a:spcAft>
                <a:spcPts val="0"/>
              </a:spcAft>
              <a:buNone/>
            </a:pPr>
            <a:endParaRPr dirty="0"/>
          </a:p>
          <a:p>
            <a:pPr marL="0" lvl="0" indent="0" algn="l" rtl="0">
              <a:lnSpc>
                <a:spcPct val="90000"/>
              </a:lnSpc>
              <a:spcBef>
                <a:spcPts val="1200"/>
              </a:spcBef>
              <a:spcAft>
                <a:spcPts val="0"/>
              </a:spcAft>
              <a:buClr>
                <a:schemeClr val="dk1"/>
              </a:buClr>
              <a:buSzPts val="2400"/>
              <a:buNone/>
            </a:pPr>
            <a:endParaRPr b="1" dirty="0">
              <a:solidFill>
                <a:srgbClr val="005670"/>
              </a:solidFill>
            </a:endParaRPr>
          </a:p>
          <a:p>
            <a:pPr marL="0" lvl="0" indent="0" algn="l" rtl="0">
              <a:lnSpc>
                <a:spcPct val="90000"/>
              </a:lnSpc>
              <a:spcBef>
                <a:spcPts val="1200"/>
              </a:spcBef>
              <a:spcAft>
                <a:spcPts val="0"/>
              </a:spcAft>
              <a:buNone/>
            </a:pPr>
            <a:endParaRPr dirty="0"/>
          </a:p>
        </p:txBody>
      </p:sp>
      <p:sp>
        <p:nvSpPr>
          <p:cNvPr id="182" name="Google Shape;182;g3e4beaece06_1_93">
            <a:extLst>
              <a:ext uri="{FF2B5EF4-FFF2-40B4-BE49-F238E27FC236}">
                <a16:creationId xmlns:a16="http://schemas.microsoft.com/office/drawing/2014/main" id="{8ABA2167-9B48-7A87-7718-78431F566B7F}"/>
              </a:ext>
            </a:extLst>
          </p:cNvPr>
          <p:cNvSpPr/>
          <p:nvPr/>
        </p:nvSpPr>
        <p:spPr>
          <a:xfrm>
            <a:off x="0" y="0"/>
            <a:ext cx="12192000" cy="951600"/>
          </a:xfrm>
          <a:prstGeom prst="rect">
            <a:avLst/>
          </a:prstGeom>
          <a:solidFill>
            <a:srgbClr val="003C71"/>
          </a:solidFill>
          <a:ln>
            <a:noFill/>
          </a:ln>
        </p:spPr>
        <p:txBody>
          <a:bodyPr spcFirstLastPara="1" wrap="square" lIns="457200" tIns="45700" rIns="457200"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dirty="0">
                <a:solidFill>
                  <a:schemeClr val="lt1"/>
                </a:solidFill>
                <a:latin typeface="Georgia"/>
                <a:ea typeface="Georgia"/>
                <a:cs typeface="Georgia"/>
                <a:sym typeface="Georgia"/>
              </a:rPr>
              <a:t>Individual Coverage Health Reimbursement Arrangements </a:t>
            </a:r>
            <a:r>
              <a:rPr lang="en-US" sz="2800" b="1" dirty="0">
                <a:solidFill>
                  <a:schemeClr val="lt1"/>
                </a:solidFill>
                <a:latin typeface="Georgia"/>
                <a:ea typeface="Georgia"/>
                <a:cs typeface="Georgia"/>
                <a:sym typeface="Georgia"/>
              </a:rPr>
              <a:t>(ICHRA)</a:t>
            </a:r>
            <a:endParaRPr sz="1400" b="0" i="0" u="none" strike="noStrike" cap="none" dirty="0">
              <a:solidFill>
                <a:schemeClr val="lt1"/>
              </a:solidFill>
              <a:latin typeface="Arial"/>
              <a:ea typeface="Arial"/>
              <a:cs typeface="Arial"/>
              <a:sym typeface="Arial"/>
            </a:endParaRPr>
          </a:p>
        </p:txBody>
      </p:sp>
      <p:sp>
        <p:nvSpPr>
          <p:cNvPr id="183" name="Google Shape;183;g3e4beaece06_1_93">
            <a:extLst>
              <a:ext uri="{FF2B5EF4-FFF2-40B4-BE49-F238E27FC236}">
                <a16:creationId xmlns:a16="http://schemas.microsoft.com/office/drawing/2014/main" id="{7985F45D-265F-7BDF-A346-B59AAD97EEF1}"/>
              </a:ext>
            </a:extLst>
          </p:cNvPr>
          <p:cNvSpPr/>
          <p:nvPr/>
        </p:nvSpPr>
        <p:spPr>
          <a:xfrm>
            <a:off x="0" y="0"/>
            <a:ext cx="12192000" cy="951600"/>
          </a:xfrm>
          <a:prstGeom prst="rect">
            <a:avLst/>
          </a:prstGeom>
          <a:solidFill>
            <a:schemeClr val="accent5"/>
          </a:solidFill>
          <a:ln>
            <a:noFill/>
          </a:ln>
        </p:spPr>
        <p:txBody>
          <a:bodyPr spcFirstLastPara="1" wrap="square" lIns="457200" tIns="45700" rIns="457200"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1" dirty="0">
                <a:solidFill>
                  <a:schemeClr val="lt1"/>
                </a:solidFill>
                <a:latin typeface="Georgia"/>
                <a:ea typeface="Georgia"/>
                <a:cs typeface="Georgia"/>
                <a:sym typeface="Georgia"/>
              </a:rPr>
              <a:t>  Impact of ICHRA</a:t>
            </a:r>
            <a:endParaRPr sz="1400" b="0" i="0" u="none" strike="noStrike" cap="none" dirty="0">
              <a:solidFill>
                <a:schemeClr val="lt1"/>
              </a:solidFill>
              <a:latin typeface="Arial"/>
              <a:ea typeface="Arial"/>
              <a:cs typeface="Arial"/>
              <a:sym typeface="Arial"/>
            </a:endParaRPr>
          </a:p>
        </p:txBody>
      </p:sp>
      <p:graphicFrame>
        <p:nvGraphicFramePr>
          <p:cNvPr id="2" name="Diagram 1">
            <a:extLst>
              <a:ext uri="{FF2B5EF4-FFF2-40B4-BE49-F238E27FC236}">
                <a16:creationId xmlns:a16="http://schemas.microsoft.com/office/drawing/2014/main" id="{6500CFBD-7735-90F8-3952-76A79165D00E}"/>
              </a:ext>
            </a:extLst>
          </p:cNvPr>
          <p:cNvGraphicFramePr/>
          <p:nvPr>
            <p:extLst>
              <p:ext uri="{D42A27DB-BD31-4B8C-83A1-F6EECF244321}">
                <p14:modId xmlns:p14="http://schemas.microsoft.com/office/powerpoint/2010/main" val="3791708479"/>
              </p:ext>
            </p:extLst>
          </p:nvPr>
        </p:nvGraphicFramePr>
        <p:xfrm>
          <a:off x="290732" y="2205374"/>
          <a:ext cx="2905760" cy="24191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Diagram 3">
            <a:extLst>
              <a:ext uri="{FF2B5EF4-FFF2-40B4-BE49-F238E27FC236}">
                <a16:creationId xmlns:a16="http://schemas.microsoft.com/office/drawing/2014/main" id="{395181BC-A04C-3130-2772-5C824E99556F}"/>
              </a:ext>
            </a:extLst>
          </p:cNvPr>
          <p:cNvGraphicFramePr/>
          <p:nvPr>
            <p:extLst>
              <p:ext uri="{D42A27DB-BD31-4B8C-83A1-F6EECF244321}">
                <p14:modId xmlns:p14="http://schemas.microsoft.com/office/powerpoint/2010/main" val="2205815203"/>
              </p:ext>
            </p:extLst>
          </p:nvPr>
        </p:nvGraphicFramePr>
        <p:xfrm>
          <a:off x="3515360" y="1177226"/>
          <a:ext cx="8385908" cy="4475441"/>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26299349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g3e4beaece06_1_54"/>
          <p:cNvSpPr txBox="1">
            <a:spLocks noGrp="1"/>
          </p:cNvSpPr>
          <p:nvPr>
            <p:ph type="ctrTitle"/>
          </p:nvPr>
        </p:nvSpPr>
        <p:spPr>
          <a:xfrm>
            <a:off x="609600" y="1093674"/>
            <a:ext cx="10972800" cy="2692500"/>
          </a:xfrm>
          <a:prstGeom prst="rect">
            <a:avLst/>
          </a:prstGeom>
          <a:noFill/>
          <a:ln>
            <a:noFill/>
          </a:ln>
        </p:spPr>
        <p:txBody>
          <a:bodyPr spcFirstLastPara="1" wrap="square" lIns="0" tIns="0" rIns="0" bIns="0" anchor="b" anchorCtr="0">
            <a:normAutofit/>
          </a:bodyPr>
          <a:lstStyle/>
          <a:p>
            <a:pPr marL="0" lvl="0" indent="0" algn="ctr" rtl="0">
              <a:lnSpc>
                <a:spcPct val="100000"/>
              </a:lnSpc>
              <a:spcBef>
                <a:spcPts val="0"/>
              </a:spcBef>
              <a:spcAft>
                <a:spcPts val="0"/>
              </a:spcAft>
              <a:buClr>
                <a:schemeClr val="lt1"/>
              </a:buClr>
              <a:buSzPts val="6000"/>
              <a:buFont typeface="Georgia"/>
              <a:buNone/>
            </a:pPr>
            <a:r>
              <a:rPr lang="en-US" dirty="0"/>
              <a:t>Policy Options for States</a:t>
            </a:r>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17">
          <a:extLst>
            <a:ext uri="{FF2B5EF4-FFF2-40B4-BE49-F238E27FC236}">
              <a16:creationId xmlns:a16="http://schemas.microsoft.com/office/drawing/2014/main" id="{C702FFF8-CE9F-DC5F-F5F4-1CBF5F04AC48}"/>
            </a:ext>
          </a:extLst>
        </p:cNvPr>
        <p:cNvGrpSpPr/>
        <p:nvPr/>
      </p:nvGrpSpPr>
      <p:grpSpPr>
        <a:xfrm>
          <a:off x="0" y="0"/>
          <a:ext cx="0" cy="0"/>
          <a:chOff x="0" y="0"/>
          <a:chExt cx="0" cy="0"/>
        </a:xfrm>
      </p:grpSpPr>
      <p:graphicFrame>
        <p:nvGraphicFramePr>
          <p:cNvPr id="218" name="Google Shape;218;p38">
            <a:extLst>
              <a:ext uri="{FF2B5EF4-FFF2-40B4-BE49-F238E27FC236}">
                <a16:creationId xmlns:a16="http://schemas.microsoft.com/office/drawing/2014/main" id="{3ABF21DC-4839-53E8-312B-41B353869D45}"/>
              </a:ext>
            </a:extLst>
          </p:cNvPr>
          <p:cNvGraphicFramePr/>
          <p:nvPr>
            <p:extLst>
              <p:ext uri="{D42A27DB-BD31-4B8C-83A1-F6EECF244321}">
                <p14:modId xmlns:p14="http://schemas.microsoft.com/office/powerpoint/2010/main" val="1550916896"/>
              </p:ext>
            </p:extLst>
          </p:nvPr>
        </p:nvGraphicFramePr>
        <p:xfrm>
          <a:off x="8138900" y="1371600"/>
          <a:ext cx="3547875" cy="4343400"/>
        </p:xfrm>
        <a:graphic>
          <a:graphicData uri="http://schemas.openxmlformats.org/drawingml/2006/table">
            <a:tbl>
              <a:tblPr firstRow="1" bandRow="1">
                <a:noFill/>
                <a:tableStyleId>{E820E54C-72A8-4FC1-9A23-C805EEDEEC07}</a:tableStyleId>
              </a:tblPr>
              <a:tblGrid>
                <a:gridCol w="3547875">
                  <a:extLst>
                    <a:ext uri="{9D8B030D-6E8A-4147-A177-3AD203B41FA5}">
                      <a16:colId xmlns:a16="http://schemas.microsoft.com/office/drawing/2014/main" val="20000"/>
                    </a:ext>
                  </a:extLst>
                </a:gridCol>
              </a:tblGrid>
              <a:tr h="697475">
                <a:tc>
                  <a:txBody>
                    <a:bodyPr/>
                    <a:lstStyle/>
                    <a:p>
                      <a:pPr marL="0" marR="0" lvl="0" indent="0" algn="ctr" rtl="0">
                        <a:lnSpc>
                          <a:spcPct val="100000"/>
                        </a:lnSpc>
                        <a:spcBef>
                          <a:spcPts val="0"/>
                        </a:spcBef>
                        <a:spcAft>
                          <a:spcPts val="0"/>
                        </a:spcAft>
                        <a:buClr>
                          <a:schemeClr val="lt1"/>
                        </a:buClr>
                        <a:buSzPts val="2800"/>
                        <a:buFont typeface="Arial"/>
                        <a:buNone/>
                      </a:pPr>
                      <a:r>
                        <a:rPr lang="en-US" sz="2800" dirty="0">
                          <a:latin typeface="Georgia"/>
                          <a:ea typeface="Georgia"/>
                          <a:cs typeface="Georgia"/>
                          <a:sym typeface="Georgia"/>
                        </a:rPr>
                        <a:t>ICHRA</a:t>
                      </a:r>
                      <a:endParaRPr sz="2800" u="none" strike="noStrike" cap="none" dirty="0">
                        <a:solidFill>
                          <a:schemeClr val="lt1"/>
                        </a:solidFill>
                        <a:latin typeface="Georgia"/>
                        <a:ea typeface="Georgia"/>
                        <a:cs typeface="Georgia"/>
                        <a:sym typeface="Georgia"/>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003C71"/>
                    </a:solidFill>
                  </a:tcPr>
                </a:tc>
                <a:extLst>
                  <a:ext uri="{0D108BD9-81ED-4DB2-BD59-A6C34878D82A}">
                    <a16:rowId xmlns:a16="http://schemas.microsoft.com/office/drawing/2014/main" val="10000"/>
                  </a:ext>
                </a:extLst>
              </a:tr>
              <a:tr h="3645925">
                <a:tc>
                  <a:txBody>
                    <a:bodyPr/>
                    <a:lstStyle/>
                    <a:p>
                      <a:pPr marL="228600" marR="0" lvl="0" indent="-228600" algn="l" rtl="0">
                        <a:lnSpc>
                          <a:spcPct val="100000"/>
                        </a:lnSpc>
                        <a:spcBef>
                          <a:spcPts val="600"/>
                        </a:spcBef>
                        <a:spcAft>
                          <a:spcPts val="600"/>
                        </a:spcAft>
                        <a:buClr>
                          <a:schemeClr val="dk1"/>
                        </a:buClr>
                        <a:buSzPts val="2000"/>
                        <a:buFont typeface="Arial"/>
                        <a:buChar char="•"/>
                      </a:pPr>
                      <a:r>
                        <a:rPr lang="en-US" sz="2000" dirty="0"/>
                        <a:t>Offering state subsidies.</a:t>
                      </a:r>
                    </a:p>
                    <a:p>
                      <a:pPr marL="228600" marR="0" lvl="0" indent="-228600" algn="l" rtl="0">
                        <a:lnSpc>
                          <a:spcPct val="100000"/>
                        </a:lnSpc>
                        <a:spcBef>
                          <a:spcPts val="600"/>
                        </a:spcBef>
                        <a:spcAft>
                          <a:spcPts val="600"/>
                        </a:spcAft>
                        <a:buClr>
                          <a:schemeClr val="dk1"/>
                        </a:buClr>
                        <a:buSzPts val="2000"/>
                        <a:buFont typeface="Arial"/>
                        <a:buChar char="•"/>
                      </a:pPr>
                      <a:r>
                        <a:rPr lang="en-US" sz="2000" dirty="0"/>
                        <a:t>Establishing off-Exchange enrollment pathways.</a:t>
                      </a:r>
                    </a:p>
                    <a:p>
                      <a:pPr marL="228600" marR="0" lvl="0" indent="-228600" algn="l" rtl="0">
                        <a:lnSpc>
                          <a:spcPct val="100000"/>
                        </a:lnSpc>
                        <a:spcBef>
                          <a:spcPts val="600"/>
                        </a:spcBef>
                        <a:spcAft>
                          <a:spcPts val="600"/>
                        </a:spcAft>
                        <a:buClr>
                          <a:schemeClr val="dk1"/>
                        </a:buClr>
                        <a:buSzPts val="2000"/>
                        <a:buFont typeface="Arial"/>
                        <a:buChar char="•"/>
                      </a:pPr>
                      <a:r>
                        <a:rPr lang="en-US" sz="2000" dirty="0"/>
                        <a:t>Individual market-targeted policies.</a:t>
                      </a:r>
                    </a:p>
                    <a:p>
                      <a:pPr marL="228600" marR="0" lvl="0" indent="-228600" algn="l" rtl="0">
                        <a:lnSpc>
                          <a:spcPct val="100000"/>
                        </a:lnSpc>
                        <a:spcBef>
                          <a:spcPts val="1200"/>
                        </a:spcBef>
                        <a:spcAft>
                          <a:spcPts val="0"/>
                        </a:spcAft>
                        <a:buClr>
                          <a:schemeClr val="dk1"/>
                        </a:buClr>
                        <a:buSzPts val="2000"/>
                        <a:buFont typeface="Arial"/>
                        <a:buChar char="•"/>
                      </a:pPr>
                      <a:endParaRPr sz="2000" dirty="0"/>
                    </a:p>
                    <a:p>
                      <a:pPr marL="228600" marR="0" lvl="0" indent="-101600" algn="l" rtl="0">
                        <a:lnSpc>
                          <a:spcPct val="100000"/>
                        </a:lnSpc>
                        <a:spcBef>
                          <a:spcPts val="1200"/>
                        </a:spcBef>
                        <a:spcAft>
                          <a:spcPts val="0"/>
                        </a:spcAft>
                        <a:buClr>
                          <a:schemeClr val="dk1"/>
                        </a:buClr>
                        <a:buSzPts val="2000"/>
                        <a:buFont typeface="Arial"/>
                        <a:buNone/>
                      </a:pPr>
                      <a:endParaRPr sz="2000" u="none" strike="noStrike" cap="none" dirty="0">
                        <a:solidFill>
                          <a:srgbClr val="4F4F4F"/>
                        </a:solidFill>
                        <a:latin typeface="Arial"/>
                        <a:ea typeface="Arial"/>
                        <a:cs typeface="Arial"/>
                        <a:sym typeface="Arial"/>
                      </a:endParaRPr>
                    </a:p>
                  </a:txBody>
                  <a:tcPr marL="182875" marR="182875" marT="182875" marB="1828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4E3629">
                        <a:alpha val="7450"/>
                      </a:srgbClr>
                    </a:solidFill>
                  </a:tcPr>
                </a:tc>
                <a:extLst>
                  <a:ext uri="{0D108BD9-81ED-4DB2-BD59-A6C34878D82A}">
                    <a16:rowId xmlns:a16="http://schemas.microsoft.com/office/drawing/2014/main" val="10001"/>
                  </a:ext>
                </a:extLst>
              </a:tr>
            </a:tbl>
          </a:graphicData>
        </a:graphic>
      </p:graphicFrame>
      <p:graphicFrame>
        <p:nvGraphicFramePr>
          <p:cNvPr id="219" name="Google Shape;219;p38">
            <a:extLst>
              <a:ext uri="{FF2B5EF4-FFF2-40B4-BE49-F238E27FC236}">
                <a16:creationId xmlns:a16="http://schemas.microsoft.com/office/drawing/2014/main" id="{887D5725-06AB-87F5-3126-3A807E4E3579}"/>
              </a:ext>
            </a:extLst>
          </p:cNvPr>
          <p:cNvGraphicFramePr/>
          <p:nvPr>
            <p:extLst>
              <p:ext uri="{D42A27DB-BD31-4B8C-83A1-F6EECF244321}">
                <p14:modId xmlns:p14="http://schemas.microsoft.com/office/powerpoint/2010/main" val="2839948467"/>
              </p:ext>
            </p:extLst>
          </p:nvPr>
        </p:nvGraphicFramePr>
        <p:xfrm>
          <a:off x="505225" y="1371600"/>
          <a:ext cx="3547875" cy="4343400"/>
        </p:xfrm>
        <a:graphic>
          <a:graphicData uri="http://schemas.openxmlformats.org/drawingml/2006/table">
            <a:tbl>
              <a:tblPr firstRow="1" bandRow="1">
                <a:noFill/>
                <a:tableStyleId>{E820E54C-72A8-4FC1-9A23-C805EEDEEC07}</a:tableStyleId>
              </a:tblPr>
              <a:tblGrid>
                <a:gridCol w="3547875">
                  <a:extLst>
                    <a:ext uri="{9D8B030D-6E8A-4147-A177-3AD203B41FA5}">
                      <a16:colId xmlns:a16="http://schemas.microsoft.com/office/drawing/2014/main" val="20000"/>
                    </a:ext>
                  </a:extLst>
                </a:gridCol>
              </a:tblGrid>
              <a:tr h="697475">
                <a:tc>
                  <a:txBody>
                    <a:bodyPr/>
                    <a:lstStyle/>
                    <a:p>
                      <a:pPr marL="0" marR="0" lvl="0" indent="0" algn="ctr" rtl="0">
                        <a:lnSpc>
                          <a:spcPct val="100000"/>
                        </a:lnSpc>
                        <a:spcBef>
                          <a:spcPts val="0"/>
                        </a:spcBef>
                        <a:spcAft>
                          <a:spcPts val="0"/>
                        </a:spcAft>
                        <a:buClr>
                          <a:schemeClr val="lt1"/>
                        </a:buClr>
                        <a:buSzPts val="2800"/>
                        <a:buFont typeface="Arial"/>
                        <a:buNone/>
                      </a:pPr>
                      <a:r>
                        <a:rPr lang="en-US" sz="2800" dirty="0">
                          <a:latin typeface="Georgia"/>
                          <a:ea typeface="Georgia"/>
                          <a:cs typeface="Georgia"/>
                          <a:sym typeface="Georgia"/>
                        </a:rPr>
                        <a:t>Level-Funded</a:t>
                      </a:r>
                      <a:endParaRPr sz="2800" u="none" strike="noStrike" cap="none" dirty="0">
                        <a:solidFill>
                          <a:schemeClr val="lt1"/>
                        </a:solidFill>
                        <a:latin typeface="Georgia"/>
                        <a:ea typeface="Georgia"/>
                        <a:cs typeface="Georgia"/>
                        <a:sym typeface="Georgia"/>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2"/>
                    </a:solidFill>
                  </a:tcPr>
                </a:tc>
                <a:extLst>
                  <a:ext uri="{0D108BD9-81ED-4DB2-BD59-A6C34878D82A}">
                    <a16:rowId xmlns:a16="http://schemas.microsoft.com/office/drawing/2014/main" val="10000"/>
                  </a:ext>
                </a:extLst>
              </a:tr>
              <a:tr h="3645925">
                <a:tc>
                  <a:txBody>
                    <a:bodyPr/>
                    <a:lstStyle/>
                    <a:p>
                      <a:pPr marL="228600" marR="0" lvl="0" indent="-228600" algn="l" rtl="0">
                        <a:lnSpc>
                          <a:spcPct val="100000"/>
                        </a:lnSpc>
                        <a:spcBef>
                          <a:spcPts val="600"/>
                        </a:spcBef>
                        <a:spcAft>
                          <a:spcPts val="600"/>
                        </a:spcAft>
                        <a:buClr>
                          <a:schemeClr val="dk1"/>
                        </a:buClr>
                        <a:buSzPts val="2000"/>
                        <a:buFont typeface="Arial"/>
                        <a:buChar char="•"/>
                      </a:pPr>
                      <a:r>
                        <a:rPr lang="en-US" sz="2000" dirty="0"/>
                        <a:t>Prohibiting low attachment points.</a:t>
                      </a:r>
                    </a:p>
                    <a:p>
                      <a:pPr marL="228600" marR="0" lvl="0" indent="-228600" algn="l" rtl="0">
                        <a:lnSpc>
                          <a:spcPct val="100000"/>
                        </a:lnSpc>
                        <a:spcBef>
                          <a:spcPts val="600"/>
                        </a:spcBef>
                        <a:spcAft>
                          <a:spcPts val="600"/>
                        </a:spcAft>
                        <a:buClr>
                          <a:schemeClr val="dk1"/>
                        </a:buClr>
                        <a:buSzPts val="2000"/>
                        <a:buFont typeface="Arial"/>
                        <a:buChar char="•"/>
                      </a:pPr>
                      <a:r>
                        <a:rPr lang="en-US" sz="2000" dirty="0"/>
                        <a:t>Form review.</a:t>
                      </a:r>
                    </a:p>
                    <a:p>
                      <a:pPr marL="228600" marR="0" lvl="0" indent="-228600" algn="l" rtl="0">
                        <a:lnSpc>
                          <a:spcPct val="100000"/>
                        </a:lnSpc>
                        <a:spcBef>
                          <a:spcPts val="600"/>
                        </a:spcBef>
                        <a:spcAft>
                          <a:spcPts val="600"/>
                        </a:spcAft>
                        <a:buClr>
                          <a:schemeClr val="dk1"/>
                        </a:buClr>
                        <a:buSzPts val="2000"/>
                        <a:buFont typeface="Arial"/>
                        <a:buChar char="•"/>
                      </a:pPr>
                      <a:r>
                        <a:rPr lang="en-US" sz="2000" dirty="0"/>
                        <a:t>Other policies that avoid regulating the self-funded ERISA plan?</a:t>
                      </a:r>
                    </a:p>
                    <a:p>
                      <a:pPr marL="228600" marR="0" lvl="0" indent="-228600" algn="l" rtl="0">
                        <a:lnSpc>
                          <a:spcPct val="100000"/>
                        </a:lnSpc>
                        <a:spcBef>
                          <a:spcPts val="0"/>
                        </a:spcBef>
                        <a:spcAft>
                          <a:spcPts val="0"/>
                        </a:spcAft>
                        <a:buClr>
                          <a:schemeClr val="dk1"/>
                        </a:buClr>
                        <a:buSzPts val="2000"/>
                        <a:buFont typeface="Arial"/>
                        <a:buChar char="•"/>
                      </a:pPr>
                      <a:endParaRPr sz="2000" dirty="0"/>
                    </a:p>
                  </a:txBody>
                  <a:tcPr marL="182875" marR="182875" marT="182875" marB="1828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4E3629">
                        <a:alpha val="7450"/>
                      </a:srgbClr>
                    </a:solidFill>
                  </a:tcPr>
                </a:tc>
                <a:extLst>
                  <a:ext uri="{0D108BD9-81ED-4DB2-BD59-A6C34878D82A}">
                    <a16:rowId xmlns:a16="http://schemas.microsoft.com/office/drawing/2014/main" val="10001"/>
                  </a:ext>
                </a:extLst>
              </a:tr>
            </a:tbl>
          </a:graphicData>
        </a:graphic>
      </p:graphicFrame>
      <p:graphicFrame>
        <p:nvGraphicFramePr>
          <p:cNvPr id="220" name="Google Shape;220;p38">
            <a:extLst>
              <a:ext uri="{FF2B5EF4-FFF2-40B4-BE49-F238E27FC236}">
                <a16:creationId xmlns:a16="http://schemas.microsoft.com/office/drawing/2014/main" id="{15DAAF45-7BCF-7806-BD7C-3E2EF40D0A64}"/>
              </a:ext>
            </a:extLst>
          </p:cNvPr>
          <p:cNvGraphicFramePr/>
          <p:nvPr>
            <p:extLst>
              <p:ext uri="{D42A27DB-BD31-4B8C-83A1-F6EECF244321}">
                <p14:modId xmlns:p14="http://schemas.microsoft.com/office/powerpoint/2010/main" val="1741248676"/>
              </p:ext>
            </p:extLst>
          </p:nvPr>
        </p:nvGraphicFramePr>
        <p:xfrm>
          <a:off x="4322062" y="1350498"/>
          <a:ext cx="3547875" cy="4297700"/>
        </p:xfrm>
        <a:graphic>
          <a:graphicData uri="http://schemas.openxmlformats.org/drawingml/2006/table">
            <a:tbl>
              <a:tblPr firstRow="1" bandRow="1">
                <a:noFill/>
                <a:tableStyleId>{E820E54C-72A8-4FC1-9A23-C805EEDEEC07}</a:tableStyleId>
              </a:tblPr>
              <a:tblGrid>
                <a:gridCol w="3547875">
                  <a:extLst>
                    <a:ext uri="{9D8B030D-6E8A-4147-A177-3AD203B41FA5}">
                      <a16:colId xmlns:a16="http://schemas.microsoft.com/office/drawing/2014/main" val="20000"/>
                    </a:ext>
                  </a:extLst>
                </a:gridCol>
              </a:tblGrid>
              <a:tr h="690150">
                <a:tc>
                  <a:txBody>
                    <a:bodyPr/>
                    <a:lstStyle/>
                    <a:p>
                      <a:pPr marL="0" marR="0" lvl="0" indent="0" algn="ctr" rtl="0">
                        <a:lnSpc>
                          <a:spcPct val="100000"/>
                        </a:lnSpc>
                        <a:spcBef>
                          <a:spcPts val="0"/>
                        </a:spcBef>
                        <a:spcAft>
                          <a:spcPts val="0"/>
                        </a:spcAft>
                        <a:buClr>
                          <a:schemeClr val="lt1"/>
                        </a:buClr>
                        <a:buSzPts val="2800"/>
                        <a:buFont typeface="Arial"/>
                        <a:buNone/>
                      </a:pPr>
                      <a:r>
                        <a:rPr lang="en-US" sz="2800" dirty="0">
                          <a:latin typeface="Georgia"/>
                          <a:ea typeface="Georgia"/>
                          <a:cs typeface="Georgia"/>
                          <a:sym typeface="Georgia"/>
                        </a:rPr>
                        <a:t>Skinny+</a:t>
                      </a:r>
                      <a:endParaRPr sz="2800" u="none" strike="noStrike" cap="none" dirty="0">
                        <a:solidFill>
                          <a:schemeClr val="lt1"/>
                        </a:solidFill>
                        <a:latin typeface="Georgia"/>
                        <a:ea typeface="Georgia"/>
                        <a:cs typeface="Georgia"/>
                        <a:sym typeface="Georgia"/>
                      </a:endParaRPr>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00B398"/>
                    </a:solidFill>
                  </a:tcPr>
                </a:tc>
                <a:extLst>
                  <a:ext uri="{0D108BD9-81ED-4DB2-BD59-A6C34878D82A}">
                    <a16:rowId xmlns:a16="http://schemas.microsoft.com/office/drawing/2014/main" val="10000"/>
                  </a:ext>
                </a:extLst>
              </a:tr>
              <a:tr h="3607550">
                <a:tc>
                  <a:txBody>
                    <a:bodyPr/>
                    <a:lstStyle/>
                    <a:p>
                      <a:pPr marL="228600" marR="0" lvl="0" indent="-228600" algn="l" rtl="0">
                        <a:lnSpc>
                          <a:spcPct val="100000"/>
                        </a:lnSpc>
                        <a:spcBef>
                          <a:spcPts val="600"/>
                        </a:spcBef>
                        <a:spcAft>
                          <a:spcPts val="600"/>
                        </a:spcAft>
                        <a:buClr>
                          <a:schemeClr val="dk1"/>
                        </a:buClr>
                        <a:buSzPts val="2000"/>
                        <a:buFont typeface="Arial"/>
                        <a:buChar char="•"/>
                      </a:pPr>
                      <a:r>
                        <a:rPr lang="en-US" sz="2000" dirty="0"/>
                        <a:t>Cannot regulate preventive-only plan.</a:t>
                      </a:r>
                    </a:p>
                    <a:p>
                      <a:pPr marL="228600" marR="0" lvl="0" indent="-228600" algn="l" rtl="0">
                        <a:lnSpc>
                          <a:spcPct val="100000"/>
                        </a:lnSpc>
                        <a:spcBef>
                          <a:spcPts val="600"/>
                        </a:spcBef>
                        <a:spcAft>
                          <a:spcPts val="600"/>
                        </a:spcAft>
                        <a:buClr>
                          <a:schemeClr val="dk1"/>
                        </a:buClr>
                        <a:buSzPts val="2000"/>
                        <a:buFont typeface="Arial"/>
                        <a:buChar char="•"/>
                      </a:pPr>
                      <a:r>
                        <a:rPr lang="en-US" sz="2000" dirty="0"/>
                        <a:t>Applying state standards to insured excepted benefits.</a:t>
                      </a:r>
                    </a:p>
                    <a:p>
                      <a:pPr marL="228600" marR="0" lvl="0" indent="-228600" algn="l" defTabSz="914400" rtl="0" eaLnBrk="1" fontAlgn="auto" latinLnBrk="0" hangingPunct="1">
                        <a:lnSpc>
                          <a:spcPct val="100000"/>
                        </a:lnSpc>
                        <a:spcBef>
                          <a:spcPts val="600"/>
                        </a:spcBef>
                        <a:spcAft>
                          <a:spcPts val="600"/>
                        </a:spcAft>
                        <a:buClr>
                          <a:schemeClr val="dk1"/>
                        </a:buClr>
                        <a:buSzPts val="2000"/>
                        <a:buFont typeface="Arial"/>
                        <a:buChar char="•"/>
                        <a:tabLst/>
                        <a:defRPr/>
                      </a:pPr>
                      <a:r>
                        <a:rPr lang="en-US" sz="2000" dirty="0"/>
                        <a:t>Adopting individual coverage mandates that require MEC+.</a:t>
                      </a:r>
                    </a:p>
                    <a:p>
                      <a:pPr marL="228600" marR="0" lvl="0" indent="-228600" algn="l" rtl="0">
                        <a:lnSpc>
                          <a:spcPct val="100000"/>
                        </a:lnSpc>
                        <a:spcBef>
                          <a:spcPts val="600"/>
                        </a:spcBef>
                        <a:spcAft>
                          <a:spcPts val="600"/>
                        </a:spcAft>
                        <a:buClr>
                          <a:schemeClr val="dk1"/>
                        </a:buClr>
                        <a:buSzPts val="2000"/>
                        <a:buFont typeface="Arial"/>
                        <a:buChar char="•"/>
                      </a:pPr>
                      <a:endParaRPr sz="2000" dirty="0"/>
                    </a:p>
                  </a:txBody>
                  <a:tcPr marL="182875" marR="182875" marT="182875" marB="1828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4E3629">
                        <a:alpha val="7450"/>
                      </a:srgbClr>
                    </a:solidFill>
                  </a:tcPr>
                </a:tc>
                <a:extLst>
                  <a:ext uri="{0D108BD9-81ED-4DB2-BD59-A6C34878D82A}">
                    <a16:rowId xmlns:a16="http://schemas.microsoft.com/office/drawing/2014/main" val="10001"/>
                  </a:ext>
                </a:extLst>
              </a:tr>
            </a:tbl>
          </a:graphicData>
        </a:graphic>
      </p:graphicFrame>
      <p:sp>
        <p:nvSpPr>
          <p:cNvPr id="221" name="Google Shape;221;p38">
            <a:extLst>
              <a:ext uri="{FF2B5EF4-FFF2-40B4-BE49-F238E27FC236}">
                <a16:creationId xmlns:a16="http://schemas.microsoft.com/office/drawing/2014/main" id="{FD77263E-1FDA-3FCE-2644-5EDE6190C75D}"/>
              </a:ext>
            </a:extLst>
          </p:cNvPr>
          <p:cNvSpPr txBox="1">
            <a:spLocks noGrp="1"/>
          </p:cNvSpPr>
          <p:nvPr>
            <p:ph type="title"/>
          </p:nvPr>
        </p:nvSpPr>
        <p:spPr>
          <a:xfrm>
            <a:off x="609600" y="1"/>
            <a:ext cx="10972800" cy="876300"/>
          </a:xfrm>
          <a:prstGeom prst="rect">
            <a:avLst/>
          </a:prstGeom>
          <a:noFill/>
          <a:ln>
            <a:noFill/>
          </a:ln>
        </p:spPr>
        <p:txBody>
          <a:bodyPr spcFirstLastPara="1" wrap="square" lIns="0" tIns="0" rIns="0" bIns="0" anchor="b" anchorCtr="0">
            <a:normAutofit/>
          </a:bodyPr>
          <a:lstStyle/>
          <a:p>
            <a:pPr marL="0" lvl="0" indent="0" algn="l" rtl="0">
              <a:lnSpc>
                <a:spcPct val="90000"/>
              </a:lnSpc>
              <a:spcBef>
                <a:spcPts val="0"/>
              </a:spcBef>
              <a:spcAft>
                <a:spcPts val="0"/>
              </a:spcAft>
              <a:buClr>
                <a:srgbClr val="4E3629"/>
              </a:buClr>
              <a:buSzPts val="2800"/>
              <a:buFont typeface="Georgia"/>
              <a:buNone/>
            </a:pPr>
            <a:r>
              <a:rPr lang="en-US" dirty="0"/>
              <a:t>State Policy Options</a:t>
            </a:r>
            <a:endParaRPr dirty="0"/>
          </a:p>
        </p:txBody>
      </p:sp>
    </p:spTree>
    <p:extLst>
      <p:ext uri="{BB962C8B-B14F-4D97-AF65-F5344CB8AC3E}">
        <p14:creationId xmlns:p14="http://schemas.microsoft.com/office/powerpoint/2010/main" val="2073442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dk2"/>
            </a:gs>
            <a:gs pos="41000">
              <a:schemeClr val="dk2"/>
            </a:gs>
            <a:gs pos="99000">
              <a:srgbClr val="3D271E"/>
            </a:gs>
            <a:gs pos="100000">
              <a:srgbClr val="3D271E"/>
            </a:gs>
          </a:gsLst>
          <a:path path="circle">
            <a:fillToRect l="50000" t="50000" r="50000" b="50000"/>
          </a:path>
          <a:tileRect/>
        </a:gradFill>
        <a:effectLst/>
      </p:bgPr>
    </p:bg>
    <p:spTree>
      <p:nvGrpSpPr>
        <p:cNvPr id="1" name="Shape 241"/>
        <p:cNvGrpSpPr/>
        <p:nvPr/>
      </p:nvGrpSpPr>
      <p:grpSpPr>
        <a:xfrm>
          <a:off x="0" y="0"/>
          <a:ext cx="0" cy="0"/>
          <a:chOff x="0" y="0"/>
          <a:chExt cx="0" cy="0"/>
        </a:xfrm>
      </p:grpSpPr>
      <p:sp>
        <p:nvSpPr>
          <p:cNvPr id="242" name="Google Shape;242;p89"/>
          <p:cNvSpPr txBox="1">
            <a:spLocks noGrp="1"/>
          </p:cNvSpPr>
          <p:nvPr>
            <p:ph type="ctrTitle"/>
          </p:nvPr>
        </p:nvSpPr>
        <p:spPr>
          <a:xfrm>
            <a:off x="609600" y="2036105"/>
            <a:ext cx="10972800" cy="1038300"/>
          </a:xfrm>
          <a:prstGeom prst="rect">
            <a:avLst/>
          </a:prstGeom>
          <a:noFill/>
          <a:ln>
            <a:noFill/>
          </a:ln>
        </p:spPr>
        <p:txBody>
          <a:bodyPr spcFirstLastPara="1" wrap="square" lIns="0" tIns="0" rIns="0" bIns="0" anchor="b" anchorCtr="0">
            <a:normAutofit/>
          </a:bodyPr>
          <a:lstStyle/>
          <a:p>
            <a:pPr marL="0" lvl="0" indent="0" algn="ctr" rtl="0">
              <a:lnSpc>
                <a:spcPct val="100000"/>
              </a:lnSpc>
              <a:spcBef>
                <a:spcPts val="0"/>
              </a:spcBef>
              <a:spcAft>
                <a:spcPts val="0"/>
              </a:spcAft>
              <a:buClr>
                <a:schemeClr val="lt1"/>
              </a:buClr>
              <a:buSzPts val="5400"/>
              <a:buFont typeface="Georgia"/>
              <a:buNone/>
            </a:pPr>
            <a:r>
              <a:rPr lang="en-US" sz="5400" dirty="0"/>
              <a:t>Thank You</a:t>
            </a:r>
            <a:endParaRPr dirty="0"/>
          </a:p>
        </p:txBody>
      </p:sp>
      <p:sp>
        <p:nvSpPr>
          <p:cNvPr id="243" name="Google Shape;243;p89"/>
          <p:cNvSpPr/>
          <p:nvPr/>
        </p:nvSpPr>
        <p:spPr>
          <a:xfrm>
            <a:off x="0" y="4802600"/>
            <a:ext cx="12284700" cy="21594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pic>
        <p:nvPicPr>
          <p:cNvPr id="244" name="Google Shape;244;p89"/>
          <p:cNvPicPr preferRelativeResize="0"/>
          <p:nvPr/>
        </p:nvPicPr>
        <p:blipFill rotWithShape="1">
          <a:blip r:embed="rId3">
            <a:alphaModFix/>
          </a:blip>
          <a:srcRect/>
          <a:stretch/>
        </p:blipFill>
        <p:spPr>
          <a:xfrm>
            <a:off x="4826324" y="5301476"/>
            <a:ext cx="2539352" cy="100109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9"/>
          <p:cNvSpPr txBox="1">
            <a:spLocks noGrp="1"/>
          </p:cNvSpPr>
          <p:nvPr>
            <p:ph type="ctrTitle"/>
          </p:nvPr>
        </p:nvSpPr>
        <p:spPr>
          <a:xfrm>
            <a:off x="609600" y="0"/>
            <a:ext cx="3657600" cy="6172200"/>
          </a:xfrm>
          <a:prstGeom prst="rect">
            <a:avLst/>
          </a:prstGeom>
          <a:noFill/>
          <a:ln>
            <a:noFill/>
          </a:ln>
        </p:spPr>
        <p:txBody>
          <a:bodyPr spcFirstLastPara="1" wrap="square" lIns="0" tIns="0" rIns="0" bIns="0" anchor="ctr" anchorCtr="0">
            <a:normAutofit/>
          </a:bodyPr>
          <a:lstStyle/>
          <a:p>
            <a:pPr marL="0" lvl="0" indent="0" algn="r" rtl="0">
              <a:lnSpc>
                <a:spcPct val="100000"/>
              </a:lnSpc>
              <a:spcBef>
                <a:spcPts val="0"/>
              </a:spcBef>
              <a:spcAft>
                <a:spcPts val="0"/>
              </a:spcAft>
              <a:buClr>
                <a:srgbClr val="ED1C24"/>
              </a:buClr>
              <a:buSzPts val="7200"/>
              <a:buFont typeface="Georgia"/>
              <a:buNone/>
            </a:pPr>
            <a:r>
              <a:rPr lang="en-US" sz="7200" dirty="0"/>
              <a:t>Agenda</a:t>
            </a:r>
            <a:endParaRPr dirty="0"/>
          </a:p>
        </p:txBody>
      </p:sp>
      <p:sp>
        <p:nvSpPr>
          <p:cNvPr id="96" name="Google Shape;96;p9"/>
          <p:cNvSpPr txBox="1">
            <a:spLocks noGrp="1"/>
          </p:cNvSpPr>
          <p:nvPr>
            <p:ph type="subTitle" idx="1"/>
          </p:nvPr>
        </p:nvSpPr>
        <p:spPr>
          <a:xfrm>
            <a:off x="5181600" y="457200"/>
            <a:ext cx="6400794" cy="5257800"/>
          </a:xfrm>
          <a:prstGeom prst="rect">
            <a:avLst/>
          </a:prstGeom>
          <a:noFill/>
          <a:ln>
            <a:noFill/>
          </a:ln>
        </p:spPr>
        <p:txBody>
          <a:bodyPr spcFirstLastPara="1" wrap="square" lIns="0" tIns="0" rIns="0" bIns="0" anchor="ctr" anchorCtr="0">
            <a:normAutofit/>
          </a:bodyPr>
          <a:lstStyle/>
          <a:p>
            <a:pPr marL="228600" lvl="0" indent="-228600" algn="l" rtl="0">
              <a:lnSpc>
                <a:spcPct val="100000"/>
              </a:lnSpc>
              <a:spcBef>
                <a:spcPts val="0"/>
              </a:spcBef>
              <a:spcAft>
                <a:spcPts val="0"/>
              </a:spcAft>
              <a:buClr>
                <a:schemeClr val="dk1"/>
              </a:buClr>
              <a:buSzPts val="2400"/>
              <a:buChar char="•"/>
            </a:pPr>
            <a:r>
              <a:rPr lang="en-US" dirty="0"/>
              <a:t>Context</a:t>
            </a:r>
            <a:endParaRPr dirty="0"/>
          </a:p>
          <a:p>
            <a:pPr marL="228600" lvl="0" indent="-228600" algn="l" rtl="0">
              <a:lnSpc>
                <a:spcPct val="100000"/>
              </a:lnSpc>
              <a:spcBef>
                <a:spcPts val="1800"/>
              </a:spcBef>
              <a:spcAft>
                <a:spcPts val="0"/>
              </a:spcAft>
              <a:buClr>
                <a:schemeClr val="dk1"/>
              </a:buClr>
              <a:buSzPts val="2400"/>
              <a:buChar char="•"/>
            </a:pPr>
            <a:r>
              <a:rPr lang="en-US" dirty="0"/>
              <a:t>Alternative “Insurance” Products </a:t>
            </a:r>
            <a:endParaRPr dirty="0"/>
          </a:p>
          <a:p>
            <a:pPr marL="914400" lvl="1" indent="-355600" algn="l" rtl="0">
              <a:lnSpc>
                <a:spcPct val="150000"/>
              </a:lnSpc>
              <a:spcBef>
                <a:spcPts val="0"/>
              </a:spcBef>
              <a:spcAft>
                <a:spcPts val="0"/>
              </a:spcAft>
              <a:buSzPts val="2000"/>
              <a:buChar char="○"/>
            </a:pPr>
            <a:r>
              <a:rPr lang="en-US" dirty="0"/>
              <a:t>Level-Funded Plans </a:t>
            </a:r>
            <a:endParaRPr dirty="0"/>
          </a:p>
          <a:p>
            <a:pPr marL="914400" lvl="1" indent="-355600" algn="l" rtl="0">
              <a:lnSpc>
                <a:spcPct val="150000"/>
              </a:lnSpc>
              <a:spcBef>
                <a:spcPts val="0"/>
              </a:spcBef>
              <a:spcAft>
                <a:spcPts val="0"/>
              </a:spcAft>
              <a:buSzPts val="2000"/>
              <a:buChar char="○"/>
            </a:pPr>
            <a:r>
              <a:rPr lang="en-US" dirty="0"/>
              <a:t>“Skinny” Plans+</a:t>
            </a:r>
            <a:endParaRPr dirty="0"/>
          </a:p>
          <a:p>
            <a:pPr marL="914400" lvl="1" indent="-355600" algn="l" rtl="0">
              <a:spcBef>
                <a:spcPts val="0"/>
              </a:spcBef>
              <a:spcAft>
                <a:spcPts val="0"/>
              </a:spcAft>
              <a:buSzPts val="2000"/>
              <a:buChar char="○"/>
            </a:pPr>
            <a:r>
              <a:rPr lang="en-US" dirty="0"/>
              <a:t>ICHRAs</a:t>
            </a:r>
            <a:endParaRPr dirty="0"/>
          </a:p>
          <a:p>
            <a:pPr marL="228600" lvl="0" indent="-228600" algn="l" rtl="0">
              <a:lnSpc>
                <a:spcPct val="100000"/>
              </a:lnSpc>
              <a:spcBef>
                <a:spcPts val="1800"/>
              </a:spcBef>
              <a:spcAft>
                <a:spcPts val="0"/>
              </a:spcAft>
              <a:buClr>
                <a:schemeClr val="dk1"/>
              </a:buClr>
              <a:buSzPts val="2400"/>
              <a:buChar char="•"/>
            </a:pPr>
            <a:r>
              <a:rPr lang="en-US"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
                  </a:ext>
                </a:extLst>
              </a:rPr>
              <a:t>State Policy Options </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g3e4beaece06_1_0"/>
          <p:cNvSpPr txBox="1">
            <a:spLocks noGrp="1"/>
          </p:cNvSpPr>
          <p:nvPr>
            <p:ph type="title"/>
          </p:nvPr>
        </p:nvSpPr>
        <p:spPr>
          <a:xfrm>
            <a:off x="609600" y="1"/>
            <a:ext cx="10972800" cy="876300"/>
          </a:xfrm>
          <a:prstGeom prst="rect">
            <a:avLst/>
          </a:prstGeom>
          <a:noFill/>
          <a:ln>
            <a:noFill/>
          </a:ln>
        </p:spPr>
        <p:txBody>
          <a:bodyPr spcFirstLastPara="1" wrap="square" lIns="0" tIns="0" rIns="0" bIns="0" anchor="b" anchorCtr="0">
            <a:normAutofit/>
          </a:bodyPr>
          <a:lstStyle/>
          <a:p>
            <a:pPr marL="0" lvl="0" indent="0" algn="l" rtl="0">
              <a:lnSpc>
                <a:spcPct val="90000"/>
              </a:lnSpc>
              <a:spcBef>
                <a:spcPts val="0"/>
              </a:spcBef>
              <a:spcAft>
                <a:spcPts val="0"/>
              </a:spcAft>
              <a:buClr>
                <a:srgbClr val="4E3629"/>
              </a:buClr>
              <a:buSzPts val="2800"/>
              <a:buFont typeface="Georgia"/>
              <a:buNone/>
            </a:pPr>
            <a:r>
              <a:rPr lang="en-US" dirty="0"/>
              <a:t>Context</a:t>
            </a:r>
            <a:endParaRPr dirty="0"/>
          </a:p>
        </p:txBody>
      </p:sp>
      <p:sp>
        <p:nvSpPr>
          <p:cNvPr id="102" name="Google Shape;102;g3e4beaece06_1_0"/>
          <p:cNvSpPr txBox="1">
            <a:spLocks noGrp="1"/>
          </p:cNvSpPr>
          <p:nvPr>
            <p:ph type="body" idx="1"/>
          </p:nvPr>
        </p:nvSpPr>
        <p:spPr>
          <a:xfrm>
            <a:off x="609599" y="1237650"/>
            <a:ext cx="3801300" cy="4114800"/>
          </a:xfrm>
          <a:prstGeom prst="rect">
            <a:avLst/>
          </a:prstGeom>
          <a:noFill/>
          <a:ln>
            <a:noFill/>
          </a:ln>
        </p:spPr>
        <p:txBody>
          <a:bodyPr spcFirstLastPara="1" wrap="square" lIns="0" tIns="0" rIns="0" bIns="0" anchor="t" anchorCtr="0">
            <a:normAutofit/>
          </a:bodyPr>
          <a:lstStyle/>
          <a:p>
            <a:pPr marL="0" lvl="0" indent="0" algn="l" rtl="0">
              <a:lnSpc>
                <a:spcPct val="100000"/>
              </a:lnSpc>
              <a:spcBef>
                <a:spcPts val="0"/>
              </a:spcBef>
              <a:spcAft>
                <a:spcPts val="0"/>
              </a:spcAft>
              <a:buClr>
                <a:srgbClr val="ED1C24"/>
              </a:buClr>
              <a:buSzPts val="2400"/>
              <a:buNone/>
            </a:pPr>
            <a:r>
              <a:rPr lang="en-US" b="1" dirty="0">
                <a:solidFill>
                  <a:schemeClr val="lt2"/>
                </a:solidFill>
                <a:latin typeface="Georgia"/>
                <a:ea typeface="Georgia"/>
                <a:cs typeface="Georgia"/>
                <a:sym typeface="Georgia"/>
              </a:rPr>
              <a:t>Cost &amp; Affordability </a:t>
            </a:r>
            <a:endParaRPr dirty="0"/>
          </a:p>
        </p:txBody>
      </p:sp>
      <p:pic>
        <p:nvPicPr>
          <p:cNvPr id="103" name="Google Shape;103;g3e4beaece06_1_0" title="Screenshot 2026-05-26 at 9.52.46 PM.png"/>
          <p:cNvPicPr preferRelativeResize="0"/>
          <p:nvPr/>
        </p:nvPicPr>
        <p:blipFill rotWithShape="1">
          <a:blip r:embed="rId3">
            <a:alphaModFix/>
          </a:blip>
          <a:srcRect r="36350"/>
          <a:stretch/>
        </p:blipFill>
        <p:spPr>
          <a:xfrm>
            <a:off x="6002350" y="1237650"/>
            <a:ext cx="5870749" cy="4674800"/>
          </a:xfrm>
          <a:prstGeom prst="rect">
            <a:avLst/>
          </a:prstGeom>
          <a:noFill/>
          <a:ln>
            <a:noFill/>
          </a:ln>
        </p:spPr>
      </p:pic>
      <p:sp>
        <p:nvSpPr>
          <p:cNvPr id="104" name="Google Shape;104;g3e4beaece06_1_0"/>
          <p:cNvSpPr txBox="1">
            <a:spLocks noGrp="1"/>
          </p:cNvSpPr>
          <p:nvPr>
            <p:ph type="body" idx="1"/>
          </p:nvPr>
        </p:nvSpPr>
        <p:spPr>
          <a:xfrm>
            <a:off x="609600" y="1868600"/>
            <a:ext cx="5079000" cy="41148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1200"/>
              </a:spcBef>
              <a:spcAft>
                <a:spcPts val="0"/>
              </a:spcAft>
              <a:buNone/>
            </a:pPr>
            <a:r>
              <a:rPr lang="en-US" sz="2000" dirty="0"/>
              <a:t>Milliman Medical Index (MMI) = estimates annual U.S. healthcare costs for employer-sponsored insurance</a:t>
            </a:r>
            <a:endParaRPr sz="2000" dirty="0"/>
          </a:p>
          <a:p>
            <a:pPr marL="0" lvl="0" indent="0" algn="l" rtl="0">
              <a:lnSpc>
                <a:spcPct val="80000"/>
              </a:lnSpc>
              <a:spcBef>
                <a:spcPts val="1200"/>
              </a:spcBef>
              <a:spcAft>
                <a:spcPts val="0"/>
              </a:spcAft>
              <a:buNone/>
            </a:pPr>
            <a:endParaRPr sz="2000" dirty="0"/>
          </a:p>
          <a:p>
            <a:pPr marL="228600" lvl="0" indent="-228600" algn="l" rtl="0">
              <a:spcBef>
                <a:spcPts val="1200"/>
              </a:spcBef>
              <a:spcAft>
                <a:spcPts val="0"/>
              </a:spcAft>
              <a:buSzPts val="2000"/>
              <a:buChar char="•"/>
            </a:pPr>
            <a:r>
              <a:rPr lang="en-US" sz="2000" dirty="0"/>
              <a:t>2026 will mark the highest increase in over a decade.  </a:t>
            </a:r>
            <a:endParaRPr sz="2000" dirty="0"/>
          </a:p>
          <a:p>
            <a:pPr marL="228600" lvl="0" indent="-228600" algn="l" rtl="0">
              <a:spcBef>
                <a:spcPts val="1200"/>
              </a:spcBef>
              <a:spcAft>
                <a:spcPts val="0"/>
              </a:spcAft>
              <a:buSzPts val="2000"/>
              <a:buChar char="•"/>
            </a:pPr>
            <a:r>
              <a:rPr lang="en-US" sz="2000" dirty="0"/>
              <a:t>Costs will grow by </a:t>
            </a:r>
            <a:r>
              <a:rPr lang="en-US" sz="2000" b="1" dirty="0"/>
              <a:t>7.9%</a:t>
            </a:r>
            <a:r>
              <a:rPr lang="en-US" sz="2000" dirty="0"/>
              <a:t>.</a:t>
            </a:r>
            <a:endParaRPr sz="2000" dirty="0"/>
          </a:p>
          <a:p>
            <a:pPr marL="228600" lvl="0" indent="-228600" algn="l" rtl="0">
              <a:spcBef>
                <a:spcPts val="1200"/>
              </a:spcBef>
              <a:spcAft>
                <a:spcPts val="0"/>
              </a:spcAft>
              <a:buSzPts val="2000"/>
              <a:buChar char="•"/>
            </a:pPr>
            <a:r>
              <a:rPr lang="en-US" sz="2000" dirty="0"/>
              <a:t>Pharmacy and outpatient facility care are primary drives of cost increases. </a:t>
            </a:r>
            <a:endParaRPr sz="2000" dirty="0"/>
          </a:p>
          <a:p>
            <a:pPr marL="0" lvl="0" indent="0" algn="l" rtl="0">
              <a:lnSpc>
                <a:spcPct val="90000"/>
              </a:lnSpc>
              <a:spcBef>
                <a:spcPts val="1200"/>
              </a:spcBef>
              <a:spcAft>
                <a:spcPts val="0"/>
              </a:spcAft>
              <a:buNone/>
            </a:pPr>
            <a:endParaRPr sz="2000" dirty="0"/>
          </a:p>
          <a:p>
            <a:pPr marL="0" lvl="0" indent="0" algn="l" rtl="0">
              <a:spcBef>
                <a:spcPts val="1200"/>
              </a:spcBef>
              <a:spcAft>
                <a:spcPts val="0"/>
              </a:spcAft>
              <a:buNone/>
            </a:pPr>
            <a:endParaRPr sz="2000" dirty="0"/>
          </a:p>
          <a:p>
            <a:pPr marL="0" lvl="0" indent="0" algn="l" rtl="0">
              <a:lnSpc>
                <a:spcPct val="90000"/>
              </a:lnSpc>
              <a:spcBef>
                <a:spcPts val="1200"/>
              </a:spcBef>
              <a:spcAft>
                <a:spcPts val="0"/>
              </a:spcAft>
              <a:buNone/>
            </a:pPr>
            <a:endParaRPr sz="2000" dirty="0"/>
          </a:p>
          <a:p>
            <a:pPr marL="0" lvl="0" indent="0" algn="l" rtl="0">
              <a:lnSpc>
                <a:spcPct val="90000"/>
              </a:lnSpc>
              <a:spcBef>
                <a:spcPts val="1200"/>
              </a:spcBef>
              <a:spcAft>
                <a:spcPts val="0"/>
              </a:spcAft>
              <a:buNone/>
            </a:pPr>
            <a:endParaRPr dirty="0"/>
          </a:p>
          <a:p>
            <a:pPr marL="0" lvl="0" indent="0" algn="l" rtl="0">
              <a:lnSpc>
                <a:spcPct val="90000"/>
              </a:lnSpc>
              <a:spcBef>
                <a:spcPts val="1200"/>
              </a:spcBef>
              <a:spcAft>
                <a:spcPts val="0"/>
              </a:spcAft>
              <a:buClr>
                <a:schemeClr val="dk1"/>
              </a:buClr>
              <a:buSzPts val="2400"/>
              <a:buNone/>
            </a:pPr>
            <a:endParaRPr b="1" dirty="0">
              <a:solidFill>
                <a:srgbClr val="005670"/>
              </a:solidFill>
            </a:endParaRPr>
          </a:p>
          <a:p>
            <a:pPr marL="0" lvl="0" indent="0" algn="l" rtl="0">
              <a:lnSpc>
                <a:spcPct val="90000"/>
              </a:lnSpc>
              <a:spcBef>
                <a:spcPts val="1200"/>
              </a:spcBef>
              <a:spcAft>
                <a:spcPts val="0"/>
              </a:spcAft>
              <a:buNone/>
            </a:pPr>
            <a:endParaRPr dirty="0"/>
          </a:p>
        </p:txBody>
      </p:sp>
      <p:cxnSp>
        <p:nvCxnSpPr>
          <p:cNvPr id="105" name="Google Shape;105;g3e4beaece06_1_0"/>
          <p:cNvCxnSpPr/>
          <p:nvPr/>
        </p:nvCxnSpPr>
        <p:spPr>
          <a:xfrm>
            <a:off x="5642317" y="1621850"/>
            <a:ext cx="0" cy="4229100"/>
          </a:xfrm>
          <a:prstGeom prst="straightConnector1">
            <a:avLst/>
          </a:prstGeom>
          <a:noFill/>
          <a:ln w="12700" cap="flat" cmpd="sng">
            <a:solidFill>
              <a:srgbClr val="4E3629">
                <a:alpha val="49410"/>
              </a:srgbClr>
            </a:solidFill>
            <a:prstDash val="solid"/>
            <a:miter lim="8000"/>
            <a:headEnd type="none" w="sm" len="sm"/>
            <a:tailEnd type="none" w="sm" len="sm"/>
          </a:ln>
        </p:spPr>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g3e4beaece06_1_5"/>
          <p:cNvSpPr txBox="1">
            <a:spLocks noGrp="1"/>
          </p:cNvSpPr>
          <p:nvPr>
            <p:ph type="title"/>
          </p:nvPr>
        </p:nvSpPr>
        <p:spPr>
          <a:xfrm>
            <a:off x="609600" y="1"/>
            <a:ext cx="10972800" cy="876300"/>
          </a:xfrm>
          <a:prstGeom prst="rect">
            <a:avLst/>
          </a:prstGeom>
          <a:noFill/>
          <a:ln>
            <a:noFill/>
          </a:ln>
        </p:spPr>
        <p:txBody>
          <a:bodyPr spcFirstLastPara="1" wrap="square" lIns="0" tIns="0" rIns="0" bIns="0" anchor="b" anchorCtr="0">
            <a:normAutofit/>
          </a:bodyPr>
          <a:lstStyle/>
          <a:p>
            <a:pPr marL="0" lvl="0" indent="0" algn="l" rtl="0">
              <a:lnSpc>
                <a:spcPct val="90000"/>
              </a:lnSpc>
              <a:spcBef>
                <a:spcPts val="0"/>
              </a:spcBef>
              <a:spcAft>
                <a:spcPts val="0"/>
              </a:spcAft>
              <a:buClr>
                <a:srgbClr val="4E3629"/>
              </a:buClr>
              <a:buSzPts val="2800"/>
              <a:buFont typeface="Georgia"/>
              <a:buNone/>
            </a:pPr>
            <a:r>
              <a:rPr lang="en-US" dirty="0"/>
              <a:t>Context</a:t>
            </a:r>
            <a:endParaRPr dirty="0"/>
          </a:p>
        </p:txBody>
      </p:sp>
      <p:sp>
        <p:nvSpPr>
          <p:cNvPr id="129" name="Google Shape;129;g3e4beaece06_1_5"/>
          <p:cNvSpPr txBox="1">
            <a:spLocks noGrp="1"/>
          </p:cNvSpPr>
          <p:nvPr>
            <p:ph type="body" idx="1"/>
          </p:nvPr>
        </p:nvSpPr>
        <p:spPr>
          <a:xfrm>
            <a:off x="609599" y="1237651"/>
            <a:ext cx="10058400" cy="4114800"/>
          </a:xfrm>
          <a:prstGeom prst="rect">
            <a:avLst/>
          </a:prstGeom>
          <a:noFill/>
          <a:ln>
            <a:noFill/>
          </a:ln>
        </p:spPr>
        <p:txBody>
          <a:bodyPr spcFirstLastPara="1" wrap="square" lIns="0" tIns="0" rIns="0" bIns="0" anchor="t" anchorCtr="0">
            <a:normAutofit/>
          </a:bodyPr>
          <a:lstStyle/>
          <a:p>
            <a:pPr marL="0" lvl="0" indent="0" algn="l" rtl="0">
              <a:lnSpc>
                <a:spcPct val="100000"/>
              </a:lnSpc>
              <a:spcBef>
                <a:spcPts val="0"/>
              </a:spcBef>
              <a:spcAft>
                <a:spcPts val="0"/>
              </a:spcAft>
              <a:buClr>
                <a:srgbClr val="ED1C24"/>
              </a:buClr>
              <a:buSzPts val="2400"/>
              <a:buNone/>
            </a:pPr>
            <a:r>
              <a:rPr lang="en-US" b="1" dirty="0">
                <a:solidFill>
                  <a:schemeClr val="lt2"/>
                </a:solidFill>
                <a:latin typeface="Georgia"/>
                <a:ea typeface="Georgia"/>
                <a:cs typeface="Georgia"/>
                <a:sym typeface="Georgia"/>
              </a:rPr>
              <a:t>Enrollment Trends </a:t>
            </a:r>
            <a:endParaRPr dirty="0">
              <a:solidFill>
                <a:schemeClr val="lt2"/>
              </a:solidFill>
              <a:latin typeface="Georgia"/>
              <a:ea typeface="Georgia"/>
              <a:cs typeface="Georgia"/>
              <a:sym typeface="Georgia"/>
            </a:endParaRPr>
          </a:p>
          <a:p>
            <a:pPr marL="457200" lvl="0" indent="0" algn="l" rtl="0">
              <a:lnSpc>
                <a:spcPct val="100000"/>
              </a:lnSpc>
              <a:spcBef>
                <a:spcPts val="1200"/>
              </a:spcBef>
              <a:spcAft>
                <a:spcPts val="0"/>
              </a:spcAft>
              <a:buNone/>
            </a:pPr>
            <a:endParaRPr sz="2000" dirty="0"/>
          </a:p>
          <a:p>
            <a:pPr marL="0" lvl="0" indent="0" algn="l" rtl="0">
              <a:lnSpc>
                <a:spcPct val="100000"/>
              </a:lnSpc>
              <a:spcBef>
                <a:spcPts val="1200"/>
              </a:spcBef>
              <a:spcAft>
                <a:spcPts val="0"/>
              </a:spcAft>
              <a:buNone/>
            </a:pPr>
            <a:endParaRPr dirty="0"/>
          </a:p>
        </p:txBody>
      </p:sp>
      <p:pic>
        <p:nvPicPr>
          <p:cNvPr id="130" name="Google Shape;130;g3e4beaece06_1_5" title="Screenshot 2026-05-27 at 9.17.22 AM.png"/>
          <p:cNvPicPr preferRelativeResize="0"/>
          <p:nvPr/>
        </p:nvPicPr>
        <p:blipFill>
          <a:blip r:embed="rId3">
            <a:alphaModFix/>
          </a:blip>
          <a:stretch>
            <a:fillRect/>
          </a:stretch>
        </p:blipFill>
        <p:spPr>
          <a:xfrm>
            <a:off x="567825" y="1853175"/>
            <a:ext cx="11425320" cy="3860625"/>
          </a:xfrm>
          <a:prstGeom prst="rect">
            <a:avLst/>
          </a:prstGeom>
          <a:noFill/>
          <a:ln>
            <a:noFill/>
          </a:ln>
        </p:spPr>
      </p:pic>
      <p:sp>
        <p:nvSpPr>
          <p:cNvPr id="2" name="TextBox 1">
            <a:extLst>
              <a:ext uri="{FF2B5EF4-FFF2-40B4-BE49-F238E27FC236}">
                <a16:creationId xmlns:a16="http://schemas.microsoft.com/office/drawing/2014/main" id="{FE97AC96-F701-4A44-EF9F-F388A5518AE3}"/>
              </a:ext>
            </a:extLst>
          </p:cNvPr>
          <p:cNvSpPr txBox="1"/>
          <p:nvPr/>
        </p:nvSpPr>
        <p:spPr>
          <a:xfrm>
            <a:off x="914400" y="5713800"/>
            <a:ext cx="3896751" cy="307777"/>
          </a:xfrm>
          <a:prstGeom prst="rect">
            <a:avLst/>
          </a:prstGeom>
          <a:noFill/>
        </p:spPr>
        <p:txBody>
          <a:bodyPr wrap="square" rtlCol="0">
            <a:spAutoFit/>
          </a:bodyPr>
          <a:lstStyle/>
          <a:p>
            <a:r>
              <a:rPr lang="en-US" dirty="0"/>
              <a:t>Source: Peterson-KFF Health System Tracker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g3e4beaece06_1_63"/>
          <p:cNvSpPr txBox="1">
            <a:spLocks noGrp="1"/>
          </p:cNvSpPr>
          <p:nvPr>
            <p:ph type="title"/>
          </p:nvPr>
        </p:nvSpPr>
        <p:spPr>
          <a:xfrm>
            <a:off x="609600" y="1"/>
            <a:ext cx="10972800" cy="876300"/>
          </a:xfrm>
          <a:prstGeom prst="rect">
            <a:avLst/>
          </a:prstGeom>
          <a:noFill/>
          <a:ln>
            <a:noFill/>
          </a:ln>
        </p:spPr>
        <p:txBody>
          <a:bodyPr spcFirstLastPara="1" wrap="square" lIns="0" tIns="0" rIns="0" bIns="0" anchor="b" anchorCtr="0">
            <a:normAutofit/>
          </a:bodyPr>
          <a:lstStyle/>
          <a:p>
            <a:pPr marL="0" lvl="0" indent="0" algn="l" rtl="0">
              <a:lnSpc>
                <a:spcPct val="90000"/>
              </a:lnSpc>
              <a:spcBef>
                <a:spcPts val="0"/>
              </a:spcBef>
              <a:spcAft>
                <a:spcPts val="0"/>
              </a:spcAft>
              <a:buClr>
                <a:srgbClr val="4E3629"/>
              </a:buClr>
              <a:buSzPts val="2800"/>
              <a:buFont typeface="Georgia"/>
              <a:buNone/>
            </a:pPr>
            <a:r>
              <a:rPr lang="en-US" dirty="0"/>
              <a:t>Context</a:t>
            </a:r>
            <a:endParaRPr dirty="0"/>
          </a:p>
        </p:txBody>
      </p:sp>
      <p:pic>
        <p:nvPicPr>
          <p:cNvPr id="138" name="Google Shape;138;g3e4beaece06_1_63" title="Screenshot 2026-05-27 at 9.12.10 AM.png"/>
          <p:cNvPicPr preferRelativeResize="0"/>
          <p:nvPr/>
        </p:nvPicPr>
        <p:blipFill>
          <a:blip r:embed="rId3">
            <a:alphaModFix/>
          </a:blip>
          <a:stretch>
            <a:fillRect/>
          </a:stretch>
        </p:blipFill>
        <p:spPr>
          <a:xfrm>
            <a:off x="609600" y="1530125"/>
            <a:ext cx="11148874" cy="3797750"/>
          </a:xfrm>
          <a:prstGeom prst="rect">
            <a:avLst/>
          </a:prstGeom>
          <a:noFill/>
          <a:ln>
            <a:noFill/>
          </a:ln>
        </p:spPr>
      </p:pic>
      <p:cxnSp>
        <p:nvCxnSpPr>
          <p:cNvPr id="139" name="Google Shape;139;g3e4beaece06_1_63"/>
          <p:cNvCxnSpPr/>
          <p:nvPr/>
        </p:nvCxnSpPr>
        <p:spPr>
          <a:xfrm>
            <a:off x="1540800" y="3463675"/>
            <a:ext cx="0" cy="1193400"/>
          </a:xfrm>
          <a:prstGeom prst="straightConnector1">
            <a:avLst/>
          </a:prstGeom>
          <a:noFill/>
          <a:ln w="28575" cap="flat" cmpd="sng">
            <a:solidFill>
              <a:schemeClr val="lt2"/>
            </a:solidFill>
            <a:prstDash val="solid"/>
            <a:round/>
            <a:headEnd type="none" w="med" len="med"/>
            <a:tailEnd type="triangle" w="med" len="med"/>
          </a:ln>
        </p:spPr>
      </p:cxnSp>
      <p:cxnSp>
        <p:nvCxnSpPr>
          <p:cNvPr id="140" name="Google Shape;140;g3e4beaece06_1_63"/>
          <p:cNvCxnSpPr/>
          <p:nvPr/>
        </p:nvCxnSpPr>
        <p:spPr>
          <a:xfrm rot="10800000">
            <a:off x="6857967" y="2255275"/>
            <a:ext cx="16500" cy="1208400"/>
          </a:xfrm>
          <a:prstGeom prst="straightConnector1">
            <a:avLst/>
          </a:prstGeom>
          <a:noFill/>
          <a:ln w="28575" cap="flat" cmpd="sng">
            <a:solidFill>
              <a:schemeClr val="lt2"/>
            </a:solidFill>
            <a:prstDash val="solid"/>
            <a:round/>
            <a:headEnd type="none" w="med" len="med"/>
            <a:tailEnd type="triangle" w="med" len="med"/>
          </a:ln>
        </p:spPr>
      </p:cxnSp>
      <p:sp>
        <p:nvSpPr>
          <p:cNvPr id="8" name="TextBox 7">
            <a:extLst>
              <a:ext uri="{FF2B5EF4-FFF2-40B4-BE49-F238E27FC236}">
                <a16:creationId xmlns:a16="http://schemas.microsoft.com/office/drawing/2014/main" id="{365100B9-921D-D66B-28A2-24D2FC62AD1A}"/>
              </a:ext>
            </a:extLst>
          </p:cNvPr>
          <p:cNvSpPr txBox="1"/>
          <p:nvPr/>
        </p:nvSpPr>
        <p:spPr>
          <a:xfrm>
            <a:off x="844062" y="5355497"/>
            <a:ext cx="3896751" cy="307777"/>
          </a:xfrm>
          <a:prstGeom prst="rect">
            <a:avLst/>
          </a:prstGeom>
          <a:noFill/>
        </p:spPr>
        <p:txBody>
          <a:bodyPr wrap="square" rtlCol="0">
            <a:spAutoFit/>
          </a:bodyPr>
          <a:lstStyle/>
          <a:p>
            <a:r>
              <a:rPr lang="en-US" dirty="0"/>
              <a:t>Source: Peterson-KFF Health System Tracker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5">
          <a:extLst>
            <a:ext uri="{FF2B5EF4-FFF2-40B4-BE49-F238E27FC236}">
              <a16:creationId xmlns:a16="http://schemas.microsoft.com/office/drawing/2014/main" id="{A9A11526-392D-341C-62BA-6F6C8F0C12DC}"/>
            </a:ext>
          </a:extLst>
        </p:cNvPr>
        <p:cNvGrpSpPr/>
        <p:nvPr/>
      </p:nvGrpSpPr>
      <p:grpSpPr>
        <a:xfrm>
          <a:off x="0" y="0"/>
          <a:ext cx="0" cy="0"/>
          <a:chOff x="0" y="0"/>
          <a:chExt cx="0" cy="0"/>
        </a:xfrm>
      </p:grpSpPr>
      <p:sp>
        <p:nvSpPr>
          <p:cNvPr id="136" name="Google Shape;136;g3e4beaece06_1_63">
            <a:extLst>
              <a:ext uri="{FF2B5EF4-FFF2-40B4-BE49-F238E27FC236}">
                <a16:creationId xmlns:a16="http://schemas.microsoft.com/office/drawing/2014/main" id="{9ABB990B-A8C5-7549-BA53-D609E6FDCDF5}"/>
              </a:ext>
            </a:extLst>
          </p:cNvPr>
          <p:cNvSpPr txBox="1">
            <a:spLocks noGrp="1"/>
          </p:cNvSpPr>
          <p:nvPr>
            <p:ph type="title"/>
          </p:nvPr>
        </p:nvSpPr>
        <p:spPr>
          <a:xfrm>
            <a:off x="609600" y="1"/>
            <a:ext cx="10972800" cy="876300"/>
          </a:xfrm>
          <a:prstGeom prst="rect">
            <a:avLst/>
          </a:prstGeom>
          <a:noFill/>
          <a:ln>
            <a:noFill/>
          </a:ln>
        </p:spPr>
        <p:txBody>
          <a:bodyPr spcFirstLastPara="1" wrap="square" lIns="0" tIns="0" rIns="0" bIns="0" anchor="b" anchorCtr="0">
            <a:normAutofit/>
          </a:bodyPr>
          <a:lstStyle/>
          <a:p>
            <a:pPr marL="0" lvl="0" indent="0" algn="l" rtl="0">
              <a:lnSpc>
                <a:spcPct val="90000"/>
              </a:lnSpc>
              <a:spcBef>
                <a:spcPts val="0"/>
              </a:spcBef>
              <a:spcAft>
                <a:spcPts val="0"/>
              </a:spcAft>
              <a:buClr>
                <a:srgbClr val="4E3629"/>
              </a:buClr>
              <a:buSzPts val="2800"/>
              <a:buFont typeface="Georgia"/>
              <a:buNone/>
            </a:pPr>
            <a:r>
              <a:rPr lang="en-US" dirty="0"/>
              <a:t>Context</a:t>
            </a:r>
            <a:endParaRPr dirty="0"/>
          </a:p>
        </p:txBody>
      </p:sp>
      <p:sp>
        <p:nvSpPr>
          <p:cNvPr id="7" name="TextBox 6">
            <a:extLst>
              <a:ext uri="{FF2B5EF4-FFF2-40B4-BE49-F238E27FC236}">
                <a16:creationId xmlns:a16="http://schemas.microsoft.com/office/drawing/2014/main" id="{AA4F104A-E6F4-700E-89AF-F36181AFDAC9}"/>
              </a:ext>
            </a:extLst>
          </p:cNvPr>
          <p:cNvSpPr txBox="1"/>
          <p:nvPr/>
        </p:nvSpPr>
        <p:spPr>
          <a:xfrm>
            <a:off x="827877" y="1453856"/>
            <a:ext cx="11148874" cy="2862322"/>
          </a:xfrm>
          <a:prstGeom prst="rect">
            <a:avLst/>
          </a:prstGeom>
          <a:noFill/>
        </p:spPr>
        <p:txBody>
          <a:bodyPr wrap="square" rtlCol="0">
            <a:spAutoFit/>
          </a:bodyPr>
          <a:lstStyle/>
          <a:p>
            <a:r>
              <a:rPr lang="en-US" sz="2000" b="1" dirty="0">
                <a:solidFill>
                  <a:schemeClr val="accent5"/>
                </a:solidFill>
              </a:rPr>
              <a:t>Switching from fully-insured coverage to self-funded coverage </a:t>
            </a:r>
          </a:p>
          <a:p>
            <a:pPr marL="342900" indent="-342900">
              <a:buFont typeface="Arial" panose="020B0604020202020204" pitchFamily="34" charset="0"/>
              <a:buChar char="•"/>
            </a:pPr>
            <a:r>
              <a:rPr lang="en-US" sz="2000" b="1" dirty="0">
                <a:solidFill>
                  <a:schemeClr val="accent5"/>
                </a:solidFill>
              </a:rPr>
              <a:t>Allows employers – particularly small employers – to </a:t>
            </a:r>
            <a:r>
              <a:rPr lang="en-US" sz="2000" b="1" dirty="0">
                <a:solidFill>
                  <a:schemeClr val="tx2"/>
                </a:solidFill>
              </a:rPr>
              <a:t>lower costs </a:t>
            </a:r>
            <a:r>
              <a:rPr lang="en-US" sz="2000" b="1" dirty="0">
                <a:solidFill>
                  <a:schemeClr val="accent5"/>
                </a:solidFill>
              </a:rPr>
              <a:t>by avoiding requirements applicable to fully-insured market</a:t>
            </a:r>
          </a:p>
          <a:p>
            <a:pPr marL="342900" indent="-342900">
              <a:buFont typeface="Arial" panose="020B0604020202020204" pitchFamily="34" charset="0"/>
              <a:buChar char="•"/>
            </a:pPr>
            <a:r>
              <a:rPr lang="en-US" sz="2000" b="1" dirty="0">
                <a:solidFill>
                  <a:schemeClr val="accent5"/>
                </a:solidFill>
              </a:rPr>
              <a:t>Exposes switching employers to </a:t>
            </a:r>
            <a:r>
              <a:rPr lang="en-US" sz="2000" b="1" dirty="0">
                <a:solidFill>
                  <a:schemeClr val="tx2"/>
                </a:solidFill>
              </a:rPr>
              <a:t>more risk</a:t>
            </a:r>
            <a:endParaRPr lang="en-US" sz="2000" b="1" dirty="0">
              <a:solidFill>
                <a:schemeClr val="accent5"/>
              </a:solidFill>
            </a:endParaRPr>
          </a:p>
          <a:p>
            <a:pPr marL="342900" indent="-342900">
              <a:buFont typeface="Arial" panose="020B0604020202020204" pitchFamily="34" charset="0"/>
              <a:buChar char="•"/>
            </a:pPr>
            <a:r>
              <a:rPr lang="en-US" sz="2000" b="1" dirty="0">
                <a:solidFill>
                  <a:schemeClr val="accent5"/>
                </a:solidFill>
              </a:rPr>
              <a:t>Creates adverse selection for small group markets, increasing fully-insured premiums</a:t>
            </a:r>
          </a:p>
          <a:p>
            <a:pPr marL="342900" indent="-342900">
              <a:buFont typeface="Arial" panose="020B0604020202020204" pitchFamily="34" charset="0"/>
              <a:buChar char="•"/>
            </a:pPr>
            <a:endParaRPr lang="en-US" sz="2000" b="1" dirty="0">
              <a:solidFill>
                <a:schemeClr val="accent5"/>
              </a:solidFill>
            </a:endParaRPr>
          </a:p>
          <a:p>
            <a:pPr marL="342900" indent="-342900">
              <a:buFont typeface="Arial" panose="020B0604020202020204" pitchFamily="34" charset="0"/>
              <a:buChar char="•"/>
            </a:pPr>
            <a:endParaRPr lang="en-US" sz="2000" b="1" dirty="0">
              <a:solidFill>
                <a:schemeClr val="accent5"/>
              </a:solidFill>
            </a:endParaRPr>
          </a:p>
          <a:p>
            <a:r>
              <a:rPr lang="en-US" sz="2000" b="1" dirty="0">
                <a:solidFill>
                  <a:schemeClr val="accent5"/>
                </a:solidFill>
              </a:rPr>
              <a:t>The emergence of alternative coverage arrangements is offering new options for employers looking to leave the fully-insured group market. </a:t>
            </a:r>
          </a:p>
        </p:txBody>
      </p:sp>
    </p:spTree>
    <p:extLst>
      <p:ext uri="{BB962C8B-B14F-4D97-AF65-F5344CB8AC3E}">
        <p14:creationId xmlns:p14="http://schemas.microsoft.com/office/powerpoint/2010/main" val="520792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g3e4beaece06_1_10"/>
          <p:cNvSpPr txBox="1">
            <a:spLocks noGrp="1"/>
          </p:cNvSpPr>
          <p:nvPr>
            <p:ph type="ctrTitle"/>
          </p:nvPr>
        </p:nvSpPr>
        <p:spPr>
          <a:xfrm>
            <a:off x="609600" y="1365574"/>
            <a:ext cx="10972800" cy="2692500"/>
          </a:xfrm>
          <a:prstGeom prst="rect">
            <a:avLst/>
          </a:prstGeom>
          <a:noFill/>
          <a:ln>
            <a:noFill/>
          </a:ln>
        </p:spPr>
        <p:txBody>
          <a:bodyPr spcFirstLastPara="1" wrap="square" lIns="0" tIns="0" rIns="0" bIns="0" anchor="b" anchorCtr="0">
            <a:normAutofit/>
          </a:bodyPr>
          <a:lstStyle/>
          <a:p>
            <a:pPr marL="0" lvl="0" indent="0" algn="ctr" rtl="0">
              <a:lnSpc>
                <a:spcPct val="100000"/>
              </a:lnSpc>
              <a:spcBef>
                <a:spcPts val="0"/>
              </a:spcBef>
              <a:spcAft>
                <a:spcPts val="0"/>
              </a:spcAft>
              <a:buClr>
                <a:schemeClr val="lt1"/>
              </a:buClr>
              <a:buSzPts val="6000"/>
              <a:buFont typeface="Georgia"/>
              <a:buNone/>
            </a:pPr>
            <a:r>
              <a:rPr lang="en-US" dirty="0"/>
              <a:t>Alternative “Insurance” Products</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42"/>
          <p:cNvSpPr/>
          <p:nvPr/>
        </p:nvSpPr>
        <p:spPr>
          <a:xfrm>
            <a:off x="1524000" y="4404150"/>
            <a:ext cx="9144000" cy="1371600"/>
          </a:xfrm>
          <a:prstGeom prst="rect">
            <a:avLst/>
          </a:prstGeom>
          <a:solidFill>
            <a:srgbClr val="003C71"/>
          </a:solidFill>
          <a:ln>
            <a:noFill/>
          </a:ln>
        </p:spPr>
        <p:txBody>
          <a:bodyPr spcFirstLastPara="1" wrap="square" lIns="457200" tIns="45700" rIns="457200"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dirty="0">
                <a:solidFill>
                  <a:schemeClr val="lt1"/>
                </a:solidFill>
                <a:latin typeface="Georgia"/>
                <a:ea typeface="Georgia"/>
                <a:cs typeface="Georgia"/>
                <a:sym typeface="Georgia"/>
              </a:rPr>
              <a:t>Individual Coverage Health Reimbursement Arrangements (ICHRA)</a:t>
            </a:r>
            <a:endParaRPr sz="1400" i="0" u="none" strike="noStrike" cap="none" dirty="0">
              <a:solidFill>
                <a:schemeClr val="lt1"/>
              </a:solidFill>
              <a:latin typeface="Arial"/>
              <a:ea typeface="Arial"/>
              <a:cs typeface="Arial"/>
              <a:sym typeface="Arial"/>
            </a:endParaRPr>
          </a:p>
        </p:txBody>
      </p:sp>
      <p:sp>
        <p:nvSpPr>
          <p:cNvPr id="152" name="Google Shape;152;p42"/>
          <p:cNvSpPr/>
          <p:nvPr/>
        </p:nvSpPr>
        <p:spPr>
          <a:xfrm>
            <a:off x="1524000" y="1229535"/>
            <a:ext cx="9144000" cy="1371600"/>
          </a:xfrm>
          <a:prstGeom prst="rect">
            <a:avLst/>
          </a:prstGeom>
          <a:solidFill>
            <a:srgbClr val="0095C8"/>
          </a:solidFill>
          <a:ln>
            <a:noFill/>
          </a:ln>
        </p:spPr>
        <p:txBody>
          <a:bodyPr spcFirstLastPara="1" wrap="square" lIns="457200" tIns="45700" rIns="457200"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1" dirty="0">
                <a:solidFill>
                  <a:schemeClr val="lt1"/>
                </a:solidFill>
                <a:latin typeface="Georgia"/>
                <a:ea typeface="Georgia"/>
                <a:cs typeface="Georgia"/>
                <a:sym typeface="Georgia"/>
              </a:rPr>
              <a:t>Level-Funded Plans </a:t>
            </a:r>
            <a:endParaRPr sz="1400" b="0" i="0" u="none" strike="noStrike" cap="none" dirty="0">
              <a:solidFill>
                <a:schemeClr val="lt1"/>
              </a:solidFill>
              <a:latin typeface="Arial"/>
              <a:ea typeface="Arial"/>
              <a:cs typeface="Arial"/>
              <a:sym typeface="Arial"/>
            </a:endParaRPr>
          </a:p>
        </p:txBody>
      </p:sp>
      <p:sp>
        <p:nvSpPr>
          <p:cNvPr id="153" name="Google Shape;153;p42"/>
          <p:cNvSpPr/>
          <p:nvPr/>
        </p:nvSpPr>
        <p:spPr>
          <a:xfrm>
            <a:off x="1524000" y="2816832"/>
            <a:ext cx="9144000" cy="1371600"/>
          </a:xfrm>
          <a:prstGeom prst="rect">
            <a:avLst/>
          </a:prstGeom>
          <a:solidFill>
            <a:srgbClr val="00B398"/>
          </a:solidFill>
          <a:ln>
            <a:noFill/>
          </a:ln>
        </p:spPr>
        <p:txBody>
          <a:bodyPr spcFirstLastPara="1" wrap="square" lIns="457200" tIns="45700" rIns="457200"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1" dirty="0">
                <a:solidFill>
                  <a:schemeClr val="lt1"/>
                </a:solidFill>
                <a:latin typeface="Georgia"/>
                <a:ea typeface="Georgia"/>
                <a:cs typeface="Georgia"/>
                <a:sym typeface="Georgia"/>
              </a:rPr>
              <a:t>“Skinny” Plans Plus</a:t>
            </a:r>
            <a:endParaRPr sz="1400" b="0" i="0" u="none" strike="noStrike" cap="none" dirty="0">
              <a:solidFill>
                <a:schemeClr val="lt1"/>
              </a:solidFill>
              <a:latin typeface="Arial"/>
              <a:ea typeface="Arial"/>
              <a:cs typeface="Arial"/>
              <a:sym typeface="Arial"/>
            </a:endParaRPr>
          </a:p>
        </p:txBody>
      </p:sp>
      <p:sp>
        <p:nvSpPr>
          <p:cNvPr id="154" name="Google Shape;154;p42"/>
          <p:cNvSpPr txBox="1">
            <a:spLocks noGrp="1"/>
          </p:cNvSpPr>
          <p:nvPr>
            <p:ph type="title"/>
          </p:nvPr>
        </p:nvSpPr>
        <p:spPr>
          <a:xfrm>
            <a:off x="609600" y="1"/>
            <a:ext cx="10972800" cy="876300"/>
          </a:xfrm>
          <a:prstGeom prst="rect">
            <a:avLst/>
          </a:prstGeom>
          <a:noFill/>
          <a:ln>
            <a:noFill/>
          </a:ln>
        </p:spPr>
        <p:txBody>
          <a:bodyPr spcFirstLastPara="1" wrap="square" lIns="0" tIns="0" rIns="0" bIns="0" anchor="b" anchorCtr="0">
            <a:normAutofit/>
          </a:bodyPr>
          <a:lstStyle/>
          <a:p>
            <a:pPr marL="0" lvl="0" indent="0" algn="l" rtl="0">
              <a:lnSpc>
                <a:spcPct val="90000"/>
              </a:lnSpc>
              <a:spcBef>
                <a:spcPts val="0"/>
              </a:spcBef>
              <a:spcAft>
                <a:spcPts val="0"/>
              </a:spcAft>
              <a:buClr>
                <a:srgbClr val="4E3629"/>
              </a:buClr>
              <a:buSzPts val="2800"/>
              <a:buFont typeface="Georgia"/>
              <a:buNone/>
            </a:pPr>
            <a:r>
              <a:rPr lang="en-US" dirty="0"/>
              <a:t>Three Examples: </a:t>
            </a:r>
            <a:endParaRPr dirty="0"/>
          </a:p>
        </p:txBody>
      </p:sp>
    </p:spTree>
  </p:cSld>
  <p:clrMapOvr>
    <a:masterClrMapping/>
  </p:clrMapOvr>
</p:sld>
</file>

<file path=ppt/theme/theme1.xml><?xml version="1.0" encoding="utf-8"?>
<a:theme xmlns:a="http://schemas.openxmlformats.org/drawingml/2006/main" name="Custom Design">
  <a:themeElements>
    <a:clrScheme name="Brown School of Public Health">
      <a:dk1>
        <a:srgbClr val="000000"/>
      </a:dk1>
      <a:lt1>
        <a:srgbClr val="FFFFFF"/>
      </a:lt1>
      <a:dk2>
        <a:srgbClr val="4E3628"/>
      </a:dk2>
      <a:lt2>
        <a:srgbClr val="ED1C24"/>
      </a:lt2>
      <a:accent1>
        <a:srgbClr val="AF1685"/>
      </a:accent1>
      <a:accent2>
        <a:srgbClr val="0095C8"/>
      </a:accent2>
      <a:accent3>
        <a:srgbClr val="ABAD23"/>
      </a:accent3>
      <a:accent4>
        <a:srgbClr val="009D85"/>
      </a:accent4>
      <a:accent5>
        <a:srgbClr val="DE7C00"/>
      </a:accent5>
      <a:accent6>
        <a:srgbClr val="FDB913"/>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rown SPH Office Theme">
  <a:themeElements>
    <a:clrScheme name="Brown Primary and Secondaries">
      <a:dk1>
        <a:srgbClr val="000000"/>
      </a:dk1>
      <a:lt1>
        <a:srgbClr val="FFFFFF"/>
      </a:lt1>
      <a:dk2>
        <a:srgbClr val="523429"/>
      </a:dk2>
      <a:lt2>
        <a:srgbClr val="ED1C24"/>
      </a:lt2>
      <a:accent1>
        <a:srgbClr val="93A3AC"/>
      </a:accent1>
      <a:accent2>
        <a:srgbClr val="0095C8"/>
      </a:accent2>
      <a:accent3>
        <a:srgbClr val="3AC9E7"/>
      </a:accent3>
      <a:accent4>
        <a:srgbClr val="00AF9A"/>
      </a:accent4>
      <a:accent5>
        <a:srgbClr val="003C6F"/>
      </a:accent5>
      <a:accent6>
        <a:srgbClr val="B9AF9C"/>
      </a:accent6>
      <a:hlink>
        <a:srgbClr val="ED1B24"/>
      </a:hlink>
      <a:folHlink>
        <a:srgbClr val="82828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1929</Words>
  <Application>Microsoft Macintosh PowerPoint</Application>
  <PresentationFormat>Widescreen</PresentationFormat>
  <Paragraphs>277</Paragraphs>
  <Slides>23</Slides>
  <Notes>23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23</vt:i4>
      </vt:variant>
    </vt:vector>
  </HeadingPairs>
  <TitlesOfParts>
    <vt:vector size="28" baseType="lpstr">
      <vt:lpstr>Arial</vt:lpstr>
      <vt:lpstr>Calibri</vt:lpstr>
      <vt:lpstr>Georgia</vt:lpstr>
      <vt:lpstr>Custom Design</vt:lpstr>
      <vt:lpstr>Brown SPH Office Theme</vt:lpstr>
      <vt:lpstr>Alternative Coverage Arrangements for Employer-Sponsored Coverage </vt:lpstr>
      <vt:lpstr>Disclosures</vt:lpstr>
      <vt:lpstr>Agenda</vt:lpstr>
      <vt:lpstr>Context</vt:lpstr>
      <vt:lpstr>Context</vt:lpstr>
      <vt:lpstr>Context</vt:lpstr>
      <vt:lpstr>Context</vt:lpstr>
      <vt:lpstr>Alternative “Insurance” Products</vt:lpstr>
      <vt:lpstr>Three Examples: </vt:lpstr>
      <vt:lpstr>Individual Coverage Health Reimbursement Arrangements (ICHRA)  </vt:lpstr>
      <vt:lpstr>Individual Coverage Health Reimbursement Arrangements (ICHRA)  </vt:lpstr>
      <vt:lpstr>Individual Coverage Health Reimbursement Arrangements (ICHRA)  </vt:lpstr>
      <vt:lpstr>Individual Coverage Health Reimbursement Arrangements (ICHRA)  </vt:lpstr>
      <vt:lpstr>Individual Coverage Health Reimbursement Arrangements (ICHRA)  </vt:lpstr>
      <vt:lpstr>Individual Coverage Health Reimbursement Arrangements (ICHRA)  </vt:lpstr>
      <vt:lpstr>Individual Coverage Health Reimbursement Arrangements (ICHRA)  </vt:lpstr>
      <vt:lpstr>Individual Coverage Health Reimbursement Arrangements (ICHRA)  </vt:lpstr>
      <vt:lpstr>Individual Coverage Health Reimbursement Arrangements (ICHRA)  </vt:lpstr>
      <vt:lpstr>Individual Coverage Health Reimbursement Arrangements (ICHRA)  </vt:lpstr>
      <vt:lpstr>Individual Coverage Health Reimbursement Arrangements (ICHRA)  </vt:lpstr>
      <vt:lpstr>Policy Options for States</vt:lpstr>
      <vt:lpstr>State Policy Options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Ryan West</dc:creator>
  <cp:lastModifiedBy>Murtagh, Lindsey</cp:lastModifiedBy>
  <cp:revision>2</cp:revision>
  <dcterms:created xsi:type="dcterms:W3CDTF">2020-01-22T16:40:23Z</dcterms:created>
  <dcterms:modified xsi:type="dcterms:W3CDTF">2026-06-03T01:56:19Z</dcterms:modified>
</cp:coreProperties>
</file>