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45"/>
  </p:normalViewPr>
  <p:slideViewPr>
    <p:cSldViewPr snapToGrid="0">
      <p:cViewPr varScale="1">
        <p:scale>
          <a:sx n="91" d="100"/>
          <a:sy n="91" d="100"/>
        </p:scale>
        <p:origin x="192"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35BAE-65A0-4340-8864-F091ECCCB98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3DBF91F-B7F4-4727-AE6D-A5008C2639CE}">
      <dgm:prSet/>
      <dgm:spPr/>
      <dgm:t>
        <a:bodyPr/>
        <a:lstStyle/>
        <a:p>
          <a:r>
            <a:rPr lang="en-US"/>
            <a:t>6 in 10 Americans have at least one chronic disease</a:t>
          </a:r>
        </a:p>
      </dgm:t>
    </dgm:pt>
    <dgm:pt modelId="{AC5FE8B5-FFEE-4486-9EF8-E5C4BCF58322}" type="parTrans" cxnId="{56F6A091-124E-489B-A3DA-62D68C39C232}">
      <dgm:prSet/>
      <dgm:spPr/>
      <dgm:t>
        <a:bodyPr/>
        <a:lstStyle/>
        <a:p>
          <a:endParaRPr lang="en-US"/>
        </a:p>
      </dgm:t>
    </dgm:pt>
    <dgm:pt modelId="{43AAA1D7-AB24-499E-BC1C-ACACD3F9F1BB}" type="sibTrans" cxnId="{56F6A091-124E-489B-A3DA-62D68C39C232}">
      <dgm:prSet/>
      <dgm:spPr/>
      <dgm:t>
        <a:bodyPr/>
        <a:lstStyle/>
        <a:p>
          <a:endParaRPr lang="en-US"/>
        </a:p>
      </dgm:t>
    </dgm:pt>
    <dgm:pt modelId="{B557D029-BC6D-4C18-B0E6-7D772031D22F}">
      <dgm:prSet/>
      <dgm:spPr/>
      <dgm:t>
        <a:bodyPr/>
        <a:lstStyle/>
        <a:p>
          <a:r>
            <a:rPr lang="en-US"/>
            <a:t>4 in 10 have 2+ chronic conditions. </a:t>
          </a:r>
        </a:p>
      </dgm:t>
    </dgm:pt>
    <dgm:pt modelId="{6A97750A-0753-49AE-8981-0FACFCCD6ED8}" type="parTrans" cxnId="{49A08FB9-02F1-4C72-B7A7-EC1CB0C4B210}">
      <dgm:prSet/>
      <dgm:spPr/>
      <dgm:t>
        <a:bodyPr/>
        <a:lstStyle/>
        <a:p>
          <a:endParaRPr lang="en-US"/>
        </a:p>
      </dgm:t>
    </dgm:pt>
    <dgm:pt modelId="{E4295003-FBCA-4271-8423-7AC887072B79}" type="sibTrans" cxnId="{49A08FB9-02F1-4C72-B7A7-EC1CB0C4B210}">
      <dgm:prSet/>
      <dgm:spPr/>
      <dgm:t>
        <a:bodyPr/>
        <a:lstStyle/>
        <a:p>
          <a:endParaRPr lang="en-US"/>
        </a:p>
      </dgm:t>
    </dgm:pt>
    <dgm:pt modelId="{FC97027F-DF25-4023-B3B9-CE3A77CC3EBE}">
      <dgm:prSet/>
      <dgm:spPr/>
      <dgm:t>
        <a:bodyPr/>
        <a:lstStyle/>
        <a:p>
          <a:r>
            <a:rPr lang="en-US"/>
            <a:t>90 Fed. Reg. 32352, 32507 (July 16, 2025). </a:t>
          </a:r>
        </a:p>
      </dgm:t>
    </dgm:pt>
    <dgm:pt modelId="{E779F766-E7C0-4943-A55E-766E1A6C1EC9}" type="parTrans" cxnId="{89D27606-4763-498A-904E-767A4264A67C}">
      <dgm:prSet/>
      <dgm:spPr/>
      <dgm:t>
        <a:bodyPr/>
        <a:lstStyle/>
        <a:p>
          <a:endParaRPr lang="en-US"/>
        </a:p>
      </dgm:t>
    </dgm:pt>
    <dgm:pt modelId="{D9E87B07-E1CD-46B8-AE4B-B340CB9B0F1A}" type="sibTrans" cxnId="{89D27606-4763-498A-904E-767A4264A67C}">
      <dgm:prSet/>
      <dgm:spPr/>
      <dgm:t>
        <a:bodyPr/>
        <a:lstStyle/>
        <a:p>
          <a:endParaRPr lang="en-US"/>
        </a:p>
      </dgm:t>
    </dgm:pt>
    <dgm:pt modelId="{35D436CA-A2EB-4B95-B179-3D087FD7BFE6}">
      <dgm:prSet/>
      <dgm:spPr/>
      <dgm:t>
        <a:bodyPr/>
        <a:lstStyle/>
        <a:p>
          <a:r>
            <a:rPr lang="en-US"/>
            <a:t>Prevention leads to cost savings ($1T/yr in labor supply and efficiency). </a:t>
          </a:r>
        </a:p>
      </dgm:t>
    </dgm:pt>
    <dgm:pt modelId="{2A7EB879-E1C5-40B1-B377-14E84D913380}" type="parTrans" cxnId="{E76261E1-4241-4AC9-AF48-1AC0EA31EEE3}">
      <dgm:prSet/>
      <dgm:spPr/>
      <dgm:t>
        <a:bodyPr/>
        <a:lstStyle/>
        <a:p>
          <a:endParaRPr lang="en-US"/>
        </a:p>
      </dgm:t>
    </dgm:pt>
    <dgm:pt modelId="{749142C2-FC15-44F3-AB72-5FDB8C55A7E5}" type="sibTrans" cxnId="{E76261E1-4241-4AC9-AF48-1AC0EA31EEE3}">
      <dgm:prSet/>
      <dgm:spPr/>
      <dgm:t>
        <a:bodyPr/>
        <a:lstStyle/>
        <a:p>
          <a:endParaRPr lang="en-US"/>
        </a:p>
      </dgm:t>
    </dgm:pt>
    <dgm:pt modelId="{4087A888-BAE1-44F5-927E-8CC1232A244F}">
      <dgm:prSet/>
      <dgm:spPr/>
      <dgm:t>
        <a:bodyPr/>
        <a:lstStyle/>
        <a:p>
          <a:r>
            <a:rPr lang="en-US"/>
            <a:t>U.S. Dep't of Health and Human Servs., National Prevention Strategy 51 (June 2011).</a:t>
          </a:r>
        </a:p>
      </dgm:t>
    </dgm:pt>
    <dgm:pt modelId="{7022CC66-95A1-4614-A257-38EC863B99AB}" type="parTrans" cxnId="{5779F65C-95CA-4741-B245-D3061038F32C}">
      <dgm:prSet/>
      <dgm:spPr/>
      <dgm:t>
        <a:bodyPr/>
        <a:lstStyle/>
        <a:p>
          <a:endParaRPr lang="en-US"/>
        </a:p>
      </dgm:t>
    </dgm:pt>
    <dgm:pt modelId="{C348AACA-A322-4EAA-81D1-53C272011CEA}" type="sibTrans" cxnId="{5779F65C-95CA-4741-B245-D3061038F32C}">
      <dgm:prSet/>
      <dgm:spPr/>
      <dgm:t>
        <a:bodyPr/>
        <a:lstStyle/>
        <a:p>
          <a:endParaRPr lang="en-US"/>
        </a:p>
      </dgm:t>
    </dgm:pt>
    <dgm:pt modelId="{3E567C1B-ED20-419E-8B22-739F4A42F1CC}">
      <dgm:prSet/>
      <dgm:spPr/>
      <dgm:t>
        <a:bodyPr/>
        <a:lstStyle/>
        <a:p>
          <a:r>
            <a:rPr lang="en-US"/>
            <a:t>Most prevention occurs through behavior change, such as through motivational interviewing techniques.</a:t>
          </a:r>
        </a:p>
      </dgm:t>
    </dgm:pt>
    <dgm:pt modelId="{E771F767-A665-4676-AC77-416268F04A50}" type="parTrans" cxnId="{7500B2EE-CC76-4EA4-A0A2-CFD7056186DA}">
      <dgm:prSet/>
      <dgm:spPr/>
      <dgm:t>
        <a:bodyPr/>
        <a:lstStyle/>
        <a:p>
          <a:endParaRPr lang="en-US"/>
        </a:p>
      </dgm:t>
    </dgm:pt>
    <dgm:pt modelId="{4D70997E-A9EB-4157-A208-10F5642EC87F}" type="sibTrans" cxnId="{7500B2EE-CC76-4EA4-A0A2-CFD7056186DA}">
      <dgm:prSet/>
      <dgm:spPr/>
      <dgm:t>
        <a:bodyPr/>
        <a:lstStyle/>
        <a:p>
          <a:endParaRPr lang="en-US"/>
        </a:p>
      </dgm:t>
    </dgm:pt>
    <dgm:pt modelId="{9910F3BA-9E2B-9C4A-9C15-9E191B5AFB23}" type="pres">
      <dgm:prSet presAssocID="{7B135BAE-65A0-4340-8864-F091ECCCB98D}" presName="outerComposite" presStyleCnt="0">
        <dgm:presLayoutVars>
          <dgm:chMax val="5"/>
          <dgm:dir/>
          <dgm:resizeHandles val="exact"/>
        </dgm:presLayoutVars>
      </dgm:prSet>
      <dgm:spPr/>
    </dgm:pt>
    <dgm:pt modelId="{2C240F54-78A3-4048-8DD5-C96E05E887AB}" type="pres">
      <dgm:prSet presAssocID="{7B135BAE-65A0-4340-8864-F091ECCCB98D}" presName="dummyMaxCanvas" presStyleCnt="0">
        <dgm:presLayoutVars/>
      </dgm:prSet>
      <dgm:spPr/>
    </dgm:pt>
    <dgm:pt modelId="{D53C639D-868D-3B49-8276-47165B6AE31A}" type="pres">
      <dgm:prSet presAssocID="{7B135BAE-65A0-4340-8864-F091ECCCB98D}" presName="FourNodes_1" presStyleLbl="node1" presStyleIdx="0" presStyleCnt="4">
        <dgm:presLayoutVars>
          <dgm:bulletEnabled val="1"/>
        </dgm:presLayoutVars>
      </dgm:prSet>
      <dgm:spPr/>
    </dgm:pt>
    <dgm:pt modelId="{4AD81B29-981A-1F45-B492-4BD902576EE3}" type="pres">
      <dgm:prSet presAssocID="{7B135BAE-65A0-4340-8864-F091ECCCB98D}" presName="FourNodes_2" presStyleLbl="node1" presStyleIdx="1" presStyleCnt="4">
        <dgm:presLayoutVars>
          <dgm:bulletEnabled val="1"/>
        </dgm:presLayoutVars>
      </dgm:prSet>
      <dgm:spPr/>
    </dgm:pt>
    <dgm:pt modelId="{133699C1-4D27-CA47-844B-A2F3D79CC01E}" type="pres">
      <dgm:prSet presAssocID="{7B135BAE-65A0-4340-8864-F091ECCCB98D}" presName="FourNodes_3" presStyleLbl="node1" presStyleIdx="2" presStyleCnt="4">
        <dgm:presLayoutVars>
          <dgm:bulletEnabled val="1"/>
        </dgm:presLayoutVars>
      </dgm:prSet>
      <dgm:spPr/>
    </dgm:pt>
    <dgm:pt modelId="{706E4A8C-8309-7642-8809-9A5586E0F7BA}" type="pres">
      <dgm:prSet presAssocID="{7B135BAE-65A0-4340-8864-F091ECCCB98D}" presName="FourNodes_4" presStyleLbl="node1" presStyleIdx="3" presStyleCnt="4">
        <dgm:presLayoutVars>
          <dgm:bulletEnabled val="1"/>
        </dgm:presLayoutVars>
      </dgm:prSet>
      <dgm:spPr/>
    </dgm:pt>
    <dgm:pt modelId="{9E3D25B3-38C3-824D-8186-9F47FB9F67BA}" type="pres">
      <dgm:prSet presAssocID="{7B135BAE-65A0-4340-8864-F091ECCCB98D}" presName="FourConn_1-2" presStyleLbl="fgAccFollowNode1" presStyleIdx="0" presStyleCnt="3">
        <dgm:presLayoutVars>
          <dgm:bulletEnabled val="1"/>
        </dgm:presLayoutVars>
      </dgm:prSet>
      <dgm:spPr/>
    </dgm:pt>
    <dgm:pt modelId="{2B9EC60C-DA4F-5946-AF86-53B7C38489B8}" type="pres">
      <dgm:prSet presAssocID="{7B135BAE-65A0-4340-8864-F091ECCCB98D}" presName="FourConn_2-3" presStyleLbl="fgAccFollowNode1" presStyleIdx="1" presStyleCnt="3">
        <dgm:presLayoutVars>
          <dgm:bulletEnabled val="1"/>
        </dgm:presLayoutVars>
      </dgm:prSet>
      <dgm:spPr/>
    </dgm:pt>
    <dgm:pt modelId="{FE851B16-1F7D-1943-B3A9-5E473574C723}" type="pres">
      <dgm:prSet presAssocID="{7B135BAE-65A0-4340-8864-F091ECCCB98D}" presName="FourConn_3-4" presStyleLbl="fgAccFollowNode1" presStyleIdx="2" presStyleCnt="3">
        <dgm:presLayoutVars>
          <dgm:bulletEnabled val="1"/>
        </dgm:presLayoutVars>
      </dgm:prSet>
      <dgm:spPr/>
    </dgm:pt>
    <dgm:pt modelId="{9E7A4E8A-DE68-5F46-A875-618C99E233BE}" type="pres">
      <dgm:prSet presAssocID="{7B135BAE-65A0-4340-8864-F091ECCCB98D}" presName="FourNodes_1_text" presStyleLbl="node1" presStyleIdx="3" presStyleCnt="4">
        <dgm:presLayoutVars>
          <dgm:bulletEnabled val="1"/>
        </dgm:presLayoutVars>
      </dgm:prSet>
      <dgm:spPr/>
    </dgm:pt>
    <dgm:pt modelId="{73F87A4A-CCD0-F744-B526-A3C42FD03301}" type="pres">
      <dgm:prSet presAssocID="{7B135BAE-65A0-4340-8864-F091ECCCB98D}" presName="FourNodes_2_text" presStyleLbl="node1" presStyleIdx="3" presStyleCnt="4">
        <dgm:presLayoutVars>
          <dgm:bulletEnabled val="1"/>
        </dgm:presLayoutVars>
      </dgm:prSet>
      <dgm:spPr/>
    </dgm:pt>
    <dgm:pt modelId="{EBD25605-ADC2-C64E-A89F-9B9795023E2A}" type="pres">
      <dgm:prSet presAssocID="{7B135BAE-65A0-4340-8864-F091ECCCB98D}" presName="FourNodes_3_text" presStyleLbl="node1" presStyleIdx="3" presStyleCnt="4">
        <dgm:presLayoutVars>
          <dgm:bulletEnabled val="1"/>
        </dgm:presLayoutVars>
      </dgm:prSet>
      <dgm:spPr/>
    </dgm:pt>
    <dgm:pt modelId="{0359BE4E-95B2-3749-93DA-CCDC110352A7}" type="pres">
      <dgm:prSet presAssocID="{7B135BAE-65A0-4340-8864-F091ECCCB98D}" presName="FourNodes_4_text" presStyleLbl="node1" presStyleIdx="3" presStyleCnt="4">
        <dgm:presLayoutVars>
          <dgm:bulletEnabled val="1"/>
        </dgm:presLayoutVars>
      </dgm:prSet>
      <dgm:spPr/>
    </dgm:pt>
  </dgm:ptLst>
  <dgm:cxnLst>
    <dgm:cxn modelId="{1E816202-15F4-8F40-AD26-2D7D8A5FC8E4}" type="presOf" srcId="{B557D029-BC6D-4C18-B0E6-7D772031D22F}" destId="{73F87A4A-CCD0-F744-B526-A3C42FD03301}" srcOrd="1" destOrd="0" presId="urn:microsoft.com/office/officeart/2005/8/layout/vProcess5"/>
    <dgm:cxn modelId="{89D27606-4763-498A-904E-767A4264A67C}" srcId="{B557D029-BC6D-4C18-B0E6-7D772031D22F}" destId="{FC97027F-DF25-4023-B3B9-CE3A77CC3EBE}" srcOrd="0" destOrd="0" parTransId="{E779F766-E7C0-4943-A55E-766E1A6C1EC9}" sibTransId="{D9E87B07-E1CD-46B8-AE4B-B340CB9B0F1A}"/>
    <dgm:cxn modelId="{8D905C0C-4686-CE40-B9C5-7E8C3EDAC409}" type="presOf" srcId="{B3DBF91F-B7F4-4727-AE6D-A5008C2639CE}" destId="{D53C639D-868D-3B49-8276-47165B6AE31A}" srcOrd="0" destOrd="0" presId="urn:microsoft.com/office/officeart/2005/8/layout/vProcess5"/>
    <dgm:cxn modelId="{83B98335-B9C7-E34A-AA32-5426159947C6}" type="presOf" srcId="{FC97027F-DF25-4023-B3B9-CE3A77CC3EBE}" destId="{4AD81B29-981A-1F45-B492-4BD902576EE3}" srcOrd="0" destOrd="1" presId="urn:microsoft.com/office/officeart/2005/8/layout/vProcess5"/>
    <dgm:cxn modelId="{378E6D3C-508F-2A42-9111-451202D4AF98}" type="presOf" srcId="{B3DBF91F-B7F4-4727-AE6D-A5008C2639CE}" destId="{9E7A4E8A-DE68-5F46-A875-618C99E233BE}" srcOrd="1" destOrd="0" presId="urn:microsoft.com/office/officeart/2005/8/layout/vProcess5"/>
    <dgm:cxn modelId="{0A762049-5E49-3E49-972E-1705E2231D33}" type="presOf" srcId="{B557D029-BC6D-4C18-B0E6-7D772031D22F}" destId="{4AD81B29-981A-1F45-B492-4BD902576EE3}" srcOrd="0" destOrd="0" presId="urn:microsoft.com/office/officeart/2005/8/layout/vProcess5"/>
    <dgm:cxn modelId="{A75A8354-640F-4941-B396-0F82C76DF9ED}" type="presOf" srcId="{3E567C1B-ED20-419E-8B22-739F4A42F1CC}" destId="{0359BE4E-95B2-3749-93DA-CCDC110352A7}" srcOrd="1" destOrd="0" presId="urn:microsoft.com/office/officeart/2005/8/layout/vProcess5"/>
    <dgm:cxn modelId="{7F16105B-4B7E-C94A-AF80-8A112EC8D386}" type="presOf" srcId="{3E567C1B-ED20-419E-8B22-739F4A42F1CC}" destId="{706E4A8C-8309-7642-8809-9A5586E0F7BA}" srcOrd="0" destOrd="0" presId="urn:microsoft.com/office/officeart/2005/8/layout/vProcess5"/>
    <dgm:cxn modelId="{5779F65C-95CA-4741-B245-D3061038F32C}" srcId="{35D436CA-A2EB-4B95-B179-3D087FD7BFE6}" destId="{4087A888-BAE1-44F5-927E-8CC1232A244F}" srcOrd="0" destOrd="0" parTransId="{7022CC66-95A1-4614-A257-38EC863B99AB}" sibTransId="{C348AACA-A322-4EAA-81D1-53C272011CEA}"/>
    <dgm:cxn modelId="{F6049061-F018-8840-9584-15B045E66F0C}" type="presOf" srcId="{35D436CA-A2EB-4B95-B179-3D087FD7BFE6}" destId="{EBD25605-ADC2-C64E-A89F-9B9795023E2A}" srcOrd="1" destOrd="0" presId="urn:microsoft.com/office/officeart/2005/8/layout/vProcess5"/>
    <dgm:cxn modelId="{8C4F9386-429B-384E-B617-8227AD613466}" type="presOf" srcId="{FC97027F-DF25-4023-B3B9-CE3A77CC3EBE}" destId="{73F87A4A-CCD0-F744-B526-A3C42FD03301}" srcOrd="1" destOrd="1" presId="urn:microsoft.com/office/officeart/2005/8/layout/vProcess5"/>
    <dgm:cxn modelId="{56F6A091-124E-489B-A3DA-62D68C39C232}" srcId="{7B135BAE-65A0-4340-8864-F091ECCCB98D}" destId="{B3DBF91F-B7F4-4727-AE6D-A5008C2639CE}" srcOrd="0" destOrd="0" parTransId="{AC5FE8B5-FFEE-4486-9EF8-E5C4BCF58322}" sibTransId="{43AAA1D7-AB24-499E-BC1C-ACACD3F9F1BB}"/>
    <dgm:cxn modelId="{815B8498-7F02-2140-BC61-2DA3F7BF3496}" type="presOf" srcId="{4087A888-BAE1-44F5-927E-8CC1232A244F}" destId="{EBD25605-ADC2-C64E-A89F-9B9795023E2A}" srcOrd="1" destOrd="1" presId="urn:microsoft.com/office/officeart/2005/8/layout/vProcess5"/>
    <dgm:cxn modelId="{49A08FB9-02F1-4C72-B7A7-EC1CB0C4B210}" srcId="{7B135BAE-65A0-4340-8864-F091ECCCB98D}" destId="{B557D029-BC6D-4C18-B0E6-7D772031D22F}" srcOrd="1" destOrd="0" parTransId="{6A97750A-0753-49AE-8981-0FACFCCD6ED8}" sibTransId="{E4295003-FBCA-4271-8423-7AC887072B79}"/>
    <dgm:cxn modelId="{00C55CBC-B0B4-BF4E-BC00-CB3A0F202EFA}" type="presOf" srcId="{35D436CA-A2EB-4B95-B179-3D087FD7BFE6}" destId="{133699C1-4D27-CA47-844B-A2F3D79CC01E}" srcOrd="0" destOrd="0" presId="urn:microsoft.com/office/officeart/2005/8/layout/vProcess5"/>
    <dgm:cxn modelId="{4AA57CDB-DF6D-E940-B85D-E3AA73D98F4C}" type="presOf" srcId="{E4295003-FBCA-4271-8423-7AC887072B79}" destId="{2B9EC60C-DA4F-5946-AF86-53B7C38489B8}" srcOrd="0" destOrd="0" presId="urn:microsoft.com/office/officeart/2005/8/layout/vProcess5"/>
    <dgm:cxn modelId="{E76261E1-4241-4AC9-AF48-1AC0EA31EEE3}" srcId="{7B135BAE-65A0-4340-8864-F091ECCCB98D}" destId="{35D436CA-A2EB-4B95-B179-3D087FD7BFE6}" srcOrd="2" destOrd="0" parTransId="{2A7EB879-E1C5-40B1-B377-14E84D913380}" sibTransId="{749142C2-FC15-44F3-AB72-5FDB8C55A7E5}"/>
    <dgm:cxn modelId="{1E8FBFE2-6746-6C4A-A58A-4464FAABF17E}" type="presOf" srcId="{4087A888-BAE1-44F5-927E-8CC1232A244F}" destId="{133699C1-4D27-CA47-844B-A2F3D79CC01E}" srcOrd="0" destOrd="1" presId="urn:microsoft.com/office/officeart/2005/8/layout/vProcess5"/>
    <dgm:cxn modelId="{839340E5-A6B7-0742-A3D2-A813FDDFAE7E}" type="presOf" srcId="{749142C2-FC15-44F3-AB72-5FDB8C55A7E5}" destId="{FE851B16-1F7D-1943-B3A9-5E473574C723}" srcOrd="0" destOrd="0" presId="urn:microsoft.com/office/officeart/2005/8/layout/vProcess5"/>
    <dgm:cxn modelId="{F9B22CEE-8742-BE4A-9D16-96B4D1984C24}" type="presOf" srcId="{43AAA1D7-AB24-499E-BC1C-ACACD3F9F1BB}" destId="{9E3D25B3-38C3-824D-8186-9F47FB9F67BA}" srcOrd="0" destOrd="0" presId="urn:microsoft.com/office/officeart/2005/8/layout/vProcess5"/>
    <dgm:cxn modelId="{7500B2EE-CC76-4EA4-A0A2-CFD7056186DA}" srcId="{7B135BAE-65A0-4340-8864-F091ECCCB98D}" destId="{3E567C1B-ED20-419E-8B22-739F4A42F1CC}" srcOrd="3" destOrd="0" parTransId="{E771F767-A665-4676-AC77-416268F04A50}" sibTransId="{4D70997E-A9EB-4157-A208-10F5642EC87F}"/>
    <dgm:cxn modelId="{777C18F8-4E99-4C41-B27A-31B5323CCF3C}" type="presOf" srcId="{7B135BAE-65A0-4340-8864-F091ECCCB98D}" destId="{9910F3BA-9E2B-9C4A-9C15-9E191B5AFB23}" srcOrd="0" destOrd="0" presId="urn:microsoft.com/office/officeart/2005/8/layout/vProcess5"/>
    <dgm:cxn modelId="{B120BD5B-1200-3C4B-BC8F-EA6B2913A80F}" type="presParOf" srcId="{9910F3BA-9E2B-9C4A-9C15-9E191B5AFB23}" destId="{2C240F54-78A3-4048-8DD5-C96E05E887AB}" srcOrd="0" destOrd="0" presId="urn:microsoft.com/office/officeart/2005/8/layout/vProcess5"/>
    <dgm:cxn modelId="{588B15D2-2D40-B34A-AB4B-5231BE9063E9}" type="presParOf" srcId="{9910F3BA-9E2B-9C4A-9C15-9E191B5AFB23}" destId="{D53C639D-868D-3B49-8276-47165B6AE31A}" srcOrd="1" destOrd="0" presId="urn:microsoft.com/office/officeart/2005/8/layout/vProcess5"/>
    <dgm:cxn modelId="{0524AA67-348E-D64B-9F42-8508F9813D40}" type="presParOf" srcId="{9910F3BA-9E2B-9C4A-9C15-9E191B5AFB23}" destId="{4AD81B29-981A-1F45-B492-4BD902576EE3}" srcOrd="2" destOrd="0" presId="urn:microsoft.com/office/officeart/2005/8/layout/vProcess5"/>
    <dgm:cxn modelId="{AAE857D6-7D8E-E04B-93DA-5C5C72A07E16}" type="presParOf" srcId="{9910F3BA-9E2B-9C4A-9C15-9E191B5AFB23}" destId="{133699C1-4D27-CA47-844B-A2F3D79CC01E}" srcOrd="3" destOrd="0" presId="urn:microsoft.com/office/officeart/2005/8/layout/vProcess5"/>
    <dgm:cxn modelId="{3CE8C249-1E16-1B4E-BDE0-F14BFBC0AFC0}" type="presParOf" srcId="{9910F3BA-9E2B-9C4A-9C15-9E191B5AFB23}" destId="{706E4A8C-8309-7642-8809-9A5586E0F7BA}" srcOrd="4" destOrd="0" presId="urn:microsoft.com/office/officeart/2005/8/layout/vProcess5"/>
    <dgm:cxn modelId="{2762691D-3FCC-9546-8CBF-0D2C4544E6E9}" type="presParOf" srcId="{9910F3BA-9E2B-9C4A-9C15-9E191B5AFB23}" destId="{9E3D25B3-38C3-824D-8186-9F47FB9F67BA}" srcOrd="5" destOrd="0" presId="urn:microsoft.com/office/officeart/2005/8/layout/vProcess5"/>
    <dgm:cxn modelId="{E0985CDD-CB6C-8441-8EBC-5E8CCAC1B862}" type="presParOf" srcId="{9910F3BA-9E2B-9C4A-9C15-9E191B5AFB23}" destId="{2B9EC60C-DA4F-5946-AF86-53B7C38489B8}" srcOrd="6" destOrd="0" presId="urn:microsoft.com/office/officeart/2005/8/layout/vProcess5"/>
    <dgm:cxn modelId="{306C6C31-21C9-B44E-83A0-618CF6216A2B}" type="presParOf" srcId="{9910F3BA-9E2B-9C4A-9C15-9E191B5AFB23}" destId="{FE851B16-1F7D-1943-B3A9-5E473574C723}" srcOrd="7" destOrd="0" presId="urn:microsoft.com/office/officeart/2005/8/layout/vProcess5"/>
    <dgm:cxn modelId="{7579BB9A-5DB3-2A46-A4EC-F1D7B253C529}" type="presParOf" srcId="{9910F3BA-9E2B-9C4A-9C15-9E191B5AFB23}" destId="{9E7A4E8A-DE68-5F46-A875-618C99E233BE}" srcOrd="8" destOrd="0" presId="urn:microsoft.com/office/officeart/2005/8/layout/vProcess5"/>
    <dgm:cxn modelId="{3D5AD2C2-8D4B-7C4B-895C-76BC99CF622C}" type="presParOf" srcId="{9910F3BA-9E2B-9C4A-9C15-9E191B5AFB23}" destId="{73F87A4A-CCD0-F744-B526-A3C42FD03301}" srcOrd="9" destOrd="0" presId="urn:microsoft.com/office/officeart/2005/8/layout/vProcess5"/>
    <dgm:cxn modelId="{96CF5D4A-6A4E-DE4D-90DA-DD058A856397}" type="presParOf" srcId="{9910F3BA-9E2B-9C4A-9C15-9E191B5AFB23}" destId="{EBD25605-ADC2-C64E-A89F-9B9795023E2A}" srcOrd="10" destOrd="0" presId="urn:microsoft.com/office/officeart/2005/8/layout/vProcess5"/>
    <dgm:cxn modelId="{DF6763BC-9084-AA49-8C2E-A9B0C7C12D06}" type="presParOf" srcId="{9910F3BA-9E2B-9C4A-9C15-9E191B5AFB23}" destId="{0359BE4E-95B2-3749-93DA-CCDC110352A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19511-0939-42CC-87E9-55356021085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A030ECB-18A7-41EC-BD2B-199D371EE80E}">
      <dgm:prSet/>
      <dgm:spPr/>
      <dgm:t>
        <a:bodyPr/>
        <a:lstStyle/>
        <a:p>
          <a:r>
            <a:rPr lang="en-US"/>
            <a:t>Medical Practice Acts that include “prevention” in the defined scope of medical practice arguably exclude and chill unlicensed speech-heavy practices, such as motivational interviewing, that help prevent disease.</a:t>
          </a:r>
        </a:p>
      </dgm:t>
    </dgm:pt>
    <dgm:pt modelId="{C25B3A17-9785-4E08-9DE8-5E1A12FB004C}" type="parTrans" cxnId="{B9D1973F-7AB5-4791-9140-3FB3ADD4E823}">
      <dgm:prSet/>
      <dgm:spPr/>
      <dgm:t>
        <a:bodyPr/>
        <a:lstStyle/>
        <a:p>
          <a:endParaRPr lang="en-US"/>
        </a:p>
      </dgm:t>
    </dgm:pt>
    <dgm:pt modelId="{AE3817B4-09A2-4BB5-89C4-948C6031CFEF}" type="sibTrans" cxnId="{B9D1973F-7AB5-4791-9140-3FB3ADD4E823}">
      <dgm:prSet/>
      <dgm:spPr/>
      <dgm:t>
        <a:bodyPr/>
        <a:lstStyle/>
        <a:p>
          <a:endParaRPr lang="en-US"/>
        </a:p>
      </dgm:t>
    </dgm:pt>
    <dgm:pt modelId="{B7A6D382-F7CA-4569-B31C-AEE33C9B0097}">
      <dgm:prSet/>
      <dgm:spPr/>
      <dgm:t>
        <a:bodyPr/>
        <a:lstStyle/>
        <a:p>
          <a:r>
            <a:rPr lang="en-US"/>
            <a:t>Courts are more likely to invoke overbreadth doctrine if statute implicates First Amendment free speech protections.</a:t>
          </a:r>
        </a:p>
      </dgm:t>
    </dgm:pt>
    <dgm:pt modelId="{45A2DB4B-C28A-4B3F-8D9B-940951443382}" type="parTrans" cxnId="{30759577-D41B-4BFA-8EF9-2C183A45F5FE}">
      <dgm:prSet/>
      <dgm:spPr/>
      <dgm:t>
        <a:bodyPr/>
        <a:lstStyle/>
        <a:p>
          <a:endParaRPr lang="en-US"/>
        </a:p>
      </dgm:t>
    </dgm:pt>
    <dgm:pt modelId="{5168F169-65DB-4C0F-A1BE-B66577413AFB}" type="sibTrans" cxnId="{30759577-D41B-4BFA-8EF9-2C183A45F5FE}">
      <dgm:prSet/>
      <dgm:spPr/>
      <dgm:t>
        <a:bodyPr/>
        <a:lstStyle/>
        <a:p>
          <a:endParaRPr lang="en-US"/>
        </a:p>
      </dgm:t>
    </dgm:pt>
    <dgm:pt modelId="{B94FF92A-0E62-486E-B56B-2A620F67DBC3}">
      <dgm:prSet/>
      <dgm:spPr/>
      <dgm:t>
        <a:bodyPr/>
        <a:lstStyle/>
        <a:p>
          <a:r>
            <a:rPr lang="en-US"/>
            <a:t>Statutes that chill speech can be challenged facially without violating Article III standing</a:t>
          </a:r>
        </a:p>
      </dgm:t>
    </dgm:pt>
    <dgm:pt modelId="{BC636DDF-2D1F-414C-890C-CC768912FC9B}" type="parTrans" cxnId="{256D67A9-FE6E-4325-9CF9-0F0F6A1B0F51}">
      <dgm:prSet/>
      <dgm:spPr/>
      <dgm:t>
        <a:bodyPr/>
        <a:lstStyle/>
        <a:p>
          <a:endParaRPr lang="en-US"/>
        </a:p>
      </dgm:t>
    </dgm:pt>
    <dgm:pt modelId="{5FF7F0EE-EAD5-4891-973D-184D7F54B79F}" type="sibTrans" cxnId="{256D67A9-FE6E-4325-9CF9-0F0F6A1B0F51}">
      <dgm:prSet/>
      <dgm:spPr/>
      <dgm:t>
        <a:bodyPr/>
        <a:lstStyle/>
        <a:p>
          <a:endParaRPr lang="en-US"/>
        </a:p>
      </dgm:t>
    </dgm:pt>
    <dgm:pt modelId="{4F0DAF8F-0056-D247-A5BE-6D3B6E943C36}" type="pres">
      <dgm:prSet presAssocID="{69819511-0939-42CC-87E9-553560210854}" presName="linear" presStyleCnt="0">
        <dgm:presLayoutVars>
          <dgm:animLvl val="lvl"/>
          <dgm:resizeHandles val="exact"/>
        </dgm:presLayoutVars>
      </dgm:prSet>
      <dgm:spPr/>
    </dgm:pt>
    <dgm:pt modelId="{7402205A-838B-4349-892B-B3C8FE132C7D}" type="pres">
      <dgm:prSet presAssocID="{7A030ECB-18A7-41EC-BD2B-199D371EE80E}" presName="parentText" presStyleLbl="node1" presStyleIdx="0" presStyleCnt="3">
        <dgm:presLayoutVars>
          <dgm:chMax val="0"/>
          <dgm:bulletEnabled val="1"/>
        </dgm:presLayoutVars>
      </dgm:prSet>
      <dgm:spPr/>
    </dgm:pt>
    <dgm:pt modelId="{3BAEA13D-2AEC-DC4D-A7C2-2A38D7000C56}" type="pres">
      <dgm:prSet presAssocID="{AE3817B4-09A2-4BB5-89C4-948C6031CFEF}" presName="spacer" presStyleCnt="0"/>
      <dgm:spPr/>
    </dgm:pt>
    <dgm:pt modelId="{36F98556-B125-C047-B822-4BD913BA0604}" type="pres">
      <dgm:prSet presAssocID="{B7A6D382-F7CA-4569-B31C-AEE33C9B0097}" presName="parentText" presStyleLbl="node1" presStyleIdx="1" presStyleCnt="3">
        <dgm:presLayoutVars>
          <dgm:chMax val="0"/>
          <dgm:bulletEnabled val="1"/>
        </dgm:presLayoutVars>
      </dgm:prSet>
      <dgm:spPr/>
    </dgm:pt>
    <dgm:pt modelId="{C02DC0D1-D280-4447-B0B4-6BF5482891CF}" type="pres">
      <dgm:prSet presAssocID="{5168F169-65DB-4C0F-A1BE-B66577413AFB}" presName="spacer" presStyleCnt="0"/>
      <dgm:spPr/>
    </dgm:pt>
    <dgm:pt modelId="{F8D54EAB-FFF2-9649-AB4D-6A5070D7D4E6}" type="pres">
      <dgm:prSet presAssocID="{B94FF92A-0E62-486E-B56B-2A620F67DBC3}" presName="parentText" presStyleLbl="node1" presStyleIdx="2" presStyleCnt="3">
        <dgm:presLayoutVars>
          <dgm:chMax val="0"/>
          <dgm:bulletEnabled val="1"/>
        </dgm:presLayoutVars>
      </dgm:prSet>
      <dgm:spPr/>
    </dgm:pt>
  </dgm:ptLst>
  <dgm:cxnLst>
    <dgm:cxn modelId="{D5037C31-41CD-424D-A4D1-D2FD7411E3C1}" type="presOf" srcId="{7A030ECB-18A7-41EC-BD2B-199D371EE80E}" destId="{7402205A-838B-4349-892B-B3C8FE132C7D}" srcOrd="0" destOrd="0" presId="urn:microsoft.com/office/officeart/2005/8/layout/vList2"/>
    <dgm:cxn modelId="{B9D1973F-7AB5-4791-9140-3FB3ADD4E823}" srcId="{69819511-0939-42CC-87E9-553560210854}" destId="{7A030ECB-18A7-41EC-BD2B-199D371EE80E}" srcOrd="0" destOrd="0" parTransId="{C25B3A17-9785-4E08-9DE8-5E1A12FB004C}" sibTransId="{AE3817B4-09A2-4BB5-89C4-948C6031CFEF}"/>
    <dgm:cxn modelId="{30759577-D41B-4BFA-8EF9-2C183A45F5FE}" srcId="{69819511-0939-42CC-87E9-553560210854}" destId="{B7A6D382-F7CA-4569-B31C-AEE33C9B0097}" srcOrd="1" destOrd="0" parTransId="{45A2DB4B-C28A-4B3F-8D9B-940951443382}" sibTransId="{5168F169-65DB-4C0F-A1BE-B66577413AFB}"/>
    <dgm:cxn modelId="{256D67A9-FE6E-4325-9CF9-0F0F6A1B0F51}" srcId="{69819511-0939-42CC-87E9-553560210854}" destId="{B94FF92A-0E62-486E-B56B-2A620F67DBC3}" srcOrd="2" destOrd="0" parTransId="{BC636DDF-2D1F-414C-890C-CC768912FC9B}" sibTransId="{5FF7F0EE-EAD5-4891-973D-184D7F54B79F}"/>
    <dgm:cxn modelId="{C34944BD-1B91-F94D-B402-2999B97120CE}" type="presOf" srcId="{B7A6D382-F7CA-4569-B31C-AEE33C9B0097}" destId="{36F98556-B125-C047-B822-4BD913BA0604}" srcOrd="0" destOrd="0" presId="urn:microsoft.com/office/officeart/2005/8/layout/vList2"/>
    <dgm:cxn modelId="{888AF9D6-05D6-9841-B661-7962D05D5B39}" type="presOf" srcId="{B94FF92A-0E62-486E-B56B-2A620F67DBC3}" destId="{F8D54EAB-FFF2-9649-AB4D-6A5070D7D4E6}" srcOrd="0" destOrd="0" presId="urn:microsoft.com/office/officeart/2005/8/layout/vList2"/>
    <dgm:cxn modelId="{561038DC-D94A-2444-AFE0-8F5C0A40B71A}" type="presOf" srcId="{69819511-0939-42CC-87E9-553560210854}" destId="{4F0DAF8F-0056-D247-A5BE-6D3B6E943C36}" srcOrd="0" destOrd="0" presId="urn:microsoft.com/office/officeart/2005/8/layout/vList2"/>
    <dgm:cxn modelId="{C1D9FE75-5379-AE42-A8E0-B1BCE9322B58}" type="presParOf" srcId="{4F0DAF8F-0056-D247-A5BE-6D3B6E943C36}" destId="{7402205A-838B-4349-892B-B3C8FE132C7D}" srcOrd="0" destOrd="0" presId="urn:microsoft.com/office/officeart/2005/8/layout/vList2"/>
    <dgm:cxn modelId="{B66662E7-54BC-4647-9D86-54BBCACD670B}" type="presParOf" srcId="{4F0DAF8F-0056-D247-A5BE-6D3B6E943C36}" destId="{3BAEA13D-2AEC-DC4D-A7C2-2A38D7000C56}" srcOrd="1" destOrd="0" presId="urn:microsoft.com/office/officeart/2005/8/layout/vList2"/>
    <dgm:cxn modelId="{365DAFFD-FFEF-4643-BD67-10734FFC128B}" type="presParOf" srcId="{4F0DAF8F-0056-D247-A5BE-6D3B6E943C36}" destId="{36F98556-B125-C047-B822-4BD913BA0604}" srcOrd="2" destOrd="0" presId="urn:microsoft.com/office/officeart/2005/8/layout/vList2"/>
    <dgm:cxn modelId="{AEC871A8-5684-8A4D-91F5-3826EBA402D4}" type="presParOf" srcId="{4F0DAF8F-0056-D247-A5BE-6D3B6E943C36}" destId="{C02DC0D1-D280-4447-B0B4-6BF5482891CF}" srcOrd="3" destOrd="0" presId="urn:microsoft.com/office/officeart/2005/8/layout/vList2"/>
    <dgm:cxn modelId="{7C9A5275-F58B-3C4D-82AC-1C7DB5D71602}" type="presParOf" srcId="{4F0DAF8F-0056-D247-A5BE-6D3B6E943C36}" destId="{F8D54EAB-FFF2-9649-AB4D-6A5070D7D4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E30584-A867-4C61-85B2-5020AA8553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E00E88-75FB-4F56-8C6E-B5BDAE0A9F79}">
      <dgm:prSet/>
      <dgm:spPr/>
      <dgm:t>
        <a:bodyPr/>
        <a:lstStyle/>
        <a:p>
          <a:pPr>
            <a:lnSpc>
              <a:spcPct val="100000"/>
            </a:lnSpc>
          </a:pPr>
          <a:r>
            <a:rPr lang="en-US"/>
            <a:t>Medicine not meeting disease prevention needs</a:t>
          </a:r>
        </a:p>
      </dgm:t>
    </dgm:pt>
    <dgm:pt modelId="{7AF6B681-6279-4F8B-91B2-7A25230434B3}" type="parTrans" cxnId="{6314A578-C5D0-421E-BCF4-93B57FC92389}">
      <dgm:prSet/>
      <dgm:spPr/>
      <dgm:t>
        <a:bodyPr/>
        <a:lstStyle/>
        <a:p>
          <a:endParaRPr lang="en-US"/>
        </a:p>
      </dgm:t>
    </dgm:pt>
    <dgm:pt modelId="{C1EB9047-974E-42E4-AB16-92458EC39CB2}" type="sibTrans" cxnId="{6314A578-C5D0-421E-BCF4-93B57FC92389}">
      <dgm:prSet/>
      <dgm:spPr/>
      <dgm:t>
        <a:bodyPr/>
        <a:lstStyle/>
        <a:p>
          <a:endParaRPr lang="en-US"/>
        </a:p>
      </dgm:t>
    </dgm:pt>
    <dgm:pt modelId="{F80BF826-1576-4E9D-80CB-F4E59082C85E}">
      <dgm:prSet/>
      <dgm:spPr/>
      <dgm:t>
        <a:bodyPr/>
        <a:lstStyle/>
        <a:p>
          <a:pPr>
            <a:lnSpc>
              <a:spcPct val="100000"/>
            </a:lnSpc>
          </a:pPr>
          <a:r>
            <a:rPr lang="en-US"/>
            <a:t>Wellness coaches are trained to help motivate consumers to change unhealthy behaviors</a:t>
          </a:r>
        </a:p>
      </dgm:t>
    </dgm:pt>
    <dgm:pt modelId="{E892BE76-E450-46E4-8896-108FFCA8D8D4}" type="parTrans" cxnId="{47FA43FC-3D8D-4749-B964-D8720BF7B780}">
      <dgm:prSet/>
      <dgm:spPr/>
      <dgm:t>
        <a:bodyPr/>
        <a:lstStyle/>
        <a:p>
          <a:endParaRPr lang="en-US"/>
        </a:p>
      </dgm:t>
    </dgm:pt>
    <dgm:pt modelId="{7F64D5EF-67B0-48BF-85F5-4862EB304FAD}" type="sibTrans" cxnId="{47FA43FC-3D8D-4749-B964-D8720BF7B780}">
      <dgm:prSet/>
      <dgm:spPr/>
      <dgm:t>
        <a:bodyPr/>
        <a:lstStyle/>
        <a:p>
          <a:endParaRPr lang="en-US"/>
        </a:p>
      </dgm:t>
    </dgm:pt>
    <dgm:pt modelId="{CF6307C1-66C2-4C5F-8491-6EE01EB1F184}">
      <dgm:prSet/>
      <dgm:spPr/>
      <dgm:t>
        <a:bodyPr/>
        <a:lstStyle/>
        <a:p>
          <a:pPr>
            <a:lnSpc>
              <a:spcPct val="100000"/>
            </a:lnSpc>
          </a:pPr>
          <a:r>
            <a:rPr lang="en-US"/>
            <a:t>Current law and legal authorities chill speech of wellness coaches who may otherwise explicitly say they can help prevent disease through speech-heavy practice</a:t>
          </a:r>
        </a:p>
      </dgm:t>
    </dgm:pt>
    <dgm:pt modelId="{C6FE31AB-AE72-4F3D-A9DB-40F84E533D1E}" type="parTrans" cxnId="{95D3DD7D-5E0D-445D-9416-567EF38552F4}">
      <dgm:prSet/>
      <dgm:spPr/>
      <dgm:t>
        <a:bodyPr/>
        <a:lstStyle/>
        <a:p>
          <a:endParaRPr lang="en-US"/>
        </a:p>
      </dgm:t>
    </dgm:pt>
    <dgm:pt modelId="{650A23FE-3E77-4EC6-AA35-C46C6496DC66}" type="sibTrans" cxnId="{95D3DD7D-5E0D-445D-9416-567EF38552F4}">
      <dgm:prSet/>
      <dgm:spPr/>
      <dgm:t>
        <a:bodyPr/>
        <a:lstStyle/>
        <a:p>
          <a:endParaRPr lang="en-US"/>
        </a:p>
      </dgm:t>
    </dgm:pt>
    <dgm:pt modelId="{4CD4FCF3-A6C6-4F2C-ACE0-4A6440DFE9E7}">
      <dgm:prSet/>
      <dgm:spPr/>
      <dgm:t>
        <a:bodyPr/>
        <a:lstStyle/>
        <a:p>
          <a:pPr>
            <a:lnSpc>
              <a:spcPct val="100000"/>
            </a:lnSpc>
          </a:pPr>
          <a:r>
            <a:rPr lang="en-US"/>
            <a:t>Instead, these coaches engage in word gymnastics to avoid violating unlicensed practice of medicine or psychotherapy. </a:t>
          </a:r>
        </a:p>
      </dgm:t>
    </dgm:pt>
    <dgm:pt modelId="{8649C2DA-EA04-44DF-96CD-3E9D8183CBD7}" type="parTrans" cxnId="{785DAFCB-51C1-4989-805A-4C259F991764}">
      <dgm:prSet/>
      <dgm:spPr/>
      <dgm:t>
        <a:bodyPr/>
        <a:lstStyle/>
        <a:p>
          <a:endParaRPr lang="en-US"/>
        </a:p>
      </dgm:t>
    </dgm:pt>
    <dgm:pt modelId="{E14095AB-F868-4527-A0EA-710FB276D662}" type="sibTrans" cxnId="{785DAFCB-51C1-4989-805A-4C259F991764}">
      <dgm:prSet/>
      <dgm:spPr/>
      <dgm:t>
        <a:bodyPr/>
        <a:lstStyle/>
        <a:p>
          <a:endParaRPr lang="en-US"/>
        </a:p>
      </dgm:t>
    </dgm:pt>
    <dgm:pt modelId="{CCCD3F59-6775-46D3-9293-8B782BDF3E06}" type="pres">
      <dgm:prSet presAssocID="{56E30584-A867-4C61-85B2-5020AA85535C}" presName="root" presStyleCnt="0">
        <dgm:presLayoutVars>
          <dgm:dir/>
          <dgm:resizeHandles val="exact"/>
        </dgm:presLayoutVars>
      </dgm:prSet>
      <dgm:spPr/>
    </dgm:pt>
    <dgm:pt modelId="{E68D7F7F-4289-4FB9-97C8-42B17A9ECB3D}" type="pres">
      <dgm:prSet presAssocID="{97E00E88-75FB-4F56-8C6E-B5BDAE0A9F79}" presName="compNode" presStyleCnt="0"/>
      <dgm:spPr/>
    </dgm:pt>
    <dgm:pt modelId="{8B2FAF28-5B1E-4CAD-9269-830B604767AF}" type="pres">
      <dgm:prSet presAssocID="{97E00E88-75FB-4F56-8C6E-B5BDAE0A9F79}" presName="bgRect" presStyleLbl="bgShp" presStyleIdx="0" presStyleCnt="4"/>
      <dgm:spPr/>
    </dgm:pt>
    <dgm:pt modelId="{12866389-4F0B-456A-99C3-C4AAFD570B7B}" type="pres">
      <dgm:prSet presAssocID="{97E00E88-75FB-4F56-8C6E-B5BDAE0A9F79}"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tethoscope"/>
        </a:ext>
      </dgm:extLst>
    </dgm:pt>
    <dgm:pt modelId="{AC225F1B-1887-496D-A607-40921C7E0795}" type="pres">
      <dgm:prSet presAssocID="{97E00E88-75FB-4F56-8C6E-B5BDAE0A9F79}" presName="spaceRect" presStyleCnt="0"/>
      <dgm:spPr/>
    </dgm:pt>
    <dgm:pt modelId="{059E313D-EC37-40FE-B592-8820EFCF1F7D}" type="pres">
      <dgm:prSet presAssocID="{97E00E88-75FB-4F56-8C6E-B5BDAE0A9F79}" presName="parTx" presStyleLbl="revTx" presStyleIdx="0" presStyleCnt="4">
        <dgm:presLayoutVars>
          <dgm:chMax val="0"/>
          <dgm:chPref val="0"/>
        </dgm:presLayoutVars>
      </dgm:prSet>
      <dgm:spPr/>
    </dgm:pt>
    <dgm:pt modelId="{49637540-8876-4FA3-BB05-ACA23EA9A894}" type="pres">
      <dgm:prSet presAssocID="{C1EB9047-974E-42E4-AB16-92458EC39CB2}" presName="sibTrans" presStyleCnt="0"/>
      <dgm:spPr/>
    </dgm:pt>
    <dgm:pt modelId="{1D1E7D10-4547-4D67-8A6B-95A7D89310C6}" type="pres">
      <dgm:prSet presAssocID="{F80BF826-1576-4E9D-80CB-F4E59082C85E}" presName="compNode" presStyleCnt="0"/>
      <dgm:spPr/>
    </dgm:pt>
    <dgm:pt modelId="{076CEB45-FC2E-4869-8E01-993849F6E666}" type="pres">
      <dgm:prSet presAssocID="{F80BF826-1576-4E9D-80CB-F4E59082C85E}" presName="bgRect" presStyleLbl="bgShp" presStyleIdx="1" presStyleCnt="4"/>
      <dgm:spPr/>
    </dgm:pt>
    <dgm:pt modelId="{C98DAB26-57C9-4E61-8868-32B427931750}" type="pres">
      <dgm:prSet presAssocID="{F80BF826-1576-4E9D-80CB-F4E59082C85E}"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umbbell"/>
        </a:ext>
      </dgm:extLst>
    </dgm:pt>
    <dgm:pt modelId="{F31C2081-456C-4F52-800C-25C5296563C7}" type="pres">
      <dgm:prSet presAssocID="{F80BF826-1576-4E9D-80CB-F4E59082C85E}" presName="spaceRect" presStyleCnt="0"/>
      <dgm:spPr/>
    </dgm:pt>
    <dgm:pt modelId="{4273F88F-5E46-4715-93B6-0E84857AD7E8}" type="pres">
      <dgm:prSet presAssocID="{F80BF826-1576-4E9D-80CB-F4E59082C85E}" presName="parTx" presStyleLbl="revTx" presStyleIdx="1" presStyleCnt="4">
        <dgm:presLayoutVars>
          <dgm:chMax val="0"/>
          <dgm:chPref val="0"/>
        </dgm:presLayoutVars>
      </dgm:prSet>
      <dgm:spPr/>
    </dgm:pt>
    <dgm:pt modelId="{CB672E4A-EB47-4819-8EC6-FA63E8F86608}" type="pres">
      <dgm:prSet presAssocID="{7F64D5EF-67B0-48BF-85F5-4862EB304FAD}" presName="sibTrans" presStyleCnt="0"/>
      <dgm:spPr/>
    </dgm:pt>
    <dgm:pt modelId="{529067F0-963A-45A7-BF67-8006CD8ED7F8}" type="pres">
      <dgm:prSet presAssocID="{CF6307C1-66C2-4C5F-8491-6EE01EB1F184}" presName="compNode" presStyleCnt="0"/>
      <dgm:spPr/>
    </dgm:pt>
    <dgm:pt modelId="{8C0B29D0-CF66-4DFE-B242-982DA9831AC1}" type="pres">
      <dgm:prSet presAssocID="{CF6307C1-66C2-4C5F-8491-6EE01EB1F184}" presName="bgRect" presStyleLbl="bgShp" presStyleIdx="2" presStyleCnt="4"/>
      <dgm:spPr/>
    </dgm:pt>
    <dgm:pt modelId="{76FA5DC0-D77E-4EFE-9855-0573FFB919E5}" type="pres">
      <dgm:prSet presAssocID="{CF6307C1-66C2-4C5F-8491-6EE01EB1F184}"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octor"/>
        </a:ext>
      </dgm:extLst>
    </dgm:pt>
    <dgm:pt modelId="{E0735999-23D2-474F-B9C2-CFE0B151363C}" type="pres">
      <dgm:prSet presAssocID="{CF6307C1-66C2-4C5F-8491-6EE01EB1F184}" presName="spaceRect" presStyleCnt="0"/>
      <dgm:spPr/>
    </dgm:pt>
    <dgm:pt modelId="{B28809D3-47A6-45B0-8E0F-424A4FEB817A}" type="pres">
      <dgm:prSet presAssocID="{CF6307C1-66C2-4C5F-8491-6EE01EB1F184}" presName="parTx" presStyleLbl="revTx" presStyleIdx="2" presStyleCnt="4">
        <dgm:presLayoutVars>
          <dgm:chMax val="0"/>
          <dgm:chPref val="0"/>
        </dgm:presLayoutVars>
      </dgm:prSet>
      <dgm:spPr/>
    </dgm:pt>
    <dgm:pt modelId="{09E1B436-6428-48AB-8F46-068A6BA1881C}" type="pres">
      <dgm:prSet presAssocID="{650A23FE-3E77-4EC6-AA35-C46C6496DC66}" presName="sibTrans" presStyleCnt="0"/>
      <dgm:spPr/>
    </dgm:pt>
    <dgm:pt modelId="{E6FB2A06-864D-42D7-A918-3B89D309BA3D}" type="pres">
      <dgm:prSet presAssocID="{4CD4FCF3-A6C6-4F2C-ACE0-4A6440DFE9E7}" presName="compNode" presStyleCnt="0"/>
      <dgm:spPr/>
    </dgm:pt>
    <dgm:pt modelId="{4A0716FD-C816-436F-A678-7436EC9FFE6C}" type="pres">
      <dgm:prSet presAssocID="{4CD4FCF3-A6C6-4F2C-ACE0-4A6440DFE9E7}" presName="bgRect" presStyleLbl="bgShp" presStyleIdx="3" presStyleCnt="4"/>
      <dgm:spPr/>
    </dgm:pt>
    <dgm:pt modelId="{9D77B599-0EE2-45DE-9ECE-74030B678B73}" type="pres">
      <dgm:prSet presAssocID="{4CD4FCF3-A6C6-4F2C-ACE0-4A6440DFE9E7}"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9FCF8CEA-BD9E-4DA7-886C-E301F3921FA1}" type="pres">
      <dgm:prSet presAssocID="{4CD4FCF3-A6C6-4F2C-ACE0-4A6440DFE9E7}" presName="spaceRect" presStyleCnt="0"/>
      <dgm:spPr/>
    </dgm:pt>
    <dgm:pt modelId="{4836AC23-792D-4064-BB25-B1957DD73F17}" type="pres">
      <dgm:prSet presAssocID="{4CD4FCF3-A6C6-4F2C-ACE0-4A6440DFE9E7}" presName="parTx" presStyleLbl="revTx" presStyleIdx="3" presStyleCnt="4">
        <dgm:presLayoutVars>
          <dgm:chMax val="0"/>
          <dgm:chPref val="0"/>
        </dgm:presLayoutVars>
      </dgm:prSet>
      <dgm:spPr/>
    </dgm:pt>
  </dgm:ptLst>
  <dgm:cxnLst>
    <dgm:cxn modelId="{24FDC129-E1DF-4A35-A2FE-2172020D19EC}" type="presOf" srcId="{CF6307C1-66C2-4C5F-8491-6EE01EB1F184}" destId="{B28809D3-47A6-45B0-8E0F-424A4FEB817A}" srcOrd="0" destOrd="0" presId="urn:microsoft.com/office/officeart/2018/2/layout/IconVerticalSolidList"/>
    <dgm:cxn modelId="{96F0FC35-077F-46B8-847A-0E35AACE9310}" type="presOf" srcId="{F80BF826-1576-4E9D-80CB-F4E59082C85E}" destId="{4273F88F-5E46-4715-93B6-0E84857AD7E8}" srcOrd="0" destOrd="0" presId="urn:microsoft.com/office/officeart/2018/2/layout/IconVerticalSolidList"/>
    <dgm:cxn modelId="{B2A8B641-EA16-4A48-AF21-C6000C7F1171}" type="presOf" srcId="{56E30584-A867-4C61-85B2-5020AA85535C}" destId="{CCCD3F59-6775-46D3-9293-8B782BDF3E06}" srcOrd="0" destOrd="0" presId="urn:microsoft.com/office/officeart/2018/2/layout/IconVerticalSolidList"/>
    <dgm:cxn modelId="{6314A578-C5D0-421E-BCF4-93B57FC92389}" srcId="{56E30584-A867-4C61-85B2-5020AA85535C}" destId="{97E00E88-75FB-4F56-8C6E-B5BDAE0A9F79}" srcOrd="0" destOrd="0" parTransId="{7AF6B681-6279-4F8B-91B2-7A25230434B3}" sibTransId="{C1EB9047-974E-42E4-AB16-92458EC39CB2}"/>
    <dgm:cxn modelId="{95D3DD7D-5E0D-445D-9416-567EF38552F4}" srcId="{56E30584-A867-4C61-85B2-5020AA85535C}" destId="{CF6307C1-66C2-4C5F-8491-6EE01EB1F184}" srcOrd="2" destOrd="0" parTransId="{C6FE31AB-AE72-4F3D-A9DB-40F84E533D1E}" sibTransId="{650A23FE-3E77-4EC6-AA35-C46C6496DC66}"/>
    <dgm:cxn modelId="{FB808EC7-A8A9-420B-82F7-7E23044577B8}" type="presOf" srcId="{4CD4FCF3-A6C6-4F2C-ACE0-4A6440DFE9E7}" destId="{4836AC23-792D-4064-BB25-B1957DD73F17}" srcOrd="0" destOrd="0" presId="urn:microsoft.com/office/officeart/2018/2/layout/IconVerticalSolidList"/>
    <dgm:cxn modelId="{785DAFCB-51C1-4989-805A-4C259F991764}" srcId="{56E30584-A867-4C61-85B2-5020AA85535C}" destId="{4CD4FCF3-A6C6-4F2C-ACE0-4A6440DFE9E7}" srcOrd="3" destOrd="0" parTransId="{8649C2DA-EA04-44DF-96CD-3E9D8183CBD7}" sibTransId="{E14095AB-F868-4527-A0EA-710FB276D662}"/>
    <dgm:cxn modelId="{47FA43FC-3D8D-4749-B964-D8720BF7B780}" srcId="{56E30584-A867-4C61-85B2-5020AA85535C}" destId="{F80BF826-1576-4E9D-80CB-F4E59082C85E}" srcOrd="1" destOrd="0" parTransId="{E892BE76-E450-46E4-8896-108FFCA8D8D4}" sibTransId="{7F64D5EF-67B0-48BF-85F5-4862EB304FAD}"/>
    <dgm:cxn modelId="{C1F098FD-2BC5-4A86-AD9E-1C9C9895D6B7}" type="presOf" srcId="{97E00E88-75FB-4F56-8C6E-B5BDAE0A9F79}" destId="{059E313D-EC37-40FE-B592-8820EFCF1F7D}" srcOrd="0" destOrd="0" presId="urn:microsoft.com/office/officeart/2018/2/layout/IconVerticalSolidList"/>
    <dgm:cxn modelId="{60BA0162-D5A7-4204-A69E-5D59BF6409F6}" type="presParOf" srcId="{CCCD3F59-6775-46D3-9293-8B782BDF3E06}" destId="{E68D7F7F-4289-4FB9-97C8-42B17A9ECB3D}" srcOrd="0" destOrd="0" presId="urn:microsoft.com/office/officeart/2018/2/layout/IconVerticalSolidList"/>
    <dgm:cxn modelId="{C18FDA42-2E6F-4BA9-85F7-3EDA55CB719A}" type="presParOf" srcId="{E68D7F7F-4289-4FB9-97C8-42B17A9ECB3D}" destId="{8B2FAF28-5B1E-4CAD-9269-830B604767AF}" srcOrd="0" destOrd="0" presId="urn:microsoft.com/office/officeart/2018/2/layout/IconVerticalSolidList"/>
    <dgm:cxn modelId="{0CD60267-41E3-4659-850B-F3DF2D73CAD5}" type="presParOf" srcId="{E68D7F7F-4289-4FB9-97C8-42B17A9ECB3D}" destId="{12866389-4F0B-456A-99C3-C4AAFD570B7B}" srcOrd="1" destOrd="0" presId="urn:microsoft.com/office/officeart/2018/2/layout/IconVerticalSolidList"/>
    <dgm:cxn modelId="{52A30E10-61F4-4B67-982E-9B92C948A086}" type="presParOf" srcId="{E68D7F7F-4289-4FB9-97C8-42B17A9ECB3D}" destId="{AC225F1B-1887-496D-A607-40921C7E0795}" srcOrd="2" destOrd="0" presId="urn:microsoft.com/office/officeart/2018/2/layout/IconVerticalSolidList"/>
    <dgm:cxn modelId="{7915146F-9271-4BB5-AB0B-9338FC1CF407}" type="presParOf" srcId="{E68D7F7F-4289-4FB9-97C8-42B17A9ECB3D}" destId="{059E313D-EC37-40FE-B592-8820EFCF1F7D}" srcOrd="3" destOrd="0" presId="urn:microsoft.com/office/officeart/2018/2/layout/IconVerticalSolidList"/>
    <dgm:cxn modelId="{941AA7B0-37BD-42EF-B15A-E04C5436B0D1}" type="presParOf" srcId="{CCCD3F59-6775-46D3-9293-8B782BDF3E06}" destId="{49637540-8876-4FA3-BB05-ACA23EA9A894}" srcOrd="1" destOrd="0" presId="urn:microsoft.com/office/officeart/2018/2/layout/IconVerticalSolidList"/>
    <dgm:cxn modelId="{47E4F935-A9DA-4F7A-A312-92ED0F486D10}" type="presParOf" srcId="{CCCD3F59-6775-46D3-9293-8B782BDF3E06}" destId="{1D1E7D10-4547-4D67-8A6B-95A7D89310C6}" srcOrd="2" destOrd="0" presId="urn:microsoft.com/office/officeart/2018/2/layout/IconVerticalSolidList"/>
    <dgm:cxn modelId="{36975659-6CFF-4FE7-BFC8-33A58E4EBCE4}" type="presParOf" srcId="{1D1E7D10-4547-4D67-8A6B-95A7D89310C6}" destId="{076CEB45-FC2E-4869-8E01-993849F6E666}" srcOrd="0" destOrd="0" presId="urn:microsoft.com/office/officeart/2018/2/layout/IconVerticalSolidList"/>
    <dgm:cxn modelId="{0195F6B1-0525-4638-867B-0D0E5FDEB0B0}" type="presParOf" srcId="{1D1E7D10-4547-4D67-8A6B-95A7D89310C6}" destId="{C98DAB26-57C9-4E61-8868-32B427931750}" srcOrd="1" destOrd="0" presId="urn:microsoft.com/office/officeart/2018/2/layout/IconVerticalSolidList"/>
    <dgm:cxn modelId="{F5747D7B-0CE1-4B5E-A760-D3446BF52D5C}" type="presParOf" srcId="{1D1E7D10-4547-4D67-8A6B-95A7D89310C6}" destId="{F31C2081-456C-4F52-800C-25C5296563C7}" srcOrd="2" destOrd="0" presId="urn:microsoft.com/office/officeart/2018/2/layout/IconVerticalSolidList"/>
    <dgm:cxn modelId="{4126474C-6648-48B2-A073-0F00458D85B5}" type="presParOf" srcId="{1D1E7D10-4547-4D67-8A6B-95A7D89310C6}" destId="{4273F88F-5E46-4715-93B6-0E84857AD7E8}" srcOrd="3" destOrd="0" presId="urn:microsoft.com/office/officeart/2018/2/layout/IconVerticalSolidList"/>
    <dgm:cxn modelId="{EE7FDA94-0AFD-4187-AAEC-E7685033FCBC}" type="presParOf" srcId="{CCCD3F59-6775-46D3-9293-8B782BDF3E06}" destId="{CB672E4A-EB47-4819-8EC6-FA63E8F86608}" srcOrd="3" destOrd="0" presId="urn:microsoft.com/office/officeart/2018/2/layout/IconVerticalSolidList"/>
    <dgm:cxn modelId="{AAC4C8B4-B7CA-4CE0-BCC0-B61538A25885}" type="presParOf" srcId="{CCCD3F59-6775-46D3-9293-8B782BDF3E06}" destId="{529067F0-963A-45A7-BF67-8006CD8ED7F8}" srcOrd="4" destOrd="0" presId="urn:microsoft.com/office/officeart/2018/2/layout/IconVerticalSolidList"/>
    <dgm:cxn modelId="{0F132BA7-1922-4941-9C47-EA6BB0D496F9}" type="presParOf" srcId="{529067F0-963A-45A7-BF67-8006CD8ED7F8}" destId="{8C0B29D0-CF66-4DFE-B242-982DA9831AC1}" srcOrd="0" destOrd="0" presId="urn:microsoft.com/office/officeart/2018/2/layout/IconVerticalSolidList"/>
    <dgm:cxn modelId="{83DDC211-0C52-48D2-A2D3-B80F091F8913}" type="presParOf" srcId="{529067F0-963A-45A7-BF67-8006CD8ED7F8}" destId="{76FA5DC0-D77E-4EFE-9855-0573FFB919E5}" srcOrd="1" destOrd="0" presId="urn:microsoft.com/office/officeart/2018/2/layout/IconVerticalSolidList"/>
    <dgm:cxn modelId="{32CE018B-3ACF-47D4-8E7D-A62D9701DF1C}" type="presParOf" srcId="{529067F0-963A-45A7-BF67-8006CD8ED7F8}" destId="{E0735999-23D2-474F-B9C2-CFE0B151363C}" srcOrd="2" destOrd="0" presId="urn:microsoft.com/office/officeart/2018/2/layout/IconVerticalSolidList"/>
    <dgm:cxn modelId="{3CCFCAD1-E316-4471-B104-F9ACC9925DCC}" type="presParOf" srcId="{529067F0-963A-45A7-BF67-8006CD8ED7F8}" destId="{B28809D3-47A6-45B0-8E0F-424A4FEB817A}" srcOrd="3" destOrd="0" presId="urn:microsoft.com/office/officeart/2018/2/layout/IconVerticalSolidList"/>
    <dgm:cxn modelId="{67FEC02E-6581-4691-B59F-226103CABE7A}" type="presParOf" srcId="{CCCD3F59-6775-46D3-9293-8B782BDF3E06}" destId="{09E1B436-6428-48AB-8F46-068A6BA1881C}" srcOrd="5" destOrd="0" presId="urn:microsoft.com/office/officeart/2018/2/layout/IconVerticalSolidList"/>
    <dgm:cxn modelId="{661DB51C-C548-41D6-BB0C-A57D957A1CC2}" type="presParOf" srcId="{CCCD3F59-6775-46D3-9293-8B782BDF3E06}" destId="{E6FB2A06-864D-42D7-A918-3B89D309BA3D}" srcOrd="6" destOrd="0" presId="urn:microsoft.com/office/officeart/2018/2/layout/IconVerticalSolidList"/>
    <dgm:cxn modelId="{57B55047-FB32-466D-AD64-75AC932A7102}" type="presParOf" srcId="{E6FB2A06-864D-42D7-A918-3B89D309BA3D}" destId="{4A0716FD-C816-436F-A678-7436EC9FFE6C}" srcOrd="0" destOrd="0" presId="urn:microsoft.com/office/officeart/2018/2/layout/IconVerticalSolidList"/>
    <dgm:cxn modelId="{6E000C35-67C8-4A59-8B81-947AA347DD4E}" type="presParOf" srcId="{E6FB2A06-864D-42D7-A918-3B89D309BA3D}" destId="{9D77B599-0EE2-45DE-9ECE-74030B678B73}" srcOrd="1" destOrd="0" presId="urn:microsoft.com/office/officeart/2018/2/layout/IconVerticalSolidList"/>
    <dgm:cxn modelId="{551F6733-B409-4032-82B1-E2003323E825}" type="presParOf" srcId="{E6FB2A06-864D-42D7-A918-3B89D309BA3D}" destId="{9FCF8CEA-BD9E-4DA7-886C-E301F3921FA1}" srcOrd="2" destOrd="0" presId="urn:microsoft.com/office/officeart/2018/2/layout/IconVerticalSolidList"/>
    <dgm:cxn modelId="{2CE66217-D80A-4D00-9124-DFFA0CB17C8D}" type="presParOf" srcId="{E6FB2A06-864D-42D7-A918-3B89D309BA3D}" destId="{4836AC23-792D-4064-BB25-B1957DD73F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C639D-868D-3B49-8276-47165B6AE31A}">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6 in 10 Americans have at least one chronic disease</a:t>
          </a:r>
        </a:p>
      </dsp:txBody>
      <dsp:txXfrm>
        <a:off x="27017" y="27017"/>
        <a:ext cx="7668958" cy="868383"/>
      </dsp:txXfrm>
    </dsp:sp>
    <dsp:sp modelId="{4AD81B29-981A-1F45-B492-4BD902576EE3}">
      <dsp:nvSpPr>
        <dsp:cNvPr id="0" name=""/>
        <dsp:cNvSpPr/>
      </dsp:nvSpPr>
      <dsp:spPr>
        <a:xfrm>
          <a:off x="732164" y="1090129"/>
          <a:ext cx="8742263" cy="922417"/>
        </a:xfrm>
        <a:prstGeom prst="roundRect">
          <a:avLst>
            <a:gd name="adj" fmla="val 1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4 in 10 have 2+ chronic conditions. </a:t>
          </a:r>
        </a:p>
        <a:p>
          <a:pPr marL="114300" lvl="1" indent="-114300" algn="l" defTabSz="622300">
            <a:lnSpc>
              <a:spcPct val="90000"/>
            </a:lnSpc>
            <a:spcBef>
              <a:spcPct val="0"/>
            </a:spcBef>
            <a:spcAft>
              <a:spcPct val="15000"/>
            </a:spcAft>
            <a:buChar char="•"/>
          </a:pPr>
          <a:r>
            <a:rPr lang="en-US" sz="1400" kern="1200"/>
            <a:t>90 Fed. Reg. 32352, 32507 (July 16, 2025). </a:t>
          </a:r>
        </a:p>
      </dsp:txBody>
      <dsp:txXfrm>
        <a:off x="759181" y="1117146"/>
        <a:ext cx="7356493" cy="868383"/>
      </dsp:txXfrm>
    </dsp:sp>
    <dsp:sp modelId="{133699C1-4D27-CA47-844B-A2F3D79CC01E}">
      <dsp:nvSpPr>
        <dsp:cNvPr id="0" name=""/>
        <dsp:cNvSpPr/>
      </dsp:nvSpPr>
      <dsp:spPr>
        <a:xfrm>
          <a:off x="1453401" y="2180258"/>
          <a:ext cx="8742263" cy="922417"/>
        </a:xfrm>
        <a:prstGeom prst="roundRect">
          <a:avLst>
            <a:gd name="adj" fmla="val 10000"/>
          </a:avLst>
        </a:prstGeom>
        <a:solidFill>
          <a:schemeClr val="accent2">
            <a:hueOff val="4295742"/>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Prevention leads to cost savings ($1T/yr in labor supply and efficiency). </a:t>
          </a:r>
        </a:p>
        <a:p>
          <a:pPr marL="114300" lvl="1" indent="-114300" algn="l" defTabSz="622300">
            <a:lnSpc>
              <a:spcPct val="90000"/>
            </a:lnSpc>
            <a:spcBef>
              <a:spcPct val="0"/>
            </a:spcBef>
            <a:spcAft>
              <a:spcPct val="15000"/>
            </a:spcAft>
            <a:buChar char="•"/>
          </a:pPr>
          <a:r>
            <a:rPr lang="en-US" sz="1400" kern="1200"/>
            <a:t>U.S. Dep't of Health and Human Servs., National Prevention Strategy 51 (June 2011).</a:t>
          </a:r>
        </a:p>
      </dsp:txBody>
      <dsp:txXfrm>
        <a:off x="1480418" y="2207275"/>
        <a:ext cx="7367421" cy="868383"/>
      </dsp:txXfrm>
    </dsp:sp>
    <dsp:sp modelId="{706E4A8C-8309-7642-8809-9A5586E0F7BA}">
      <dsp:nvSpPr>
        <dsp:cNvPr id="0" name=""/>
        <dsp:cNvSpPr/>
      </dsp:nvSpPr>
      <dsp:spPr>
        <a:xfrm>
          <a:off x="2185565" y="3270387"/>
          <a:ext cx="8742263" cy="922417"/>
        </a:xfrm>
        <a:prstGeom prst="roundRect">
          <a:avLst>
            <a:gd name="adj" fmla="val 1000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Most prevention occurs through behavior change, such as through motivational interviewing techniques.</a:t>
          </a:r>
        </a:p>
      </dsp:txBody>
      <dsp:txXfrm>
        <a:off x="2212582" y="3297404"/>
        <a:ext cx="7356493" cy="868383"/>
      </dsp:txXfrm>
    </dsp:sp>
    <dsp:sp modelId="{9E3D25B3-38C3-824D-8186-9F47FB9F67BA}">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2B9EC60C-DA4F-5946-AF86-53B7C38489B8}">
      <dsp:nvSpPr>
        <dsp:cNvPr id="0" name=""/>
        <dsp:cNvSpPr/>
      </dsp:nvSpPr>
      <dsp:spPr>
        <a:xfrm>
          <a:off x="8874856" y="1796616"/>
          <a:ext cx="599571" cy="599571"/>
        </a:xfrm>
        <a:prstGeom prst="downArrow">
          <a:avLst>
            <a:gd name="adj1" fmla="val 55000"/>
            <a:gd name="adj2" fmla="val 45000"/>
          </a:avLst>
        </a:prstGeom>
        <a:solidFill>
          <a:schemeClr val="accent2">
            <a:tint val="40000"/>
            <a:alpha val="90000"/>
            <a:hueOff val="3367362"/>
            <a:satOff val="-31116"/>
            <a:lumOff val="-3508"/>
            <a:alphaOff val="0"/>
          </a:schemeClr>
        </a:solidFill>
        <a:ln w="19050" cap="flat" cmpd="sng" algn="ctr">
          <a:solidFill>
            <a:schemeClr val="accent2">
              <a:tint val="40000"/>
              <a:alpha val="90000"/>
              <a:hueOff val="3367362"/>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FE851B16-1F7D-1943-B3A9-5E473574C723}">
      <dsp:nvSpPr>
        <dsp:cNvPr id="0" name=""/>
        <dsp:cNvSpPr/>
      </dsp:nvSpPr>
      <dsp:spPr>
        <a:xfrm>
          <a:off x="9596093" y="2886746"/>
          <a:ext cx="599571" cy="599571"/>
        </a:xfrm>
        <a:prstGeom prst="downArrow">
          <a:avLst>
            <a:gd name="adj1" fmla="val 55000"/>
            <a:gd name="adj2" fmla="val 45000"/>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2205A-838B-4349-892B-B3C8FE132C7D}">
      <dsp:nvSpPr>
        <dsp:cNvPr id="0" name=""/>
        <dsp:cNvSpPr/>
      </dsp:nvSpPr>
      <dsp:spPr>
        <a:xfrm>
          <a:off x="0" y="418325"/>
          <a:ext cx="6666833" cy="14987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Medical Practice Acts that include “prevention” in the defined scope of medical practice arguably exclude and chill unlicensed speech-heavy practices, such as motivational interviewing, that help prevent disease.</a:t>
          </a:r>
        </a:p>
      </dsp:txBody>
      <dsp:txXfrm>
        <a:off x="73164" y="491489"/>
        <a:ext cx="6520505" cy="1352442"/>
      </dsp:txXfrm>
    </dsp:sp>
    <dsp:sp modelId="{36F98556-B125-C047-B822-4BD913BA0604}">
      <dsp:nvSpPr>
        <dsp:cNvPr id="0" name=""/>
        <dsp:cNvSpPr/>
      </dsp:nvSpPr>
      <dsp:spPr>
        <a:xfrm>
          <a:off x="0" y="1977575"/>
          <a:ext cx="6666833" cy="1498770"/>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Courts are more likely to invoke overbreadth doctrine if statute implicates First Amendment free speech protections.</a:t>
          </a:r>
        </a:p>
      </dsp:txBody>
      <dsp:txXfrm>
        <a:off x="73164" y="2050739"/>
        <a:ext cx="6520505" cy="1352442"/>
      </dsp:txXfrm>
    </dsp:sp>
    <dsp:sp modelId="{F8D54EAB-FFF2-9649-AB4D-6A5070D7D4E6}">
      <dsp:nvSpPr>
        <dsp:cNvPr id="0" name=""/>
        <dsp:cNvSpPr/>
      </dsp:nvSpPr>
      <dsp:spPr>
        <a:xfrm>
          <a:off x="0" y="3536825"/>
          <a:ext cx="6666833" cy="1498770"/>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Statutes that chill speech can be challenged facially without violating Article III standing</a:t>
          </a:r>
        </a:p>
      </dsp:txBody>
      <dsp:txXfrm>
        <a:off x="73164" y="3609989"/>
        <a:ext cx="6520505" cy="1352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FAF28-5B1E-4CAD-9269-830B604767AF}">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66389-4F0B-456A-99C3-C4AAFD570B7B}">
      <dsp:nvSpPr>
        <dsp:cNvPr id="0" name=""/>
        <dsp:cNvSpPr/>
      </dsp:nvSpPr>
      <dsp:spPr>
        <a:xfrm>
          <a:off x="276881" y="207750"/>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E313D-EC37-40FE-B592-8820EFCF1F7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kern="1200"/>
            <a:t>Medicine not meeting disease prevention needs</a:t>
          </a:r>
        </a:p>
      </dsp:txBody>
      <dsp:txXfrm>
        <a:off x="1057183" y="1805"/>
        <a:ext cx="9458416" cy="915310"/>
      </dsp:txXfrm>
    </dsp:sp>
    <dsp:sp modelId="{076CEB45-FC2E-4869-8E01-993849F6E666}">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DAB26-57C9-4E61-8868-32B427931750}">
      <dsp:nvSpPr>
        <dsp:cNvPr id="0" name=""/>
        <dsp:cNvSpPr/>
      </dsp:nvSpPr>
      <dsp:spPr>
        <a:xfrm>
          <a:off x="276881" y="1351889"/>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3F88F-5E46-4715-93B6-0E84857AD7E8}">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kern="1200"/>
            <a:t>Wellness coaches are trained to help motivate consumers to change unhealthy behaviors</a:t>
          </a:r>
        </a:p>
      </dsp:txBody>
      <dsp:txXfrm>
        <a:off x="1057183" y="1145944"/>
        <a:ext cx="9458416" cy="915310"/>
      </dsp:txXfrm>
    </dsp:sp>
    <dsp:sp modelId="{8C0B29D0-CF66-4DFE-B242-982DA9831AC1}">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A5DC0-D77E-4EFE-9855-0573FFB919E5}">
      <dsp:nvSpPr>
        <dsp:cNvPr id="0" name=""/>
        <dsp:cNvSpPr/>
      </dsp:nvSpPr>
      <dsp:spPr>
        <a:xfrm>
          <a:off x="276881" y="2496027"/>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809D3-47A6-45B0-8E0F-424A4FEB817A}">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kern="1200"/>
            <a:t>Current law and legal authorities chill speech of wellness coaches who may otherwise explicitly say they can help prevent disease through speech-heavy practice</a:t>
          </a:r>
        </a:p>
      </dsp:txBody>
      <dsp:txXfrm>
        <a:off x="1057183" y="2290082"/>
        <a:ext cx="9458416" cy="915310"/>
      </dsp:txXfrm>
    </dsp:sp>
    <dsp:sp modelId="{4A0716FD-C816-436F-A678-7436EC9FFE6C}">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7B599-0EE2-45DE-9ECE-74030B678B73}">
      <dsp:nvSpPr>
        <dsp:cNvPr id="0" name=""/>
        <dsp:cNvSpPr/>
      </dsp:nvSpPr>
      <dsp:spPr>
        <a:xfrm>
          <a:off x="276881" y="3640166"/>
          <a:ext cx="503420" cy="50342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6AC23-792D-4064-BB25-B1957DD73F1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89000">
            <a:lnSpc>
              <a:spcPct val="100000"/>
            </a:lnSpc>
            <a:spcBef>
              <a:spcPct val="0"/>
            </a:spcBef>
            <a:spcAft>
              <a:spcPct val="35000"/>
            </a:spcAft>
            <a:buNone/>
          </a:pPr>
          <a:r>
            <a:rPr lang="en-US" sz="2000" kern="1200"/>
            <a:t>Instead, these coaches engage in word gymnastics to avoid violating unlicensed practice of medicine or psychotherapy. </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CCF37-5BAA-134C-817A-2C13E7A10B6D}" type="datetimeFigureOut">
              <a:rPr lang="en-US" smtClean="0"/>
              <a:t>5/28/26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0FDCF-1D40-AF43-B17A-980654EC389C}" type="slidenum">
              <a:rPr lang="en-US" smtClean="0"/>
              <a:t>‹#›</a:t>
            </a:fld>
            <a:endParaRPr lang="en-US"/>
          </a:p>
        </p:txBody>
      </p:sp>
    </p:spTree>
    <p:extLst>
      <p:ext uri="{BB962C8B-B14F-4D97-AF65-F5344CB8AC3E}">
        <p14:creationId xmlns:p14="http://schemas.microsoft.com/office/powerpoint/2010/main" val="263859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asm.org/wp-content/uploads/2017/07/State-Medical-Dental-Practice-Act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cap="small" dirty="0">
                <a:solidFill>
                  <a:schemeClr val="tx1"/>
                </a:solidFill>
                <a:effectLst/>
                <a:latin typeface="+mn-lt"/>
                <a:ea typeface="+mn-ea"/>
                <a:cs typeface="+mn-cs"/>
              </a:rPr>
              <a:t>Am. Acad. of Sleep Med.</a:t>
            </a:r>
            <a:r>
              <a:rPr lang="en-US" sz="1200" kern="1200" dirty="0">
                <a:solidFill>
                  <a:schemeClr val="tx1"/>
                </a:solidFill>
                <a:effectLst/>
                <a:latin typeface="+mn-lt"/>
                <a:ea typeface="+mn-ea"/>
                <a:cs typeface="+mn-cs"/>
              </a:rPr>
              <a:t> </a:t>
            </a:r>
            <a:r>
              <a:rPr lang="en-US" sz="1200" kern="1200" cap="small" dirty="0">
                <a:solidFill>
                  <a:schemeClr val="tx1"/>
                </a:solidFill>
                <a:effectLst/>
                <a:latin typeface="+mn-lt"/>
                <a:ea typeface="+mn-ea"/>
                <a:cs typeface="+mn-cs"/>
              </a:rPr>
              <a:t>50-State Survey of Medical Practice Acts</a:t>
            </a:r>
            <a:r>
              <a:rPr lang="en-US" sz="1200" kern="1200" dirty="0">
                <a:solidFill>
                  <a:schemeClr val="tx1"/>
                </a:solidFill>
                <a:effectLst/>
                <a:latin typeface="+mn-lt"/>
                <a:ea typeface="+mn-ea"/>
                <a:cs typeface="+mn-cs"/>
              </a:rPr>
              <a:t> 1-83 (2017), </a:t>
            </a:r>
            <a:r>
              <a:rPr lang="en-US" sz="1200" u="sng" kern="1200" dirty="0">
                <a:solidFill>
                  <a:schemeClr val="tx1"/>
                </a:solidFill>
                <a:effectLst/>
                <a:latin typeface="+mn-lt"/>
                <a:ea typeface="+mn-ea"/>
                <a:cs typeface="+mn-cs"/>
                <a:hlinkClick r:id="rId3"/>
              </a:rPr>
              <a:t>https://aasm.org/wp-content/uploads/2017/07/State-Medical-Dental-Practice-Acts.pdf</a:t>
            </a:r>
            <a:r>
              <a:rPr lang="en-US" sz="1200" kern="1200" dirty="0">
                <a:solidFill>
                  <a:schemeClr val="tx1"/>
                </a:solidFill>
                <a:effectLst/>
                <a:latin typeface="+mn-lt"/>
                <a:ea typeface="+mn-ea"/>
                <a:cs typeface="+mn-cs"/>
              </a:rPr>
              <a:t> (finding the following states and territories to include “prevention” in the definition of medical practice: Arkansas, Colorado, Delaware, District of Columbia, Indiana, Massachusetts, Michigan, Minnesota, Nevada, North Carolina, Oklahoma, South Carolina, Vermont, Virginia, Wisconsin, and Wyoming). </a:t>
            </a:r>
            <a:endParaRPr lang="en-US" dirty="0"/>
          </a:p>
        </p:txBody>
      </p:sp>
      <p:sp>
        <p:nvSpPr>
          <p:cNvPr id="4" name="Slide Number Placeholder 3"/>
          <p:cNvSpPr>
            <a:spLocks noGrp="1"/>
          </p:cNvSpPr>
          <p:nvPr>
            <p:ph type="sldNum" sz="quarter" idx="5"/>
          </p:nvPr>
        </p:nvSpPr>
        <p:spPr/>
        <p:txBody>
          <a:bodyPr/>
          <a:lstStyle/>
          <a:p>
            <a:fld id="{5EC0FDCF-1D40-AF43-B17A-980654EC389C}" type="slidenum">
              <a:rPr lang="en-US" smtClean="0"/>
              <a:t>4</a:t>
            </a:fld>
            <a:endParaRPr lang="en-US"/>
          </a:p>
        </p:txBody>
      </p:sp>
    </p:spTree>
    <p:extLst>
      <p:ext uri="{BB962C8B-B14F-4D97-AF65-F5344CB8AC3E}">
        <p14:creationId xmlns:p14="http://schemas.microsoft.com/office/powerpoint/2010/main" val="46954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status of cases causes confusion about whether coaches can discuss diseases.</a:t>
            </a:r>
          </a:p>
        </p:txBody>
      </p:sp>
      <p:sp>
        <p:nvSpPr>
          <p:cNvPr id="4" name="Slide Number Placeholder 3"/>
          <p:cNvSpPr>
            <a:spLocks noGrp="1"/>
          </p:cNvSpPr>
          <p:nvPr>
            <p:ph type="sldNum" sz="quarter" idx="5"/>
          </p:nvPr>
        </p:nvSpPr>
        <p:spPr/>
        <p:txBody>
          <a:bodyPr/>
          <a:lstStyle/>
          <a:p>
            <a:fld id="{5EC0FDCF-1D40-AF43-B17A-980654EC389C}" type="slidenum">
              <a:rPr lang="en-US" smtClean="0"/>
              <a:t>9</a:t>
            </a:fld>
            <a:endParaRPr lang="en-US"/>
          </a:p>
        </p:txBody>
      </p:sp>
    </p:spTree>
    <p:extLst>
      <p:ext uri="{BB962C8B-B14F-4D97-AF65-F5344CB8AC3E}">
        <p14:creationId xmlns:p14="http://schemas.microsoft.com/office/powerpoint/2010/main" val="42091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C124C5-EE35-411B-A898-EFA9275CDB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DB8DA-B401-A64F-95CB-474EA16FDF2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5/28/26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8A35-8073-45CA-7478-40924F2302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96804C-AB6A-EA97-3561-3A3C73B39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77229-C6C2-F3AD-3FE2-4D7BBB8D9440}"/>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5" name="Footer Placeholder 4">
            <a:extLst>
              <a:ext uri="{FF2B5EF4-FFF2-40B4-BE49-F238E27FC236}">
                <a16:creationId xmlns:a16="http://schemas.microsoft.com/office/drawing/2014/main" id="{1D1B8FFC-0F75-A4E6-BDEC-50B9D1930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729B1-BFD1-8409-D2AA-24E198349FE5}"/>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70798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B80B-1851-9A3E-3A1C-AE07923B69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72033-4DA1-64A1-2D6B-A4430A6F5C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6AA53-F8E3-120D-7036-3EF7E6563CE1}"/>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5" name="Footer Placeholder 4">
            <a:extLst>
              <a:ext uri="{FF2B5EF4-FFF2-40B4-BE49-F238E27FC236}">
                <a16:creationId xmlns:a16="http://schemas.microsoft.com/office/drawing/2014/main" id="{47694E21-5298-F1A0-04D8-AA2BEC282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F7D72-D196-5466-FF35-A59B8E6300C2}"/>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9008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7FC9D-E85A-C453-FD48-E8D0F0E731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7E10C-B8F0-0C49-1909-DEEA1BD89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BF689-2E3B-E1BB-BE09-EE889A5C4B31}"/>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5" name="Footer Placeholder 4">
            <a:extLst>
              <a:ext uri="{FF2B5EF4-FFF2-40B4-BE49-F238E27FC236}">
                <a16:creationId xmlns:a16="http://schemas.microsoft.com/office/drawing/2014/main" id="{25120881-C0A9-B043-BA50-6CB8C89F9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398F4-99C3-3646-2F96-E0A15ED67807}"/>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186878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B962-2799-3A6A-6611-CCF41B7B6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085F9-1E23-743B-D078-5198F9872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6502C-1FAB-ADFE-5004-5DF1150533FE}"/>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5" name="Footer Placeholder 4">
            <a:extLst>
              <a:ext uri="{FF2B5EF4-FFF2-40B4-BE49-F238E27FC236}">
                <a16:creationId xmlns:a16="http://schemas.microsoft.com/office/drawing/2014/main" id="{5B0EF0AF-3919-8D77-B54F-C93E4303E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836F4-B0B8-1F5A-C841-A6E0FB3CC01C}"/>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27553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2D1-987D-6DF8-900D-B80ED36B7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3F482-A401-DAB9-0ED6-4470831660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B60E50-CE54-0E7C-1501-2F060DF51358}"/>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5" name="Footer Placeholder 4">
            <a:extLst>
              <a:ext uri="{FF2B5EF4-FFF2-40B4-BE49-F238E27FC236}">
                <a16:creationId xmlns:a16="http://schemas.microsoft.com/office/drawing/2014/main" id="{DC0D8E7E-EF18-29A0-6A9A-FD45B2F4C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70DDE-35F0-ABB0-F1CD-1C8362DAC234}"/>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304014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9C46-CF7D-5511-0A1D-0CC8E38056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F371F-291C-0446-433A-C93534409D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9D021-A738-80A6-B209-E776A609B1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CF61D1-025C-21FE-099B-3B8D0C5C6A15}"/>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6" name="Footer Placeholder 5">
            <a:extLst>
              <a:ext uri="{FF2B5EF4-FFF2-40B4-BE49-F238E27FC236}">
                <a16:creationId xmlns:a16="http://schemas.microsoft.com/office/drawing/2014/main" id="{14A52FD3-EB6D-F515-A273-630C0DD15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16A05-53FA-A3E0-A2D2-C7A879C6FDF8}"/>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215496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95C4-42F0-5987-8867-09F12C616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75417-E90E-7AD4-3DFF-7E42E10BC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AA76F-2675-CC42-FBC2-C4DF9EAF2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961DC-E395-619C-FED1-917A63316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8F799-9BEC-3E5F-51A4-A2A817D188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6248B-4A6B-38B4-C3A1-B6F820B1B877}"/>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8" name="Footer Placeholder 7">
            <a:extLst>
              <a:ext uri="{FF2B5EF4-FFF2-40B4-BE49-F238E27FC236}">
                <a16:creationId xmlns:a16="http://schemas.microsoft.com/office/drawing/2014/main" id="{8FB081A1-2D6B-0E98-E5FC-F6B3FAFDA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2AED48-2D24-174A-D2CC-10CFDF9FBF95}"/>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16499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9A69-FE6A-FF00-B05C-DF6F3DCEA5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78DDAF-0795-933D-1DCD-85ED258F6C58}"/>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4" name="Footer Placeholder 3">
            <a:extLst>
              <a:ext uri="{FF2B5EF4-FFF2-40B4-BE49-F238E27FC236}">
                <a16:creationId xmlns:a16="http://schemas.microsoft.com/office/drawing/2014/main" id="{E0E8C177-B20B-A732-BD28-F117D50179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B5013D-4877-8782-EC0D-E22845F1F759}"/>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208586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DA070-0485-591E-A801-A988027EB7A8}"/>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3" name="Footer Placeholder 2">
            <a:extLst>
              <a:ext uri="{FF2B5EF4-FFF2-40B4-BE49-F238E27FC236}">
                <a16:creationId xmlns:a16="http://schemas.microsoft.com/office/drawing/2014/main" id="{4828997E-6F55-12D0-C8E4-00E009E4E6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8B8830-0CED-EA86-A08E-EBD5066497EE}"/>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41172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B049-A66A-605F-F26A-9179DA27F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22EEA7-96F0-DBD4-BCF7-DC82E8F87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709EB5-E33D-F0A2-2704-7CABBA9B4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3D52AB-90CE-A359-84D8-8F92701FB576}"/>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6" name="Footer Placeholder 5">
            <a:extLst>
              <a:ext uri="{FF2B5EF4-FFF2-40B4-BE49-F238E27FC236}">
                <a16:creationId xmlns:a16="http://schemas.microsoft.com/office/drawing/2014/main" id="{2FC7EDDB-59D5-2EE4-702E-DEA096301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1D3C3-3A34-54CC-0977-2CEEBFDA1F83}"/>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331533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D9EC-BFF3-0390-2718-54D9389D6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51A12-FACF-4256-43DF-9A25C1397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B2A8F6-3DA7-2D88-A4AA-5C8DD0DA8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1A3C3-39FB-C5B0-F527-54C62A4D18A1}"/>
              </a:ext>
            </a:extLst>
          </p:cNvPr>
          <p:cNvSpPr>
            <a:spLocks noGrp="1"/>
          </p:cNvSpPr>
          <p:nvPr>
            <p:ph type="dt" sz="half" idx="10"/>
          </p:nvPr>
        </p:nvSpPr>
        <p:spPr/>
        <p:txBody>
          <a:bodyPr/>
          <a:lstStyle/>
          <a:p>
            <a:fld id="{F4D0A1FA-97D8-474A-BF01-BDA2F34BAED5}" type="datetimeFigureOut">
              <a:rPr lang="en-US" smtClean="0"/>
              <a:t>5/28/26</a:t>
            </a:fld>
            <a:endParaRPr lang="en-US"/>
          </a:p>
        </p:txBody>
      </p:sp>
      <p:sp>
        <p:nvSpPr>
          <p:cNvPr id="6" name="Footer Placeholder 5">
            <a:extLst>
              <a:ext uri="{FF2B5EF4-FFF2-40B4-BE49-F238E27FC236}">
                <a16:creationId xmlns:a16="http://schemas.microsoft.com/office/drawing/2014/main" id="{47677343-7394-5213-7C21-8AC2D3B25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4C5653-C77D-1511-2296-02B0252A9277}"/>
              </a:ext>
            </a:extLst>
          </p:cNvPr>
          <p:cNvSpPr>
            <a:spLocks noGrp="1"/>
          </p:cNvSpPr>
          <p:nvPr>
            <p:ph type="sldNum" sz="quarter" idx="12"/>
          </p:nvPr>
        </p:nvSpPr>
        <p:spPr/>
        <p:txBody>
          <a:bodyPr/>
          <a:lstStyle/>
          <a:p>
            <a:fld id="{EFAED85E-2238-934C-801E-E786F78720D7}" type="slidenum">
              <a:rPr lang="en-US" smtClean="0"/>
              <a:t>‹#›</a:t>
            </a:fld>
            <a:endParaRPr lang="en-US"/>
          </a:p>
        </p:txBody>
      </p:sp>
    </p:spTree>
    <p:extLst>
      <p:ext uri="{BB962C8B-B14F-4D97-AF65-F5344CB8AC3E}">
        <p14:creationId xmlns:p14="http://schemas.microsoft.com/office/powerpoint/2010/main" val="2090715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36924-747C-FA6E-7F90-45C04B8EC0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4656BA-C830-6653-9026-8A160C718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5B7FE-95CB-A13E-FEDC-FAA2BC10F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D0A1FA-97D8-474A-BF01-BDA2F34BAED5}" type="datetimeFigureOut">
              <a:rPr lang="en-US" smtClean="0"/>
              <a:t>5/28/26</a:t>
            </a:fld>
            <a:endParaRPr lang="en-US"/>
          </a:p>
        </p:txBody>
      </p:sp>
      <p:sp>
        <p:nvSpPr>
          <p:cNvPr id="5" name="Footer Placeholder 4">
            <a:extLst>
              <a:ext uri="{FF2B5EF4-FFF2-40B4-BE49-F238E27FC236}">
                <a16:creationId xmlns:a16="http://schemas.microsoft.com/office/drawing/2014/main" id="{9AEEAD67-930F-CBA9-1A80-072ACCACB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C87B02-476A-3C84-E5C3-960DACE32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AED85E-2238-934C-801E-E786F78720D7}" type="slidenum">
              <a:rPr lang="en-US" smtClean="0"/>
              <a:t>‹#›</a:t>
            </a:fld>
            <a:endParaRPr lang="en-US"/>
          </a:p>
        </p:txBody>
      </p:sp>
    </p:spTree>
    <p:extLst>
      <p:ext uri="{BB962C8B-B14F-4D97-AF65-F5344CB8AC3E}">
        <p14:creationId xmlns:p14="http://schemas.microsoft.com/office/powerpoint/2010/main" val="424687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bzabawa@umkc.ed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7FD5B8-3580-2C45-414C-EC744B7AC075}"/>
              </a:ext>
            </a:extLst>
          </p:cNvPr>
          <p:cNvSpPr>
            <a:spLocks noGrp="1"/>
          </p:cNvSpPr>
          <p:nvPr>
            <p:ph type="ctrTitle"/>
          </p:nvPr>
        </p:nvSpPr>
        <p:spPr>
          <a:xfrm>
            <a:off x="4162567" y="818984"/>
            <a:ext cx="6714699" cy="3178689"/>
          </a:xfrm>
        </p:spPr>
        <p:txBody>
          <a:bodyPr>
            <a:normAutofit/>
          </a:bodyPr>
          <a:lstStyle/>
          <a:p>
            <a:pPr algn="l"/>
            <a:r>
              <a:rPr lang="en-US" sz="4800">
                <a:solidFill>
                  <a:srgbClr val="FFFFFF"/>
                </a:solidFill>
              </a:rPr>
              <a:t>Wellness &amp; Disease Prevention</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561DE5B-D2C0-1D4C-D65F-429BAD0C2A36}"/>
              </a:ext>
            </a:extLst>
          </p:cNvPr>
          <p:cNvSpPr>
            <a:spLocks noGrp="1"/>
          </p:cNvSpPr>
          <p:nvPr>
            <p:ph type="subTitle" idx="1"/>
          </p:nvPr>
        </p:nvSpPr>
        <p:spPr>
          <a:xfrm>
            <a:off x="4285397" y="4960961"/>
            <a:ext cx="7055893" cy="1078054"/>
          </a:xfrm>
        </p:spPr>
        <p:txBody>
          <a:bodyPr>
            <a:normAutofit/>
          </a:bodyPr>
          <a:lstStyle/>
          <a:p>
            <a:pPr algn="l"/>
            <a:r>
              <a:rPr lang="en-US" sz="1700">
                <a:solidFill>
                  <a:srgbClr val="FFFFFF"/>
                </a:solidFill>
              </a:rPr>
              <a:t>Barbara J. Zabawa</a:t>
            </a:r>
          </a:p>
          <a:p>
            <a:pPr algn="l"/>
            <a:r>
              <a:rPr lang="en-US" sz="1700">
                <a:solidFill>
                  <a:srgbClr val="FFFFFF"/>
                </a:solidFill>
              </a:rPr>
              <a:t>Associate Professor of Law</a:t>
            </a:r>
          </a:p>
          <a:p>
            <a:pPr algn="l"/>
            <a:r>
              <a:rPr lang="en-US" sz="1700">
                <a:solidFill>
                  <a:srgbClr val="FFFFFF"/>
                </a:solidFill>
              </a:rPr>
              <a:t>UMKC Law School</a:t>
            </a:r>
          </a:p>
        </p:txBody>
      </p:sp>
    </p:spTree>
    <p:extLst>
      <p:ext uri="{BB962C8B-B14F-4D97-AF65-F5344CB8AC3E}">
        <p14:creationId xmlns:p14="http://schemas.microsoft.com/office/powerpoint/2010/main" val="356529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872A2-45DE-902D-FAAC-EFFC79BF3FA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Other Government Actions Chill Speech about Disease</a:t>
            </a:r>
          </a:p>
        </p:txBody>
      </p:sp>
      <p:sp>
        <p:nvSpPr>
          <p:cNvPr id="3" name="Content Placeholder 2">
            <a:extLst>
              <a:ext uri="{FF2B5EF4-FFF2-40B4-BE49-F238E27FC236}">
                <a16:creationId xmlns:a16="http://schemas.microsoft.com/office/drawing/2014/main" id="{43D6D5E8-C665-9258-A40E-4707E6BCC328}"/>
              </a:ext>
            </a:extLst>
          </p:cNvPr>
          <p:cNvSpPr>
            <a:spLocks noGrp="1"/>
          </p:cNvSpPr>
          <p:nvPr>
            <p:ph idx="1"/>
          </p:nvPr>
        </p:nvSpPr>
        <p:spPr>
          <a:xfrm>
            <a:off x="4810259" y="649480"/>
            <a:ext cx="6555347" cy="5546047"/>
          </a:xfrm>
        </p:spPr>
        <p:txBody>
          <a:bodyPr anchor="ctr">
            <a:normAutofit/>
          </a:bodyPr>
          <a:lstStyle/>
          <a:p>
            <a:r>
              <a:rPr lang="en-US" sz="2000"/>
              <a:t>Dietetics Licensing Board actions</a:t>
            </a:r>
          </a:p>
          <a:p>
            <a:pPr lvl="1"/>
            <a:r>
              <a:rPr lang="en-US" sz="2000"/>
              <a:t>Issuing “cease &amp; desist” letters to unlicensed persons giving nutrition information to clients. </a:t>
            </a:r>
          </a:p>
          <a:p>
            <a:pPr lvl="1"/>
            <a:r>
              <a:rPr lang="en-US" sz="2000"/>
              <a:t>One nutrition coach sued Mississippi DOH alleging state dietetics regulatory scheme chills and silences speech about weight-loss strategies for healthy individuals. </a:t>
            </a:r>
          </a:p>
          <a:p>
            <a:pPr lvl="2"/>
            <a:r>
              <a:rPr lang="en-US" i="1" dirty="0"/>
              <a:t>Diana Harris v. Elayne H. Anthony, et al</a:t>
            </a:r>
            <a:r>
              <a:rPr lang="en-US" dirty="0"/>
              <a:t>., Complaint, Case No. 20-cv-120, </a:t>
            </a:r>
            <a:r>
              <a:rPr lang="en-US"/>
              <a:t>dkt</a:t>
            </a:r>
            <a:r>
              <a:rPr lang="en-US" dirty="0"/>
              <a:t>. #1, para. 26-39 (Feb. 28, 2020). </a:t>
            </a:r>
          </a:p>
          <a:p>
            <a:r>
              <a:rPr lang="en-US" sz="2000"/>
              <a:t>FDA actions against wearable device companies like Whoop, Inc. for offering “blood pressure insights” for a “deeper look at your well-being.” </a:t>
            </a:r>
          </a:p>
          <a:p>
            <a:pPr lvl="1"/>
            <a:r>
              <a:rPr lang="en-US" sz="2000"/>
              <a:t>Regulated medical devices include those that aim to prevent disease. FDA Warning Letter to Whoop, Inc. (CMS No. 709755 July 14, 2025). </a:t>
            </a:r>
          </a:p>
        </p:txBody>
      </p:sp>
    </p:spTree>
    <p:extLst>
      <p:ext uri="{BB962C8B-B14F-4D97-AF65-F5344CB8AC3E}">
        <p14:creationId xmlns:p14="http://schemas.microsoft.com/office/powerpoint/2010/main" val="167413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B7F0D-E32C-D8D9-03C2-D9207F76AEE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Advice from Wellness Industry Authorities</a:t>
            </a:r>
          </a:p>
        </p:txBody>
      </p:sp>
      <p:sp>
        <p:nvSpPr>
          <p:cNvPr id="3" name="Content Placeholder 2">
            <a:extLst>
              <a:ext uri="{FF2B5EF4-FFF2-40B4-BE49-F238E27FC236}">
                <a16:creationId xmlns:a16="http://schemas.microsoft.com/office/drawing/2014/main" id="{73C073D8-0D69-4C26-BC46-6B73167B8BE0}"/>
              </a:ext>
            </a:extLst>
          </p:cNvPr>
          <p:cNvSpPr>
            <a:spLocks noGrp="1"/>
          </p:cNvSpPr>
          <p:nvPr>
            <p:ph idx="1"/>
          </p:nvPr>
        </p:nvSpPr>
        <p:spPr>
          <a:xfrm>
            <a:off x="4810259" y="649480"/>
            <a:ext cx="6555347" cy="5546047"/>
          </a:xfrm>
        </p:spPr>
        <p:txBody>
          <a:bodyPr anchor="ctr">
            <a:normAutofit/>
          </a:bodyPr>
          <a:lstStyle/>
          <a:p>
            <a:r>
              <a:rPr lang="en-US" sz="2000"/>
              <a:t>NBHWC</a:t>
            </a:r>
          </a:p>
          <a:p>
            <a:r>
              <a:rPr lang="en-US" sz="2000"/>
              <a:t>Holistic Council</a:t>
            </a:r>
          </a:p>
          <a:p>
            <a:pPr lvl="1"/>
            <a:r>
              <a:rPr lang="en-US" sz="2000"/>
              <a:t>Both caution wellness coaches against offering individualized consults and advice to clients regarding exercise/nutrition.</a:t>
            </a:r>
          </a:p>
          <a:p>
            <a:r>
              <a:rPr lang="en-US" sz="2000"/>
              <a:t>Expansive definitions of medical practice coupled with mixed messages from courts and warnings from government and wellness industry authorities chill wellness coach speech</a:t>
            </a:r>
          </a:p>
        </p:txBody>
      </p:sp>
    </p:spTree>
    <p:extLst>
      <p:ext uri="{BB962C8B-B14F-4D97-AF65-F5344CB8AC3E}">
        <p14:creationId xmlns:p14="http://schemas.microsoft.com/office/powerpoint/2010/main" val="298599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5ACD8-994B-D538-4B03-EB36AEED1C49}"/>
              </a:ext>
            </a:extLst>
          </p:cNvPr>
          <p:cNvSpPr>
            <a:spLocks noGrp="1"/>
          </p:cNvSpPr>
          <p:nvPr>
            <p:ph type="title"/>
          </p:nvPr>
        </p:nvSpPr>
        <p:spPr/>
        <p:txBody>
          <a:bodyPr/>
          <a:lstStyle/>
          <a:p>
            <a:r>
              <a:rPr lang="en-US"/>
              <a:t>Summing Up the Problem</a:t>
            </a:r>
            <a:endParaRPr lang="en-US" dirty="0"/>
          </a:p>
        </p:txBody>
      </p:sp>
      <p:graphicFrame>
        <p:nvGraphicFramePr>
          <p:cNvPr id="13" name="Content Placeholder 2">
            <a:extLst>
              <a:ext uri="{FF2B5EF4-FFF2-40B4-BE49-F238E27FC236}">
                <a16:creationId xmlns:a16="http://schemas.microsoft.com/office/drawing/2014/main" id="{59A95B7F-343E-A8A5-14DD-3D485D6AE50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32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4887F-1441-843E-1B87-56688DEAAE25}"/>
              </a:ext>
            </a:extLst>
          </p:cNvPr>
          <p:cNvSpPr>
            <a:spLocks noGrp="1"/>
          </p:cNvSpPr>
          <p:nvPr>
            <p:ph type="title"/>
          </p:nvPr>
        </p:nvSpPr>
        <p:spPr>
          <a:xfrm>
            <a:off x="686834" y="1153572"/>
            <a:ext cx="3200400" cy="4461163"/>
          </a:xfrm>
        </p:spPr>
        <p:txBody>
          <a:bodyPr>
            <a:normAutofit/>
          </a:bodyPr>
          <a:lstStyle/>
          <a:p>
            <a:r>
              <a:rPr lang="en-US">
                <a:solidFill>
                  <a:srgbClr val="FFFFFF"/>
                </a:solidFill>
              </a:rPr>
              <a:t>Possible Solution: Overbreadth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A6092EB6-89BC-F7E9-BC4D-DBD75E47D734}"/>
              </a:ext>
            </a:extLst>
          </p:cNvPr>
          <p:cNvSpPr>
            <a:spLocks noGrp="1"/>
          </p:cNvSpPr>
          <p:nvPr>
            <p:ph idx="1"/>
          </p:nvPr>
        </p:nvSpPr>
        <p:spPr>
          <a:xfrm>
            <a:off x="4447308" y="591344"/>
            <a:ext cx="6906491" cy="5585619"/>
          </a:xfrm>
        </p:spPr>
        <p:txBody>
          <a:bodyPr anchor="ctr">
            <a:normAutofit/>
          </a:bodyPr>
          <a:lstStyle/>
          <a:p>
            <a:r>
              <a:rPr lang="en-US"/>
              <a:t>Wellness practitioners who are disciplined by state medical boards, particularly in state that includes disease prevention within medical practice scope could challenge the statute as overbroad. </a:t>
            </a:r>
          </a:p>
          <a:p>
            <a:r>
              <a:rPr lang="en-US"/>
              <a:t>Wellness Consumer Group could bring anticipatory challenge</a:t>
            </a:r>
          </a:p>
          <a:p>
            <a:pPr lvl="1"/>
            <a:r>
              <a:rPr lang="en-US"/>
              <a:t>Apply First Amendment ”Listener’s Rights”</a:t>
            </a:r>
          </a:p>
          <a:p>
            <a:pPr lvl="1"/>
            <a:r>
              <a:rPr lang="en-US"/>
              <a:t>Right of consumers to hear messages that state licensing law otherwise chills. </a:t>
            </a:r>
          </a:p>
          <a:p>
            <a:pPr lvl="2"/>
            <a:r>
              <a:rPr lang="en-US"/>
              <a:t>Ex: </a:t>
            </a:r>
            <a:r>
              <a:rPr lang="en-US" i="1"/>
              <a:t>Virginia State Bd. of Pharmacy v. Virginia Citizens Consumer Council, Inc</a:t>
            </a:r>
            <a:r>
              <a:rPr lang="en-US"/>
              <a:t>. 425 U.S. 748 (1976). </a:t>
            </a:r>
          </a:p>
        </p:txBody>
      </p:sp>
    </p:spTree>
    <p:extLst>
      <p:ext uri="{BB962C8B-B14F-4D97-AF65-F5344CB8AC3E}">
        <p14:creationId xmlns:p14="http://schemas.microsoft.com/office/powerpoint/2010/main" val="109264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654296" y="329184"/>
            <a:ext cx="6894576" cy="1783080"/>
          </a:xfrm>
        </p:spPr>
        <p:txBody>
          <a:bodyPr vert="horz" lIns="91440" tIns="45720" rIns="91440" bIns="45720" rtlCol="0" anchor="b" anchorCtr="0">
            <a:normAutofit/>
          </a:bodyPr>
          <a:lstStyle/>
          <a:p>
            <a:pPr>
              <a:defRPr/>
            </a:pPr>
            <a:r>
              <a:rPr lang="en-US" sz="5400" dirty="0"/>
              <a:t>Questions?</a:t>
            </a:r>
          </a:p>
        </p:txBody>
      </p:sp>
      <p:pic>
        <p:nvPicPr>
          <p:cNvPr id="3" name="Picture 2" descr="A person with brown hair wearing a white jacket&#10;&#10;Description automatically generated">
            <a:extLst>
              <a:ext uri="{FF2B5EF4-FFF2-40B4-BE49-F238E27FC236}">
                <a16:creationId xmlns:a16="http://schemas.microsoft.com/office/drawing/2014/main" id="{F4B28FD7-1951-DCBB-CD38-B9DAB4539A87}"/>
              </a:ext>
            </a:extLst>
          </p:cNvPr>
          <p:cNvPicPr>
            <a:picLocks noChangeAspect="1"/>
          </p:cNvPicPr>
          <p:nvPr/>
        </p:nvPicPr>
        <p:blipFill rotWithShape="1">
          <a:blip r:embed="rId3"/>
          <a:srcRect l="30154" r="3040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7107" name="Content Placeholder 2"/>
          <p:cNvSpPr>
            <a:spLocks noGrp="1"/>
          </p:cNvSpPr>
          <p:nvPr>
            <p:ph idx="4294967295"/>
          </p:nvPr>
        </p:nvSpPr>
        <p:spPr>
          <a:xfrm>
            <a:off x="4654296" y="2706624"/>
            <a:ext cx="6894576" cy="3483864"/>
          </a:xfrm>
        </p:spPr>
        <p:txBody>
          <a:bodyPr vert="horz" lIns="91440" tIns="45720" rIns="91440" bIns="45720" rtlCol="0">
            <a:normAutofit/>
          </a:bodyPr>
          <a:lstStyle/>
          <a:p>
            <a:pPr>
              <a:defRPr/>
            </a:pPr>
            <a:r>
              <a:rPr lang="en-US" sz="2000" b="1" dirty="0"/>
              <a:t>For more information, contact:</a:t>
            </a:r>
          </a:p>
          <a:p>
            <a:pPr lvl="1">
              <a:defRPr/>
            </a:pPr>
            <a:r>
              <a:rPr lang="en-US" sz="2000" b="1" dirty="0"/>
              <a:t>Barbara J. Zabawa, JD, MPH</a:t>
            </a:r>
          </a:p>
          <a:p>
            <a:pPr lvl="1">
              <a:defRPr/>
            </a:pPr>
            <a:r>
              <a:rPr lang="en-US" sz="2000" dirty="0"/>
              <a:t>UMKC School of Law</a:t>
            </a:r>
          </a:p>
          <a:p>
            <a:pPr lvl="1">
              <a:defRPr/>
            </a:pPr>
            <a:r>
              <a:rPr lang="en-US" sz="2000" dirty="0"/>
              <a:t>Phone:  816-235-1006</a:t>
            </a:r>
          </a:p>
          <a:p>
            <a:pPr lvl="1">
              <a:defRPr/>
            </a:pPr>
            <a:r>
              <a:rPr lang="en-US" sz="2000" dirty="0"/>
              <a:t>Email:  </a:t>
            </a:r>
            <a:r>
              <a:rPr lang="en-US" sz="2000" dirty="0">
                <a:hlinkClick r:id="rId4"/>
              </a:rPr>
              <a:t>bzabawa@umkc.edu</a:t>
            </a:r>
            <a:r>
              <a:rPr lang="en-US" sz="2000" dirty="0"/>
              <a:t>	</a:t>
            </a:r>
          </a:p>
          <a:p>
            <a:pPr lvl="1">
              <a:defRPr/>
            </a:pPr>
            <a:r>
              <a:rPr lang="en-US" sz="2000" dirty="0"/>
              <a:t>Website:  www.wellnesslaw.com</a:t>
            </a:r>
          </a:p>
          <a:p>
            <a:pPr lvl="1">
              <a:defRPr/>
            </a:pPr>
            <a:r>
              <a:rPr lang="en-US" sz="2000" dirty="0"/>
              <a:t>Twitter:  @wellnessatty</a:t>
            </a:r>
          </a:p>
          <a:p>
            <a:pPr lvl="1">
              <a:defRPr/>
            </a:pPr>
            <a:r>
              <a:rPr lang="en-US" sz="2000" dirty="0"/>
              <a:t>LinkedIn: www.linkedin.com/in/barbarazabawa </a:t>
            </a:r>
          </a:p>
          <a:p>
            <a:pPr lvl="1">
              <a:defRPr/>
            </a:pPr>
            <a:r>
              <a:rPr lang="en-US" sz="2000" dirty="0"/>
              <a:t>Instagram:  wellnessattorney</a:t>
            </a:r>
          </a:p>
          <a:p>
            <a:pPr lvl="1">
              <a:defRPr/>
            </a:pPr>
            <a:r>
              <a:rPr lang="en-US" sz="2000" dirty="0"/>
              <a:t>Facebook:  @centerforhealthandwellnesslaw</a:t>
            </a:r>
          </a:p>
          <a:p>
            <a:pPr marL="0"/>
            <a:endParaRPr lang="en-US" sz="2000" dirty="0"/>
          </a:p>
          <a:p>
            <a:pPr marL="0"/>
            <a:endParaRPr lang="en-US" sz="2000" dirty="0"/>
          </a:p>
          <a:p>
            <a:pPr marL="0"/>
            <a:endParaRPr lang="en-US" sz="2000" dirty="0"/>
          </a:p>
          <a:p>
            <a:endParaRPr lang="en-US" sz="2000" dirty="0"/>
          </a:p>
          <a:p>
            <a:pPr lvl="1">
              <a:defRPr/>
            </a:pPr>
            <a:endParaRPr lang="en-US" sz="2000" dirty="0"/>
          </a:p>
          <a:p>
            <a:pPr lvl="1">
              <a:defRPr/>
            </a:pPr>
            <a:endParaRPr lang="en-US" sz="2000" dirty="0"/>
          </a:p>
        </p:txBody>
      </p:sp>
    </p:spTree>
    <p:extLst>
      <p:ext uri="{BB962C8B-B14F-4D97-AF65-F5344CB8AC3E}">
        <p14:creationId xmlns:p14="http://schemas.microsoft.com/office/powerpoint/2010/main" val="1310193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4AF23E-3CAA-EF69-1324-6EDC95DEF202}"/>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Consumers Need Disease Prevention</a:t>
            </a:r>
          </a:p>
        </p:txBody>
      </p:sp>
      <p:graphicFrame>
        <p:nvGraphicFramePr>
          <p:cNvPr id="18" name="Content Placeholder 2">
            <a:extLst>
              <a:ext uri="{FF2B5EF4-FFF2-40B4-BE49-F238E27FC236}">
                <a16:creationId xmlns:a16="http://schemas.microsoft.com/office/drawing/2014/main" id="{66EF5D14-DF57-FACB-BCD5-9ECB42C6100C}"/>
              </a:ext>
            </a:extLst>
          </p:cNvPr>
          <p:cNvGraphicFramePr>
            <a:graphicFrameLocks noGrp="1"/>
          </p:cNvGraphicFramePr>
          <p:nvPr>
            <p:ph idx="1"/>
            <p:extLst>
              <p:ext uri="{D42A27DB-BD31-4B8C-83A1-F6EECF244321}">
                <p14:modId xmlns:p14="http://schemas.microsoft.com/office/powerpoint/2010/main" val="26781575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4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044193-E778-F675-8A69-C4089231B0F0}"/>
              </a:ext>
            </a:extLst>
          </p:cNvPr>
          <p:cNvSpPr>
            <a:spLocks noGrp="1"/>
          </p:cNvSpPr>
          <p:nvPr>
            <p:ph type="title"/>
          </p:nvPr>
        </p:nvSpPr>
        <p:spPr>
          <a:xfrm>
            <a:off x="761800" y="762001"/>
            <a:ext cx="5334197" cy="1708242"/>
          </a:xfrm>
        </p:spPr>
        <p:txBody>
          <a:bodyPr anchor="ctr">
            <a:normAutofit/>
          </a:bodyPr>
          <a:lstStyle/>
          <a:p>
            <a:r>
              <a:rPr lang="en-US" sz="4000"/>
              <a:t>Motivational Interviewing</a:t>
            </a:r>
          </a:p>
        </p:txBody>
      </p:sp>
      <p:sp>
        <p:nvSpPr>
          <p:cNvPr id="3" name="Content Placeholder 2">
            <a:extLst>
              <a:ext uri="{FF2B5EF4-FFF2-40B4-BE49-F238E27FC236}">
                <a16:creationId xmlns:a16="http://schemas.microsoft.com/office/drawing/2014/main" id="{4E3BE904-0CF1-FBDD-4C1B-E8FE69DD17E8}"/>
              </a:ext>
            </a:extLst>
          </p:cNvPr>
          <p:cNvSpPr>
            <a:spLocks noGrp="1"/>
          </p:cNvSpPr>
          <p:nvPr>
            <p:ph idx="1"/>
          </p:nvPr>
        </p:nvSpPr>
        <p:spPr>
          <a:xfrm>
            <a:off x="761800" y="2470244"/>
            <a:ext cx="5334197" cy="3769835"/>
          </a:xfrm>
        </p:spPr>
        <p:txBody>
          <a:bodyPr anchor="ctr">
            <a:normAutofit/>
          </a:bodyPr>
          <a:lstStyle/>
          <a:p>
            <a:r>
              <a:rPr lang="en-US" sz="2000"/>
              <a:t>Motivational interviewing is a collaborative, goal-oriented style of communication with particular attention to the language of change. It is designed to strengthen personal motivation for and commitment to a specific health goal and exploring the person’s own reasons for change within an atmosphere of acceptance and compassion.</a:t>
            </a:r>
            <a:r>
              <a:rPr lang="en-US" sz="2000">
                <a:effectLst/>
              </a:rPr>
              <a:t> </a:t>
            </a:r>
          </a:p>
          <a:p>
            <a:pPr lvl="1"/>
            <a:r>
              <a:rPr lang="en-US" sz="2000"/>
              <a:t>90 Fed. Reg. at 32508.</a:t>
            </a:r>
          </a:p>
        </p:txBody>
      </p:sp>
      <p:pic>
        <p:nvPicPr>
          <p:cNvPr id="5" name="Picture 4" descr="People shaking hands">
            <a:extLst>
              <a:ext uri="{FF2B5EF4-FFF2-40B4-BE49-F238E27FC236}">
                <a16:creationId xmlns:a16="http://schemas.microsoft.com/office/drawing/2014/main" id="{49849EEC-18DD-8B19-32BB-B4A868C46564}"/>
              </a:ext>
            </a:extLst>
          </p:cNvPr>
          <p:cNvPicPr>
            <a:picLocks noChangeAspect="1"/>
          </p:cNvPicPr>
          <p:nvPr/>
        </p:nvPicPr>
        <p:blipFill>
          <a:blip r:embed="rId2"/>
          <a:srcRect l="15049" r="26707"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0732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DB4948-E78F-0018-4381-77A1DECA6777}"/>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Who ”Owns” Disease Prevention?</a:t>
            </a:r>
          </a:p>
        </p:txBody>
      </p:sp>
      <p:sp>
        <p:nvSpPr>
          <p:cNvPr id="3" name="Content Placeholder 2">
            <a:extLst>
              <a:ext uri="{FF2B5EF4-FFF2-40B4-BE49-F238E27FC236}">
                <a16:creationId xmlns:a16="http://schemas.microsoft.com/office/drawing/2014/main" id="{32A12B49-D686-70FE-E067-70C62CF3220D}"/>
              </a:ext>
            </a:extLst>
          </p:cNvPr>
          <p:cNvSpPr>
            <a:spLocks noGrp="1"/>
          </p:cNvSpPr>
          <p:nvPr>
            <p:ph idx="1"/>
          </p:nvPr>
        </p:nvSpPr>
        <p:spPr>
          <a:xfrm>
            <a:off x="6503158" y="649480"/>
            <a:ext cx="4862447" cy="5546047"/>
          </a:xfrm>
        </p:spPr>
        <p:txBody>
          <a:bodyPr anchor="ctr">
            <a:normAutofit/>
          </a:bodyPr>
          <a:lstStyle/>
          <a:p>
            <a:r>
              <a:rPr lang="en-US" sz="2000"/>
              <a:t>Physicians.</a:t>
            </a:r>
          </a:p>
          <a:p>
            <a:r>
              <a:rPr lang="en-US" sz="2000"/>
              <a:t>16 States include “prevention” in their definition of “practice of medicine” </a:t>
            </a:r>
          </a:p>
          <a:p>
            <a:r>
              <a:rPr lang="en-US" sz="2000"/>
              <a:t>Federation of State Medical Boards defines the practice of medicine as the “offering or undertaking to </a:t>
            </a:r>
            <a:r>
              <a:rPr lang="en-US" sz="2000" i="1"/>
              <a:t>prevent </a:t>
            </a:r>
            <a:r>
              <a:rPr lang="en-US" sz="2000"/>
              <a:t>or to diagnose, correct, and/or treat in any manner or by any means, methods, or devices any disease, illness, pain, wound, fracture, infirmity, defect, or abnormal physical or mental condition of any person.”</a:t>
            </a:r>
            <a:r>
              <a:rPr lang="en-US" sz="2000">
                <a:effectLst/>
              </a:rPr>
              <a:t> </a:t>
            </a:r>
          </a:p>
          <a:p>
            <a:r>
              <a:rPr lang="en-US" sz="2000"/>
              <a:t>Though within their scope, few physicians engage in speech-heavy prevention.</a:t>
            </a:r>
          </a:p>
        </p:txBody>
      </p:sp>
    </p:spTree>
    <p:extLst>
      <p:ext uri="{BB962C8B-B14F-4D97-AF65-F5344CB8AC3E}">
        <p14:creationId xmlns:p14="http://schemas.microsoft.com/office/powerpoint/2010/main" val="416846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4DF9-9090-9367-CECB-964B63D506C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State Medical Practice Acts are Overbroad</a:t>
            </a:r>
          </a:p>
        </p:txBody>
      </p:sp>
      <p:sp>
        <p:nvSpPr>
          <p:cNvPr id="3" name="Content Placeholder 2">
            <a:extLst>
              <a:ext uri="{FF2B5EF4-FFF2-40B4-BE49-F238E27FC236}">
                <a16:creationId xmlns:a16="http://schemas.microsoft.com/office/drawing/2014/main" id="{21E85806-3F9E-5218-61E8-1A32C89BA4FC}"/>
              </a:ext>
            </a:extLst>
          </p:cNvPr>
          <p:cNvSpPr>
            <a:spLocks noGrp="1"/>
          </p:cNvSpPr>
          <p:nvPr>
            <p:ph idx="1"/>
          </p:nvPr>
        </p:nvSpPr>
        <p:spPr>
          <a:xfrm>
            <a:off x="6503158" y="649480"/>
            <a:ext cx="4862447" cy="5546047"/>
          </a:xfrm>
        </p:spPr>
        <p:txBody>
          <a:bodyPr anchor="ctr">
            <a:normAutofit/>
          </a:bodyPr>
          <a:lstStyle/>
          <a:p>
            <a:r>
              <a:rPr lang="en-US" sz="2000"/>
              <a:t>What laws are constitutionally overbroad?</a:t>
            </a:r>
          </a:p>
          <a:p>
            <a:pPr lvl="1"/>
            <a:r>
              <a:rPr lang="en-US" sz="2000"/>
              <a:t>Those that encompass so much activity that a person would have a hard time not falling within its governance.  </a:t>
            </a:r>
            <a:r>
              <a:rPr lang="en-US" sz="2000" i="1"/>
              <a:t>Thornhill v. Alabama</a:t>
            </a:r>
            <a:r>
              <a:rPr lang="en-US" sz="2000"/>
              <a:t>, 310 U.S. 88 (1940).</a:t>
            </a:r>
          </a:p>
          <a:p>
            <a:r>
              <a:rPr lang="en-US" sz="2000"/>
              <a:t>Overbreadth has two primary purposes:</a:t>
            </a:r>
          </a:p>
          <a:p>
            <a:pPr lvl="1"/>
            <a:r>
              <a:rPr lang="en-US" sz="2000"/>
              <a:t>Prevent the chilling of constitutionally protected speech</a:t>
            </a:r>
          </a:p>
          <a:p>
            <a:pPr lvl="1"/>
            <a:r>
              <a:rPr lang="en-US" sz="2000"/>
              <a:t>Alert state legislatures to importance of free speech protection when drafting laws</a:t>
            </a:r>
          </a:p>
        </p:txBody>
      </p:sp>
    </p:spTree>
    <p:extLst>
      <p:ext uri="{BB962C8B-B14F-4D97-AF65-F5344CB8AC3E}">
        <p14:creationId xmlns:p14="http://schemas.microsoft.com/office/powerpoint/2010/main" val="53688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D835F-DDAA-B5A7-BABC-0480BD53269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Overbreadth of State Medical Practice Acts</a:t>
            </a:r>
          </a:p>
        </p:txBody>
      </p:sp>
      <p:graphicFrame>
        <p:nvGraphicFramePr>
          <p:cNvPr id="5" name="Content Placeholder 2">
            <a:extLst>
              <a:ext uri="{FF2B5EF4-FFF2-40B4-BE49-F238E27FC236}">
                <a16:creationId xmlns:a16="http://schemas.microsoft.com/office/drawing/2014/main" id="{2146D654-E59B-F241-02F8-A32E798709B3}"/>
              </a:ext>
            </a:extLst>
          </p:cNvPr>
          <p:cNvGraphicFramePr>
            <a:graphicFrameLocks noGrp="1"/>
          </p:cNvGraphicFramePr>
          <p:nvPr>
            <p:ph idx="1"/>
            <p:extLst>
              <p:ext uri="{D42A27DB-BD31-4B8C-83A1-F6EECF244321}">
                <p14:modId xmlns:p14="http://schemas.microsoft.com/office/powerpoint/2010/main" val="30730218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46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EF05F-0E7E-2631-E7ED-73A78E82CB60}"/>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Court Cases Challenging Occupational Licensing Laws</a:t>
            </a:r>
          </a:p>
        </p:txBody>
      </p:sp>
      <p:sp>
        <p:nvSpPr>
          <p:cNvPr id="3" name="Content Placeholder 2">
            <a:extLst>
              <a:ext uri="{FF2B5EF4-FFF2-40B4-BE49-F238E27FC236}">
                <a16:creationId xmlns:a16="http://schemas.microsoft.com/office/drawing/2014/main" id="{286B7FAD-43F2-27A6-B4BF-E6A3FCB5F992}"/>
              </a:ext>
            </a:extLst>
          </p:cNvPr>
          <p:cNvSpPr>
            <a:spLocks noGrp="1"/>
          </p:cNvSpPr>
          <p:nvPr>
            <p:ph idx="1"/>
          </p:nvPr>
        </p:nvSpPr>
        <p:spPr>
          <a:xfrm>
            <a:off x="1371599" y="2318197"/>
            <a:ext cx="9724031" cy="3683358"/>
          </a:xfrm>
        </p:spPr>
        <p:txBody>
          <a:bodyPr anchor="ctr">
            <a:normAutofit/>
          </a:bodyPr>
          <a:lstStyle/>
          <a:p>
            <a:r>
              <a:rPr lang="en-US" sz="2000" i="1"/>
              <a:t>People v. Rogers</a:t>
            </a:r>
            <a:r>
              <a:rPr lang="en-US" sz="2000"/>
              <a:t>, 249 Mich. App. 77 (2001)</a:t>
            </a:r>
          </a:p>
          <a:p>
            <a:pPr lvl="1"/>
            <a:r>
              <a:rPr lang="en-US" sz="2000"/>
              <a:t>Michigan Court of Appeals agreed definition of practice of medicine broadly worded, but broadly worded statutes can be saved when courts have narrowed the meaning. </a:t>
            </a:r>
          </a:p>
          <a:p>
            <a:pPr lvl="1"/>
            <a:r>
              <a:rPr lang="en-US" sz="2000"/>
              <a:t>Previous cases excluded from medical practice “gratuitous and humane acts of relief and kindness.”</a:t>
            </a:r>
          </a:p>
          <a:p>
            <a:pPr lvl="1"/>
            <a:r>
              <a:rPr lang="en-US" sz="2000"/>
              <a:t>Rogers court found this sufficient to limit the breadth of Michigan Medical Practices Act. </a:t>
            </a:r>
          </a:p>
          <a:p>
            <a:pPr lvl="1"/>
            <a:r>
              <a:rPr lang="en-US" sz="2000"/>
              <a:t>Did not consider impact on unlicensed wellness coaches who, for a fee, advise on ways to prevent disease and illness through speech-heavy practice, such as motivational interviewing. </a:t>
            </a:r>
          </a:p>
        </p:txBody>
      </p:sp>
    </p:spTree>
    <p:extLst>
      <p:ext uri="{BB962C8B-B14F-4D97-AF65-F5344CB8AC3E}">
        <p14:creationId xmlns:p14="http://schemas.microsoft.com/office/powerpoint/2010/main" val="370788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783F0-B51A-673C-2D96-DD29340AA58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Del Castillo and Richwine Cases</a:t>
            </a:r>
          </a:p>
        </p:txBody>
      </p:sp>
      <p:sp>
        <p:nvSpPr>
          <p:cNvPr id="3" name="Content Placeholder 2">
            <a:extLst>
              <a:ext uri="{FF2B5EF4-FFF2-40B4-BE49-F238E27FC236}">
                <a16:creationId xmlns:a16="http://schemas.microsoft.com/office/drawing/2014/main" id="{2CE330C0-1496-6FF9-82AA-931319E4CDDB}"/>
              </a:ext>
            </a:extLst>
          </p:cNvPr>
          <p:cNvSpPr>
            <a:spLocks noGrp="1"/>
          </p:cNvSpPr>
          <p:nvPr>
            <p:ph idx="1"/>
          </p:nvPr>
        </p:nvSpPr>
        <p:spPr>
          <a:xfrm>
            <a:off x="4810259" y="649480"/>
            <a:ext cx="6555347" cy="5546047"/>
          </a:xfrm>
        </p:spPr>
        <p:txBody>
          <a:bodyPr anchor="ctr">
            <a:normAutofit/>
          </a:bodyPr>
          <a:lstStyle/>
          <a:p>
            <a:r>
              <a:rPr lang="en-US" sz="2000" i="1"/>
              <a:t>Del Castillo v. Florida Dept. of Health</a:t>
            </a:r>
            <a:r>
              <a:rPr lang="en-US" sz="2000"/>
              <a:t>, 26 F.4</a:t>
            </a:r>
            <a:r>
              <a:rPr lang="en-US" sz="2000" baseline="30000"/>
              <a:t>th</a:t>
            </a:r>
            <a:r>
              <a:rPr lang="en-US" sz="2000"/>
              <a:t> 1214 (11</a:t>
            </a:r>
            <a:r>
              <a:rPr lang="en-US" sz="2000" baseline="30000"/>
              <a:t>th</a:t>
            </a:r>
            <a:r>
              <a:rPr lang="en-US" sz="2000"/>
              <a:t> Cir. 2022) and </a:t>
            </a:r>
            <a:r>
              <a:rPr lang="en-US" sz="2000" i="1"/>
              <a:t>Richwine v. Matuszak</a:t>
            </a:r>
            <a:r>
              <a:rPr lang="en-US" sz="2000"/>
              <a:t>, 148 F.4</a:t>
            </a:r>
            <a:r>
              <a:rPr lang="en-US" sz="2000" baseline="30000"/>
              <a:t>th</a:t>
            </a:r>
            <a:r>
              <a:rPr lang="en-US" sz="2000"/>
              <a:t> 942 (7</a:t>
            </a:r>
            <a:r>
              <a:rPr lang="en-US" sz="2000" baseline="30000"/>
              <a:t>th</a:t>
            </a:r>
            <a:r>
              <a:rPr lang="en-US" sz="2000"/>
              <a:t> Cir. 2025) offer opposing views of state occupational licensing laws.</a:t>
            </a:r>
          </a:p>
          <a:p>
            <a:r>
              <a:rPr lang="en-US" sz="2000" i="1"/>
              <a:t>Richwine</a:t>
            </a:r>
            <a:r>
              <a:rPr lang="en-US" sz="2000"/>
              <a:t> district court very critical of 11</a:t>
            </a:r>
            <a:r>
              <a:rPr lang="en-US" sz="2000" baseline="30000"/>
              <a:t>th</a:t>
            </a:r>
            <a:r>
              <a:rPr lang="en-US" sz="2000"/>
              <a:t> Circuit decision in </a:t>
            </a:r>
            <a:r>
              <a:rPr lang="en-US" sz="2000" i="1"/>
              <a:t>Del Castillo</a:t>
            </a:r>
            <a:r>
              <a:rPr lang="en-US" sz="2000"/>
              <a:t>:</a:t>
            </a:r>
          </a:p>
          <a:p>
            <a:pPr lvl="1"/>
            <a:r>
              <a:rPr lang="en-US" sz="2000"/>
              <a:t>”Pursuant to </a:t>
            </a:r>
            <a:r>
              <a:rPr lang="en-US" sz="2000" i="1"/>
              <a:t>Del Castillo</a:t>
            </a:r>
            <a:r>
              <a:rPr lang="en-US" sz="2000"/>
              <a:t>, as long as the government can permissibly regulate some form of conduct, they could chill vast amounts of speech. States cannot choose the protection that speech receives under the First Amendment simply by calling something a profession just because it involves personalized services and requires a professional license from the State.</a:t>
            </a:r>
          </a:p>
          <a:p>
            <a:pPr lvl="2"/>
            <a:r>
              <a:rPr lang="en-US" dirty="0"/>
              <a:t>Richwine, 707 F.Supp.3d 782, 803 (N.D. Ind. 2023). </a:t>
            </a:r>
          </a:p>
        </p:txBody>
      </p:sp>
    </p:spTree>
    <p:extLst>
      <p:ext uri="{BB962C8B-B14F-4D97-AF65-F5344CB8AC3E}">
        <p14:creationId xmlns:p14="http://schemas.microsoft.com/office/powerpoint/2010/main" val="42669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64A75-B829-FA6E-946A-B7FA56CC02EB}"/>
              </a:ext>
            </a:extLst>
          </p:cNvPr>
          <p:cNvSpPr>
            <a:spLocks noGrp="1"/>
          </p:cNvSpPr>
          <p:nvPr>
            <p:ph type="title"/>
          </p:nvPr>
        </p:nvSpPr>
        <p:spPr>
          <a:xfrm>
            <a:off x="466722" y="586855"/>
            <a:ext cx="3201366" cy="3387497"/>
          </a:xfrm>
        </p:spPr>
        <p:txBody>
          <a:bodyPr anchor="b">
            <a:normAutofit/>
          </a:bodyPr>
          <a:lstStyle/>
          <a:p>
            <a:pPr algn="r"/>
            <a:r>
              <a:rPr lang="en-US" sz="4000" i="1">
                <a:solidFill>
                  <a:srgbClr val="FFFFFF"/>
                </a:solidFill>
              </a:rPr>
              <a:t>Brokamp v. James</a:t>
            </a:r>
            <a:r>
              <a:rPr lang="en-US" sz="4000">
                <a:solidFill>
                  <a:srgbClr val="FFFFFF"/>
                </a:solidFill>
              </a:rPr>
              <a:t>, 66 F.4</a:t>
            </a:r>
            <a:r>
              <a:rPr lang="en-US" sz="4000" baseline="30000">
                <a:solidFill>
                  <a:srgbClr val="FFFFFF"/>
                </a:solidFill>
              </a:rPr>
              <a:t>th</a:t>
            </a:r>
            <a:r>
              <a:rPr lang="en-US" sz="4000">
                <a:solidFill>
                  <a:srgbClr val="FFFFFF"/>
                </a:solidFill>
              </a:rPr>
              <a:t> 374 (2d. Cir. 2023)</a:t>
            </a:r>
          </a:p>
        </p:txBody>
      </p:sp>
      <p:sp>
        <p:nvSpPr>
          <p:cNvPr id="3" name="Content Placeholder 2">
            <a:extLst>
              <a:ext uri="{FF2B5EF4-FFF2-40B4-BE49-F238E27FC236}">
                <a16:creationId xmlns:a16="http://schemas.microsoft.com/office/drawing/2014/main" id="{68C4D877-C9E9-F2CA-9015-AF50FF26A2C1}"/>
              </a:ext>
            </a:extLst>
          </p:cNvPr>
          <p:cNvSpPr>
            <a:spLocks noGrp="1"/>
          </p:cNvSpPr>
          <p:nvPr>
            <p:ph idx="1"/>
          </p:nvPr>
        </p:nvSpPr>
        <p:spPr>
          <a:xfrm>
            <a:off x="4810259" y="649480"/>
            <a:ext cx="6555347" cy="5546047"/>
          </a:xfrm>
        </p:spPr>
        <p:txBody>
          <a:bodyPr anchor="ctr">
            <a:normAutofit/>
          </a:bodyPr>
          <a:lstStyle/>
          <a:p>
            <a:r>
              <a:rPr lang="en-US" sz="2000"/>
              <a:t>Confronts how New York’s mental health counseling licensure law impacts unlicensed life coaches but fails to fully evaluate content and context of life coach speech.</a:t>
            </a:r>
          </a:p>
          <a:p>
            <a:r>
              <a:rPr lang="en-US" sz="2000"/>
              <a:t>Brokamp sued New York mental health licensure board arguing state licensure scheme was vague and overbroad because it exempted unlicensed persons who offer instruction, advice, support, encouragement, and information. </a:t>
            </a:r>
          </a:p>
          <a:p>
            <a:r>
              <a:rPr lang="en-US" sz="2000"/>
              <a:t>Court disagreed stating such unlicensed persons could not “address a disorder or problem of the psyche, in private practice group, or organized settings.”</a:t>
            </a:r>
          </a:p>
          <a:p>
            <a:r>
              <a:rPr lang="en-US" sz="2000"/>
              <a:t>What does “address” mean? Court does not define. </a:t>
            </a:r>
          </a:p>
          <a:p>
            <a:pPr lvl="1"/>
            <a:r>
              <a:rPr lang="en-US" sz="2000"/>
              <a:t>Would a life coach helping a client avoid stress or feel less anxious about a situation be addressing a “problem of the psyche?”</a:t>
            </a:r>
          </a:p>
          <a:p>
            <a:pPr lvl="1"/>
            <a:r>
              <a:rPr lang="en-US" sz="2000"/>
              <a:t>Isn’t that one of the main purposes of hiring a life coach?</a:t>
            </a:r>
          </a:p>
        </p:txBody>
      </p:sp>
    </p:spTree>
    <p:extLst>
      <p:ext uri="{BB962C8B-B14F-4D97-AF65-F5344CB8AC3E}">
        <p14:creationId xmlns:p14="http://schemas.microsoft.com/office/powerpoint/2010/main" val="2460081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TotalTime>
  <Words>1311</Words>
  <Application>Microsoft Macintosh PowerPoint</Application>
  <PresentationFormat>Widescreen</PresentationFormat>
  <Paragraphs>91</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Wellness &amp; Disease Prevention</vt:lpstr>
      <vt:lpstr>Consumers Need Disease Prevention</vt:lpstr>
      <vt:lpstr>Motivational Interviewing</vt:lpstr>
      <vt:lpstr>Who ”Owns” Disease Prevention?</vt:lpstr>
      <vt:lpstr>State Medical Practice Acts are Overbroad</vt:lpstr>
      <vt:lpstr>Overbreadth of State Medical Practice Acts</vt:lpstr>
      <vt:lpstr>Court Cases Challenging Occupational Licensing Laws</vt:lpstr>
      <vt:lpstr>Del Castillo and Richwine Cases</vt:lpstr>
      <vt:lpstr>Brokamp v. James, 66 F.4th 374 (2d. Cir. 2023)</vt:lpstr>
      <vt:lpstr>Other Government Actions Chill Speech about Disease</vt:lpstr>
      <vt:lpstr>Advice from Wellness Industry Authorities</vt:lpstr>
      <vt:lpstr>Summing Up the Problem</vt:lpstr>
      <vt:lpstr>Possible Solution: Overbreadth Challenge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Zabawa</dc:creator>
  <cp:lastModifiedBy>Barbara Zabawa</cp:lastModifiedBy>
  <cp:revision>28</cp:revision>
  <dcterms:created xsi:type="dcterms:W3CDTF">2026-05-28T15:16:02Z</dcterms:created>
  <dcterms:modified xsi:type="dcterms:W3CDTF">2026-05-28T19:07:03Z</dcterms:modified>
</cp:coreProperties>
</file>