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71" r:id="rId6"/>
    <p:sldId id="260" r:id="rId7"/>
    <p:sldId id="272" r:id="rId8"/>
    <p:sldId id="278" r:id="rId9"/>
    <p:sldId id="261" r:id="rId10"/>
    <p:sldId id="277" r:id="rId11"/>
    <p:sldId id="273" r:id="rId12"/>
    <p:sldId id="274" r:id="rId13"/>
    <p:sldId id="275" r:id="rId14"/>
    <p:sldId id="262" r:id="rId15"/>
    <p:sldId id="276" r:id="rId16"/>
    <p:sldId id="263" r:id="rId17"/>
    <p:sldId id="26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21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B72A4D-24E6-3941-A083-03730E7AB580}" v="48" dt="2026-06-04T02:39:44.4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5342"/>
  </p:normalViewPr>
  <p:slideViewPr>
    <p:cSldViewPr snapToGrid="0">
      <p:cViewPr varScale="1">
        <p:scale>
          <a:sx n="107" d="100"/>
          <a:sy n="107" d="100"/>
        </p:scale>
        <p:origin x="128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inski, Mary Anne" userId="40291b70-6b6b-4441-919a-d56a622cdb71" providerId="ADAL" clId="{2129EF89-2985-5A6E-B00A-10D275EAB432}"/>
    <pc:docChg chg="custSel addSld modSld">
      <pc:chgData name="Bobinski, Mary Anne" userId="40291b70-6b6b-4441-919a-d56a622cdb71" providerId="ADAL" clId="{2129EF89-2985-5A6E-B00A-10D275EAB432}" dt="2026-06-04T02:39:43.726" v="2585" actId="20577"/>
      <pc:docMkLst>
        <pc:docMk/>
      </pc:docMkLst>
      <pc:sldChg chg="modSp mod modNotesTx">
        <pc:chgData name="Bobinski, Mary Anne" userId="40291b70-6b6b-4441-919a-d56a622cdb71" providerId="ADAL" clId="{2129EF89-2985-5A6E-B00A-10D275EAB432}" dt="2026-06-04T02:19:15.395" v="2180" actId="20577"/>
        <pc:sldMkLst>
          <pc:docMk/>
          <pc:sldMk cId="3965828862" sldId="258"/>
        </pc:sldMkLst>
        <pc:spChg chg="mod">
          <ac:chgData name="Bobinski, Mary Anne" userId="40291b70-6b6b-4441-919a-d56a622cdb71" providerId="ADAL" clId="{2129EF89-2985-5A6E-B00A-10D275EAB432}" dt="2026-06-04T02:19:15.395" v="2180" actId="20577"/>
          <ac:spMkLst>
            <pc:docMk/>
            <pc:sldMk cId="3965828862" sldId="258"/>
            <ac:spMk id="3" creationId="{4DCC40B6-07D3-9F42-3CDE-74CE766DAE2B}"/>
          </ac:spMkLst>
        </pc:spChg>
      </pc:sldChg>
      <pc:sldChg chg="modSp mod">
        <pc:chgData name="Bobinski, Mary Anne" userId="40291b70-6b6b-4441-919a-d56a622cdb71" providerId="ADAL" clId="{2129EF89-2985-5A6E-B00A-10D275EAB432}" dt="2026-06-04T02:22:35.842" v="2318" actId="13926"/>
        <pc:sldMkLst>
          <pc:docMk/>
          <pc:sldMk cId="3203621812" sldId="259"/>
        </pc:sldMkLst>
        <pc:spChg chg="mod">
          <ac:chgData name="Bobinski, Mary Anne" userId="40291b70-6b6b-4441-919a-d56a622cdb71" providerId="ADAL" clId="{2129EF89-2985-5A6E-B00A-10D275EAB432}" dt="2026-06-04T02:22:35.842" v="2318" actId="13926"/>
          <ac:spMkLst>
            <pc:docMk/>
            <pc:sldMk cId="3203621812" sldId="259"/>
            <ac:spMk id="3" creationId="{2B8EF50F-53BC-B28C-1934-6EA5B176FC75}"/>
          </ac:spMkLst>
        </pc:spChg>
      </pc:sldChg>
      <pc:sldChg chg="modSp mod">
        <pc:chgData name="Bobinski, Mary Anne" userId="40291b70-6b6b-4441-919a-d56a622cdb71" providerId="ADAL" clId="{2129EF89-2985-5A6E-B00A-10D275EAB432}" dt="2026-06-04T02:19:50.556" v="2183" actId="13926"/>
        <pc:sldMkLst>
          <pc:docMk/>
          <pc:sldMk cId="1866731658" sldId="260"/>
        </pc:sldMkLst>
        <pc:spChg chg="mod">
          <ac:chgData name="Bobinski, Mary Anne" userId="40291b70-6b6b-4441-919a-d56a622cdb71" providerId="ADAL" clId="{2129EF89-2985-5A6E-B00A-10D275EAB432}" dt="2026-06-04T02:19:50.556" v="2183" actId="13926"/>
          <ac:spMkLst>
            <pc:docMk/>
            <pc:sldMk cId="1866731658" sldId="260"/>
            <ac:spMk id="3" creationId="{3201CDDF-CA11-ACA6-3310-DFE3ECFB8BEF}"/>
          </ac:spMkLst>
        </pc:spChg>
      </pc:sldChg>
      <pc:sldChg chg="modSp mod">
        <pc:chgData name="Bobinski, Mary Anne" userId="40291b70-6b6b-4441-919a-d56a622cdb71" providerId="ADAL" clId="{2129EF89-2985-5A6E-B00A-10D275EAB432}" dt="2026-06-04T02:26:49.789" v="2551" actId="20577"/>
        <pc:sldMkLst>
          <pc:docMk/>
          <pc:sldMk cId="3153772833" sldId="261"/>
        </pc:sldMkLst>
        <pc:spChg chg="mod">
          <ac:chgData name="Bobinski, Mary Anne" userId="40291b70-6b6b-4441-919a-d56a622cdb71" providerId="ADAL" clId="{2129EF89-2985-5A6E-B00A-10D275EAB432}" dt="2026-06-04T02:26:49.789" v="2551" actId="20577"/>
          <ac:spMkLst>
            <pc:docMk/>
            <pc:sldMk cId="3153772833" sldId="261"/>
            <ac:spMk id="3" creationId="{AA4A11E7-D29D-B9B6-32E9-C989F912EC40}"/>
          </ac:spMkLst>
        </pc:spChg>
      </pc:sldChg>
      <pc:sldChg chg="modSp mod">
        <pc:chgData name="Bobinski, Mary Anne" userId="40291b70-6b6b-4441-919a-d56a622cdb71" providerId="ADAL" clId="{2129EF89-2985-5A6E-B00A-10D275EAB432}" dt="2026-06-04T00:49:24.774" v="1113" actId="20577"/>
        <pc:sldMkLst>
          <pc:docMk/>
          <pc:sldMk cId="720864551" sldId="262"/>
        </pc:sldMkLst>
        <pc:spChg chg="mod">
          <ac:chgData name="Bobinski, Mary Anne" userId="40291b70-6b6b-4441-919a-d56a622cdb71" providerId="ADAL" clId="{2129EF89-2985-5A6E-B00A-10D275EAB432}" dt="2026-06-04T00:49:24.774" v="1113" actId="20577"/>
          <ac:spMkLst>
            <pc:docMk/>
            <pc:sldMk cId="720864551" sldId="262"/>
            <ac:spMk id="3" creationId="{C3988423-3719-0BA1-A324-4793D31B6F9C}"/>
          </ac:spMkLst>
        </pc:spChg>
      </pc:sldChg>
      <pc:sldChg chg="modSp mod modNotesTx">
        <pc:chgData name="Bobinski, Mary Anne" userId="40291b70-6b6b-4441-919a-d56a622cdb71" providerId="ADAL" clId="{2129EF89-2985-5A6E-B00A-10D275EAB432}" dt="2026-06-04T02:39:43.726" v="2585" actId="20577"/>
        <pc:sldMkLst>
          <pc:docMk/>
          <pc:sldMk cId="133261854" sldId="263"/>
        </pc:sldMkLst>
        <pc:spChg chg="mod">
          <ac:chgData name="Bobinski, Mary Anne" userId="40291b70-6b6b-4441-919a-d56a622cdb71" providerId="ADAL" clId="{2129EF89-2985-5A6E-B00A-10D275EAB432}" dt="2026-06-04T00:14:32.071" v="58" actId="20577"/>
          <ac:spMkLst>
            <pc:docMk/>
            <pc:sldMk cId="133261854" sldId="263"/>
            <ac:spMk id="3" creationId="{792D3DCB-A4D6-CE36-A53F-A7FFCDF843D5}"/>
          </ac:spMkLst>
        </pc:spChg>
      </pc:sldChg>
      <pc:sldChg chg="modSp mod">
        <pc:chgData name="Bobinski, Mary Anne" userId="40291b70-6b6b-4441-919a-d56a622cdb71" providerId="ADAL" clId="{2129EF89-2985-5A6E-B00A-10D275EAB432}" dt="2026-06-04T02:31:51.369" v="2582" actId="20577"/>
        <pc:sldMkLst>
          <pc:docMk/>
          <pc:sldMk cId="1410352622" sldId="271"/>
        </pc:sldMkLst>
        <pc:spChg chg="mod">
          <ac:chgData name="Bobinski, Mary Anne" userId="40291b70-6b6b-4441-919a-d56a622cdb71" providerId="ADAL" clId="{2129EF89-2985-5A6E-B00A-10D275EAB432}" dt="2026-06-04T02:31:51.369" v="2582" actId="20577"/>
          <ac:spMkLst>
            <pc:docMk/>
            <pc:sldMk cId="1410352622" sldId="271"/>
            <ac:spMk id="3" creationId="{442107BA-FA3E-B20E-38B6-FABFE85665A0}"/>
          </ac:spMkLst>
        </pc:spChg>
      </pc:sldChg>
      <pc:sldChg chg="modSp mod">
        <pc:chgData name="Bobinski, Mary Anne" userId="40291b70-6b6b-4441-919a-d56a622cdb71" providerId="ADAL" clId="{2129EF89-2985-5A6E-B00A-10D275EAB432}" dt="2026-06-04T02:10:04.501" v="1512" actId="13926"/>
        <pc:sldMkLst>
          <pc:docMk/>
          <pc:sldMk cId="2042705627" sldId="272"/>
        </pc:sldMkLst>
        <pc:spChg chg="mod">
          <ac:chgData name="Bobinski, Mary Anne" userId="40291b70-6b6b-4441-919a-d56a622cdb71" providerId="ADAL" clId="{2129EF89-2985-5A6E-B00A-10D275EAB432}" dt="2026-06-04T02:06:45.047" v="1204" actId="20577"/>
          <ac:spMkLst>
            <pc:docMk/>
            <pc:sldMk cId="2042705627" sldId="272"/>
            <ac:spMk id="2" creationId="{03609BB7-6676-9F22-560A-1E46F5171B94}"/>
          </ac:spMkLst>
        </pc:spChg>
        <pc:spChg chg="mod">
          <ac:chgData name="Bobinski, Mary Anne" userId="40291b70-6b6b-4441-919a-d56a622cdb71" providerId="ADAL" clId="{2129EF89-2985-5A6E-B00A-10D275EAB432}" dt="2026-06-04T02:10:04.501" v="1512" actId="13926"/>
          <ac:spMkLst>
            <pc:docMk/>
            <pc:sldMk cId="2042705627" sldId="272"/>
            <ac:spMk id="3" creationId="{91141DD0-3FA7-00E9-D57F-75DC7948E8FB}"/>
          </ac:spMkLst>
        </pc:spChg>
      </pc:sldChg>
      <pc:sldChg chg="modSp mod">
        <pc:chgData name="Bobinski, Mary Anne" userId="40291b70-6b6b-4441-919a-d56a622cdb71" providerId="ADAL" clId="{2129EF89-2985-5A6E-B00A-10D275EAB432}" dt="2026-06-04T02:27:00.876" v="2555" actId="20577"/>
        <pc:sldMkLst>
          <pc:docMk/>
          <pc:sldMk cId="3454898947" sldId="273"/>
        </pc:sldMkLst>
        <pc:spChg chg="mod">
          <ac:chgData name="Bobinski, Mary Anne" userId="40291b70-6b6b-4441-919a-d56a622cdb71" providerId="ADAL" clId="{2129EF89-2985-5A6E-B00A-10D275EAB432}" dt="2026-06-04T00:25:45.455" v="215" actId="6549"/>
          <ac:spMkLst>
            <pc:docMk/>
            <pc:sldMk cId="3454898947" sldId="273"/>
            <ac:spMk id="2" creationId="{0A1F268E-A67F-1BE6-402A-B070C31256E8}"/>
          </ac:spMkLst>
        </pc:spChg>
        <pc:spChg chg="mod">
          <ac:chgData name="Bobinski, Mary Anne" userId="40291b70-6b6b-4441-919a-d56a622cdb71" providerId="ADAL" clId="{2129EF89-2985-5A6E-B00A-10D275EAB432}" dt="2026-06-04T02:27:00.876" v="2555" actId="20577"/>
          <ac:spMkLst>
            <pc:docMk/>
            <pc:sldMk cId="3454898947" sldId="273"/>
            <ac:spMk id="3" creationId="{21F74C5B-B78F-8CB1-F122-48E681BD4384}"/>
          </ac:spMkLst>
        </pc:spChg>
      </pc:sldChg>
      <pc:sldChg chg="modSp mod">
        <pc:chgData name="Bobinski, Mary Anne" userId="40291b70-6b6b-4441-919a-d56a622cdb71" providerId="ADAL" clId="{2129EF89-2985-5A6E-B00A-10D275EAB432}" dt="2026-06-04T02:28:14.335" v="2579" actId="20577"/>
        <pc:sldMkLst>
          <pc:docMk/>
          <pc:sldMk cId="967059360" sldId="274"/>
        </pc:sldMkLst>
        <pc:spChg chg="mod">
          <ac:chgData name="Bobinski, Mary Anne" userId="40291b70-6b6b-4441-919a-d56a622cdb71" providerId="ADAL" clId="{2129EF89-2985-5A6E-B00A-10D275EAB432}" dt="2026-06-04T00:48:38.756" v="1074" actId="20577"/>
          <ac:spMkLst>
            <pc:docMk/>
            <pc:sldMk cId="967059360" sldId="274"/>
            <ac:spMk id="2" creationId="{C2CFB5E3-55E1-2A3D-2B01-8326349F310C}"/>
          </ac:spMkLst>
        </pc:spChg>
        <pc:spChg chg="mod">
          <ac:chgData name="Bobinski, Mary Anne" userId="40291b70-6b6b-4441-919a-d56a622cdb71" providerId="ADAL" clId="{2129EF89-2985-5A6E-B00A-10D275EAB432}" dt="2026-06-04T02:28:14.335" v="2579" actId="20577"/>
          <ac:spMkLst>
            <pc:docMk/>
            <pc:sldMk cId="967059360" sldId="274"/>
            <ac:spMk id="3" creationId="{7F9CCAEC-336C-CF36-AC79-1DC1C7636A22}"/>
          </ac:spMkLst>
        </pc:spChg>
      </pc:sldChg>
      <pc:sldChg chg="modSp mod">
        <pc:chgData name="Bobinski, Mary Anne" userId="40291b70-6b6b-4441-919a-d56a622cdb71" providerId="ADAL" clId="{2129EF89-2985-5A6E-B00A-10D275EAB432}" dt="2026-06-04T00:47:50.290" v="1045" actId="20577"/>
        <pc:sldMkLst>
          <pc:docMk/>
          <pc:sldMk cId="1505307368" sldId="275"/>
        </pc:sldMkLst>
        <pc:spChg chg="mod">
          <ac:chgData name="Bobinski, Mary Anne" userId="40291b70-6b6b-4441-919a-d56a622cdb71" providerId="ADAL" clId="{2129EF89-2985-5A6E-B00A-10D275EAB432}" dt="2026-06-04T00:47:50.290" v="1045" actId="20577"/>
          <ac:spMkLst>
            <pc:docMk/>
            <pc:sldMk cId="1505307368" sldId="275"/>
            <ac:spMk id="3" creationId="{16EF4870-D32E-97B0-D928-63682852D3A8}"/>
          </ac:spMkLst>
        </pc:spChg>
      </pc:sldChg>
      <pc:sldChg chg="modSp mod">
        <pc:chgData name="Bobinski, Mary Anne" userId="40291b70-6b6b-4441-919a-d56a622cdb71" providerId="ADAL" clId="{2129EF89-2985-5A6E-B00A-10D275EAB432}" dt="2026-06-04T00:13:26.749" v="44" actId="20577"/>
        <pc:sldMkLst>
          <pc:docMk/>
          <pc:sldMk cId="3459132224" sldId="276"/>
        </pc:sldMkLst>
        <pc:spChg chg="mod">
          <ac:chgData name="Bobinski, Mary Anne" userId="40291b70-6b6b-4441-919a-d56a622cdb71" providerId="ADAL" clId="{2129EF89-2985-5A6E-B00A-10D275EAB432}" dt="2026-06-04T00:13:26.749" v="44" actId="20577"/>
          <ac:spMkLst>
            <pc:docMk/>
            <pc:sldMk cId="3459132224" sldId="276"/>
            <ac:spMk id="3" creationId="{83C78F67-1F87-013C-E899-8D601565E8FB}"/>
          </ac:spMkLst>
        </pc:spChg>
      </pc:sldChg>
      <pc:sldChg chg="modSp new mod">
        <pc:chgData name="Bobinski, Mary Anne" userId="40291b70-6b6b-4441-919a-d56a622cdb71" providerId="ADAL" clId="{2129EF89-2985-5A6E-B00A-10D275EAB432}" dt="2026-06-04T00:32:49.109" v="833" actId="20577"/>
        <pc:sldMkLst>
          <pc:docMk/>
          <pc:sldMk cId="4027835714" sldId="277"/>
        </pc:sldMkLst>
        <pc:spChg chg="mod">
          <ac:chgData name="Bobinski, Mary Anne" userId="40291b70-6b6b-4441-919a-d56a622cdb71" providerId="ADAL" clId="{2129EF89-2985-5A6E-B00A-10D275EAB432}" dt="2026-06-04T00:25:52.548" v="231" actId="20577"/>
          <ac:spMkLst>
            <pc:docMk/>
            <pc:sldMk cId="4027835714" sldId="277"/>
            <ac:spMk id="2" creationId="{499BF956-48ED-B731-602F-CB6121F1CAD1}"/>
          </ac:spMkLst>
        </pc:spChg>
        <pc:spChg chg="mod">
          <ac:chgData name="Bobinski, Mary Anne" userId="40291b70-6b6b-4441-919a-d56a622cdb71" providerId="ADAL" clId="{2129EF89-2985-5A6E-B00A-10D275EAB432}" dt="2026-06-04T00:32:49.109" v="833" actId="20577"/>
          <ac:spMkLst>
            <pc:docMk/>
            <pc:sldMk cId="4027835714" sldId="277"/>
            <ac:spMk id="3" creationId="{904DDE45-892E-6E44-0612-F85FC83146BD}"/>
          </ac:spMkLst>
        </pc:spChg>
      </pc:sldChg>
      <pc:sldChg chg="modSp new mod">
        <pc:chgData name="Bobinski, Mary Anne" userId="40291b70-6b6b-4441-919a-d56a622cdb71" providerId="ADAL" clId="{2129EF89-2985-5A6E-B00A-10D275EAB432}" dt="2026-06-04T02:23:06.495" v="2348" actId="20577"/>
        <pc:sldMkLst>
          <pc:docMk/>
          <pc:sldMk cId="2762642720" sldId="278"/>
        </pc:sldMkLst>
        <pc:spChg chg="mod">
          <ac:chgData name="Bobinski, Mary Anne" userId="40291b70-6b6b-4441-919a-d56a622cdb71" providerId="ADAL" clId="{2129EF89-2985-5A6E-B00A-10D275EAB432}" dt="2026-06-04T02:06:52.641" v="1212" actId="20577"/>
          <ac:spMkLst>
            <pc:docMk/>
            <pc:sldMk cId="2762642720" sldId="278"/>
            <ac:spMk id="2" creationId="{B7A4FAEA-DA04-A08C-8118-6C52A81EB6C3}"/>
          </ac:spMkLst>
        </pc:spChg>
        <pc:spChg chg="mod">
          <ac:chgData name="Bobinski, Mary Anne" userId="40291b70-6b6b-4441-919a-d56a622cdb71" providerId="ADAL" clId="{2129EF89-2985-5A6E-B00A-10D275EAB432}" dt="2026-06-04T02:23:06.495" v="2348" actId="20577"/>
          <ac:spMkLst>
            <pc:docMk/>
            <pc:sldMk cId="2762642720" sldId="278"/>
            <ac:spMk id="3" creationId="{365313B9-4294-0B0F-D638-299C9CBB3B4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E3B2E0-72B3-4E42-B3F2-101FD5C79C28}" type="datetimeFigureOut">
              <a:rPr lang="en-US" smtClean="0"/>
              <a:t>6/3/26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ABEA7-D5BC-C643-9350-CE0B052A8BE8}" type="slidenum">
              <a:rPr lang="en-US" smtClean="0"/>
              <a:t>‹#›</a:t>
            </a:fld>
            <a:endParaRPr lang="en-US"/>
          </a:p>
        </p:txBody>
      </p:sp>
    </p:spTree>
    <p:extLst>
      <p:ext uri="{BB962C8B-B14F-4D97-AF65-F5344CB8AC3E}">
        <p14:creationId xmlns:p14="http://schemas.microsoft.com/office/powerpoint/2010/main" val="3341428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Stav Oved Ovics, et al, Perimortem and Postmortem Sperm Acquisition: Review of Clinical Data,  39 J. Assisted Reproduction and Genetics 977 (2022).  See also, Jamie Thomas, et al., A Case Report on the Prolonged Viability of Postmortem Testicular Sperm, 4 Fertil </a:t>
            </a:r>
            <a:r>
              <a:rPr lang="en-US" dirty="0" err="1"/>
              <a:t>Steril</a:t>
            </a:r>
            <a:r>
              <a:rPr lang="en-US" dirty="0"/>
              <a:t> Rep 235 (2023) (reporting on case study demonstrating viable and motile sperm ”up to 100 hours postmortem”).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Yuting Fan, et al., </a:t>
            </a:r>
            <a:r>
              <a:rPr lang="en-US" sz="1200" b="0" i="0" kern="1200" dirty="0">
                <a:solidFill>
                  <a:schemeClr val="tx1"/>
                </a:solidFill>
                <a:effectLst/>
                <a:latin typeface="+mn-lt"/>
                <a:ea typeface="+mn-ea"/>
                <a:cs typeface="+mn-cs"/>
              </a:rPr>
              <a:t>Fresh and cryopreserved ovarian tissue from deceased young donors yields viable follicles, 2 F &amp; S Science 248 (2021) (reporting “ovarian tissues from deceased donors maintain high quality after long-time extracorporeal circulation and transportation from the hospital to the laboratory”).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Sherman J. et al.,  First Successful Ovarian Cortex Allotransplant to a Turner Syndrome Patient Requiring Immunosuppression: Wide Implications, 123 Fertil </a:t>
            </a:r>
            <a:r>
              <a:rPr lang="en-US" dirty="0" err="1"/>
              <a:t>Steril</a:t>
            </a:r>
            <a:r>
              <a:rPr lang="en-US" dirty="0"/>
              <a:t> 156 (2025) (not a peri/postmortem case; procedure demonstrates potential uses of ovarian tissue). </a:t>
            </a:r>
          </a:p>
        </p:txBody>
      </p:sp>
      <p:sp>
        <p:nvSpPr>
          <p:cNvPr id="4" name="Slide Number Placeholder 3"/>
          <p:cNvSpPr>
            <a:spLocks noGrp="1"/>
          </p:cNvSpPr>
          <p:nvPr>
            <p:ph type="sldNum" sz="quarter" idx="5"/>
          </p:nvPr>
        </p:nvSpPr>
        <p:spPr/>
        <p:txBody>
          <a:bodyPr/>
          <a:lstStyle/>
          <a:p>
            <a:fld id="{D80ABEA7-D5BC-C643-9350-CE0B052A8BE8}" type="slidenum">
              <a:rPr lang="en-US" smtClean="0"/>
              <a:t>3</a:t>
            </a:fld>
            <a:endParaRPr lang="en-US"/>
          </a:p>
        </p:txBody>
      </p:sp>
    </p:spTree>
    <p:extLst>
      <p:ext uri="{BB962C8B-B14F-4D97-AF65-F5344CB8AC3E}">
        <p14:creationId xmlns:p14="http://schemas.microsoft.com/office/powerpoint/2010/main" val="7604591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I. Glenn Cohen &amp; Eli Y. </a:t>
            </a:r>
            <a:r>
              <a:rPr lang="en-US" dirty="0" err="1"/>
              <a:t>Adashi</a:t>
            </a:r>
            <a:r>
              <a:rPr lang="en-US"/>
              <a:t>, Ethical and Legal Implications of In Vitro Gametogenesis and Germline Editing—Current Status, 124 Fertility &amp; Sterility 30 (2025).</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80ABEA7-D5BC-C643-9350-CE0B052A8BE8}" type="slidenum">
              <a:rPr lang="en-US" smtClean="0"/>
              <a:t>16</a:t>
            </a:fld>
            <a:endParaRPr lang="en-US"/>
          </a:p>
        </p:txBody>
      </p:sp>
    </p:spTree>
    <p:extLst>
      <p:ext uri="{BB962C8B-B14F-4D97-AF65-F5344CB8AC3E}">
        <p14:creationId xmlns:p14="http://schemas.microsoft.com/office/powerpoint/2010/main" val="2780105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Ethics Committee of the American Society for Reproductive Medicine, Posthumous Retrieval and Use of Gametes or Embryos: An Ethics Committee Opinion, 110 Fertility &amp; Sterility 45 (2018). </a:t>
            </a:r>
          </a:p>
        </p:txBody>
      </p:sp>
      <p:sp>
        <p:nvSpPr>
          <p:cNvPr id="4" name="Slide Number Placeholder 3"/>
          <p:cNvSpPr>
            <a:spLocks noGrp="1"/>
          </p:cNvSpPr>
          <p:nvPr>
            <p:ph type="sldNum" sz="quarter" idx="5"/>
          </p:nvPr>
        </p:nvSpPr>
        <p:spPr/>
        <p:txBody>
          <a:bodyPr/>
          <a:lstStyle/>
          <a:p>
            <a:fld id="{D80ABEA7-D5BC-C643-9350-CE0B052A8BE8}" type="slidenum">
              <a:rPr lang="en-US" smtClean="0"/>
              <a:t>4</a:t>
            </a:fld>
            <a:endParaRPr lang="en-US"/>
          </a:p>
        </p:txBody>
      </p:sp>
    </p:spTree>
    <p:extLst>
      <p:ext uri="{BB962C8B-B14F-4D97-AF65-F5344CB8AC3E}">
        <p14:creationId xmlns:p14="http://schemas.microsoft.com/office/powerpoint/2010/main" val="1826533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Susan M. Kerr,  et al., Postmortem Sperm Procurement, J. Urology 2154 (1997) </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Frances R. Batzer, Joshua M. Hurwitz, &amp; Arthur Caplan, </a:t>
            </a:r>
            <a:r>
              <a:rPr lang="en-US" sz="1200" b="0" i="0" kern="1200" dirty="0">
                <a:solidFill>
                  <a:schemeClr val="tx1"/>
                </a:solidFill>
                <a:effectLst/>
                <a:latin typeface="+mn-lt"/>
                <a:ea typeface="+mn-ea"/>
                <a:cs typeface="+mn-cs"/>
              </a:rPr>
              <a:t>Postmortem Parenthood and the Need for a Protocol with Posthumous Sperm Procurement, 79 Fertil &amp; </a:t>
            </a:r>
            <a:r>
              <a:rPr lang="en-US" sz="1200" b="0" i="0" kern="1200" dirty="0" err="1">
                <a:solidFill>
                  <a:schemeClr val="tx1"/>
                </a:solidFill>
                <a:effectLst/>
                <a:latin typeface="+mn-lt"/>
                <a:ea typeface="+mn-ea"/>
                <a:cs typeface="+mn-cs"/>
              </a:rPr>
              <a:t>Steril</a:t>
            </a:r>
            <a:r>
              <a:rPr lang="en-US" sz="1200" b="0" i="0" kern="1200" dirty="0">
                <a:solidFill>
                  <a:schemeClr val="tx1"/>
                </a:solidFill>
                <a:effectLst/>
                <a:latin typeface="+mn-lt"/>
                <a:ea typeface="+mn-ea"/>
                <a:cs typeface="+mn-cs"/>
              </a:rPr>
              <a:t> 1263 (2003). </a:t>
            </a:r>
            <a:endParaRPr lang="en-US" dirty="0"/>
          </a:p>
          <a:p>
            <a:pPr marL="228600" indent="-228600">
              <a:buAutoNum type="arabicPeriod"/>
            </a:pPr>
            <a:r>
              <a:rPr lang="en-US" dirty="0"/>
              <a:t>Nicholas J. Waler, et al., Policy on Posthumous Sperm Retrieval: Survey of 75 Major Academic Medical Centers, 113 Urology 45 (2018). </a:t>
            </a:r>
          </a:p>
          <a:p>
            <a:pPr marL="228600" indent="-228600">
              <a:buAutoNum type="arabicPeriod"/>
            </a:pPr>
            <a:r>
              <a:rPr lang="en-US" dirty="0"/>
              <a:t>Trawick, et al., Posthumous Assisted Reproduction Policies Among a Cohort of United States’ In Vitro Fertilization Clinics, 1 Fertil </a:t>
            </a:r>
            <a:r>
              <a:rPr lang="en-US" dirty="0" err="1"/>
              <a:t>Steril</a:t>
            </a:r>
            <a:r>
              <a:rPr lang="en-US" dirty="0"/>
              <a:t> Rep 66 (2020). </a:t>
            </a:r>
            <a:br>
              <a:rPr lang="en-US" dirty="0"/>
            </a:br>
            <a:endParaRPr lang="en-US" dirty="0"/>
          </a:p>
        </p:txBody>
      </p:sp>
      <p:sp>
        <p:nvSpPr>
          <p:cNvPr id="4" name="Slide Number Placeholder 3"/>
          <p:cNvSpPr>
            <a:spLocks noGrp="1"/>
          </p:cNvSpPr>
          <p:nvPr>
            <p:ph type="sldNum" sz="quarter" idx="5"/>
          </p:nvPr>
        </p:nvSpPr>
        <p:spPr/>
        <p:txBody>
          <a:bodyPr/>
          <a:lstStyle/>
          <a:p>
            <a:fld id="{D80ABEA7-D5BC-C643-9350-CE0B052A8BE8}" type="slidenum">
              <a:rPr lang="en-US" smtClean="0"/>
              <a:t>5</a:t>
            </a:fld>
            <a:endParaRPr lang="en-US"/>
          </a:p>
        </p:txBody>
      </p:sp>
    </p:spTree>
    <p:extLst>
      <p:ext uri="{BB962C8B-B14F-4D97-AF65-F5344CB8AC3E}">
        <p14:creationId xmlns:p14="http://schemas.microsoft.com/office/powerpoint/2010/main" val="2892983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National Conference of Commissioners on Uniform State Laws, Revised Uniform Anatomical Gift Act (2006 as revised 2009)</a:t>
            </a:r>
          </a:p>
        </p:txBody>
      </p:sp>
      <p:sp>
        <p:nvSpPr>
          <p:cNvPr id="4" name="Slide Number Placeholder 3"/>
          <p:cNvSpPr>
            <a:spLocks noGrp="1"/>
          </p:cNvSpPr>
          <p:nvPr>
            <p:ph type="sldNum" sz="quarter" idx="5"/>
          </p:nvPr>
        </p:nvSpPr>
        <p:spPr/>
        <p:txBody>
          <a:bodyPr/>
          <a:lstStyle/>
          <a:p>
            <a:fld id="{D80ABEA7-D5BC-C643-9350-CE0B052A8BE8}" type="slidenum">
              <a:rPr lang="en-US" smtClean="0"/>
              <a:t>6</a:t>
            </a:fld>
            <a:endParaRPr lang="en-US"/>
          </a:p>
        </p:txBody>
      </p:sp>
    </p:spTree>
    <p:extLst>
      <p:ext uri="{BB962C8B-B14F-4D97-AF65-F5344CB8AC3E}">
        <p14:creationId xmlns:p14="http://schemas.microsoft.com/office/powerpoint/2010/main" val="20527079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National Conference of Commissioners on Uniform State Laws, Revised Uniform Anatomical Gift Act (2006 as revised 2009)</a:t>
            </a:r>
          </a:p>
          <a:p>
            <a:endParaRPr lang="en-US" dirty="0"/>
          </a:p>
        </p:txBody>
      </p:sp>
      <p:sp>
        <p:nvSpPr>
          <p:cNvPr id="4" name="Slide Number Placeholder 3"/>
          <p:cNvSpPr>
            <a:spLocks noGrp="1"/>
          </p:cNvSpPr>
          <p:nvPr>
            <p:ph type="sldNum" sz="quarter" idx="5"/>
          </p:nvPr>
        </p:nvSpPr>
        <p:spPr/>
        <p:txBody>
          <a:bodyPr/>
          <a:lstStyle/>
          <a:p>
            <a:fld id="{D80ABEA7-D5BC-C643-9350-CE0B052A8BE8}" type="slidenum">
              <a:rPr lang="en-US" smtClean="0"/>
              <a:t>7</a:t>
            </a:fld>
            <a:endParaRPr lang="en-US"/>
          </a:p>
        </p:txBody>
      </p:sp>
    </p:spTree>
    <p:extLst>
      <p:ext uri="{BB962C8B-B14F-4D97-AF65-F5344CB8AC3E}">
        <p14:creationId xmlns:p14="http://schemas.microsoft.com/office/powerpoint/2010/main" val="6944617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National Conference of Commissioners on Uniform State Laws, Uniform Parentage Act (2017) (same provision for genetic surrogacy agreements)</a:t>
            </a:r>
          </a:p>
          <a:p>
            <a:r>
              <a:rPr lang="en-US" dirty="0"/>
              <a:t>National Conference of Commissioners on Uniform State Laws, Uniform Probate Code (last amended 2019) </a:t>
            </a:r>
          </a:p>
        </p:txBody>
      </p:sp>
      <p:sp>
        <p:nvSpPr>
          <p:cNvPr id="4" name="Slide Number Placeholder 3"/>
          <p:cNvSpPr>
            <a:spLocks noGrp="1"/>
          </p:cNvSpPr>
          <p:nvPr>
            <p:ph type="sldNum" sz="quarter" idx="5"/>
          </p:nvPr>
        </p:nvSpPr>
        <p:spPr/>
        <p:txBody>
          <a:bodyPr/>
          <a:lstStyle/>
          <a:p>
            <a:fld id="{D80ABEA7-D5BC-C643-9350-CE0B052A8BE8}" type="slidenum">
              <a:rPr lang="en-US" smtClean="0"/>
              <a:t>9</a:t>
            </a:fld>
            <a:endParaRPr lang="en-US"/>
          </a:p>
        </p:txBody>
      </p:sp>
    </p:spTree>
    <p:extLst>
      <p:ext uri="{BB962C8B-B14F-4D97-AF65-F5344CB8AC3E}">
        <p14:creationId xmlns:p14="http://schemas.microsoft.com/office/powerpoint/2010/main" val="97387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In re Daniel Thomas Christy, Johnson County Case No. EQVO68545 (6</a:t>
            </a:r>
            <a:r>
              <a:rPr lang="en-US" baseline="30000" dirty="0"/>
              <a:t>th</a:t>
            </a:r>
            <a:r>
              <a:rPr lang="en-US" dirty="0"/>
              <a:t> District Court, Iowa, Sept. 14, 2007) (unreported), as discussed in  Bethany Spielman, Pushing the Dead into the Next Reproductive Frontier: Post Mortem Gamete Retrieval under the Uniform Anatomical Gift Act, 37 J Law, Med Ethics 331 (2009). </a:t>
            </a:r>
          </a:p>
        </p:txBody>
      </p:sp>
      <p:sp>
        <p:nvSpPr>
          <p:cNvPr id="4" name="Slide Number Placeholder 3"/>
          <p:cNvSpPr>
            <a:spLocks noGrp="1"/>
          </p:cNvSpPr>
          <p:nvPr>
            <p:ph type="sldNum" sz="quarter" idx="5"/>
          </p:nvPr>
        </p:nvSpPr>
        <p:spPr/>
        <p:txBody>
          <a:bodyPr/>
          <a:lstStyle/>
          <a:p>
            <a:fld id="{D80ABEA7-D5BC-C643-9350-CE0B052A8BE8}" type="slidenum">
              <a:rPr lang="en-US" smtClean="0"/>
              <a:t>11</a:t>
            </a:fld>
            <a:endParaRPr lang="en-US"/>
          </a:p>
        </p:txBody>
      </p:sp>
    </p:spTree>
    <p:extLst>
      <p:ext uri="{BB962C8B-B14F-4D97-AF65-F5344CB8AC3E}">
        <p14:creationId xmlns:p14="http://schemas.microsoft.com/office/powerpoint/2010/main" val="1065928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re Zhu, 64 </a:t>
            </a:r>
            <a:r>
              <a:rPr lang="en-US" dirty="0" err="1"/>
              <a:t>Misc</a:t>
            </a:r>
            <a:r>
              <a:rPr lang="en-US" dirty="0"/>
              <a:t> 3d 280 (Sup. Ct. Westchester Ct 2019)</a:t>
            </a:r>
          </a:p>
          <a:p>
            <a:endParaRPr lang="en-US" dirty="0"/>
          </a:p>
        </p:txBody>
      </p:sp>
      <p:sp>
        <p:nvSpPr>
          <p:cNvPr id="4" name="Slide Number Placeholder 3"/>
          <p:cNvSpPr>
            <a:spLocks noGrp="1"/>
          </p:cNvSpPr>
          <p:nvPr>
            <p:ph type="sldNum" sz="quarter" idx="5"/>
          </p:nvPr>
        </p:nvSpPr>
        <p:spPr/>
        <p:txBody>
          <a:bodyPr/>
          <a:lstStyle/>
          <a:p>
            <a:fld id="{D80ABEA7-D5BC-C643-9350-CE0B052A8BE8}" type="slidenum">
              <a:rPr lang="en-US" smtClean="0"/>
              <a:t>12</a:t>
            </a:fld>
            <a:endParaRPr lang="en-US"/>
          </a:p>
        </p:txBody>
      </p:sp>
    </p:spTree>
    <p:extLst>
      <p:ext uri="{BB962C8B-B14F-4D97-AF65-F5344CB8AC3E}">
        <p14:creationId xmlns:p14="http://schemas.microsoft.com/office/powerpoint/2010/main" val="4649591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Robertson v. Saadat, 48 Cal. App. 5</a:t>
            </a:r>
            <a:r>
              <a:rPr lang="en-US" baseline="30000" dirty="0"/>
              <a:t>th</a:t>
            </a:r>
            <a:r>
              <a:rPr lang="en-US" dirty="0"/>
              <a:t> 630 (2020) </a:t>
            </a:r>
          </a:p>
          <a:p>
            <a:endParaRPr lang="en-US" dirty="0"/>
          </a:p>
        </p:txBody>
      </p:sp>
      <p:sp>
        <p:nvSpPr>
          <p:cNvPr id="4" name="Slide Number Placeholder 3"/>
          <p:cNvSpPr>
            <a:spLocks noGrp="1"/>
          </p:cNvSpPr>
          <p:nvPr>
            <p:ph type="sldNum" sz="quarter" idx="5"/>
          </p:nvPr>
        </p:nvSpPr>
        <p:spPr/>
        <p:txBody>
          <a:bodyPr/>
          <a:lstStyle/>
          <a:p>
            <a:fld id="{D80ABEA7-D5BC-C643-9350-CE0B052A8BE8}" type="slidenum">
              <a:rPr lang="en-US" smtClean="0"/>
              <a:t>13</a:t>
            </a:fld>
            <a:endParaRPr lang="en-US"/>
          </a:p>
        </p:txBody>
      </p:sp>
    </p:spTree>
    <p:extLst>
      <p:ext uri="{BB962C8B-B14F-4D97-AF65-F5344CB8AC3E}">
        <p14:creationId xmlns:p14="http://schemas.microsoft.com/office/powerpoint/2010/main" val="1376386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3E93C-E2FF-8BFF-C65D-C8C385E39FD8}"/>
              </a:ext>
            </a:extLst>
          </p:cNvPr>
          <p:cNvSpPr>
            <a:spLocks noGrp="1"/>
          </p:cNvSpPr>
          <p:nvPr>
            <p:ph type="ctrTitle"/>
          </p:nvPr>
        </p:nvSpPr>
        <p:spPr>
          <a:xfrm>
            <a:off x="1524000" y="1122363"/>
            <a:ext cx="9144000" cy="2387600"/>
          </a:xfrm>
          <a:ln>
            <a:solidFill>
              <a:srgbClr val="012169"/>
            </a:solidFill>
          </a:ln>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F343B5F-003C-18A0-04EB-B7BA629F61DB}"/>
              </a:ext>
            </a:extLst>
          </p:cNvPr>
          <p:cNvSpPr>
            <a:spLocks noGrp="1"/>
          </p:cNvSpPr>
          <p:nvPr>
            <p:ph type="subTitle" idx="1"/>
          </p:nvPr>
        </p:nvSpPr>
        <p:spPr>
          <a:xfrm>
            <a:off x="1524000" y="3602038"/>
            <a:ext cx="9144000" cy="1655762"/>
          </a:xfrm>
          <a:ln>
            <a:solidFill>
              <a:srgbClr val="012169"/>
            </a:solidFill>
          </a:ln>
        </p:spPr>
        <p:txBody>
          <a:bodyPr/>
          <a:lstStyle>
            <a:lvl1pPr marL="0" indent="0" algn="ctr">
              <a:buNone/>
              <a:defRPr sz="2400">
                <a:solidFill>
                  <a:srgbClr val="01216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404C55C-AA74-8D46-4872-445546560DA9}"/>
              </a:ext>
            </a:extLst>
          </p:cNvPr>
          <p:cNvSpPr>
            <a:spLocks noGrp="1"/>
          </p:cNvSpPr>
          <p:nvPr>
            <p:ph type="dt" sz="half" idx="10"/>
          </p:nvPr>
        </p:nvSpPr>
        <p:spPr/>
        <p:txBody>
          <a:bodyPr/>
          <a:lstStyle/>
          <a:p>
            <a:fld id="{D719C17B-1439-5B42-B787-266D9197864A}" type="datetimeFigureOut">
              <a:rPr lang="en-US" smtClean="0"/>
              <a:t>6/3/26</a:t>
            </a:fld>
            <a:endParaRPr lang="en-US"/>
          </a:p>
        </p:txBody>
      </p:sp>
      <p:sp>
        <p:nvSpPr>
          <p:cNvPr id="5" name="Footer Placeholder 4">
            <a:extLst>
              <a:ext uri="{FF2B5EF4-FFF2-40B4-BE49-F238E27FC236}">
                <a16:creationId xmlns:a16="http://schemas.microsoft.com/office/drawing/2014/main" id="{D41FAFBC-56D8-10AE-7D80-94F0A8F76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442C71-BAD6-65D5-B2A9-54AD140CD4BA}"/>
              </a:ext>
            </a:extLst>
          </p:cNvPr>
          <p:cNvSpPr>
            <a:spLocks noGrp="1"/>
          </p:cNvSpPr>
          <p:nvPr>
            <p:ph type="sldNum" sz="quarter" idx="12"/>
          </p:nvPr>
        </p:nvSpPr>
        <p:spPr/>
        <p:txBody>
          <a:bodyPr/>
          <a:lstStyle/>
          <a:p>
            <a:fld id="{9352E117-8A11-304F-B7EC-B8648A4060FB}" type="slidenum">
              <a:rPr lang="en-US" smtClean="0"/>
              <a:t>‹#›</a:t>
            </a:fld>
            <a:endParaRPr lang="en-US"/>
          </a:p>
        </p:txBody>
      </p:sp>
    </p:spTree>
    <p:extLst>
      <p:ext uri="{BB962C8B-B14F-4D97-AF65-F5344CB8AC3E}">
        <p14:creationId xmlns:p14="http://schemas.microsoft.com/office/powerpoint/2010/main" val="3687573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8D4DF-D1E2-5728-8149-327BC1EFE2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94F8FF2-6A81-5464-6420-01F72E013E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B07548-C920-E7F8-B0C3-250C3A384B90}"/>
              </a:ext>
            </a:extLst>
          </p:cNvPr>
          <p:cNvSpPr>
            <a:spLocks noGrp="1"/>
          </p:cNvSpPr>
          <p:nvPr>
            <p:ph type="dt" sz="half" idx="10"/>
          </p:nvPr>
        </p:nvSpPr>
        <p:spPr/>
        <p:txBody>
          <a:bodyPr/>
          <a:lstStyle/>
          <a:p>
            <a:fld id="{D719C17B-1439-5B42-B787-266D9197864A}" type="datetimeFigureOut">
              <a:rPr lang="en-US" smtClean="0"/>
              <a:t>6/3/26</a:t>
            </a:fld>
            <a:endParaRPr lang="en-US"/>
          </a:p>
        </p:txBody>
      </p:sp>
      <p:sp>
        <p:nvSpPr>
          <p:cNvPr id="5" name="Footer Placeholder 4">
            <a:extLst>
              <a:ext uri="{FF2B5EF4-FFF2-40B4-BE49-F238E27FC236}">
                <a16:creationId xmlns:a16="http://schemas.microsoft.com/office/drawing/2014/main" id="{133E564C-27C4-E6A1-F368-EAE42F6F1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3F7ACB-1CCD-5BB4-10D7-6C35F55748EA}"/>
              </a:ext>
            </a:extLst>
          </p:cNvPr>
          <p:cNvSpPr>
            <a:spLocks noGrp="1"/>
          </p:cNvSpPr>
          <p:nvPr>
            <p:ph type="sldNum" sz="quarter" idx="12"/>
          </p:nvPr>
        </p:nvSpPr>
        <p:spPr/>
        <p:txBody>
          <a:bodyPr/>
          <a:lstStyle/>
          <a:p>
            <a:fld id="{9352E117-8A11-304F-B7EC-B8648A4060FB}" type="slidenum">
              <a:rPr lang="en-US" smtClean="0"/>
              <a:t>‹#›</a:t>
            </a:fld>
            <a:endParaRPr lang="en-US"/>
          </a:p>
        </p:txBody>
      </p:sp>
    </p:spTree>
    <p:extLst>
      <p:ext uri="{BB962C8B-B14F-4D97-AF65-F5344CB8AC3E}">
        <p14:creationId xmlns:p14="http://schemas.microsoft.com/office/powerpoint/2010/main" val="3091314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64F8EE-026D-512B-2E4C-F4DA85A4A4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7DC52D4-ABA3-D3B0-A1B7-8BCF35F317B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BA8402-DB85-66EC-8C10-3446E3741B2E}"/>
              </a:ext>
            </a:extLst>
          </p:cNvPr>
          <p:cNvSpPr>
            <a:spLocks noGrp="1"/>
          </p:cNvSpPr>
          <p:nvPr>
            <p:ph type="dt" sz="half" idx="10"/>
          </p:nvPr>
        </p:nvSpPr>
        <p:spPr/>
        <p:txBody>
          <a:bodyPr/>
          <a:lstStyle/>
          <a:p>
            <a:fld id="{D719C17B-1439-5B42-B787-266D9197864A}" type="datetimeFigureOut">
              <a:rPr lang="en-US" smtClean="0"/>
              <a:t>6/3/26</a:t>
            </a:fld>
            <a:endParaRPr lang="en-US"/>
          </a:p>
        </p:txBody>
      </p:sp>
      <p:sp>
        <p:nvSpPr>
          <p:cNvPr id="5" name="Footer Placeholder 4">
            <a:extLst>
              <a:ext uri="{FF2B5EF4-FFF2-40B4-BE49-F238E27FC236}">
                <a16:creationId xmlns:a16="http://schemas.microsoft.com/office/drawing/2014/main" id="{E61A4CC8-FEAA-D493-77ED-F9EDD4FD4F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5CBFA6-9EC2-EF3D-9EDD-7BF868792C18}"/>
              </a:ext>
            </a:extLst>
          </p:cNvPr>
          <p:cNvSpPr>
            <a:spLocks noGrp="1"/>
          </p:cNvSpPr>
          <p:nvPr>
            <p:ph type="sldNum" sz="quarter" idx="12"/>
          </p:nvPr>
        </p:nvSpPr>
        <p:spPr/>
        <p:txBody>
          <a:bodyPr/>
          <a:lstStyle/>
          <a:p>
            <a:fld id="{9352E117-8A11-304F-B7EC-B8648A4060FB}" type="slidenum">
              <a:rPr lang="en-US" smtClean="0"/>
              <a:t>‹#›</a:t>
            </a:fld>
            <a:endParaRPr lang="en-US"/>
          </a:p>
        </p:txBody>
      </p:sp>
    </p:spTree>
    <p:extLst>
      <p:ext uri="{BB962C8B-B14F-4D97-AF65-F5344CB8AC3E}">
        <p14:creationId xmlns:p14="http://schemas.microsoft.com/office/powerpoint/2010/main" val="1932671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1A3AE-6531-AD03-2ECB-E5AF9A4CC738}"/>
              </a:ext>
            </a:extLst>
          </p:cNvPr>
          <p:cNvSpPr>
            <a:spLocks noGrp="1"/>
          </p:cNvSpPr>
          <p:nvPr>
            <p:ph type="title"/>
          </p:nvPr>
        </p:nvSpPr>
        <p:spPr>
          <a:ln>
            <a:noFill/>
          </a:ln>
        </p:spPr>
        <p:txBody>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60E060-D39F-1F61-0536-BE974AE9D0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66950-FE91-C9BF-6C29-EA65791B2C34}"/>
              </a:ext>
            </a:extLst>
          </p:cNvPr>
          <p:cNvSpPr>
            <a:spLocks noGrp="1"/>
          </p:cNvSpPr>
          <p:nvPr>
            <p:ph type="dt" sz="half" idx="10"/>
          </p:nvPr>
        </p:nvSpPr>
        <p:spPr/>
        <p:txBody>
          <a:bodyPr/>
          <a:lstStyle/>
          <a:p>
            <a:fld id="{D719C17B-1439-5B42-B787-266D9197864A}" type="datetimeFigureOut">
              <a:rPr lang="en-US" smtClean="0"/>
              <a:t>6/3/26</a:t>
            </a:fld>
            <a:endParaRPr lang="en-US"/>
          </a:p>
        </p:txBody>
      </p:sp>
      <p:sp>
        <p:nvSpPr>
          <p:cNvPr id="5" name="Footer Placeholder 4">
            <a:extLst>
              <a:ext uri="{FF2B5EF4-FFF2-40B4-BE49-F238E27FC236}">
                <a16:creationId xmlns:a16="http://schemas.microsoft.com/office/drawing/2014/main" id="{652F1BF8-095F-41DC-4DC2-8E1EF8E755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D414F1-6212-8253-13FA-9A2B9CB03F7E}"/>
              </a:ext>
            </a:extLst>
          </p:cNvPr>
          <p:cNvSpPr>
            <a:spLocks noGrp="1"/>
          </p:cNvSpPr>
          <p:nvPr>
            <p:ph type="sldNum" sz="quarter" idx="12"/>
          </p:nvPr>
        </p:nvSpPr>
        <p:spPr/>
        <p:txBody>
          <a:bodyPr/>
          <a:lstStyle/>
          <a:p>
            <a:fld id="{9352E117-8A11-304F-B7EC-B8648A4060FB}" type="slidenum">
              <a:rPr lang="en-US" smtClean="0"/>
              <a:t>‹#›</a:t>
            </a:fld>
            <a:endParaRPr lang="en-US"/>
          </a:p>
        </p:txBody>
      </p:sp>
      <p:cxnSp>
        <p:nvCxnSpPr>
          <p:cNvPr id="8" name="Straight Connector 7">
            <a:extLst>
              <a:ext uri="{FF2B5EF4-FFF2-40B4-BE49-F238E27FC236}">
                <a16:creationId xmlns:a16="http://schemas.microsoft.com/office/drawing/2014/main" id="{C22E3C69-07FC-B6DF-AFDE-5167384A1540}"/>
              </a:ext>
            </a:extLst>
          </p:cNvPr>
          <p:cNvCxnSpPr>
            <a:cxnSpLocks/>
          </p:cNvCxnSpPr>
          <p:nvPr userDrawn="1"/>
        </p:nvCxnSpPr>
        <p:spPr>
          <a:xfrm>
            <a:off x="838200" y="1401417"/>
            <a:ext cx="6973957" cy="1"/>
          </a:xfrm>
          <a:prstGeom prst="line">
            <a:avLst/>
          </a:prstGeom>
          <a:ln w="28575">
            <a:solidFill>
              <a:srgbClr val="01216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1056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79235-BE98-8F94-20BD-155578AF55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5F25EF5-16F6-ADE9-D50C-F912660801B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3A73D4-FBE4-AA91-27AC-3B498E45A353}"/>
              </a:ext>
            </a:extLst>
          </p:cNvPr>
          <p:cNvSpPr>
            <a:spLocks noGrp="1"/>
          </p:cNvSpPr>
          <p:nvPr>
            <p:ph type="dt" sz="half" idx="10"/>
          </p:nvPr>
        </p:nvSpPr>
        <p:spPr/>
        <p:txBody>
          <a:bodyPr/>
          <a:lstStyle/>
          <a:p>
            <a:fld id="{D719C17B-1439-5B42-B787-266D9197864A}" type="datetimeFigureOut">
              <a:rPr lang="en-US" smtClean="0"/>
              <a:t>6/3/26</a:t>
            </a:fld>
            <a:endParaRPr lang="en-US"/>
          </a:p>
        </p:txBody>
      </p:sp>
      <p:sp>
        <p:nvSpPr>
          <p:cNvPr id="5" name="Footer Placeholder 4">
            <a:extLst>
              <a:ext uri="{FF2B5EF4-FFF2-40B4-BE49-F238E27FC236}">
                <a16:creationId xmlns:a16="http://schemas.microsoft.com/office/drawing/2014/main" id="{623FB784-6C29-46E9-8D0A-8553ABF21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484FD-ACD9-1853-D2B5-AEE7D002F9E3}"/>
              </a:ext>
            </a:extLst>
          </p:cNvPr>
          <p:cNvSpPr>
            <a:spLocks noGrp="1"/>
          </p:cNvSpPr>
          <p:nvPr>
            <p:ph type="sldNum" sz="quarter" idx="12"/>
          </p:nvPr>
        </p:nvSpPr>
        <p:spPr/>
        <p:txBody>
          <a:bodyPr/>
          <a:lstStyle/>
          <a:p>
            <a:fld id="{9352E117-8A11-304F-B7EC-B8648A4060FB}" type="slidenum">
              <a:rPr lang="en-US" smtClean="0"/>
              <a:t>‹#›</a:t>
            </a:fld>
            <a:endParaRPr lang="en-US"/>
          </a:p>
        </p:txBody>
      </p:sp>
    </p:spTree>
    <p:extLst>
      <p:ext uri="{BB962C8B-B14F-4D97-AF65-F5344CB8AC3E}">
        <p14:creationId xmlns:p14="http://schemas.microsoft.com/office/powerpoint/2010/main" val="3672294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6CA5D-2603-F02E-D612-D703D970672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80A4A6-0466-45AA-22CF-F9CE51AE27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94076C9-D5A3-E273-6A28-FD66DD2DCA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3B31F3-3BA9-6CEE-7658-357B53366B24}"/>
              </a:ext>
            </a:extLst>
          </p:cNvPr>
          <p:cNvSpPr>
            <a:spLocks noGrp="1"/>
          </p:cNvSpPr>
          <p:nvPr>
            <p:ph type="dt" sz="half" idx="10"/>
          </p:nvPr>
        </p:nvSpPr>
        <p:spPr/>
        <p:txBody>
          <a:bodyPr/>
          <a:lstStyle/>
          <a:p>
            <a:fld id="{D719C17B-1439-5B42-B787-266D9197864A}" type="datetimeFigureOut">
              <a:rPr lang="en-US" smtClean="0"/>
              <a:t>6/3/26</a:t>
            </a:fld>
            <a:endParaRPr lang="en-US"/>
          </a:p>
        </p:txBody>
      </p:sp>
      <p:sp>
        <p:nvSpPr>
          <p:cNvPr id="6" name="Footer Placeholder 5">
            <a:extLst>
              <a:ext uri="{FF2B5EF4-FFF2-40B4-BE49-F238E27FC236}">
                <a16:creationId xmlns:a16="http://schemas.microsoft.com/office/drawing/2014/main" id="{93C89894-A1CF-7A62-7EFC-78A1376FB0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F0563F-C4FC-F9F9-41BF-47F9E2EBCB24}"/>
              </a:ext>
            </a:extLst>
          </p:cNvPr>
          <p:cNvSpPr>
            <a:spLocks noGrp="1"/>
          </p:cNvSpPr>
          <p:nvPr>
            <p:ph type="sldNum" sz="quarter" idx="12"/>
          </p:nvPr>
        </p:nvSpPr>
        <p:spPr/>
        <p:txBody>
          <a:bodyPr/>
          <a:lstStyle/>
          <a:p>
            <a:fld id="{9352E117-8A11-304F-B7EC-B8648A4060FB}" type="slidenum">
              <a:rPr lang="en-US" smtClean="0"/>
              <a:t>‹#›</a:t>
            </a:fld>
            <a:endParaRPr lang="en-US"/>
          </a:p>
        </p:txBody>
      </p:sp>
      <p:cxnSp>
        <p:nvCxnSpPr>
          <p:cNvPr id="9" name="Straight Connector 8">
            <a:extLst>
              <a:ext uri="{FF2B5EF4-FFF2-40B4-BE49-F238E27FC236}">
                <a16:creationId xmlns:a16="http://schemas.microsoft.com/office/drawing/2014/main" id="{47705BE9-CA1C-253A-7687-2394D3F607D4}"/>
              </a:ext>
            </a:extLst>
          </p:cNvPr>
          <p:cNvCxnSpPr/>
          <p:nvPr userDrawn="1"/>
        </p:nvCxnSpPr>
        <p:spPr>
          <a:xfrm>
            <a:off x="838200" y="1401418"/>
            <a:ext cx="6317974" cy="0"/>
          </a:xfrm>
          <a:prstGeom prst="line">
            <a:avLst/>
          </a:prstGeom>
          <a:ln w="28575">
            <a:solidFill>
              <a:srgbClr val="01216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83861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7B32A-C82A-BA30-8AA6-F9C6F7A2E381}"/>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3887E32-918D-56DF-D3AE-907D882341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8B7F03-F827-9B0F-5368-E7C4039CB3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1F5EC9-6DC2-E6E8-48B6-C3C7D526A8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EA183C-80DA-68D4-75C8-F0AB808035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A21C13-B75E-AECA-B1C9-C61B790AA54F}"/>
              </a:ext>
            </a:extLst>
          </p:cNvPr>
          <p:cNvSpPr>
            <a:spLocks noGrp="1"/>
          </p:cNvSpPr>
          <p:nvPr>
            <p:ph type="dt" sz="half" idx="10"/>
          </p:nvPr>
        </p:nvSpPr>
        <p:spPr/>
        <p:txBody>
          <a:bodyPr/>
          <a:lstStyle/>
          <a:p>
            <a:fld id="{D719C17B-1439-5B42-B787-266D9197864A}" type="datetimeFigureOut">
              <a:rPr lang="en-US" smtClean="0"/>
              <a:t>6/3/26</a:t>
            </a:fld>
            <a:endParaRPr lang="en-US"/>
          </a:p>
        </p:txBody>
      </p:sp>
      <p:sp>
        <p:nvSpPr>
          <p:cNvPr id="8" name="Footer Placeholder 7">
            <a:extLst>
              <a:ext uri="{FF2B5EF4-FFF2-40B4-BE49-F238E27FC236}">
                <a16:creationId xmlns:a16="http://schemas.microsoft.com/office/drawing/2014/main" id="{7BA0371F-172D-75A3-7681-6CADB54711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D5D149-3733-34B8-221C-A37E5D9878CB}"/>
              </a:ext>
            </a:extLst>
          </p:cNvPr>
          <p:cNvSpPr>
            <a:spLocks noGrp="1"/>
          </p:cNvSpPr>
          <p:nvPr>
            <p:ph type="sldNum" sz="quarter" idx="12"/>
          </p:nvPr>
        </p:nvSpPr>
        <p:spPr/>
        <p:txBody>
          <a:bodyPr/>
          <a:lstStyle/>
          <a:p>
            <a:fld id="{9352E117-8A11-304F-B7EC-B8648A4060FB}" type="slidenum">
              <a:rPr lang="en-US" smtClean="0"/>
              <a:t>‹#›</a:t>
            </a:fld>
            <a:endParaRPr lang="en-US"/>
          </a:p>
        </p:txBody>
      </p:sp>
    </p:spTree>
    <p:extLst>
      <p:ext uri="{BB962C8B-B14F-4D97-AF65-F5344CB8AC3E}">
        <p14:creationId xmlns:p14="http://schemas.microsoft.com/office/powerpoint/2010/main" val="1773594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FC3E5-14A8-DC75-4C15-42F9D823792E}"/>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37E678D-50F1-96DA-43DA-352E04AD7CA7}"/>
              </a:ext>
            </a:extLst>
          </p:cNvPr>
          <p:cNvSpPr>
            <a:spLocks noGrp="1"/>
          </p:cNvSpPr>
          <p:nvPr>
            <p:ph type="dt" sz="half" idx="10"/>
          </p:nvPr>
        </p:nvSpPr>
        <p:spPr/>
        <p:txBody>
          <a:bodyPr/>
          <a:lstStyle/>
          <a:p>
            <a:fld id="{D719C17B-1439-5B42-B787-266D9197864A}" type="datetimeFigureOut">
              <a:rPr lang="en-US" smtClean="0"/>
              <a:t>6/3/26</a:t>
            </a:fld>
            <a:endParaRPr lang="en-US"/>
          </a:p>
        </p:txBody>
      </p:sp>
      <p:sp>
        <p:nvSpPr>
          <p:cNvPr id="4" name="Footer Placeholder 3">
            <a:extLst>
              <a:ext uri="{FF2B5EF4-FFF2-40B4-BE49-F238E27FC236}">
                <a16:creationId xmlns:a16="http://schemas.microsoft.com/office/drawing/2014/main" id="{2F78FDD9-3A8B-F913-BABC-C674E1709E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367044-19B4-9664-976A-50AFAF8E3348}"/>
              </a:ext>
            </a:extLst>
          </p:cNvPr>
          <p:cNvSpPr>
            <a:spLocks noGrp="1"/>
          </p:cNvSpPr>
          <p:nvPr>
            <p:ph type="sldNum" sz="quarter" idx="12"/>
          </p:nvPr>
        </p:nvSpPr>
        <p:spPr/>
        <p:txBody>
          <a:bodyPr/>
          <a:lstStyle/>
          <a:p>
            <a:fld id="{9352E117-8A11-304F-B7EC-B8648A4060FB}" type="slidenum">
              <a:rPr lang="en-US" smtClean="0"/>
              <a:t>‹#›</a:t>
            </a:fld>
            <a:endParaRPr lang="en-US"/>
          </a:p>
        </p:txBody>
      </p:sp>
      <p:cxnSp>
        <p:nvCxnSpPr>
          <p:cNvPr id="7" name="Straight Connector 6">
            <a:extLst>
              <a:ext uri="{FF2B5EF4-FFF2-40B4-BE49-F238E27FC236}">
                <a16:creationId xmlns:a16="http://schemas.microsoft.com/office/drawing/2014/main" id="{C25640B7-4DEE-501B-611F-D31E47F59E8A}"/>
              </a:ext>
            </a:extLst>
          </p:cNvPr>
          <p:cNvCxnSpPr/>
          <p:nvPr userDrawn="1"/>
        </p:nvCxnSpPr>
        <p:spPr>
          <a:xfrm>
            <a:off x="838200" y="1401418"/>
            <a:ext cx="6586330" cy="0"/>
          </a:xfrm>
          <a:prstGeom prst="line">
            <a:avLst/>
          </a:prstGeom>
          <a:ln w="28575">
            <a:solidFill>
              <a:srgbClr val="01216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77474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644178-1D31-188D-A3BF-1FFC7CB4D9A1}"/>
              </a:ext>
            </a:extLst>
          </p:cNvPr>
          <p:cNvSpPr>
            <a:spLocks noGrp="1"/>
          </p:cNvSpPr>
          <p:nvPr>
            <p:ph type="dt" sz="half" idx="10"/>
          </p:nvPr>
        </p:nvSpPr>
        <p:spPr/>
        <p:txBody>
          <a:bodyPr/>
          <a:lstStyle/>
          <a:p>
            <a:fld id="{D719C17B-1439-5B42-B787-266D9197864A}" type="datetimeFigureOut">
              <a:rPr lang="en-US" smtClean="0"/>
              <a:t>6/3/26</a:t>
            </a:fld>
            <a:endParaRPr lang="en-US"/>
          </a:p>
        </p:txBody>
      </p:sp>
      <p:sp>
        <p:nvSpPr>
          <p:cNvPr id="3" name="Footer Placeholder 2">
            <a:extLst>
              <a:ext uri="{FF2B5EF4-FFF2-40B4-BE49-F238E27FC236}">
                <a16:creationId xmlns:a16="http://schemas.microsoft.com/office/drawing/2014/main" id="{1DA7059C-234B-199A-502C-B72D0702C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CD3313-BE52-FBD2-0CE6-2CBFCA5CFC8F}"/>
              </a:ext>
            </a:extLst>
          </p:cNvPr>
          <p:cNvSpPr>
            <a:spLocks noGrp="1"/>
          </p:cNvSpPr>
          <p:nvPr>
            <p:ph type="sldNum" sz="quarter" idx="12"/>
          </p:nvPr>
        </p:nvSpPr>
        <p:spPr/>
        <p:txBody>
          <a:bodyPr/>
          <a:lstStyle/>
          <a:p>
            <a:fld id="{9352E117-8A11-304F-B7EC-B8648A4060FB}" type="slidenum">
              <a:rPr lang="en-US" smtClean="0"/>
              <a:t>‹#›</a:t>
            </a:fld>
            <a:endParaRPr lang="en-US"/>
          </a:p>
        </p:txBody>
      </p:sp>
    </p:spTree>
    <p:extLst>
      <p:ext uri="{BB962C8B-B14F-4D97-AF65-F5344CB8AC3E}">
        <p14:creationId xmlns:p14="http://schemas.microsoft.com/office/powerpoint/2010/main" val="2918869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F81D-5C5F-42EC-6450-3CC43D4B5C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57026D-E713-DB3C-F840-0A4AE5A22B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7E1E709-FBAE-470D-2D93-0AECD47C80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EA7DDB-E17E-7EF7-361E-6B26740B3889}"/>
              </a:ext>
            </a:extLst>
          </p:cNvPr>
          <p:cNvSpPr>
            <a:spLocks noGrp="1"/>
          </p:cNvSpPr>
          <p:nvPr>
            <p:ph type="dt" sz="half" idx="10"/>
          </p:nvPr>
        </p:nvSpPr>
        <p:spPr/>
        <p:txBody>
          <a:bodyPr/>
          <a:lstStyle/>
          <a:p>
            <a:fld id="{D719C17B-1439-5B42-B787-266D9197864A}" type="datetimeFigureOut">
              <a:rPr lang="en-US" smtClean="0"/>
              <a:t>6/3/26</a:t>
            </a:fld>
            <a:endParaRPr lang="en-US"/>
          </a:p>
        </p:txBody>
      </p:sp>
      <p:sp>
        <p:nvSpPr>
          <p:cNvPr id="6" name="Footer Placeholder 5">
            <a:extLst>
              <a:ext uri="{FF2B5EF4-FFF2-40B4-BE49-F238E27FC236}">
                <a16:creationId xmlns:a16="http://schemas.microsoft.com/office/drawing/2014/main" id="{25FD61C7-2FAA-7BDE-1EBF-2E60F94409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D75808-E124-8619-C608-519F6792B34C}"/>
              </a:ext>
            </a:extLst>
          </p:cNvPr>
          <p:cNvSpPr>
            <a:spLocks noGrp="1"/>
          </p:cNvSpPr>
          <p:nvPr>
            <p:ph type="sldNum" sz="quarter" idx="12"/>
          </p:nvPr>
        </p:nvSpPr>
        <p:spPr/>
        <p:txBody>
          <a:bodyPr/>
          <a:lstStyle/>
          <a:p>
            <a:fld id="{9352E117-8A11-304F-B7EC-B8648A4060FB}" type="slidenum">
              <a:rPr lang="en-US" smtClean="0"/>
              <a:t>‹#›</a:t>
            </a:fld>
            <a:endParaRPr lang="en-US"/>
          </a:p>
        </p:txBody>
      </p:sp>
    </p:spTree>
    <p:extLst>
      <p:ext uri="{BB962C8B-B14F-4D97-AF65-F5344CB8AC3E}">
        <p14:creationId xmlns:p14="http://schemas.microsoft.com/office/powerpoint/2010/main" val="215215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0AA02-7ABA-5EE1-771A-F8D4339E0C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64C575-39D9-9431-2278-C85ADA9466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56055967-97E9-EEE5-BFB4-1D8DA2061B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7D3210-F056-1852-87EA-232A338CB0D2}"/>
              </a:ext>
            </a:extLst>
          </p:cNvPr>
          <p:cNvSpPr>
            <a:spLocks noGrp="1"/>
          </p:cNvSpPr>
          <p:nvPr>
            <p:ph type="dt" sz="half" idx="10"/>
          </p:nvPr>
        </p:nvSpPr>
        <p:spPr/>
        <p:txBody>
          <a:bodyPr/>
          <a:lstStyle/>
          <a:p>
            <a:fld id="{D719C17B-1439-5B42-B787-266D9197864A}" type="datetimeFigureOut">
              <a:rPr lang="en-US" smtClean="0"/>
              <a:t>6/3/26</a:t>
            </a:fld>
            <a:endParaRPr lang="en-US"/>
          </a:p>
        </p:txBody>
      </p:sp>
      <p:sp>
        <p:nvSpPr>
          <p:cNvPr id="6" name="Footer Placeholder 5">
            <a:extLst>
              <a:ext uri="{FF2B5EF4-FFF2-40B4-BE49-F238E27FC236}">
                <a16:creationId xmlns:a16="http://schemas.microsoft.com/office/drawing/2014/main" id="{F2D02009-6AA9-B02E-0512-30D33251A8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B867DC-7D37-CF54-C9E4-F57C09ED0934}"/>
              </a:ext>
            </a:extLst>
          </p:cNvPr>
          <p:cNvSpPr>
            <a:spLocks noGrp="1"/>
          </p:cNvSpPr>
          <p:nvPr>
            <p:ph type="sldNum" sz="quarter" idx="12"/>
          </p:nvPr>
        </p:nvSpPr>
        <p:spPr/>
        <p:txBody>
          <a:bodyPr/>
          <a:lstStyle/>
          <a:p>
            <a:fld id="{9352E117-8A11-304F-B7EC-B8648A4060FB}" type="slidenum">
              <a:rPr lang="en-US" smtClean="0"/>
              <a:t>‹#›</a:t>
            </a:fld>
            <a:endParaRPr lang="en-US"/>
          </a:p>
        </p:txBody>
      </p:sp>
    </p:spTree>
    <p:extLst>
      <p:ext uri="{BB962C8B-B14F-4D97-AF65-F5344CB8AC3E}">
        <p14:creationId xmlns:p14="http://schemas.microsoft.com/office/powerpoint/2010/main" val="892832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D5CC68-6D30-9229-B9CD-604CE5756AF0}"/>
              </a:ext>
            </a:extLst>
          </p:cNvPr>
          <p:cNvSpPr>
            <a:spLocks noGrp="1"/>
          </p:cNvSpPr>
          <p:nvPr>
            <p:ph type="title"/>
          </p:nvPr>
        </p:nvSpPr>
        <p:spPr>
          <a:xfrm>
            <a:off x="838200" y="320676"/>
            <a:ext cx="10515600" cy="1080742"/>
          </a:xfrm>
          <a:prstGeom prst="rect">
            <a:avLst/>
          </a:prstGeom>
          <a:ln w="28575">
            <a:noFill/>
          </a:ln>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4D83BC5-A3A0-0E9D-58E8-2E70B7BC18D5}"/>
              </a:ext>
            </a:extLst>
          </p:cNvPr>
          <p:cNvSpPr>
            <a:spLocks noGrp="1"/>
          </p:cNvSpPr>
          <p:nvPr>
            <p:ph type="body" idx="1"/>
          </p:nvPr>
        </p:nvSpPr>
        <p:spPr>
          <a:xfrm>
            <a:off x="838200" y="1560443"/>
            <a:ext cx="10515600" cy="4616520"/>
          </a:xfrm>
          <a:prstGeom prst="rect">
            <a:avLst/>
          </a:prstGeom>
          <a:ln>
            <a:noFill/>
          </a:ln>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917AAA9-D00C-214A-5082-66D55B3492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719C17B-1439-5B42-B787-266D9197864A}" type="datetimeFigureOut">
              <a:rPr lang="en-US" smtClean="0"/>
              <a:t>6/3/26</a:t>
            </a:fld>
            <a:endParaRPr lang="en-US"/>
          </a:p>
        </p:txBody>
      </p:sp>
      <p:sp>
        <p:nvSpPr>
          <p:cNvPr id="5" name="Footer Placeholder 4">
            <a:extLst>
              <a:ext uri="{FF2B5EF4-FFF2-40B4-BE49-F238E27FC236}">
                <a16:creationId xmlns:a16="http://schemas.microsoft.com/office/drawing/2014/main" id="{9E22CE67-5DC0-797B-F402-0E66976527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F2FE70E-6D20-CE0F-BC7B-0537682AC3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352E117-8A11-304F-B7EC-B8648A4060FB}" type="slidenum">
              <a:rPr lang="en-US" smtClean="0"/>
              <a:t>‹#›</a:t>
            </a:fld>
            <a:endParaRPr lang="en-US"/>
          </a:p>
        </p:txBody>
      </p:sp>
    </p:spTree>
    <p:extLst>
      <p:ext uri="{BB962C8B-B14F-4D97-AF65-F5344CB8AC3E}">
        <p14:creationId xmlns:p14="http://schemas.microsoft.com/office/powerpoint/2010/main" val="3011288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kern="1200">
          <a:solidFill>
            <a:srgbClr val="01216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12169"/>
          </a:solidFill>
          <a:latin typeface="+mn-lt"/>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rgbClr val="012169"/>
          </a:solidFill>
          <a:latin typeface="+mn-lt"/>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kern="1200">
          <a:solidFill>
            <a:srgbClr val="012169"/>
          </a:solidFill>
          <a:latin typeface="+mn-lt"/>
          <a:ea typeface="+mn-ea"/>
          <a:cs typeface="+mn-cs"/>
        </a:defRPr>
      </a:lvl3pPr>
      <a:lvl4pPr marL="1600200" indent="-228600" algn="l" defTabSz="914400" rtl="0" eaLnBrk="1" latinLnBrk="0" hangingPunct="1">
        <a:lnSpc>
          <a:spcPct val="90000"/>
        </a:lnSpc>
        <a:spcBef>
          <a:spcPts val="500"/>
        </a:spcBef>
        <a:buFont typeface="System Font Regular"/>
        <a:buChar char="-"/>
        <a:defRPr sz="1800" kern="1200">
          <a:solidFill>
            <a:srgbClr val="012169"/>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1216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laws-lois.justice.gc.ca/eng/acts/a-13.4/page-1.html" TargetMode="External"/><Relationship Id="rId2" Type="http://schemas.openxmlformats.org/officeDocument/2006/relationships/hyperlink" Target="file:///Users/mbobins/Downloads/Judgment%20Baret%20and%20Caballero%20v.%20France%20-%20prohibition%20on%20exporting%20gametes%20and%20embryos%20to%20a%20country%20which%20authorises%20posthumous%20insemination.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timesofisrael.com/a-vast-demand-for-posthumous-sperm-retrieval-creates-new-life-and-new-question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fertilitypreservation.org/contents/fertility-preservation-details/post-mortem-emergency-fertility-preservation"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AE581-A031-6112-0793-4196F2F16D44}"/>
              </a:ext>
            </a:extLst>
          </p:cNvPr>
          <p:cNvSpPr>
            <a:spLocks noGrp="1"/>
          </p:cNvSpPr>
          <p:nvPr>
            <p:ph type="ctrTitle"/>
          </p:nvPr>
        </p:nvSpPr>
        <p:spPr/>
        <p:txBody>
          <a:bodyPr/>
          <a:lstStyle/>
          <a:p>
            <a:r>
              <a:rPr lang="en-US" dirty="0"/>
              <a:t>Postmortem Gamete Retrieval </a:t>
            </a:r>
          </a:p>
        </p:txBody>
      </p:sp>
      <p:sp>
        <p:nvSpPr>
          <p:cNvPr id="3" name="Subtitle 2">
            <a:extLst>
              <a:ext uri="{FF2B5EF4-FFF2-40B4-BE49-F238E27FC236}">
                <a16:creationId xmlns:a16="http://schemas.microsoft.com/office/drawing/2014/main" id="{F3165F93-9C1C-2F1C-F9CE-45209027F083}"/>
              </a:ext>
            </a:extLst>
          </p:cNvPr>
          <p:cNvSpPr>
            <a:spLocks noGrp="1"/>
          </p:cNvSpPr>
          <p:nvPr>
            <p:ph type="subTitle" idx="1"/>
          </p:nvPr>
        </p:nvSpPr>
        <p:spPr/>
        <p:txBody>
          <a:bodyPr>
            <a:normAutofit lnSpcReduction="10000"/>
          </a:bodyPr>
          <a:lstStyle/>
          <a:p>
            <a:r>
              <a:rPr lang="en-US" dirty="0"/>
              <a:t>Mary Anne Bobinski</a:t>
            </a:r>
          </a:p>
          <a:p>
            <a:r>
              <a:rPr lang="en-US" dirty="0"/>
              <a:t>Asa Griggs Candler Professor</a:t>
            </a:r>
          </a:p>
          <a:p>
            <a:r>
              <a:rPr lang="en-US" dirty="0"/>
              <a:t>Emory University School of Law</a:t>
            </a:r>
          </a:p>
          <a:p>
            <a:r>
              <a:rPr lang="en-US" dirty="0"/>
              <a:t>HLPC 2026</a:t>
            </a:r>
          </a:p>
          <a:p>
            <a:endParaRPr lang="en-US" dirty="0"/>
          </a:p>
        </p:txBody>
      </p:sp>
    </p:spTree>
    <p:extLst>
      <p:ext uri="{BB962C8B-B14F-4D97-AF65-F5344CB8AC3E}">
        <p14:creationId xmlns:p14="http://schemas.microsoft.com/office/powerpoint/2010/main" val="3609494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BF956-48ED-B731-602F-CB6121F1CAD1}"/>
              </a:ext>
            </a:extLst>
          </p:cNvPr>
          <p:cNvSpPr>
            <a:spLocks noGrp="1"/>
          </p:cNvSpPr>
          <p:nvPr>
            <p:ph type="title"/>
          </p:nvPr>
        </p:nvSpPr>
        <p:spPr/>
        <p:txBody>
          <a:bodyPr/>
          <a:lstStyle/>
          <a:p>
            <a:r>
              <a:rPr lang="en-US" dirty="0"/>
              <a:t>Case Background</a:t>
            </a:r>
          </a:p>
        </p:txBody>
      </p:sp>
      <p:sp>
        <p:nvSpPr>
          <p:cNvPr id="3" name="Content Placeholder 2">
            <a:extLst>
              <a:ext uri="{FF2B5EF4-FFF2-40B4-BE49-F238E27FC236}">
                <a16:creationId xmlns:a16="http://schemas.microsoft.com/office/drawing/2014/main" id="{904DDE45-892E-6E44-0612-F85FC83146BD}"/>
              </a:ext>
            </a:extLst>
          </p:cNvPr>
          <p:cNvSpPr>
            <a:spLocks noGrp="1"/>
          </p:cNvSpPr>
          <p:nvPr>
            <p:ph idx="1"/>
          </p:nvPr>
        </p:nvSpPr>
        <p:spPr/>
        <p:txBody>
          <a:bodyPr>
            <a:normAutofit fontScale="92500" lnSpcReduction="10000"/>
          </a:bodyPr>
          <a:lstStyle/>
          <a:p>
            <a:r>
              <a:rPr lang="en-US" dirty="0"/>
              <a:t>Many of the cases involve disputes over </a:t>
            </a:r>
            <a:r>
              <a:rPr lang="en-US" i="1" dirty="0"/>
              <a:t>control or use </a:t>
            </a:r>
            <a:r>
              <a:rPr lang="en-US" dirty="0"/>
              <a:t>of gametes or embryos after the death of the donor or procreative partner rather than </a:t>
            </a:r>
            <a:r>
              <a:rPr lang="en-US" i="1" dirty="0"/>
              <a:t>retrieval</a:t>
            </a:r>
            <a:r>
              <a:rPr lang="en-US" dirty="0"/>
              <a:t>. </a:t>
            </a:r>
          </a:p>
          <a:p>
            <a:r>
              <a:rPr lang="en-US" dirty="0"/>
              <a:t>The control/use cases nonetheless have been cited in some of the retrieval cases for important principles, such as the importance of clear proof of the </a:t>
            </a:r>
            <a:r>
              <a:rPr lang="en-US" i="1" dirty="0"/>
              <a:t>intent</a:t>
            </a:r>
            <a:r>
              <a:rPr lang="en-US" dirty="0"/>
              <a:t> or wishes of the donor/procreative participant.   See, e.g., Hecht v. Superior Court (Kane), 16 Cal. App. 4th 836 (Ct. App. 1993) (stored sperm is "property" reflecting the decedent's "</a:t>
            </a:r>
            <a:r>
              <a:rPr lang="en-US" dirty="0" err="1"/>
              <a:t>decisionmaking</a:t>
            </a:r>
            <a:r>
              <a:rPr lang="en-US" dirty="0"/>
              <a:t> authority as to [its] use … for reproduction," so the donor's intent governs its postmortem disposition); Estate of </a:t>
            </a:r>
            <a:r>
              <a:rPr lang="en-US" dirty="0" err="1"/>
              <a:t>Kievernagel</a:t>
            </a:r>
            <a:r>
              <a:rPr lang="en-US" dirty="0"/>
              <a:t>, 166 Cal. App. 4th 1024 (Ct. App. 2008) ("the intent of the donor must control" disposition of single-source gametic material; widow denied use of husband's sperm contrary to his written directive).</a:t>
            </a:r>
          </a:p>
          <a:p>
            <a:endParaRPr lang="en-US" dirty="0"/>
          </a:p>
        </p:txBody>
      </p:sp>
    </p:spTree>
    <p:extLst>
      <p:ext uri="{BB962C8B-B14F-4D97-AF65-F5344CB8AC3E}">
        <p14:creationId xmlns:p14="http://schemas.microsoft.com/office/powerpoint/2010/main" val="4027835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F268E-A67F-1BE6-402A-B070C31256E8}"/>
              </a:ext>
            </a:extLst>
          </p:cNvPr>
          <p:cNvSpPr>
            <a:spLocks noGrp="1"/>
          </p:cNvSpPr>
          <p:nvPr>
            <p:ph type="title"/>
          </p:nvPr>
        </p:nvSpPr>
        <p:spPr/>
        <p:txBody>
          <a:bodyPr>
            <a:normAutofit/>
          </a:bodyPr>
          <a:lstStyle/>
          <a:p>
            <a:r>
              <a:rPr lang="en-US" sz="3200" dirty="0"/>
              <a:t>Case 1: In re Daniel Thomas Christy </a:t>
            </a:r>
          </a:p>
        </p:txBody>
      </p:sp>
      <p:sp>
        <p:nvSpPr>
          <p:cNvPr id="3" name="Content Placeholder 2">
            <a:extLst>
              <a:ext uri="{FF2B5EF4-FFF2-40B4-BE49-F238E27FC236}">
                <a16:creationId xmlns:a16="http://schemas.microsoft.com/office/drawing/2014/main" id="{21F74C5B-B78F-8CB1-F122-48E681BD4384}"/>
              </a:ext>
            </a:extLst>
          </p:cNvPr>
          <p:cNvSpPr>
            <a:spLocks noGrp="1"/>
          </p:cNvSpPr>
          <p:nvPr>
            <p:ph idx="1"/>
          </p:nvPr>
        </p:nvSpPr>
        <p:spPr/>
        <p:txBody>
          <a:bodyPr>
            <a:normAutofit fontScale="92500" lnSpcReduction="20000"/>
          </a:bodyPr>
          <a:lstStyle/>
          <a:p>
            <a:r>
              <a:rPr lang="en-US" dirty="0"/>
              <a:t>Case reported by Spielman (2009) from Johnson County, Iowa (2007)</a:t>
            </a:r>
          </a:p>
          <a:p>
            <a:r>
              <a:rPr lang="en-US" dirty="0"/>
              <a:t>23-year-old male w/severe head trauma from motorcycle accident on life support; near brain death. Listed as organ donor. Fiancée enlisted support of parents (health care DM), who obtained court order supporting retrieval. Parents’ expert was principal drafter of UAGA 2006.</a:t>
            </a:r>
          </a:p>
          <a:p>
            <a:r>
              <a:rPr lang="en-US" dirty="0"/>
              <a:t> Ct held that UAGA applied to sperm and that “’an anatomical gift . . . of sperm, can be made by the donor or, if donor did not refuse to make the gift, by the donor’s parents following the donor’s death.’” </a:t>
            </a:r>
          </a:p>
          <a:p>
            <a:r>
              <a:rPr lang="en-US" dirty="0"/>
              <a:t>No reference to purposes of anatomical gift under UAGA, implicitly suggesting either that purposes not relevant (?) or that the gift was for “transplantation” (?) or “therapy” (?)</a:t>
            </a:r>
          </a:p>
          <a:p>
            <a:r>
              <a:rPr lang="en-US" dirty="0"/>
              <a:t> Critiques include Spielman (2009)</a:t>
            </a:r>
          </a:p>
          <a:p>
            <a:pPr lvl="1"/>
            <a:endParaRPr lang="en-US" dirty="0"/>
          </a:p>
        </p:txBody>
      </p:sp>
    </p:spTree>
    <p:extLst>
      <p:ext uri="{BB962C8B-B14F-4D97-AF65-F5344CB8AC3E}">
        <p14:creationId xmlns:p14="http://schemas.microsoft.com/office/powerpoint/2010/main" val="3454898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B5E3-55E1-2A3D-2B01-8326349F310C}"/>
              </a:ext>
            </a:extLst>
          </p:cNvPr>
          <p:cNvSpPr>
            <a:spLocks noGrp="1"/>
          </p:cNvSpPr>
          <p:nvPr>
            <p:ph type="title"/>
          </p:nvPr>
        </p:nvSpPr>
        <p:spPr/>
        <p:txBody>
          <a:bodyPr>
            <a:normAutofit fontScale="90000"/>
          </a:bodyPr>
          <a:lstStyle/>
          <a:p>
            <a:r>
              <a:rPr lang="en-US" dirty="0"/>
              <a:t>Case 2: In re Zhu, 64 </a:t>
            </a:r>
            <a:r>
              <a:rPr lang="en-US" dirty="0" err="1"/>
              <a:t>Misc</a:t>
            </a:r>
            <a:r>
              <a:rPr lang="en-US" dirty="0"/>
              <a:t> 3d 280 (N.Y. Sup. Ct., Westchester </a:t>
            </a:r>
            <a:r>
              <a:rPr lang="en-US" dirty="0" err="1"/>
              <a:t>Cty</a:t>
            </a:r>
            <a:r>
              <a:rPr lang="en-US" dirty="0"/>
              <a:t> 2019)</a:t>
            </a:r>
          </a:p>
        </p:txBody>
      </p:sp>
      <p:sp>
        <p:nvSpPr>
          <p:cNvPr id="3" name="Content Placeholder 2">
            <a:extLst>
              <a:ext uri="{FF2B5EF4-FFF2-40B4-BE49-F238E27FC236}">
                <a16:creationId xmlns:a16="http://schemas.microsoft.com/office/drawing/2014/main" id="{7F9CCAEC-336C-CF36-AC79-1DC1C7636A22}"/>
              </a:ext>
            </a:extLst>
          </p:cNvPr>
          <p:cNvSpPr>
            <a:spLocks noGrp="1"/>
          </p:cNvSpPr>
          <p:nvPr>
            <p:ph idx="1"/>
          </p:nvPr>
        </p:nvSpPr>
        <p:spPr/>
        <p:txBody>
          <a:bodyPr>
            <a:normAutofit lnSpcReduction="10000"/>
          </a:bodyPr>
          <a:lstStyle/>
          <a:p>
            <a:r>
              <a:rPr lang="en-US" dirty="0"/>
              <a:t>West Point cadet injured in ski accident had signed organ donor card, brain dead but on life support pending organ donation. </a:t>
            </a:r>
          </a:p>
          <a:p>
            <a:r>
              <a:rPr lang="en-US" dirty="0"/>
              <a:t>Noting urgency re: timing, parents sought and obtained “interim relief” of  court order for retrieval and storage. </a:t>
            </a:r>
          </a:p>
          <a:p>
            <a:pPr lvl="1"/>
            <a:r>
              <a:rPr lang="en-US" dirty="0"/>
              <a:t>No specific discussion of the basis of this order</a:t>
            </a:r>
          </a:p>
          <a:p>
            <a:r>
              <a:rPr lang="en-US" dirty="0"/>
              <a:t>Later proceeding: Did the parents have authority over the sperm and can it </a:t>
            </a:r>
            <a:r>
              <a:rPr lang="en-US"/>
              <a:t>be used for </a:t>
            </a:r>
            <a:r>
              <a:rPr lang="en-US" dirty="0"/>
              <a:t>procreation?  </a:t>
            </a:r>
          </a:p>
          <a:p>
            <a:pPr lvl="1"/>
            <a:r>
              <a:rPr lang="en-US" dirty="0"/>
              <a:t>“talisman must be the decedent’s intent”</a:t>
            </a:r>
          </a:p>
          <a:p>
            <a:pPr lvl="1"/>
            <a:r>
              <a:rPr lang="en-US" dirty="0"/>
              <a:t>“[N]o express direction” but “presumed intent can be gleaned from certain of his prior actions and statements in conjunction with” court’s interpretations of state law – including the state law governing anatomical gifts (not UAGA 2006). </a:t>
            </a:r>
          </a:p>
        </p:txBody>
      </p:sp>
    </p:spTree>
    <p:extLst>
      <p:ext uri="{BB962C8B-B14F-4D97-AF65-F5344CB8AC3E}">
        <p14:creationId xmlns:p14="http://schemas.microsoft.com/office/powerpoint/2010/main" val="967059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92DCB-16CA-8438-2E71-CF018E0764AB}"/>
              </a:ext>
            </a:extLst>
          </p:cNvPr>
          <p:cNvSpPr>
            <a:spLocks noGrp="1"/>
          </p:cNvSpPr>
          <p:nvPr>
            <p:ph type="title"/>
          </p:nvPr>
        </p:nvSpPr>
        <p:spPr/>
        <p:txBody>
          <a:bodyPr>
            <a:normAutofit/>
          </a:bodyPr>
          <a:lstStyle/>
          <a:p>
            <a:r>
              <a:rPr lang="en-US" dirty="0"/>
              <a:t>Case 3: Robertson v. Saadat, 48 Cal. App. 5</a:t>
            </a:r>
            <a:r>
              <a:rPr lang="en-US" baseline="30000" dirty="0"/>
              <a:t>th</a:t>
            </a:r>
            <a:r>
              <a:rPr lang="en-US" dirty="0"/>
              <a:t> 630 (2020)</a:t>
            </a:r>
          </a:p>
        </p:txBody>
      </p:sp>
      <p:sp>
        <p:nvSpPr>
          <p:cNvPr id="3" name="Content Placeholder 2">
            <a:extLst>
              <a:ext uri="{FF2B5EF4-FFF2-40B4-BE49-F238E27FC236}">
                <a16:creationId xmlns:a16="http://schemas.microsoft.com/office/drawing/2014/main" id="{16EF4870-D32E-97B0-D928-63682852D3A8}"/>
              </a:ext>
            </a:extLst>
          </p:cNvPr>
          <p:cNvSpPr>
            <a:spLocks noGrp="1"/>
          </p:cNvSpPr>
          <p:nvPr>
            <p:ph idx="1"/>
          </p:nvPr>
        </p:nvSpPr>
        <p:spPr>
          <a:xfrm>
            <a:off x="838199" y="1401418"/>
            <a:ext cx="10989623" cy="4940005"/>
          </a:xfrm>
        </p:spPr>
        <p:txBody>
          <a:bodyPr>
            <a:normAutofit fontScale="85000" lnSpcReduction="20000"/>
          </a:bodyPr>
          <a:lstStyle/>
          <a:p>
            <a:r>
              <a:rPr lang="en-US" dirty="0"/>
              <a:t>Widow brought claims against tissue bank &amp; owner based on loss of deceased husband’s sperm. </a:t>
            </a:r>
          </a:p>
          <a:p>
            <a:pPr lvl="1"/>
            <a:r>
              <a:rPr lang="en-US" dirty="0"/>
              <a:t>The sperm had been extracted after the husband had fallen into a post-stroke coma described by his physicians as “terminal” and before his death a few days later.  </a:t>
            </a:r>
          </a:p>
          <a:p>
            <a:pPr lvl="1"/>
            <a:r>
              <a:rPr lang="en-US" dirty="0"/>
              <a:t>P’s request for the extraction was approved by the husband’s physicians and UCLA based on evidence that he had wanted to have children and his wife’s status as “’conservator and legal next of kin.’” </a:t>
            </a:r>
            <a:r>
              <a:rPr lang="en-US" i="1" dirty="0"/>
              <a:t>Id.</a:t>
            </a:r>
            <a:r>
              <a:rPr lang="en-US" dirty="0"/>
              <a:t> at 633. </a:t>
            </a:r>
          </a:p>
          <a:p>
            <a:r>
              <a:rPr lang="en-US" dirty="0"/>
              <a:t>Trial court dismissed torts/ED claims; widow appealed; appeals court affirmed:</a:t>
            </a:r>
          </a:p>
          <a:p>
            <a:pPr lvl="1"/>
            <a:r>
              <a:rPr lang="en-US" dirty="0"/>
              <a:t>Court did not determine “whether the plaintiff was entitled to extract and store Aaron’s sperm in the first place nor . . . whether plaintiff had any interest in or entitlement to the sperm for purposes other than posthumous conception.” The court instead focused on whether the plaintiff had any right to use the sperm for procreation.  If not, then the bulk of her claims would fail. </a:t>
            </a:r>
          </a:p>
          <a:p>
            <a:pPr lvl="1"/>
            <a:r>
              <a:rPr lang="en-US" dirty="0"/>
              <a:t>The court rejected the plaintiff’s contention that the UAGA’s reference to “transplantation” could include using the sperm for conception and held that the Act did not authorize her to make a gift of Aaron’s sperm for that purpose.</a:t>
            </a:r>
          </a:p>
          <a:p>
            <a:pPr lvl="2"/>
            <a:r>
              <a:rPr lang="en-US" dirty="0"/>
              <a:t>“The legislative history indicates that ‘transplantation’  . . . refers to taking organs and tissue from a donor and placing them in recipients whose equivalent organs or tissue are damaged or otherwise lacking. . . . The UAGA therefore did not authorize plaintiff to use Aaron’s sperm for posthumous conception.”  Id. at 646.</a:t>
            </a:r>
          </a:p>
          <a:p>
            <a:endParaRPr lang="en-US" dirty="0"/>
          </a:p>
          <a:p>
            <a:pPr marL="0" indent="0">
              <a:buNone/>
            </a:pPr>
            <a:endParaRPr lang="en-US" dirty="0"/>
          </a:p>
        </p:txBody>
      </p:sp>
    </p:spTree>
    <p:extLst>
      <p:ext uri="{BB962C8B-B14F-4D97-AF65-F5344CB8AC3E}">
        <p14:creationId xmlns:p14="http://schemas.microsoft.com/office/powerpoint/2010/main" val="1505307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26935-71EC-2ED6-1934-A763F1A0BE40}"/>
              </a:ext>
            </a:extLst>
          </p:cNvPr>
          <p:cNvSpPr>
            <a:spLocks noGrp="1"/>
          </p:cNvSpPr>
          <p:nvPr>
            <p:ph type="title"/>
          </p:nvPr>
        </p:nvSpPr>
        <p:spPr/>
        <p:txBody>
          <a:bodyPr/>
          <a:lstStyle/>
          <a:p>
            <a:r>
              <a:rPr lang="en-US" dirty="0"/>
              <a:t>International Comparisons, pt. 1</a:t>
            </a:r>
          </a:p>
        </p:txBody>
      </p:sp>
      <p:sp>
        <p:nvSpPr>
          <p:cNvPr id="3" name="Content Placeholder 2">
            <a:extLst>
              <a:ext uri="{FF2B5EF4-FFF2-40B4-BE49-F238E27FC236}">
                <a16:creationId xmlns:a16="http://schemas.microsoft.com/office/drawing/2014/main" id="{C3988423-3719-0BA1-A324-4793D31B6F9C}"/>
              </a:ext>
            </a:extLst>
          </p:cNvPr>
          <p:cNvSpPr>
            <a:spLocks noGrp="1"/>
          </p:cNvSpPr>
          <p:nvPr>
            <p:ph idx="1"/>
          </p:nvPr>
        </p:nvSpPr>
        <p:spPr/>
        <p:txBody>
          <a:bodyPr>
            <a:normAutofit fontScale="92500"/>
          </a:bodyPr>
          <a:lstStyle/>
          <a:p>
            <a:r>
              <a:rPr lang="en-US" dirty="0"/>
              <a:t>In some jurisdictions, the absolute ban on posthumous reproduction effectively eliminates postmortem gamete extraction. See, e.g., France, where under Code de la santé </a:t>
            </a:r>
            <a:r>
              <a:rPr lang="en-US" dirty="0" err="1"/>
              <a:t>publique</a:t>
            </a:r>
            <a:r>
              <a:rPr lang="en-US" dirty="0"/>
              <a:t>, arts. L.2141-2, L.2141-11-1, cannot use gametes or export for use; framework discussed in Baret and Caballero v. France  (</a:t>
            </a:r>
            <a:r>
              <a:rPr lang="en-US" dirty="0" err="1"/>
              <a:t>E.Ct.HR</a:t>
            </a:r>
            <a:r>
              <a:rPr lang="en-US" dirty="0"/>
              <a:t> 2023) (</a:t>
            </a:r>
            <a:r>
              <a:rPr lang="en-US" dirty="0">
                <a:hlinkClick r:id="rId2"/>
              </a:rPr>
              <a:t>English summary</a:t>
            </a:r>
            <a:r>
              <a:rPr lang="en-US" dirty="0"/>
              <a:t>).</a:t>
            </a:r>
          </a:p>
          <a:p>
            <a:r>
              <a:rPr lang="en-US" dirty="0"/>
              <a:t>Some jurisdictions require explicit donor consent for postmortem gamete extraction and use. See, e.g., </a:t>
            </a:r>
            <a:r>
              <a:rPr lang="en-US" dirty="0">
                <a:hlinkClick r:id="rId3"/>
              </a:rPr>
              <a:t>Canada’s Assisted Human Reproduction Act</a:t>
            </a:r>
            <a:r>
              <a:rPr lang="en-US" dirty="0"/>
              <a:t>, S.C. 2004, c. 2, §8 (“No person shall remove human reproductive material from a donor’s body after the donor’s death for the purpose of creating an embryo unless the donor of the material has given written consent, in accordance with the regulations, to its removal for that purpose.”)  </a:t>
            </a:r>
          </a:p>
        </p:txBody>
      </p:sp>
    </p:spTree>
    <p:extLst>
      <p:ext uri="{BB962C8B-B14F-4D97-AF65-F5344CB8AC3E}">
        <p14:creationId xmlns:p14="http://schemas.microsoft.com/office/powerpoint/2010/main" val="720864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B842B-1017-B967-9D6F-38A8634439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45446E-3853-CDAF-B376-F43598C168AE}"/>
              </a:ext>
            </a:extLst>
          </p:cNvPr>
          <p:cNvSpPr>
            <a:spLocks noGrp="1"/>
          </p:cNvSpPr>
          <p:nvPr>
            <p:ph type="title"/>
          </p:nvPr>
        </p:nvSpPr>
        <p:spPr/>
        <p:txBody>
          <a:bodyPr/>
          <a:lstStyle/>
          <a:p>
            <a:r>
              <a:rPr lang="en-US" dirty="0"/>
              <a:t>International Comparisons, pt. 2</a:t>
            </a:r>
          </a:p>
        </p:txBody>
      </p:sp>
      <p:sp>
        <p:nvSpPr>
          <p:cNvPr id="3" name="Content Placeholder 2">
            <a:extLst>
              <a:ext uri="{FF2B5EF4-FFF2-40B4-BE49-F238E27FC236}">
                <a16:creationId xmlns:a16="http://schemas.microsoft.com/office/drawing/2014/main" id="{83C78F67-1F87-013C-E899-8D601565E8FB}"/>
              </a:ext>
            </a:extLst>
          </p:cNvPr>
          <p:cNvSpPr>
            <a:spLocks noGrp="1"/>
          </p:cNvSpPr>
          <p:nvPr>
            <p:ph idx="1"/>
          </p:nvPr>
        </p:nvSpPr>
        <p:spPr/>
        <p:txBody>
          <a:bodyPr>
            <a:normAutofit lnSpcReduction="10000"/>
          </a:bodyPr>
          <a:lstStyle/>
          <a:p>
            <a:r>
              <a:rPr lang="en-US" dirty="0"/>
              <a:t>Israel is a well-known example of a relatively permissive jurisdiction. </a:t>
            </a:r>
          </a:p>
          <a:p>
            <a:pPr lvl="1"/>
            <a:r>
              <a:rPr lang="en-US" dirty="0"/>
              <a:t>2003 AG Guidelines:  Deceased’s presumed wishes given respect, time-sensitive retrieval</a:t>
            </a:r>
          </a:p>
          <a:p>
            <a:pPr lvl="2"/>
            <a:r>
              <a:rPr lang="en-US" dirty="0"/>
              <a:t>Surviving spouse/partner: no court order required because of presumption of desire to procreate w/partner absent contrary indication.</a:t>
            </a:r>
          </a:p>
          <a:p>
            <a:pPr lvl="2"/>
            <a:r>
              <a:rPr lang="en-US" dirty="0"/>
              <a:t>Parents/others: no presumption, affirmative proof of intent </a:t>
            </a:r>
            <a:r>
              <a:rPr lang="en-US" dirty="0" err="1"/>
              <a:t>req’d</a:t>
            </a:r>
            <a:r>
              <a:rPr lang="en-US" dirty="0"/>
              <a:t>, plus court approval</a:t>
            </a:r>
          </a:p>
          <a:p>
            <a:pPr lvl="1"/>
            <a:r>
              <a:rPr lang="en-US" dirty="0"/>
              <a:t>Post-Oct 7, 2023: “Swords of Iron” emergency directive (AG plus Health + Justice ministries). </a:t>
            </a:r>
          </a:p>
          <a:p>
            <a:pPr lvl="2"/>
            <a:r>
              <a:rPr lang="en-US" dirty="0"/>
              <a:t>For fallen soldiers and civilians: modified prior restrictions re: parents, who can now request retrieval directly from </a:t>
            </a:r>
            <a:r>
              <a:rPr lang="en-US" dirty="0" err="1"/>
              <a:t>hosp</a:t>
            </a:r>
            <a:r>
              <a:rPr lang="en-US" dirty="0"/>
              <a:t> w/o need for court order.  Court proceeding and proof re: intent still required for subsequent use of sperm.</a:t>
            </a:r>
          </a:p>
          <a:p>
            <a:pPr lvl="2"/>
            <a:r>
              <a:rPr lang="en-US" dirty="0"/>
              <a:t>~250 retrievals from soldiers (193 requested by parents), 21 from civilians (10 at the request of parents).   </a:t>
            </a:r>
            <a:r>
              <a:rPr lang="en-US" dirty="0">
                <a:hlinkClick r:id="rId2"/>
              </a:rPr>
              <a:t>Times of Israel (11/12/2025)</a:t>
            </a:r>
            <a:endParaRPr lang="en-US" dirty="0"/>
          </a:p>
        </p:txBody>
      </p:sp>
    </p:spTree>
    <p:extLst>
      <p:ext uri="{BB962C8B-B14F-4D97-AF65-F5344CB8AC3E}">
        <p14:creationId xmlns:p14="http://schemas.microsoft.com/office/powerpoint/2010/main" val="3459132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6CA30-408D-2D4C-179F-AADA5639B2F1}"/>
              </a:ext>
            </a:extLst>
          </p:cNvPr>
          <p:cNvSpPr>
            <a:spLocks noGrp="1"/>
          </p:cNvSpPr>
          <p:nvPr>
            <p:ph type="title"/>
          </p:nvPr>
        </p:nvSpPr>
        <p:spPr/>
        <p:txBody>
          <a:bodyPr/>
          <a:lstStyle/>
          <a:p>
            <a:r>
              <a:rPr lang="en-US" dirty="0"/>
              <a:t>UAGA Sample Options </a:t>
            </a:r>
          </a:p>
        </p:txBody>
      </p:sp>
      <p:sp>
        <p:nvSpPr>
          <p:cNvPr id="3" name="Content Placeholder 2">
            <a:extLst>
              <a:ext uri="{FF2B5EF4-FFF2-40B4-BE49-F238E27FC236}">
                <a16:creationId xmlns:a16="http://schemas.microsoft.com/office/drawing/2014/main" id="{792D3DCB-A4D6-CE36-A53F-A7FFCDF843D5}"/>
              </a:ext>
            </a:extLst>
          </p:cNvPr>
          <p:cNvSpPr>
            <a:spLocks noGrp="1"/>
          </p:cNvSpPr>
          <p:nvPr>
            <p:ph idx="1"/>
          </p:nvPr>
        </p:nvSpPr>
        <p:spPr/>
        <p:txBody>
          <a:bodyPr>
            <a:normAutofit lnSpcReduction="10000"/>
          </a:bodyPr>
          <a:lstStyle/>
          <a:p>
            <a:r>
              <a:rPr lang="en-US" dirty="0"/>
              <a:t>No action</a:t>
            </a:r>
          </a:p>
          <a:p>
            <a:pPr lvl="1"/>
            <a:r>
              <a:rPr lang="en-US" dirty="0"/>
              <a:t>Relatively small number of cases</a:t>
            </a:r>
          </a:p>
          <a:p>
            <a:pPr lvl="1"/>
            <a:r>
              <a:rPr lang="en-US" dirty="0"/>
              <a:t>Significant burdens associated with revision process</a:t>
            </a:r>
          </a:p>
          <a:p>
            <a:pPr lvl="1"/>
            <a:r>
              <a:rPr lang="en-US" dirty="0"/>
              <a:t>Allow for further development</a:t>
            </a:r>
          </a:p>
          <a:p>
            <a:pPr lvl="2"/>
            <a:r>
              <a:rPr lang="en-US" dirty="0"/>
              <a:t>Medical developments e.g., use of ovarian tissue, supra; and research on in vitro gametogenesis (IVG), which would allow creation of gametes  from any cells, e.g., somatic cells</a:t>
            </a:r>
            <a:r>
              <a:rPr lang="en-US" dirty="0">
                <a:sym typeface="Wingdings" pitchFamily="2" charset="2"/>
              </a:rPr>
              <a:t> induced pluripotent stem cells (iPSCs)  functional gametes. (See Cohen &amp; </a:t>
            </a:r>
            <a:r>
              <a:rPr lang="en-US" dirty="0" err="1">
                <a:sym typeface="Wingdings" pitchFamily="2" charset="2"/>
              </a:rPr>
              <a:t>Adashi</a:t>
            </a:r>
            <a:r>
              <a:rPr lang="en-US" dirty="0">
                <a:sym typeface="Wingdings" pitchFamily="2" charset="2"/>
              </a:rPr>
              <a:t> 2025)</a:t>
            </a:r>
            <a:endParaRPr lang="en-US" dirty="0"/>
          </a:p>
          <a:p>
            <a:pPr lvl="2"/>
            <a:r>
              <a:rPr lang="en-US" dirty="0"/>
              <a:t>Legal developments: new court decisions</a:t>
            </a:r>
          </a:p>
          <a:p>
            <a:r>
              <a:rPr lang="en-US" dirty="0"/>
              <a:t>Seek to amend UAGA (difficult) or its comments (easier)</a:t>
            </a:r>
          </a:p>
          <a:p>
            <a:pPr lvl="1"/>
            <a:r>
              <a:rPr lang="en-US" dirty="0"/>
              <a:t>To explicitly remove gametes/ovarian tissue</a:t>
            </a:r>
          </a:p>
          <a:p>
            <a:pPr lvl="1"/>
            <a:r>
              <a:rPr lang="en-US" dirty="0"/>
              <a:t>To include provisions related to gametes/ovarian tissue</a:t>
            </a:r>
          </a:p>
          <a:p>
            <a:r>
              <a:rPr lang="en-US" dirty="0"/>
              <a:t>Create a new uniform act relating to postmortem gamete retrieval</a:t>
            </a:r>
          </a:p>
          <a:p>
            <a:pPr marL="0" indent="0">
              <a:buNone/>
            </a:pPr>
            <a:endParaRPr lang="en-US" dirty="0"/>
          </a:p>
          <a:p>
            <a:endParaRPr lang="en-US" dirty="0"/>
          </a:p>
        </p:txBody>
      </p:sp>
    </p:spTree>
    <p:extLst>
      <p:ext uri="{BB962C8B-B14F-4D97-AF65-F5344CB8AC3E}">
        <p14:creationId xmlns:p14="http://schemas.microsoft.com/office/powerpoint/2010/main" val="133261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D7E03-2702-BD02-4344-0FE25460828E}"/>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81568B8F-E469-052D-A917-5C7C4240BBC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176243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C90AF-1CD0-B01F-0B9D-C08E29A0B854}"/>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A63D1C8D-AB08-484B-7142-31B73A45AADA}"/>
              </a:ext>
            </a:extLst>
          </p:cNvPr>
          <p:cNvSpPr>
            <a:spLocks noGrp="1"/>
          </p:cNvSpPr>
          <p:nvPr>
            <p:ph idx="1"/>
          </p:nvPr>
        </p:nvSpPr>
        <p:spPr/>
        <p:txBody>
          <a:bodyPr>
            <a:normAutofit fontScale="77500" lnSpcReduction="20000"/>
          </a:bodyPr>
          <a:lstStyle/>
          <a:p>
            <a:pPr>
              <a:lnSpc>
                <a:spcPct val="150000"/>
              </a:lnSpc>
            </a:pPr>
            <a:r>
              <a:rPr lang="en-US" dirty="0"/>
              <a:t>Medical Aspects of Postmortem Gamete Retrieval</a:t>
            </a:r>
          </a:p>
          <a:p>
            <a:pPr>
              <a:lnSpc>
                <a:spcPct val="150000"/>
              </a:lnSpc>
            </a:pPr>
            <a:r>
              <a:rPr lang="en-US" dirty="0"/>
              <a:t>ASRM Ethics Committee Opinion</a:t>
            </a:r>
          </a:p>
          <a:p>
            <a:pPr>
              <a:lnSpc>
                <a:spcPct val="150000"/>
              </a:lnSpc>
            </a:pPr>
            <a:r>
              <a:rPr lang="en-US" dirty="0"/>
              <a:t>Clinical Policies</a:t>
            </a:r>
          </a:p>
          <a:p>
            <a:pPr>
              <a:lnSpc>
                <a:spcPct val="150000"/>
              </a:lnSpc>
            </a:pPr>
            <a:r>
              <a:rPr lang="en-US" dirty="0"/>
              <a:t>The UAGA and Gamete Retrieval</a:t>
            </a:r>
          </a:p>
          <a:p>
            <a:pPr>
              <a:lnSpc>
                <a:spcPct val="150000"/>
              </a:lnSpc>
            </a:pPr>
            <a:r>
              <a:rPr lang="en-US" dirty="0"/>
              <a:t>Interaction of UAGA and Other Uniform Acts</a:t>
            </a:r>
          </a:p>
          <a:p>
            <a:pPr>
              <a:lnSpc>
                <a:spcPct val="150000"/>
              </a:lnSpc>
            </a:pPr>
            <a:r>
              <a:rPr lang="en-US" dirty="0"/>
              <a:t>Reported Cases (Few, but Conflicting) </a:t>
            </a:r>
          </a:p>
          <a:p>
            <a:pPr>
              <a:lnSpc>
                <a:spcPct val="150000"/>
              </a:lnSpc>
            </a:pPr>
            <a:r>
              <a:rPr lang="en-US" dirty="0"/>
              <a:t>International Comparisons</a:t>
            </a:r>
          </a:p>
          <a:p>
            <a:pPr>
              <a:lnSpc>
                <a:spcPct val="150000"/>
              </a:lnSpc>
            </a:pPr>
            <a:r>
              <a:rPr lang="en-US" dirty="0"/>
              <a:t>UAGA Options</a:t>
            </a:r>
          </a:p>
        </p:txBody>
      </p:sp>
    </p:spTree>
    <p:extLst>
      <p:ext uri="{BB962C8B-B14F-4D97-AF65-F5344CB8AC3E}">
        <p14:creationId xmlns:p14="http://schemas.microsoft.com/office/powerpoint/2010/main" val="2675091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FFC8F-CD5B-CD18-684A-E522BA745C8A}"/>
              </a:ext>
            </a:extLst>
          </p:cNvPr>
          <p:cNvSpPr>
            <a:spLocks noGrp="1"/>
          </p:cNvSpPr>
          <p:nvPr>
            <p:ph type="title"/>
          </p:nvPr>
        </p:nvSpPr>
        <p:spPr/>
        <p:txBody>
          <a:bodyPr>
            <a:normAutofit/>
          </a:bodyPr>
          <a:lstStyle/>
          <a:p>
            <a:r>
              <a:rPr lang="en-US" dirty="0"/>
              <a:t>Medical Aspects of Peri/Postmortem Gamete Retrieval</a:t>
            </a:r>
          </a:p>
        </p:txBody>
      </p:sp>
      <p:sp>
        <p:nvSpPr>
          <p:cNvPr id="3" name="Content Placeholder 2">
            <a:extLst>
              <a:ext uri="{FF2B5EF4-FFF2-40B4-BE49-F238E27FC236}">
                <a16:creationId xmlns:a16="http://schemas.microsoft.com/office/drawing/2014/main" id="{4DCC40B6-07D3-9F42-3CDE-74CE766DAE2B}"/>
              </a:ext>
            </a:extLst>
          </p:cNvPr>
          <p:cNvSpPr>
            <a:spLocks noGrp="1"/>
          </p:cNvSpPr>
          <p:nvPr>
            <p:ph idx="1"/>
          </p:nvPr>
        </p:nvSpPr>
        <p:spPr>
          <a:xfrm>
            <a:off x="838200" y="1560442"/>
            <a:ext cx="10515600" cy="4976881"/>
          </a:xfrm>
        </p:spPr>
        <p:txBody>
          <a:bodyPr>
            <a:normAutofit fontScale="70000" lnSpcReduction="20000"/>
          </a:bodyPr>
          <a:lstStyle/>
          <a:p>
            <a:r>
              <a:rPr lang="en-US" dirty="0"/>
              <a:t>First postmortem retrieval of viable sperm in late 1970s by Rothman (reported 1980). Various techniques, ranging from “manual stimulation, to electroejaculation, epididymal or testicular sperm aspiration.” (Ovics, et al., 2022)</a:t>
            </a:r>
          </a:p>
          <a:p>
            <a:pPr lvl="1"/>
            <a:r>
              <a:rPr lang="en-US" dirty="0"/>
              <a:t>First reported live births in late 1990s in the US and UK.  </a:t>
            </a:r>
          </a:p>
          <a:p>
            <a:pPr lvl="1"/>
            <a:r>
              <a:rPr lang="en-US" dirty="0"/>
              <a:t>Research confirms benefits of early extraction (w/in 24 hours), but later extractions (e.g., 36 hours) have produced sperm with fertilization potential.</a:t>
            </a:r>
          </a:p>
          <a:p>
            <a:r>
              <a:rPr lang="en-US" dirty="0"/>
              <a:t>Despite the general use of “gametes,” research and practice focus on sperm because of the relative ease of sperm extraction and use compared to egg extraction/collection of ovarian tissue. For an example of postmortem extraction of ovarian tissue, see Fan, et al., 2021</a:t>
            </a:r>
          </a:p>
          <a:p>
            <a:pPr lvl="1"/>
            <a:r>
              <a:rPr lang="en-US" dirty="0"/>
              <a:t>Note that ovarian tissue can serve dual purposes:  treatment of conditions such as ovarian insufficiency or hypogonadism </a:t>
            </a:r>
            <a:r>
              <a:rPr lang="en-US" b="1" dirty="0"/>
              <a:t>and </a:t>
            </a:r>
            <a:r>
              <a:rPr lang="en-US" dirty="0"/>
              <a:t>subsequent reproduction using oocytes originating from donor tissue. (Silber, et al., 2025). </a:t>
            </a:r>
          </a:p>
          <a:p>
            <a:pPr lvl="1"/>
            <a:r>
              <a:rPr lang="en-US" dirty="0"/>
              <a:t>Peri-/postmortem egg and ovarian tissue services offered. </a:t>
            </a:r>
            <a:r>
              <a:rPr lang="en-US" dirty="0">
                <a:hlinkClick r:id="rId3"/>
              </a:rPr>
              <a:t>https://www.fertilitypreservation.org/contents/fertility-preservation-details/post-mortem-emergency-fertility-preservation</a:t>
            </a:r>
            <a:endParaRPr lang="en-US" dirty="0"/>
          </a:p>
          <a:p>
            <a:r>
              <a:rPr lang="en-US" dirty="0"/>
              <a:t>Who Should Authorize:   Decedent? Spouse? Parent? Court? </a:t>
            </a:r>
          </a:p>
          <a:p>
            <a:pPr lvl="1"/>
            <a:r>
              <a:rPr lang="en-US" dirty="0"/>
              <a:t>Decedent’s consent or intent is generally the central factor for both law and ethics</a:t>
            </a:r>
          </a:p>
          <a:p>
            <a:pPr lvl="1"/>
            <a:r>
              <a:rPr lang="en-US" dirty="0"/>
              <a:t>Other approaches, e.g., establish default rules consistent with majority preferences?  2014 study found majority of men (70%) and women (58%) surveyed would want spouse to be able to use their gametes after death. </a:t>
            </a:r>
          </a:p>
        </p:txBody>
      </p:sp>
    </p:spTree>
    <p:extLst>
      <p:ext uri="{BB962C8B-B14F-4D97-AF65-F5344CB8AC3E}">
        <p14:creationId xmlns:p14="http://schemas.microsoft.com/office/powerpoint/2010/main" val="3965828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18910-E7AE-7B98-8C0A-01AE89D60E18}"/>
              </a:ext>
            </a:extLst>
          </p:cNvPr>
          <p:cNvSpPr>
            <a:spLocks noGrp="1"/>
          </p:cNvSpPr>
          <p:nvPr>
            <p:ph type="title"/>
          </p:nvPr>
        </p:nvSpPr>
        <p:spPr/>
        <p:txBody>
          <a:bodyPr/>
          <a:lstStyle/>
          <a:p>
            <a:r>
              <a:rPr lang="en-US" dirty="0"/>
              <a:t>ASRM Ethics Committee Opinion (2018)</a:t>
            </a:r>
          </a:p>
        </p:txBody>
      </p:sp>
      <p:sp>
        <p:nvSpPr>
          <p:cNvPr id="3" name="Content Placeholder 2">
            <a:extLst>
              <a:ext uri="{FF2B5EF4-FFF2-40B4-BE49-F238E27FC236}">
                <a16:creationId xmlns:a16="http://schemas.microsoft.com/office/drawing/2014/main" id="{2B8EF50F-53BC-B28C-1934-6EA5B176FC75}"/>
              </a:ext>
            </a:extLst>
          </p:cNvPr>
          <p:cNvSpPr>
            <a:spLocks noGrp="1"/>
          </p:cNvSpPr>
          <p:nvPr>
            <p:ph idx="1"/>
          </p:nvPr>
        </p:nvSpPr>
        <p:spPr>
          <a:xfrm>
            <a:off x="593766" y="1560442"/>
            <a:ext cx="11598234" cy="5065989"/>
          </a:xfrm>
        </p:spPr>
        <p:txBody>
          <a:bodyPr>
            <a:normAutofit fontScale="47500" lnSpcReduction="20000"/>
          </a:bodyPr>
          <a:lstStyle/>
          <a:p>
            <a:pPr>
              <a:lnSpc>
                <a:spcPct val="120000"/>
              </a:lnSpc>
            </a:pPr>
            <a:r>
              <a:rPr lang="en-US" sz="3800" dirty="0"/>
              <a:t>Posthumous reproduction and gamete retrieval ethically justified where clear evidence it comports with the decedent's wishes and is not ethical where evidence shows the deceased would have objected. Retrieval of gametes can be separated from questions about use (which may be delayed due to period for grieving).</a:t>
            </a:r>
          </a:p>
          <a:p>
            <a:pPr>
              <a:lnSpc>
                <a:spcPct val="120000"/>
              </a:lnSpc>
            </a:pPr>
            <a:r>
              <a:rPr lang="en-US" sz="3800" dirty="0">
                <a:highlight>
                  <a:srgbClr val="FFFF00"/>
                </a:highlight>
              </a:rPr>
              <a:t>Posthumous retrieval of gametes (sperm or oocyte) is ethically justifiable  with the deceased's written authorization.</a:t>
            </a:r>
          </a:p>
          <a:p>
            <a:pPr>
              <a:lnSpc>
                <a:spcPct val="120000"/>
              </a:lnSpc>
            </a:pPr>
            <a:r>
              <a:rPr lang="en-US" sz="3800" dirty="0">
                <a:highlight>
                  <a:srgbClr val="FFFF00"/>
                </a:highlight>
              </a:rPr>
              <a:t>In the absence of written authorization</a:t>
            </a:r>
            <a:r>
              <a:rPr lang="en-US" sz="3800" dirty="0"/>
              <a:t>, appropriateness of posthumous retrieval of gametes </a:t>
            </a:r>
            <a:r>
              <a:rPr lang="en-US" sz="3800" dirty="0" err="1"/>
              <a:t>det’d</a:t>
            </a:r>
            <a:r>
              <a:rPr lang="en-US" sz="3800" dirty="0"/>
              <a:t> by “how likely is it that the deceased would have agreed with the surviving partner’s plan, if permission could have been sought.” </a:t>
            </a:r>
          </a:p>
          <a:p>
            <a:pPr lvl="1">
              <a:lnSpc>
                <a:spcPct val="120000"/>
              </a:lnSpc>
            </a:pPr>
            <a:r>
              <a:rPr lang="en-US" sz="3200" dirty="0">
                <a:highlight>
                  <a:srgbClr val="FFFF00"/>
                </a:highlight>
              </a:rPr>
              <a:t>Spouses or partners </a:t>
            </a:r>
            <a:r>
              <a:rPr lang="en-US" sz="3200" dirty="0"/>
              <a:t>seeking the retrieval of gametes may assert that the decedent would have consented, but </a:t>
            </a:r>
            <a:r>
              <a:rPr lang="en-US" sz="3200" dirty="0" err="1"/>
              <a:t>CoI</a:t>
            </a:r>
            <a:r>
              <a:rPr lang="en-US" sz="3200" dirty="0"/>
              <a:t>? </a:t>
            </a:r>
          </a:p>
          <a:p>
            <a:pPr lvl="1">
              <a:lnSpc>
                <a:spcPct val="120000"/>
              </a:lnSpc>
            </a:pPr>
            <a:r>
              <a:rPr lang="en-US" sz="3200" dirty="0"/>
              <a:t>It will not be possible to prove the decedent’s intent definitively.  Programs and physicians therefore may ethically agree or refuse to carry out gamete retrieval in the absence of written consent. </a:t>
            </a:r>
          </a:p>
          <a:p>
            <a:pPr>
              <a:lnSpc>
                <a:spcPct val="120000"/>
              </a:lnSpc>
            </a:pPr>
            <a:r>
              <a:rPr lang="en-US" sz="3800" dirty="0"/>
              <a:t>Absent written instructions from a decedent, programs should decline requests from </a:t>
            </a:r>
            <a:r>
              <a:rPr lang="en-US" sz="3800" dirty="0">
                <a:highlight>
                  <a:srgbClr val="FFFF00"/>
                </a:highlight>
              </a:rPr>
              <a:t>parents or other relatives </a:t>
            </a:r>
            <a:r>
              <a:rPr lang="en-US" sz="3800" dirty="0"/>
              <a:t>as "no joint reproductive effort” is involved. </a:t>
            </a:r>
          </a:p>
          <a:p>
            <a:pPr>
              <a:lnSpc>
                <a:spcPct val="120000"/>
              </a:lnSpc>
            </a:pPr>
            <a:r>
              <a:rPr lang="en-US" sz="3800" dirty="0"/>
              <a:t>Programs are not obligated to participate; adopt written policies before such cases arise.</a:t>
            </a:r>
          </a:p>
          <a:p>
            <a:pPr>
              <a:lnSpc>
                <a:spcPct val="120000"/>
              </a:lnSpc>
            </a:pPr>
            <a:r>
              <a:rPr lang="en-US" sz="3800" dirty="0"/>
              <a:t>State law varies on permissibility and on a posthumously conceived child's legal/inheritance status; advise patients to seek counsel.</a:t>
            </a:r>
          </a:p>
          <a:p>
            <a:pPr marL="0" indent="0">
              <a:buNone/>
            </a:pPr>
            <a:endParaRPr lang="en-US" dirty="0"/>
          </a:p>
        </p:txBody>
      </p:sp>
    </p:spTree>
    <p:extLst>
      <p:ext uri="{BB962C8B-B14F-4D97-AF65-F5344CB8AC3E}">
        <p14:creationId xmlns:p14="http://schemas.microsoft.com/office/powerpoint/2010/main" val="3203621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E834E-D2AC-1716-9AD4-96A14C4174B2}"/>
              </a:ext>
            </a:extLst>
          </p:cNvPr>
          <p:cNvSpPr>
            <a:spLocks noGrp="1"/>
          </p:cNvSpPr>
          <p:nvPr>
            <p:ph type="title"/>
          </p:nvPr>
        </p:nvSpPr>
        <p:spPr/>
        <p:txBody>
          <a:bodyPr/>
          <a:lstStyle/>
          <a:p>
            <a:r>
              <a:rPr lang="en-US" dirty="0"/>
              <a:t>Clinical Policies</a:t>
            </a:r>
          </a:p>
        </p:txBody>
      </p:sp>
      <p:sp>
        <p:nvSpPr>
          <p:cNvPr id="3" name="Content Placeholder 2">
            <a:extLst>
              <a:ext uri="{FF2B5EF4-FFF2-40B4-BE49-F238E27FC236}">
                <a16:creationId xmlns:a16="http://schemas.microsoft.com/office/drawing/2014/main" id="{442107BA-FA3E-B20E-38B6-FABFE85665A0}"/>
              </a:ext>
            </a:extLst>
          </p:cNvPr>
          <p:cNvSpPr>
            <a:spLocks noGrp="1"/>
          </p:cNvSpPr>
          <p:nvPr>
            <p:ph idx="1"/>
          </p:nvPr>
        </p:nvSpPr>
        <p:spPr/>
        <p:txBody>
          <a:bodyPr/>
          <a:lstStyle/>
          <a:p>
            <a:r>
              <a:rPr lang="en-US" dirty="0"/>
              <a:t>Early scholarship noted the absence of institutional policies (Kerr, et al., 1997) and suggested guidelines for development (Batzer, Hurwitz, &amp; Caplan, 2003) </a:t>
            </a:r>
          </a:p>
          <a:p>
            <a:r>
              <a:rPr lang="en-US" dirty="0"/>
              <a:t>A 2017 study of 75 major academic medical centers secured data from 41 institutions. “[O]</a:t>
            </a:r>
            <a:r>
              <a:rPr lang="en-US" dirty="0" err="1"/>
              <a:t>nly</a:t>
            </a:r>
            <a:r>
              <a:rPr lang="en-US" dirty="0"/>
              <a:t> 11 (26.8%) had policies regarding posthumous sperm retrieval.” (Waler, et al., 2018).</a:t>
            </a:r>
          </a:p>
          <a:p>
            <a:pPr lvl="1"/>
            <a:r>
              <a:rPr lang="en-US" dirty="0"/>
              <a:t>Many organizations involved with reproduction do not have policies on posthumous reproduction as a general matter. A 2020 study of IVF clinics found that only 59.6% of survey respondents had adopted policies for posthumous reproduction, however, only 62 of 332 clinics responded to the survey. (Trawick, et al., 2020).</a:t>
            </a:r>
          </a:p>
        </p:txBody>
      </p:sp>
    </p:spTree>
    <p:extLst>
      <p:ext uri="{BB962C8B-B14F-4D97-AF65-F5344CB8AC3E}">
        <p14:creationId xmlns:p14="http://schemas.microsoft.com/office/powerpoint/2010/main" val="1410352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C0FAF-45AD-CD53-CE0C-5E92C3A323CD}"/>
              </a:ext>
            </a:extLst>
          </p:cNvPr>
          <p:cNvSpPr>
            <a:spLocks noGrp="1"/>
          </p:cNvSpPr>
          <p:nvPr>
            <p:ph type="title"/>
          </p:nvPr>
        </p:nvSpPr>
        <p:spPr/>
        <p:txBody>
          <a:bodyPr/>
          <a:lstStyle/>
          <a:p>
            <a:r>
              <a:rPr lang="en-US" dirty="0"/>
              <a:t>The UAGA and Gamete Retrieval: Definitions</a:t>
            </a:r>
          </a:p>
        </p:txBody>
      </p:sp>
      <p:sp>
        <p:nvSpPr>
          <p:cNvPr id="3" name="Content Placeholder 2">
            <a:extLst>
              <a:ext uri="{FF2B5EF4-FFF2-40B4-BE49-F238E27FC236}">
                <a16:creationId xmlns:a16="http://schemas.microsoft.com/office/drawing/2014/main" id="{3201CDDF-CA11-ACA6-3310-DFE3ECFB8BEF}"/>
              </a:ext>
            </a:extLst>
          </p:cNvPr>
          <p:cNvSpPr>
            <a:spLocks noGrp="1"/>
          </p:cNvSpPr>
          <p:nvPr>
            <p:ph idx="1"/>
          </p:nvPr>
        </p:nvSpPr>
        <p:spPr/>
        <p:txBody>
          <a:bodyPr>
            <a:normAutofit fontScale="62500" lnSpcReduction="20000"/>
          </a:bodyPr>
          <a:lstStyle/>
          <a:p>
            <a:pPr marL="0" indent="0">
              <a:buNone/>
            </a:pPr>
            <a:r>
              <a:rPr lang="en-US" dirty="0"/>
              <a:t>SECTION 2. DEFINITIONS. In this [act]:</a:t>
            </a:r>
          </a:p>
          <a:p>
            <a:pPr marL="0" indent="0" algn="ctr">
              <a:buNone/>
            </a:pPr>
            <a:r>
              <a:rPr lang="en-US" dirty="0"/>
              <a:t>* * * </a:t>
            </a:r>
          </a:p>
          <a:p>
            <a:pPr marL="0" indent="0">
              <a:buNone/>
            </a:pPr>
            <a:r>
              <a:rPr lang="en-US" dirty="0"/>
              <a:t>(3) “Anatomical gift” means a donation of all or part of a human body to take effect after the donor’s death for the purpose of transplantation, therapy, research, or education.</a:t>
            </a:r>
          </a:p>
          <a:p>
            <a:pPr marL="0" indent="0">
              <a:buNone/>
            </a:pPr>
            <a:endParaRPr lang="en-US" dirty="0"/>
          </a:p>
          <a:p>
            <a:pPr marL="0" indent="0" algn="ctr">
              <a:buNone/>
            </a:pPr>
            <a:r>
              <a:rPr lang="en-US" dirty="0"/>
              <a:t>* * *</a:t>
            </a:r>
          </a:p>
          <a:p>
            <a:pPr marL="0" indent="0">
              <a:buNone/>
            </a:pPr>
            <a:r>
              <a:rPr lang="en-US" dirty="0"/>
              <a:t>(</a:t>
            </a:r>
            <a:r>
              <a:rPr lang="en-US" dirty="0">
                <a:highlight>
                  <a:srgbClr val="FFFF00"/>
                </a:highlight>
              </a:rPr>
              <a:t>18) “Part” means an organ, an eye, or tissue of a human being.</a:t>
            </a:r>
            <a:r>
              <a:rPr lang="en-US" dirty="0"/>
              <a:t> The term does not include the whole body.</a:t>
            </a:r>
          </a:p>
          <a:p>
            <a:pPr marL="0" indent="0">
              <a:buNone/>
            </a:pPr>
            <a:r>
              <a:rPr lang="en-US" dirty="0"/>
              <a:t> </a:t>
            </a:r>
          </a:p>
          <a:p>
            <a:pPr marL="0" indent="0" algn="ctr">
              <a:buNone/>
            </a:pPr>
            <a:r>
              <a:rPr lang="en-US" dirty="0"/>
              <a:t>Comments</a:t>
            </a:r>
          </a:p>
          <a:p>
            <a:pPr marL="0" indent="0" algn="ctr">
              <a:buNone/>
            </a:pPr>
            <a:r>
              <a:rPr lang="en-US" dirty="0"/>
              <a:t>*  *  *</a:t>
            </a:r>
          </a:p>
          <a:p>
            <a:pPr marL="0" indent="0">
              <a:buNone/>
            </a:pPr>
            <a:r>
              <a:rPr lang="en-US" dirty="0"/>
              <a:t>“Part” (paragraph (18)) means organ, eye, or tissue. This definition is shorter than the definition in the 1987 Act, which defined “part” as “organ, tissue, eye, bone, artery, blood, fluid, or other portion of a human body.” Nonetheless, the definition is intended to be functionally the same because, according to the medical experts advising the drafting committee, all parts of the human body, including bones and fluids, are encompassed within the act’s definition of part. </a:t>
            </a:r>
            <a:r>
              <a:rPr lang="en-US" dirty="0">
                <a:highlight>
                  <a:srgbClr val="FFFF00"/>
                </a:highlight>
              </a:rPr>
              <a:t>Thus, blood, plasma, and sperm would be parts under this act because they are tissue.</a:t>
            </a:r>
            <a:r>
              <a:rPr lang="en-US" b="1" dirty="0"/>
              <a:t> </a:t>
            </a:r>
            <a:r>
              <a:rPr lang="en-US" dirty="0"/>
              <a:t>The definition excludes the whole body. [Emphasis added]</a:t>
            </a:r>
          </a:p>
          <a:p>
            <a:endParaRPr lang="en-US" dirty="0"/>
          </a:p>
        </p:txBody>
      </p:sp>
    </p:spTree>
    <p:extLst>
      <p:ext uri="{BB962C8B-B14F-4D97-AF65-F5344CB8AC3E}">
        <p14:creationId xmlns:p14="http://schemas.microsoft.com/office/powerpoint/2010/main" val="1866731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5CE79-4836-DC26-AA31-050EB9AF7C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609BB7-6676-9F22-560A-1E46F5171B94}"/>
              </a:ext>
            </a:extLst>
          </p:cNvPr>
          <p:cNvSpPr>
            <a:spLocks noGrp="1"/>
          </p:cNvSpPr>
          <p:nvPr>
            <p:ph type="title"/>
          </p:nvPr>
        </p:nvSpPr>
        <p:spPr/>
        <p:txBody>
          <a:bodyPr>
            <a:normAutofit fontScale="90000"/>
          </a:bodyPr>
          <a:lstStyle/>
          <a:p>
            <a:r>
              <a:rPr lang="en-US" dirty="0"/>
              <a:t>The UAGA and Gamete Retrieval: Purposes &amp; Process Before Death</a:t>
            </a:r>
          </a:p>
        </p:txBody>
      </p:sp>
      <p:sp>
        <p:nvSpPr>
          <p:cNvPr id="3" name="Content Placeholder 2">
            <a:extLst>
              <a:ext uri="{FF2B5EF4-FFF2-40B4-BE49-F238E27FC236}">
                <a16:creationId xmlns:a16="http://schemas.microsoft.com/office/drawing/2014/main" id="{91141DD0-3FA7-00E9-D57F-75DC7948E8FB}"/>
              </a:ext>
            </a:extLst>
          </p:cNvPr>
          <p:cNvSpPr>
            <a:spLocks noGrp="1"/>
          </p:cNvSpPr>
          <p:nvPr>
            <p:ph idx="1"/>
          </p:nvPr>
        </p:nvSpPr>
        <p:spPr/>
        <p:txBody>
          <a:bodyPr>
            <a:normAutofit fontScale="77500" lnSpcReduction="20000"/>
          </a:bodyPr>
          <a:lstStyle/>
          <a:p>
            <a:pPr marL="0" indent="0">
              <a:buNone/>
            </a:pPr>
            <a:r>
              <a:rPr lang="en-US" dirty="0"/>
              <a:t>SECTION 3. APPLICABILITY. This [act] applies to an anatomical gift or amendment to, revocation of, or refusal to make an anatomical gift, whenever made.</a:t>
            </a:r>
          </a:p>
          <a:p>
            <a:pPr marL="0" indent="0">
              <a:buNone/>
            </a:pPr>
            <a:r>
              <a:rPr lang="en-US" dirty="0">
                <a:highlight>
                  <a:srgbClr val="FFFF00"/>
                </a:highlight>
              </a:rPr>
              <a:t>SECTION 4. WHO MAY MAKE ANATOMICAL GIFT BEFORE DONOR’S DEATH</a:t>
            </a:r>
            <a:r>
              <a:rPr lang="en-US" dirty="0"/>
              <a:t>. Subject to Section 8, an anatomical gift of a donor’s body or part may be made during the life of the donor </a:t>
            </a:r>
            <a:r>
              <a:rPr lang="en-US" dirty="0">
                <a:highlight>
                  <a:srgbClr val="FFFF00"/>
                </a:highlight>
              </a:rPr>
              <a:t>for the purpose of transplantation, therapy, research, or education </a:t>
            </a:r>
            <a:r>
              <a:rPr lang="en-US" dirty="0"/>
              <a:t>in the manner provided in Section 5 by: </a:t>
            </a:r>
          </a:p>
          <a:p>
            <a:pPr marL="0" indent="0">
              <a:buNone/>
            </a:pPr>
            <a:r>
              <a:rPr lang="en-US" dirty="0"/>
              <a:t>(1) the donor, if the donor is an adult or if the donor is a minor and is:</a:t>
            </a:r>
          </a:p>
          <a:p>
            <a:pPr marL="457200" lvl="1" indent="0">
              <a:buNone/>
            </a:pPr>
            <a:r>
              <a:rPr lang="en-US" dirty="0"/>
              <a:t>(A) emancipated; or</a:t>
            </a:r>
          </a:p>
          <a:p>
            <a:pPr marL="457200" lvl="1" indent="0">
              <a:buNone/>
            </a:pPr>
            <a:r>
              <a:rPr lang="en-US" dirty="0"/>
              <a:t>(B) authorized under state law to apply for a driver’s license because the donor is at least [insert the youngest age at which an individual may apply for any type of driver’s license] years of age; </a:t>
            </a:r>
          </a:p>
          <a:p>
            <a:pPr marL="0" indent="0">
              <a:buNone/>
            </a:pPr>
            <a:r>
              <a:rPr lang="en-US" dirty="0"/>
              <a:t>(2) an agent of the donor, unless the power of attorney for health care or other record prohibits the agent from making an anatomical gift; </a:t>
            </a:r>
          </a:p>
          <a:p>
            <a:pPr marL="0" indent="0">
              <a:buNone/>
            </a:pPr>
            <a:r>
              <a:rPr lang="en-US" dirty="0"/>
              <a:t>(3) a parent of the donor, if the donor is an unemancipated minor; or </a:t>
            </a:r>
          </a:p>
          <a:p>
            <a:pPr marL="0" indent="0">
              <a:buNone/>
            </a:pPr>
            <a:r>
              <a:rPr lang="en-US" dirty="0"/>
              <a:t>(4) the donor’s guardian.</a:t>
            </a:r>
          </a:p>
          <a:p>
            <a:endParaRPr lang="en-US" dirty="0"/>
          </a:p>
        </p:txBody>
      </p:sp>
    </p:spTree>
    <p:extLst>
      <p:ext uri="{BB962C8B-B14F-4D97-AF65-F5344CB8AC3E}">
        <p14:creationId xmlns:p14="http://schemas.microsoft.com/office/powerpoint/2010/main" val="2042705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4FAEA-DA04-A08C-8118-6C52A81EB6C3}"/>
              </a:ext>
            </a:extLst>
          </p:cNvPr>
          <p:cNvSpPr>
            <a:spLocks noGrp="1"/>
          </p:cNvSpPr>
          <p:nvPr>
            <p:ph type="title"/>
          </p:nvPr>
        </p:nvSpPr>
        <p:spPr/>
        <p:txBody>
          <a:bodyPr>
            <a:normAutofit fontScale="90000"/>
          </a:bodyPr>
          <a:lstStyle/>
          <a:p>
            <a:r>
              <a:rPr lang="en-US" dirty="0"/>
              <a:t>The UAGA and Gamete Retrieval: Purpose &amp;  Process After Death</a:t>
            </a:r>
          </a:p>
        </p:txBody>
      </p:sp>
      <p:sp>
        <p:nvSpPr>
          <p:cNvPr id="3" name="Content Placeholder 2">
            <a:extLst>
              <a:ext uri="{FF2B5EF4-FFF2-40B4-BE49-F238E27FC236}">
                <a16:creationId xmlns:a16="http://schemas.microsoft.com/office/drawing/2014/main" id="{365313B9-4294-0B0F-D638-299C9CBB3B42}"/>
              </a:ext>
            </a:extLst>
          </p:cNvPr>
          <p:cNvSpPr>
            <a:spLocks noGrp="1"/>
          </p:cNvSpPr>
          <p:nvPr>
            <p:ph idx="1"/>
          </p:nvPr>
        </p:nvSpPr>
        <p:spPr/>
        <p:txBody>
          <a:bodyPr>
            <a:normAutofit fontScale="92500" lnSpcReduction="20000"/>
          </a:bodyPr>
          <a:lstStyle/>
          <a:p>
            <a:pPr marL="0" indent="0">
              <a:buNone/>
            </a:pPr>
            <a:r>
              <a:rPr lang="en-US" dirty="0"/>
              <a:t>SECTION 9. </a:t>
            </a:r>
            <a:r>
              <a:rPr lang="en-US" dirty="0">
                <a:highlight>
                  <a:srgbClr val="FFFF00"/>
                </a:highlight>
              </a:rPr>
              <a:t>WHO MAY MAKE ANATOMICAL GIFT OF DECEDENT’S BODY OR PART. </a:t>
            </a:r>
          </a:p>
          <a:p>
            <a:pPr marL="514350" indent="-514350">
              <a:buAutoNum type="alphaLcParenBoth"/>
            </a:pPr>
            <a:r>
              <a:rPr lang="en-US" dirty="0"/>
              <a:t>Subject to subsections (b) and (c) and unless barred by Section 7 or 8, an anatomical gift of a decedent’s body or part for </a:t>
            </a:r>
            <a:r>
              <a:rPr lang="en-US" dirty="0">
                <a:highlight>
                  <a:srgbClr val="FFFF00"/>
                </a:highlight>
              </a:rPr>
              <a:t>purpose of transplantation, therapy, research, or education </a:t>
            </a:r>
            <a:r>
              <a:rPr lang="en-US" dirty="0"/>
              <a:t>may be made by any member of the following classes of persons who is reasonably available, in the order of priority listed: </a:t>
            </a:r>
          </a:p>
          <a:p>
            <a:pPr marL="457200" lvl="1" indent="0">
              <a:buNone/>
            </a:pPr>
            <a:r>
              <a:rPr lang="en-US" dirty="0"/>
              <a:t>(1) an agent of the decedent at the time of death who could have made an anatomical gift under Section 4(2) immediately before the decedent’s death;</a:t>
            </a:r>
          </a:p>
          <a:p>
            <a:pPr marL="457200" lvl="1" indent="0">
              <a:buNone/>
            </a:pPr>
            <a:r>
              <a:rPr lang="en-US" dirty="0"/>
              <a:t>(2) the spouse of the decedent . . . [providing a priority list of decisionmakers and establishing a </a:t>
            </a:r>
            <a:r>
              <a:rPr lang="en-US" dirty="0" err="1"/>
              <a:t>decisionmaking</a:t>
            </a:r>
            <a:r>
              <a:rPr lang="en-US" dirty="0"/>
              <a:t> process where there are multiple members of a class]. </a:t>
            </a:r>
          </a:p>
          <a:p>
            <a:pPr marL="0" indent="0">
              <a:buNone/>
            </a:pPr>
            <a:r>
              <a:rPr lang="en-US" dirty="0"/>
              <a:t>See also, §11 (persons that may receive anatomical gift; purpose of anatomical gift; donations based on organ donor card can only be used for transplantation or therapy).</a:t>
            </a:r>
          </a:p>
        </p:txBody>
      </p:sp>
    </p:spTree>
    <p:extLst>
      <p:ext uri="{BB962C8B-B14F-4D97-AF65-F5344CB8AC3E}">
        <p14:creationId xmlns:p14="http://schemas.microsoft.com/office/powerpoint/2010/main" val="2762642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4457B-3E45-33D7-75D2-7BCE7B1FF2AC}"/>
              </a:ext>
            </a:extLst>
          </p:cNvPr>
          <p:cNvSpPr>
            <a:spLocks noGrp="1"/>
          </p:cNvSpPr>
          <p:nvPr>
            <p:ph type="title"/>
          </p:nvPr>
        </p:nvSpPr>
        <p:spPr/>
        <p:txBody>
          <a:bodyPr/>
          <a:lstStyle/>
          <a:p>
            <a:r>
              <a:rPr lang="en-US" dirty="0"/>
              <a:t>Interaction of UAGA and Other Uniform Acts</a:t>
            </a:r>
          </a:p>
        </p:txBody>
      </p:sp>
      <p:sp>
        <p:nvSpPr>
          <p:cNvPr id="3" name="Content Placeholder 2">
            <a:extLst>
              <a:ext uri="{FF2B5EF4-FFF2-40B4-BE49-F238E27FC236}">
                <a16:creationId xmlns:a16="http://schemas.microsoft.com/office/drawing/2014/main" id="{AA4A11E7-D29D-B9B6-32E9-C989F912EC40}"/>
              </a:ext>
            </a:extLst>
          </p:cNvPr>
          <p:cNvSpPr>
            <a:spLocks noGrp="1"/>
          </p:cNvSpPr>
          <p:nvPr>
            <p:ph idx="1"/>
          </p:nvPr>
        </p:nvSpPr>
        <p:spPr>
          <a:xfrm>
            <a:off x="838200" y="1560442"/>
            <a:ext cx="10515600" cy="4976881"/>
          </a:xfrm>
        </p:spPr>
        <p:txBody>
          <a:bodyPr>
            <a:normAutofit fontScale="77500" lnSpcReduction="20000"/>
          </a:bodyPr>
          <a:lstStyle/>
          <a:p>
            <a:r>
              <a:rPr lang="en-US" dirty="0"/>
              <a:t>Uniform Parentage Act (UPA) (2017) </a:t>
            </a:r>
          </a:p>
          <a:p>
            <a:pPr lvl="1"/>
            <a:r>
              <a:rPr lang="en-US" dirty="0"/>
              <a:t>Does not address peri/postmortem gamete retrieval. §708 emphasizes consent for posthumous reproduction:</a:t>
            </a:r>
          </a:p>
          <a:p>
            <a:pPr marL="457200" lvl="1" indent="0">
              <a:buNone/>
            </a:pPr>
            <a:r>
              <a:rPr lang="en-US" dirty="0"/>
              <a:t>§708 . . .. (b) If an individual who consented in a record to assisted reproduction by a woman who agreed to give birth to a child dies before a transfer of gametes or embryos, the deceased individual is a parent of a child conceived by the assisted reproduction only if:</a:t>
            </a:r>
          </a:p>
          <a:p>
            <a:pPr marL="457200" lvl="1" indent="0">
              <a:buNone/>
            </a:pPr>
            <a:r>
              <a:rPr lang="en-US" dirty="0"/>
              <a:t>(1) either:</a:t>
            </a:r>
          </a:p>
          <a:p>
            <a:pPr marL="914400" lvl="2" indent="0">
              <a:buNone/>
            </a:pPr>
            <a:r>
              <a:rPr lang="en-US" dirty="0"/>
              <a:t>(A) the individual consented in a record that if assisted reproduction were to occur after the death of the individual, the individual would be a parent of the child; or </a:t>
            </a:r>
          </a:p>
          <a:p>
            <a:pPr marL="914400" lvl="2" indent="0">
              <a:buNone/>
            </a:pPr>
            <a:r>
              <a:rPr lang="en-US" dirty="0"/>
              <a:t>(B)the individual’s intent to be a parent of a child conceived by assisted reproduction after the individual’s death is established by clear-and-convincing evidence; and</a:t>
            </a:r>
          </a:p>
          <a:p>
            <a:pPr marL="457200" lvl="1" indent="0">
              <a:buNone/>
            </a:pPr>
            <a:r>
              <a:rPr lang="en-US" dirty="0"/>
              <a:t>(2) either:</a:t>
            </a:r>
          </a:p>
          <a:p>
            <a:pPr marL="1257300" lvl="2" indent="-342900">
              <a:buAutoNum type="alphaUcParenBoth"/>
            </a:pPr>
            <a:r>
              <a:rPr lang="en-US" dirty="0"/>
              <a:t>the embryo is in utero not later than [36] months after the individual’s death; or</a:t>
            </a:r>
          </a:p>
          <a:p>
            <a:pPr marL="1257300" lvl="2" indent="-342900">
              <a:buAutoNum type="alphaUcParenBoth"/>
            </a:pPr>
            <a:r>
              <a:rPr lang="en-US" dirty="0"/>
              <a:t>the child is born not later than [45] months after the individual’s death. </a:t>
            </a:r>
          </a:p>
          <a:p>
            <a:r>
              <a:rPr lang="en-US" dirty="0"/>
              <a:t>Uniform Probate Code (UPC) (1969, last revised 2019) </a:t>
            </a:r>
          </a:p>
          <a:p>
            <a:pPr lvl="1"/>
            <a:r>
              <a:rPr lang="en-US" dirty="0"/>
              <a:t>Does not address peri/postmortem gamete retrieval</a:t>
            </a:r>
          </a:p>
          <a:p>
            <a:pPr lvl="1"/>
            <a:r>
              <a:rPr lang="en-US" dirty="0"/>
              <a:t>Refers to the Uniform Parentage Act </a:t>
            </a:r>
            <a:r>
              <a:rPr lang="en-US" dirty="0" err="1"/>
              <a:t>w.r.t.</a:t>
            </a:r>
            <a:r>
              <a:rPr lang="en-US" dirty="0"/>
              <a:t> the importance of the decedent’s intent to the determination of posthumous parentage. UPC applies time limits for some purposes (e.g., intestate succession) but not others (class gifts).  UPA incorporates probate finality time limits. </a:t>
            </a:r>
          </a:p>
        </p:txBody>
      </p:sp>
    </p:spTree>
    <p:extLst>
      <p:ext uri="{BB962C8B-B14F-4D97-AF65-F5344CB8AC3E}">
        <p14:creationId xmlns:p14="http://schemas.microsoft.com/office/powerpoint/2010/main" val="31537728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8" id="{8D4B580D-1CC4-8247-A162-89A9CF78C404}" vid="{76DE14DA-C314-9B46-95CA-76AC7F07E8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1628</TotalTime>
  <Words>3347</Words>
  <Application>Microsoft Macintosh PowerPoint</Application>
  <PresentationFormat>Widescreen</PresentationFormat>
  <Paragraphs>149</Paragraphs>
  <Slides>17</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Courier New</vt:lpstr>
      <vt:lpstr>System Font Regular</vt:lpstr>
      <vt:lpstr>Wingdings</vt:lpstr>
      <vt:lpstr>Office Theme</vt:lpstr>
      <vt:lpstr>Postmortem Gamete Retrieval </vt:lpstr>
      <vt:lpstr>Overview</vt:lpstr>
      <vt:lpstr>Medical Aspects of Peri/Postmortem Gamete Retrieval</vt:lpstr>
      <vt:lpstr>ASRM Ethics Committee Opinion (2018)</vt:lpstr>
      <vt:lpstr>Clinical Policies</vt:lpstr>
      <vt:lpstr>The UAGA and Gamete Retrieval: Definitions</vt:lpstr>
      <vt:lpstr>The UAGA and Gamete Retrieval: Purposes &amp; Process Before Death</vt:lpstr>
      <vt:lpstr>The UAGA and Gamete Retrieval: Purpose &amp;  Process After Death</vt:lpstr>
      <vt:lpstr>Interaction of UAGA and Other Uniform Acts</vt:lpstr>
      <vt:lpstr>Case Background</vt:lpstr>
      <vt:lpstr>Case 1: In re Daniel Thomas Christy </vt:lpstr>
      <vt:lpstr>Case 2: In re Zhu, 64 Misc 3d 280 (N.Y. Sup. Ct., Westchester Cty 2019)</vt:lpstr>
      <vt:lpstr>Case 3: Robertson v. Saadat, 48 Cal. App. 5th 630 (2020)</vt:lpstr>
      <vt:lpstr>International Comparisons, pt. 1</vt:lpstr>
      <vt:lpstr>International Comparisons, pt. 2</vt:lpstr>
      <vt:lpstr>UAGA Sample Options </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Bobinski, Mary Anne</dc:creator>
  <cp:lastModifiedBy>Bobinski, Mary Anne</cp:lastModifiedBy>
  <cp:revision>1</cp:revision>
  <dcterms:created xsi:type="dcterms:W3CDTF">2026-06-02T23:04:21Z</dcterms:created>
  <dcterms:modified xsi:type="dcterms:W3CDTF">2026-06-04T02:39:53Z</dcterms:modified>
</cp:coreProperties>
</file>