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6" r:id="rId3"/>
    <p:sldId id="275" r:id="rId4"/>
    <p:sldId id="274" r:id="rId5"/>
    <p:sldId id="273" r:id="rId6"/>
    <p:sldId id="272" r:id="rId7"/>
    <p:sldId id="271" r:id="rId8"/>
    <p:sldId id="260" r:id="rId9"/>
    <p:sldId id="259" r:id="rId10"/>
    <p:sldId id="261" r:id="rId11"/>
    <p:sldId id="262" r:id="rId12"/>
    <p:sldId id="263" r:id="rId13"/>
    <p:sldId id="277" r:id="rId14"/>
    <p:sldId id="281" r:id="rId15"/>
    <p:sldId id="264" r:id="rId16"/>
    <p:sldId id="278" r:id="rId17"/>
    <p:sldId id="265" r:id="rId18"/>
    <p:sldId id="267" r:id="rId19"/>
    <p:sldId id="268" r:id="rId20"/>
    <p:sldId id="279" r:id="rId21"/>
    <p:sldId id="280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6E1B8-06D1-428C-8EF3-51964C80C4EE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1CC83-9211-490D-9AF2-0287A4CFA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89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1CC83-9211-490D-9AF2-0287A4CFA5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61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EE409-AB24-190E-410F-29E61F9763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6A6B1B-074E-525F-E76D-224DB37C2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3DA69-62D0-E754-0676-D0ABF6F2E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CBF8-B365-4910-A91D-F347A3664EA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CA264-B479-3727-5CFB-792CEC569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2D85C-5581-9B19-9063-EF08F5B0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33A2-FE4E-465C-A632-0103C906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8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6876D-18FB-D089-177B-697A23F5D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FCFC4-4781-949C-57B7-AE3852794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42A62-26E2-39E9-FE2B-E4E2E8DD4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CBF8-B365-4910-A91D-F347A3664EA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D5942-2FF8-9B73-D885-DDC480753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D0243-9282-284C-70C7-522CFDF22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33A2-FE4E-465C-A632-0103C906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45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FF32B0-FAED-CE09-A3A1-9883276856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926564-3710-6941-8043-379F786DB9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3DA49-35AC-501A-DB0D-5AF9BFF44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CBF8-B365-4910-A91D-F347A3664EA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9620F-580D-625D-F692-74942DBAC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00D7A-CBE8-5A89-3A8F-FCDFF395D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33A2-FE4E-465C-A632-0103C906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6FB7A-8F4D-A98D-FFB5-7BD554043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22EB7-CC18-BB0F-2ED7-3F4D8D394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80F6C-8AE0-18C0-D465-D2CD58BA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CBF8-B365-4910-A91D-F347A3664EA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710F4-EB28-E313-BD69-87255A339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72668-18D6-B990-28DA-9FEB834F4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33A2-FE4E-465C-A632-0103C906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6CDCC-A975-882D-4FA6-ADBF40D46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954A4-2078-4374-BD30-8F1EE5496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2BC73-87C8-8EB4-D032-A456A57A7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CBF8-B365-4910-A91D-F347A3664EA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29EA5-F51C-B98E-08CC-A9E74AA0B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6E27E-6549-8CBA-C03A-5184B00A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33A2-FE4E-465C-A632-0103C906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91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B6773-4F33-ECDF-A333-3722C98C6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3E690-B23C-4781-0C28-948C58E15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AC06C-7CC7-F77E-AD0C-9D80F9AF1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1A73C-8AF5-B4ED-864F-EA77C3D5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CBF8-B365-4910-A91D-F347A3664EA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9A938-E733-448F-EF16-C012456D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674FD-DC60-6DBA-D0AA-DC9D3C969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33A2-FE4E-465C-A632-0103C906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9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B77B1-A2AF-F6F1-5F32-DAE6DA3D9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1206B-F22E-1404-885E-47D9C4387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547E9-48C6-DF6E-9E16-66FF2A9AB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57227-CCF0-6861-39E4-9F6803D41F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A4452-E43E-E91D-88AC-FC439DA3AE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6CFC34-2EA3-9C94-FE1A-1334780F1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CBF8-B365-4910-A91D-F347A3664EA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F621A-977D-9232-55D8-DE018EEF8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1E0981-1BFF-B5E4-AB9E-8DD07C6F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33A2-FE4E-465C-A632-0103C906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4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A5C0D-0F68-1640-5C94-A892497BD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28785-C623-3770-5457-04E8A225C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CBF8-B365-4910-A91D-F347A3664EA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771B8-B4EC-355C-CE67-95F8606E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0BC29-C584-C312-9F7C-E057BEABC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33A2-FE4E-465C-A632-0103C906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2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8F11D6-A9E7-C399-D4E7-CA83E1287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CBF8-B365-4910-A91D-F347A3664EA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84C8-2D7B-1453-623C-F8751CC2C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E6000-AECA-AA73-498C-006C88458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33A2-FE4E-465C-A632-0103C906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4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E607F-1CA4-1319-CCC1-FB4F41B8B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57954-03CC-714B-4263-DF83F15A7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43A9F1-C8AE-7D77-C8ED-75FC51FCB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5196C-7BF2-9D77-A2B1-E6BD90DA9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CBF8-B365-4910-A91D-F347A3664EA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3126E-443B-063D-D53F-1BF6FA09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B747EF-153E-144A-8DFE-3EE5CCDFC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33A2-FE4E-465C-A632-0103C906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4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E3FB9-D7E9-0707-6A2D-05D4861E0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83B64D-924D-3D82-B316-8CC488D69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5D602-A7BD-7460-4BE9-B71610DE1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05783-FB64-4BEF-65A8-55BA220B0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CBF8-B365-4910-A91D-F347A3664EA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1E5EB-2FCE-4073-BDDB-462BD7845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B14E3-9C0C-DB0F-CBFE-B8A37EE47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33A2-FE4E-465C-A632-0103C906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B10D28-C6F7-FDA3-EC60-6449397A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DA1B7-3DAA-2585-2524-2A8FAF07E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EF867-FF66-0C3F-325E-D1013FD778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A2CBF8-B365-4910-A91D-F347A3664EA6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AF0F3-B61A-4DC9-939F-F6C3D95EDE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CB2DD-3FB8-E51D-D2B2-9FAE4160F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5633A2-FE4E-465C-A632-0103C906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9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8DBC4-9FD2-227E-9A1C-BF5089F9D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401" y="113460"/>
            <a:ext cx="10659198" cy="23876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Course on Anti-Science and Public Health Law and Policy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010E9F-0007-1FA1-8C9A-374E55B2B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744" y="4818190"/>
            <a:ext cx="9144000" cy="165576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Patty Skuster, JD MPP</a:t>
            </a:r>
          </a:p>
          <a:p>
            <a:pPr algn="l"/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University of Pennsylvania MPH Program</a:t>
            </a:r>
          </a:p>
          <a:p>
            <a:pPr algn="l"/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skusterp@pennmedicine.upenn.edu</a:t>
            </a:r>
          </a:p>
        </p:txBody>
      </p:sp>
    </p:spTree>
    <p:extLst>
      <p:ext uri="{BB962C8B-B14F-4D97-AF65-F5344CB8AC3E}">
        <p14:creationId xmlns:p14="http://schemas.microsoft.com/office/powerpoint/2010/main" val="3593448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8AC072-0028-C66F-F874-11E4F9AB282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4575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E4AD24-38E8-0D89-2FDC-BBC3F60D251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9425" y="0"/>
            <a:ext cx="8001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C43771-957B-F483-C048-52BFE23B1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403225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UPenn MPH Program</a:t>
            </a:r>
            <a:b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Elective, Spring 2026</a:t>
            </a:r>
            <a:b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dirty="0">
              <a:solidFill>
                <a:schemeClr val="tx2">
                  <a:lumMod val="10000"/>
                  <a:lumOff val="9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358B0-5AF5-00BE-94EA-F0E2F7CAD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22828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800" b="1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Science Versus Anti-Science In Public Health Law &amp; Policy</a:t>
            </a:r>
          </a:p>
        </p:txBody>
      </p:sp>
    </p:spTree>
    <p:extLst>
      <p:ext uri="{BB962C8B-B14F-4D97-AF65-F5344CB8AC3E}">
        <p14:creationId xmlns:p14="http://schemas.microsoft.com/office/powerpoint/2010/main" val="4289628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29D26794-287A-6CD2-C15E-3D1BF5C1690D}"/>
              </a:ext>
            </a:extLst>
          </p:cNvPr>
          <p:cNvSpPr/>
          <p:nvPr/>
        </p:nvSpPr>
        <p:spPr>
          <a:xfrm>
            <a:off x="10174994" y="685963"/>
            <a:ext cx="1701628" cy="176156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CF5963C-023A-420E-1607-6D5A60EB5314}"/>
              </a:ext>
            </a:extLst>
          </p:cNvPr>
          <p:cNvSpPr/>
          <p:nvPr/>
        </p:nvSpPr>
        <p:spPr>
          <a:xfrm>
            <a:off x="9880772" y="4927834"/>
            <a:ext cx="1701628" cy="176156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EBEEC59-4485-BABA-BE47-DB8E2987996A}"/>
              </a:ext>
            </a:extLst>
          </p:cNvPr>
          <p:cNvSpPr/>
          <p:nvPr/>
        </p:nvSpPr>
        <p:spPr>
          <a:xfrm>
            <a:off x="8383675" y="2295525"/>
            <a:ext cx="2076449" cy="223702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3C21279-6AE8-E9B8-9A3C-BBD235C9B03B}"/>
              </a:ext>
            </a:extLst>
          </p:cNvPr>
          <p:cNvSpPr txBox="1">
            <a:spLocks/>
          </p:cNvSpPr>
          <p:nvPr/>
        </p:nvSpPr>
        <p:spPr>
          <a:xfrm>
            <a:off x="390525" y="4032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u="sng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Course Objectives</a:t>
            </a:r>
            <a:br>
              <a:rPr lang="en-US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dirty="0">
              <a:solidFill>
                <a:schemeClr val="tx2">
                  <a:lumMod val="10000"/>
                  <a:lumOff val="9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9CB1886-BB68-7573-2D00-FB75C1CACB4B}"/>
              </a:ext>
            </a:extLst>
          </p:cNvPr>
          <p:cNvSpPr txBox="1">
            <a:spLocks/>
          </p:cNvSpPr>
          <p:nvPr/>
        </p:nvSpPr>
        <p:spPr>
          <a:xfrm>
            <a:off x="247651" y="1900238"/>
            <a:ext cx="8477250" cy="4043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600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Describe the anti-science policy landscape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600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Trace policy assertions to their sources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600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Communicate for evidence-informed policy advocacy </a:t>
            </a:r>
          </a:p>
        </p:txBody>
      </p:sp>
      <p:pic>
        <p:nvPicPr>
          <p:cNvPr id="7" name="Graphic 6" descr="Smart Phone with solid fill">
            <a:extLst>
              <a:ext uri="{FF2B5EF4-FFF2-40B4-BE49-F238E27FC236}">
                <a16:creationId xmlns:a16="http://schemas.microsoft.com/office/drawing/2014/main" id="{44F8C230-08DD-2E93-B788-55ECDA75BED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568608" y="1066006"/>
            <a:ext cx="914400" cy="914400"/>
          </a:xfrm>
          <a:prstGeom prst="rect">
            <a:avLst/>
          </a:prstGeom>
        </p:spPr>
      </p:pic>
      <p:pic>
        <p:nvPicPr>
          <p:cNvPr id="9" name="Graphic 8" descr="List with solid fill">
            <a:extLst>
              <a:ext uri="{FF2B5EF4-FFF2-40B4-BE49-F238E27FC236}">
                <a16:creationId xmlns:a16="http://schemas.microsoft.com/office/drawing/2014/main" id="{D04DB5CB-EC22-D0F6-D9CC-7F2B1EB8392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7975" y="5175005"/>
            <a:ext cx="1267221" cy="1267221"/>
          </a:xfrm>
          <a:prstGeom prst="rect">
            <a:avLst/>
          </a:prstGeom>
        </p:spPr>
      </p:pic>
      <p:pic>
        <p:nvPicPr>
          <p:cNvPr id="11" name="Graphic 10" descr="Lecturer with solid fill">
            <a:extLst>
              <a:ext uri="{FF2B5EF4-FFF2-40B4-BE49-F238E27FC236}">
                <a16:creationId xmlns:a16="http://schemas.microsoft.com/office/drawing/2014/main" id="{3975F0E8-8F3A-27E8-6E65-94760226767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61903" y="2584056"/>
            <a:ext cx="1456994" cy="145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74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9A1A02-862B-FC0E-B21A-016FEC782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F319188-4593-866A-7A86-12C61D4F9A47}"/>
              </a:ext>
            </a:extLst>
          </p:cNvPr>
          <p:cNvSpPr txBox="1">
            <a:spLocks/>
          </p:cNvSpPr>
          <p:nvPr/>
        </p:nvSpPr>
        <p:spPr>
          <a:xfrm>
            <a:off x="390525" y="4032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Course Content</a:t>
            </a:r>
            <a:b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dirty="0">
              <a:solidFill>
                <a:schemeClr val="tx2">
                  <a:lumMod val="10000"/>
                  <a:lumOff val="9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FD580E-E978-93DA-0E23-26D20C3779B9}"/>
              </a:ext>
            </a:extLst>
          </p:cNvPr>
          <p:cNvSpPr txBox="1">
            <a:spLocks/>
          </p:cNvSpPr>
          <p:nvPr/>
        </p:nvSpPr>
        <p:spPr>
          <a:xfrm>
            <a:off x="247651" y="1900237"/>
            <a:ext cx="10201274" cy="4554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8800" b="1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 I:</a:t>
            </a:r>
            <a:r>
              <a:rPr lang="en-US" sz="8800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Landscape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8000" b="1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 II: </a:t>
            </a:r>
            <a:r>
              <a:rPr lang="en-US" sz="4000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Skills-building</a:t>
            </a:r>
            <a:endParaRPr lang="en-US" sz="3600" dirty="0">
              <a:solidFill>
                <a:schemeClr val="tx2">
                  <a:lumMod val="10000"/>
                  <a:lumOff val="9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01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2D2184-9181-4F46-CF9D-1A02FFC48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9CAC63-4840-51CB-6A84-569F0D9E60DF}"/>
              </a:ext>
            </a:extLst>
          </p:cNvPr>
          <p:cNvSpPr txBox="1">
            <a:spLocks/>
          </p:cNvSpPr>
          <p:nvPr/>
        </p:nvSpPr>
        <p:spPr>
          <a:xfrm>
            <a:off x="228601" y="195262"/>
            <a:ext cx="10201274" cy="4554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4000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 I: The Landscape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endParaRPr lang="en-US" sz="4000" dirty="0">
              <a:solidFill>
                <a:schemeClr val="tx2">
                  <a:lumMod val="10000"/>
                  <a:lumOff val="9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EFA6609-5596-84A9-FCD5-C6D844455B8F}"/>
              </a:ext>
            </a:extLst>
          </p:cNvPr>
          <p:cNvSpPr txBox="1">
            <a:spLocks/>
          </p:cNvSpPr>
          <p:nvPr/>
        </p:nvSpPr>
        <p:spPr>
          <a:xfrm>
            <a:off x="247651" y="1900237"/>
            <a:ext cx="10201274" cy="4554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endParaRPr lang="en-US" sz="3600" dirty="0">
              <a:solidFill>
                <a:schemeClr val="tx2">
                  <a:lumMod val="10000"/>
                  <a:lumOff val="9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074" name="Picture 2" descr="United States of America map isolated. USA map with division on states - stock vector United States of America map isolated. USA map with division on states - stock vector united states map stock illustrations">
            <a:extLst>
              <a:ext uri="{FF2B5EF4-FFF2-40B4-BE49-F238E27FC236}">
                <a16:creationId xmlns:a16="http://schemas.microsoft.com/office/drawing/2014/main" id="{339CA549-84E4-94B4-E5BE-9D8863568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lumMod val="50000"/>
                <a:tint val="45000"/>
                <a:satMod val="400000"/>
              </a:scheme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40" b="92220" l="4412" r="94118">
                        <a14:foregroundMark x1="17647" y1="75973" x2="17647" y2="75973"/>
                        <a14:foregroundMark x1="25817" y1="90389" x2="25817" y2="90389"/>
                        <a14:foregroundMark x1="8007" y1="33410" x2="8007" y2="33410"/>
                        <a14:foregroundMark x1="15196" y1="10755" x2="15196" y2="10755"/>
                        <a14:foregroundMark x1="4412" y1="32952" x2="4412" y2="32952"/>
                        <a14:foregroundMark x1="94281" y1="15103" x2="94281" y2="15103"/>
                        <a14:foregroundMark x1="74346" y1="92220" x2="74346" y2="92220"/>
                        <a14:foregroundMark x1="72876" y1="87872" x2="72876" y2="87872"/>
                        <a14:foregroundMark x1="67974" y1="85355" x2="67974" y2="85355"/>
                        <a14:foregroundMark x1="65196" y1="83753" x2="65196" y2="83753"/>
                        <a14:foregroundMark x1="71569" y1="90618" x2="71569" y2="90618"/>
                        <a14:foregroundMark x1="70752" y1="88101" x2="70752" y2="88101"/>
                        <a14:foregroundMark x1="70752" y1="86728" x2="70752" y2="86728"/>
                        <a14:foregroundMark x1="15033" y1="89931" x2="15033" y2="89931"/>
                        <a14:foregroundMark x1="8824" y1="91991" x2="8824" y2="91991"/>
                        <a14:foregroundMark x1="8497" y1="77346" x2="8497" y2="77346"/>
                        <a14:foregroundMark x1="9477" y1="83753" x2="9477" y2="837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558">
            <a:off x="4685677" y="962840"/>
            <a:ext cx="9004003" cy="642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CA7966-5283-EF30-46C2-1EF6F17DE13F}"/>
              </a:ext>
            </a:extLst>
          </p:cNvPr>
          <p:cNvSpPr txBox="1">
            <a:spLocks/>
          </p:cNvSpPr>
          <p:nvPr/>
        </p:nvSpPr>
        <p:spPr>
          <a:xfrm>
            <a:off x="995363" y="1648266"/>
            <a:ext cx="11485726" cy="4554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600" b="1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Anti-science trends &amp; motivations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endParaRPr lang="en-US" sz="4000" dirty="0">
              <a:solidFill>
                <a:schemeClr val="tx2">
                  <a:lumMod val="10000"/>
                  <a:lumOff val="9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D86D13-F384-3E9D-3E90-066E7470D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6411" y="3010598"/>
            <a:ext cx="2241873" cy="34293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E0F049-FEA6-5944-5E6F-8B6FF999A6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882" y="3429000"/>
            <a:ext cx="7029767" cy="153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85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838E0A-2AB8-8CE6-0FA8-74C7AF7F2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730F921-BAAB-3CBE-759F-D85522D9BAA3}"/>
              </a:ext>
            </a:extLst>
          </p:cNvPr>
          <p:cNvSpPr txBox="1">
            <a:spLocks/>
          </p:cNvSpPr>
          <p:nvPr/>
        </p:nvSpPr>
        <p:spPr>
          <a:xfrm>
            <a:off x="228601" y="195262"/>
            <a:ext cx="10201274" cy="4554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4000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 I: The Landscape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endParaRPr lang="en-US" sz="4000" dirty="0">
              <a:solidFill>
                <a:schemeClr val="tx2">
                  <a:lumMod val="10000"/>
                  <a:lumOff val="9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52DDED2-E16A-1226-677F-1FA4F995D19C}"/>
              </a:ext>
            </a:extLst>
          </p:cNvPr>
          <p:cNvSpPr txBox="1">
            <a:spLocks/>
          </p:cNvSpPr>
          <p:nvPr/>
        </p:nvSpPr>
        <p:spPr>
          <a:xfrm>
            <a:off x="247651" y="1900237"/>
            <a:ext cx="10201274" cy="4554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endParaRPr lang="en-US" sz="3600" dirty="0">
              <a:solidFill>
                <a:schemeClr val="tx2">
                  <a:lumMod val="10000"/>
                  <a:lumOff val="9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074" name="Picture 2" descr="United States of America map isolated. USA map with division on states - stock vector United States of America map isolated. USA map with division on states - stock vector united states map stock illustrations">
            <a:extLst>
              <a:ext uri="{FF2B5EF4-FFF2-40B4-BE49-F238E27FC236}">
                <a16:creationId xmlns:a16="http://schemas.microsoft.com/office/drawing/2014/main" id="{D8BC95B9-F024-B4C0-D5DB-0ECDDD54E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lumMod val="50000"/>
                <a:tint val="45000"/>
                <a:satMod val="400000"/>
              </a:scheme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40" b="92220" l="4412" r="94118">
                        <a14:foregroundMark x1="17647" y1="75973" x2="17647" y2="75973"/>
                        <a14:foregroundMark x1="25817" y1="90389" x2="25817" y2="90389"/>
                        <a14:foregroundMark x1="8007" y1="33410" x2="8007" y2="33410"/>
                        <a14:foregroundMark x1="15196" y1="10755" x2="15196" y2="10755"/>
                        <a14:foregroundMark x1="4412" y1="32952" x2="4412" y2="32952"/>
                        <a14:foregroundMark x1="94281" y1="15103" x2="94281" y2="15103"/>
                        <a14:foregroundMark x1="74346" y1="92220" x2="74346" y2="92220"/>
                        <a14:foregroundMark x1="72876" y1="87872" x2="72876" y2="87872"/>
                        <a14:foregroundMark x1="67974" y1="85355" x2="67974" y2="85355"/>
                        <a14:foregroundMark x1="65196" y1="83753" x2="65196" y2="83753"/>
                        <a14:foregroundMark x1="71569" y1="90618" x2="71569" y2="90618"/>
                        <a14:foregroundMark x1="70752" y1="88101" x2="70752" y2="88101"/>
                        <a14:foregroundMark x1="70752" y1="86728" x2="70752" y2="86728"/>
                        <a14:foregroundMark x1="15033" y1="89931" x2="15033" y2="89931"/>
                        <a14:foregroundMark x1="8824" y1="91991" x2="8824" y2="91991"/>
                        <a14:foregroundMark x1="8497" y1="77346" x2="8497" y2="77346"/>
                        <a14:foregroundMark x1="9477" y1="83753" x2="9477" y2="837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558">
            <a:off x="4695103" y="962841"/>
            <a:ext cx="9004003" cy="642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DEDEE32-8B64-F45C-AC99-9AE84DA814AE}"/>
              </a:ext>
            </a:extLst>
          </p:cNvPr>
          <p:cNvSpPr txBox="1">
            <a:spLocks/>
          </p:cNvSpPr>
          <p:nvPr/>
        </p:nvSpPr>
        <p:spPr>
          <a:xfrm>
            <a:off x="995363" y="1648266"/>
            <a:ext cx="11485726" cy="4554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600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Anti-science trends &amp; motivations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600" b="1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 evidence informs policymakers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endParaRPr lang="en-US" sz="4000" dirty="0">
              <a:solidFill>
                <a:schemeClr val="tx2">
                  <a:lumMod val="10000"/>
                  <a:lumOff val="9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250F46-3C8F-268D-D8EF-7E7A6D2E6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421" y="3236641"/>
            <a:ext cx="1943114" cy="289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22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7C0030-DCC8-39D9-AFD1-F18527E34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D3DD93-3270-9C10-93D2-5A4AB47B8F08}"/>
              </a:ext>
            </a:extLst>
          </p:cNvPr>
          <p:cNvSpPr txBox="1">
            <a:spLocks/>
          </p:cNvSpPr>
          <p:nvPr/>
        </p:nvSpPr>
        <p:spPr>
          <a:xfrm>
            <a:off x="228601" y="195262"/>
            <a:ext cx="10201274" cy="4554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4000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 I: The Landscape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endParaRPr lang="en-US" sz="4000" dirty="0">
              <a:solidFill>
                <a:schemeClr val="tx2">
                  <a:lumMod val="10000"/>
                  <a:lumOff val="9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37A3867-FECE-2CFA-9732-9899C8D31194}"/>
              </a:ext>
            </a:extLst>
          </p:cNvPr>
          <p:cNvSpPr txBox="1">
            <a:spLocks/>
          </p:cNvSpPr>
          <p:nvPr/>
        </p:nvSpPr>
        <p:spPr>
          <a:xfrm>
            <a:off x="247651" y="1900237"/>
            <a:ext cx="10201274" cy="4554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endParaRPr lang="en-US" sz="3600" dirty="0">
              <a:solidFill>
                <a:schemeClr val="tx2">
                  <a:lumMod val="10000"/>
                  <a:lumOff val="9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074" name="Picture 2" descr="United States of America map isolated. USA map with division on states - stock vector United States of America map isolated. USA map with division on states - stock vector united states map stock illustrations">
            <a:extLst>
              <a:ext uri="{FF2B5EF4-FFF2-40B4-BE49-F238E27FC236}">
                <a16:creationId xmlns:a16="http://schemas.microsoft.com/office/drawing/2014/main" id="{B26A17FF-F917-63D4-F62A-BAB63252C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lumMod val="50000"/>
                <a:tint val="45000"/>
                <a:satMod val="400000"/>
              </a:scheme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40" b="92220" l="4412" r="94118">
                        <a14:foregroundMark x1="17647" y1="75973" x2="17647" y2="75973"/>
                        <a14:foregroundMark x1="25817" y1="90389" x2="25817" y2="90389"/>
                        <a14:foregroundMark x1="8007" y1="33410" x2="8007" y2="33410"/>
                        <a14:foregroundMark x1="15196" y1="10755" x2="15196" y2="10755"/>
                        <a14:foregroundMark x1="4412" y1="32952" x2="4412" y2="32952"/>
                        <a14:foregroundMark x1="94281" y1="15103" x2="94281" y2="15103"/>
                        <a14:foregroundMark x1="74346" y1="92220" x2="74346" y2="92220"/>
                        <a14:foregroundMark x1="72876" y1="87872" x2="72876" y2="87872"/>
                        <a14:foregroundMark x1="67974" y1="85355" x2="67974" y2="85355"/>
                        <a14:foregroundMark x1="65196" y1="83753" x2="65196" y2="83753"/>
                        <a14:foregroundMark x1="71569" y1="90618" x2="71569" y2="90618"/>
                        <a14:foregroundMark x1="70752" y1="88101" x2="70752" y2="88101"/>
                        <a14:foregroundMark x1="70752" y1="86728" x2="70752" y2="86728"/>
                        <a14:foregroundMark x1="15033" y1="89931" x2="15033" y2="89931"/>
                        <a14:foregroundMark x1="8824" y1="91991" x2="8824" y2="91991"/>
                        <a14:foregroundMark x1="8497" y1="77346" x2="8497" y2="77346"/>
                        <a14:foregroundMark x1="9477" y1="83753" x2="9477" y2="837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558">
            <a:off x="4695103" y="962841"/>
            <a:ext cx="9004003" cy="642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C5BEB8-C478-D56F-A666-FC7058C89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311" y="4194120"/>
            <a:ext cx="4363689" cy="266388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2CBE19-E181-97D5-9860-CA7250966D97}"/>
              </a:ext>
            </a:extLst>
          </p:cNvPr>
          <p:cNvSpPr txBox="1">
            <a:spLocks/>
          </p:cNvSpPr>
          <p:nvPr/>
        </p:nvSpPr>
        <p:spPr>
          <a:xfrm>
            <a:off x="995363" y="1648266"/>
            <a:ext cx="11485726" cy="4554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600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Anti-science trends &amp; motivations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600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 evidence informs policymakers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600" b="1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Peer-review and redactions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endParaRPr lang="en-US" sz="4000" dirty="0">
              <a:solidFill>
                <a:schemeClr val="tx2">
                  <a:lumMod val="10000"/>
                  <a:lumOff val="9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700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C5A7AC-CE55-6388-B598-25AAEE595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ited States of America map isolated. USA map with division on states - stock vector United States of America map isolated. USA map with division on states - stock vector united states map stock illustrations">
            <a:extLst>
              <a:ext uri="{FF2B5EF4-FFF2-40B4-BE49-F238E27FC236}">
                <a16:creationId xmlns:a16="http://schemas.microsoft.com/office/drawing/2014/main" id="{35FEC724-62C3-41DD-62DC-A5DFBEC63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lumMod val="50000"/>
                <a:tint val="45000"/>
                <a:satMod val="400000"/>
              </a:scheme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40" b="92220" l="4412" r="94118">
                        <a14:foregroundMark x1="17647" y1="75973" x2="17647" y2="75973"/>
                        <a14:foregroundMark x1="25817" y1="90389" x2="25817" y2="90389"/>
                        <a14:foregroundMark x1="8007" y1="33410" x2="8007" y2="33410"/>
                        <a14:foregroundMark x1="15196" y1="10755" x2="15196" y2="10755"/>
                        <a14:foregroundMark x1="4412" y1="32952" x2="4412" y2="32952"/>
                        <a14:foregroundMark x1="94281" y1="15103" x2="94281" y2="15103"/>
                        <a14:foregroundMark x1="74346" y1="92220" x2="74346" y2="92220"/>
                        <a14:foregroundMark x1="72876" y1="87872" x2="72876" y2="87872"/>
                        <a14:foregroundMark x1="67974" y1="85355" x2="67974" y2="85355"/>
                        <a14:foregroundMark x1="65196" y1="83753" x2="65196" y2="83753"/>
                        <a14:foregroundMark x1="71569" y1="90618" x2="71569" y2="90618"/>
                        <a14:foregroundMark x1="70752" y1="88101" x2="70752" y2="88101"/>
                        <a14:foregroundMark x1="70752" y1="86728" x2="70752" y2="86728"/>
                        <a14:foregroundMark x1="15033" y1="89931" x2="15033" y2="89931"/>
                        <a14:foregroundMark x1="8824" y1="91991" x2="8824" y2="91991"/>
                        <a14:foregroundMark x1="8497" y1="77346" x2="8497" y2="77346"/>
                        <a14:foregroundMark x1="9477" y1="83753" x2="9477" y2="837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558">
            <a:off x="4695103" y="962841"/>
            <a:ext cx="9004003" cy="642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DA4728D-AD98-7281-F8C0-2E38E94ECFFB}"/>
              </a:ext>
            </a:extLst>
          </p:cNvPr>
          <p:cNvSpPr txBox="1">
            <a:spLocks/>
          </p:cNvSpPr>
          <p:nvPr/>
        </p:nvSpPr>
        <p:spPr>
          <a:xfrm>
            <a:off x="228601" y="195262"/>
            <a:ext cx="10201274" cy="4554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4000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 I: The Landscape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endParaRPr lang="en-US" sz="4000" dirty="0">
              <a:solidFill>
                <a:schemeClr val="tx2">
                  <a:lumMod val="10000"/>
                  <a:lumOff val="9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4ABD246-71B6-7289-06FA-5A616F87D888}"/>
              </a:ext>
            </a:extLst>
          </p:cNvPr>
          <p:cNvSpPr txBox="1">
            <a:spLocks/>
          </p:cNvSpPr>
          <p:nvPr/>
        </p:nvSpPr>
        <p:spPr>
          <a:xfrm>
            <a:off x="247651" y="1900237"/>
            <a:ext cx="10201274" cy="4554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endParaRPr lang="en-US" sz="3600" dirty="0">
              <a:solidFill>
                <a:schemeClr val="tx2">
                  <a:lumMod val="10000"/>
                  <a:lumOff val="9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D0C03F7-2E4F-620C-7FEA-C18EB85517D2}"/>
              </a:ext>
            </a:extLst>
          </p:cNvPr>
          <p:cNvSpPr txBox="1">
            <a:spLocks/>
          </p:cNvSpPr>
          <p:nvPr/>
        </p:nvSpPr>
        <p:spPr>
          <a:xfrm>
            <a:off x="995363" y="1648266"/>
            <a:ext cx="11485726" cy="4554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600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Anti-science trends &amp; motivations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600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 evidence informs policymakers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600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Peer-review and redactions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600" b="1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Community buy-in (harm reduction, zoning)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4000" dirty="0">
              <a:solidFill>
                <a:schemeClr val="tx2">
                  <a:lumMod val="10000"/>
                  <a:lumOff val="9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4EC42B-82C2-C7C4-0F4C-FDA30F319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011" y="4918617"/>
            <a:ext cx="3771928" cy="313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35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68453D-3660-4BF4-FC88-28E12477B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424FB9-D638-0884-AC49-A0B0EC182286}"/>
              </a:ext>
            </a:extLst>
          </p:cNvPr>
          <p:cNvSpPr txBox="1">
            <a:spLocks/>
          </p:cNvSpPr>
          <p:nvPr/>
        </p:nvSpPr>
        <p:spPr>
          <a:xfrm>
            <a:off x="228601" y="195262"/>
            <a:ext cx="10201274" cy="4554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4000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 II: Skills-building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endParaRPr lang="en-US" sz="4000" dirty="0">
              <a:solidFill>
                <a:schemeClr val="tx2">
                  <a:lumMod val="10000"/>
                  <a:lumOff val="9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C4500A-B828-0120-B365-5A22A454D8C3}"/>
              </a:ext>
            </a:extLst>
          </p:cNvPr>
          <p:cNvSpPr txBox="1">
            <a:spLocks/>
          </p:cNvSpPr>
          <p:nvPr/>
        </p:nvSpPr>
        <p:spPr>
          <a:xfrm>
            <a:off x="247651" y="1900237"/>
            <a:ext cx="10201274" cy="4554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endParaRPr lang="en-US" sz="3600" dirty="0">
              <a:solidFill>
                <a:schemeClr val="tx2">
                  <a:lumMod val="10000"/>
                  <a:lumOff val="9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BC46C92-1A3A-A26A-810B-4A6E410BF4B9}"/>
              </a:ext>
            </a:extLst>
          </p:cNvPr>
          <p:cNvSpPr txBox="1">
            <a:spLocks/>
          </p:cNvSpPr>
          <p:nvPr/>
        </p:nvSpPr>
        <p:spPr>
          <a:xfrm>
            <a:off x="4880112" y="1651758"/>
            <a:ext cx="7413463" cy="4351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600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Role play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600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Stigma and story-telling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600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Examples from congressional hearings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600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Tools &amp; resources for advocacy, mis/disinformation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4000" dirty="0">
              <a:solidFill>
                <a:schemeClr val="tx2">
                  <a:lumMod val="10000"/>
                  <a:lumOff val="9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64258B-7C99-8C84-5DDB-2517ED0EC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672" y="2003442"/>
            <a:ext cx="2190419" cy="28511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13C3C1-68FA-37E0-A7EE-424EA5E11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5962770"/>
            <a:ext cx="5337073" cy="53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95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82CD2B-66B3-D714-2816-7E04C980A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E3F333-D36F-1578-4B79-6D4B4ABCD681}"/>
              </a:ext>
            </a:extLst>
          </p:cNvPr>
          <p:cNvSpPr txBox="1">
            <a:spLocks/>
          </p:cNvSpPr>
          <p:nvPr/>
        </p:nvSpPr>
        <p:spPr>
          <a:xfrm>
            <a:off x="247651" y="235274"/>
            <a:ext cx="11210342" cy="2069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7100" b="1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Guest speakers</a:t>
            </a:r>
            <a:r>
              <a:rPr lang="en-US" sz="7100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State &amp; local legislators, PH communication professional, multi-state issue advocate, researcher</a:t>
            </a:r>
            <a:b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dirty="0">
              <a:solidFill>
                <a:schemeClr val="tx2">
                  <a:lumMod val="10000"/>
                  <a:lumOff val="9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64C752-CD5C-A72B-D7AC-925CE85421CA}"/>
              </a:ext>
            </a:extLst>
          </p:cNvPr>
          <p:cNvSpPr txBox="1">
            <a:spLocks/>
          </p:cNvSpPr>
          <p:nvPr/>
        </p:nvSpPr>
        <p:spPr>
          <a:xfrm>
            <a:off x="247651" y="1900237"/>
            <a:ext cx="10201274" cy="4554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endParaRPr lang="en-US" sz="3600" dirty="0">
              <a:solidFill>
                <a:schemeClr val="tx2">
                  <a:lumMod val="10000"/>
                  <a:lumOff val="9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B578B1-A197-9E30-B232-A7E4CA1B7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6"/>
          <a:stretch>
            <a:fillRect/>
          </a:stretch>
        </p:blipFill>
        <p:spPr>
          <a:xfrm>
            <a:off x="1034083" y="2182170"/>
            <a:ext cx="9836426" cy="474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92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A224DC-9A94-4872-7CF4-D82DE2B9F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77ACE6B-D2C6-51D1-B9BD-53A2F84A4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248" y="4022205"/>
            <a:ext cx="4641683" cy="259725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E65922C-2116-1C65-BC99-48D563EC0034}"/>
              </a:ext>
            </a:extLst>
          </p:cNvPr>
          <p:cNvSpPr txBox="1">
            <a:spLocks/>
          </p:cNvSpPr>
          <p:nvPr/>
        </p:nvSpPr>
        <p:spPr>
          <a:xfrm>
            <a:off x="390525" y="403225"/>
            <a:ext cx="10515600" cy="132556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Assignments</a:t>
            </a:r>
            <a:b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dirty="0">
              <a:solidFill>
                <a:schemeClr val="tx2">
                  <a:lumMod val="10000"/>
                  <a:lumOff val="9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E2BDE5-263A-C9D9-5FC2-4ED445AA9A10}"/>
              </a:ext>
            </a:extLst>
          </p:cNvPr>
          <p:cNvSpPr txBox="1">
            <a:spLocks/>
          </p:cNvSpPr>
          <p:nvPr/>
        </p:nvSpPr>
        <p:spPr>
          <a:xfrm>
            <a:off x="536900" y="1415045"/>
            <a:ext cx="5966537" cy="4554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endParaRPr lang="en-US" sz="3600" dirty="0">
              <a:solidFill>
                <a:schemeClr val="tx2">
                  <a:lumMod val="10000"/>
                  <a:lumOff val="9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BF2158D-A18A-97A4-394B-C902644A3C24}"/>
              </a:ext>
            </a:extLst>
          </p:cNvPr>
          <p:cNvSpPr txBox="1">
            <a:spLocks/>
          </p:cNvSpPr>
          <p:nvPr/>
        </p:nvSpPr>
        <p:spPr>
          <a:xfrm>
            <a:off x="239487" y="1981577"/>
            <a:ext cx="6561362" cy="4200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600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Anti-science influencer presentation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F1117C-6C22-8BF6-206F-2E351E517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35" y="3800989"/>
            <a:ext cx="5034610" cy="28184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5E71E4-54D2-B610-17C6-DE249F1D3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04" y="-494971"/>
            <a:ext cx="4939366" cy="27664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341FDC-4FB4-AF5F-F402-CDA45787F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040464"/>
            <a:ext cx="3328148" cy="179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81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4FCE6D-8B69-3E33-2AEA-3A637121A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1F318B-C32B-E2F3-3A89-6D50E050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7697"/>
            <a:ext cx="6156821" cy="20696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CE9AF-A237-7F90-B747-858B2DA36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72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9E4A7F-FA3C-663A-3B19-4EA9CA3EB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6A059FC-68B6-140A-0289-5669AE486A7A}"/>
              </a:ext>
            </a:extLst>
          </p:cNvPr>
          <p:cNvSpPr txBox="1">
            <a:spLocks/>
          </p:cNvSpPr>
          <p:nvPr/>
        </p:nvSpPr>
        <p:spPr>
          <a:xfrm>
            <a:off x="390525" y="403225"/>
            <a:ext cx="10515600" cy="132556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Assignments</a:t>
            </a:r>
            <a:b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dirty="0">
              <a:solidFill>
                <a:schemeClr val="tx2">
                  <a:lumMod val="10000"/>
                  <a:lumOff val="9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2F1578-8998-C9BF-ABB2-706D28359B4E}"/>
              </a:ext>
            </a:extLst>
          </p:cNvPr>
          <p:cNvSpPr txBox="1">
            <a:spLocks/>
          </p:cNvSpPr>
          <p:nvPr/>
        </p:nvSpPr>
        <p:spPr>
          <a:xfrm>
            <a:off x="536900" y="1415045"/>
            <a:ext cx="5966537" cy="4554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endParaRPr lang="en-US" sz="3600" dirty="0">
              <a:solidFill>
                <a:schemeClr val="tx2">
                  <a:lumMod val="10000"/>
                  <a:lumOff val="9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52EB47E-756F-54D6-2C95-F04B001171D9}"/>
              </a:ext>
            </a:extLst>
          </p:cNvPr>
          <p:cNvSpPr txBox="1">
            <a:spLocks/>
          </p:cNvSpPr>
          <p:nvPr/>
        </p:nvSpPr>
        <p:spPr>
          <a:xfrm>
            <a:off x="239486" y="1981577"/>
            <a:ext cx="10435139" cy="4200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600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Anti-science influencer presentation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600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Science to policy pipeline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600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Briefing paper &amp; presentation</a:t>
            </a:r>
            <a:endParaRPr lang="en-US" sz="4000" dirty="0">
              <a:solidFill>
                <a:schemeClr val="tx2">
                  <a:lumMod val="10000"/>
                  <a:lumOff val="9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869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B98F2C-62F7-58FA-7D52-88289AC1A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E90E7BDE-E658-2191-9E16-6E473BDCEB2B}"/>
              </a:ext>
            </a:extLst>
          </p:cNvPr>
          <p:cNvSpPr/>
          <p:nvPr/>
        </p:nvSpPr>
        <p:spPr>
          <a:xfrm>
            <a:off x="10174994" y="685963"/>
            <a:ext cx="1701628" cy="176156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F803F5A-C297-D7C8-CE1C-5E9AA188360E}"/>
              </a:ext>
            </a:extLst>
          </p:cNvPr>
          <p:cNvSpPr/>
          <p:nvPr/>
        </p:nvSpPr>
        <p:spPr>
          <a:xfrm>
            <a:off x="9880772" y="4927834"/>
            <a:ext cx="1701628" cy="176156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E27DD41-20F7-17F4-0C61-216EC671C836}"/>
              </a:ext>
            </a:extLst>
          </p:cNvPr>
          <p:cNvSpPr/>
          <p:nvPr/>
        </p:nvSpPr>
        <p:spPr>
          <a:xfrm>
            <a:off x="8383675" y="2295525"/>
            <a:ext cx="2076449" cy="223702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A720C3-9216-721A-60B0-A7B3272F1039}"/>
              </a:ext>
            </a:extLst>
          </p:cNvPr>
          <p:cNvSpPr txBox="1">
            <a:spLocks/>
          </p:cNvSpPr>
          <p:nvPr/>
        </p:nvSpPr>
        <p:spPr>
          <a:xfrm>
            <a:off x="390525" y="4032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u="sng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Course Objectives</a:t>
            </a:r>
            <a:br>
              <a:rPr lang="en-US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dirty="0">
              <a:solidFill>
                <a:schemeClr val="tx2">
                  <a:lumMod val="10000"/>
                  <a:lumOff val="9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617DF61-93DE-8D4F-89A7-73BAC331F1C6}"/>
              </a:ext>
            </a:extLst>
          </p:cNvPr>
          <p:cNvSpPr txBox="1">
            <a:spLocks/>
          </p:cNvSpPr>
          <p:nvPr/>
        </p:nvSpPr>
        <p:spPr>
          <a:xfrm>
            <a:off x="247651" y="1900238"/>
            <a:ext cx="8477250" cy="4043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600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Describe the anti-science policy landscape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600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Trace policy assertions to their sources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000" b="1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Communicate for evidence-informed policy advocacy </a:t>
            </a:r>
          </a:p>
        </p:txBody>
      </p:sp>
      <p:pic>
        <p:nvPicPr>
          <p:cNvPr id="7" name="Graphic 6" descr="Smart Phone with solid fill">
            <a:extLst>
              <a:ext uri="{FF2B5EF4-FFF2-40B4-BE49-F238E27FC236}">
                <a16:creationId xmlns:a16="http://schemas.microsoft.com/office/drawing/2014/main" id="{F389409F-E3C6-F100-7E58-5FA935FB86E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568608" y="1066006"/>
            <a:ext cx="914400" cy="914400"/>
          </a:xfrm>
          <a:prstGeom prst="rect">
            <a:avLst/>
          </a:prstGeom>
        </p:spPr>
      </p:pic>
      <p:pic>
        <p:nvPicPr>
          <p:cNvPr id="9" name="Graphic 8" descr="List with solid fill">
            <a:extLst>
              <a:ext uri="{FF2B5EF4-FFF2-40B4-BE49-F238E27FC236}">
                <a16:creationId xmlns:a16="http://schemas.microsoft.com/office/drawing/2014/main" id="{384248C1-DC52-4861-2688-3A3CF62CE80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7975" y="5175005"/>
            <a:ext cx="1267221" cy="1267221"/>
          </a:xfrm>
          <a:prstGeom prst="rect">
            <a:avLst/>
          </a:prstGeom>
        </p:spPr>
      </p:pic>
      <p:pic>
        <p:nvPicPr>
          <p:cNvPr id="11" name="Graphic 10" descr="Lecturer with solid fill">
            <a:extLst>
              <a:ext uri="{FF2B5EF4-FFF2-40B4-BE49-F238E27FC236}">
                <a16:creationId xmlns:a16="http://schemas.microsoft.com/office/drawing/2014/main" id="{59821FF0-63C1-167A-62DB-6B1ED6862C0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61903" y="2584056"/>
            <a:ext cx="1456994" cy="145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51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B65521-FDC4-8652-DD17-07062E7CF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8917D-A2FF-8CCF-7520-0893FA8D2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976" y="157804"/>
            <a:ext cx="11572540" cy="23876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3200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0A3720-93C9-67F7-0208-7556DD9EB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20" y="5044434"/>
            <a:ext cx="9144000" cy="165576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Patty Skuster, JD MPP</a:t>
            </a:r>
          </a:p>
          <a:p>
            <a:pPr algn="l"/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University of Pennsylvania MPH Program</a:t>
            </a:r>
          </a:p>
          <a:p>
            <a:pPr algn="l"/>
            <a:r>
              <a:rPr lang="en-US" dirty="0">
                <a:solidFill>
                  <a:schemeClr val="tx2">
                    <a:lumMod val="10000"/>
                    <a:lumOff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skusterp@pennmedicine.upenn.edu</a:t>
            </a:r>
          </a:p>
        </p:txBody>
      </p:sp>
    </p:spTree>
    <p:extLst>
      <p:ext uri="{BB962C8B-B14F-4D97-AF65-F5344CB8AC3E}">
        <p14:creationId xmlns:p14="http://schemas.microsoft.com/office/powerpoint/2010/main" val="3138768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6D509E-E1FC-C401-1917-6E62EB11A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28FA3B7-25A5-B96B-DFED-7CA0855C8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8161" y="4020038"/>
            <a:ext cx="4791110" cy="38481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F74385-172E-0C30-089F-E5BA82EAB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67697"/>
            <a:ext cx="6156821" cy="206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83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A756D5-5C04-EAC0-FEE1-575932EA8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43526C-7082-AD74-AB8F-1AA92C3F00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8161" y="4020038"/>
            <a:ext cx="4791110" cy="38481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848793-B7EF-16DC-4B4A-4CB669F26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67697"/>
            <a:ext cx="6156821" cy="20696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03CFC5-9C46-0341-0794-D962A2495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71" y="1774766"/>
            <a:ext cx="5219738" cy="397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34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799A02-ABFD-B4C4-B047-28F154E5B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93C56F9-2A7B-12BE-DCD4-5064B57681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8161" y="4020038"/>
            <a:ext cx="4791110" cy="38481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7B40E1-D20E-71D6-0F6E-4EEF4342C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67697"/>
            <a:ext cx="6156821" cy="20696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2248AB-9E4E-0209-B6E1-49EF0414D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71" y="1774766"/>
            <a:ext cx="5219738" cy="39719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D6BAC86-5AD0-1273-DB75-D209BB5031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8552" y="2237361"/>
            <a:ext cx="7484028" cy="185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34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62F00B-2D4F-5DC2-850F-72D5520DB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4BD20E9-C819-627D-38F2-0C66B9941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8161" y="4020038"/>
            <a:ext cx="4791110" cy="38481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DBE9D3-A421-34F0-06DD-CA7FD10B6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67697"/>
            <a:ext cx="6156821" cy="20696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8A2A27-AFA4-BCFC-BAF6-56C38E875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71" y="1774766"/>
            <a:ext cx="5219738" cy="39719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989D32-6072-BF35-E5E3-453FA326C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5589" y="7133"/>
            <a:ext cx="5429290" cy="23907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474A09-3364-660C-3005-1DF3384DD8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8552" y="2237361"/>
            <a:ext cx="7484028" cy="185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84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F28E16-F245-3E7D-9F38-96FE8D528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8A52EDC-2F49-AF6C-1627-DAB579E70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8161" y="4020038"/>
            <a:ext cx="4791110" cy="38481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271AFA-EF07-8688-B1EA-641FA43F5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67697"/>
            <a:ext cx="6156821" cy="20696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86EC77-5EDE-7670-889E-10885B917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71" y="1774766"/>
            <a:ext cx="5219738" cy="39719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12B037-7A5F-CCE3-E71C-682051EDE7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5589" y="7133"/>
            <a:ext cx="5429290" cy="23907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ABADBE-0320-8356-ABEC-6FC6E3B359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962" y="4730389"/>
            <a:ext cx="7010451" cy="26384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ABAE40A-67D6-6220-55CE-ACAE2F863E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8552" y="2237361"/>
            <a:ext cx="7484028" cy="185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30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F53426B-6F66-22CB-5E56-41DF98372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8161" y="4020038"/>
            <a:ext cx="4791110" cy="38481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28E3F9-AB90-7F5A-77D9-9A62799F7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67697"/>
            <a:ext cx="6156821" cy="20696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69EDCA-4F8D-C3C9-3E4D-C42495DDE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71" y="1774766"/>
            <a:ext cx="5219738" cy="39719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C820B0-D13A-69A8-6768-931CD629EF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5589" y="7133"/>
            <a:ext cx="5429290" cy="23907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B650FA-414C-AC15-2CD3-923F32EE85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962" y="4730389"/>
            <a:ext cx="7010451" cy="26384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D92C23-AB6B-0BBA-CB1B-83167432F9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8552" y="2237361"/>
            <a:ext cx="7484028" cy="18579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560448-9861-8CA1-20EB-ED286615F6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8539" y="3429000"/>
            <a:ext cx="7210478" cy="249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15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B6922-6906-1AB2-F203-85E08CABA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8ADAE1-E306-C1CB-BF31-7D7AF1E6B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425" y="6306571"/>
            <a:ext cx="7518273" cy="64922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Smith, MR &amp; Ungar, L (2025 October 21) Anti-science bills hit statehouses, stripping away public health protections built over a century. Links to an external site. Associated Press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E6516F11-15CD-3394-A925-45A152E29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3753" cy="1874520"/>
          </a:xfrm>
          <a:prstGeom prst="rect">
            <a:avLst/>
          </a:prstGeom>
        </p:spPr>
      </p:pic>
      <p:sp>
        <p:nvSpPr>
          <p:cNvPr id="10" name="AutoShape 2" descr="AP Logo">
            <a:extLst>
              <a:ext uri="{FF2B5EF4-FFF2-40B4-BE49-F238E27FC236}">
                <a16:creationId xmlns:a16="http://schemas.microsoft.com/office/drawing/2014/main" id="{790555FB-3DEC-9699-FB9B-31612734E3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D6CAD0-F645-81C1-8B7A-AA79A2DCE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2215" y="83179"/>
            <a:ext cx="549785" cy="448508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32B07B85-14D3-E5DA-1087-FDA6022690A3}"/>
              </a:ext>
            </a:extLst>
          </p:cNvPr>
          <p:cNvGrpSpPr/>
          <p:nvPr/>
        </p:nvGrpSpPr>
        <p:grpSpPr>
          <a:xfrm>
            <a:off x="279770" y="2021472"/>
            <a:ext cx="4403426" cy="4438763"/>
            <a:chOff x="1055543" y="438037"/>
            <a:chExt cx="4403426" cy="4438763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05057E8-C1B3-5A79-860E-8D78DC9F0A9F}"/>
                </a:ext>
              </a:extLst>
            </p:cNvPr>
            <p:cNvGrpSpPr/>
            <p:nvPr/>
          </p:nvGrpSpPr>
          <p:grpSpPr>
            <a:xfrm>
              <a:off x="1055543" y="450229"/>
              <a:ext cx="2208866" cy="2219819"/>
              <a:chOff x="1055542" y="450229"/>
              <a:chExt cx="2666495" cy="3099837"/>
            </a:xfrm>
          </p:grpSpPr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046626A5-2964-633B-211D-C7C91659109D}"/>
                  </a:ext>
                </a:extLst>
              </p:cNvPr>
              <p:cNvGrpSpPr/>
              <p:nvPr/>
            </p:nvGrpSpPr>
            <p:grpSpPr>
              <a:xfrm>
                <a:off x="1055542" y="450229"/>
                <a:ext cx="2638634" cy="1552307"/>
                <a:chOff x="4301662" y="2461909"/>
                <a:chExt cx="4165054" cy="2265087"/>
              </a:xfrm>
            </p:grpSpPr>
            <p:pic>
              <p:nvPicPr>
                <p:cNvPr id="428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A2927971-90AA-CC78-1FCB-36222AEA111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301662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9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30288019-9806-5F49-5EFB-0176B0A2B88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712303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0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03FDA946-2A13-9A8C-3A73-DD19B0A9A75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122944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1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175D7402-EBB2-4C96-E4FB-072BE18B4F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533585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2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105AAEFE-F331-1A0F-7145-990922CDA1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944226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3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FB5C1ACD-A38C-F927-77FE-58281FD033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354867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4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527A55D5-0DE9-988F-21E3-D2E1E6F081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765508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5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0F712495-F0AF-1D28-B35F-629784D44C0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176149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6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5EF1E4FA-4C22-1690-48D8-B9872864C49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586790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7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89B26952-E528-5457-30A3-AA88319FAF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997435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8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8AB09036-0C4A-F9AC-7903-F69CB22CE5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301662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9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4321E053-452F-DFB1-DF10-5D4DFFD374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712303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0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7B9CAB64-DEBE-152F-12EC-FC52EFE4CED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122944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1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EA5C4B37-2EAC-0DF9-80D8-CF6EFD816E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533585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2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683E5D1C-C858-8ED7-42CF-4F497203811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944226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3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4970C98F-5DAC-7A9D-F0C7-74F05A3434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354867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4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0A0C0755-68A8-88DE-EED2-D95F89435FE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765508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5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6AF5AB07-C406-131D-6ECE-6A8AC4AB9C1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176149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6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2406217B-BAFF-1D57-57D4-A9B37853A3B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586790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7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2C6B4C28-979F-7CB5-52E0-55EEDB8DD1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997435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8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CB26DE9F-8676-8485-2765-CA7A61F579F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316323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9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634F7515-AEB3-8082-5DFB-1354E6A26B9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726964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0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237CC09E-52C1-B713-2D1F-6AF7BD2090A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137605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1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D2E7BA18-2E56-7C80-89A2-FCAE3C1DC4C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548246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2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1758B515-8CA1-35FF-07C8-29ED1429BD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958887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3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6719FF58-CF78-44C3-5029-7C90B65150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369528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4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8F4435DC-B2B0-3927-FFA3-3073E3C7791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780169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5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A713972C-F281-585A-5565-DF43FFCFCF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190810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6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F1F06F0E-8F65-E20B-14A2-55FE58DB867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601451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7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C7596120-4D7C-DB0C-5B70-7EDA65F31FA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8012096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8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0A79EB29-5BBE-BAB7-7EA5-F95A47DC3CF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330984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9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50E9E2BE-7C1F-B56D-AD65-4269494198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741625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0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CA9E1F3E-49BB-10AC-3619-1D2EE6FA420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152266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1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323FC01B-E3C9-AA07-4684-AF54347CA35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562907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2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801FBCA8-5D8C-70F4-D3CD-6B4FFA9ABD3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973548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3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5B9C2A7B-A2BC-F31B-F222-05F37F09B0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384189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4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38FE6CE6-29CC-2617-077C-F3A38C28418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794830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5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49D8DF4D-C91B-7A5A-2CB6-CF03A5BDCAB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205471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6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03600829-530C-5766-DDD0-EC473ABD6AB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616112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7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3505DBF3-7DE4-65A2-16BD-C8E0EFB1D4B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8026757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8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316DB624-85E2-9ABA-7160-8B12C35D387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345641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9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57BBF9B4-77D4-7690-5963-DA81B8C3F99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756282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0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D35134D4-7266-D69D-24C4-AC911A105B9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166923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1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244649A1-8C58-956C-87CF-25CAB283571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577564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2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49B388C3-6113-EB83-2545-832AB563A5E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988205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3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4B5AA5C4-4AF7-157C-3A8C-D06B7F3AA31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398846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4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A8213C50-A9A5-C61B-FB3A-72F96DD9272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809487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5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7F9CE874-3BB1-58A1-D574-01F67109C2B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220128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6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BAF0403D-8D2E-0C61-C1FF-7A6FBABEC81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630769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7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23FD7011-9606-2068-CF8D-FC3976E0C2B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8041414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A676174D-926A-EF94-12C2-AB8C0A6ADD7C}"/>
                  </a:ext>
                </a:extLst>
              </p:cNvPr>
              <p:cNvGrpSpPr/>
              <p:nvPr/>
            </p:nvGrpSpPr>
            <p:grpSpPr>
              <a:xfrm>
                <a:off x="1083403" y="1997759"/>
                <a:ext cx="2638634" cy="1552307"/>
                <a:chOff x="4301662" y="2461909"/>
                <a:chExt cx="4165054" cy="2265087"/>
              </a:xfrm>
            </p:grpSpPr>
            <p:pic>
              <p:nvPicPr>
                <p:cNvPr id="378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DA687C24-1E96-1D96-3069-E6A4B4B4E94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301662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9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797BE0F6-4A45-7D5E-3F94-991B3924524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712303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0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F293C3CB-7D96-32C5-3207-1F5F665EF30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122944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1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488FD835-AFB2-7870-10AC-F7D9131470B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533585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2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47A5675D-2C0B-684A-EC88-06FF055401D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944226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3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5209B1F3-B628-89F8-FE2E-196B43EA34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354867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4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20014B5D-0961-2854-5BC5-6538FD58572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765508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5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01FA687C-1C77-6C86-C67E-73ECB68255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176149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6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350CF438-C34F-E62A-03FA-5E6C6F6CD2F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586790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7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F8145CCE-12D9-C78A-DBF1-377804ECBC2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997435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8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37EB1C3D-E020-3F3A-673A-C8D5653C4D0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301662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9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321F6D64-FB4D-EB0C-B3B4-0E193B3979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712303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0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213F5AD5-6EEE-298F-48AB-CF341E5BD9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122944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1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FB1D32E1-9809-F9F8-75DB-50228E0C1D9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533585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2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4A603EB1-0736-5BE2-FC50-DE8E08505F4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944226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3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4CD3F141-20B7-20BB-A830-8EB10607481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354867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4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C90DDF33-D1C6-FBD0-88FB-C212102B61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765508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5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AE6DE164-6927-65FA-29D1-6DCEE58D978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176149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6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FB82DE2C-5436-CF80-3069-1B90E347CAD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586790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7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F8F008D9-FFB7-CCD7-08E5-63B5C30DF9F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997435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8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67BE839C-E2C8-5E04-4059-0207AE83DA0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316323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9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11E58528-3AB2-F7F8-76E3-D4C35BFB06E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726964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0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6FBC1D39-3EDC-B11F-A19B-094EEC55C1C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137605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1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48ED82A4-AC5B-A749-5D42-575F2A7E261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548246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2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93B7231F-0C5A-F915-4886-CA40E70884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958887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3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9663229E-8B41-1B47-D41C-FEB8852C31B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369528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4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196B7405-CBCB-5773-9298-157F78BE113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780169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5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10903E91-A945-77B2-FBA9-49C90FC530E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190810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6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FBBA82CE-7EEF-0930-1510-E32AEBA0BE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601451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7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12984946-C986-021E-E9DE-6B6D52447B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8012096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8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E7838654-1A82-98C6-0285-B0DC8BDFF46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330984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9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DEBAEBDE-F5A0-3E7E-8CED-A12B4522AA9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741625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0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89FBC41F-291D-8A00-3643-47686AB0FF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152266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1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A635DCF9-E2F0-4357-00C3-12895C9150F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562907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2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4F58C582-54D2-62EE-0C91-FC70F458FF2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973548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3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CB0EF518-C8D1-3EA2-B46C-E87424045D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384189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4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640C0C3E-3CAB-C524-37FF-29F96FA41FA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794830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5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C80008A0-CF8A-097D-B33B-573CA13D64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205471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6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F02ADBA1-9FB0-EF1D-18F3-10B80919CBC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616112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7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30B56918-5640-1945-49C9-4CE26AB64EC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8026757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8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017BD066-2882-4937-F421-32DA285A2E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345641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9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C1D05EE1-70D9-8737-6217-C4F5FF76F83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756282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0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CD76D792-5C42-78C4-69FE-37C49FA8B80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166923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1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FEEFEFAA-9A1C-164D-576B-69A4E52978E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577564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2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3D5568FA-62AA-C7F6-408C-EFA0A21D5B0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988205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3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EF1892C2-CD59-BD34-C962-9E9966738A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398846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4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37610520-A8E2-39B2-0E1F-BC25CCDBC58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809487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5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A67A819D-A810-F557-C66C-E3B6FCE729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220128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6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00528A1D-4FEF-1EAD-AFF5-908FD05639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630769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7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BB15F678-A3EE-931F-3D24-2158FA94D9E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8041414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6659DD7-2A34-C19C-1DF0-B603AE10D970}"/>
                </a:ext>
              </a:extLst>
            </p:cNvPr>
            <p:cNvGrpSpPr/>
            <p:nvPr/>
          </p:nvGrpSpPr>
          <p:grpSpPr>
            <a:xfrm>
              <a:off x="3219623" y="438037"/>
              <a:ext cx="2208866" cy="2219819"/>
              <a:chOff x="1055542" y="450229"/>
              <a:chExt cx="2666495" cy="3099837"/>
            </a:xfrm>
          </p:grpSpPr>
          <p:grpSp>
            <p:nvGrpSpPr>
              <p:cNvPr id="274" name="Group 273">
                <a:extLst>
                  <a:ext uri="{FF2B5EF4-FFF2-40B4-BE49-F238E27FC236}">
                    <a16:creationId xmlns:a16="http://schemas.microsoft.com/office/drawing/2014/main" id="{33422C4F-D98B-33FD-BF86-968AF1F0B6B9}"/>
                  </a:ext>
                </a:extLst>
              </p:cNvPr>
              <p:cNvGrpSpPr/>
              <p:nvPr/>
            </p:nvGrpSpPr>
            <p:grpSpPr>
              <a:xfrm>
                <a:off x="1055542" y="450229"/>
                <a:ext cx="2638634" cy="1552307"/>
                <a:chOff x="4301662" y="2461909"/>
                <a:chExt cx="4165054" cy="2265087"/>
              </a:xfrm>
            </p:grpSpPr>
            <p:pic>
              <p:nvPicPr>
                <p:cNvPr id="326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1C8A441D-320F-90A1-376E-2ECD1E157D9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301662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7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DA844333-A98D-5572-A2B7-19C9547AC40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712303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8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2AD04A62-930B-9AE9-5B04-112053209E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122944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9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5C5B1C47-A2B6-9209-61FE-DC36C28B2F5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533585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0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D35FC0AF-83F5-8BAD-BAAB-E8844AF559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944226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1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F9127EE6-7E84-FD2E-3819-755BDF006B3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354867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2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0C05A1BD-F02E-F1FD-57E7-511487E11F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765508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3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43E85E59-FB75-CEE2-C311-5B3D20E5B3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176149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4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2587D3B3-E6EE-7B31-BD4B-22D5C6E600A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586790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5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0A954217-F8D4-EE92-3182-55A61ACFDFB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997435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6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AD77C2A7-DD1A-BFE4-8098-4EEBC7B0538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301662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7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FD81C076-1699-E100-210D-ADE5B7AA9A9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712303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8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8AD35E90-F390-DE8F-A8E7-9529B6A1F29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122944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9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BEB69217-32DA-A00F-1261-7BB43807391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533585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0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216816F3-C180-AF22-790F-6F90D31FD9F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944226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1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54E0E370-7D65-EE65-0022-7AF20A6B82A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354867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2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962D0C7D-7148-6153-702E-D8816524BB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765508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3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3CDFD288-3315-DFFE-4256-67B05DD1B8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176149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4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763F7C07-6261-10A9-FDAB-FF66FB4801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586790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5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0914F6EA-DCC6-4D92-84A9-ACF002DAA3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997435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6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EFAA9F76-0E55-2F03-77DB-CEE0EE82D8F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316323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7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193AF5B4-D9A5-E2F3-DB6C-31DB622D88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726964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8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2AA51A16-6BCC-B898-2FBB-BEDC453D359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137605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9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27D5519F-DFF1-93D5-6F48-2491F3E19D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548246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0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04FEFB0E-DEEF-B9B1-931C-8176C8D350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958887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1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ACE4A8A1-EF89-7CAF-75FB-A59E88A6E24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369528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2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29130DC8-9E83-FE3A-18A8-43FD49A6787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780169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3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67F830D8-8718-A196-6A6D-FCE24EBB0C8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190810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4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9B57B4E0-D309-25A7-8EF9-5D073DF5724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601451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5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C424BED7-D9E5-D273-19EE-46AB3326B94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8012096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6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81F5CD29-8265-D91D-CA73-6BD3D58E31D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330984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7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67DC29E4-C972-B7A1-33C3-2625131A7F4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741625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8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EAD8E84A-9472-65DF-DBAA-7CF5C13B6CD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152266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9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9A5FB52E-2CED-664C-3942-5697685BC5B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562907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0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EEAA4356-0CF5-801C-3382-75F1BD4E87D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973548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1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03A68D30-4182-10C5-56DB-A3FA2CC06F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384189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2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A4C3A27B-2968-6C83-0C6E-5A660940E29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794830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3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2BFB315E-5385-D939-7DB0-A8AB11C8A29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205471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4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17237043-0A57-6128-61CB-04FC585C108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616112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5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1AC6C378-F334-06C1-E546-60F1A61767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8026757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6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3768C602-45C2-AEB4-3C84-0C4F1416F3B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345641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7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3407312F-03A1-176D-F51A-457C8B2BEB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756282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8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B6B44B0F-D4CE-56FC-3AB7-EE3EBE167E7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166923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9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6AF4DA6C-6C13-118E-153E-DCC13069891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577564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0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4079C1F8-22F0-5B8D-1666-DC22D7A2337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988205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1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FA8B8F31-F1CE-5976-9D4B-A2D1A8F5781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398846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2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44996C04-0E78-4C97-9634-5F59A68FF7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809487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3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EF54FA38-FFD1-269B-64F9-52C0F97F85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220128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4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4DC975FC-D3F2-C60D-2818-425C23A6398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630769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5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9F1459FE-1BDD-2E24-2461-1353CB0C71C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8041414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79E12AFD-C59C-726A-A332-629B56D57BE2}"/>
                  </a:ext>
                </a:extLst>
              </p:cNvPr>
              <p:cNvGrpSpPr/>
              <p:nvPr/>
            </p:nvGrpSpPr>
            <p:grpSpPr>
              <a:xfrm>
                <a:off x="1083403" y="1997759"/>
                <a:ext cx="2638634" cy="1552307"/>
                <a:chOff x="4301662" y="2461909"/>
                <a:chExt cx="4165054" cy="2265087"/>
              </a:xfrm>
            </p:grpSpPr>
            <p:pic>
              <p:nvPicPr>
                <p:cNvPr id="276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DA60FFE3-3D39-B8F0-7A2E-8EE1D1864FA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301662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7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F9103A77-F92C-0CE4-445B-3D7C23F33B5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712303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8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734D7092-8D40-FDDA-75DD-0D1F4B04F31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122944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9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C2A00894-916E-EA24-727E-2ECC79D1A9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533585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0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0FE379BB-F6CE-1092-9EBB-CE03F4779A5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944226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1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42D67032-807B-55F9-5B0C-4598C28161E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354867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2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C2DFC078-0126-EB7F-F31C-4B57331FACA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765508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3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F8EDB4D4-5B0A-BB6F-40DD-0F6EF1D7BF1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176149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4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167E9262-EB5E-AE77-15F1-0EB0C72C0D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586790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5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45EE9778-4C69-E66D-FE10-57123A032D8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997435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6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32DB5EB9-2DEE-D5F3-01EB-543F9E3D5C5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301662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7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9F2D94ED-9B84-9DB5-6BD9-C6C59BEE7CC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712303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8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6CD8B784-ADE8-3BB7-E7AA-57192A41D72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122944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9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23982A08-7122-87E4-63F1-D1F0B3BC698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533585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0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7F1F0391-593E-2546-B3A7-AD49B116EC1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944226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1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E799F72F-27BB-C932-DE43-504B37457D0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354867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2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9715869E-4530-D4E8-7725-6BC2497B9F1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765508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3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52384D01-975C-4EE7-A022-FE9DAD35F07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176149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4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0D7540AB-1AC2-7CED-87EE-C8BD18D3A1A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586790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5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7F14E960-C54B-A827-1060-1384DFDF27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997435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6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07F90DEF-333D-F297-697A-63E841EB175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316323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7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C9829815-576A-1300-33BC-280B3858621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726964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8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E81F3D01-46B3-52F2-1A9A-DF4836DB5B6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137605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9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5FE68FF7-25A5-0FC4-9AD6-E216CEECB9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548246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0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C024862D-036A-9C08-4130-272873FCB5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958887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1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7D475AF2-8C7D-4574-63A5-A52D0CE171C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369528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2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222C8272-9A52-4B6B-BB6D-1BF29E8E060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780169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3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083DF202-CEE5-9CBC-F911-E8E423E675B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190810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4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90CDD981-D7AD-0EFC-6438-7D16D6247A8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601451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5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5ADEF6FC-11BE-3F06-E879-006F9C531B5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8012096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6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C30ADF42-DB8A-1507-5228-C7F65AAB01E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330984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7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80F24584-1C68-F597-82C4-61B7712908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741625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8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D41BFB07-386F-A7CC-A11A-089B3554DB5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152266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9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748E5004-1F22-DAD7-174F-130DA9B2F5A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562907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0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E9B50396-B3C3-8627-2FDA-2B85616D0D6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973548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1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B2F934E9-62CC-FD65-9971-F7AB68A8A7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384189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2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3DB415B7-593F-3837-5386-7671229E4A3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794830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3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309F8C63-E940-E98E-C6E9-E9E7E0BB2AF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205471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4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ABDC88F7-3C11-A375-1F59-784C8C32DA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616112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5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D8B34D8B-9AC2-8199-7E00-ABA7F4791F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8026757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6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5674B275-A108-1478-C43A-FBD5CEFAD25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345641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7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01F7BBE6-15AF-FD10-2F66-6EE6E24A68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756282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8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47C1F77B-FAE5-32B2-1122-146E17B9E39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166923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9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E7655950-E089-D99D-4172-95001465B08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577564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0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464A62EF-20DE-921C-228E-543BACB4AC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988205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1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F3D9610F-FEA5-50ED-E50D-E56DF63EE7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398846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2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5AA32C93-FFCC-D7C7-13EE-9935D872BD8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809487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3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D15721E6-B5E2-089E-3BC8-AB3BCA256B9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220128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4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B6FEFAF6-B8B8-2833-CE42-C7327D98B68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630769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5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BAF897F5-8FC3-9E0A-A980-DA73AE715C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8041414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CC9BEED-8F0B-02B9-3E3B-6658663ABCE1}"/>
                </a:ext>
              </a:extLst>
            </p:cNvPr>
            <p:cNvGrpSpPr/>
            <p:nvPr/>
          </p:nvGrpSpPr>
          <p:grpSpPr>
            <a:xfrm>
              <a:off x="1095167" y="2656981"/>
              <a:ext cx="2208866" cy="2219819"/>
              <a:chOff x="1055542" y="450229"/>
              <a:chExt cx="2666495" cy="3099837"/>
            </a:xfrm>
          </p:grpSpPr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B0A22FBA-1EFB-B5D4-93A0-9510CEFF5C7B}"/>
                  </a:ext>
                </a:extLst>
              </p:cNvPr>
              <p:cNvGrpSpPr/>
              <p:nvPr/>
            </p:nvGrpSpPr>
            <p:grpSpPr>
              <a:xfrm>
                <a:off x="1055542" y="450229"/>
                <a:ext cx="2638634" cy="1552307"/>
                <a:chOff x="4301662" y="2461909"/>
                <a:chExt cx="4165054" cy="2265087"/>
              </a:xfrm>
            </p:grpSpPr>
            <p:pic>
              <p:nvPicPr>
                <p:cNvPr id="224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EFFC69C0-FAA8-57AF-0832-CBC0AAA074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301662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5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B86EFB0A-351A-F708-7289-0F89644D26F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712303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6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FC14A83C-EF56-0BD4-1C84-22A39DF71E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122944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7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CF665110-079A-95A8-F31D-E20D75E7A3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533585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8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1E4048A3-9006-434C-AE9F-F8A4098BABB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944226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9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4BF25742-EEA1-92DD-9FD6-4AAC8874166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354867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0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3DD0359A-1D5A-B686-DEDD-D04FBD19CD3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765508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1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D013ED40-F903-61E2-B963-07ACAD4D1B1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176149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2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C9D269D1-31B8-1B87-B3C7-344C39AE044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586790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3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B5B798DF-B4C6-5283-3078-138B179B026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997435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4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E62AF1F3-96DC-060A-3440-827A138310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301662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5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799275AF-51BC-AB8F-392C-205F98C57A1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712303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6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CCAECA63-7139-EA1D-BE83-66BF620EB48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122944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7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D889C4A6-1004-C40C-B208-E1C180F4A13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533585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8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050E3B71-7F37-AF3E-27A3-D22C21A9D9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944226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9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0EFC8DC6-91E9-F13A-5F9A-685AC727492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354867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0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DE7FEA37-BD9D-EEA0-1E47-4EC54E1B729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765508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1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454B8337-2474-5460-9C12-28688B2AA4B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176149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2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3217364B-B7A5-7986-4642-39DC468CEF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586790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3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4C7A52C7-59B3-FA0F-C0CD-8102E04D4E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997435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4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0A852232-CC33-C8FC-6343-F101A32DFFB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316323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5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09185EFD-9192-EF29-F74F-0E8F479DF60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726964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6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DDCE55FF-D250-5FE5-FDFB-5BEB1D268DF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137605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7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9E13098B-4711-ED08-F179-5698A5FD3B6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548246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8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2D2ED886-06B9-2AD3-E8A9-84CF678587A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958887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9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8D6E0687-808C-11C7-0DE0-A912B5D73FE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369528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0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19ED47D4-1E0A-8ACE-8589-281CA0733E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780169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1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45D949CF-0FEE-0658-C1BA-9070DB5150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190810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2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7EA0491A-00CE-E223-55A2-5F96482733C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601451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3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33BD43FA-8A82-BA90-71AE-558F69C97F1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8012096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4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18AE287E-A89E-5076-40F2-41DEEBBB1C1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330984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5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7A353C4C-25AB-D9EA-EAE7-3B6078FCE0F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741625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6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9F73D5F1-D96D-A7DE-7FA9-0BBD0589C71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152266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7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ACA07A4D-4BEB-0853-9F3A-6C03B0C094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562907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8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503F70DA-50AA-303E-C027-9B229001F31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973548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9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473BA529-9FE3-8E06-EA7E-532F1D24BAE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384189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0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09796EE6-D772-9B9C-E9C7-B1CE3AFD341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794830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1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F48D621E-0E04-C95D-FB66-D1C08D2544B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205471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2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CE4AE460-CD07-4B5F-DE8A-7B8D5F04F31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616112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3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E1F73951-7AB0-CE86-FD56-A7878E40554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8026757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4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C1CD0A0E-77D6-ED30-8B36-C93EB9F26C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345641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5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5C174D31-F3C7-DBEA-E3F1-BD99F69169F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756282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6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05A8C0DA-0396-6059-E49F-35907429B76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166923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7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73B7843A-CE61-D3D8-C87C-7FA8999F759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577564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8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23E99F50-9C5F-07E4-A39E-AB636B8E62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988205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9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E52454D5-4F70-3BF7-7134-DBA2C0D277D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398846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0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411A80EF-639B-0B96-DB05-9D6F84630F8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809487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1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6AA543C4-EE99-BBBB-96EE-21704F8939D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220128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2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7821F172-8ABE-33F8-9557-DD01FE67F70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630769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3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693A58FA-C45A-1403-8E25-AF75B917EA3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8041414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DAF5963B-4710-8E3D-673C-6314240F6CEE}"/>
                  </a:ext>
                </a:extLst>
              </p:cNvPr>
              <p:cNvGrpSpPr/>
              <p:nvPr/>
            </p:nvGrpSpPr>
            <p:grpSpPr>
              <a:xfrm>
                <a:off x="1083403" y="1997759"/>
                <a:ext cx="2638634" cy="1552307"/>
                <a:chOff x="4301662" y="2461909"/>
                <a:chExt cx="4165054" cy="2265087"/>
              </a:xfrm>
            </p:grpSpPr>
            <p:pic>
              <p:nvPicPr>
                <p:cNvPr id="174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818DA6ED-7E00-64B2-8C59-234A4FF5B9F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301662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5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692BDE4F-AB7B-14D2-9416-9AE458DEAD0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712303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6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424C88AF-9C6E-7EBC-262B-4E8E5B7752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122944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7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872A5737-F274-70A4-BDB9-5DA94DBE93D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533585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8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5ECB003A-9435-C89F-538F-F9664F10B95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944226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9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037890CA-8F07-F54D-4B38-EA01BFAB1A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354867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0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95205131-F138-BC75-8010-B01FCEAFA74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765508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1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FC26F852-1F33-BE56-7562-1D081A4EE86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176149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2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AF2CC7EF-0606-AD30-18A4-562A3E8F17D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586790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3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7C86CA00-9A4B-A465-06BC-6C923E08AD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997435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4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12A57380-B553-3404-8EA1-313C458D5D5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301662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5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C5FF50D6-47BB-CB75-BDC6-D901E854ADD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712303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6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1C25AB00-7782-0F2A-2A12-A907A2EEB9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122944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7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F7576A82-492F-B329-E989-9D1DDB82A78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533585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8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63880237-1DE6-7BAC-C864-B13B2AAFFB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944226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9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A7A7E135-5555-944D-C385-8D348F31D80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354867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0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D01B9000-F144-F64D-D118-E7A47DCF06D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765508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1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EEECA12F-D29C-FB7C-D2F2-AFE017EE20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176149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2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3C7C2C97-E473-5EEB-64FE-2D3BA4A95A5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586790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3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E5031FF5-05B7-303F-D002-99A1D6EE39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997435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4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75BB226A-9830-F49F-03C8-65FC5D09129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316323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5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CF55808D-A304-644D-C212-90FA5FC6599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726964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6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79B869A6-7089-A3EC-AE53-8F5EE58893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137605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7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BBFC1766-0170-D44F-F10A-03EE735C70D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548246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8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F24F8D60-F510-CB61-2955-EC0B4F6C93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958887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9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841DC250-713B-8E6F-9F17-49FA948A842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369528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0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B539356A-1444-64DE-23B3-1907D7D7504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780169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1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1ADC7407-02F7-B3E5-171A-C2D2B33B191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190810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2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936D36C1-7C35-2D21-787A-BE5D3F8233E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601451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3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3333CBF5-1C59-8402-E674-F1E79C4CF34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8012096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4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5C1BCADE-6297-E2A1-03E1-6BC2B7AB48B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330984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5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FE2BBD68-77D7-DCCC-9704-9FF2BE9074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741625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6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2A78AAC3-1CA7-34FE-CCD5-184A2C63085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152266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7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A004369B-45E5-2D90-78A9-5CC8AA55D33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562907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8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C9EB3110-2D6D-18AD-3BA8-9E56CFA195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973548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9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BD7208F3-18A3-23BE-A11B-5D4EB6AA87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384189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0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BBD47570-7241-D69C-2D72-B560B9D27B1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794830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1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3B98D838-DF1B-DE6E-2CB2-AF447834351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205471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2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CEA78062-DEA6-9C1F-3161-48F261F44E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616112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3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2D787850-988E-7E05-B5A6-E175BD10D1D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8026757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4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7C916B47-5D0C-BA2C-F99C-0A5CD86C9E2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345641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5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EA933C67-33E7-F64A-700A-AB1AAE9809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756282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6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F5136E7F-A2C3-9CEE-039C-C1C6D06D4F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166923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7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8A9D1058-29A0-43FF-44D9-33A30E5C9E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577564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8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C9E3E753-8942-E446-CD04-C9FEFFA82F7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988205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9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5F5ACD4F-D4BE-CC56-48FB-9AB28C72A2C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398846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0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33FA2860-52D2-E445-1A46-1AE88080CA7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809487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1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5F5912A2-577A-10F9-DD80-35A1A1A627F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220128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2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E2361E84-7F72-C2D7-1C47-98090F07178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630769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3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EF570236-C8E0-4305-9960-71EF9C9CF3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8041414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1911AAC-5F02-9D53-A10E-098FCC0D518C}"/>
                </a:ext>
              </a:extLst>
            </p:cNvPr>
            <p:cNvGrpSpPr/>
            <p:nvPr/>
          </p:nvGrpSpPr>
          <p:grpSpPr>
            <a:xfrm>
              <a:off x="3250103" y="2644789"/>
              <a:ext cx="2208866" cy="2219819"/>
              <a:chOff x="1055542" y="450229"/>
              <a:chExt cx="2666495" cy="3099837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7F37B386-6D82-08F1-A178-935A0BAB4094}"/>
                  </a:ext>
                </a:extLst>
              </p:cNvPr>
              <p:cNvGrpSpPr/>
              <p:nvPr/>
            </p:nvGrpSpPr>
            <p:grpSpPr>
              <a:xfrm>
                <a:off x="1055542" y="450229"/>
                <a:ext cx="2638634" cy="1552307"/>
                <a:chOff x="4301662" y="2461909"/>
                <a:chExt cx="4165054" cy="2265087"/>
              </a:xfrm>
            </p:grpSpPr>
            <p:pic>
              <p:nvPicPr>
                <p:cNvPr id="122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61208848-00FD-23A4-2328-2431AE5C1B1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301662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3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2B19B38E-AFCE-3881-20C3-ABF5129B7B0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712303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4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138CFA06-BD9A-6626-37C7-EFC2224EF8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122944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5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3DCB7CA1-887E-85AA-61F1-EF04E907F6F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533585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6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1820F6B7-3A5E-4CB7-49CD-F0F1EA8CCD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944226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7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8C266EA2-14F9-91B8-026A-084C5927DA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354867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8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2F7FF4E4-D5FB-268E-2F45-9AA9AACF7F1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765508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9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EAB63214-E9FA-8242-E144-AE932500506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176149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0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61E291E6-179C-EB78-FE4C-DF09EEAB34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586790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1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74CFD34B-1D02-DF71-3F17-3D1DFBF25A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997435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2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433B2215-5B2B-D64B-47BD-590AEDFB086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301662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3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793DEE4E-A249-7739-ED54-64B2903CA8F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712303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4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1B7C363F-7B5E-31F9-96DD-2B00FA018F4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122944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5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443C4676-F517-26B4-D2CB-EFF63E15E5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533585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6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A4FEB011-9F52-3003-F456-5B6F852AFA0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944226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7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0B6919A5-95EB-2106-67BD-95B0EFD775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354867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8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2BF2C69E-0CD7-5895-1AEA-F996888DD0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765508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9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2B58D5E4-CF90-60C9-69B6-008D8AFD2A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176149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0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F2DD6871-B909-F0B2-74E4-17ED41F862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586790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1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3B60D390-C91B-5BC8-381D-116860AB582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997435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2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E7270F48-79A4-A60F-22E7-4FC1B86F2E4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316323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3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3FD29462-7ED0-70AB-C5E5-C5F0538B3FC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726964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4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2A27F66A-AFAC-9C1E-2DD0-4AEEEBAB232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137605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5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3F27CA12-F8EB-29BA-CB40-28B032DEFF0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548246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6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1ADA07C8-2F0B-C881-4C65-C438611D7F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958887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7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544E8A36-F9D3-462C-2132-274AF4BA3FE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369528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8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9A1F3558-7ED8-BD35-FF05-906EB8248C1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780169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9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25042E77-B5A9-D3F9-68E9-BA3488BEF83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190810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0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9FE7CCD4-678A-1AD8-3C58-3DE4E3851D2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601451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1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56123333-82C7-2AE6-1374-06225123B03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8012096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2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770FBFDA-5C17-3848-4DA4-0D72E7F9C12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330984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3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8984989F-4D9E-F31F-56F4-C1C72E1E356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741625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4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2C879A19-94CC-DAAC-941E-C3599386E7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152266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5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46608A1D-A2D6-2D80-7CBF-B5EC3E6F1B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562907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6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CC58F2B2-1EED-30FE-3D5C-21FAB3BE19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973548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7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6F2071CF-12E1-9940-AB84-740CF3FFDC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384189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8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253F5F8B-0597-D916-5B3E-DFE8BA6900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794830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9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8B202568-8BB6-B746-F0DF-CC228232C6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205471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0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68B5EB73-215A-C9FF-9D46-0658B14C48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616112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1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85FEC7ED-EFDA-C9E6-226A-D6767C1D83F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8026757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2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A1954A81-D0DD-3F22-A0CB-10D772B472E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345641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3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4FF0C895-B113-F72D-E057-FE7C2073396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756282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4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EB340DCB-688C-6D7A-B483-F19D72CF7C0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166923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5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0C1F6AAC-4E1D-E365-C1C2-036B194A089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577564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6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B70F8ADE-39C2-4C16-DBE8-729990EFCB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988205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7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7C82CCF5-EC6A-98B3-7A0D-B50402732C1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398846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8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1E3DEE6F-F4A0-0306-1683-708A61F4B36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809487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9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438621E3-2A3A-7626-AAAD-E8BC1B621F3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220128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0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088C1039-0858-6402-A3FE-C6D579669A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630769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1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8B368F27-255B-2283-A4F4-EB9AFC4C79E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8041414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784CE586-56FF-C5F8-D2B4-21AA862DB51A}"/>
                  </a:ext>
                </a:extLst>
              </p:cNvPr>
              <p:cNvGrpSpPr/>
              <p:nvPr/>
            </p:nvGrpSpPr>
            <p:grpSpPr>
              <a:xfrm>
                <a:off x="1083403" y="1997759"/>
                <a:ext cx="2638634" cy="1552307"/>
                <a:chOff x="4301662" y="2461909"/>
                <a:chExt cx="4165054" cy="2265087"/>
              </a:xfrm>
            </p:grpSpPr>
            <p:pic>
              <p:nvPicPr>
                <p:cNvPr id="72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3959F11F-88EE-2EAF-88C7-67164DDDB8A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301662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64EF739C-93CD-CEA3-D508-83AF2EE4F44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712303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4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7EA40E03-8B78-41E9-E29C-C3A5E166592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122944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5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63093BDF-C79A-30FE-6270-7727D05A48E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533585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6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8893D262-853D-2837-0506-892BDC7B56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944226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7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4CF9E120-54F5-BBA1-CB84-BF4C53BF47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354867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8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C9E02BC9-1E1F-32F3-19A8-C71B5255027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765508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9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81DD257E-7E10-5BD2-75D9-F3555D487AE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176149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0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E50CEFE0-1192-8C08-C34B-E1D3C0EDDDF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586790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1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F1967EA2-5C76-5238-9309-7640DEF147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997435" y="2461909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2B3FB99B-9835-D060-D0FF-0CB4CADFBC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301662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3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39F06117-0CCC-A8DF-452E-80F7C8E5500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712303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4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9F750DF4-9088-A3F9-ED1D-D21CC5B3DEA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122944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5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49C61BA6-757E-27D6-7C68-4DB0925B0E1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533585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CF5D378A-85EC-EE3C-8A17-21BB6CEA16C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944226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7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37B8EF28-2DF2-F259-D5BA-6C0709C4990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354867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8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8E38B23C-B35C-FBBA-2962-8FC421C447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765508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9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507E22CF-A3DF-EDA1-8407-40D6BD9AED2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176149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0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3485AF1B-69D2-2C7C-9B63-4980C08FD21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586790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1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8B019159-DE4E-418F-A789-47005032EDB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997435" y="29121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2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0E6F392B-FBFF-C72F-C423-523F006678E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316323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3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EBD18ABF-15AF-8C7B-6F3D-BB553EE233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726964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4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CB8575B5-B1A4-8391-1F3D-571E0548BD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137605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5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AF80EAA0-615C-FCB7-E1A3-0DFF1EDEDB3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548246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6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67F39DA5-D6D2-72DE-997A-94C12AE33A9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958887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7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BA466B6E-C8EA-68ED-DC7D-F53D2347EBD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369528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8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FF642967-07FD-02E1-AA8D-CA5E0D0EFD3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780169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9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BF6F9A4D-8948-BED5-C03A-3CC8D3D843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190810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0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E635987A-77EB-4AA2-DFC6-B9ED22F9761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601451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1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F139486D-4E42-2B32-2E29-39926B6742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8012096" y="3369338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85A9484C-B429-09D2-40C8-EDDF38DD5E1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330984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09651D0C-3F81-15C2-B483-938055BB4ED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741625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4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E3687197-D981-21FC-22A4-3A9A8BB1CE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152266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5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55F0D405-90CF-AAEF-6146-28F2FE7A19C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562907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6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F0B02925-CFA6-5A32-B6E0-17A717AE836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973548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F4871BBF-6B24-4A30-D6EC-8413E92528E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384189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8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C1BDF000-8D23-4611-0936-D26F641B3D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794830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9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F190FE77-63EF-F122-A0AD-4A6B44AA27C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205471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0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BB5F61F2-A225-3FE7-A7D0-3BAB9DCF0A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616112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1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3BCAE637-A7ED-BAFA-8167-040BB5C658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8026757" y="3819567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EF88E8BA-C424-74E6-BC30-88B2F911C58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345641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3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CF45860A-7FC9-0855-7D9A-65990C4667A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4756282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4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C32ADCDD-CA2F-611E-4A3E-46CDB44874F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166923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5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D039F2AD-E53F-1F4C-C07A-6452B024A88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577564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885FFC7C-5C27-903B-F52D-72FE310FB1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5988205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7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A3CB6471-7228-7C17-17CE-8ABBD2D730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398846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8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4E82A8D9-CDCF-D4FB-CEE7-686D6B2C77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6809487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9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3EDD5353-2E8D-33FA-4BD3-ABD29AFE919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220128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0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FDFBAE64-499E-4CBD-CEC9-70FA7CC4CA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7630769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1" name="Picture 2" descr="Copywriting - Line Icons Copywriting Line Icons Vector EPS File. Icon Symbol stock vector">
                  <a:extLst>
                    <a:ext uri="{FF2B5EF4-FFF2-40B4-BE49-F238E27FC236}">
                      <a16:creationId xmlns:a16="http://schemas.microsoft.com/office/drawing/2014/main" id="{B0AD9053-50E3-1DEA-B691-3E1B25F6EA3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354" t="4077" r="5462" b="74510"/>
                <a:stretch>
                  <a:fillRect/>
                </a:stretch>
              </p:blipFill>
              <p:spPr bwMode="auto">
                <a:xfrm>
                  <a:off x="8041414" y="4269796"/>
                  <a:ext cx="425302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478" name="Picture 2" descr="Copywriting - Line Icons Copywriting Line Icons Vector EPS File. Icon Symbol stock vector">
            <a:extLst>
              <a:ext uri="{FF2B5EF4-FFF2-40B4-BE49-F238E27FC236}">
                <a16:creationId xmlns:a16="http://schemas.microsoft.com/office/drawing/2014/main" id="{4BEC9EDA-EDE9-C53B-2569-8DD4BD44B1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4" t="4077" r="5462" b="74510"/>
          <a:stretch>
            <a:fillRect/>
          </a:stretch>
        </p:blipFill>
        <p:spPr bwMode="auto">
          <a:xfrm>
            <a:off x="1468850" y="3178277"/>
            <a:ext cx="1990518" cy="200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2" name="TextBox 481">
            <a:extLst>
              <a:ext uri="{FF2B5EF4-FFF2-40B4-BE49-F238E27FC236}">
                <a16:creationId xmlns:a16="http://schemas.microsoft.com/office/drawing/2014/main" id="{5FDD530B-B3C0-8413-231A-45D5837794A4}"/>
              </a:ext>
            </a:extLst>
          </p:cNvPr>
          <p:cNvSpPr txBox="1"/>
          <p:nvPr/>
        </p:nvSpPr>
        <p:spPr>
          <a:xfrm>
            <a:off x="5093208" y="3015672"/>
            <a:ext cx="67208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More than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420 anti-science bills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attacking vaccines, milk safety and fluoride have been introduced in statehouses across the U.S. in 2025</a:t>
            </a:r>
          </a:p>
        </p:txBody>
      </p:sp>
    </p:spTree>
    <p:extLst>
      <p:ext uri="{BB962C8B-B14F-4D97-AF65-F5344CB8AC3E}">
        <p14:creationId xmlns:p14="http://schemas.microsoft.com/office/powerpoint/2010/main" val="4055063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BB42EBFFE0D545AA97F22EA85A8727" ma:contentTypeVersion="18" ma:contentTypeDescription="Create a new document." ma:contentTypeScope="" ma:versionID="d4aecfcf9515f8a54453b067123b90ab">
  <xsd:schema xmlns:xsd="http://www.w3.org/2001/XMLSchema" xmlns:xs="http://www.w3.org/2001/XMLSchema" xmlns:p="http://schemas.microsoft.com/office/2006/metadata/properties" xmlns:ns2="4d56cdf7-48b3-4818-83c1-1e0c015d129e" xmlns:ns3="1d6abeec-ecc4-4ab7-8a89-dd2c2341af47" targetNamespace="http://schemas.microsoft.com/office/2006/metadata/properties" ma:root="true" ma:fieldsID="e4f79c9099348137a77915460dc059ba" ns2:_="" ns3:_="">
    <xsd:import namespace="4d56cdf7-48b3-4818-83c1-1e0c015d129e"/>
    <xsd:import namespace="1d6abeec-ecc4-4ab7-8a89-dd2c2341af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56cdf7-48b3-4818-83c1-1e0c015d12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05ae14f-49e2-48e4-a49a-58e4a30c66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6abeec-ecc4-4ab7-8a89-dd2c2341af47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231c3a1-343a-479c-9977-4daae60decb9}" ma:internalName="TaxCatchAll" ma:showField="CatchAllData" ma:web="1d6abeec-ecc4-4ab7-8a89-dd2c2341af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6abeec-ecc4-4ab7-8a89-dd2c2341af47" xsi:nil="true"/>
    <lcf76f155ced4ddcb4097134ff3c332f xmlns="4d56cdf7-48b3-4818-83c1-1e0c015d129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F922135-7BD0-47F1-8251-4C18EAFB3363}"/>
</file>

<file path=customXml/itemProps2.xml><?xml version="1.0" encoding="utf-8"?>
<ds:datastoreItem xmlns:ds="http://schemas.openxmlformats.org/officeDocument/2006/customXml" ds:itemID="{348C5E90-6E29-48EA-BBD3-19182E7DD953}"/>
</file>

<file path=customXml/itemProps3.xml><?xml version="1.0" encoding="utf-8"?>
<ds:datastoreItem xmlns:ds="http://schemas.openxmlformats.org/officeDocument/2006/customXml" ds:itemID="{3FCCE5F0-914A-4B9D-AC3B-DB3A82F0A44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296</Words>
  <Application>Microsoft Office PowerPoint</Application>
  <PresentationFormat>Widescreen</PresentationFormat>
  <Paragraphs>50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Aptos</vt:lpstr>
      <vt:lpstr>Aptos Display</vt:lpstr>
      <vt:lpstr>Arial</vt:lpstr>
      <vt:lpstr>Verdana</vt:lpstr>
      <vt:lpstr>Office Theme</vt:lpstr>
      <vt:lpstr>A Course on Anti-Science and Public Health Law and Policy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UPenn MPH Program Elective, Spring 2026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Patty Skuster</dc:creator>
  <cp:lastModifiedBy>Patty Skuster</cp:lastModifiedBy>
  <cp:revision>6</cp:revision>
  <dcterms:created xsi:type="dcterms:W3CDTF">2026-03-12T18:12:23Z</dcterms:created>
  <dcterms:modified xsi:type="dcterms:W3CDTF">2026-05-29T21:18:12Z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0x01010029BB42EBFFE0D545AA97F22EA85A8727</vt:lpwstr>
  </property>
</Properties>
</file>