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422" r:id="rId3"/>
    <p:sldId id="423" r:id="rId4"/>
    <p:sldId id="424" r:id="rId5"/>
    <p:sldId id="425" r:id="rId6"/>
    <p:sldId id="426" r:id="rId7"/>
    <p:sldId id="427" r:id="rId8"/>
    <p:sldId id="432" r:id="rId9"/>
    <p:sldId id="430" r:id="rId10"/>
    <p:sldId id="433" r:id="rId11"/>
    <p:sldId id="42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B Alexander" initials="MBA" lastIdx="1" clrIdx="0">
    <p:extLst>
      <p:ext uri="{19B8F6BF-5375-455C-9EA6-DF929625EA0E}">
        <p15:presenceInfo xmlns:p15="http://schemas.microsoft.com/office/powerpoint/2012/main" userId="S::malexa15@uwyo.edu::c621afd0-bc69-4f76-bc91-3f26a7ef9a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846"/>
  </p:normalViewPr>
  <p:slideViewPr>
    <p:cSldViewPr snapToGrid="0" snapToObjects="1">
      <p:cViewPr varScale="1">
        <p:scale>
          <a:sx n="107" d="100"/>
          <a:sy n="107" d="100"/>
        </p:scale>
        <p:origin x="6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2585-0C87-7C4C-B977-CEECFDD0A2FE}" type="datetimeFigureOut">
              <a:rPr lang="en-US" smtClean="0"/>
              <a:t>5/22/26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3F5F7-921C-B346-8152-690D0E92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No, but neither is unaffordable care &amp; ins in low pop states who are being left behind; it’s time to adopt a </a:t>
            </a:r>
            <a:r>
              <a:rPr lang="en-US" dirty="0" err="1"/>
              <a:t>natl</a:t>
            </a:r>
            <a:r>
              <a:rPr lang="en-US" dirty="0"/>
              <a:t> public option &amp; cap geo 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26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0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4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8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01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3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3F5F7-921C-B346-8152-690D0E9209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3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35808"/>
            <a:ext cx="7543800" cy="987552"/>
          </a:xfrm>
        </p:spPr>
        <p:txBody>
          <a:bodyPr/>
          <a:lstStyle/>
          <a:p>
            <a:r>
              <a:rPr lang="en-US" sz="4800" dirty="0"/>
              <a:t>Is </a:t>
            </a:r>
            <a:r>
              <a:rPr lang="en-US" sz="4800" dirty="0" err="1"/>
              <a:t>BearCare</a:t>
            </a:r>
            <a:r>
              <a:rPr lang="en-US" sz="4800" dirty="0"/>
              <a:t> Bearable?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64480"/>
            <a:ext cx="7796784" cy="792480"/>
          </a:xfrm>
        </p:spPr>
        <p:txBody>
          <a:bodyPr>
            <a:noAutofit/>
          </a:bodyPr>
          <a:lstStyle/>
          <a:p>
            <a:r>
              <a:rPr lang="en-US" sz="2200" dirty="0"/>
              <a:t>Melissa B. Alexander, Carl M. Williams Professor of Law &amp; Ethics</a:t>
            </a:r>
          </a:p>
          <a:p>
            <a:r>
              <a:rPr lang="en-US" sz="2200" dirty="0"/>
              <a:t>University of Wyoming College of Law</a:t>
            </a:r>
          </a:p>
        </p:txBody>
      </p:sp>
    </p:spTree>
    <p:extLst>
      <p:ext uri="{BB962C8B-B14F-4D97-AF65-F5344CB8AC3E}">
        <p14:creationId xmlns:p14="http://schemas.microsoft.com/office/powerpoint/2010/main" val="324332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4378-0A2F-B441-AE2C-C961321D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69408"/>
            <a:ext cx="7543800" cy="10027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BearCare</a:t>
            </a:r>
            <a:r>
              <a:rPr lang="en-US" dirty="0"/>
              <a:t> Pitfalls &amp;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FE45-332E-E64B-B230-29A0CD12A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14528"/>
            <a:ext cx="5081953" cy="4754880"/>
          </a:xfrm>
        </p:spPr>
        <p:txBody>
          <a:bodyPr>
            <a:normAutofit/>
          </a:bodyPr>
          <a:lstStyle/>
          <a:p>
            <a:r>
              <a:rPr lang="en-US" i="1" dirty="0"/>
              <a:t>Pitfalls</a:t>
            </a:r>
          </a:p>
          <a:p>
            <a:pPr lvl="1"/>
            <a:r>
              <a:rPr lang="en-US" dirty="0"/>
              <a:t>⬆️ consumer </a:t>
            </a:r>
            <a:r>
              <a:rPr lang="en-US" b="1" dirty="0"/>
              <a:t>confusion &amp; transaction co</a:t>
            </a:r>
            <a:r>
              <a:rPr lang="en-US" dirty="0"/>
              <a:t>sts ALL</a:t>
            </a:r>
          </a:p>
          <a:p>
            <a:pPr lvl="8"/>
            <a:endParaRPr lang="en-US" dirty="0"/>
          </a:p>
          <a:p>
            <a:pPr lvl="1"/>
            <a:r>
              <a:rPr lang="en-US" b="1" dirty="0"/>
              <a:t>Death spiral? </a:t>
            </a:r>
            <a:r>
              <a:rPr lang="en-US" dirty="0"/>
              <a:t>⬆️ premiums OTHERS</a:t>
            </a:r>
          </a:p>
          <a:p>
            <a:pPr lvl="2"/>
            <a:r>
              <a:rPr lang="en-US" dirty="0"/>
              <a:t>Even small ⬆️ high-risk uninsured hurts financial viability hospitals - more likely to require uncompensated care</a:t>
            </a:r>
          </a:p>
          <a:p>
            <a:pPr lvl="8"/>
            <a:endParaRPr lang="en-US" dirty="0"/>
          </a:p>
          <a:p>
            <a:pPr lvl="1"/>
            <a:r>
              <a:rPr lang="en-US" b="1" dirty="0"/>
              <a:t>Destabilize provider &amp; insurance markets </a:t>
            </a:r>
            <a:r>
              <a:rPr lang="en-US" dirty="0"/>
              <a:t>- reduced access 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F6B3D-F5C5-E647-9E65-10F70062A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53" y="0"/>
            <a:ext cx="3182816" cy="3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9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0C36-8344-1149-A314-84AAB5DC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57216"/>
            <a:ext cx="7543800" cy="1014984"/>
          </a:xfrm>
        </p:spPr>
        <p:txBody>
          <a:bodyPr>
            <a:normAutofit fontScale="90000"/>
          </a:bodyPr>
          <a:lstStyle/>
          <a:p>
            <a:r>
              <a:rPr lang="en-US" dirty="0"/>
              <a:t>More Bearable Alternatives?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655B5-D393-2C41-9BA1-96B812440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0"/>
            <a:ext cx="7543800" cy="51572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National Public (Buy-in) Plan</a:t>
            </a:r>
          </a:p>
          <a:p>
            <a:pPr lvl="1"/>
            <a:r>
              <a:rPr lang="en-US" i="1" dirty="0"/>
              <a:t>Negotiated rates </a:t>
            </a:r>
            <a:r>
              <a:rPr lang="en-US" dirty="0"/>
              <a:t>with cost-effectiveness &amp; cost-benefit controls; graduated premiums &amp; individual mandate tax</a:t>
            </a:r>
          </a:p>
          <a:p>
            <a:pPr lvl="8"/>
            <a:endParaRPr lang="en-US" dirty="0"/>
          </a:p>
          <a:p>
            <a:r>
              <a:rPr lang="en-US" dirty="0"/>
              <a:t>At a minimum, </a:t>
            </a:r>
            <a:r>
              <a:rPr lang="en-US" b="1" dirty="0"/>
              <a:t>cap</a:t>
            </a:r>
            <a:r>
              <a:rPr lang="en-US" dirty="0"/>
              <a:t> </a:t>
            </a:r>
            <a:r>
              <a:rPr lang="en-US" b="1" dirty="0"/>
              <a:t>geographic</a:t>
            </a:r>
            <a:r>
              <a:rPr lang="en-US" dirty="0"/>
              <a:t> rating </a:t>
            </a:r>
            <a:r>
              <a:rPr lang="en-US" b="1" dirty="0"/>
              <a:t>&amp; couple </a:t>
            </a:r>
            <a:r>
              <a:rPr lang="en-US" dirty="0"/>
              <a:t>plan offerings in 10 least &amp; most affordable states</a:t>
            </a:r>
          </a:p>
          <a:p>
            <a:pPr lvl="8"/>
            <a:endParaRPr lang="en-US" dirty="0"/>
          </a:p>
          <a:p>
            <a:r>
              <a:rPr lang="en-US" dirty="0"/>
              <a:t>Wyoming should </a:t>
            </a:r>
            <a:r>
              <a:rPr lang="en-US" i="1" dirty="0"/>
              <a:t>expand Medicaid </a:t>
            </a:r>
            <a:r>
              <a:rPr lang="en-US" dirty="0"/>
              <a:t>&amp; adopt </a:t>
            </a:r>
            <a:r>
              <a:rPr lang="en-US" i="1" dirty="0"/>
              <a:t>rate review</a:t>
            </a:r>
          </a:p>
          <a:p>
            <a:pPr lvl="1"/>
            <a:r>
              <a:rPr lang="en-US" b="1" dirty="0"/>
              <a:t>Reinstate 95% federal match</a:t>
            </a:r>
            <a:r>
              <a:rPr lang="en-US" dirty="0"/>
              <a:t>; More </a:t>
            </a:r>
            <a:r>
              <a:rPr lang="en-US" b="1" dirty="0"/>
              <a:t>robust natl. review </a:t>
            </a:r>
          </a:p>
        </p:txBody>
      </p:sp>
    </p:spTree>
    <p:extLst>
      <p:ext uri="{BB962C8B-B14F-4D97-AF65-F5344CB8AC3E}">
        <p14:creationId xmlns:p14="http://schemas.microsoft.com/office/powerpoint/2010/main" val="69361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770F-301D-CA47-9B55-A033A35B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BearCare</a:t>
            </a:r>
            <a:r>
              <a:rPr lang="en-US" dirty="0"/>
              <a:t> Bearable?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DCD9-04B8-A54A-BEE4-C7EAE2DE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56461"/>
            <a:ext cx="3155197" cy="4870341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BearCare</a:t>
            </a:r>
            <a:r>
              <a:rPr lang="en-US" dirty="0"/>
              <a:t>, unaffordability, &amp; structural inequities</a:t>
            </a:r>
          </a:p>
          <a:p>
            <a:pPr lvl="8"/>
            <a:endParaRPr lang="en-US" dirty="0"/>
          </a:p>
          <a:p>
            <a:r>
              <a:rPr lang="en-US" dirty="0"/>
              <a:t>Why ACA likely won’t preempt</a:t>
            </a:r>
          </a:p>
          <a:p>
            <a:pPr lvl="8"/>
            <a:endParaRPr lang="en-US" dirty="0"/>
          </a:p>
          <a:p>
            <a:r>
              <a:rPr lang="en-US" dirty="0"/>
              <a:t>Pitfalls, promise, &amp; more bearable alternatives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19DB0-3A96-9249-B4E0-79946A6FE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97" y="0"/>
            <a:ext cx="5226803" cy="52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2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EB14-C02C-CD47-8ED5-942278B3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93792"/>
            <a:ext cx="7543800" cy="978408"/>
          </a:xfrm>
        </p:spPr>
        <p:txBody>
          <a:bodyPr>
            <a:normAutofit fontScale="90000"/>
          </a:bodyPr>
          <a:lstStyle/>
          <a:p>
            <a:r>
              <a:rPr lang="en-US" dirty="0"/>
              <a:t>Non-Compliant State Public Option Health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5FDB6-3F6C-A347-9A4E-5A554D6B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02336"/>
            <a:ext cx="7543800" cy="4169664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state public option health plan for emergency care only</a:t>
            </a:r>
          </a:p>
          <a:p>
            <a:pPr lvl="1"/>
            <a:r>
              <a:rPr lang="en-US" b="1" dirty="0"/>
              <a:t>Not ACA-Compliant</a:t>
            </a:r>
          </a:p>
          <a:p>
            <a:pPr lvl="2"/>
            <a:r>
              <a:rPr lang="en-US" dirty="0"/>
              <a:t>Deny enrollment/renew unless </a:t>
            </a:r>
            <a:r>
              <a:rPr lang="en-US" b="1" dirty="0"/>
              <a:t>healthy</a:t>
            </a:r>
            <a:endParaRPr lang="en-US" dirty="0"/>
          </a:p>
          <a:p>
            <a:pPr lvl="2"/>
            <a:r>
              <a:rPr lang="en-US" b="1" dirty="0"/>
              <a:t>Not cover EHB </a:t>
            </a:r>
            <a:r>
              <a:rPr lang="en-US" dirty="0"/>
              <a:t>– no routine, preventative, prescription, or pre-existing condition care</a:t>
            </a:r>
          </a:p>
          <a:p>
            <a:pPr lvl="2"/>
            <a:r>
              <a:rPr lang="en-US" b="1" dirty="0"/>
              <a:t>No consumer protections</a:t>
            </a:r>
          </a:p>
          <a:p>
            <a:pPr lvl="1"/>
            <a:r>
              <a:rPr lang="en-US" dirty="0"/>
              <a:t>Providers paid % Medicare</a:t>
            </a:r>
          </a:p>
          <a:p>
            <a:pPr lvl="1"/>
            <a:r>
              <a:rPr lang="en-US" dirty="0" err="1"/>
              <a:t>Indiv</a:t>
            </a:r>
            <a:r>
              <a:rPr lang="en-US" dirty="0"/>
              <a:t>. &amp; small group buy-in, </a:t>
            </a:r>
            <a:r>
              <a:rPr lang="en-US" b="1" dirty="0"/>
              <a:t>at cost</a:t>
            </a:r>
            <a:r>
              <a:rPr lang="en-US" dirty="0"/>
              <a:t>, </a:t>
            </a:r>
            <a:r>
              <a:rPr lang="en-US" b="1" dirty="0"/>
              <a:t>under $200/mo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B57F6-BB0A-714C-A60D-D680D1742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0"/>
            <a:ext cx="7461504" cy="746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8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B8E1-C2A1-5C41-A327-5F5E036E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93792"/>
            <a:ext cx="7543800" cy="978408"/>
          </a:xfrm>
        </p:spPr>
        <p:txBody>
          <a:bodyPr>
            <a:normAutofit/>
          </a:bodyPr>
          <a:lstStyle/>
          <a:p>
            <a:r>
              <a:rPr lang="en-US" dirty="0"/>
              <a:t>Unaffordable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9D2D1-7542-3F41-853C-22C9F2BC4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02336"/>
            <a:ext cx="7543800" cy="4791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Wyoming</a:t>
            </a:r>
            <a:r>
              <a:rPr lang="en-US" i="1" dirty="0"/>
              <a:t> before </a:t>
            </a:r>
            <a:r>
              <a:rPr lang="en-US" dirty="0"/>
              <a:t>enhanced subsidies expired:</a:t>
            </a:r>
          </a:p>
          <a:p>
            <a:r>
              <a:rPr lang="en-US" dirty="0"/>
              <a:t>46</a:t>
            </a:r>
            <a:r>
              <a:rPr lang="en-US" baseline="30000" dirty="0"/>
              <a:t>th</a:t>
            </a:r>
            <a:r>
              <a:rPr lang="en-US" dirty="0"/>
              <a:t> Access &amp; </a:t>
            </a:r>
            <a:r>
              <a:rPr lang="en-US" b="1" dirty="0"/>
              <a:t>Affordability</a:t>
            </a:r>
          </a:p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 % </a:t>
            </a:r>
            <a:r>
              <a:rPr lang="en-US" b="1" dirty="0"/>
              <a:t>Medical debt </a:t>
            </a:r>
            <a:r>
              <a:rPr lang="en-US" dirty="0"/>
              <a:t>in collections – 2x natl. avg. </a:t>
            </a:r>
          </a:p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b="1" dirty="0"/>
              <a:t>Uninsured</a:t>
            </a:r>
            <a:r>
              <a:rPr lang="en-US" dirty="0"/>
              <a:t> adults &gt;64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Wyoming in 2026:</a:t>
            </a:r>
          </a:p>
          <a:p>
            <a:r>
              <a:rPr lang="en-US" dirty="0"/>
              <a:t>11% dropped marketplace coverage - 25% ⬆️ cost</a:t>
            </a:r>
          </a:p>
          <a:p>
            <a:r>
              <a:rPr lang="en-US" dirty="0"/>
              <a:t>49</a:t>
            </a:r>
            <a:r>
              <a:rPr lang="en-US" baseline="30000" dirty="0"/>
              <a:t>th</a:t>
            </a:r>
            <a:r>
              <a:rPr lang="en-US" dirty="0"/>
              <a:t> Affordability: </a:t>
            </a:r>
            <a:r>
              <a:rPr lang="en-US" b="1" dirty="0"/>
              <a:t>$1,090/mo</a:t>
            </a:r>
            <a:r>
              <a:rPr lang="en-US" dirty="0"/>
              <a:t>., 1.74x avg., 2.72x NH</a:t>
            </a:r>
          </a:p>
          <a:p>
            <a:pPr lvl="1"/>
            <a:r>
              <a:rPr lang="en-US" dirty="0"/>
              <a:t>Household income </a:t>
            </a:r>
            <a:r>
              <a:rPr lang="en-US" i="1" dirty="0"/>
              <a:t>below</a:t>
            </a:r>
            <a:r>
              <a:rPr lang="en-US" dirty="0"/>
              <a:t> natl. avg.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F0154-05E5-8749-9F87-6A4838CEE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4" y="4433996"/>
            <a:ext cx="2718816" cy="24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2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731C-2579-C942-9A73-39F666F2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01184"/>
            <a:ext cx="7543800" cy="1271016"/>
          </a:xfrm>
        </p:spPr>
        <p:txBody>
          <a:bodyPr/>
          <a:lstStyle/>
          <a:p>
            <a:r>
              <a:rPr lang="en-US" dirty="0"/>
              <a:t>Structural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EE54-A271-434A-972B-3E7F4C4D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6304"/>
            <a:ext cx="7543800" cy="4913376"/>
          </a:xfrm>
        </p:spPr>
        <p:txBody>
          <a:bodyPr/>
          <a:lstStyle/>
          <a:p>
            <a:pPr lvl="8"/>
            <a:endParaRPr lang="en-US" dirty="0"/>
          </a:p>
          <a:p>
            <a:r>
              <a:rPr lang="en-US" u="sng" dirty="0"/>
              <a:t>Market</a:t>
            </a:r>
            <a:r>
              <a:rPr lang="en-US" dirty="0"/>
              <a:t>: Care often requires </a:t>
            </a:r>
            <a:r>
              <a:rPr lang="en-US" b="1" dirty="0"/>
              <a:t>high fixed costs</a:t>
            </a:r>
            <a:r>
              <a:rPr lang="en-US" dirty="0"/>
              <a:t>, but rural states have </a:t>
            </a:r>
            <a:r>
              <a:rPr lang="en-US" b="1" dirty="0"/>
              <a:t>low volume </a:t>
            </a:r>
            <a:r>
              <a:rPr lang="en-US" dirty="0"/>
              <a:t>&amp; </a:t>
            </a:r>
            <a:r>
              <a:rPr lang="en-US" b="1" dirty="0"/>
              <a:t>little competition </a:t>
            </a:r>
            <a:r>
              <a:rPr lang="en-US" dirty="0"/>
              <a:t>(providers &amp; insurance) = higher costs</a:t>
            </a:r>
          </a:p>
          <a:p>
            <a:pPr lvl="1"/>
            <a:r>
              <a:rPr lang="en-US" dirty="0"/>
              <a:t>Only 2 </a:t>
            </a:r>
            <a:r>
              <a:rPr lang="en-US" i="1" dirty="0"/>
              <a:t>insurers</a:t>
            </a:r>
            <a:r>
              <a:rPr lang="en-US" dirty="0"/>
              <a:t> in ACA marketplace; 1 </a:t>
            </a:r>
            <a:r>
              <a:rPr lang="en-US" i="1" dirty="0"/>
              <a:t>hospital </a:t>
            </a:r>
            <a:r>
              <a:rPr lang="en-US" dirty="0"/>
              <a:t>serves multiple counties; 2</a:t>
            </a:r>
            <a:r>
              <a:rPr lang="en-US" baseline="30000" dirty="0"/>
              <a:t>nd</a:t>
            </a:r>
            <a:r>
              <a:rPr lang="en-US" dirty="0"/>
              <a:t> fewest </a:t>
            </a:r>
            <a:r>
              <a:rPr lang="en-US" i="1" dirty="0"/>
              <a:t>physicians </a:t>
            </a:r>
            <a:r>
              <a:rPr lang="en-US" dirty="0"/>
              <a:t>per capita</a:t>
            </a:r>
          </a:p>
          <a:p>
            <a:pPr lvl="8"/>
            <a:endParaRPr lang="en-US" dirty="0"/>
          </a:p>
          <a:p>
            <a:r>
              <a:rPr lang="en-US" u="sng" dirty="0"/>
              <a:t>ACA</a:t>
            </a:r>
            <a:r>
              <a:rPr lang="en-US" dirty="0"/>
              <a:t>: </a:t>
            </a:r>
            <a:r>
              <a:rPr lang="en-US" b="1" dirty="0"/>
              <a:t>Market</a:t>
            </a:r>
            <a:r>
              <a:rPr lang="en-US" dirty="0"/>
              <a:t>-based, </a:t>
            </a:r>
            <a:r>
              <a:rPr lang="en-US" b="1" dirty="0"/>
              <a:t>state</a:t>
            </a:r>
            <a:r>
              <a:rPr lang="en-US" dirty="0"/>
              <a:t>-based system with</a:t>
            </a:r>
            <a:r>
              <a:rPr lang="en-US" b="1" dirty="0"/>
              <a:t> uncapped geographic rating</a:t>
            </a:r>
            <a:endParaRPr lang="en-US" dirty="0"/>
          </a:p>
          <a:p>
            <a:pPr lvl="1"/>
            <a:r>
              <a:rPr lang="en-US" dirty="0"/>
              <a:t>3 least populous states = 3 of 4 highest ins. premiums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5F37D-535C-AF4F-9082-F8F5D8981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504944"/>
            <a:ext cx="2353056" cy="2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2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E475-10A7-7B4A-BCF8-7543C386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Inequitable?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43A1E-0FC0-F443-B606-BB1CF3A43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86154"/>
            <a:ext cx="7543800" cy="4644214"/>
          </a:xfrm>
        </p:spPr>
        <p:txBody>
          <a:bodyPr/>
          <a:lstStyle/>
          <a:p>
            <a:r>
              <a:rPr lang="en-US" dirty="0"/>
              <a:t>Rural health disparities</a:t>
            </a:r>
          </a:p>
          <a:p>
            <a:pPr lvl="8"/>
            <a:endParaRPr lang="en-US" dirty="0"/>
          </a:p>
          <a:p>
            <a:r>
              <a:rPr lang="en-US" dirty="0"/>
              <a:t>Are state geographic disparities </a:t>
            </a:r>
            <a:r>
              <a:rPr lang="en-US" i="1" dirty="0"/>
              <a:t>inequitable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Compare age, tobacco, &amp; family size</a:t>
            </a:r>
          </a:p>
          <a:p>
            <a:pPr lvl="2"/>
            <a:r>
              <a:rPr lang="en-US" dirty="0"/>
              <a:t>Geography </a:t>
            </a:r>
            <a:r>
              <a:rPr lang="en-US" u="sng" dirty="0"/>
              <a:t>not </a:t>
            </a:r>
            <a:r>
              <a:rPr lang="en-US" dirty="0"/>
              <a:t>impact all equally</a:t>
            </a:r>
          </a:p>
          <a:p>
            <a:pPr lvl="2"/>
            <a:r>
              <a:rPr lang="en-US" dirty="0"/>
              <a:t>Geography </a:t>
            </a:r>
            <a:r>
              <a:rPr lang="en-US" u="sng" dirty="0"/>
              <a:t>not</a:t>
            </a:r>
            <a:r>
              <a:rPr lang="en-US" dirty="0"/>
              <a:t> moral hazard</a:t>
            </a:r>
          </a:p>
          <a:p>
            <a:pPr lvl="2"/>
            <a:r>
              <a:rPr lang="en-US" dirty="0"/>
              <a:t>Geography (largely) </a:t>
            </a:r>
            <a:r>
              <a:rPr lang="en-US" u="sng" dirty="0"/>
              <a:t>not</a:t>
            </a:r>
            <a:r>
              <a:rPr lang="en-US" dirty="0"/>
              <a:t> reflect actuarial reality</a:t>
            </a:r>
          </a:p>
          <a:p>
            <a:pPr lvl="8"/>
            <a:endParaRPr lang="en-US" dirty="0"/>
          </a:p>
          <a:p>
            <a:r>
              <a:rPr lang="en-US" dirty="0"/>
              <a:t>Without legal change, care will remain unaffordable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D0B08E-7DDA-2C4E-BE9C-345E7950F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6" y="0"/>
            <a:ext cx="3481754" cy="19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9340-1BF9-ED48-B0CA-AECBFE52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230368"/>
            <a:ext cx="7543800" cy="941832"/>
          </a:xfrm>
        </p:spPr>
        <p:txBody>
          <a:bodyPr>
            <a:normAutofit/>
          </a:bodyPr>
          <a:lstStyle/>
          <a:p>
            <a:r>
              <a:rPr lang="en-US" dirty="0" err="1"/>
              <a:t>BearCare</a:t>
            </a:r>
            <a:r>
              <a:rPr lang="en-US" dirty="0"/>
              <a:t> is (likely) legal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7E9F-12E4-034D-AB96-30F88CC68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0416"/>
            <a:ext cx="5474677" cy="4949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ACA (likely) does not preempt</a:t>
            </a:r>
          </a:p>
          <a:p>
            <a:r>
              <a:rPr lang="en-US" dirty="0"/>
              <a:t>No express nor field preemption</a:t>
            </a:r>
          </a:p>
          <a:p>
            <a:pPr lvl="1"/>
            <a:r>
              <a:rPr lang="en-US" dirty="0"/>
              <a:t>State not “</a:t>
            </a:r>
            <a:r>
              <a:rPr lang="en-US" i="1" dirty="0"/>
              <a:t>health insurance issuer</a:t>
            </a:r>
            <a:r>
              <a:rPr lang="en-US" dirty="0"/>
              <a:t>” </a:t>
            </a:r>
          </a:p>
          <a:p>
            <a:pPr marL="320040" lvl="1" indent="0">
              <a:buNone/>
            </a:pPr>
            <a:r>
              <a:rPr lang="en-US" dirty="0"/>
              <a:t>45 C.F.R. §144.103</a:t>
            </a:r>
          </a:p>
          <a:p>
            <a:pPr lvl="8"/>
            <a:endParaRPr lang="en-US" dirty="0"/>
          </a:p>
          <a:p>
            <a:r>
              <a:rPr lang="en-US" dirty="0"/>
              <a:t>Conflict preemption unlikely</a:t>
            </a:r>
          </a:p>
          <a:p>
            <a:pPr lvl="1"/>
            <a:r>
              <a:rPr lang="en-US" dirty="0"/>
              <a:t>Not impossible</a:t>
            </a:r>
          </a:p>
          <a:p>
            <a:pPr lvl="1"/>
            <a:r>
              <a:rPr lang="en-US" dirty="0"/>
              <a:t>Obstacle?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78B28-091A-A24F-AACC-E6E0F3C1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7" y="1301730"/>
            <a:ext cx="2907323" cy="2907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0C273-47F1-3F47-A22B-BCDB941C7BF6}"/>
              </a:ext>
            </a:extLst>
          </p:cNvPr>
          <p:cNvSpPr txBox="1"/>
          <p:nvPr/>
        </p:nvSpPr>
        <p:spPr>
          <a:xfrm>
            <a:off x="6236677" y="3845169"/>
            <a:ext cx="281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Freepik</a:t>
            </a:r>
            <a:r>
              <a:rPr lang="en-US" dirty="0"/>
              <a:t> designed by </a:t>
            </a:r>
            <a:r>
              <a:rPr lang="en-US" dirty="0" err="1"/>
              <a:t>Dooder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9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9340-1BF9-ED48-B0CA-AECBFE52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230368"/>
            <a:ext cx="7543800" cy="941832"/>
          </a:xfrm>
        </p:spPr>
        <p:txBody>
          <a:bodyPr>
            <a:normAutofit/>
          </a:bodyPr>
          <a:lstStyle/>
          <a:p>
            <a:r>
              <a:rPr lang="en-US" dirty="0" err="1"/>
              <a:t>BearCare</a:t>
            </a:r>
            <a:r>
              <a:rPr lang="en-US" dirty="0"/>
              <a:t> is (likely) legal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7E9F-12E4-034D-AB96-30F88CC68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0416"/>
            <a:ext cx="7543800" cy="4949952"/>
          </a:xfrm>
        </p:spPr>
        <p:txBody>
          <a:bodyPr>
            <a:normAutofit/>
          </a:bodyPr>
          <a:lstStyle/>
          <a:p>
            <a:r>
              <a:rPr lang="en-US" dirty="0" err="1"/>
              <a:t>Obstable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Arguably obstructs ACA objectives re </a:t>
            </a:r>
            <a:r>
              <a:rPr lang="en-US" b="1" dirty="0"/>
              <a:t>uniformity, regulatory floor</a:t>
            </a:r>
            <a:r>
              <a:rPr lang="en-US" dirty="0"/>
              <a:t> (EHB, consumer protections, community)</a:t>
            </a:r>
          </a:p>
          <a:p>
            <a:pPr lvl="2"/>
            <a:r>
              <a:rPr lang="en-US" u="sng" dirty="0"/>
              <a:t>But</a:t>
            </a:r>
            <a:r>
              <a:rPr lang="en-US" dirty="0"/>
              <a:t> ACA </a:t>
            </a:r>
            <a:r>
              <a:rPr lang="en-US" i="1" dirty="0"/>
              <a:t>allows non-ACA compliant plans</a:t>
            </a:r>
            <a:r>
              <a:rPr lang="en-US" dirty="0"/>
              <a:t>, narrow definition, &amp; </a:t>
            </a:r>
            <a:r>
              <a:rPr lang="en-US" dirty="0" err="1"/>
              <a:t>BearCare</a:t>
            </a:r>
            <a:r>
              <a:rPr lang="en-US" dirty="0"/>
              <a:t> </a:t>
            </a:r>
            <a:r>
              <a:rPr lang="en-US" i="1" dirty="0"/>
              <a:t>at cost</a:t>
            </a:r>
          </a:p>
          <a:p>
            <a:pPr lvl="3"/>
            <a:r>
              <a:rPr lang="en-US" dirty="0"/>
              <a:t>HHS not enforce Biden’s 3-month restriction on short-term limited duration plans; New rule imminent</a:t>
            </a:r>
          </a:p>
          <a:p>
            <a:pPr lvl="3"/>
            <a:r>
              <a:rPr lang="en-US" dirty="0"/>
              <a:t>Approved WY’s Rural Health Transformation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105831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4378-0A2F-B441-AE2C-C961321D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69408"/>
            <a:ext cx="7543800" cy="10027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BearCare</a:t>
            </a:r>
            <a:r>
              <a:rPr lang="en-US" dirty="0"/>
              <a:t> Pitfalls &amp;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FE45-332E-E64B-B230-29A0CD12A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48338"/>
            <a:ext cx="7543800" cy="3321069"/>
          </a:xfrm>
        </p:spPr>
        <p:txBody>
          <a:bodyPr>
            <a:normAutofit/>
          </a:bodyPr>
          <a:lstStyle/>
          <a:p>
            <a:r>
              <a:rPr lang="en-US" i="1" dirty="0"/>
              <a:t>Possible benefit</a:t>
            </a:r>
            <a:r>
              <a:rPr lang="en-US" dirty="0"/>
              <a:t>: </a:t>
            </a:r>
            <a:r>
              <a:rPr lang="en-US" b="1" dirty="0"/>
              <a:t>$200 premium </a:t>
            </a:r>
            <a:r>
              <a:rPr lang="en-US" dirty="0"/>
              <a:t>for eligible, risk-averse = </a:t>
            </a:r>
            <a:r>
              <a:rPr lang="en-US" i="1" dirty="0"/>
              <a:t>some </a:t>
            </a:r>
            <a:r>
              <a:rPr lang="en-US" dirty="0"/>
              <a:t>protection, but unlikely need covered care, EMTALA guarantees, &amp; bankruptcy protects</a:t>
            </a:r>
          </a:p>
          <a:p>
            <a:pPr lvl="1"/>
            <a:r>
              <a:rPr lang="en-US" dirty="0"/>
              <a:t>6% adults &gt; age 45 visit ER for injury/</a:t>
            </a:r>
            <a:r>
              <a:rPr lang="en-US" dirty="0" err="1"/>
              <a:t>yr</a:t>
            </a:r>
            <a:r>
              <a:rPr lang="en-US" dirty="0"/>
              <a:t>… </a:t>
            </a:r>
            <a:r>
              <a:rPr lang="en-US" b="1" dirty="0"/>
              <a:t>94% no benefit</a:t>
            </a:r>
          </a:p>
          <a:p>
            <a:pPr lvl="8"/>
            <a:endParaRPr lang="en-US" dirty="0"/>
          </a:p>
          <a:p>
            <a:r>
              <a:rPr lang="en-US" i="1" dirty="0"/>
              <a:t>Benefits or Harm? </a:t>
            </a:r>
            <a:r>
              <a:rPr lang="en-US" dirty="0"/>
              <a:t>Rural hospitals</a:t>
            </a:r>
          </a:p>
          <a:p>
            <a:pPr lvl="1"/>
            <a:r>
              <a:rPr lang="en-US" dirty="0"/>
              <a:t>Increase or decrease uncompensated care for </a:t>
            </a:r>
            <a:r>
              <a:rPr lang="en-US" i="1" dirty="0"/>
              <a:t>uninsured</a:t>
            </a:r>
            <a:r>
              <a:rPr lang="en-US" dirty="0"/>
              <a:t>?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4D187-9F32-7A4A-B6A2-281E38829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07" y="0"/>
            <a:ext cx="2192215" cy="21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69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55197</TotalTime>
  <Words>598</Words>
  <Application>Microsoft Macintosh PowerPoint</Application>
  <PresentationFormat>On-screen Show (4:3)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Newsprint</vt:lpstr>
      <vt:lpstr>Is BearCare Bearable? </vt:lpstr>
      <vt:lpstr>Is BearCare Bearable?</vt:lpstr>
      <vt:lpstr>Non-Compliant State Public Option Health Plan</vt:lpstr>
      <vt:lpstr>Unaffordable</vt:lpstr>
      <vt:lpstr>Structural Barriers</vt:lpstr>
      <vt:lpstr>Inequitable?</vt:lpstr>
      <vt:lpstr>BearCare is (likely) legal</vt:lpstr>
      <vt:lpstr>BearCare is (likely) legal</vt:lpstr>
      <vt:lpstr>BearCare Pitfalls &amp; Promise</vt:lpstr>
      <vt:lpstr>BearCare Pitfalls &amp; Promise</vt:lpstr>
      <vt:lpstr>More Bearable Alternatives?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Law</dc:title>
  <dc:creator>Melissa </dc:creator>
  <cp:lastModifiedBy>Melissa B Alexander</cp:lastModifiedBy>
  <cp:revision>898</cp:revision>
  <cp:lastPrinted>2026-05-22T22:31:09Z</cp:lastPrinted>
  <dcterms:created xsi:type="dcterms:W3CDTF">2019-01-10T15:24:04Z</dcterms:created>
  <dcterms:modified xsi:type="dcterms:W3CDTF">2026-05-22T23:06:37Z</dcterms:modified>
</cp:coreProperties>
</file>