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4525" r:id="rId1"/>
  </p:sldMasterIdLst>
  <p:notesMasterIdLst>
    <p:notesMasterId r:id="rId17"/>
  </p:notesMasterIdLst>
  <p:sldIdLst>
    <p:sldId id="617" r:id="rId2"/>
    <p:sldId id="456" r:id="rId3"/>
    <p:sldId id="629" r:id="rId4"/>
    <p:sldId id="632" r:id="rId5"/>
    <p:sldId id="641" r:id="rId6"/>
    <p:sldId id="624" r:id="rId7"/>
    <p:sldId id="642" r:id="rId8"/>
    <p:sldId id="643" r:id="rId9"/>
    <p:sldId id="634" r:id="rId10"/>
    <p:sldId id="635" r:id="rId11"/>
    <p:sldId id="640" r:id="rId12"/>
    <p:sldId id="644" r:id="rId13"/>
    <p:sldId id="626" r:id="rId14"/>
    <p:sldId id="636" r:id="rId15"/>
    <p:sldId id="628" r:id="rId1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34" charset="-128"/>
        <a:cs typeface="ヒラギノ角ゴ Pro W3" panose="020B0300000000000000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03"/>
    <p:restoredTop sz="86454"/>
  </p:normalViewPr>
  <p:slideViewPr>
    <p:cSldViewPr>
      <p:cViewPr varScale="1">
        <p:scale>
          <a:sx n="95" d="100"/>
          <a:sy n="95" d="100"/>
        </p:scale>
        <p:origin x="18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50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0CDF8F-0DB8-D0C8-6503-DD419019A2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l">
              <a:defRPr sz="1200">
                <a:latin typeface="Arial" charset="0"/>
                <a:ea typeface="ヒラギノ角ゴ Pro W3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0A552A-7D82-C4BB-1F1E-BB8B836D3CE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/>
          <a:lstStyle>
            <a:lvl1pPr algn="r">
              <a:defRPr sz="1200">
                <a:latin typeface="Arial" charset="0"/>
                <a:ea typeface="ヒラギノ角ゴ Pro W3" pitchFamily="-65" charset="-128"/>
                <a:cs typeface="+mn-cs"/>
              </a:defRPr>
            </a:lvl1pPr>
          </a:lstStyle>
          <a:p>
            <a:pPr>
              <a:defRPr/>
            </a:pPr>
            <a:fld id="{50F5730E-49BB-4640-9F55-DE42DCECC042}" type="datetimeFigureOut">
              <a:rPr lang="en-US"/>
              <a:pPr>
                <a:defRPr/>
              </a:pPr>
              <a:t>5/29/2026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8B5E9E3-708E-972E-BCE3-5EA77BB613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6" tIns="48324" rIns="96646" bIns="4832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FA7C242-2BF8-657C-01F7-774B7CBBAB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0250" y="4559300"/>
            <a:ext cx="5854700" cy="4321175"/>
          </a:xfrm>
          <a:prstGeom prst="rect">
            <a:avLst/>
          </a:prstGeom>
        </p:spPr>
        <p:txBody>
          <a:bodyPr vert="horz" lIns="96646" tIns="48324" rIns="96646" bIns="48324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871FC-A4D7-45C2-A874-CBE2C3EEF0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46" tIns="48324" rIns="96646" bIns="48324" rtlCol="0" anchor="b"/>
          <a:lstStyle>
            <a:lvl1pPr algn="l">
              <a:defRPr sz="1200">
                <a:latin typeface="Arial" charset="0"/>
                <a:ea typeface="ヒラギノ角ゴ Pro W3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D7ADB-3C9F-A319-3F74-26571D3C95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46" tIns="48324" rIns="96646" bIns="4832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panose="020B0300000000000000" pitchFamily="34" charset="-128"/>
                <a:cs typeface="+mn-cs"/>
              </a:defRPr>
            </a:lvl1pPr>
          </a:lstStyle>
          <a:p>
            <a:pPr>
              <a:defRPr/>
            </a:pPr>
            <a:fld id="{8C573146-9B9D-CB42-BB35-C8D9681D9F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>
            <a:extLst>
              <a:ext uri="{FF2B5EF4-FFF2-40B4-BE49-F238E27FC236}">
                <a16:creationId xmlns:a16="http://schemas.microsoft.com/office/drawing/2014/main" id="{FD0DE622-802B-8870-263B-A033C713E8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Notes Placeholder 2">
            <a:extLst>
              <a:ext uri="{FF2B5EF4-FFF2-40B4-BE49-F238E27FC236}">
                <a16:creationId xmlns:a16="http://schemas.microsoft.com/office/drawing/2014/main" id="{8227E418-EC7C-A055-17F4-69E8B581E4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072EA7EB-BFD3-05C3-2C8C-30D0912E0D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68350" indent="-29527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82688" indent="-236538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55763" indent="-236538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130425" indent="-236538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87625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3044825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502025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959225" indent="-236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7D2CB7ED-E46F-794C-A30E-67860141048B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658437-D625-09C2-9F0F-C563FD7ED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8E6C6E51-B41F-9090-B987-A1E961B7C5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57672C31-71C6-A892-127E-A839994E43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9A4CB494-2E06-2320-78F8-3D5F4CCE9D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8506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D34AB-437A-2DBB-E83A-2B4BBA624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AFE107A-6402-14BF-BB41-60DFA8E7CF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A498F14-FE01-C5FA-4A2C-69D7E08EC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AAB541B5-257E-30C6-7DDE-A46B586261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140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573146-9B9D-CB42-BB35-C8D9681D9F83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808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3E647-1E53-2025-8DCD-7FEF927B9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06BAB89-DBAE-2411-FC23-A92B4FD380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E17DA9B-5E90-D87F-61A8-B3CF55CF2B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291C962-C723-5CAE-62E2-2D0C9137A4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27BD3E94-EA03-AA46-A0C9-F0C64942B1C6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565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88F7507-A9EE-DCF4-FB6A-5878FDCFF2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39D5CAEE-597A-D94C-5F10-627DB4363D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DC11F422-FAA6-48BE-1EEF-048768650B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C6E77-E983-6A03-8AF9-C0EF73F369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2C496750-5EED-8F68-B781-6257358F7D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3337C58E-33C4-9562-B328-34CC495A4E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3646E43A-4A84-F3B8-6AF2-CAD33FCCEE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633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FE246A-A8BB-145A-2590-810AFCAFA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05C65CAB-154B-0572-F224-C0BBD3A7AB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BBE152FC-2DC3-409E-F2EF-E89A13F9B0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10087259-523B-9929-9C00-D773BAA6CD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786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CB5A5-B8A3-B26C-8144-E2088E6B7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F67D5BC-2EFB-FC2E-0319-74EB73EA1A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E2D4EDF0-055B-E707-AD04-6695E0F536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5AC6DFF-B330-E69F-B95A-42397BA4CC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122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BF5DF557-DB8C-20CA-5CEE-0B2A18E312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47275B4-84A9-BA6E-E0A0-2597A538E6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70D3B121-A726-689D-8C69-6D64B1E169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27BD3E94-EA03-AA46-A0C9-F0C64942B1C6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3383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C2AB6-F497-DD8C-F449-B5F544CF5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E0008E91-B8E5-A312-89EA-6E0F458C85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F8768EF8-9A1B-0D25-17CE-667E132291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A6685A2-F47B-F08C-14B6-3773EB9CA6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307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6EF28-1077-BE72-58A7-C77A89F916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9B4563B3-4BF5-9143-A67B-A4FB8902D4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0F30F17E-C4D0-2388-89AD-EC89EB1379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6A913012-F08B-8832-FC8B-BFC07AACDE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874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21F1DE-AC3D-33AD-6763-5837A3015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F4234FD-E89E-6474-DC00-2FA41DA0B5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D3BEBD32-C18C-B796-B4D6-E96016DCE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60BBBC2F-93BD-A095-E8E1-25A0C0AD9D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pitchFamily="34" charset="-128"/>
                <a:cs typeface="ヒラギノ角ゴ Pro W3" panose="020B0300000000000000" pitchFamily="34" charset="-128"/>
              </a:defRPr>
            </a:lvl9pPr>
          </a:lstStyle>
          <a:p>
            <a:fld id="{C1EBA1A4-4E05-B142-98F9-30C145147E34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0225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61557-B297-405B-6B7F-93350E386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151A8-5936-670E-B174-314C83809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BEE83-C45F-7F70-2B6E-FD2627870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CE62-C539-8848-AF0E-73C69DFB6B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94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F990B-D413-327C-849E-05968532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251E5-90F0-056A-EB24-A55D0426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9745C-9FBB-C39D-7989-A4A563F62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3373-2556-A049-9A6F-84A9A5548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474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EEEFB-7E35-DAD1-BE40-856D3E6E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24F69-FE90-3C59-3717-0FF6FB5D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BBDBB-C408-1679-361F-F0334E480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35860-0468-8B46-9620-833554A0EB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38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2D3A2-914D-8C75-A81B-DD843E9F7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C61AD-849C-E955-6AFB-EEBC1CC14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7AACC-13ED-443B-C645-68C58D65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51CE-2430-CF4D-87BF-931D3B4C36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570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16636-29D4-B362-870C-DFCFDED09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16E2D-8B0F-111F-115A-045C90120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386F0-7B28-D55C-EC49-392766D6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20AB8-742D-9347-BE65-4CF87BE1CE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3394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5DB70E-723B-381E-C6E3-407B3AFC2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01388-BF65-4913-4D78-C5E3DDD1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80DA1E-993A-C512-B53E-57FEAE093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326D-1A60-2F49-82CD-FD56B9FAB4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533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E20C2E0-072F-A902-94E8-A32546CA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07C9FF3-E0DB-243E-8D39-D91F6F97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F6E22FD-E393-553D-D75E-2A491334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6504A-ADC2-F847-8B9D-2EA0E9D8B8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30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CA7C9E-BD18-4F01-9C47-8CDC7A82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AAC0AA9-4DA1-3AE8-A31B-1137850C2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96EB13-7F1B-FFB7-5187-086FB3CD8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53011-88A9-E148-99D0-D352FA83B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575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9A4A1A-A3A5-A477-116C-62A78ACA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BD0BA3A-49D5-1A45-4AA1-F269D6592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394FCBC-4792-2A53-E7D9-BC4541B7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FE9D9-A2AC-A744-8196-3E2C1D74B0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00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94E70E1-DEBC-21E3-CEFC-C5DE2E9D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2424666-59E1-0B21-6771-43F1E9461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B7ABC37-0D62-E3C4-C602-AD6EDA5F7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ACB86-2323-FB44-9041-208577C946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33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F2A67A-4785-816F-84DF-97AB5C106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21B850-0F07-50C7-0D55-A06EF5302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182648-7144-373C-E7BF-E710B515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1A8C-A96E-3548-AB21-D5FA161E17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47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159B29B-00FB-B54D-33CD-449764ED45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1C3693F-3B72-C343-335A-44174F186E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37590-C3B1-983A-F559-5F69ED4C4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9ACBC-72DB-67AC-C694-0CE533C7CE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ヒラギノ角ゴ Pro W3" pitchFamily="-65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5FDC1-FBC5-D9EB-9219-9598A7BC3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ヒラギノ角ゴ Pro W3" panose="020B0300000000000000" pitchFamily="34" charset="-128"/>
                <a:cs typeface="+mn-cs"/>
              </a:defRPr>
            </a:lvl1pPr>
          </a:lstStyle>
          <a:p>
            <a:pPr>
              <a:defRPr/>
            </a:pPr>
            <a:fld id="{85555279-201B-2241-9FC1-A90762CD2B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26" r:id="rId1"/>
    <p:sldLayoutId id="2147484527" r:id="rId2"/>
    <p:sldLayoutId id="2147484528" r:id="rId3"/>
    <p:sldLayoutId id="2147484529" r:id="rId4"/>
    <p:sldLayoutId id="2147484530" r:id="rId5"/>
    <p:sldLayoutId id="2147484531" r:id="rId6"/>
    <p:sldLayoutId id="2147484532" r:id="rId7"/>
    <p:sldLayoutId id="2147484533" r:id="rId8"/>
    <p:sldLayoutId id="2147484534" r:id="rId9"/>
    <p:sldLayoutId id="2147484535" r:id="rId10"/>
    <p:sldLayoutId id="214748453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affairs.org/content/forefront/taking-stock-health-coverage-impacts-house-reconciliation-bil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5">
            <a:extLst>
              <a:ext uri="{FF2B5EF4-FFF2-40B4-BE49-F238E27FC236}">
                <a16:creationId xmlns:a16="http://schemas.microsoft.com/office/drawing/2014/main" id="{DF31234A-2668-7BC4-F66F-5133D722F0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" y="1703388"/>
            <a:ext cx="8610600" cy="1470025"/>
          </a:xfrm>
        </p:spPr>
        <p:txBody>
          <a:bodyPr/>
          <a:lstStyle/>
          <a:p>
            <a:pPr eaLnBrk="1" hangingPunct="1"/>
            <a:r>
              <a:rPr lang="en-US" altLang="en-US" b="1" dirty="0"/>
              <a:t>Affordable Care Act</a:t>
            </a:r>
            <a:br>
              <a:rPr lang="en-US" altLang="en-US" b="1" dirty="0"/>
            </a:br>
            <a:r>
              <a:rPr lang="en-US" altLang="en-US" b="1" dirty="0"/>
              <a:t>Retrenchment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FAEB0A74-5B5E-4853-7F69-20BB4B5E37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676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US" dirty="0"/>
              <a:t>Gabriel Scheffler</a:t>
            </a:r>
          </a:p>
          <a:p>
            <a:pPr eaLnBrk="1" fontAlgn="auto" hangingPunct="1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US" dirty="0"/>
              <a:t>Health Law Professors Conference</a:t>
            </a:r>
          </a:p>
          <a:p>
            <a:pPr eaLnBrk="1" fontAlgn="auto" hangingPunct="1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US" dirty="0"/>
              <a:t>June 4, 2026</a:t>
            </a:r>
          </a:p>
          <a:p>
            <a:pPr eaLnBrk="1" fontAlgn="auto" hangingPunct="1">
              <a:spcAft>
                <a:spcPts val="0"/>
              </a:spcAft>
              <a:buFont typeface="Wingdings" pitchFamily="-65" charset="2"/>
              <a:buNone/>
              <a:defRPr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C858D-70C1-6A9E-6D1B-AE33A2C10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33CE62-C539-8848-AF0E-73C69DFB6BEA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E264D-9730-01CC-1DDE-59D9FAB4A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06459A5-AC05-A142-9690-71CCBF2CC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Constraints on States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A93BBAB5-2410-135E-391D-881811923F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86D8-E382-1B34-ECD2-4B4EA9B9D4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Statutory Constraints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Administrative Constraints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State Capacity, Data Limitations, and Statutory Deadlines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Operational Constraints</a:t>
            </a:r>
          </a:p>
        </p:txBody>
      </p:sp>
    </p:spTree>
    <p:extLst>
      <p:ext uri="{BB962C8B-B14F-4D97-AF65-F5344CB8AC3E}">
        <p14:creationId xmlns:p14="http://schemas.microsoft.com/office/powerpoint/2010/main" val="3772489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CA4BA-8F80-5DE8-B9F7-B727A150B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D557D-E865-DBDE-7B3B-FC638F176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A51CE-2430-CF4D-87BF-931D3B4C360F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0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38EA6-1712-C061-AF13-49F908C44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21DABDA-09EA-FF22-3CBE-4A87DA336E93}"/>
              </a:ext>
            </a:extLst>
          </p:cNvPr>
          <p:cNvSpPr txBox="1"/>
          <p:nvPr/>
        </p:nvSpPr>
        <p:spPr>
          <a:xfrm>
            <a:off x="282191" y="2895600"/>
            <a:ext cx="8382000" cy="1600200"/>
          </a:xfrm>
          <a:prstGeom prst="rect">
            <a:avLst/>
          </a:prstGeom>
          <a:solidFill>
            <a:schemeClr val="lt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DC497D8C-9400-ADC4-55E9-A69AB8C5E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4"/>
            <a:ext cx="8229600" cy="1693861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Q&amp;A: More Questions About the Health Care Provisions in the “One Big Beautiful Bill Act”: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6D74C9B8-5CC8-64E5-7428-A1DACEABC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1C1D00-1842-6F72-556F-0F27BA97D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How do they work?</a:t>
            </a:r>
          </a:p>
          <a:p>
            <a:pPr marL="0" indent="0">
              <a:buNone/>
            </a:pPr>
            <a:r>
              <a:rPr lang="en-US" dirty="0"/>
              <a:t>2. How were they enacted, despite the conventional wisdom that social programs are hard to dismantle?</a:t>
            </a:r>
          </a:p>
          <a:p>
            <a:pPr marL="0" indent="0">
              <a:buNone/>
            </a:pPr>
            <a:r>
              <a:rPr lang="en-US" dirty="0"/>
              <a:t>3. How will they be implemented? (Are states in a position to mitigate coverage impacts?)</a:t>
            </a:r>
          </a:p>
        </p:txBody>
      </p:sp>
    </p:spTree>
    <p:extLst>
      <p:ext uri="{BB962C8B-B14F-4D97-AF65-F5344CB8AC3E}">
        <p14:creationId xmlns:p14="http://schemas.microsoft.com/office/powerpoint/2010/main" val="286476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BBC4-52C3-1393-DCBF-382AFBC3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/>
              <a:t>Social Programs Are Thought to Be Incredibly Hard to Dismantle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C33E2-835E-C94F-5784-EA1DFE335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/>
          <a:lstStyle/>
          <a:p>
            <a:r>
              <a:rPr lang="en-US" sz="2800" dirty="0"/>
              <a:t>McDonough (“It is a truism that public programs, once established, are difficult to eliminate.”)</a:t>
            </a:r>
          </a:p>
          <a:p>
            <a:r>
              <a:rPr lang="en-US" sz="2800" dirty="0"/>
              <a:t>Ragusa &amp; </a:t>
            </a:r>
            <a:r>
              <a:rPr lang="en-US" sz="2800" dirty="0" err="1"/>
              <a:t>Birkhead</a:t>
            </a:r>
            <a:r>
              <a:rPr lang="en-US" sz="2800" dirty="0"/>
              <a:t> (“[S]</a:t>
            </a:r>
            <a:r>
              <a:rPr lang="en-US" sz="2800" dirty="0" err="1"/>
              <a:t>ocial</a:t>
            </a:r>
            <a:r>
              <a:rPr lang="en-US" sz="2800" dirty="0"/>
              <a:t> programs are believed to be uniquely resistant to change.”)</a:t>
            </a:r>
          </a:p>
          <a:p>
            <a:r>
              <a:rPr lang="en-US" sz="2800" dirty="0"/>
              <a:t>Hacker &amp; Pierson (“Today, it is conventional wisdom to describe major social programs as a ‘third rail’—touch and die.”)</a:t>
            </a:r>
          </a:p>
          <a:p>
            <a:r>
              <a:rPr lang="en-US" sz="2800" dirty="0" err="1"/>
              <a:t>Zelizer</a:t>
            </a:r>
            <a:r>
              <a:rPr lang="en-US" sz="2800" dirty="0"/>
              <a:t> &amp; </a:t>
            </a:r>
            <a:r>
              <a:rPr lang="en-US" sz="2800" dirty="0" err="1"/>
              <a:t>Patashnik</a:t>
            </a:r>
            <a:r>
              <a:rPr lang="en-US" sz="2800" dirty="0"/>
              <a:t> (“[C]</a:t>
            </a:r>
            <a:r>
              <a:rPr lang="en-US" sz="2800" dirty="0" err="1"/>
              <a:t>onservatives</a:t>
            </a:r>
            <a:r>
              <a:rPr lang="en-US" sz="2800" dirty="0"/>
              <a:t> in power have traditionally found that dismantling existing programs can be daunting even under favorable circumstances.”)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0BE1F7-3486-D05C-68FB-1383A7C93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A51CE-2430-CF4D-87BF-931D3B4C360F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466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03880-8825-C62C-BC0B-E524BEFC3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OBBBA Has Gotten Comparatively Little Attention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657F24-A2FC-9C2C-05D2-FF753574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A51CE-2430-CF4D-87BF-931D3B4C360F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pic>
        <p:nvPicPr>
          <p:cNvPr id="7" name="Content Placeholder 6" descr="A graph of a number of people&#10;&#10;AI-generated content may be incorrect.">
            <a:extLst>
              <a:ext uri="{FF2B5EF4-FFF2-40B4-BE49-F238E27FC236}">
                <a16:creationId xmlns:a16="http://schemas.microsoft.com/office/drawing/2014/main" id="{438868DD-DEEF-D02A-0F40-94120BB36F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627" y="2209800"/>
            <a:ext cx="5626746" cy="3382034"/>
          </a:xfrm>
          <a:prstGeom prst="rect">
            <a:avLst/>
          </a:prstGeom>
          <a:noFill/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6F1ED716-77E3-C296-A30F-9D4E8CABBD65}"/>
              </a:ext>
            </a:extLst>
          </p:cNvPr>
          <p:cNvSpPr txBox="1">
            <a:spLocks/>
          </p:cNvSpPr>
          <p:nvPr/>
        </p:nvSpPr>
        <p:spPr bwMode="auto">
          <a:xfrm>
            <a:off x="609600" y="1445284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400" b="1" dirty="0"/>
              <a:t>Number of Major Newspaper Mentions of the ACA in 2017</a:t>
            </a:r>
          </a:p>
          <a:p>
            <a:r>
              <a:rPr lang="en-US" sz="1400" b="1" dirty="0"/>
              <a:t> Compared to the ACA and OBBBA in 2025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895659-6F10-AB7E-6DAB-5B26DAD79B3C}"/>
              </a:ext>
            </a:extLst>
          </p:cNvPr>
          <p:cNvSpPr txBox="1"/>
          <p:nvPr/>
        </p:nvSpPr>
        <p:spPr>
          <a:xfrm>
            <a:off x="0" y="6419577"/>
            <a:ext cx="838200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Source: </a:t>
            </a:r>
            <a:r>
              <a:rPr lang="en-US" sz="1100" dirty="0">
                <a:latin typeface="+mn-lt"/>
              </a:rPr>
              <a:t>Lexis’s Major U.S. Newspapers database, using the Headline and Lead Sections; Westlaw’s Major Newspapers, limited to the Lead/First Paragraph field.</a:t>
            </a:r>
            <a:endParaRPr lang="en-US" sz="11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4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42E306-E14D-DC20-D17E-C43E79125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335D89A-B850-2C18-02B4-2769D370F4DA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Slide Number Placeholder 1">
            <a:extLst>
              <a:ext uri="{FF2B5EF4-FFF2-40B4-BE49-F238E27FC236}">
                <a16:creationId xmlns:a16="http://schemas.microsoft.com/office/drawing/2014/main" id="{9889B0D0-0C57-DFE8-73F1-939D5C4314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4415DB-7F36-224D-BCE6-D1E898CE1F48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2CD7BC6-1448-90A5-A018-D9E5344AD4BF}"/>
              </a:ext>
            </a:extLst>
          </p:cNvPr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u="sng" dirty="0"/>
              <a:t>Retrenchment Strategies </a:t>
            </a:r>
          </a:p>
          <a:p>
            <a:r>
              <a:rPr lang="en-US" u="sng" dirty="0"/>
              <a:t>and Factors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BECADB-37D3-3FD8-4F21-3CBA4976EAD2}"/>
              </a:ext>
            </a:extLst>
          </p:cNvPr>
          <p:cNvSpPr txBox="1"/>
          <p:nvPr/>
        </p:nvSpPr>
        <p:spPr>
          <a:xfrm>
            <a:off x="1143000" y="1828800"/>
            <a:ext cx="6858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Obfuscation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Division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Compensation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Reconciliation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“Muzzle Velocity”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Retribution and Polarization</a:t>
            </a:r>
          </a:p>
        </p:txBody>
      </p:sp>
    </p:spTree>
    <p:extLst>
      <p:ext uri="{BB962C8B-B14F-4D97-AF65-F5344CB8AC3E}">
        <p14:creationId xmlns:p14="http://schemas.microsoft.com/office/powerpoint/2010/main" val="3938916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76D7062A-B0D5-C6D0-AB0B-5F52DCCE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United States Uninsured Rate (Historical and Projected)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785B21DF-7842-4086-D5D3-9DF2DFDC93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95D031-485E-E50F-1132-23E91EB05443}"/>
              </a:ext>
            </a:extLst>
          </p:cNvPr>
          <p:cNvSpPr txBox="1"/>
          <p:nvPr/>
        </p:nvSpPr>
        <p:spPr>
          <a:xfrm>
            <a:off x="0" y="6412808"/>
            <a:ext cx="838200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Matthew Fiedler, </a:t>
            </a:r>
            <a:r>
              <a:rPr lang="en-U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Taking Stock of The Health Coverage Impacts of the House Reconciliation Bill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1100" cap="sm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Health Aff. Forefront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(Jun. 10, 2025), </a:t>
            </a:r>
            <a:r>
              <a:rPr lang="en-US" sz="1100" u="sng" dirty="0">
                <a:solidFill>
                  <a:srgbClr val="46788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https://www.healthaffairs.org/content/forefront/taking-stock-health-coverage-impacts-house-reconciliation-bill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D0B7CF2-0A46-1D6A-10A3-E32F51773A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166976" y="1523271"/>
            <a:ext cx="6810048" cy="472174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2B3E7-CACD-6913-E5FF-EFB34452D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085DF669-DB34-303A-B7C4-DB6E9B191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4"/>
            <a:ext cx="8229600" cy="1693861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Questions About the Health Care Provisions in the “One Big Beautiful Bill Act”: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CC93011C-4ACB-4D84-85B4-1497B1EB9F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7EE93C-9C3B-2DC4-A789-ED3656C92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How do they work?</a:t>
            </a:r>
          </a:p>
          <a:p>
            <a:pPr marL="0" indent="0">
              <a:buNone/>
            </a:pPr>
            <a:r>
              <a:rPr lang="en-US" dirty="0"/>
              <a:t>2. How were they enacted, despite the conventional wisdom that social programs are hard to dismantle?</a:t>
            </a:r>
          </a:p>
          <a:p>
            <a:pPr marL="0" indent="0">
              <a:buNone/>
            </a:pPr>
            <a:r>
              <a:rPr lang="en-US" dirty="0"/>
              <a:t>3. How will they be implemented? (Are states in a position to mitigate coverage impacts?)</a:t>
            </a:r>
          </a:p>
        </p:txBody>
      </p:sp>
    </p:spTree>
    <p:extLst>
      <p:ext uri="{BB962C8B-B14F-4D97-AF65-F5344CB8AC3E}">
        <p14:creationId xmlns:p14="http://schemas.microsoft.com/office/powerpoint/2010/main" val="209727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E486FF-6352-DF71-2F5C-67EAD31F9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1F9BB8A9-2291-574A-E860-95F6547B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Interview Methodology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EA474C04-1985-40CD-DC7D-87EE01AEA5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5F93C4-F1A8-1A86-A840-2F803AEA4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34 semi-structured interviews of health care experts </a:t>
            </a:r>
          </a:p>
          <a:p>
            <a:r>
              <a:rPr lang="en-US" dirty="0"/>
              <a:t>Snowball sampling, cold email solicitations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5AC837-C89B-EF5C-9470-C18816B2B8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299755"/>
              </p:ext>
            </p:extLst>
          </p:nvPr>
        </p:nvGraphicFramePr>
        <p:xfrm>
          <a:off x="2057400" y="3429000"/>
          <a:ext cx="3886200" cy="1828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0537">
                  <a:extLst>
                    <a:ext uri="{9D8B030D-6E8A-4147-A177-3AD203B41FA5}">
                      <a16:colId xmlns:a16="http://schemas.microsoft.com/office/drawing/2014/main" val="1935678732"/>
                    </a:ext>
                  </a:extLst>
                </a:gridCol>
                <a:gridCol w="1075663">
                  <a:extLst>
                    <a:ext uri="{9D8B030D-6E8A-4147-A177-3AD203B41FA5}">
                      <a16:colId xmlns:a16="http://schemas.microsoft.com/office/drawing/2014/main" val="3772978144"/>
                    </a:ext>
                  </a:extLst>
                </a:gridCol>
              </a:tblGrid>
              <a:tr h="741920">
                <a:tc>
                  <a:txBody>
                    <a:bodyPr/>
                    <a:lstStyle/>
                    <a:p>
                      <a:pPr marL="0" marR="0" indent="457200" algn="r">
                        <a:buNone/>
                      </a:pPr>
                      <a:endParaRPr lang="en-US" sz="1800" i="1" kern="100" dirty="0">
                        <a:effectLst/>
                      </a:endParaRPr>
                    </a:p>
                    <a:p>
                      <a:pPr marL="0" marR="0" indent="457200" algn="ctr">
                        <a:buNone/>
                      </a:pPr>
                      <a:r>
                        <a:rPr lang="en-US" sz="1800" i="1" kern="100" dirty="0">
                          <a:effectLst/>
                        </a:rPr>
                        <a:t>Sector</a:t>
                      </a:r>
                      <a:endParaRPr lang="en-US" sz="1800" i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800" i="1" kern="100" dirty="0">
                          <a:effectLst/>
                        </a:rPr>
                        <a:t># of Experts</a:t>
                      </a:r>
                      <a:endParaRPr lang="en-US" sz="1800" i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420243"/>
                  </a:ext>
                </a:extLst>
              </a:tr>
              <a:tr h="362293">
                <a:tc>
                  <a:txBody>
                    <a:bodyPr/>
                    <a:lstStyle/>
                    <a:p>
                      <a:pPr marL="0" marR="0" indent="-1016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State Government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17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68286428"/>
                  </a:ext>
                </a:extLst>
              </a:tr>
              <a:tr h="362293">
                <a:tc>
                  <a:txBody>
                    <a:bodyPr/>
                    <a:lstStyle/>
                    <a:p>
                      <a:pPr marL="0" marR="0" indent="-1016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Non-Profit/Academia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11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1630847"/>
                  </a:ext>
                </a:extLst>
              </a:tr>
              <a:tr h="362293">
                <a:tc>
                  <a:txBody>
                    <a:bodyPr/>
                    <a:lstStyle/>
                    <a:p>
                      <a:pPr marL="0" marR="0" indent="-1016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For-Profit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457200" algn="r">
                        <a:buNone/>
                      </a:pPr>
                      <a:r>
                        <a:rPr lang="en-US" sz="1800" kern="100" dirty="0">
                          <a:effectLst/>
                        </a:rPr>
                        <a:t>6</a:t>
                      </a:r>
                      <a:endParaRPr lang="en-US" sz="18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9976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87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871E8-01F7-C70B-04EC-A0B5E1DA96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0F11B0B-3C8B-7E52-2F59-7AC0CC3F732A}"/>
              </a:ext>
            </a:extLst>
          </p:cNvPr>
          <p:cNvSpPr txBox="1"/>
          <p:nvPr/>
        </p:nvSpPr>
        <p:spPr>
          <a:xfrm>
            <a:off x="304800" y="2322808"/>
            <a:ext cx="7848600" cy="691161"/>
          </a:xfrm>
          <a:prstGeom prst="rect">
            <a:avLst/>
          </a:prstGeom>
          <a:solidFill>
            <a:schemeClr val="lt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D4C3A9AF-D2F7-E3F2-A4C0-1363EB6C8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4"/>
            <a:ext cx="8229600" cy="1693861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Questions About the Health Care Provisions in the “One Big Beautiful Bill Act”: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01D6CEAF-00EA-5013-EAF0-847E5D24A2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8F0F08-6AEB-54CF-D0B7-E9FC038C8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How do they work?</a:t>
            </a:r>
          </a:p>
          <a:p>
            <a:pPr marL="0" indent="0">
              <a:buNone/>
            </a:pPr>
            <a:r>
              <a:rPr lang="en-US" dirty="0"/>
              <a:t>2. How were they enacted, despite the conventional wisdom that social programs are hard to dismantle?</a:t>
            </a:r>
          </a:p>
          <a:p>
            <a:pPr marL="0" indent="0">
              <a:buNone/>
            </a:pPr>
            <a:r>
              <a:rPr lang="en-US" dirty="0"/>
              <a:t>3. How will they be implemented? (Are states in a position to mitigate coverage impacts?)</a:t>
            </a:r>
          </a:p>
        </p:txBody>
      </p:sp>
    </p:spTree>
    <p:extLst>
      <p:ext uri="{BB962C8B-B14F-4D97-AF65-F5344CB8AC3E}">
        <p14:creationId xmlns:p14="http://schemas.microsoft.com/office/powerpoint/2010/main" val="252264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9D7A3E2-0F87-85F7-1CB7-A43FFFC0C059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3" name="Slide Number Placeholder 1">
            <a:extLst>
              <a:ext uri="{FF2B5EF4-FFF2-40B4-BE49-F238E27FC236}">
                <a16:creationId xmlns:a16="http://schemas.microsoft.com/office/drawing/2014/main" id="{CBCBA4F8-37AC-F8EB-27C4-267A8A15ED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04415DB-7F36-224D-BCE6-D1E898CE1F48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E6443B5-02A8-B93B-F9C6-009123C69F3F}"/>
              </a:ext>
            </a:extLst>
          </p:cNvPr>
          <p:cNvSpPr txBox="1">
            <a:spLocks/>
          </p:cNvSpPr>
          <p:nvPr/>
        </p:nvSpPr>
        <p:spPr bwMode="auto">
          <a:xfrm>
            <a:off x="457200" y="15435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u="sng" dirty="0"/>
              <a:t>Health Care Policies in the OBBBA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0573D5-A95A-24F1-745A-1A7F982E67BD}"/>
              </a:ext>
            </a:extLst>
          </p:cNvPr>
          <p:cNvSpPr txBox="1"/>
          <p:nvPr/>
        </p:nvSpPr>
        <p:spPr>
          <a:xfrm>
            <a:off x="1675" y="6146168"/>
            <a:ext cx="838200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Source</a:t>
            </a:r>
            <a:r>
              <a:rPr lang="en-US" sz="1100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100" dirty="0">
                <a:latin typeface="+mn-lt"/>
              </a:rPr>
              <a:t>All estimates are estimates from the Congressional Budget Office over ten years (2025-2034). Congressional Budget Office, CBO’s Estimate of Annual Changes in the Number of People Without Health Insurance Under Title VII, Public Law 119-21 (2025; Congressional Budget Office, Estimated Budgetary Effects of Public Law 119-21, to Provide for Reconciliation Pursuant to Title II of H. Con. Res. 14, Relative to CBO’s January 2025 Baseline, Title VII, Committee on Finance (2025). </a:t>
            </a:r>
            <a:endParaRPr lang="en-US" sz="1100" dirty="0"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79ACCE-10B7-8B75-9338-946BE1EC8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425" y="1280878"/>
            <a:ext cx="7209149" cy="493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295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E3A4B-338E-0A95-4AB4-88278CD6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B48C0FC7-004A-A91D-BA27-8519ABC0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4"/>
            <a:ext cx="8229600" cy="1693861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Questions About the Health Care Provisions in the “One Big Beautiful Bill Act”: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70CC9E04-DFFC-731F-64A3-460A58AB1E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A91E18F-CD9F-F818-B3E8-4348FB79C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How do they work?</a:t>
            </a:r>
          </a:p>
          <a:p>
            <a:pPr marL="0" indent="0">
              <a:buNone/>
            </a:pPr>
            <a:r>
              <a:rPr lang="en-US" dirty="0">
                <a:highlight>
                  <a:srgbClr val="808080"/>
                </a:highlight>
              </a:rPr>
              <a:t>[2. How were they enacted, despite the conventional wisdom that social programs are hard to dismantle?]</a:t>
            </a:r>
          </a:p>
          <a:p>
            <a:pPr marL="0" indent="0">
              <a:buNone/>
            </a:pPr>
            <a:r>
              <a:rPr lang="en-US" dirty="0"/>
              <a:t>3. How will they be implemented? (Are states in a position to mitigate coverage impacts?)</a:t>
            </a:r>
          </a:p>
        </p:txBody>
      </p:sp>
    </p:spTree>
    <p:extLst>
      <p:ext uri="{BB962C8B-B14F-4D97-AF65-F5344CB8AC3E}">
        <p14:creationId xmlns:p14="http://schemas.microsoft.com/office/powerpoint/2010/main" val="701316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4674A-1F27-7396-E82E-2D4FB7D258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568C1C0-9054-D2A6-2B24-5220D3DDB33E}"/>
              </a:ext>
            </a:extLst>
          </p:cNvPr>
          <p:cNvSpPr txBox="1"/>
          <p:nvPr/>
        </p:nvSpPr>
        <p:spPr>
          <a:xfrm>
            <a:off x="152400" y="4389438"/>
            <a:ext cx="8382000" cy="1600200"/>
          </a:xfrm>
          <a:prstGeom prst="rect">
            <a:avLst/>
          </a:prstGeom>
          <a:solidFill>
            <a:schemeClr val="lt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698" name="Title 1">
            <a:extLst>
              <a:ext uri="{FF2B5EF4-FFF2-40B4-BE49-F238E27FC236}">
                <a16:creationId xmlns:a16="http://schemas.microsoft.com/office/drawing/2014/main" id="{2A3F35CE-2DC2-A6A2-D968-468380D75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4"/>
            <a:ext cx="8229600" cy="1693861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Questions About the Health Care Provisions in the “One Big Beautiful Bill Act”: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DF52C671-62C0-5F3D-5A05-4F6885DD76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0C4082F-C0FE-2082-3829-AA65A6F6D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How do they work?</a:t>
            </a:r>
          </a:p>
          <a:p>
            <a:pPr marL="0" indent="0">
              <a:buNone/>
            </a:pPr>
            <a:r>
              <a:rPr lang="en-US" dirty="0"/>
              <a:t>2. How were they enacted, despite the conventional wisdom that social programs are hard to dismantle?</a:t>
            </a:r>
          </a:p>
          <a:p>
            <a:pPr marL="0" indent="0">
              <a:buNone/>
            </a:pPr>
            <a:r>
              <a:rPr lang="en-US" dirty="0"/>
              <a:t>3. How will they be implemented? (Are states in a position to mitigate coverage impacts?)</a:t>
            </a:r>
          </a:p>
        </p:txBody>
      </p:sp>
    </p:spTree>
    <p:extLst>
      <p:ext uri="{BB962C8B-B14F-4D97-AF65-F5344CB8AC3E}">
        <p14:creationId xmlns:p14="http://schemas.microsoft.com/office/powerpoint/2010/main" val="3077317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36CDD-3D2B-319E-C252-745CA1482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1767165E-2029-766D-7837-E81964AD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u="sng" dirty="0"/>
              <a:t>Can State Officials Mitigate Coverage Losses?</a:t>
            </a:r>
          </a:p>
        </p:txBody>
      </p:sp>
      <p:sp>
        <p:nvSpPr>
          <p:cNvPr id="29699" name="Slide Number Placeholder 1">
            <a:extLst>
              <a:ext uri="{FF2B5EF4-FFF2-40B4-BE49-F238E27FC236}">
                <a16:creationId xmlns:a16="http://schemas.microsoft.com/office/drawing/2014/main" id="{B0397492-DD7E-6528-B25B-1E8C0D9B5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053DC0-4A10-A94F-8FD4-D4E1FE98A00C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  <a:cs typeface="ヒラギノ角ゴ Pro W3" panose="020B0300000000000000" pitchFamily="34" charset="-128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  <a:cs typeface="ヒラギノ角ゴ Pro W3" panose="020B0300000000000000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10F03-E8B4-AC0C-3722-57DF6872B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“I’m extremely worried about how many people that are eligible are going to be removed from coverage.” </a:t>
            </a:r>
          </a:p>
          <a:p>
            <a:r>
              <a:rPr lang="en-US" sz="2600" dirty="0"/>
              <a:t>“I’m not hopeful about any of it... It’s just varying degrees of bad.”  </a:t>
            </a:r>
          </a:p>
          <a:p>
            <a:r>
              <a:rPr lang="en-US" sz="2600" dirty="0"/>
              <a:t>“I don’t know if there’s anything we’re hopeful about.” </a:t>
            </a:r>
          </a:p>
          <a:p>
            <a:r>
              <a:rPr lang="en-US" sz="2600" dirty="0"/>
              <a:t>“I’m worried that [millions of people] will lose health care coverage… I’m worried their health will suffer. I’m worried they will have medical debt. I’m worried that hospitals will close. I’m worried about the ramifications that [being uninsured] will have on their lives.” </a:t>
            </a:r>
          </a:p>
        </p:txBody>
      </p:sp>
    </p:spTree>
    <p:extLst>
      <p:ext uri="{BB962C8B-B14F-4D97-AF65-F5344CB8AC3E}">
        <p14:creationId xmlns:p14="http://schemas.microsoft.com/office/powerpoint/2010/main" val="89888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25346</TotalTime>
  <Words>816</Words>
  <Application>Microsoft Office PowerPoint</Application>
  <PresentationFormat>On-screen Show (4:3)</PresentationFormat>
  <Paragraphs>96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Office Theme</vt:lpstr>
      <vt:lpstr>Affordable Care Act Retrenchment</vt:lpstr>
      <vt:lpstr>United States Uninsured Rate (Historical and Projected)</vt:lpstr>
      <vt:lpstr>Questions About the Health Care Provisions in the “One Big Beautiful Bill Act”:</vt:lpstr>
      <vt:lpstr>Interview Methodology</vt:lpstr>
      <vt:lpstr>Questions About the Health Care Provisions in the “One Big Beautiful Bill Act”:</vt:lpstr>
      <vt:lpstr>PowerPoint Presentation</vt:lpstr>
      <vt:lpstr>Questions About the Health Care Provisions in the “One Big Beautiful Bill Act”:</vt:lpstr>
      <vt:lpstr>Questions About the Health Care Provisions in the “One Big Beautiful Bill Act”:</vt:lpstr>
      <vt:lpstr>Can State Officials Mitigate Coverage Losses?</vt:lpstr>
      <vt:lpstr>Constraints on States</vt:lpstr>
      <vt:lpstr>Thank You</vt:lpstr>
      <vt:lpstr>Q&amp;A: More Questions About the Health Care Provisions in the “One Big Beautiful Bill Act”:</vt:lpstr>
      <vt:lpstr>Social Programs Are Thought to Be Incredibly Hard to Dismantle</vt:lpstr>
      <vt:lpstr>The OBBBA Has Gotten Comparatively Little Attention</vt:lpstr>
      <vt:lpstr>PowerPoint Presentation</vt:lpstr>
    </vt:vector>
  </TitlesOfParts>
  <Company>UVA - School of Law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template</dc:creator>
  <cp:lastModifiedBy>Scheffler, Gabriel</cp:lastModifiedBy>
  <cp:revision>818</cp:revision>
  <cp:lastPrinted>2021-04-07T13:22:53Z</cp:lastPrinted>
  <dcterms:created xsi:type="dcterms:W3CDTF">2007-01-23T21:14:24Z</dcterms:created>
  <dcterms:modified xsi:type="dcterms:W3CDTF">2026-05-29T17:07:15Z</dcterms:modified>
</cp:coreProperties>
</file>