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1" r:id="rId6"/>
    <p:sldId id="260"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76150" autoAdjust="0"/>
  </p:normalViewPr>
  <p:slideViewPr>
    <p:cSldViewPr snapToGrid="0">
      <p:cViewPr varScale="1">
        <p:scale>
          <a:sx n="84" d="100"/>
          <a:sy n="84" d="100"/>
        </p:scale>
        <p:origin x="73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trini, Alice" userId="6bad0c45-a9a8-4afd-b878-6d6eaae9c279" providerId="ADAL" clId="{65C6B2A4-C7A1-4D43-9EFA-1F3F7D7089B1}"/>
    <pc:docChg chg="undo custSel addSld delSld modSld">
      <pc:chgData name="Setrini, Alice" userId="6bad0c45-a9a8-4afd-b878-6d6eaae9c279" providerId="ADAL" clId="{65C6B2A4-C7A1-4D43-9EFA-1F3F7D7089B1}" dt="2026-06-01T22:27:36.340" v="1043" actId="20577"/>
      <pc:docMkLst>
        <pc:docMk/>
      </pc:docMkLst>
      <pc:sldChg chg="addSp delSp modSp mod setBg">
        <pc:chgData name="Setrini, Alice" userId="6bad0c45-a9a8-4afd-b878-6d6eaae9c279" providerId="ADAL" clId="{65C6B2A4-C7A1-4D43-9EFA-1F3F7D7089B1}" dt="2026-06-01T22:11:48.666" v="340" actId="26606"/>
        <pc:sldMkLst>
          <pc:docMk/>
          <pc:sldMk cId="2658648696" sldId="262"/>
        </pc:sldMkLst>
        <pc:spChg chg="mod">
          <ac:chgData name="Setrini, Alice" userId="6bad0c45-a9a8-4afd-b878-6d6eaae9c279" providerId="ADAL" clId="{65C6B2A4-C7A1-4D43-9EFA-1F3F7D7089B1}" dt="2026-06-01T22:11:48.666" v="340" actId="26606"/>
          <ac:spMkLst>
            <pc:docMk/>
            <pc:sldMk cId="2658648696" sldId="262"/>
            <ac:spMk id="2" creationId="{256C6F31-0E0F-B668-3D27-830E0AB11677}"/>
          </ac:spMkLst>
        </pc:spChg>
        <pc:spChg chg="del mod">
          <ac:chgData name="Setrini, Alice" userId="6bad0c45-a9a8-4afd-b878-6d6eaae9c279" providerId="ADAL" clId="{65C6B2A4-C7A1-4D43-9EFA-1F3F7D7089B1}" dt="2026-06-01T22:11:48.666" v="340" actId="26606"/>
          <ac:spMkLst>
            <pc:docMk/>
            <pc:sldMk cId="2658648696" sldId="262"/>
            <ac:spMk id="3" creationId="{8DF1C592-0D7D-1187-FA70-D75DE1F7EEAD}"/>
          </ac:spMkLst>
        </pc:spChg>
        <pc:spChg chg="add">
          <ac:chgData name="Setrini, Alice" userId="6bad0c45-a9a8-4afd-b878-6d6eaae9c279" providerId="ADAL" clId="{65C6B2A4-C7A1-4D43-9EFA-1F3F7D7089B1}" dt="2026-06-01T22:11:48.666" v="340" actId="26606"/>
          <ac:spMkLst>
            <pc:docMk/>
            <pc:sldMk cId="2658648696" sldId="262"/>
            <ac:spMk id="9" creationId="{56E9B3E6-E277-4D68-BA48-9CB43FFBD6E2}"/>
          </ac:spMkLst>
        </pc:spChg>
        <pc:spChg chg="add">
          <ac:chgData name="Setrini, Alice" userId="6bad0c45-a9a8-4afd-b878-6d6eaae9c279" providerId="ADAL" clId="{65C6B2A4-C7A1-4D43-9EFA-1F3F7D7089B1}" dt="2026-06-01T22:11:48.666" v="340" actId="26606"/>
          <ac:spMkLst>
            <pc:docMk/>
            <pc:sldMk cId="2658648696" sldId="262"/>
            <ac:spMk id="16" creationId="{D5B0017B-2ECA-49AF-B397-DC140825DF8D}"/>
          </ac:spMkLst>
        </pc:spChg>
        <pc:grpChg chg="add">
          <ac:chgData name="Setrini, Alice" userId="6bad0c45-a9a8-4afd-b878-6d6eaae9c279" providerId="ADAL" clId="{65C6B2A4-C7A1-4D43-9EFA-1F3F7D7089B1}" dt="2026-06-01T22:11:48.666" v="340" actId="26606"/>
          <ac:grpSpMkLst>
            <pc:docMk/>
            <pc:sldMk cId="2658648696" sldId="262"/>
            <ac:grpSpMk id="11" creationId="{AE1C45F0-260A-458C-96ED-C1F6D2151219}"/>
          </ac:grpSpMkLst>
        </pc:grpChg>
        <pc:graphicFrameChg chg="add">
          <ac:chgData name="Setrini, Alice" userId="6bad0c45-a9a8-4afd-b878-6d6eaae9c279" providerId="ADAL" clId="{65C6B2A4-C7A1-4D43-9EFA-1F3F7D7089B1}" dt="2026-06-01T22:11:48.666" v="340" actId="26606"/>
          <ac:graphicFrameMkLst>
            <pc:docMk/>
            <pc:sldMk cId="2658648696" sldId="262"/>
            <ac:graphicFrameMk id="5" creationId="{2970928F-AA34-6326-C71B-64B8B1749F0B}"/>
          </ac:graphicFrameMkLst>
        </pc:graphicFrameChg>
        <pc:cxnChg chg="add">
          <ac:chgData name="Setrini, Alice" userId="6bad0c45-a9a8-4afd-b878-6d6eaae9c279" providerId="ADAL" clId="{65C6B2A4-C7A1-4D43-9EFA-1F3F7D7089B1}" dt="2026-06-01T22:11:48.666" v="340" actId="26606"/>
          <ac:cxnSpMkLst>
            <pc:docMk/>
            <pc:sldMk cId="2658648696" sldId="262"/>
            <ac:cxnSpMk id="18" creationId="{6CF1BAF6-AD41-4082-B212-8A1F9A2E8779}"/>
          </ac:cxnSpMkLst>
        </pc:cxnChg>
      </pc:sldChg>
      <pc:sldChg chg="addSp delSp modSp mod setBg">
        <pc:chgData name="Setrini, Alice" userId="6bad0c45-a9a8-4afd-b878-6d6eaae9c279" providerId="ADAL" clId="{65C6B2A4-C7A1-4D43-9EFA-1F3F7D7089B1}" dt="2026-06-01T22:26:23.802" v="1027" actId="26606"/>
        <pc:sldMkLst>
          <pc:docMk/>
          <pc:sldMk cId="2829148658" sldId="263"/>
        </pc:sldMkLst>
        <pc:spChg chg="mod">
          <ac:chgData name="Setrini, Alice" userId="6bad0c45-a9a8-4afd-b878-6d6eaae9c279" providerId="ADAL" clId="{65C6B2A4-C7A1-4D43-9EFA-1F3F7D7089B1}" dt="2026-06-01T22:26:23.802" v="1027" actId="26606"/>
          <ac:spMkLst>
            <pc:docMk/>
            <pc:sldMk cId="2829148658" sldId="263"/>
            <ac:spMk id="2" creationId="{EA2E719D-E95C-AFF9-1315-4ACCAC08ED22}"/>
          </ac:spMkLst>
        </pc:spChg>
        <pc:spChg chg="add del mod">
          <ac:chgData name="Setrini, Alice" userId="6bad0c45-a9a8-4afd-b878-6d6eaae9c279" providerId="ADAL" clId="{65C6B2A4-C7A1-4D43-9EFA-1F3F7D7089B1}" dt="2026-06-01T22:26:23.802" v="1027" actId="26606"/>
          <ac:spMkLst>
            <pc:docMk/>
            <pc:sldMk cId="2829148658" sldId="263"/>
            <ac:spMk id="3" creationId="{7E979F19-CD86-E388-9C96-D65275561703}"/>
          </ac:spMkLst>
        </pc:spChg>
        <pc:spChg chg="add del">
          <ac:chgData name="Setrini, Alice" userId="6bad0c45-a9a8-4afd-b878-6d6eaae9c279" providerId="ADAL" clId="{65C6B2A4-C7A1-4D43-9EFA-1F3F7D7089B1}" dt="2026-06-01T22:24:06.625" v="830" actId="26606"/>
          <ac:spMkLst>
            <pc:docMk/>
            <pc:sldMk cId="2829148658" sldId="263"/>
            <ac:spMk id="6" creationId="{56E9B3E6-E277-4D68-BA48-9CB43FFBD6E2}"/>
          </ac:spMkLst>
        </pc:spChg>
        <pc:spChg chg="add">
          <ac:chgData name="Setrini, Alice" userId="6bad0c45-a9a8-4afd-b878-6d6eaae9c279" providerId="ADAL" clId="{65C6B2A4-C7A1-4D43-9EFA-1F3F7D7089B1}" dt="2026-06-01T22:26:23.802" v="1027" actId="26606"/>
          <ac:spMkLst>
            <pc:docMk/>
            <pc:sldMk cId="2829148658" sldId="263"/>
            <ac:spMk id="8" creationId="{56E9B3E6-E277-4D68-BA48-9CB43FFBD6E2}"/>
          </ac:spMkLst>
        </pc:spChg>
        <pc:spChg chg="add del">
          <ac:chgData name="Setrini, Alice" userId="6bad0c45-a9a8-4afd-b878-6d6eaae9c279" providerId="ADAL" clId="{65C6B2A4-C7A1-4D43-9EFA-1F3F7D7089B1}" dt="2026-06-01T22:23:41.593" v="826" actId="26606"/>
          <ac:spMkLst>
            <pc:docMk/>
            <pc:sldMk cId="2829148658" sldId="263"/>
            <ac:spMk id="9" creationId="{BACC6370-2D7E-4714-9D71-7542949D7D5D}"/>
          </ac:spMkLst>
        </pc:spChg>
        <pc:spChg chg="add del">
          <ac:chgData name="Setrini, Alice" userId="6bad0c45-a9a8-4afd-b878-6d6eaae9c279" providerId="ADAL" clId="{65C6B2A4-C7A1-4D43-9EFA-1F3F7D7089B1}" dt="2026-06-01T22:23:41.593" v="826" actId="26606"/>
          <ac:spMkLst>
            <pc:docMk/>
            <pc:sldMk cId="2829148658" sldId="263"/>
            <ac:spMk id="11" creationId="{F68B3F68-107C-434F-AA38-110D5EA91B85}"/>
          </ac:spMkLst>
        </pc:spChg>
        <pc:spChg chg="add del">
          <ac:chgData name="Setrini, Alice" userId="6bad0c45-a9a8-4afd-b878-6d6eaae9c279" providerId="ADAL" clId="{65C6B2A4-C7A1-4D43-9EFA-1F3F7D7089B1}" dt="2026-06-01T22:23:41.593" v="826" actId="26606"/>
          <ac:spMkLst>
            <pc:docMk/>
            <pc:sldMk cId="2829148658" sldId="263"/>
            <ac:spMk id="13" creationId="{AAD0DBB9-1A4B-4391-81D4-CB19F9AB918A}"/>
          </ac:spMkLst>
        </pc:spChg>
        <pc:spChg chg="add del">
          <ac:chgData name="Setrini, Alice" userId="6bad0c45-a9a8-4afd-b878-6d6eaae9c279" providerId="ADAL" clId="{65C6B2A4-C7A1-4D43-9EFA-1F3F7D7089B1}" dt="2026-06-01T22:23:41.593" v="826" actId="26606"/>
          <ac:spMkLst>
            <pc:docMk/>
            <pc:sldMk cId="2829148658" sldId="263"/>
            <ac:spMk id="15" creationId="{063BBA22-50EA-4C4D-BE05-F1CE4E63AA56}"/>
          </ac:spMkLst>
        </pc:spChg>
        <pc:spChg chg="add del">
          <ac:chgData name="Setrini, Alice" userId="6bad0c45-a9a8-4afd-b878-6d6eaae9c279" providerId="ADAL" clId="{65C6B2A4-C7A1-4D43-9EFA-1F3F7D7089B1}" dt="2026-06-01T22:24:06.625" v="830" actId="26606"/>
          <ac:spMkLst>
            <pc:docMk/>
            <pc:sldMk cId="2829148658" sldId="263"/>
            <ac:spMk id="16" creationId="{D5B0017B-2ECA-49AF-B397-DC140825DF8D}"/>
          </ac:spMkLst>
        </pc:spChg>
        <pc:spChg chg="add">
          <ac:chgData name="Setrini, Alice" userId="6bad0c45-a9a8-4afd-b878-6d6eaae9c279" providerId="ADAL" clId="{65C6B2A4-C7A1-4D43-9EFA-1F3F7D7089B1}" dt="2026-06-01T22:26:23.802" v="1027" actId="26606"/>
          <ac:spMkLst>
            <pc:docMk/>
            <pc:sldMk cId="2829148658" sldId="263"/>
            <ac:spMk id="20" creationId="{D5B0017B-2ECA-49AF-B397-DC140825DF8D}"/>
          </ac:spMkLst>
        </pc:spChg>
        <pc:grpChg chg="add del">
          <ac:chgData name="Setrini, Alice" userId="6bad0c45-a9a8-4afd-b878-6d6eaae9c279" providerId="ADAL" clId="{65C6B2A4-C7A1-4D43-9EFA-1F3F7D7089B1}" dt="2026-06-01T22:24:06.625" v="830" actId="26606"/>
          <ac:grpSpMkLst>
            <pc:docMk/>
            <pc:sldMk cId="2829148658" sldId="263"/>
            <ac:grpSpMk id="7" creationId="{AE1C45F0-260A-458C-96ED-C1F6D2151219}"/>
          </ac:grpSpMkLst>
        </pc:grpChg>
        <pc:grpChg chg="add">
          <ac:chgData name="Setrini, Alice" userId="6bad0c45-a9a8-4afd-b878-6d6eaae9c279" providerId="ADAL" clId="{65C6B2A4-C7A1-4D43-9EFA-1F3F7D7089B1}" dt="2026-06-01T22:26:23.802" v="1027" actId="26606"/>
          <ac:grpSpMkLst>
            <pc:docMk/>
            <pc:sldMk cId="2829148658" sldId="263"/>
            <ac:grpSpMk id="17" creationId="{AE1C45F0-260A-458C-96ED-C1F6D2151219}"/>
          </ac:grpSpMkLst>
        </pc:grpChg>
        <pc:graphicFrameChg chg="add del">
          <ac:chgData name="Setrini, Alice" userId="6bad0c45-a9a8-4afd-b878-6d6eaae9c279" providerId="ADAL" clId="{65C6B2A4-C7A1-4D43-9EFA-1F3F7D7089B1}" dt="2026-06-01T22:23:41.593" v="826" actId="26606"/>
          <ac:graphicFrameMkLst>
            <pc:docMk/>
            <pc:sldMk cId="2829148658" sldId="263"/>
            <ac:graphicFrameMk id="5" creationId="{BAF37AAA-8571-65B4-821A-C63504654AC2}"/>
          </ac:graphicFrameMkLst>
        </pc:graphicFrameChg>
        <pc:graphicFrameChg chg="add del">
          <ac:chgData name="Setrini, Alice" userId="6bad0c45-a9a8-4afd-b878-6d6eaae9c279" providerId="ADAL" clId="{65C6B2A4-C7A1-4D43-9EFA-1F3F7D7089B1}" dt="2026-06-01T22:24:06.625" v="830" actId="26606"/>
          <ac:graphicFrameMkLst>
            <pc:docMk/>
            <pc:sldMk cId="2829148658" sldId="263"/>
            <ac:graphicFrameMk id="10" creationId="{F17E1909-168C-4D53-3D63-AAEC3ACDDF0A}"/>
          </ac:graphicFrameMkLst>
        </pc:graphicFrameChg>
        <pc:graphicFrameChg chg="add">
          <ac:chgData name="Setrini, Alice" userId="6bad0c45-a9a8-4afd-b878-6d6eaae9c279" providerId="ADAL" clId="{65C6B2A4-C7A1-4D43-9EFA-1F3F7D7089B1}" dt="2026-06-01T22:26:23.802" v="1027" actId="26606"/>
          <ac:graphicFrameMkLst>
            <pc:docMk/>
            <pc:sldMk cId="2829148658" sldId="263"/>
            <ac:graphicFrameMk id="22" creationId="{B288A6A4-A622-56BF-178E-AE170F6EB961}"/>
          </ac:graphicFrameMkLst>
        </pc:graphicFrameChg>
        <pc:cxnChg chg="add del">
          <ac:chgData name="Setrini, Alice" userId="6bad0c45-a9a8-4afd-b878-6d6eaae9c279" providerId="ADAL" clId="{65C6B2A4-C7A1-4D43-9EFA-1F3F7D7089B1}" dt="2026-06-01T22:24:06.625" v="830" actId="26606"/>
          <ac:cxnSpMkLst>
            <pc:docMk/>
            <pc:sldMk cId="2829148658" sldId="263"/>
            <ac:cxnSpMk id="18" creationId="{6CF1BAF6-AD41-4082-B212-8A1F9A2E8779}"/>
          </ac:cxnSpMkLst>
        </pc:cxnChg>
        <pc:cxnChg chg="add">
          <ac:chgData name="Setrini, Alice" userId="6bad0c45-a9a8-4afd-b878-6d6eaae9c279" providerId="ADAL" clId="{65C6B2A4-C7A1-4D43-9EFA-1F3F7D7089B1}" dt="2026-06-01T22:26:23.802" v="1027" actId="26606"/>
          <ac:cxnSpMkLst>
            <pc:docMk/>
            <pc:sldMk cId="2829148658" sldId="263"/>
            <ac:cxnSpMk id="21" creationId="{6CF1BAF6-AD41-4082-B212-8A1F9A2E8779}"/>
          </ac:cxnSpMkLst>
        </pc:cxnChg>
      </pc:sldChg>
      <pc:sldChg chg="addSp delSp modSp mod setBg">
        <pc:chgData name="Setrini, Alice" userId="6bad0c45-a9a8-4afd-b878-6d6eaae9c279" providerId="ADAL" clId="{65C6B2A4-C7A1-4D43-9EFA-1F3F7D7089B1}" dt="2026-06-01T22:27:36.340" v="1043" actId="20577"/>
        <pc:sldMkLst>
          <pc:docMk/>
          <pc:sldMk cId="3831841431" sldId="264"/>
        </pc:sldMkLst>
        <pc:spChg chg="mod">
          <ac:chgData name="Setrini, Alice" userId="6bad0c45-a9a8-4afd-b878-6d6eaae9c279" providerId="ADAL" clId="{65C6B2A4-C7A1-4D43-9EFA-1F3F7D7089B1}" dt="2026-06-01T22:27:36.340" v="1043" actId="20577"/>
          <ac:spMkLst>
            <pc:docMk/>
            <pc:sldMk cId="3831841431" sldId="264"/>
            <ac:spMk id="2" creationId="{92D4235D-1FE9-100D-5ED2-A4CBC47D0F92}"/>
          </ac:spMkLst>
        </pc:spChg>
        <pc:spChg chg="add del">
          <ac:chgData name="Setrini, Alice" userId="6bad0c45-a9a8-4afd-b878-6d6eaae9c279" providerId="ADAL" clId="{65C6B2A4-C7A1-4D43-9EFA-1F3F7D7089B1}" dt="2026-06-01T22:27:33.985" v="1042" actId="26606"/>
          <ac:spMkLst>
            <pc:docMk/>
            <pc:sldMk cId="3831841431" sldId="264"/>
            <ac:spMk id="3" creationId="{35677032-644A-62E1-CA39-3FC9EB425991}"/>
          </ac:spMkLst>
        </pc:spChg>
        <pc:spChg chg="add">
          <ac:chgData name="Setrini, Alice" userId="6bad0c45-a9a8-4afd-b878-6d6eaae9c279" providerId="ADAL" clId="{65C6B2A4-C7A1-4D43-9EFA-1F3F7D7089B1}" dt="2026-06-01T22:27:33.985" v="1042" actId="26606"/>
          <ac:spMkLst>
            <pc:docMk/>
            <pc:sldMk cId="3831841431" sldId="264"/>
            <ac:spMk id="8" creationId="{EB0222B5-B739-82A9-5CCC-C5585AE12A69}"/>
          </ac:spMkLst>
        </pc:spChg>
        <pc:spChg chg="add del">
          <ac:chgData name="Setrini, Alice" userId="6bad0c45-a9a8-4afd-b878-6d6eaae9c279" providerId="ADAL" clId="{65C6B2A4-C7A1-4D43-9EFA-1F3F7D7089B1}" dt="2026-06-01T22:27:15.831" v="1029" actId="26606"/>
          <ac:spMkLst>
            <pc:docMk/>
            <pc:sldMk cId="3831841431" sldId="264"/>
            <ac:spMk id="9" creationId="{EB0222B5-B739-82A9-5CCC-C5585AE12A69}"/>
          </ac:spMkLst>
        </pc:spChg>
        <pc:spChg chg="add del">
          <ac:chgData name="Setrini, Alice" userId="6bad0c45-a9a8-4afd-b878-6d6eaae9c279" providerId="ADAL" clId="{65C6B2A4-C7A1-4D43-9EFA-1F3F7D7089B1}" dt="2026-06-01T22:27:21.231" v="1031" actId="26606"/>
          <ac:spMkLst>
            <pc:docMk/>
            <pc:sldMk cId="3831841431" sldId="264"/>
            <ac:spMk id="10" creationId="{A3363022-C969-41E9-8EB2-E4C94908C1FA}"/>
          </ac:spMkLst>
        </pc:spChg>
        <pc:spChg chg="add del">
          <ac:chgData name="Setrini, Alice" userId="6bad0c45-a9a8-4afd-b878-6d6eaae9c279" providerId="ADAL" clId="{65C6B2A4-C7A1-4D43-9EFA-1F3F7D7089B1}" dt="2026-06-01T22:27:15.831" v="1029" actId="26606"/>
          <ac:spMkLst>
            <pc:docMk/>
            <pc:sldMk cId="3831841431" sldId="264"/>
            <ac:spMk id="11" creationId="{5BE23E75-E7E9-4D9F-6D25-5512363F8621}"/>
          </ac:spMkLst>
        </pc:spChg>
        <pc:spChg chg="add del">
          <ac:chgData name="Setrini, Alice" userId="6bad0c45-a9a8-4afd-b878-6d6eaae9c279" providerId="ADAL" clId="{65C6B2A4-C7A1-4D43-9EFA-1F3F7D7089B1}" dt="2026-06-01T22:27:21.231" v="1031" actId="26606"/>
          <ac:spMkLst>
            <pc:docMk/>
            <pc:sldMk cId="3831841431" sldId="264"/>
            <ac:spMk id="12" creationId="{8D1AD6B3-BE88-4CEB-BA17-790657CC4729}"/>
          </ac:spMkLst>
        </pc:spChg>
        <pc:spChg chg="add">
          <ac:chgData name="Setrini, Alice" userId="6bad0c45-a9a8-4afd-b878-6d6eaae9c279" providerId="ADAL" clId="{65C6B2A4-C7A1-4D43-9EFA-1F3F7D7089B1}" dt="2026-06-01T22:27:33.985" v="1042" actId="26606"/>
          <ac:spMkLst>
            <pc:docMk/>
            <pc:sldMk cId="3831841431" sldId="264"/>
            <ac:spMk id="15" creationId="{5BE23E75-E7E9-4D9F-6D25-5512363F8621}"/>
          </ac:spMkLst>
        </pc:spChg>
        <pc:grpChg chg="add del">
          <ac:chgData name="Setrini, Alice" userId="6bad0c45-a9a8-4afd-b878-6d6eaae9c279" providerId="ADAL" clId="{65C6B2A4-C7A1-4D43-9EFA-1F3F7D7089B1}" dt="2026-06-01T22:27:21.231" v="1031" actId="26606"/>
          <ac:grpSpMkLst>
            <pc:docMk/>
            <pc:sldMk cId="3831841431" sldId="264"/>
            <ac:grpSpMk id="14" creationId="{89D1390B-7E13-4B4F-9CB2-391063412E54}"/>
          </ac:grpSpMkLst>
        </pc:grpChg>
        <pc:picChg chg="add del">
          <ac:chgData name="Setrini, Alice" userId="6bad0c45-a9a8-4afd-b878-6d6eaae9c279" providerId="ADAL" clId="{65C6B2A4-C7A1-4D43-9EFA-1F3F7D7089B1}" dt="2026-06-01T22:27:15.831" v="1029" actId="26606"/>
          <ac:picMkLst>
            <pc:docMk/>
            <pc:sldMk cId="3831841431" sldId="264"/>
            <ac:picMk id="5" creationId="{0608AB37-E144-566B-10DD-04156BF51EC7}"/>
          </ac:picMkLst>
        </pc:picChg>
        <pc:picChg chg="add">
          <ac:chgData name="Setrini, Alice" userId="6bad0c45-a9a8-4afd-b878-6d6eaae9c279" providerId="ADAL" clId="{65C6B2A4-C7A1-4D43-9EFA-1F3F7D7089B1}" dt="2026-06-01T22:27:33.985" v="1042" actId="26606"/>
          <ac:picMkLst>
            <pc:docMk/>
            <pc:sldMk cId="3831841431" sldId="264"/>
            <ac:picMk id="6" creationId="{FBD7E80B-E438-E1B8-6044-7D4774636B82}"/>
          </ac:picMkLst>
        </pc:picChg>
        <pc:picChg chg="add del">
          <ac:chgData name="Setrini, Alice" userId="6bad0c45-a9a8-4afd-b878-6d6eaae9c279" providerId="ADAL" clId="{65C6B2A4-C7A1-4D43-9EFA-1F3F7D7089B1}" dt="2026-06-01T22:27:21.231" v="1031" actId="26606"/>
          <ac:picMkLst>
            <pc:docMk/>
            <pc:sldMk cId="3831841431" sldId="264"/>
            <ac:picMk id="7" creationId="{58B0C3A2-4D4E-656A-A0F0-3623A1DA4963}"/>
          </ac:picMkLst>
        </pc:picChg>
        <pc:cxnChg chg="add del">
          <ac:chgData name="Setrini, Alice" userId="6bad0c45-a9a8-4afd-b878-6d6eaae9c279" providerId="ADAL" clId="{65C6B2A4-C7A1-4D43-9EFA-1F3F7D7089B1}" dt="2026-06-01T22:27:15.831" v="1029" actId="26606"/>
          <ac:cxnSpMkLst>
            <pc:docMk/>
            <pc:sldMk cId="3831841431" sldId="264"/>
            <ac:cxnSpMk id="13" creationId="{61B115DB-65EB-3FC3-7284-CFDF4ADC60B6}"/>
          </ac:cxnSpMkLst>
        </pc:cxnChg>
        <pc:cxnChg chg="add">
          <ac:chgData name="Setrini, Alice" userId="6bad0c45-a9a8-4afd-b878-6d6eaae9c279" providerId="ADAL" clId="{65C6B2A4-C7A1-4D43-9EFA-1F3F7D7089B1}" dt="2026-06-01T22:27:33.985" v="1042" actId="26606"/>
          <ac:cxnSpMkLst>
            <pc:docMk/>
            <pc:sldMk cId="3831841431" sldId="264"/>
            <ac:cxnSpMk id="16" creationId="{61B115DB-65EB-3FC3-7284-CFDF4ADC60B6}"/>
          </ac:cxnSpMkLst>
        </pc:cxnChg>
      </pc:sldChg>
      <pc:sldChg chg="new del">
        <pc:chgData name="Setrini, Alice" userId="6bad0c45-a9a8-4afd-b878-6d6eaae9c279" providerId="ADAL" clId="{65C6B2A4-C7A1-4D43-9EFA-1F3F7D7089B1}" dt="2026-06-01T22:25:45.903" v="958" actId="2696"/>
        <pc:sldMkLst>
          <pc:docMk/>
          <pc:sldMk cId="771733652" sldId="265"/>
        </pc:sldMkLst>
      </pc:sldChg>
    </pc:docChg>
  </pc:docChgLst>
</pc:chgInfo>
</file>

<file path=ppt/diagrams/_rels/data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_rels/drawing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931C65-633E-49EB-A83D-2A30976D8C7E}"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CCE28F23-7BC6-4069-B285-2A48E18DDAE4}">
      <dgm:prSet/>
      <dgm:spPr/>
      <dgm:t>
        <a:bodyPr/>
        <a:lstStyle/>
        <a:p>
          <a:r>
            <a:rPr lang="en-US"/>
            <a:t>Maternal Care Deserts are key drivers of National Maternal Health Crisis- residing in a maternity care desert is significantly associated with higher rates of maternal and pregnancy-related mortality</a:t>
          </a:r>
        </a:p>
      </dgm:t>
    </dgm:pt>
    <dgm:pt modelId="{7256E63C-F43A-48E8-861F-D12167929494}" type="parTrans" cxnId="{DE826B72-DD74-470B-A034-D137B8A2DBCC}">
      <dgm:prSet/>
      <dgm:spPr/>
      <dgm:t>
        <a:bodyPr/>
        <a:lstStyle/>
        <a:p>
          <a:endParaRPr lang="en-US"/>
        </a:p>
      </dgm:t>
    </dgm:pt>
    <dgm:pt modelId="{81BB5BE1-61B6-4350-B1BC-E6F820E4A4DC}" type="sibTrans" cxnId="{DE826B72-DD74-470B-A034-D137B8A2DBCC}">
      <dgm:prSet/>
      <dgm:spPr/>
      <dgm:t>
        <a:bodyPr/>
        <a:lstStyle/>
        <a:p>
          <a:endParaRPr lang="en-US"/>
        </a:p>
      </dgm:t>
    </dgm:pt>
    <dgm:pt modelId="{901464E1-6314-4D3D-8DCA-F5E0D5405B4C}">
      <dgm:prSet/>
      <dgm:spPr/>
      <dgm:t>
        <a:bodyPr/>
        <a:lstStyle/>
        <a:p>
          <a:r>
            <a:rPr lang="en-US"/>
            <a:t>Defined as counties where there are no hospitals offering obstetric services or birth centers, no OBGYNs or certified nurse midwives</a:t>
          </a:r>
        </a:p>
      </dgm:t>
    </dgm:pt>
    <dgm:pt modelId="{481E46A6-8B1F-4F1A-BF71-10ADC14F9887}" type="parTrans" cxnId="{F9CE0784-008D-41FC-AA48-58282811DFA7}">
      <dgm:prSet/>
      <dgm:spPr/>
      <dgm:t>
        <a:bodyPr/>
        <a:lstStyle/>
        <a:p>
          <a:endParaRPr lang="en-US"/>
        </a:p>
      </dgm:t>
    </dgm:pt>
    <dgm:pt modelId="{ABFA39F0-92A9-4F16-B582-07187B49258E}" type="sibTrans" cxnId="{F9CE0784-008D-41FC-AA48-58282811DFA7}">
      <dgm:prSet/>
      <dgm:spPr/>
      <dgm:t>
        <a:bodyPr/>
        <a:lstStyle/>
        <a:p>
          <a:endParaRPr lang="en-US"/>
        </a:p>
      </dgm:t>
    </dgm:pt>
    <dgm:pt modelId="{A8109A72-3EE4-41AF-BEA4-A16508753815}">
      <dgm:prSet/>
      <dgm:spPr/>
      <dgm:t>
        <a:bodyPr/>
        <a:lstStyle/>
        <a:p>
          <a:r>
            <a:rPr lang="en-US"/>
            <a:t>Particularly acute adverse impact on Black women and women in rural areas</a:t>
          </a:r>
        </a:p>
      </dgm:t>
    </dgm:pt>
    <dgm:pt modelId="{0F8CA88B-F030-4552-A788-0BA66D747450}" type="parTrans" cxnId="{1FCFC704-0264-449A-ADA8-C76A39C0124E}">
      <dgm:prSet/>
      <dgm:spPr/>
      <dgm:t>
        <a:bodyPr/>
        <a:lstStyle/>
        <a:p>
          <a:endParaRPr lang="en-US"/>
        </a:p>
      </dgm:t>
    </dgm:pt>
    <dgm:pt modelId="{47355C12-80B3-46D3-982A-3215962940BC}" type="sibTrans" cxnId="{1FCFC704-0264-449A-ADA8-C76A39C0124E}">
      <dgm:prSet/>
      <dgm:spPr/>
      <dgm:t>
        <a:bodyPr/>
        <a:lstStyle/>
        <a:p>
          <a:endParaRPr lang="en-US"/>
        </a:p>
      </dgm:t>
    </dgm:pt>
    <dgm:pt modelId="{F0AF5CD1-BB92-47F6-9423-A41F47924191}" type="pres">
      <dgm:prSet presAssocID="{55931C65-633E-49EB-A83D-2A30976D8C7E}" presName="vert0" presStyleCnt="0">
        <dgm:presLayoutVars>
          <dgm:dir/>
          <dgm:animOne val="branch"/>
          <dgm:animLvl val="lvl"/>
        </dgm:presLayoutVars>
      </dgm:prSet>
      <dgm:spPr/>
    </dgm:pt>
    <dgm:pt modelId="{D99C29D8-8829-4706-B8F1-04CB8CF5900E}" type="pres">
      <dgm:prSet presAssocID="{CCE28F23-7BC6-4069-B285-2A48E18DDAE4}" presName="thickLine" presStyleLbl="alignNode1" presStyleIdx="0" presStyleCnt="3"/>
      <dgm:spPr/>
    </dgm:pt>
    <dgm:pt modelId="{A222C0D6-2174-4FF2-94E1-F80443F87365}" type="pres">
      <dgm:prSet presAssocID="{CCE28F23-7BC6-4069-B285-2A48E18DDAE4}" presName="horz1" presStyleCnt="0"/>
      <dgm:spPr/>
    </dgm:pt>
    <dgm:pt modelId="{00D2F34D-6DD3-4393-BAA8-DEBEB22EAA79}" type="pres">
      <dgm:prSet presAssocID="{CCE28F23-7BC6-4069-B285-2A48E18DDAE4}" presName="tx1" presStyleLbl="revTx" presStyleIdx="0" presStyleCnt="3"/>
      <dgm:spPr/>
    </dgm:pt>
    <dgm:pt modelId="{F0C50E68-E8F5-4864-8CA8-82E738E080FF}" type="pres">
      <dgm:prSet presAssocID="{CCE28F23-7BC6-4069-B285-2A48E18DDAE4}" presName="vert1" presStyleCnt="0"/>
      <dgm:spPr/>
    </dgm:pt>
    <dgm:pt modelId="{E9E67976-AD19-47D4-B789-566894632CEF}" type="pres">
      <dgm:prSet presAssocID="{901464E1-6314-4D3D-8DCA-F5E0D5405B4C}" presName="thickLine" presStyleLbl="alignNode1" presStyleIdx="1" presStyleCnt="3"/>
      <dgm:spPr/>
    </dgm:pt>
    <dgm:pt modelId="{7B7E57E6-732E-441A-A73B-6D5C476C9DA4}" type="pres">
      <dgm:prSet presAssocID="{901464E1-6314-4D3D-8DCA-F5E0D5405B4C}" presName="horz1" presStyleCnt="0"/>
      <dgm:spPr/>
    </dgm:pt>
    <dgm:pt modelId="{277D47E8-5FF7-4529-904C-94C58F6ABAB5}" type="pres">
      <dgm:prSet presAssocID="{901464E1-6314-4D3D-8DCA-F5E0D5405B4C}" presName="tx1" presStyleLbl="revTx" presStyleIdx="1" presStyleCnt="3"/>
      <dgm:spPr/>
    </dgm:pt>
    <dgm:pt modelId="{1334BABE-5EA6-4F81-AF0D-8C8DC2BC6A9F}" type="pres">
      <dgm:prSet presAssocID="{901464E1-6314-4D3D-8DCA-F5E0D5405B4C}" presName="vert1" presStyleCnt="0"/>
      <dgm:spPr/>
    </dgm:pt>
    <dgm:pt modelId="{55394F6F-7FCB-4E6E-8157-E52996AC1EA4}" type="pres">
      <dgm:prSet presAssocID="{A8109A72-3EE4-41AF-BEA4-A16508753815}" presName="thickLine" presStyleLbl="alignNode1" presStyleIdx="2" presStyleCnt="3"/>
      <dgm:spPr/>
    </dgm:pt>
    <dgm:pt modelId="{4485C95A-EBE4-4EEB-B187-5EF414247B09}" type="pres">
      <dgm:prSet presAssocID="{A8109A72-3EE4-41AF-BEA4-A16508753815}" presName="horz1" presStyleCnt="0"/>
      <dgm:spPr/>
    </dgm:pt>
    <dgm:pt modelId="{D038A720-F47B-437C-A576-7F433951D953}" type="pres">
      <dgm:prSet presAssocID="{A8109A72-3EE4-41AF-BEA4-A16508753815}" presName="tx1" presStyleLbl="revTx" presStyleIdx="2" presStyleCnt="3"/>
      <dgm:spPr/>
    </dgm:pt>
    <dgm:pt modelId="{FC795AF3-D8F4-41B4-A711-C4F9FAED5D1C}" type="pres">
      <dgm:prSet presAssocID="{A8109A72-3EE4-41AF-BEA4-A16508753815}" presName="vert1" presStyleCnt="0"/>
      <dgm:spPr/>
    </dgm:pt>
  </dgm:ptLst>
  <dgm:cxnLst>
    <dgm:cxn modelId="{1FCFC704-0264-449A-ADA8-C76A39C0124E}" srcId="{55931C65-633E-49EB-A83D-2A30976D8C7E}" destId="{A8109A72-3EE4-41AF-BEA4-A16508753815}" srcOrd="2" destOrd="0" parTransId="{0F8CA88B-F030-4552-A788-0BA66D747450}" sibTransId="{47355C12-80B3-46D3-982A-3215962940BC}"/>
    <dgm:cxn modelId="{BC257E6F-F2C1-4B90-A193-FFDEB64EF836}" type="presOf" srcId="{55931C65-633E-49EB-A83D-2A30976D8C7E}" destId="{F0AF5CD1-BB92-47F6-9423-A41F47924191}" srcOrd="0" destOrd="0" presId="urn:microsoft.com/office/officeart/2008/layout/LinedList"/>
    <dgm:cxn modelId="{DE826B72-DD74-470B-A034-D137B8A2DBCC}" srcId="{55931C65-633E-49EB-A83D-2A30976D8C7E}" destId="{CCE28F23-7BC6-4069-B285-2A48E18DDAE4}" srcOrd="0" destOrd="0" parTransId="{7256E63C-F43A-48E8-861F-D12167929494}" sibTransId="{81BB5BE1-61B6-4350-B1BC-E6F820E4A4DC}"/>
    <dgm:cxn modelId="{096D0D5A-755B-419A-8E81-8E7FD41B3EFB}" type="presOf" srcId="{901464E1-6314-4D3D-8DCA-F5E0D5405B4C}" destId="{277D47E8-5FF7-4529-904C-94C58F6ABAB5}" srcOrd="0" destOrd="0" presId="urn:microsoft.com/office/officeart/2008/layout/LinedList"/>
    <dgm:cxn modelId="{F9CE0784-008D-41FC-AA48-58282811DFA7}" srcId="{55931C65-633E-49EB-A83D-2A30976D8C7E}" destId="{901464E1-6314-4D3D-8DCA-F5E0D5405B4C}" srcOrd="1" destOrd="0" parTransId="{481E46A6-8B1F-4F1A-BF71-10ADC14F9887}" sibTransId="{ABFA39F0-92A9-4F16-B582-07187B49258E}"/>
    <dgm:cxn modelId="{375C0FA6-9AC4-4E33-B3C7-3D14B9A25630}" type="presOf" srcId="{CCE28F23-7BC6-4069-B285-2A48E18DDAE4}" destId="{00D2F34D-6DD3-4393-BAA8-DEBEB22EAA79}" srcOrd="0" destOrd="0" presId="urn:microsoft.com/office/officeart/2008/layout/LinedList"/>
    <dgm:cxn modelId="{4827F4FE-E387-41BA-A14A-A5367492F360}" type="presOf" srcId="{A8109A72-3EE4-41AF-BEA4-A16508753815}" destId="{D038A720-F47B-437C-A576-7F433951D953}" srcOrd="0" destOrd="0" presId="urn:microsoft.com/office/officeart/2008/layout/LinedList"/>
    <dgm:cxn modelId="{DB912359-1A79-4DB6-BD72-B572C47CE814}" type="presParOf" srcId="{F0AF5CD1-BB92-47F6-9423-A41F47924191}" destId="{D99C29D8-8829-4706-B8F1-04CB8CF5900E}" srcOrd="0" destOrd="0" presId="urn:microsoft.com/office/officeart/2008/layout/LinedList"/>
    <dgm:cxn modelId="{08BC9C48-F984-479B-9747-B9C993E63056}" type="presParOf" srcId="{F0AF5CD1-BB92-47F6-9423-A41F47924191}" destId="{A222C0D6-2174-4FF2-94E1-F80443F87365}" srcOrd="1" destOrd="0" presId="urn:microsoft.com/office/officeart/2008/layout/LinedList"/>
    <dgm:cxn modelId="{2B6DCC4E-12AA-45D5-948E-BEA4E6042157}" type="presParOf" srcId="{A222C0D6-2174-4FF2-94E1-F80443F87365}" destId="{00D2F34D-6DD3-4393-BAA8-DEBEB22EAA79}" srcOrd="0" destOrd="0" presId="urn:microsoft.com/office/officeart/2008/layout/LinedList"/>
    <dgm:cxn modelId="{6B013356-9383-4178-9CD9-1EBC172537BE}" type="presParOf" srcId="{A222C0D6-2174-4FF2-94E1-F80443F87365}" destId="{F0C50E68-E8F5-4864-8CA8-82E738E080FF}" srcOrd="1" destOrd="0" presId="urn:microsoft.com/office/officeart/2008/layout/LinedList"/>
    <dgm:cxn modelId="{5C5900C9-8194-4952-A842-10A1AC8612F3}" type="presParOf" srcId="{F0AF5CD1-BB92-47F6-9423-A41F47924191}" destId="{E9E67976-AD19-47D4-B789-566894632CEF}" srcOrd="2" destOrd="0" presId="urn:microsoft.com/office/officeart/2008/layout/LinedList"/>
    <dgm:cxn modelId="{DA477C70-7D3E-4A68-9987-370C8900573F}" type="presParOf" srcId="{F0AF5CD1-BB92-47F6-9423-A41F47924191}" destId="{7B7E57E6-732E-441A-A73B-6D5C476C9DA4}" srcOrd="3" destOrd="0" presId="urn:microsoft.com/office/officeart/2008/layout/LinedList"/>
    <dgm:cxn modelId="{A826488B-69DC-4B94-8873-C06C232851F3}" type="presParOf" srcId="{7B7E57E6-732E-441A-A73B-6D5C476C9DA4}" destId="{277D47E8-5FF7-4529-904C-94C58F6ABAB5}" srcOrd="0" destOrd="0" presId="urn:microsoft.com/office/officeart/2008/layout/LinedList"/>
    <dgm:cxn modelId="{BD254DA9-6D09-4F28-B15E-688D07CBD9E9}" type="presParOf" srcId="{7B7E57E6-732E-441A-A73B-6D5C476C9DA4}" destId="{1334BABE-5EA6-4F81-AF0D-8C8DC2BC6A9F}" srcOrd="1" destOrd="0" presId="urn:microsoft.com/office/officeart/2008/layout/LinedList"/>
    <dgm:cxn modelId="{0190BD06-355D-40D0-A17C-7C2945889E3A}" type="presParOf" srcId="{F0AF5CD1-BB92-47F6-9423-A41F47924191}" destId="{55394F6F-7FCB-4E6E-8157-E52996AC1EA4}" srcOrd="4" destOrd="0" presId="urn:microsoft.com/office/officeart/2008/layout/LinedList"/>
    <dgm:cxn modelId="{5BEDF75B-7F8D-4846-878D-1FA2BC2CBBCA}" type="presParOf" srcId="{F0AF5CD1-BB92-47F6-9423-A41F47924191}" destId="{4485C95A-EBE4-4EEB-B187-5EF414247B09}" srcOrd="5" destOrd="0" presId="urn:microsoft.com/office/officeart/2008/layout/LinedList"/>
    <dgm:cxn modelId="{DD63A07F-4AE7-4561-96DD-E56EDEA965D2}" type="presParOf" srcId="{4485C95A-EBE4-4EEB-B187-5EF414247B09}" destId="{D038A720-F47B-437C-A576-7F433951D953}" srcOrd="0" destOrd="0" presId="urn:microsoft.com/office/officeart/2008/layout/LinedList"/>
    <dgm:cxn modelId="{74E77978-5FAF-49E1-865A-2590E9363497}" type="presParOf" srcId="{4485C95A-EBE4-4EEB-B187-5EF414247B09}" destId="{FC795AF3-D8F4-41B4-A711-C4F9FAED5D1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3407DC-4146-40EA-9702-6E71CA3210C5}" type="doc">
      <dgm:prSet loTypeId="urn:microsoft.com/office/officeart/2005/8/layout/default" loCatId="list" qsTypeId="urn:microsoft.com/office/officeart/2005/8/quickstyle/simple5" qsCatId="simple" csTypeId="urn:microsoft.com/office/officeart/2005/8/colors/colorful5" csCatId="colorful"/>
      <dgm:spPr/>
      <dgm:t>
        <a:bodyPr/>
        <a:lstStyle/>
        <a:p>
          <a:endParaRPr lang="en-US"/>
        </a:p>
      </dgm:t>
    </dgm:pt>
    <dgm:pt modelId="{F2945C0E-19BC-4FC5-B2F6-742D8DFA34DC}">
      <dgm:prSet/>
      <dgm:spPr/>
      <dgm:t>
        <a:bodyPr/>
        <a:lstStyle/>
        <a:p>
          <a:r>
            <a:rPr lang="en-US"/>
            <a:t>Financial Challenges- reduced reimbursement rates, uncompensated care from uninsured patients, rising costs of technology, supplies, and labor</a:t>
          </a:r>
        </a:p>
      </dgm:t>
    </dgm:pt>
    <dgm:pt modelId="{D53ADD0A-CE7B-493A-808C-7387939C9747}" type="parTrans" cxnId="{73E82AE3-5A1A-41D2-B283-E74057D84594}">
      <dgm:prSet/>
      <dgm:spPr/>
      <dgm:t>
        <a:bodyPr/>
        <a:lstStyle/>
        <a:p>
          <a:endParaRPr lang="en-US"/>
        </a:p>
      </dgm:t>
    </dgm:pt>
    <dgm:pt modelId="{F7E92E3E-9186-48F1-B8EB-EDF2B63B538F}" type="sibTrans" cxnId="{73E82AE3-5A1A-41D2-B283-E74057D84594}">
      <dgm:prSet/>
      <dgm:spPr/>
      <dgm:t>
        <a:bodyPr/>
        <a:lstStyle/>
        <a:p>
          <a:endParaRPr lang="en-US"/>
        </a:p>
      </dgm:t>
    </dgm:pt>
    <dgm:pt modelId="{F2940E02-B3F8-40C9-9E7E-AAAF98950C2C}">
      <dgm:prSet/>
      <dgm:spPr/>
      <dgm:t>
        <a:bodyPr/>
        <a:lstStyle/>
        <a:p>
          <a:r>
            <a:rPr lang="en-US"/>
            <a:t>Policy changes- cuts/changes to programs designed to support hospital services- 340B; DSH, CAH </a:t>
          </a:r>
        </a:p>
      </dgm:t>
    </dgm:pt>
    <dgm:pt modelId="{B33EBB69-7CB2-4DFE-AEFB-929492C52CDE}" type="parTrans" cxnId="{7B68D3C0-ABB7-4EF8-845B-8E7AAD4A0C23}">
      <dgm:prSet/>
      <dgm:spPr/>
      <dgm:t>
        <a:bodyPr/>
        <a:lstStyle/>
        <a:p>
          <a:endParaRPr lang="en-US"/>
        </a:p>
      </dgm:t>
    </dgm:pt>
    <dgm:pt modelId="{E5336B3A-8DAD-4D73-B596-6DA1560ED4DF}" type="sibTrans" cxnId="{7B68D3C0-ABB7-4EF8-845B-8E7AAD4A0C23}">
      <dgm:prSet/>
      <dgm:spPr/>
      <dgm:t>
        <a:bodyPr/>
        <a:lstStyle/>
        <a:p>
          <a:endParaRPr lang="en-US"/>
        </a:p>
      </dgm:t>
    </dgm:pt>
    <dgm:pt modelId="{720EC603-9068-4978-AACA-77BC9CF5BA65}">
      <dgm:prSet/>
      <dgm:spPr/>
      <dgm:t>
        <a:bodyPr/>
        <a:lstStyle/>
        <a:p>
          <a:r>
            <a:rPr lang="en-US"/>
            <a:t>Industry consolidation and vertical integration</a:t>
          </a:r>
        </a:p>
      </dgm:t>
    </dgm:pt>
    <dgm:pt modelId="{BEE2B0B8-6D17-4042-8F3F-84A82E54D3E6}" type="parTrans" cxnId="{0A907398-9ECB-4B12-977F-724CC17B8753}">
      <dgm:prSet/>
      <dgm:spPr/>
      <dgm:t>
        <a:bodyPr/>
        <a:lstStyle/>
        <a:p>
          <a:endParaRPr lang="en-US"/>
        </a:p>
      </dgm:t>
    </dgm:pt>
    <dgm:pt modelId="{B2A5AF25-8DA6-4BCC-9CF8-72C8D969C851}" type="sibTrans" cxnId="{0A907398-9ECB-4B12-977F-724CC17B8753}">
      <dgm:prSet/>
      <dgm:spPr/>
      <dgm:t>
        <a:bodyPr/>
        <a:lstStyle/>
        <a:p>
          <a:endParaRPr lang="en-US"/>
        </a:p>
      </dgm:t>
    </dgm:pt>
    <dgm:pt modelId="{B1EF1B57-4752-4A47-BBCA-DB90E268D116}">
      <dgm:prSet/>
      <dgm:spPr/>
      <dgm:t>
        <a:bodyPr/>
        <a:lstStyle/>
        <a:p>
          <a:r>
            <a:rPr lang="en-US"/>
            <a:t>Demographic changes- both patients and providers</a:t>
          </a:r>
        </a:p>
      </dgm:t>
    </dgm:pt>
    <dgm:pt modelId="{22830BFC-D8C0-44DE-B032-545DBF3E01A4}" type="parTrans" cxnId="{A62C346C-D73F-4DD4-885A-6EC8A9085246}">
      <dgm:prSet/>
      <dgm:spPr/>
      <dgm:t>
        <a:bodyPr/>
        <a:lstStyle/>
        <a:p>
          <a:endParaRPr lang="en-US"/>
        </a:p>
      </dgm:t>
    </dgm:pt>
    <dgm:pt modelId="{19788699-4336-4B01-886F-81219ECB834B}" type="sibTrans" cxnId="{A62C346C-D73F-4DD4-885A-6EC8A9085246}">
      <dgm:prSet/>
      <dgm:spPr/>
      <dgm:t>
        <a:bodyPr/>
        <a:lstStyle/>
        <a:p>
          <a:endParaRPr lang="en-US"/>
        </a:p>
      </dgm:t>
    </dgm:pt>
    <dgm:pt modelId="{FCBD7907-BBBA-419A-943A-BF4C95598C34}">
      <dgm:prSet/>
      <dgm:spPr/>
      <dgm:t>
        <a:bodyPr/>
        <a:lstStyle/>
        <a:p>
          <a:r>
            <a:rPr lang="en-US"/>
            <a:t>Hospital bypass- in hopes of receiving higher quality care</a:t>
          </a:r>
        </a:p>
      </dgm:t>
    </dgm:pt>
    <dgm:pt modelId="{C0660F06-BAC1-410D-B1DC-EB25CE1F3BFB}" type="parTrans" cxnId="{88A942BD-4727-4D34-8040-417C6B747A19}">
      <dgm:prSet/>
      <dgm:spPr/>
      <dgm:t>
        <a:bodyPr/>
        <a:lstStyle/>
        <a:p>
          <a:endParaRPr lang="en-US"/>
        </a:p>
      </dgm:t>
    </dgm:pt>
    <dgm:pt modelId="{3975E033-E39B-4009-84C0-9CBBE122270B}" type="sibTrans" cxnId="{88A942BD-4727-4D34-8040-417C6B747A19}">
      <dgm:prSet/>
      <dgm:spPr/>
      <dgm:t>
        <a:bodyPr/>
        <a:lstStyle/>
        <a:p>
          <a:endParaRPr lang="en-US"/>
        </a:p>
      </dgm:t>
    </dgm:pt>
    <dgm:pt modelId="{B5056733-28DE-48E2-89F3-56586981C54E}">
      <dgm:prSet/>
      <dgm:spPr/>
      <dgm:t>
        <a:bodyPr/>
        <a:lstStyle/>
        <a:p>
          <a:r>
            <a:rPr lang="en-US"/>
            <a:t>Technological changes to care delivery model</a:t>
          </a:r>
        </a:p>
      </dgm:t>
    </dgm:pt>
    <dgm:pt modelId="{1F89156F-A779-45F3-B5A4-849DB7B16CBD}" type="parTrans" cxnId="{B09FBE6A-52A4-4A76-9B85-9689D57C3613}">
      <dgm:prSet/>
      <dgm:spPr/>
      <dgm:t>
        <a:bodyPr/>
        <a:lstStyle/>
        <a:p>
          <a:endParaRPr lang="en-US"/>
        </a:p>
      </dgm:t>
    </dgm:pt>
    <dgm:pt modelId="{5E062408-002E-48F5-9F27-0A374531AAF9}" type="sibTrans" cxnId="{B09FBE6A-52A4-4A76-9B85-9689D57C3613}">
      <dgm:prSet/>
      <dgm:spPr/>
      <dgm:t>
        <a:bodyPr/>
        <a:lstStyle/>
        <a:p>
          <a:endParaRPr lang="en-US"/>
        </a:p>
      </dgm:t>
    </dgm:pt>
    <dgm:pt modelId="{774C5E6E-3764-4F16-B49D-F3B4207B0312}" type="pres">
      <dgm:prSet presAssocID="{BD3407DC-4146-40EA-9702-6E71CA3210C5}" presName="diagram" presStyleCnt="0">
        <dgm:presLayoutVars>
          <dgm:dir/>
          <dgm:resizeHandles val="exact"/>
        </dgm:presLayoutVars>
      </dgm:prSet>
      <dgm:spPr/>
    </dgm:pt>
    <dgm:pt modelId="{D9BD51F6-92F8-4B98-9A1D-11DE1BC7A073}" type="pres">
      <dgm:prSet presAssocID="{F2945C0E-19BC-4FC5-B2F6-742D8DFA34DC}" presName="node" presStyleLbl="node1" presStyleIdx="0" presStyleCnt="6">
        <dgm:presLayoutVars>
          <dgm:bulletEnabled val="1"/>
        </dgm:presLayoutVars>
      </dgm:prSet>
      <dgm:spPr/>
    </dgm:pt>
    <dgm:pt modelId="{027FEC11-AE6B-4B73-B7D2-C648744A7FF2}" type="pres">
      <dgm:prSet presAssocID="{F7E92E3E-9186-48F1-B8EB-EDF2B63B538F}" presName="sibTrans" presStyleCnt="0"/>
      <dgm:spPr/>
    </dgm:pt>
    <dgm:pt modelId="{8B7B4D22-AB61-4A11-B1FF-BBC8D9C81F28}" type="pres">
      <dgm:prSet presAssocID="{F2940E02-B3F8-40C9-9E7E-AAAF98950C2C}" presName="node" presStyleLbl="node1" presStyleIdx="1" presStyleCnt="6">
        <dgm:presLayoutVars>
          <dgm:bulletEnabled val="1"/>
        </dgm:presLayoutVars>
      </dgm:prSet>
      <dgm:spPr/>
    </dgm:pt>
    <dgm:pt modelId="{1039C9DA-5716-4541-88DA-5CBABB0A0CCE}" type="pres">
      <dgm:prSet presAssocID="{E5336B3A-8DAD-4D73-B596-6DA1560ED4DF}" presName="sibTrans" presStyleCnt="0"/>
      <dgm:spPr/>
    </dgm:pt>
    <dgm:pt modelId="{EB4A6574-E323-4A59-ABC0-3113E2A599ED}" type="pres">
      <dgm:prSet presAssocID="{720EC603-9068-4978-AACA-77BC9CF5BA65}" presName="node" presStyleLbl="node1" presStyleIdx="2" presStyleCnt="6">
        <dgm:presLayoutVars>
          <dgm:bulletEnabled val="1"/>
        </dgm:presLayoutVars>
      </dgm:prSet>
      <dgm:spPr/>
    </dgm:pt>
    <dgm:pt modelId="{11C838B1-AEB2-4603-A956-F64A369659E6}" type="pres">
      <dgm:prSet presAssocID="{B2A5AF25-8DA6-4BCC-9CF8-72C8D969C851}" presName="sibTrans" presStyleCnt="0"/>
      <dgm:spPr/>
    </dgm:pt>
    <dgm:pt modelId="{D6FCF6A0-3618-4EAC-B0E8-7E6F0E030E0D}" type="pres">
      <dgm:prSet presAssocID="{B1EF1B57-4752-4A47-BBCA-DB90E268D116}" presName="node" presStyleLbl="node1" presStyleIdx="3" presStyleCnt="6">
        <dgm:presLayoutVars>
          <dgm:bulletEnabled val="1"/>
        </dgm:presLayoutVars>
      </dgm:prSet>
      <dgm:spPr/>
    </dgm:pt>
    <dgm:pt modelId="{23A3C184-4C3C-4A1C-A82A-1A69F01C53AA}" type="pres">
      <dgm:prSet presAssocID="{19788699-4336-4B01-886F-81219ECB834B}" presName="sibTrans" presStyleCnt="0"/>
      <dgm:spPr/>
    </dgm:pt>
    <dgm:pt modelId="{300C22FC-EAE5-44A7-A4B6-175F686C2A07}" type="pres">
      <dgm:prSet presAssocID="{FCBD7907-BBBA-419A-943A-BF4C95598C34}" presName="node" presStyleLbl="node1" presStyleIdx="4" presStyleCnt="6">
        <dgm:presLayoutVars>
          <dgm:bulletEnabled val="1"/>
        </dgm:presLayoutVars>
      </dgm:prSet>
      <dgm:spPr/>
    </dgm:pt>
    <dgm:pt modelId="{C214D067-999E-4196-A32E-773014886D0B}" type="pres">
      <dgm:prSet presAssocID="{3975E033-E39B-4009-84C0-9CBBE122270B}" presName="sibTrans" presStyleCnt="0"/>
      <dgm:spPr/>
    </dgm:pt>
    <dgm:pt modelId="{FA577B4B-CBE0-45B5-984C-A596249C5EFB}" type="pres">
      <dgm:prSet presAssocID="{B5056733-28DE-48E2-89F3-56586981C54E}" presName="node" presStyleLbl="node1" presStyleIdx="5" presStyleCnt="6">
        <dgm:presLayoutVars>
          <dgm:bulletEnabled val="1"/>
        </dgm:presLayoutVars>
      </dgm:prSet>
      <dgm:spPr/>
    </dgm:pt>
  </dgm:ptLst>
  <dgm:cxnLst>
    <dgm:cxn modelId="{A2ED8C26-AF0B-4804-873B-771F4C9D6DD6}" type="presOf" srcId="{B5056733-28DE-48E2-89F3-56586981C54E}" destId="{FA577B4B-CBE0-45B5-984C-A596249C5EFB}" srcOrd="0" destOrd="0" presId="urn:microsoft.com/office/officeart/2005/8/layout/default"/>
    <dgm:cxn modelId="{FC682069-3CAD-4DAC-B6BE-D5EB9C9E748B}" type="presOf" srcId="{F2945C0E-19BC-4FC5-B2F6-742D8DFA34DC}" destId="{D9BD51F6-92F8-4B98-9A1D-11DE1BC7A073}" srcOrd="0" destOrd="0" presId="urn:microsoft.com/office/officeart/2005/8/layout/default"/>
    <dgm:cxn modelId="{B09FBE6A-52A4-4A76-9B85-9689D57C3613}" srcId="{BD3407DC-4146-40EA-9702-6E71CA3210C5}" destId="{B5056733-28DE-48E2-89F3-56586981C54E}" srcOrd="5" destOrd="0" parTransId="{1F89156F-A779-45F3-B5A4-849DB7B16CBD}" sibTransId="{5E062408-002E-48F5-9F27-0A374531AAF9}"/>
    <dgm:cxn modelId="{A62C346C-D73F-4DD4-885A-6EC8A9085246}" srcId="{BD3407DC-4146-40EA-9702-6E71CA3210C5}" destId="{B1EF1B57-4752-4A47-BBCA-DB90E268D116}" srcOrd="3" destOrd="0" parTransId="{22830BFC-D8C0-44DE-B032-545DBF3E01A4}" sibTransId="{19788699-4336-4B01-886F-81219ECB834B}"/>
    <dgm:cxn modelId="{53E26271-9469-4F91-BEF6-0713A4855535}" type="presOf" srcId="{720EC603-9068-4978-AACA-77BC9CF5BA65}" destId="{EB4A6574-E323-4A59-ABC0-3113E2A599ED}" srcOrd="0" destOrd="0" presId="urn:microsoft.com/office/officeart/2005/8/layout/default"/>
    <dgm:cxn modelId="{FE66F77C-00E1-4AA3-8440-7AD7B9246297}" type="presOf" srcId="{B1EF1B57-4752-4A47-BBCA-DB90E268D116}" destId="{D6FCF6A0-3618-4EAC-B0E8-7E6F0E030E0D}" srcOrd="0" destOrd="0" presId="urn:microsoft.com/office/officeart/2005/8/layout/default"/>
    <dgm:cxn modelId="{0A907398-9ECB-4B12-977F-724CC17B8753}" srcId="{BD3407DC-4146-40EA-9702-6E71CA3210C5}" destId="{720EC603-9068-4978-AACA-77BC9CF5BA65}" srcOrd="2" destOrd="0" parTransId="{BEE2B0B8-6D17-4042-8F3F-84A82E54D3E6}" sibTransId="{B2A5AF25-8DA6-4BCC-9CF8-72C8D969C851}"/>
    <dgm:cxn modelId="{E0E718A4-2C48-4CA3-AE18-E9C6B5C7D0BD}" type="presOf" srcId="{F2940E02-B3F8-40C9-9E7E-AAAF98950C2C}" destId="{8B7B4D22-AB61-4A11-B1FF-BBC8D9C81F28}" srcOrd="0" destOrd="0" presId="urn:microsoft.com/office/officeart/2005/8/layout/default"/>
    <dgm:cxn modelId="{7F8CB6B2-81E0-449C-A1E2-F4F2D55CFC09}" type="presOf" srcId="{BD3407DC-4146-40EA-9702-6E71CA3210C5}" destId="{774C5E6E-3764-4F16-B49D-F3B4207B0312}" srcOrd="0" destOrd="0" presId="urn:microsoft.com/office/officeart/2005/8/layout/default"/>
    <dgm:cxn modelId="{88A942BD-4727-4D34-8040-417C6B747A19}" srcId="{BD3407DC-4146-40EA-9702-6E71CA3210C5}" destId="{FCBD7907-BBBA-419A-943A-BF4C95598C34}" srcOrd="4" destOrd="0" parTransId="{C0660F06-BAC1-410D-B1DC-EB25CE1F3BFB}" sibTransId="{3975E033-E39B-4009-84C0-9CBBE122270B}"/>
    <dgm:cxn modelId="{7B68D3C0-ABB7-4EF8-845B-8E7AAD4A0C23}" srcId="{BD3407DC-4146-40EA-9702-6E71CA3210C5}" destId="{F2940E02-B3F8-40C9-9E7E-AAAF98950C2C}" srcOrd="1" destOrd="0" parTransId="{B33EBB69-7CB2-4DFE-AEFB-929492C52CDE}" sibTransId="{E5336B3A-8DAD-4D73-B596-6DA1560ED4DF}"/>
    <dgm:cxn modelId="{B6A7DDCE-E7A3-493A-A00E-120449E9BFAB}" type="presOf" srcId="{FCBD7907-BBBA-419A-943A-BF4C95598C34}" destId="{300C22FC-EAE5-44A7-A4B6-175F686C2A07}" srcOrd="0" destOrd="0" presId="urn:microsoft.com/office/officeart/2005/8/layout/default"/>
    <dgm:cxn modelId="{73E82AE3-5A1A-41D2-B283-E74057D84594}" srcId="{BD3407DC-4146-40EA-9702-6E71CA3210C5}" destId="{F2945C0E-19BC-4FC5-B2F6-742D8DFA34DC}" srcOrd="0" destOrd="0" parTransId="{D53ADD0A-CE7B-493A-808C-7387939C9747}" sibTransId="{F7E92E3E-9186-48F1-B8EB-EDF2B63B538F}"/>
    <dgm:cxn modelId="{45D45B77-7625-4203-ABE0-62786A7DED06}" type="presParOf" srcId="{774C5E6E-3764-4F16-B49D-F3B4207B0312}" destId="{D9BD51F6-92F8-4B98-9A1D-11DE1BC7A073}" srcOrd="0" destOrd="0" presId="urn:microsoft.com/office/officeart/2005/8/layout/default"/>
    <dgm:cxn modelId="{86E32889-731B-4106-A515-1B2C533D7CB2}" type="presParOf" srcId="{774C5E6E-3764-4F16-B49D-F3B4207B0312}" destId="{027FEC11-AE6B-4B73-B7D2-C648744A7FF2}" srcOrd="1" destOrd="0" presId="urn:microsoft.com/office/officeart/2005/8/layout/default"/>
    <dgm:cxn modelId="{7129C7C1-66BB-413D-B241-DE0AF7C9CA7D}" type="presParOf" srcId="{774C5E6E-3764-4F16-B49D-F3B4207B0312}" destId="{8B7B4D22-AB61-4A11-B1FF-BBC8D9C81F28}" srcOrd="2" destOrd="0" presId="urn:microsoft.com/office/officeart/2005/8/layout/default"/>
    <dgm:cxn modelId="{249EE31A-B992-408E-8700-C8EF40900B52}" type="presParOf" srcId="{774C5E6E-3764-4F16-B49D-F3B4207B0312}" destId="{1039C9DA-5716-4541-88DA-5CBABB0A0CCE}" srcOrd="3" destOrd="0" presId="urn:microsoft.com/office/officeart/2005/8/layout/default"/>
    <dgm:cxn modelId="{9F5741E0-3EE6-4D67-86F7-E98C909D0729}" type="presParOf" srcId="{774C5E6E-3764-4F16-B49D-F3B4207B0312}" destId="{EB4A6574-E323-4A59-ABC0-3113E2A599ED}" srcOrd="4" destOrd="0" presId="urn:microsoft.com/office/officeart/2005/8/layout/default"/>
    <dgm:cxn modelId="{802AD151-D998-4677-9B03-3DEF83E22E96}" type="presParOf" srcId="{774C5E6E-3764-4F16-B49D-F3B4207B0312}" destId="{11C838B1-AEB2-4603-A956-F64A369659E6}" srcOrd="5" destOrd="0" presId="urn:microsoft.com/office/officeart/2005/8/layout/default"/>
    <dgm:cxn modelId="{A7C82077-A654-4D0D-A691-90D80CC7B3D7}" type="presParOf" srcId="{774C5E6E-3764-4F16-B49D-F3B4207B0312}" destId="{D6FCF6A0-3618-4EAC-B0E8-7E6F0E030E0D}" srcOrd="6" destOrd="0" presId="urn:microsoft.com/office/officeart/2005/8/layout/default"/>
    <dgm:cxn modelId="{E079A50E-EDC8-4B28-AFD7-40EF54662B9E}" type="presParOf" srcId="{774C5E6E-3764-4F16-B49D-F3B4207B0312}" destId="{23A3C184-4C3C-4A1C-A82A-1A69F01C53AA}" srcOrd="7" destOrd="0" presId="urn:microsoft.com/office/officeart/2005/8/layout/default"/>
    <dgm:cxn modelId="{913A5FD9-E449-4B63-A771-98D393A49950}" type="presParOf" srcId="{774C5E6E-3764-4F16-B49D-F3B4207B0312}" destId="{300C22FC-EAE5-44A7-A4B6-175F686C2A07}" srcOrd="8" destOrd="0" presId="urn:microsoft.com/office/officeart/2005/8/layout/default"/>
    <dgm:cxn modelId="{AFFD3BCE-01FD-40B7-A693-FB587EC7DF6F}" type="presParOf" srcId="{774C5E6E-3764-4F16-B49D-F3B4207B0312}" destId="{C214D067-999E-4196-A32E-773014886D0B}" srcOrd="9" destOrd="0" presId="urn:microsoft.com/office/officeart/2005/8/layout/default"/>
    <dgm:cxn modelId="{4A543AD8-0B6D-4EE9-9ACF-928C2FA99A6C}" type="presParOf" srcId="{774C5E6E-3764-4F16-B49D-F3B4207B0312}" destId="{FA577B4B-CBE0-45B5-984C-A596249C5EFB}"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3382E3-127A-4233-B49C-080B0B8E3D72}" type="doc">
      <dgm:prSet loTypeId="urn:microsoft.com/office/officeart/2005/8/layout/hierarchy1" loCatId="hierarchy" qsTypeId="urn:microsoft.com/office/officeart/2005/8/quickstyle/simple1" qsCatId="simple" csTypeId="urn:microsoft.com/office/officeart/2005/8/colors/accent5_2" csCatId="accent5"/>
      <dgm:spPr/>
      <dgm:t>
        <a:bodyPr/>
        <a:lstStyle/>
        <a:p>
          <a:endParaRPr lang="en-US"/>
        </a:p>
      </dgm:t>
    </dgm:pt>
    <dgm:pt modelId="{568D7CDC-4D43-41E2-AD20-DAF6C6916533}">
      <dgm:prSet/>
      <dgm:spPr/>
      <dgm:t>
        <a:bodyPr/>
        <a:lstStyle/>
        <a:p>
          <a:r>
            <a:rPr lang="en-US"/>
            <a:t>Providers can refuse to accept patients covered by Medicaid insurance.</a:t>
          </a:r>
        </a:p>
      </dgm:t>
    </dgm:pt>
    <dgm:pt modelId="{2B0901EF-3291-477D-AABA-C7A5379BED4F}" type="parTrans" cxnId="{7F82519F-69B6-4A0B-AC01-5851884F5A16}">
      <dgm:prSet/>
      <dgm:spPr/>
      <dgm:t>
        <a:bodyPr/>
        <a:lstStyle/>
        <a:p>
          <a:endParaRPr lang="en-US"/>
        </a:p>
      </dgm:t>
    </dgm:pt>
    <dgm:pt modelId="{EA4DD090-3B2D-4194-9903-9551E0CC8BFE}" type="sibTrans" cxnId="{7F82519F-69B6-4A0B-AC01-5851884F5A16}">
      <dgm:prSet/>
      <dgm:spPr/>
      <dgm:t>
        <a:bodyPr/>
        <a:lstStyle/>
        <a:p>
          <a:endParaRPr lang="en-US"/>
        </a:p>
      </dgm:t>
    </dgm:pt>
    <dgm:pt modelId="{65049C20-50B7-4D55-9804-BB361003FAC1}">
      <dgm:prSet/>
      <dgm:spPr/>
      <dgm:t>
        <a:bodyPr/>
        <a:lstStyle/>
        <a:p>
          <a:r>
            <a:rPr lang="en-US"/>
            <a:t>Resulting in inequitable distribution of payor mix among providers and hospital systems for obstetric patients</a:t>
          </a:r>
        </a:p>
      </dgm:t>
    </dgm:pt>
    <dgm:pt modelId="{6B6F7BA6-AFFF-4591-9568-97F13FAA1D75}" type="parTrans" cxnId="{337392C7-68BB-4B37-9503-7DCB5B10EE3F}">
      <dgm:prSet/>
      <dgm:spPr/>
      <dgm:t>
        <a:bodyPr/>
        <a:lstStyle/>
        <a:p>
          <a:endParaRPr lang="en-US"/>
        </a:p>
      </dgm:t>
    </dgm:pt>
    <dgm:pt modelId="{3A7219FA-1DBE-488A-815D-F3B559DA4FEC}" type="sibTrans" cxnId="{337392C7-68BB-4B37-9503-7DCB5B10EE3F}">
      <dgm:prSet/>
      <dgm:spPr/>
      <dgm:t>
        <a:bodyPr/>
        <a:lstStyle/>
        <a:p>
          <a:endParaRPr lang="en-US"/>
        </a:p>
      </dgm:t>
    </dgm:pt>
    <dgm:pt modelId="{1EFA9B89-4DD6-4FE3-BD25-A468C8A9D6C3}">
      <dgm:prSet/>
      <dgm:spPr/>
      <dgm:t>
        <a:bodyPr/>
        <a:lstStyle/>
        <a:p>
          <a:r>
            <a:rPr lang="en-US"/>
            <a:t>Concentrating lower reimbursement payors and higher co-morbidity patients among providers who do not discriminate.</a:t>
          </a:r>
        </a:p>
      </dgm:t>
    </dgm:pt>
    <dgm:pt modelId="{7D5983B1-D314-4261-974E-FE775AA57841}" type="parTrans" cxnId="{3D918A1B-EA23-4F87-8C6E-C9270FF27D56}">
      <dgm:prSet/>
      <dgm:spPr/>
      <dgm:t>
        <a:bodyPr/>
        <a:lstStyle/>
        <a:p>
          <a:endParaRPr lang="en-US"/>
        </a:p>
      </dgm:t>
    </dgm:pt>
    <dgm:pt modelId="{E5275DEF-9E13-4DE8-B675-951A7A60D87F}" type="sibTrans" cxnId="{3D918A1B-EA23-4F87-8C6E-C9270FF27D56}">
      <dgm:prSet/>
      <dgm:spPr/>
      <dgm:t>
        <a:bodyPr/>
        <a:lstStyle/>
        <a:p>
          <a:endParaRPr lang="en-US"/>
        </a:p>
      </dgm:t>
    </dgm:pt>
    <dgm:pt modelId="{8E7C80DB-2750-4884-998B-3C02E715598B}" type="pres">
      <dgm:prSet presAssocID="{FE3382E3-127A-4233-B49C-080B0B8E3D72}" presName="hierChild1" presStyleCnt="0">
        <dgm:presLayoutVars>
          <dgm:chPref val="1"/>
          <dgm:dir/>
          <dgm:animOne val="branch"/>
          <dgm:animLvl val="lvl"/>
          <dgm:resizeHandles/>
        </dgm:presLayoutVars>
      </dgm:prSet>
      <dgm:spPr/>
    </dgm:pt>
    <dgm:pt modelId="{46C3CB08-ED9F-4267-BDEB-AC8048B6B80E}" type="pres">
      <dgm:prSet presAssocID="{568D7CDC-4D43-41E2-AD20-DAF6C6916533}" presName="hierRoot1" presStyleCnt="0"/>
      <dgm:spPr/>
    </dgm:pt>
    <dgm:pt modelId="{0A736277-1018-40ED-ABBB-74EEAFDB0BB3}" type="pres">
      <dgm:prSet presAssocID="{568D7CDC-4D43-41E2-AD20-DAF6C6916533}" presName="composite" presStyleCnt="0"/>
      <dgm:spPr/>
    </dgm:pt>
    <dgm:pt modelId="{2563C08F-5FB5-45F8-916F-E9FB2E55363D}" type="pres">
      <dgm:prSet presAssocID="{568D7CDC-4D43-41E2-AD20-DAF6C6916533}" presName="background" presStyleLbl="node0" presStyleIdx="0" presStyleCnt="3"/>
      <dgm:spPr/>
    </dgm:pt>
    <dgm:pt modelId="{540CAD59-0286-4BD8-86C3-11CA42BF662F}" type="pres">
      <dgm:prSet presAssocID="{568D7CDC-4D43-41E2-AD20-DAF6C6916533}" presName="text" presStyleLbl="fgAcc0" presStyleIdx="0" presStyleCnt="3">
        <dgm:presLayoutVars>
          <dgm:chPref val="3"/>
        </dgm:presLayoutVars>
      </dgm:prSet>
      <dgm:spPr/>
    </dgm:pt>
    <dgm:pt modelId="{EDC339D4-9C53-41A5-87D1-905C3AC801ED}" type="pres">
      <dgm:prSet presAssocID="{568D7CDC-4D43-41E2-AD20-DAF6C6916533}" presName="hierChild2" presStyleCnt="0"/>
      <dgm:spPr/>
    </dgm:pt>
    <dgm:pt modelId="{8B488569-6870-4E1D-973E-4FBB3987F157}" type="pres">
      <dgm:prSet presAssocID="{65049C20-50B7-4D55-9804-BB361003FAC1}" presName="hierRoot1" presStyleCnt="0"/>
      <dgm:spPr/>
    </dgm:pt>
    <dgm:pt modelId="{FA6960B0-D119-4694-9768-165717C12958}" type="pres">
      <dgm:prSet presAssocID="{65049C20-50B7-4D55-9804-BB361003FAC1}" presName="composite" presStyleCnt="0"/>
      <dgm:spPr/>
    </dgm:pt>
    <dgm:pt modelId="{213DF82D-B56E-43DE-B8EB-03F7A7DFC7A7}" type="pres">
      <dgm:prSet presAssocID="{65049C20-50B7-4D55-9804-BB361003FAC1}" presName="background" presStyleLbl="node0" presStyleIdx="1" presStyleCnt="3"/>
      <dgm:spPr/>
    </dgm:pt>
    <dgm:pt modelId="{B6F4FB83-C750-4D4F-9D0B-7C163C64A6F8}" type="pres">
      <dgm:prSet presAssocID="{65049C20-50B7-4D55-9804-BB361003FAC1}" presName="text" presStyleLbl="fgAcc0" presStyleIdx="1" presStyleCnt="3">
        <dgm:presLayoutVars>
          <dgm:chPref val="3"/>
        </dgm:presLayoutVars>
      </dgm:prSet>
      <dgm:spPr/>
    </dgm:pt>
    <dgm:pt modelId="{AB313C5F-821D-47E7-AED2-F1889337FB0A}" type="pres">
      <dgm:prSet presAssocID="{65049C20-50B7-4D55-9804-BB361003FAC1}" presName="hierChild2" presStyleCnt="0"/>
      <dgm:spPr/>
    </dgm:pt>
    <dgm:pt modelId="{8801067F-C6E5-43F4-B1C3-F4021078537B}" type="pres">
      <dgm:prSet presAssocID="{1EFA9B89-4DD6-4FE3-BD25-A468C8A9D6C3}" presName="hierRoot1" presStyleCnt="0"/>
      <dgm:spPr/>
    </dgm:pt>
    <dgm:pt modelId="{EEC32970-3432-4345-BAA7-4890019440C3}" type="pres">
      <dgm:prSet presAssocID="{1EFA9B89-4DD6-4FE3-BD25-A468C8A9D6C3}" presName="composite" presStyleCnt="0"/>
      <dgm:spPr/>
    </dgm:pt>
    <dgm:pt modelId="{9D0468A1-EF3C-46E8-B522-FD1FE24E9E8B}" type="pres">
      <dgm:prSet presAssocID="{1EFA9B89-4DD6-4FE3-BD25-A468C8A9D6C3}" presName="background" presStyleLbl="node0" presStyleIdx="2" presStyleCnt="3"/>
      <dgm:spPr/>
    </dgm:pt>
    <dgm:pt modelId="{3A641D64-785A-44EB-9003-DF14FAA3FC97}" type="pres">
      <dgm:prSet presAssocID="{1EFA9B89-4DD6-4FE3-BD25-A468C8A9D6C3}" presName="text" presStyleLbl="fgAcc0" presStyleIdx="2" presStyleCnt="3">
        <dgm:presLayoutVars>
          <dgm:chPref val="3"/>
        </dgm:presLayoutVars>
      </dgm:prSet>
      <dgm:spPr/>
    </dgm:pt>
    <dgm:pt modelId="{78F94733-A480-41FA-9214-B592716B4D7A}" type="pres">
      <dgm:prSet presAssocID="{1EFA9B89-4DD6-4FE3-BD25-A468C8A9D6C3}" presName="hierChild2" presStyleCnt="0"/>
      <dgm:spPr/>
    </dgm:pt>
  </dgm:ptLst>
  <dgm:cxnLst>
    <dgm:cxn modelId="{3D918A1B-EA23-4F87-8C6E-C9270FF27D56}" srcId="{FE3382E3-127A-4233-B49C-080B0B8E3D72}" destId="{1EFA9B89-4DD6-4FE3-BD25-A468C8A9D6C3}" srcOrd="2" destOrd="0" parTransId="{7D5983B1-D314-4261-974E-FE775AA57841}" sibTransId="{E5275DEF-9E13-4DE8-B675-951A7A60D87F}"/>
    <dgm:cxn modelId="{008DC354-0352-481E-93B6-903D9BCF7999}" type="presOf" srcId="{65049C20-50B7-4D55-9804-BB361003FAC1}" destId="{B6F4FB83-C750-4D4F-9D0B-7C163C64A6F8}" srcOrd="0" destOrd="0" presId="urn:microsoft.com/office/officeart/2005/8/layout/hierarchy1"/>
    <dgm:cxn modelId="{6D647B80-2CF2-40C3-A649-FF0E1B61D9FD}" type="presOf" srcId="{FE3382E3-127A-4233-B49C-080B0B8E3D72}" destId="{8E7C80DB-2750-4884-998B-3C02E715598B}" srcOrd="0" destOrd="0" presId="urn:microsoft.com/office/officeart/2005/8/layout/hierarchy1"/>
    <dgm:cxn modelId="{A0536E8F-DEB2-4CD8-B049-20CA0165473E}" type="presOf" srcId="{1EFA9B89-4DD6-4FE3-BD25-A468C8A9D6C3}" destId="{3A641D64-785A-44EB-9003-DF14FAA3FC97}" srcOrd="0" destOrd="0" presId="urn:microsoft.com/office/officeart/2005/8/layout/hierarchy1"/>
    <dgm:cxn modelId="{3B1BAC8F-0378-48AB-A346-CCDCBA6EDABC}" type="presOf" srcId="{568D7CDC-4D43-41E2-AD20-DAF6C6916533}" destId="{540CAD59-0286-4BD8-86C3-11CA42BF662F}" srcOrd="0" destOrd="0" presId="urn:microsoft.com/office/officeart/2005/8/layout/hierarchy1"/>
    <dgm:cxn modelId="{7F82519F-69B6-4A0B-AC01-5851884F5A16}" srcId="{FE3382E3-127A-4233-B49C-080B0B8E3D72}" destId="{568D7CDC-4D43-41E2-AD20-DAF6C6916533}" srcOrd="0" destOrd="0" parTransId="{2B0901EF-3291-477D-AABA-C7A5379BED4F}" sibTransId="{EA4DD090-3B2D-4194-9903-9551E0CC8BFE}"/>
    <dgm:cxn modelId="{337392C7-68BB-4B37-9503-7DCB5B10EE3F}" srcId="{FE3382E3-127A-4233-B49C-080B0B8E3D72}" destId="{65049C20-50B7-4D55-9804-BB361003FAC1}" srcOrd="1" destOrd="0" parTransId="{6B6F7BA6-AFFF-4591-9568-97F13FAA1D75}" sibTransId="{3A7219FA-1DBE-488A-815D-F3B559DA4FEC}"/>
    <dgm:cxn modelId="{0D4EF540-008D-41AB-8400-2D992FBF133F}" type="presParOf" srcId="{8E7C80DB-2750-4884-998B-3C02E715598B}" destId="{46C3CB08-ED9F-4267-BDEB-AC8048B6B80E}" srcOrd="0" destOrd="0" presId="urn:microsoft.com/office/officeart/2005/8/layout/hierarchy1"/>
    <dgm:cxn modelId="{B8C7AB52-161C-475A-AAB7-ED44EF905158}" type="presParOf" srcId="{46C3CB08-ED9F-4267-BDEB-AC8048B6B80E}" destId="{0A736277-1018-40ED-ABBB-74EEAFDB0BB3}" srcOrd="0" destOrd="0" presId="urn:microsoft.com/office/officeart/2005/8/layout/hierarchy1"/>
    <dgm:cxn modelId="{CE3BC99A-F532-411E-969D-7A6B62D1E3C9}" type="presParOf" srcId="{0A736277-1018-40ED-ABBB-74EEAFDB0BB3}" destId="{2563C08F-5FB5-45F8-916F-E9FB2E55363D}" srcOrd="0" destOrd="0" presId="urn:microsoft.com/office/officeart/2005/8/layout/hierarchy1"/>
    <dgm:cxn modelId="{BCB61664-F730-486F-BB6B-F3FE1CEE67B5}" type="presParOf" srcId="{0A736277-1018-40ED-ABBB-74EEAFDB0BB3}" destId="{540CAD59-0286-4BD8-86C3-11CA42BF662F}" srcOrd="1" destOrd="0" presId="urn:microsoft.com/office/officeart/2005/8/layout/hierarchy1"/>
    <dgm:cxn modelId="{D86333BC-BDC7-4DE4-9F34-BF8ABC816F0D}" type="presParOf" srcId="{46C3CB08-ED9F-4267-BDEB-AC8048B6B80E}" destId="{EDC339D4-9C53-41A5-87D1-905C3AC801ED}" srcOrd="1" destOrd="0" presId="urn:microsoft.com/office/officeart/2005/8/layout/hierarchy1"/>
    <dgm:cxn modelId="{5DE179D0-23C9-4871-A2BF-227E9D977D58}" type="presParOf" srcId="{8E7C80DB-2750-4884-998B-3C02E715598B}" destId="{8B488569-6870-4E1D-973E-4FBB3987F157}" srcOrd="1" destOrd="0" presId="urn:microsoft.com/office/officeart/2005/8/layout/hierarchy1"/>
    <dgm:cxn modelId="{E7AC315E-7A32-440F-A3DA-DADC99612937}" type="presParOf" srcId="{8B488569-6870-4E1D-973E-4FBB3987F157}" destId="{FA6960B0-D119-4694-9768-165717C12958}" srcOrd="0" destOrd="0" presId="urn:microsoft.com/office/officeart/2005/8/layout/hierarchy1"/>
    <dgm:cxn modelId="{ECB651FE-C0C1-4992-A963-577B74027DF8}" type="presParOf" srcId="{FA6960B0-D119-4694-9768-165717C12958}" destId="{213DF82D-B56E-43DE-B8EB-03F7A7DFC7A7}" srcOrd="0" destOrd="0" presId="urn:microsoft.com/office/officeart/2005/8/layout/hierarchy1"/>
    <dgm:cxn modelId="{82CE0A99-E242-4DF1-B617-A46CCD0808D9}" type="presParOf" srcId="{FA6960B0-D119-4694-9768-165717C12958}" destId="{B6F4FB83-C750-4D4F-9D0B-7C163C64A6F8}" srcOrd="1" destOrd="0" presId="urn:microsoft.com/office/officeart/2005/8/layout/hierarchy1"/>
    <dgm:cxn modelId="{474B1802-BE4D-4B23-9DCD-E4DEC3920AA9}" type="presParOf" srcId="{8B488569-6870-4E1D-973E-4FBB3987F157}" destId="{AB313C5F-821D-47E7-AED2-F1889337FB0A}" srcOrd="1" destOrd="0" presId="urn:microsoft.com/office/officeart/2005/8/layout/hierarchy1"/>
    <dgm:cxn modelId="{DF5DD9A7-EBAC-4C3B-B049-F1EB61CEDF68}" type="presParOf" srcId="{8E7C80DB-2750-4884-998B-3C02E715598B}" destId="{8801067F-C6E5-43F4-B1C3-F4021078537B}" srcOrd="2" destOrd="0" presId="urn:microsoft.com/office/officeart/2005/8/layout/hierarchy1"/>
    <dgm:cxn modelId="{2782E98A-44D2-4CF4-9307-D97554CFED53}" type="presParOf" srcId="{8801067F-C6E5-43F4-B1C3-F4021078537B}" destId="{EEC32970-3432-4345-BAA7-4890019440C3}" srcOrd="0" destOrd="0" presId="urn:microsoft.com/office/officeart/2005/8/layout/hierarchy1"/>
    <dgm:cxn modelId="{708D7982-3476-4347-9BBA-70B342533C90}" type="presParOf" srcId="{EEC32970-3432-4345-BAA7-4890019440C3}" destId="{9D0468A1-EF3C-46E8-B522-FD1FE24E9E8B}" srcOrd="0" destOrd="0" presId="urn:microsoft.com/office/officeart/2005/8/layout/hierarchy1"/>
    <dgm:cxn modelId="{B1D01D3C-E605-4AB1-9EFE-E35683BA4CF4}" type="presParOf" srcId="{EEC32970-3432-4345-BAA7-4890019440C3}" destId="{3A641D64-785A-44EB-9003-DF14FAA3FC97}" srcOrd="1" destOrd="0" presId="urn:microsoft.com/office/officeart/2005/8/layout/hierarchy1"/>
    <dgm:cxn modelId="{5BB4A8FF-333C-4E61-877A-83193AE8ADA9}" type="presParOf" srcId="{8801067F-C6E5-43F4-B1C3-F4021078537B}" destId="{78F94733-A480-41FA-9214-B592716B4D7A}"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A1AA87-97F7-4F64-8311-F02E616AA51A}"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F92AF346-5A26-4648-933C-3ABC6E63F6FB}">
      <dgm:prSet/>
      <dgm:spPr/>
      <dgm:t>
        <a:bodyPr/>
        <a:lstStyle/>
        <a:p>
          <a:r>
            <a:rPr lang="en-US"/>
            <a:t>Financial impact/compensation structure for lower reimbursement rates by Medicaid</a:t>
          </a:r>
        </a:p>
      </dgm:t>
    </dgm:pt>
    <dgm:pt modelId="{F1A39D30-D9C2-4332-89EB-08B866D87F08}" type="parTrans" cxnId="{7F7327B1-4B42-4C00-9182-CCC57D27C80C}">
      <dgm:prSet/>
      <dgm:spPr/>
      <dgm:t>
        <a:bodyPr/>
        <a:lstStyle/>
        <a:p>
          <a:endParaRPr lang="en-US"/>
        </a:p>
      </dgm:t>
    </dgm:pt>
    <dgm:pt modelId="{468F2740-6FF8-4ACB-A9FF-7780316AC763}" type="sibTrans" cxnId="{7F7327B1-4B42-4C00-9182-CCC57D27C80C}">
      <dgm:prSet/>
      <dgm:spPr/>
      <dgm:t>
        <a:bodyPr/>
        <a:lstStyle/>
        <a:p>
          <a:endParaRPr lang="en-US"/>
        </a:p>
      </dgm:t>
    </dgm:pt>
    <dgm:pt modelId="{CF026312-E821-496D-BB8A-2EC58B531CEF}">
      <dgm:prSet/>
      <dgm:spPr/>
      <dgm:t>
        <a:bodyPr/>
        <a:lstStyle/>
        <a:p>
          <a:r>
            <a:rPr lang="en-US"/>
            <a:t>Complexity of patients covered by Medicaid v. Employer-based/private pay</a:t>
          </a:r>
        </a:p>
      </dgm:t>
    </dgm:pt>
    <dgm:pt modelId="{1866CFC1-18EF-4151-A889-9EFD6319335D}" type="parTrans" cxnId="{6C42C572-9ED4-4CF7-9D43-D9511B3CB961}">
      <dgm:prSet/>
      <dgm:spPr/>
      <dgm:t>
        <a:bodyPr/>
        <a:lstStyle/>
        <a:p>
          <a:endParaRPr lang="en-US"/>
        </a:p>
      </dgm:t>
    </dgm:pt>
    <dgm:pt modelId="{F2B6CDE9-99FC-43B7-A922-E53A0DF0C978}" type="sibTrans" cxnId="{6C42C572-9ED4-4CF7-9D43-D9511B3CB961}">
      <dgm:prSet/>
      <dgm:spPr/>
      <dgm:t>
        <a:bodyPr/>
        <a:lstStyle/>
        <a:p>
          <a:endParaRPr lang="en-US"/>
        </a:p>
      </dgm:t>
    </dgm:pt>
    <dgm:pt modelId="{A06A84A3-BF45-42C2-B603-4DD0D607EDE0}">
      <dgm:prSet/>
      <dgm:spPr/>
      <dgm:t>
        <a:bodyPr/>
        <a:lstStyle/>
        <a:p>
          <a:r>
            <a:rPr lang="en-US"/>
            <a:t>Professional obligations and moral/ethical duty to provide care for patients regardless of insurance status</a:t>
          </a:r>
        </a:p>
      </dgm:t>
    </dgm:pt>
    <dgm:pt modelId="{2EDBFA79-C26D-4832-8F5E-E031D32F1AFF}" type="parTrans" cxnId="{65BF5FC9-2E5A-414F-B322-162BF9EDDE65}">
      <dgm:prSet/>
      <dgm:spPr/>
      <dgm:t>
        <a:bodyPr/>
        <a:lstStyle/>
        <a:p>
          <a:endParaRPr lang="en-US"/>
        </a:p>
      </dgm:t>
    </dgm:pt>
    <dgm:pt modelId="{CFAD8E21-6125-4DEE-A7C5-815F8077D65B}" type="sibTrans" cxnId="{65BF5FC9-2E5A-414F-B322-162BF9EDDE65}">
      <dgm:prSet/>
      <dgm:spPr/>
      <dgm:t>
        <a:bodyPr/>
        <a:lstStyle/>
        <a:p>
          <a:endParaRPr lang="en-US"/>
        </a:p>
      </dgm:t>
    </dgm:pt>
    <dgm:pt modelId="{241F62D6-FEDB-4CD7-B065-7DB34FD726E4}" type="pres">
      <dgm:prSet presAssocID="{69A1AA87-97F7-4F64-8311-F02E616AA51A}" presName="hierChild1" presStyleCnt="0">
        <dgm:presLayoutVars>
          <dgm:chPref val="1"/>
          <dgm:dir/>
          <dgm:animOne val="branch"/>
          <dgm:animLvl val="lvl"/>
          <dgm:resizeHandles/>
        </dgm:presLayoutVars>
      </dgm:prSet>
      <dgm:spPr/>
    </dgm:pt>
    <dgm:pt modelId="{F92412E3-4428-4B37-8425-6F2417425A7D}" type="pres">
      <dgm:prSet presAssocID="{F92AF346-5A26-4648-933C-3ABC6E63F6FB}" presName="hierRoot1" presStyleCnt="0"/>
      <dgm:spPr/>
    </dgm:pt>
    <dgm:pt modelId="{F5373F03-14DA-4A70-8339-32622D38359E}" type="pres">
      <dgm:prSet presAssocID="{F92AF346-5A26-4648-933C-3ABC6E63F6FB}" presName="composite" presStyleCnt="0"/>
      <dgm:spPr/>
    </dgm:pt>
    <dgm:pt modelId="{60EEA94F-5C0B-48F0-8D51-47474AFC075E}" type="pres">
      <dgm:prSet presAssocID="{F92AF346-5A26-4648-933C-3ABC6E63F6FB}" presName="background" presStyleLbl="node0" presStyleIdx="0" presStyleCnt="3"/>
      <dgm:spPr/>
    </dgm:pt>
    <dgm:pt modelId="{50648F05-D6E5-4378-AF10-15C363241C70}" type="pres">
      <dgm:prSet presAssocID="{F92AF346-5A26-4648-933C-3ABC6E63F6FB}" presName="text" presStyleLbl="fgAcc0" presStyleIdx="0" presStyleCnt="3">
        <dgm:presLayoutVars>
          <dgm:chPref val="3"/>
        </dgm:presLayoutVars>
      </dgm:prSet>
      <dgm:spPr/>
    </dgm:pt>
    <dgm:pt modelId="{8618DCD3-4CA6-4C73-9F47-8AF589EF76E6}" type="pres">
      <dgm:prSet presAssocID="{F92AF346-5A26-4648-933C-3ABC6E63F6FB}" presName="hierChild2" presStyleCnt="0"/>
      <dgm:spPr/>
    </dgm:pt>
    <dgm:pt modelId="{C8F96394-84AF-4501-A467-02711956E984}" type="pres">
      <dgm:prSet presAssocID="{CF026312-E821-496D-BB8A-2EC58B531CEF}" presName="hierRoot1" presStyleCnt="0"/>
      <dgm:spPr/>
    </dgm:pt>
    <dgm:pt modelId="{88B8579A-C391-4C1C-B305-6E6935FB3ECF}" type="pres">
      <dgm:prSet presAssocID="{CF026312-E821-496D-BB8A-2EC58B531CEF}" presName="composite" presStyleCnt="0"/>
      <dgm:spPr/>
    </dgm:pt>
    <dgm:pt modelId="{E2A84F3E-B3CA-4A20-9552-CFBDF81C359B}" type="pres">
      <dgm:prSet presAssocID="{CF026312-E821-496D-BB8A-2EC58B531CEF}" presName="background" presStyleLbl="node0" presStyleIdx="1" presStyleCnt="3"/>
      <dgm:spPr/>
    </dgm:pt>
    <dgm:pt modelId="{79478B59-FBEF-45EF-B366-9BF90C64EAEC}" type="pres">
      <dgm:prSet presAssocID="{CF026312-E821-496D-BB8A-2EC58B531CEF}" presName="text" presStyleLbl="fgAcc0" presStyleIdx="1" presStyleCnt="3">
        <dgm:presLayoutVars>
          <dgm:chPref val="3"/>
        </dgm:presLayoutVars>
      </dgm:prSet>
      <dgm:spPr/>
    </dgm:pt>
    <dgm:pt modelId="{00DAA6D4-404E-49BA-9CF5-AAD00B193E32}" type="pres">
      <dgm:prSet presAssocID="{CF026312-E821-496D-BB8A-2EC58B531CEF}" presName="hierChild2" presStyleCnt="0"/>
      <dgm:spPr/>
    </dgm:pt>
    <dgm:pt modelId="{DED2F86D-9C9E-4011-A889-2984E6257489}" type="pres">
      <dgm:prSet presAssocID="{A06A84A3-BF45-42C2-B603-4DD0D607EDE0}" presName="hierRoot1" presStyleCnt="0"/>
      <dgm:spPr/>
    </dgm:pt>
    <dgm:pt modelId="{4605BC58-3F1C-416A-8E5D-F46B6C870233}" type="pres">
      <dgm:prSet presAssocID="{A06A84A3-BF45-42C2-B603-4DD0D607EDE0}" presName="composite" presStyleCnt="0"/>
      <dgm:spPr/>
    </dgm:pt>
    <dgm:pt modelId="{3F0D425A-8B7D-46C6-B232-FACC4B48CAED}" type="pres">
      <dgm:prSet presAssocID="{A06A84A3-BF45-42C2-B603-4DD0D607EDE0}" presName="background" presStyleLbl="node0" presStyleIdx="2" presStyleCnt="3"/>
      <dgm:spPr/>
    </dgm:pt>
    <dgm:pt modelId="{0925AFFF-47E1-4763-860D-B9784191A129}" type="pres">
      <dgm:prSet presAssocID="{A06A84A3-BF45-42C2-B603-4DD0D607EDE0}" presName="text" presStyleLbl="fgAcc0" presStyleIdx="2" presStyleCnt="3">
        <dgm:presLayoutVars>
          <dgm:chPref val="3"/>
        </dgm:presLayoutVars>
      </dgm:prSet>
      <dgm:spPr/>
    </dgm:pt>
    <dgm:pt modelId="{2C4717FD-FEDF-4C67-8DD7-F390C8E691FF}" type="pres">
      <dgm:prSet presAssocID="{A06A84A3-BF45-42C2-B603-4DD0D607EDE0}" presName="hierChild2" presStyleCnt="0"/>
      <dgm:spPr/>
    </dgm:pt>
  </dgm:ptLst>
  <dgm:cxnLst>
    <dgm:cxn modelId="{850E3624-BA37-4E94-98ED-645A4C88BAE8}" type="presOf" srcId="{A06A84A3-BF45-42C2-B603-4DD0D607EDE0}" destId="{0925AFFF-47E1-4763-860D-B9784191A129}" srcOrd="0" destOrd="0" presId="urn:microsoft.com/office/officeart/2005/8/layout/hierarchy1"/>
    <dgm:cxn modelId="{0928CB65-295F-401E-870B-CB586981540C}" type="presOf" srcId="{F92AF346-5A26-4648-933C-3ABC6E63F6FB}" destId="{50648F05-D6E5-4378-AF10-15C363241C70}" srcOrd="0" destOrd="0" presId="urn:microsoft.com/office/officeart/2005/8/layout/hierarchy1"/>
    <dgm:cxn modelId="{6C42C572-9ED4-4CF7-9D43-D9511B3CB961}" srcId="{69A1AA87-97F7-4F64-8311-F02E616AA51A}" destId="{CF026312-E821-496D-BB8A-2EC58B531CEF}" srcOrd="1" destOrd="0" parTransId="{1866CFC1-18EF-4151-A889-9EFD6319335D}" sibTransId="{F2B6CDE9-99FC-43B7-A922-E53A0DF0C978}"/>
    <dgm:cxn modelId="{5807A186-3141-4B49-8747-4D32FDD8E166}" type="presOf" srcId="{69A1AA87-97F7-4F64-8311-F02E616AA51A}" destId="{241F62D6-FEDB-4CD7-B065-7DB34FD726E4}" srcOrd="0" destOrd="0" presId="urn:microsoft.com/office/officeart/2005/8/layout/hierarchy1"/>
    <dgm:cxn modelId="{7F7327B1-4B42-4C00-9182-CCC57D27C80C}" srcId="{69A1AA87-97F7-4F64-8311-F02E616AA51A}" destId="{F92AF346-5A26-4648-933C-3ABC6E63F6FB}" srcOrd="0" destOrd="0" parTransId="{F1A39D30-D9C2-4332-89EB-08B866D87F08}" sibTransId="{468F2740-6FF8-4ACB-A9FF-7780316AC763}"/>
    <dgm:cxn modelId="{65BF5FC9-2E5A-414F-B322-162BF9EDDE65}" srcId="{69A1AA87-97F7-4F64-8311-F02E616AA51A}" destId="{A06A84A3-BF45-42C2-B603-4DD0D607EDE0}" srcOrd="2" destOrd="0" parTransId="{2EDBFA79-C26D-4832-8F5E-E031D32F1AFF}" sibTransId="{CFAD8E21-6125-4DEE-A7C5-815F8077D65B}"/>
    <dgm:cxn modelId="{387190E7-223A-4A71-91EF-D01FACCDAA23}" type="presOf" srcId="{CF026312-E821-496D-BB8A-2EC58B531CEF}" destId="{79478B59-FBEF-45EF-B366-9BF90C64EAEC}" srcOrd="0" destOrd="0" presId="urn:microsoft.com/office/officeart/2005/8/layout/hierarchy1"/>
    <dgm:cxn modelId="{7FB8BD0B-EB79-4E41-8633-21B715B3D7C0}" type="presParOf" srcId="{241F62D6-FEDB-4CD7-B065-7DB34FD726E4}" destId="{F92412E3-4428-4B37-8425-6F2417425A7D}" srcOrd="0" destOrd="0" presId="urn:microsoft.com/office/officeart/2005/8/layout/hierarchy1"/>
    <dgm:cxn modelId="{2DFD06A8-BAD5-49A2-966E-2BC3C5BD52F0}" type="presParOf" srcId="{F92412E3-4428-4B37-8425-6F2417425A7D}" destId="{F5373F03-14DA-4A70-8339-32622D38359E}" srcOrd="0" destOrd="0" presId="urn:microsoft.com/office/officeart/2005/8/layout/hierarchy1"/>
    <dgm:cxn modelId="{589564BC-D575-4228-8A95-3D8345E39FDE}" type="presParOf" srcId="{F5373F03-14DA-4A70-8339-32622D38359E}" destId="{60EEA94F-5C0B-48F0-8D51-47474AFC075E}" srcOrd="0" destOrd="0" presId="urn:microsoft.com/office/officeart/2005/8/layout/hierarchy1"/>
    <dgm:cxn modelId="{BC3A2CB1-EE63-455C-8D97-56625C8D6844}" type="presParOf" srcId="{F5373F03-14DA-4A70-8339-32622D38359E}" destId="{50648F05-D6E5-4378-AF10-15C363241C70}" srcOrd="1" destOrd="0" presId="urn:microsoft.com/office/officeart/2005/8/layout/hierarchy1"/>
    <dgm:cxn modelId="{DC45EF78-2327-428A-A787-F5BBBA061CE3}" type="presParOf" srcId="{F92412E3-4428-4B37-8425-6F2417425A7D}" destId="{8618DCD3-4CA6-4C73-9F47-8AF589EF76E6}" srcOrd="1" destOrd="0" presId="urn:microsoft.com/office/officeart/2005/8/layout/hierarchy1"/>
    <dgm:cxn modelId="{A8EDAA91-FD48-45FE-8432-D0738D083E36}" type="presParOf" srcId="{241F62D6-FEDB-4CD7-B065-7DB34FD726E4}" destId="{C8F96394-84AF-4501-A467-02711956E984}" srcOrd="1" destOrd="0" presId="urn:microsoft.com/office/officeart/2005/8/layout/hierarchy1"/>
    <dgm:cxn modelId="{A1B8F864-89CC-4F9E-95E8-3BFF8347298D}" type="presParOf" srcId="{C8F96394-84AF-4501-A467-02711956E984}" destId="{88B8579A-C391-4C1C-B305-6E6935FB3ECF}" srcOrd="0" destOrd="0" presId="urn:microsoft.com/office/officeart/2005/8/layout/hierarchy1"/>
    <dgm:cxn modelId="{E6F4F600-D1CF-4264-8941-A3235DC3184D}" type="presParOf" srcId="{88B8579A-C391-4C1C-B305-6E6935FB3ECF}" destId="{E2A84F3E-B3CA-4A20-9552-CFBDF81C359B}" srcOrd="0" destOrd="0" presId="urn:microsoft.com/office/officeart/2005/8/layout/hierarchy1"/>
    <dgm:cxn modelId="{28EF39A9-689C-4155-AACF-0BE79B1088B4}" type="presParOf" srcId="{88B8579A-C391-4C1C-B305-6E6935FB3ECF}" destId="{79478B59-FBEF-45EF-B366-9BF90C64EAEC}" srcOrd="1" destOrd="0" presId="urn:microsoft.com/office/officeart/2005/8/layout/hierarchy1"/>
    <dgm:cxn modelId="{B7374E00-6EC8-4A42-AB5C-7C177CDEC679}" type="presParOf" srcId="{C8F96394-84AF-4501-A467-02711956E984}" destId="{00DAA6D4-404E-49BA-9CF5-AAD00B193E32}" srcOrd="1" destOrd="0" presId="urn:microsoft.com/office/officeart/2005/8/layout/hierarchy1"/>
    <dgm:cxn modelId="{AA8F935F-8C42-45FC-B739-AA2A6C7E9C96}" type="presParOf" srcId="{241F62D6-FEDB-4CD7-B065-7DB34FD726E4}" destId="{DED2F86D-9C9E-4011-A889-2984E6257489}" srcOrd="2" destOrd="0" presId="urn:microsoft.com/office/officeart/2005/8/layout/hierarchy1"/>
    <dgm:cxn modelId="{3058E1EF-79ED-40C1-975E-EB3223C35EBD}" type="presParOf" srcId="{DED2F86D-9C9E-4011-A889-2984E6257489}" destId="{4605BC58-3F1C-416A-8E5D-F46B6C870233}" srcOrd="0" destOrd="0" presId="urn:microsoft.com/office/officeart/2005/8/layout/hierarchy1"/>
    <dgm:cxn modelId="{2A8318FE-4713-4CEE-B4C7-B88AE36CF83D}" type="presParOf" srcId="{4605BC58-3F1C-416A-8E5D-F46B6C870233}" destId="{3F0D425A-8B7D-46C6-B232-FACC4B48CAED}" srcOrd="0" destOrd="0" presId="urn:microsoft.com/office/officeart/2005/8/layout/hierarchy1"/>
    <dgm:cxn modelId="{7FCBB3FC-43F4-44D2-BCB8-8780503DCCE5}" type="presParOf" srcId="{4605BC58-3F1C-416A-8E5D-F46B6C870233}" destId="{0925AFFF-47E1-4763-860D-B9784191A129}" srcOrd="1" destOrd="0" presId="urn:microsoft.com/office/officeart/2005/8/layout/hierarchy1"/>
    <dgm:cxn modelId="{495431E0-B22A-4F8B-BEFD-6545489B68CE}" type="presParOf" srcId="{DED2F86D-9C9E-4011-A889-2984E6257489}" destId="{2C4717FD-FEDF-4C67-8DD7-F390C8E691F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17AF3C-F19D-47A6-B552-A936B2B75205}" type="doc">
      <dgm:prSet loTypeId="urn:microsoft.com/office/officeart/2018/2/layout/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B1116134-96FA-4C6D-BF71-3F6B912C25E7}">
      <dgm:prSet/>
      <dgm:spPr/>
      <dgm:t>
        <a:bodyPr/>
        <a:lstStyle/>
        <a:p>
          <a:pPr>
            <a:defRPr b="1"/>
          </a:pPr>
          <a:r>
            <a:rPr lang="en-US"/>
            <a:t>Provider Participation Requirement Rule 101</a:t>
          </a:r>
        </a:p>
      </dgm:t>
    </dgm:pt>
    <dgm:pt modelId="{16F86CD4-B88B-4170-8394-464DAF84CD86}" type="parTrans" cxnId="{9FBF90EB-F3AA-4BC6-8239-CF3BE54722DC}">
      <dgm:prSet/>
      <dgm:spPr/>
      <dgm:t>
        <a:bodyPr/>
        <a:lstStyle/>
        <a:p>
          <a:endParaRPr lang="en-US"/>
        </a:p>
      </dgm:t>
    </dgm:pt>
    <dgm:pt modelId="{F41998B6-F6F8-49BB-ABAD-7BD862D77F0D}" type="sibTrans" cxnId="{9FBF90EB-F3AA-4BC6-8239-CF3BE54722DC}">
      <dgm:prSet/>
      <dgm:spPr/>
      <dgm:t>
        <a:bodyPr/>
        <a:lstStyle/>
        <a:p>
          <a:endParaRPr lang="en-US"/>
        </a:p>
      </dgm:t>
    </dgm:pt>
    <dgm:pt modelId="{6045B2BE-C37D-4CA8-81B8-C80B184C6C6B}">
      <dgm:prSet/>
      <dgm:spPr/>
      <dgm:t>
        <a:bodyPr/>
        <a:lstStyle/>
        <a:p>
          <a:r>
            <a:rPr lang="en-US"/>
            <a:t>Leverages state authority by making participation in Medicaid/MinnesotaCare a condition for providers accessing state-funded markets (similar design to Medicare incentive with EMTALA)</a:t>
          </a:r>
        </a:p>
      </dgm:t>
    </dgm:pt>
    <dgm:pt modelId="{F412A741-7DE2-475A-BF8F-38F4F53B8432}" type="parTrans" cxnId="{A10FCFC3-9EF9-4766-A4C6-3109AA10D2B6}">
      <dgm:prSet/>
      <dgm:spPr/>
      <dgm:t>
        <a:bodyPr/>
        <a:lstStyle/>
        <a:p>
          <a:endParaRPr lang="en-US"/>
        </a:p>
      </dgm:t>
    </dgm:pt>
    <dgm:pt modelId="{B4C960F7-4B28-4D2D-85CE-534B119B2ABD}" type="sibTrans" cxnId="{A10FCFC3-9EF9-4766-A4C6-3109AA10D2B6}">
      <dgm:prSet/>
      <dgm:spPr/>
      <dgm:t>
        <a:bodyPr/>
        <a:lstStyle/>
        <a:p>
          <a:endParaRPr lang="en-US"/>
        </a:p>
      </dgm:t>
    </dgm:pt>
    <dgm:pt modelId="{F352DEF5-C6C0-492B-B0DD-6D5E6F043C9D}">
      <dgm:prSet/>
      <dgm:spPr/>
      <dgm:t>
        <a:bodyPr/>
        <a:lstStyle/>
        <a:p>
          <a:r>
            <a:rPr lang="en-US"/>
            <a:t>Enforces minimum caseload to ensure access to care for low-income populations</a:t>
          </a:r>
        </a:p>
      </dgm:t>
    </dgm:pt>
    <dgm:pt modelId="{CDBBA4D3-96D3-4FB2-B1EA-AF07BEEB62DF}" type="parTrans" cxnId="{9124F9C5-7650-4714-B6F1-365A389A28C0}">
      <dgm:prSet/>
      <dgm:spPr/>
      <dgm:t>
        <a:bodyPr/>
        <a:lstStyle/>
        <a:p>
          <a:endParaRPr lang="en-US"/>
        </a:p>
      </dgm:t>
    </dgm:pt>
    <dgm:pt modelId="{49AC1415-D253-4A7D-B5F7-4FF82B849CEA}" type="sibTrans" cxnId="{9124F9C5-7650-4714-B6F1-365A389A28C0}">
      <dgm:prSet/>
      <dgm:spPr/>
      <dgm:t>
        <a:bodyPr/>
        <a:lstStyle/>
        <a:p>
          <a:endParaRPr lang="en-US"/>
        </a:p>
      </dgm:t>
    </dgm:pt>
    <dgm:pt modelId="{EF5046A7-2835-451B-A3CB-DF336B979F9F}">
      <dgm:prSet/>
      <dgm:spPr/>
      <dgm:t>
        <a:bodyPr/>
        <a:lstStyle/>
        <a:p>
          <a:pPr>
            <a:defRPr b="1"/>
          </a:pPr>
          <a:r>
            <a:rPr lang="en-US"/>
            <a:t>Comparison of rural hospital closure rates </a:t>
          </a:r>
        </a:p>
      </dgm:t>
    </dgm:pt>
    <dgm:pt modelId="{0EBA45CE-8486-4D16-AB9F-A81A8AAE6186}" type="parTrans" cxnId="{AF13CF81-EAB3-416D-84BE-17D5D60E657D}">
      <dgm:prSet/>
      <dgm:spPr/>
      <dgm:t>
        <a:bodyPr/>
        <a:lstStyle/>
        <a:p>
          <a:endParaRPr lang="en-US"/>
        </a:p>
      </dgm:t>
    </dgm:pt>
    <dgm:pt modelId="{6D43C323-8CD8-454B-A56C-63EF6F9AF5B7}" type="sibTrans" cxnId="{AF13CF81-EAB3-416D-84BE-17D5D60E657D}">
      <dgm:prSet/>
      <dgm:spPr/>
      <dgm:t>
        <a:bodyPr/>
        <a:lstStyle/>
        <a:p>
          <a:endParaRPr lang="en-US"/>
        </a:p>
      </dgm:t>
    </dgm:pt>
    <dgm:pt modelId="{C7681075-49DE-480D-8560-D277DE381DAF}">
      <dgm:prSet/>
      <dgm:spPr/>
      <dgm:t>
        <a:bodyPr/>
        <a:lstStyle/>
        <a:p>
          <a:r>
            <a:rPr lang="en-US"/>
            <a:t>Minnesota experiencing OB closure at lower rates than surrounding states</a:t>
          </a:r>
        </a:p>
      </dgm:t>
    </dgm:pt>
    <dgm:pt modelId="{3A27EF00-873C-4AFA-B1C2-DF423F7B9202}" type="parTrans" cxnId="{3720F037-24B1-4906-B719-98D108E3F3BD}">
      <dgm:prSet/>
      <dgm:spPr/>
      <dgm:t>
        <a:bodyPr/>
        <a:lstStyle/>
        <a:p>
          <a:endParaRPr lang="en-US"/>
        </a:p>
      </dgm:t>
    </dgm:pt>
    <dgm:pt modelId="{573AABD0-2972-4F4B-BE5F-1B507386DCEB}" type="sibTrans" cxnId="{3720F037-24B1-4906-B719-98D108E3F3BD}">
      <dgm:prSet/>
      <dgm:spPr/>
      <dgm:t>
        <a:bodyPr/>
        <a:lstStyle/>
        <a:p>
          <a:endParaRPr lang="en-US"/>
        </a:p>
      </dgm:t>
    </dgm:pt>
    <dgm:pt modelId="{68BBDE1C-D8DB-4C22-9A32-36C6D7FF852A}">
      <dgm:prSet/>
      <dgm:spPr/>
      <dgm:t>
        <a:bodyPr/>
        <a:lstStyle/>
        <a:p>
          <a:pPr>
            <a:defRPr b="1"/>
          </a:pPr>
          <a:r>
            <a:rPr lang="en-US"/>
            <a:t>More research is needed on impact of the program</a:t>
          </a:r>
        </a:p>
      </dgm:t>
    </dgm:pt>
    <dgm:pt modelId="{4B8DFFBF-1FDE-4D2D-B869-E92A2BDD7133}" type="parTrans" cxnId="{B12B2246-F815-4DB0-B40A-77709015C254}">
      <dgm:prSet/>
      <dgm:spPr/>
      <dgm:t>
        <a:bodyPr/>
        <a:lstStyle/>
        <a:p>
          <a:endParaRPr lang="en-US"/>
        </a:p>
      </dgm:t>
    </dgm:pt>
    <dgm:pt modelId="{CC9242F4-BBF3-441F-84F2-0BF6F7983FE6}" type="sibTrans" cxnId="{B12B2246-F815-4DB0-B40A-77709015C254}">
      <dgm:prSet/>
      <dgm:spPr/>
      <dgm:t>
        <a:bodyPr/>
        <a:lstStyle/>
        <a:p>
          <a:endParaRPr lang="en-US"/>
        </a:p>
      </dgm:t>
    </dgm:pt>
    <dgm:pt modelId="{02D6A30E-8AA5-411F-8C13-1A83AC6A1E8B}" type="pres">
      <dgm:prSet presAssocID="{0317AF3C-F19D-47A6-B552-A936B2B75205}" presName="root" presStyleCnt="0">
        <dgm:presLayoutVars>
          <dgm:dir/>
          <dgm:resizeHandles val="exact"/>
        </dgm:presLayoutVars>
      </dgm:prSet>
      <dgm:spPr/>
    </dgm:pt>
    <dgm:pt modelId="{3AF4D7A5-86C5-447A-A44F-213A63805BE6}" type="pres">
      <dgm:prSet presAssocID="{B1116134-96FA-4C6D-BF71-3F6B912C25E7}" presName="compNode" presStyleCnt="0"/>
      <dgm:spPr/>
    </dgm:pt>
    <dgm:pt modelId="{E704AE03-E619-4166-928F-DF775F0DF0DC}" type="pres">
      <dgm:prSet presAssocID="{B1116134-96FA-4C6D-BF71-3F6B912C25E7}"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Stethoscope"/>
        </a:ext>
      </dgm:extLst>
    </dgm:pt>
    <dgm:pt modelId="{42D80367-72CA-47C3-990F-075FB35AC585}" type="pres">
      <dgm:prSet presAssocID="{B1116134-96FA-4C6D-BF71-3F6B912C25E7}" presName="iconSpace" presStyleCnt="0"/>
      <dgm:spPr/>
    </dgm:pt>
    <dgm:pt modelId="{AF19E83F-032A-4CD5-8017-E1FA65853D98}" type="pres">
      <dgm:prSet presAssocID="{B1116134-96FA-4C6D-BF71-3F6B912C25E7}" presName="parTx" presStyleLbl="revTx" presStyleIdx="0" presStyleCnt="6">
        <dgm:presLayoutVars>
          <dgm:chMax val="0"/>
          <dgm:chPref val="0"/>
        </dgm:presLayoutVars>
      </dgm:prSet>
      <dgm:spPr/>
    </dgm:pt>
    <dgm:pt modelId="{9D3E90D0-CD48-4496-AEC8-4A64CE04E55A}" type="pres">
      <dgm:prSet presAssocID="{B1116134-96FA-4C6D-BF71-3F6B912C25E7}" presName="txSpace" presStyleCnt="0"/>
      <dgm:spPr/>
    </dgm:pt>
    <dgm:pt modelId="{44743DC9-F933-4EE6-A424-0E5276DDCE72}" type="pres">
      <dgm:prSet presAssocID="{B1116134-96FA-4C6D-BF71-3F6B912C25E7}" presName="desTx" presStyleLbl="revTx" presStyleIdx="1" presStyleCnt="6">
        <dgm:presLayoutVars/>
      </dgm:prSet>
      <dgm:spPr/>
    </dgm:pt>
    <dgm:pt modelId="{23F9924D-7513-4297-823C-40EB1287CFE8}" type="pres">
      <dgm:prSet presAssocID="{F41998B6-F6F8-49BB-ABAD-7BD862D77F0D}" presName="sibTrans" presStyleCnt="0"/>
      <dgm:spPr/>
    </dgm:pt>
    <dgm:pt modelId="{FDB1C866-FA71-42F6-BCCF-DECAF4D2F8FF}" type="pres">
      <dgm:prSet presAssocID="{EF5046A7-2835-451B-A3CB-DF336B979F9F}" presName="compNode" presStyleCnt="0"/>
      <dgm:spPr/>
    </dgm:pt>
    <dgm:pt modelId="{8B4196D5-A619-4392-9D7B-F11A8853C34A}" type="pres">
      <dgm:prSet presAssocID="{EF5046A7-2835-451B-A3CB-DF336B979F9F}"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al"/>
        </a:ext>
      </dgm:extLst>
    </dgm:pt>
    <dgm:pt modelId="{1C88CB55-0C23-4372-A945-DF37190CFC2C}" type="pres">
      <dgm:prSet presAssocID="{EF5046A7-2835-451B-A3CB-DF336B979F9F}" presName="iconSpace" presStyleCnt="0"/>
      <dgm:spPr/>
    </dgm:pt>
    <dgm:pt modelId="{D6C1DD2C-2AC3-44AF-BE25-BC08C06D7253}" type="pres">
      <dgm:prSet presAssocID="{EF5046A7-2835-451B-A3CB-DF336B979F9F}" presName="parTx" presStyleLbl="revTx" presStyleIdx="2" presStyleCnt="6">
        <dgm:presLayoutVars>
          <dgm:chMax val="0"/>
          <dgm:chPref val="0"/>
        </dgm:presLayoutVars>
      </dgm:prSet>
      <dgm:spPr/>
    </dgm:pt>
    <dgm:pt modelId="{B8A3C494-70DB-4201-8A73-2075DB0343BE}" type="pres">
      <dgm:prSet presAssocID="{EF5046A7-2835-451B-A3CB-DF336B979F9F}" presName="txSpace" presStyleCnt="0"/>
      <dgm:spPr/>
    </dgm:pt>
    <dgm:pt modelId="{54941E28-A5A8-4753-B662-62FAC7211CFD}" type="pres">
      <dgm:prSet presAssocID="{EF5046A7-2835-451B-A3CB-DF336B979F9F}" presName="desTx" presStyleLbl="revTx" presStyleIdx="3" presStyleCnt="6">
        <dgm:presLayoutVars/>
      </dgm:prSet>
      <dgm:spPr/>
    </dgm:pt>
    <dgm:pt modelId="{25D96F68-8B23-47C7-ABF9-2A7A76CFC8BB}" type="pres">
      <dgm:prSet presAssocID="{6D43C323-8CD8-454B-A56C-63EF6F9AF5B7}" presName="sibTrans" presStyleCnt="0"/>
      <dgm:spPr/>
    </dgm:pt>
    <dgm:pt modelId="{8FC6C53A-D879-4F94-94DA-7667AA313C82}" type="pres">
      <dgm:prSet presAssocID="{68BBDE1C-D8DB-4C22-9A32-36C6D7FF852A}" presName="compNode" presStyleCnt="0"/>
      <dgm:spPr/>
    </dgm:pt>
    <dgm:pt modelId="{80F9EC59-A99D-4DC5-9852-3C80C635C35A}" type="pres">
      <dgm:prSet presAssocID="{68BBDE1C-D8DB-4C22-9A32-36C6D7FF852A}"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Magnifying glass"/>
        </a:ext>
      </dgm:extLst>
    </dgm:pt>
    <dgm:pt modelId="{6F36F3CC-5C0A-468D-A636-7E24E5057D48}" type="pres">
      <dgm:prSet presAssocID="{68BBDE1C-D8DB-4C22-9A32-36C6D7FF852A}" presName="iconSpace" presStyleCnt="0"/>
      <dgm:spPr/>
    </dgm:pt>
    <dgm:pt modelId="{3B58D374-1AD8-4277-9391-A95D9E613B5B}" type="pres">
      <dgm:prSet presAssocID="{68BBDE1C-D8DB-4C22-9A32-36C6D7FF852A}" presName="parTx" presStyleLbl="revTx" presStyleIdx="4" presStyleCnt="6">
        <dgm:presLayoutVars>
          <dgm:chMax val="0"/>
          <dgm:chPref val="0"/>
        </dgm:presLayoutVars>
      </dgm:prSet>
      <dgm:spPr/>
    </dgm:pt>
    <dgm:pt modelId="{4B5398EF-3966-4826-A081-80D067B9C8D6}" type="pres">
      <dgm:prSet presAssocID="{68BBDE1C-D8DB-4C22-9A32-36C6D7FF852A}" presName="txSpace" presStyleCnt="0"/>
      <dgm:spPr/>
    </dgm:pt>
    <dgm:pt modelId="{084DAEA5-DB85-493A-A58D-A5E3882DE146}" type="pres">
      <dgm:prSet presAssocID="{68BBDE1C-D8DB-4C22-9A32-36C6D7FF852A}" presName="desTx" presStyleLbl="revTx" presStyleIdx="5" presStyleCnt="6">
        <dgm:presLayoutVars/>
      </dgm:prSet>
      <dgm:spPr/>
    </dgm:pt>
  </dgm:ptLst>
  <dgm:cxnLst>
    <dgm:cxn modelId="{36BFAA13-24DB-4610-A976-5D6059C21B5C}" type="presOf" srcId="{C7681075-49DE-480D-8560-D277DE381DAF}" destId="{54941E28-A5A8-4753-B662-62FAC7211CFD}" srcOrd="0" destOrd="0" presId="urn:microsoft.com/office/officeart/2018/2/layout/IconLabelDescriptionList"/>
    <dgm:cxn modelId="{3720F037-24B1-4906-B719-98D108E3F3BD}" srcId="{EF5046A7-2835-451B-A3CB-DF336B979F9F}" destId="{C7681075-49DE-480D-8560-D277DE381DAF}" srcOrd="0" destOrd="0" parTransId="{3A27EF00-873C-4AFA-B1C2-DF423F7B9202}" sibTransId="{573AABD0-2972-4F4B-BE5F-1B507386DCEB}"/>
    <dgm:cxn modelId="{744DE15E-70AA-4E86-984E-1B5FA18B7FFF}" type="presOf" srcId="{B1116134-96FA-4C6D-BF71-3F6B912C25E7}" destId="{AF19E83F-032A-4CD5-8017-E1FA65853D98}" srcOrd="0" destOrd="0" presId="urn:microsoft.com/office/officeart/2018/2/layout/IconLabelDescriptionList"/>
    <dgm:cxn modelId="{B12B2246-F815-4DB0-B40A-77709015C254}" srcId="{0317AF3C-F19D-47A6-B552-A936B2B75205}" destId="{68BBDE1C-D8DB-4C22-9A32-36C6D7FF852A}" srcOrd="2" destOrd="0" parTransId="{4B8DFFBF-1FDE-4D2D-B869-E92A2BDD7133}" sibTransId="{CC9242F4-BBF3-441F-84F2-0BF6F7983FE6}"/>
    <dgm:cxn modelId="{AF13CF81-EAB3-416D-84BE-17D5D60E657D}" srcId="{0317AF3C-F19D-47A6-B552-A936B2B75205}" destId="{EF5046A7-2835-451B-A3CB-DF336B979F9F}" srcOrd="1" destOrd="0" parTransId="{0EBA45CE-8486-4D16-AB9F-A81A8AAE6186}" sibTransId="{6D43C323-8CD8-454B-A56C-63EF6F9AF5B7}"/>
    <dgm:cxn modelId="{DCFD9182-A1FB-4293-8701-FAF9E62A6C22}" type="presOf" srcId="{EF5046A7-2835-451B-A3CB-DF336B979F9F}" destId="{D6C1DD2C-2AC3-44AF-BE25-BC08C06D7253}" srcOrd="0" destOrd="0" presId="urn:microsoft.com/office/officeart/2018/2/layout/IconLabelDescriptionList"/>
    <dgm:cxn modelId="{34F49EAE-81AC-4C16-B0F1-D9E77CAE766E}" type="presOf" srcId="{F352DEF5-C6C0-492B-B0DD-6D5E6F043C9D}" destId="{44743DC9-F933-4EE6-A424-0E5276DDCE72}" srcOrd="0" destOrd="1" presId="urn:microsoft.com/office/officeart/2018/2/layout/IconLabelDescriptionList"/>
    <dgm:cxn modelId="{90CD95B9-0F03-4110-B1C9-AC4DEB97706C}" type="presOf" srcId="{68BBDE1C-D8DB-4C22-9A32-36C6D7FF852A}" destId="{3B58D374-1AD8-4277-9391-A95D9E613B5B}" srcOrd="0" destOrd="0" presId="urn:microsoft.com/office/officeart/2018/2/layout/IconLabelDescriptionList"/>
    <dgm:cxn modelId="{73A941BE-DA1B-4183-BF38-88CBCC97F1F3}" type="presOf" srcId="{0317AF3C-F19D-47A6-B552-A936B2B75205}" destId="{02D6A30E-8AA5-411F-8C13-1A83AC6A1E8B}" srcOrd="0" destOrd="0" presId="urn:microsoft.com/office/officeart/2018/2/layout/IconLabelDescriptionList"/>
    <dgm:cxn modelId="{A10FCFC3-9EF9-4766-A4C6-3109AA10D2B6}" srcId="{B1116134-96FA-4C6D-BF71-3F6B912C25E7}" destId="{6045B2BE-C37D-4CA8-81B8-C80B184C6C6B}" srcOrd="0" destOrd="0" parTransId="{F412A741-7DE2-475A-BF8F-38F4F53B8432}" sibTransId="{B4C960F7-4B28-4D2D-85CE-534B119B2ABD}"/>
    <dgm:cxn modelId="{9124F9C5-7650-4714-B6F1-365A389A28C0}" srcId="{B1116134-96FA-4C6D-BF71-3F6B912C25E7}" destId="{F352DEF5-C6C0-492B-B0DD-6D5E6F043C9D}" srcOrd="1" destOrd="0" parTransId="{CDBBA4D3-96D3-4FB2-B1EA-AF07BEEB62DF}" sibTransId="{49AC1415-D253-4A7D-B5F7-4FF82B849CEA}"/>
    <dgm:cxn modelId="{9FBF90EB-F3AA-4BC6-8239-CF3BE54722DC}" srcId="{0317AF3C-F19D-47A6-B552-A936B2B75205}" destId="{B1116134-96FA-4C6D-BF71-3F6B912C25E7}" srcOrd="0" destOrd="0" parTransId="{16F86CD4-B88B-4170-8394-464DAF84CD86}" sibTransId="{F41998B6-F6F8-49BB-ABAD-7BD862D77F0D}"/>
    <dgm:cxn modelId="{0D6471F9-18D8-49B8-B7C6-C985638E6946}" type="presOf" srcId="{6045B2BE-C37D-4CA8-81B8-C80B184C6C6B}" destId="{44743DC9-F933-4EE6-A424-0E5276DDCE72}" srcOrd="0" destOrd="0" presId="urn:microsoft.com/office/officeart/2018/2/layout/IconLabelDescriptionList"/>
    <dgm:cxn modelId="{4CCC9DA4-A07A-4B1E-A029-0F217668A2DE}" type="presParOf" srcId="{02D6A30E-8AA5-411F-8C13-1A83AC6A1E8B}" destId="{3AF4D7A5-86C5-447A-A44F-213A63805BE6}" srcOrd="0" destOrd="0" presId="urn:microsoft.com/office/officeart/2018/2/layout/IconLabelDescriptionList"/>
    <dgm:cxn modelId="{184D8AA6-4DD3-4D91-8E65-17EAD4A7D000}" type="presParOf" srcId="{3AF4D7A5-86C5-447A-A44F-213A63805BE6}" destId="{E704AE03-E619-4166-928F-DF775F0DF0DC}" srcOrd="0" destOrd="0" presId="urn:microsoft.com/office/officeart/2018/2/layout/IconLabelDescriptionList"/>
    <dgm:cxn modelId="{F7260B55-12C3-4CB7-A17D-AA329F130D88}" type="presParOf" srcId="{3AF4D7A5-86C5-447A-A44F-213A63805BE6}" destId="{42D80367-72CA-47C3-990F-075FB35AC585}" srcOrd="1" destOrd="0" presId="urn:microsoft.com/office/officeart/2018/2/layout/IconLabelDescriptionList"/>
    <dgm:cxn modelId="{BC43C880-78AB-4EDD-800E-C323786088D3}" type="presParOf" srcId="{3AF4D7A5-86C5-447A-A44F-213A63805BE6}" destId="{AF19E83F-032A-4CD5-8017-E1FA65853D98}" srcOrd="2" destOrd="0" presId="urn:microsoft.com/office/officeart/2018/2/layout/IconLabelDescriptionList"/>
    <dgm:cxn modelId="{27CA4973-FEB5-4293-B813-EC0C18DFF171}" type="presParOf" srcId="{3AF4D7A5-86C5-447A-A44F-213A63805BE6}" destId="{9D3E90D0-CD48-4496-AEC8-4A64CE04E55A}" srcOrd="3" destOrd="0" presId="urn:microsoft.com/office/officeart/2018/2/layout/IconLabelDescriptionList"/>
    <dgm:cxn modelId="{BAB8DE25-8B14-4537-8C4D-5778E4B2BA05}" type="presParOf" srcId="{3AF4D7A5-86C5-447A-A44F-213A63805BE6}" destId="{44743DC9-F933-4EE6-A424-0E5276DDCE72}" srcOrd="4" destOrd="0" presId="urn:microsoft.com/office/officeart/2018/2/layout/IconLabelDescriptionList"/>
    <dgm:cxn modelId="{5196B92E-BD3A-40F2-B362-F22B0F84DBE2}" type="presParOf" srcId="{02D6A30E-8AA5-411F-8C13-1A83AC6A1E8B}" destId="{23F9924D-7513-4297-823C-40EB1287CFE8}" srcOrd="1" destOrd="0" presId="urn:microsoft.com/office/officeart/2018/2/layout/IconLabelDescriptionList"/>
    <dgm:cxn modelId="{487C0697-0A8F-4B72-95D9-F11107B6A626}" type="presParOf" srcId="{02D6A30E-8AA5-411F-8C13-1A83AC6A1E8B}" destId="{FDB1C866-FA71-42F6-BCCF-DECAF4D2F8FF}" srcOrd="2" destOrd="0" presId="urn:microsoft.com/office/officeart/2018/2/layout/IconLabelDescriptionList"/>
    <dgm:cxn modelId="{A47419ED-EE5D-4858-B5C7-9B7FDC42A3FA}" type="presParOf" srcId="{FDB1C866-FA71-42F6-BCCF-DECAF4D2F8FF}" destId="{8B4196D5-A619-4392-9D7B-F11A8853C34A}" srcOrd="0" destOrd="0" presId="urn:microsoft.com/office/officeart/2018/2/layout/IconLabelDescriptionList"/>
    <dgm:cxn modelId="{13CB3156-493C-41C4-80EB-922F04E2D535}" type="presParOf" srcId="{FDB1C866-FA71-42F6-BCCF-DECAF4D2F8FF}" destId="{1C88CB55-0C23-4372-A945-DF37190CFC2C}" srcOrd="1" destOrd="0" presId="urn:microsoft.com/office/officeart/2018/2/layout/IconLabelDescriptionList"/>
    <dgm:cxn modelId="{9832D4A2-011E-4C32-809E-5ABE319FD434}" type="presParOf" srcId="{FDB1C866-FA71-42F6-BCCF-DECAF4D2F8FF}" destId="{D6C1DD2C-2AC3-44AF-BE25-BC08C06D7253}" srcOrd="2" destOrd="0" presId="urn:microsoft.com/office/officeart/2018/2/layout/IconLabelDescriptionList"/>
    <dgm:cxn modelId="{85FF61FA-ECA5-4D42-AC7B-FE3C1F77E644}" type="presParOf" srcId="{FDB1C866-FA71-42F6-BCCF-DECAF4D2F8FF}" destId="{B8A3C494-70DB-4201-8A73-2075DB0343BE}" srcOrd="3" destOrd="0" presId="urn:microsoft.com/office/officeart/2018/2/layout/IconLabelDescriptionList"/>
    <dgm:cxn modelId="{37759B3B-37B6-4AE6-A1E3-88AC0A081316}" type="presParOf" srcId="{FDB1C866-FA71-42F6-BCCF-DECAF4D2F8FF}" destId="{54941E28-A5A8-4753-B662-62FAC7211CFD}" srcOrd="4" destOrd="0" presId="urn:microsoft.com/office/officeart/2018/2/layout/IconLabelDescriptionList"/>
    <dgm:cxn modelId="{6C24AA52-D132-4045-8C7F-06BBD37B7EF5}" type="presParOf" srcId="{02D6A30E-8AA5-411F-8C13-1A83AC6A1E8B}" destId="{25D96F68-8B23-47C7-ABF9-2A7A76CFC8BB}" srcOrd="3" destOrd="0" presId="urn:microsoft.com/office/officeart/2018/2/layout/IconLabelDescriptionList"/>
    <dgm:cxn modelId="{482D05F4-9F30-41A6-BA89-612991833F9C}" type="presParOf" srcId="{02D6A30E-8AA5-411F-8C13-1A83AC6A1E8B}" destId="{8FC6C53A-D879-4F94-94DA-7667AA313C82}" srcOrd="4" destOrd="0" presId="urn:microsoft.com/office/officeart/2018/2/layout/IconLabelDescriptionList"/>
    <dgm:cxn modelId="{C8B7B247-C13D-4A06-8ADB-36DADD10D7AE}" type="presParOf" srcId="{8FC6C53A-D879-4F94-94DA-7667AA313C82}" destId="{80F9EC59-A99D-4DC5-9852-3C80C635C35A}" srcOrd="0" destOrd="0" presId="urn:microsoft.com/office/officeart/2018/2/layout/IconLabelDescriptionList"/>
    <dgm:cxn modelId="{E47DE839-FDAB-4C99-9C2B-56644CD05EC9}" type="presParOf" srcId="{8FC6C53A-D879-4F94-94DA-7667AA313C82}" destId="{6F36F3CC-5C0A-468D-A636-7E24E5057D48}" srcOrd="1" destOrd="0" presId="urn:microsoft.com/office/officeart/2018/2/layout/IconLabelDescriptionList"/>
    <dgm:cxn modelId="{2498794F-BCEC-4461-80F2-41C35FB58092}" type="presParOf" srcId="{8FC6C53A-D879-4F94-94DA-7667AA313C82}" destId="{3B58D374-1AD8-4277-9391-A95D9E613B5B}" srcOrd="2" destOrd="0" presId="urn:microsoft.com/office/officeart/2018/2/layout/IconLabelDescriptionList"/>
    <dgm:cxn modelId="{118398EB-63CF-444C-9276-365E93F9B292}" type="presParOf" srcId="{8FC6C53A-D879-4F94-94DA-7667AA313C82}" destId="{4B5398EF-3966-4826-A081-80D067B9C8D6}" srcOrd="3" destOrd="0" presId="urn:microsoft.com/office/officeart/2018/2/layout/IconLabelDescriptionList"/>
    <dgm:cxn modelId="{39FF340B-A7D8-42BE-9A92-39E31F854F03}" type="presParOf" srcId="{8FC6C53A-D879-4F94-94DA-7667AA313C82}" destId="{084DAEA5-DB85-493A-A58D-A5E3882DE146}"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9C29D8-8829-4706-B8F1-04CB8CF5900E}">
      <dsp:nvSpPr>
        <dsp:cNvPr id="0" name=""/>
        <dsp:cNvSpPr/>
      </dsp:nvSpPr>
      <dsp:spPr>
        <a:xfrm>
          <a:off x="0" y="212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D2F34D-6DD3-4393-BAA8-DEBEB22EAA79}">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Maternal Care Deserts are key drivers of National Maternal Health Crisis- residing in a maternity care desert is significantly associated with higher rates of maternal and pregnancy-related mortality</a:t>
          </a:r>
        </a:p>
      </dsp:txBody>
      <dsp:txXfrm>
        <a:off x="0" y="2124"/>
        <a:ext cx="10515600" cy="1449029"/>
      </dsp:txXfrm>
    </dsp:sp>
    <dsp:sp modelId="{E9E67976-AD19-47D4-B789-566894632CEF}">
      <dsp:nvSpPr>
        <dsp:cNvPr id="0" name=""/>
        <dsp:cNvSpPr/>
      </dsp:nvSpPr>
      <dsp:spPr>
        <a:xfrm>
          <a:off x="0" y="145115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7D47E8-5FF7-4529-904C-94C58F6ABAB5}">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Defined as counties where there are no hospitals offering obstetric services or birth centers, no OBGYNs or certified nurse midwives</a:t>
          </a:r>
        </a:p>
      </dsp:txBody>
      <dsp:txXfrm>
        <a:off x="0" y="1451154"/>
        <a:ext cx="10515600" cy="1449029"/>
      </dsp:txXfrm>
    </dsp:sp>
    <dsp:sp modelId="{55394F6F-7FCB-4E6E-8157-E52996AC1EA4}">
      <dsp:nvSpPr>
        <dsp:cNvPr id="0" name=""/>
        <dsp:cNvSpPr/>
      </dsp:nvSpPr>
      <dsp:spPr>
        <a:xfrm>
          <a:off x="0" y="2900183"/>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38A720-F47B-437C-A576-7F433951D953}">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Particularly acute adverse impact on Black women and women in rural areas</a:t>
          </a:r>
        </a:p>
      </dsp:txBody>
      <dsp:txXfrm>
        <a:off x="0" y="2900183"/>
        <a:ext cx="10515600" cy="14490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BD51F6-92F8-4B98-9A1D-11DE1BC7A073}">
      <dsp:nvSpPr>
        <dsp:cNvPr id="0" name=""/>
        <dsp:cNvSpPr/>
      </dsp:nvSpPr>
      <dsp:spPr>
        <a:xfrm>
          <a:off x="0" y="39687"/>
          <a:ext cx="3286125" cy="1971675"/>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Financial Challenges- reduced reimbursement rates, uncompensated care from uninsured patients, rising costs of technology, supplies, and labor</a:t>
          </a:r>
        </a:p>
      </dsp:txBody>
      <dsp:txXfrm>
        <a:off x="0" y="39687"/>
        <a:ext cx="3286125" cy="1971675"/>
      </dsp:txXfrm>
    </dsp:sp>
    <dsp:sp modelId="{8B7B4D22-AB61-4A11-B1FF-BBC8D9C81F28}">
      <dsp:nvSpPr>
        <dsp:cNvPr id="0" name=""/>
        <dsp:cNvSpPr/>
      </dsp:nvSpPr>
      <dsp:spPr>
        <a:xfrm>
          <a:off x="3614737" y="39687"/>
          <a:ext cx="3286125" cy="1971675"/>
        </a:xfrm>
        <a:prstGeom prst="rect">
          <a:avLst/>
        </a:prstGeom>
        <a:gradFill rotWithShape="0">
          <a:gsLst>
            <a:gs pos="0">
              <a:schemeClr val="accent5">
                <a:hueOff val="-2430430"/>
                <a:satOff val="-165"/>
                <a:lumOff val="392"/>
                <a:alphaOff val="0"/>
                <a:satMod val="103000"/>
                <a:lumMod val="102000"/>
                <a:tint val="94000"/>
              </a:schemeClr>
            </a:gs>
            <a:gs pos="50000">
              <a:schemeClr val="accent5">
                <a:hueOff val="-2430430"/>
                <a:satOff val="-165"/>
                <a:lumOff val="392"/>
                <a:alphaOff val="0"/>
                <a:satMod val="110000"/>
                <a:lumMod val="100000"/>
                <a:shade val="100000"/>
              </a:schemeClr>
            </a:gs>
            <a:gs pos="100000">
              <a:schemeClr val="accent5">
                <a:hueOff val="-2430430"/>
                <a:satOff val="-165"/>
                <a:lumOff val="39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Policy changes- cuts/changes to programs designed to support hospital services- 340B; DSH, CAH </a:t>
          </a:r>
        </a:p>
      </dsp:txBody>
      <dsp:txXfrm>
        <a:off x="3614737" y="39687"/>
        <a:ext cx="3286125" cy="1971675"/>
      </dsp:txXfrm>
    </dsp:sp>
    <dsp:sp modelId="{EB4A6574-E323-4A59-ABC0-3113E2A599ED}">
      <dsp:nvSpPr>
        <dsp:cNvPr id="0" name=""/>
        <dsp:cNvSpPr/>
      </dsp:nvSpPr>
      <dsp:spPr>
        <a:xfrm>
          <a:off x="7229475" y="39687"/>
          <a:ext cx="3286125" cy="1971675"/>
        </a:xfrm>
        <a:prstGeom prst="rect">
          <a:avLst/>
        </a:prstGeom>
        <a:gradFill rotWithShape="0">
          <a:gsLst>
            <a:gs pos="0">
              <a:schemeClr val="accent5">
                <a:hueOff val="-4860860"/>
                <a:satOff val="-330"/>
                <a:lumOff val="784"/>
                <a:alphaOff val="0"/>
                <a:satMod val="103000"/>
                <a:lumMod val="102000"/>
                <a:tint val="94000"/>
              </a:schemeClr>
            </a:gs>
            <a:gs pos="50000">
              <a:schemeClr val="accent5">
                <a:hueOff val="-4860860"/>
                <a:satOff val="-330"/>
                <a:lumOff val="784"/>
                <a:alphaOff val="0"/>
                <a:satMod val="110000"/>
                <a:lumMod val="100000"/>
                <a:shade val="100000"/>
              </a:schemeClr>
            </a:gs>
            <a:gs pos="100000">
              <a:schemeClr val="accent5">
                <a:hueOff val="-4860860"/>
                <a:satOff val="-330"/>
                <a:lumOff val="78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Industry consolidation and vertical integration</a:t>
          </a:r>
        </a:p>
      </dsp:txBody>
      <dsp:txXfrm>
        <a:off x="7229475" y="39687"/>
        <a:ext cx="3286125" cy="1971675"/>
      </dsp:txXfrm>
    </dsp:sp>
    <dsp:sp modelId="{D6FCF6A0-3618-4EAC-B0E8-7E6F0E030E0D}">
      <dsp:nvSpPr>
        <dsp:cNvPr id="0" name=""/>
        <dsp:cNvSpPr/>
      </dsp:nvSpPr>
      <dsp:spPr>
        <a:xfrm>
          <a:off x="0" y="2339975"/>
          <a:ext cx="3286125" cy="1971675"/>
        </a:xfrm>
        <a:prstGeom prst="rect">
          <a:avLst/>
        </a:prstGeom>
        <a:gradFill rotWithShape="0">
          <a:gsLst>
            <a:gs pos="0">
              <a:schemeClr val="accent5">
                <a:hueOff val="-7291290"/>
                <a:satOff val="-496"/>
                <a:lumOff val="1177"/>
                <a:alphaOff val="0"/>
                <a:satMod val="103000"/>
                <a:lumMod val="102000"/>
                <a:tint val="94000"/>
              </a:schemeClr>
            </a:gs>
            <a:gs pos="50000">
              <a:schemeClr val="accent5">
                <a:hueOff val="-7291290"/>
                <a:satOff val="-496"/>
                <a:lumOff val="1177"/>
                <a:alphaOff val="0"/>
                <a:satMod val="110000"/>
                <a:lumMod val="100000"/>
                <a:shade val="100000"/>
              </a:schemeClr>
            </a:gs>
            <a:gs pos="100000">
              <a:schemeClr val="accent5">
                <a:hueOff val="-7291290"/>
                <a:satOff val="-496"/>
                <a:lumOff val="117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Demographic changes- both patients and providers</a:t>
          </a:r>
        </a:p>
      </dsp:txBody>
      <dsp:txXfrm>
        <a:off x="0" y="2339975"/>
        <a:ext cx="3286125" cy="1971675"/>
      </dsp:txXfrm>
    </dsp:sp>
    <dsp:sp modelId="{300C22FC-EAE5-44A7-A4B6-175F686C2A07}">
      <dsp:nvSpPr>
        <dsp:cNvPr id="0" name=""/>
        <dsp:cNvSpPr/>
      </dsp:nvSpPr>
      <dsp:spPr>
        <a:xfrm>
          <a:off x="3614737" y="2339975"/>
          <a:ext cx="3286125" cy="1971675"/>
        </a:xfrm>
        <a:prstGeom prst="rect">
          <a:avLst/>
        </a:prstGeom>
        <a:gradFill rotWithShape="0">
          <a:gsLst>
            <a:gs pos="0">
              <a:schemeClr val="accent5">
                <a:hueOff val="-9721720"/>
                <a:satOff val="-661"/>
                <a:lumOff val="1569"/>
                <a:alphaOff val="0"/>
                <a:satMod val="103000"/>
                <a:lumMod val="102000"/>
                <a:tint val="94000"/>
              </a:schemeClr>
            </a:gs>
            <a:gs pos="50000">
              <a:schemeClr val="accent5">
                <a:hueOff val="-9721720"/>
                <a:satOff val="-661"/>
                <a:lumOff val="1569"/>
                <a:alphaOff val="0"/>
                <a:satMod val="110000"/>
                <a:lumMod val="100000"/>
                <a:shade val="100000"/>
              </a:schemeClr>
            </a:gs>
            <a:gs pos="100000">
              <a:schemeClr val="accent5">
                <a:hueOff val="-9721720"/>
                <a:satOff val="-661"/>
                <a:lumOff val="156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Hospital bypass- in hopes of receiving higher quality care</a:t>
          </a:r>
        </a:p>
      </dsp:txBody>
      <dsp:txXfrm>
        <a:off x="3614737" y="2339975"/>
        <a:ext cx="3286125" cy="1971675"/>
      </dsp:txXfrm>
    </dsp:sp>
    <dsp:sp modelId="{FA577B4B-CBE0-45B5-984C-A596249C5EFB}">
      <dsp:nvSpPr>
        <dsp:cNvPr id="0" name=""/>
        <dsp:cNvSpPr/>
      </dsp:nvSpPr>
      <dsp:spPr>
        <a:xfrm>
          <a:off x="7229475" y="2339975"/>
          <a:ext cx="3286125" cy="1971675"/>
        </a:xfrm>
        <a:prstGeom prst="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Technological changes to care delivery model</a:t>
          </a:r>
        </a:p>
      </dsp:txBody>
      <dsp:txXfrm>
        <a:off x="7229475" y="2339975"/>
        <a:ext cx="3286125" cy="19716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63C08F-5FB5-45F8-916F-E9FB2E55363D}">
      <dsp:nvSpPr>
        <dsp:cNvPr id="0" name=""/>
        <dsp:cNvSpPr/>
      </dsp:nvSpPr>
      <dsp:spPr>
        <a:xfrm>
          <a:off x="0" y="524133"/>
          <a:ext cx="2918936" cy="1853524"/>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0CAD59-0286-4BD8-86C3-11CA42BF662F}">
      <dsp:nvSpPr>
        <dsp:cNvPr id="0" name=""/>
        <dsp:cNvSpPr/>
      </dsp:nvSpPr>
      <dsp:spPr>
        <a:xfrm>
          <a:off x="324326" y="832243"/>
          <a:ext cx="2918936" cy="1853524"/>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Providers can refuse to accept patients covered by Medicaid insurance.</a:t>
          </a:r>
        </a:p>
      </dsp:txBody>
      <dsp:txXfrm>
        <a:off x="378614" y="886531"/>
        <a:ext cx="2810360" cy="1744948"/>
      </dsp:txXfrm>
    </dsp:sp>
    <dsp:sp modelId="{213DF82D-B56E-43DE-B8EB-03F7A7DFC7A7}">
      <dsp:nvSpPr>
        <dsp:cNvPr id="0" name=""/>
        <dsp:cNvSpPr/>
      </dsp:nvSpPr>
      <dsp:spPr>
        <a:xfrm>
          <a:off x="3567588" y="524133"/>
          <a:ext cx="2918936" cy="1853524"/>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F4FB83-C750-4D4F-9D0B-7C163C64A6F8}">
      <dsp:nvSpPr>
        <dsp:cNvPr id="0" name=""/>
        <dsp:cNvSpPr/>
      </dsp:nvSpPr>
      <dsp:spPr>
        <a:xfrm>
          <a:off x="3891915" y="832243"/>
          <a:ext cx="2918936" cy="1853524"/>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Resulting in inequitable distribution of payor mix among providers and hospital systems for obstetric patients</a:t>
          </a:r>
        </a:p>
      </dsp:txBody>
      <dsp:txXfrm>
        <a:off x="3946203" y="886531"/>
        <a:ext cx="2810360" cy="1744948"/>
      </dsp:txXfrm>
    </dsp:sp>
    <dsp:sp modelId="{9D0468A1-EF3C-46E8-B522-FD1FE24E9E8B}">
      <dsp:nvSpPr>
        <dsp:cNvPr id="0" name=""/>
        <dsp:cNvSpPr/>
      </dsp:nvSpPr>
      <dsp:spPr>
        <a:xfrm>
          <a:off x="7135177" y="524133"/>
          <a:ext cx="2918936" cy="1853524"/>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A641D64-785A-44EB-9003-DF14FAA3FC97}">
      <dsp:nvSpPr>
        <dsp:cNvPr id="0" name=""/>
        <dsp:cNvSpPr/>
      </dsp:nvSpPr>
      <dsp:spPr>
        <a:xfrm>
          <a:off x="7459503" y="832243"/>
          <a:ext cx="2918936" cy="1853524"/>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t>Concentrating lower reimbursement payors and higher co-morbidity patients among providers who do not discriminate.</a:t>
          </a:r>
        </a:p>
      </dsp:txBody>
      <dsp:txXfrm>
        <a:off x="7513791" y="886531"/>
        <a:ext cx="2810360" cy="17449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EEA94F-5C0B-48F0-8D51-47474AFC075E}">
      <dsp:nvSpPr>
        <dsp:cNvPr id="0" name=""/>
        <dsp:cNvSpPr/>
      </dsp:nvSpPr>
      <dsp:spPr>
        <a:xfrm>
          <a:off x="0" y="524133"/>
          <a:ext cx="2918936" cy="1853524"/>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648F05-D6E5-4378-AF10-15C363241C70}">
      <dsp:nvSpPr>
        <dsp:cNvPr id="0" name=""/>
        <dsp:cNvSpPr/>
      </dsp:nvSpPr>
      <dsp:spPr>
        <a:xfrm>
          <a:off x="324326" y="832243"/>
          <a:ext cx="2918936" cy="1853524"/>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Financial impact/compensation structure for lower reimbursement rates by Medicaid</a:t>
          </a:r>
        </a:p>
      </dsp:txBody>
      <dsp:txXfrm>
        <a:off x="378614" y="886531"/>
        <a:ext cx="2810360" cy="1744948"/>
      </dsp:txXfrm>
    </dsp:sp>
    <dsp:sp modelId="{E2A84F3E-B3CA-4A20-9552-CFBDF81C359B}">
      <dsp:nvSpPr>
        <dsp:cNvPr id="0" name=""/>
        <dsp:cNvSpPr/>
      </dsp:nvSpPr>
      <dsp:spPr>
        <a:xfrm>
          <a:off x="3567588" y="524133"/>
          <a:ext cx="2918936" cy="1853524"/>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478B59-FBEF-45EF-B366-9BF90C64EAEC}">
      <dsp:nvSpPr>
        <dsp:cNvPr id="0" name=""/>
        <dsp:cNvSpPr/>
      </dsp:nvSpPr>
      <dsp:spPr>
        <a:xfrm>
          <a:off x="3891915" y="832243"/>
          <a:ext cx="2918936" cy="1853524"/>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Complexity of patients covered by Medicaid v. Employer-based/private pay</a:t>
          </a:r>
        </a:p>
      </dsp:txBody>
      <dsp:txXfrm>
        <a:off x="3946203" y="886531"/>
        <a:ext cx="2810360" cy="1744948"/>
      </dsp:txXfrm>
    </dsp:sp>
    <dsp:sp modelId="{3F0D425A-8B7D-46C6-B232-FACC4B48CAED}">
      <dsp:nvSpPr>
        <dsp:cNvPr id="0" name=""/>
        <dsp:cNvSpPr/>
      </dsp:nvSpPr>
      <dsp:spPr>
        <a:xfrm>
          <a:off x="7135177" y="524133"/>
          <a:ext cx="2918936" cy="1853524"/>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25AFFF-47E1-4763-860D-B9784191A129}">
      <dsp:nvSpPr>
        <dsp:cNvPr id="0" name=""/>
        <dsp:cNvSpPr/>
      </dsp:nvSpPr>
      <dsp:spPr>
        <a:xfrm>
          <a:off x="7459503" y="832243"/>
          <a:ext cx="2918936" cy="1853524"/>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Professional obligations and moral/ethical duty to provide care for patients regardless of insurance status</a:t>
          </a:r>
        </a:p>
      </dsp:txBody>
      <dsp:txXfrm>
        <a:off x="7513791" y="886531"/>
        <a:ext cx="2810360" cy="17449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04AE03-E619-4166-928F-DF775F0DF0DC}">
      <dsp:nvSpPr>
        <dsp:cNvPr id="0" name=""/>
        <dsp:cNvSpPr/>
      </dsp:nvSpPr>
      <dsp:spPr>
        <a:xfrm>
          <a:off x="7542" y="108302"/>
          <a:ext cx="1082738" cy="108273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F19E83F-032A-4CD5-8017-E1FA65853D98}">
      <dsp:nvSpPr>
        <dsp:cNvPr id="0" name=""/>
        <dsp:cNvSpPr/>
      </dsp:nvSpPr>
      <dsp:spPr>
        <a:xfrm>
          <a:off x="7542" y="1319753"/>
          <a:ext cx="3093538" cy="464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defRPr b="1"/>
          </a:pPr>
          <a:r>
            <a:rPr lang="en-US" sz="1600" kern="1200"/>
            <a:t>Provider Participation Requirement Rule 101</a:t>
          </a:r>
        </a:p>
      </dsp:txBody>
      <dsp:txXfrm>
        <a:off x="7542" y="1319753"/>
        <a:ext cx="3093538" cy="464030"/>
      </dsp:txXfrm>
    </dsp:sp>
    <dsp:sp modelId="{44743DC9-F933-4EE6-A424-0E5276DDCE72}">
      <dsp:nvSpPr>
        <dsp:cNvPr id="0" name=""/>
        <dsp:cNvSpPr/>
      </dsp:nvSpPr>
      <dsp:spPr>
        <a:xfrm>
          <a:off x="7542" y="1843649"/>
          <a:ext cx="3093538" cy="1257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a:lnSpc>
              <a:spcPct val="90000"/>
            </a:lnSpc>
            <a:spcBef>
              <a:spcPct val="0"/>
            </a:spcBef>
            <a:spcAft>
              <a:spcPct val="35000"/>
            </a:spcAft>
            <a:buNone/>
          </a:pPr>
          <a:r>
            <a:rPr lang="en-US" sz="1200" kern="1200"/>
            <a:t>Leverages state authority by making participation in Medicaid/MinnesotaCare a condition for providers accessing state-funded markets (similar design to Medicare incentive with EMTALA)</a:t>
          </a:r>
        </a:p>
        <a:p>
          <a:pPr marL="0" lvl="0" indent="0" algn="l" defTabSz="533400">
            <a:lnSpc>
              <a:spcPct val="90000"/>
            </a:lnSpc>
            <a:spcBef>
              <a:spcPct val="0"/>
            </a:spcBef>
            <a:spcAft>
              <a:spcPct val="35000"/>
            </a:spcAft>
            <a:buNone/>
          </a:pPr>
          <a:r>
            <a:rPr lang="en-US" sz="1200" kern="1200"/>
            <a:t>Enforces minimum caseload to ensure access to care for low-income populations</a:t>
          </a:r>
        </a:p>
      </dsp:txBody>
      <dsp:txXfrm>
        <a:off x="7542" y="1843649"/>
        <a:ext cx="3093538" cy="1257949"/>
      </dsp:txXfrm>
    </dsp:sp>
    <dsp:sp modelId="{8B4196D5-A619-4392-9D7B-F11A8853C34A}">
      <dsp:nvSpPr>
        <dsp:cNvPr id="0" name=""/>
        <dsp:cNvSpPr/>
      </dsp:nvSpPr>
      <dsp:spPr>
        <a:xfrm>
          <a:off x="3642450" y="108302"/>
          <a:ext cx="1082738" cy="108273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6C1DD2C-2AC3-44AF-BE25-BC08C06D7253}">
      <dsp:nvSpPr>
        <dsp:cNvPr id="0" name=""/>
        <dsp:cNvSpPr/>
      </dsp:nvSpPr>
      <dsp:spPr>
        <a:xfrm>
          <a:off x="3642450" y="1319753"/>
          <a:ext cx="3093538" cy="464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defRPr b="1"/>
          </a:pPr>
          <a:r>
            <a:rPr lang="en-US" sz="1600" kern="1200"/>
            <a:t>Comparison of rural hospital closure rates </a:t>
          </a:r>
        </a:p>
      </dsp:txBody>
      <dsp:txXfrm>
        <a:off x="3642450" y="1319753"/>
        <a:ext cx="3093538" cy="464030"/>
      </dsp:txXfrm>
    </dsp:sp>
    <dsp:sp modelId="{54941E28-A5A8-4753-B662-62FAC7211CFD}">
      <dsp:nvSpPr>
        <dsp:cNvPr id="0" name=""/>
        <dsp:cNvSpPr/>
      </dsp:nvSpPr>
      <dsp:spPr>
        <a:xfrm>
          <a:off x="3642450" y="1843649"/>
          <a:ext cx="3093538" cy="1257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a:lnSpc>
              <a:spcPct val="90000"/>
            </a:lnSpc>
            <a:spcBef>
              <a:spcPct val="0"/>
            </a:spcBef>
            <a:spcAft>
              <a:spcPct val="35000"/>
            </a:spcAft>
            <a:buNone/>
          </a:pPr>
          <a:r>
            <a:rPr lang="en-US" sz="1200" kern="1200"/>
            <a:t>Minnesota experiencing OB closure at lower rates than surrounding states</a:t>
          </a:r>
        </a:p>
      </dsp:txBody>
      <dsp:txXfrm>
        <a:off x="3642450" y="1843649"/>
        <a:ext cx="3093538" cy="1257949"/>
      </dsp:txXfrm>
    </dsp:sp>
    <dsp:sp modelId="{80F9EC59-A99D-4DC5-9852-3C80C635C35A}">
      <dsp:nvSpPr>
        <dsp:cNvPr id="0" name=""/>
        <dsp:cNvSpPr/>
      </dsp:nvSpPr>
      <dsp:spPr>
        <a:xfrm>
          <a:off x="7277358" y="108302"/>
          <a:ext cx="1082738" cy="108273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B58D374-1AD8-4277-9391-A95D9E613B5B}">
      <dsp:nvSpPr>
        <dsp:cNvPr id="0" name=""/>
        <dsp:cNvSpPr/>
      </dsp:nvSpPr>
      <dsp:spPr>
        <a:xfrm>
          <a:off x="7277358" y="1319753"/>
          <a:ext cx="3093538" cy="464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defRPr b="1"/>
          </a:pPr>
          <a:r>
            <a:rPr lang="en-US" sz="1600" kern="1200"/>
            <a:t>More research is needed on impact of the program</a:t>
          </a:r>
        </a:p>
      </dsp:txBody>
      <dsp:txXfrm>
        <a:off x="7277358" y="1319753"/>
        <a:ext cx="3093538" cy="464030"/>
      </dsp:txXfrm>
    </dsp:sp>
    <dsp:sp modelId="{084DAEA5-DB85-493A-A58D-A5E3882DE146}">
      <dsp:nvSpPr>
        <dsp:cNvPr id="0" name=""/>
        <dsp:cNvSpPr/>
      </dsp:nvSpPr>
      <dsp:spPr>
        <a:xfrm>
          <a:off x="7277358" y="1843649"/>
          <a:ext cx="3093538" cy="1257949"/>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A4A1D1-897F-45D0-96FD-59F3C77E5D0F}" type="datetimeFigureOut">
              <a:rPr lang="en-US" smtClean="0"/>
              <a:t>6/1/2026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79F2C0-1805-476F-A5B5-73535160E251}" type="slidenum">
              <a:rPr lang="en-US" smtClean="0"/>
              <a:t>‹#›</a:t>
            </a:fld>
            <a:endParaRPr lang="en-US"/>
          </a:p>
        </p:txBody>
      </p:sp>
    </p:spTree>
    <p:extLst>
      <p:ext uri="{BB962C8B-B14F-4D97-AF65-F5344CB8AC3E}">
        <p14:creationId xmlns:p14="http://schemas.microsoft.com/office/powerpoint/2010/main" val="2855286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various drivers that contribute to hospital closures in the US, and particularly related to Obstetric service closures</a:t>
            </a:r>
          </a:p>
        </p:txBody>
      </p:sp>
      <p:sp>
        <p:nvSpPr>
          <p:cNvPr id="4" name="Slide Number Placeholder 3"/>
          <p:cNvSpPr>
            <a:spLocks noGrp="1"/>
          </p:cNvSpPr>
          <p:nvPr>
            <p:ph type="sldNum" sz="quarter" idx="5"/>
          </p:nvPr>
        </p:nvSpPr>
        <p:spPr/>
        <p:txBody>
          <a:bodyPr/>
          <a:lstStyle/>
          <a:p>
            <a:fld id="{9479F2C0-1805-476F-A5B5-73535160E251}" type="slidenum">
              <a:rPr lang="en-US" smtClean="0"/>
              <a:t>4</a:t>
            </a:fld>
            <a:endParaRPr lang="en-US"/>
          </a:p>
        </p:txBody>
      </p:sp>
    </p:spTree>
    <p:extLst>
      <p:ext uri="{BB962C8B-B14F-4D97-AF65-F5344CB8AC3E}">
        <p14:creationId xmlns:p14="http://schemas.microsoft.com/office/powerpoint/2010/main" val="2163633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practice of refusing to accept patients covered by Medicaid insurance.</a:t>
            </a:r>
          </a:p>
          <a:p>
            <a:r>
              <a:rPr lang="en-US" dirty="0"/>
              <a:t>This practice creates inequitable distribution of payor mix among providers and hospital systems for obstetric patients, concentrating lower reimbursement payors and higher co-morbidity patients among providers who do not discriminate.</a:t>
            </a:r>
          </a:p>
          <a:p>
            <a:r>
              <a:rPr lang="en-US" dirty="0"/>
              <a:t>This creates a system of “upstream patient dumping” where patients who do not have the desired insurance/payment mechanism are denied obstetric care by providers, concentrating these patients who are more likely to have poor social drivers of health, additional complexity in their medical histories, and therefore require more specialized care to providers who accept Medicaid insurance. </a:t>
            </a:r>
          </a:p>
          <a:p>
            <a:endParaRPr lang="en-US" dirty="0"/>
          </a:p>
          <a:p>
            <a:endParaRPr lang="en-US" dirty="0"/>
          </a:p>
        </p:txBody>
      </p:sp>
      <p:sp>
        <p:nvSpPr>
          <p:cNvPr id="4" name="Slide Number Placeholder 3"/>
          <p:cNvSpPr>
            <a:spLocks noGrp="1"/>
          </p:cNvSpPr>
          <p:nvPr>
            <p:ph type="sldNum" sz="quarter" idx="5"/>
          </p:nvPr>
        </p:nvSpPr>
        <p:spPr/>
        <p:txBody>
          <a:bodyPr/>
          <a:lstStyle/>
          <a:p>
            <a:fld id="{9479F2C0-1805-476F-A5B5-73535160E251}" type="slidenum">
              <a:rPr lang="en-US" smtClean="0"/>
              <a:t>5</a:t>
            </a:fld>
            <a:endParaRPr lang="en-US"/>
          </a:p>
        </p:txBody>
      </p:sp>
    </p:spTree>
    <p:extLst>
      <p:ext uri="{BB962C8B-B14F-4D97-AF65-F5344CB8AC3E}">
        <p14:creationId xmlns:p14="http://schemas.microsoft.com/office/powerpoint/2010/main" val="268657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was understood that this practice was </a:t>
            </a:r>
          </a:p>
        </p:txBody>
      </p:sp>
      <p:sp>
        <p:nvSpPr>
          <p:cNvPr id="4" name="Slide Number Placeholder 3"/>
          <p:cNvSpPr>
            <a:spLocks noGrp="1"/>
          </p:cNvSpPr>
          <p:nvPr>
            <p:ph type="sldNum" sz="quarter" idx="5"/>
          </p:nvPr>
        </p:nvSpPr>
        <p:spPr/>
        <p:txBody>
          <a:bodyPr/>
          <a:lstStyle/>
          <a:p>
            <a:fld id="{9479F2C0-1805-476F-A5B5-73535160E251}" type="slidenum">
              <a:rPr lang="en-US" smtClean="0"/>
              <a:t>6</a:t>
            </a:fld>
            <a:endParaRPr lang="en-US"/>
          </a:p>
        </p:txBody>
      </p:sp>
    </p:spTree>
    <p:extLst>
      <p:ext uri="{BB962C8B-B14F-4D97-AF65-F5344CB8AC3E}">
        <p14:creationId xmlns:p14="http://schemas.microsoft.com/office/powerpoint/2010/main" val="761047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EBB19-2E62-39CD-0D1E-7D1F1476AD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84F49D-4E33-E211-BCA9-69D03B9BAB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E46A53-2FF4-006C-D9B4-A5FD9799B178}"/>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5" name="Footer Placeholder 4">
            <a:extLst>
              <a:ext uri="{FF2B5EF4-FFF2-40B4-BE49-F238E27FC236}">
                <a16:creationId xmlns:a16="http://schemas.microsoft.com/office/drawing/2014/main" id="{326F521A-30B3-E124-A035-65B606941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FCB5F-ABF3-6585-5097-0CF8A2D25D51}"/>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3472586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B8B86-0919-07A3-8A12-0000EF0B9F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AB1C31-311A-8558-48F1-EED81FF143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ECC980-6DEB-CCD4-C018-2B72672DCC59}"/>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5" name="Footer Placeholder 4">
            <a:extLst>
              <a:ext uri="{FF2B5EF4-FFF2-40B4-BE49-F238E27FC236}">
                <a16:creationId xmlns:a16="http://schemas.microsoft.com/office/drawing/2014/main" id="{40096355-3636-2B7B-B4A0-27F264FE12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53998A-FB82-8F8A-24F3-85DC2C20CF27}"/>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259566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0F0EFF-33CD-DE81-30D3-AD6734574E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EB2D67-E900-D351-1968-8F59DA6E42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5E52BD-9394-4ABA-1E63-E2EFDC963532}"/>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5" name="Footer Placeholder 4">
            <a:extLst>
              <a:ext uri="{FF2B5EF4-FFF2-40B4-BE49-F238E27FC236}">
                <a16:creationId xmlns:a16="http://schemas.microsoft.com/office/drawing/2014/main" id="{0F87CF0F-EFA3-6CA5-FE98-C1DB79E6B4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BB2549-9189-ED59-2DF6-D2C421AA7CDB}"/>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3353661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915B9-DE47-A7A5-C1B9-543752DE99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09D63D-2304-B417-E1B6-0D0F64A81C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BADAB3-1C8A-9452-B425-391F8FC9F247}"/>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5" name="Footer Placeholder 4">
            <a:extLst>
              <a:ext uri="{FF2B5EF4-FFF2-40B4-BE49-F238E27FC236}">
                <a16:creationId xmlns:a16="http://schemas.microsoft.com/office/drawing/2014/main" id="{D3A7EF80-93D6-9CA0-28E8-B050319D38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00C768-E95E-9B4E-6DAB-0CA729D61EBC}"/>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26753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BD8B8-4A72-5B1B-C0B1-7E782C3891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EDBA7E-55F1-D9C0-514C-7CE4A9BDA5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DAA430-217B-D91C-2BB0-8A2E053E9C26}"/>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5" name="Footer Placeholder 4">
            <a:extLst>
              <a:ext uri="{FF2B5EF4-FFF2-40B4-BE49-F238E27FC236}">
                <a16:creationId xmlns:a16="http://schemas.microsoft.com/office/drawing/2014/main" id="{AC3FFE77-B43A-4358-96F2-1B8B79EAF8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DD9EA8-AD0B-4013-05F8-B2B6E96E799B}"/>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241574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AA396-8A1E-EE4D-1135-2CECAF05DF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283E5F-E674-39CD-BC87-8724506081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9C6D36-2D06-153B-B9F3-47D3105BE1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303381-B8E7-3F28-0B7A-7482559F59F3}"/>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6" name="Footer Placeholder 5">
            <a:extLst>
              <a:ext uri="{FF2B5EF4-FFF2-40B4-BE49-F238E27FC236}">
                <a16:creationId xmlns:a16="http://schemas.microsoft.com/office/drawing/2014/main" id="{E7EE4A57-18BE-2DFF-4B3C-9FAD9CADED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5818F9-F57D-43D3-01D1-E559F51D1D6E}"/>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318501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B395-D47B-DAD5-EA20-55EF5874A7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1EB283B-F309-7A51-7293-DD264C6260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F8070E-7A40-CB92-D692-5C830256AD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01C532-99F5-01E6-0B47-CD2D2F059F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3D5651-8031-C3EB-F02D-1FB323AB35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7B8A78-2ED6-D2E7-CE52-81DF3AC5DE5F}"/>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8" name="Footer Placeholder 7">
            <a:extLst>
              <a:ext uri="{FF2B5EF4-FFF2-40B4-BE49-F238E27FC236}">
                <a16:creationId xmlns:a16="http://schemas.microsoft.com/office/drawing/2014/main" id="{B42BA6C2-FFA0-5C63-BB3F-29A440AA3F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E349E5-0570-BC6C-3B07-618B31E6B987}"/>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244244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2810A-CAB4-41EF-B4FD-C7957F7F24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342F96-88A5-ED3D-5E4D-1F3FEF20111E}"/>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4" name="Footer Placeholder 3">
            <a:extLst>
              <a:ext uri="{FF2B5EF4-FFF2-40B4-BE49-F238E27FC236}">
                <a16:creationId xmlns:a16="http://schemas.microsoft.com/office/drawing/2014/main" id="{2608CAA1-7A63-94BA-CCFA-F3B19C2D34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B148BF-5805-DD0A-2C26-D0BF478E2005}"/>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2660199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1E6C2-8B6C-76A6-EAFD-BB5D165A32E0}"/>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3" name="Footer Placeholder 2">
            <a:extLst>
              <a:ext uri="{FF2B5EF4-FFF2-40B4-BE49-F238E27FC236}">
                <a16:creationId xmlns:a16="http://schemas.microsoft.com/office/drawing/2014/main" id="{436A9014-70C7-0B0E-5113-02A62482C6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66FACF-3B35-1017-F4D6-124AF4F33ABE}"/>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1743742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61184-E9F2-295E-8ED3-8D4DBA2007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3147EC-934E-CB90-4DD1-70758C631C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7EC7C3-3F6E-E097-7DCA-E30032153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A635F5-700D-D51B-DBEC-EF7CA754606F}"/>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6" name="Footer Placeholder 5">
            <a:extLst>
              <a:ext uri="{FF2B5EF4-FFF2-40B4-BE49-F238E27FC236}">
                <a16:creationId xmlns:a16="http://schemas.microsoft.com/office/drawing/2014/main" id="{9F57AFEB-A1B7-DEA0-59BC-FDD245FFC1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DAB9BF-1F46-90F4-0413-3AB3BA35D1F9}"/>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1750660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DBD95-925A-40B3-2F7D-11F95A0193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5400E1-0F94-13FA-C5C5-FD216DA889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9AC57A-A247-BA77-91D2-5C9F108287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298AD-18A8-8398-572E-692B333ABCAF}"/>
              </a:ext>
            </a:extLst>
          </p:cNvPr>
          <p:cNvSpPr>
            <a:spLocks noGrp="1"/>
          </p:cNvSpPr>
          <p:nvPr>
            <p:ph type="dt" sz="half" idx="10"/>
          </p:nvPr>
        </p:nvSpPr>
        <p:spPr/>
        <p:txBody>
          <a:bodyPr/>
          <a:lstStyle/>
          <a:p>
            <a:fld id="{35F5893A-0617-41AD-90B8-A335EFFE536F}" type="datetimeFigureOut">
              <a:rPr lang="en-US" smtClean="0"/>
              <a:t>5/28/2026</a:t>
            </a:fld>
            <a:endParaRPr lang="en-US"/>
          </a:p>
        </p:txBody>
      </p:sp>
      <p:sp>
        <p:nvSpPr>
          <p:cNvPr id="6" name="Footer Placeholder 5">
            <a:extLst>
              <a:ext uri="{FF2B5EF4-FFF2-40B4-BE49-F238E27FC236}">
                <a16:creationId xmlns:a16="http://schemas.microsoft.com/office/drawing/2014/main" id="{D79FC6E5-BA76-D843-BD57-2703DC323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7EB8BB-C2B0-D3F2-FB88-B1274073F33B}"/>
              </a:ext>
            </a:extLst>
          </p:cNvPr>
          <p:cNvSpPr>
            <a:spLocks noGrp="1"/>
          </p:cNvSpPr>
          <p:nvPr>
            <p:ph type="sldNum" sz="quarter" idx="12"/>
          </p:nvPr>
        </p:nvSpPr>
        <p:spPr/>
        <p:txBody>
          <a:bodyPr/>
          <a:lstStyle/>
          <a:p>
            <a:fld id="{FED02F28-5AD6-452E-A237-9EF0B7CE8CCE}" type="slidenum">
              <a:rPr lang="en-US" smtClean="0"/>
              <a:t>‹#›</a:t>
            </a:fld>
            <a:endParaRPr lang="en-US"/>
          </a:p>
        </p:txBody>
      </p:sp>
    </p:spTree>
    <p:extLst>
      <p:ext uri="{BB962C8B-B14F-4D97-AF65-F5344CB8AC3E}">
        <p14:creationId xmlns:p14="http://schemas.microsoft.com/office/powerpoint/2010/main" val="3503090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BB887B-D328-C975-90D7-3F7428A8E4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688F8D-2CB9-5922-9FC7-AA1EE66D64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8A1990-BC9D-842F-1EF7-B5876AE267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5F5893A-0617-41AD-90B8-A335EFFE536F}" type="datetimeFigureOut">
              <a:rPr lang="en-US" smtClean="0"/>
              <a:t>5/28/2026</a:t>
            </a:fld>
            <a:endParaRPr lang="en-US"/>
          </a:p>
        </p:txBody>
      </p:sp>
      <p:sp>
        <p:nvSpPr>
          <p:cNvPr id="5" name="Footer Placeholder 4">
            <a:extLst>
              <a:ext uri="{FF2B5EF4-FFF2-40B4-BE49-F238E27FC236}">
                <a16:creationId xmlns:a16="http://schemas.microsoft.com/office/drawing/2014/main" id="{9CBE94D2-6A35-EACD-2DBD-CD2136A3E4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E5896B6-AFF1-6D34-4473-563717E622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ED02F28-5AD6-452E-A237-9EF0B7CE8CCE}" type="slidenum">
              <a:rPr lang="en-US" smtClean="0"/>
              <a:t>‹#›</a:t>
            </a:fld>
            <a:endParaRPr lang="en-US"/>
          </a:p>
        </p:txBody>
      </p:sp>
    </p:spTree>
    <p:extLst>
      <p:ext uri="{BB962C8B-B14F-4D97-AF65-F5344CB8AC3E}">
        <p14:creationId xmlns:p14="http://schemas.microsoft.com/office/powerpoint/2010/main" val="3729264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88D8A47A-745F-E4BB-CA46-D293B9D84410}"/>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Medicaid Discrimination and Maternity Care Deserts</a:t>
            </a:r>
          </a:p>
        </p:txBody>
      </p:sp>
      <p:sp>
        <p:nvSpPr>
          <p:cNvPr id="3" name="Subtitle 2">
            <a:extLst>
              <a:ext uri="{FF2B5EF4-FFF2-40B4-BE49-F238E27FC236}">
                <a16:creationId xmlns:a16="http://schemas.microsoft.com/office/drawing/2014/main" id="{CA976E1B-BC59-0747-347B-0A442075CF40}"/>
              </a:ext>
            </a:extLst>
          </p:cNvPr>
          <p:cNvSpPr>
            <a:spLocks noGrp="1"/>
          </p:cNvSpPr>
          <p:nvPr>
            <p:ph type="subTitle" idx="1"/>
          </p:nvPr>
        </p:nvSpPr>
        <p:spPr>
          <a:xfrm>
            <a:off x="1350682" y="4870824"/>
            <a:ext cx="10005951" cy="1458258"/>
          </a:xfrm>
        </p:spPr>
        <p:txBody>
          <a:bodyPr anchor="ctr">
            <a:normAutofit/>
          </a:bodyPr>
          <a:lstStyle/>
          <a:p>
            <a:pPr algn="l"/>
            <a:r>
              <a:rPr lang="en-US" sz="1700"/>
              <a:t>ASLME Annual Conference</a:t>
            </a:r>
          </a:p>
          <a:p>
            <a:pPr algn="l"/>
            <a:r>
              <a:rPr lang="en-US" sz="1700"/>
              <a:t>6.3.26</a:t>
            </a:r>
          </a:p>
          <a:p>
            <a:pPr algn="l"/>
            <a:r>
              <a:rPr lang="en-US" sz="1700"/>
              <a:t>Alice Setrini </a:t>
            </a:r>
          </a:p>
          <a:p>
            <a:pPr algn="l"/>
            <a:r>
              <a:rPr lang="en-US" sz="1700"/>
              <a:t>Clinical Teaching Fellow Loyola University Chicago</a:t>
            </a:r>
          </a:p>
        </p:txBody>
      </p:sp>
    </p:spTree>
    <p:extLst>
      <p:ext uri="{BB962C8B-B14F-4D97-AF65-F5344CB8AC3E}">
        <p14:creationId xmlns:p14="http://schemas.microsoft.com/office/powerpoint/2010/main" val="3598113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6CC891-FF71-F401-9D5C-5848D0A43A8D}"/>
              </a:ext>
            </a:extLst>
          </p:cNvPr>
          <p:cNvSpPr>
            <a:spLocks noGrp="1"/>
          </p:cNvSpPr>
          <p:nvPr>
            <p:ph type="title"/>
          </p:nvPr>
        </p:nvSpPr>
        <p:spPr>
          <a:xfrm>
            <a:off x="1156851" y="637762"/>
            <a:ext cx="9888496" cy="900131"/>
          </a:xfrm>
        </p:spPr>
        <p:txBody>
          <a:bodyPr anchor="t">
            <a:normAutofit/>
          </a:bodyPr>
          <a:lstStyle/>
          <a:p>
            <a:r>
              <a:rPr lang="en-US" sz="4000">
                <a:solidFill>
                  <a:schemeClr val="bg1"/>
                </a:solidFill>
              </a:rPr>
              <a:t>Overview</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192FF41-93F8-10F7-34EF-50B6625D304D}"/>
              </a:ext>
            </a:extLst>
          </p:cNvPr>
          <p:cNvSpPr>
            <a:spLocks noGrp="1"/>
          </p:cNvSpPr>
          <p:nvPr>
            <p:ph idx="1"/>
          </p:nvPr>
        </p:nvSpPr>
        <p:spPr>
          <a:xfrm>
            <a:off x="1155548" y="2217343"/>
            <a:ext cx="9880893" cy="3959619"/>
          </a:xfrm>
        </p:spPr>
        <p:txBody>
          <a:bodyPr>
            <a:normAutofit/>
          </a:bodyPr>
          <a:lstStyle/>
          <a:p>
            <a:r>
              <a:rPr lang="en-US" sz="2400"/>
              <a:t>Obstetric Deserts as Driver of US Maternal Health Outcomes</a:t>
            </a:r>
          </a:p>
          <a:p>
            <a:r>
              <a:rPr lang="en-US" sz="2400"/>
              <a:t>Root Causes for Hospital-based Obstetric Services Closure- financial pressures</a:t>
            </a:r>
          </a:p>
          <a:p>
            <a:r>
              <a:rPr lang="en-US" sz="2400"/>
              <a:t>EMTALA and Upstream “Patient dumping”</a:t>
            </a:r>
          </a:p>
          <a:p>
            <a:r>
              <a:rPr lang="en-US" sz="2400"/>
              <a:t>Stories from Providers</a:t>
            </a:r>
          </a:p>
          <a:p>
            <a:r>
              <a:rPr lang="en-US" sz="2400"/>
              <a:t>Incentivizing Providers to take Medicaid Insurance -Minnesota Model</a:t>
            </a:r>
          </a:p>
          <a:p>
            <a:endParaRPr lang="en-US" sz="2400"/>
          </a:p>
        </p:txBody>
      </p:sp>
    </p:spTree>
    <p:extLst>
      <p:ext uri="{BB962C8B-B14F-4D97-AF65-F5344CB8AC3E}">
        <p14:creationId xmlns:p14="http://schemas.microsoft.com/office/powerpoint/2010/main" val="3169991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C3876-3622-5217-C252-0EDCA70AA8B6}"/>
              </a:ext>
            </a:extLst>
          </p:cNvPr>
          <p:cNvSpPr>
            <a:spLocks noGrp="1"/>
          </p:cNvSpPr>
          <p:nvPr>
            <p:ph type="title"/>
          </p:nvPr>
        </p:nvSpPr>
        <p:spPr/>
        <p:txBody>
          <a:bodyPr/>
          <a:lstStyle/>
          <a:p>
            <a:r>
              <a:rPr lang="en-US" dirty="0"/>
              <a:t>Obstetric Deserts</a:t>
            </a:r>
          </a:p>
        </p:txBody>
      </p:sp>
      <p:graphicFrame>
        <p:nvGraphicFramePr>
          <p:cNvPr id="5" name="Content Placeholder 2">
            <a:extLst>
              <a:ext uri="{FF2B5EF4-FFF2-40B4-BE49-F238E27FC236}">
                <a16:creationId xmlns:a16="http://schemas.microsoft.com/office/drawing/2014/main" id="{06961A09-C735-51C3-98E3-BCC836AB688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0300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5AC1B13-BAA4-53C3-64F9-DCB6D1592624}"/>
              </a:ext>
            </a:extLst>
          </p:cNvPr>
          <p:cNvPicPr>
            <a:picLocks noChangeAspect="1"/>
          </p:cNvPicPr>
          <p:nvPr/>
        </p:nvPicPr>
        <p:blipFill>
          <a:blip r:embed="rId3">
            <a:duotone>
              <a:schemeClr val="bg2">
                <a:shade val="45000"/>
                <a:satMod val="135000"/>
              </a:schemeClr>
              <a:prstClr val="white"/>
            </a:duotone>
          </a:blip>
          <a:srcRect l="9091" t="9871" b="13521"/>
          <a:stretch>
            <a:fillRect/>
          </a:stretch>
        </p:blipFill>
        <p:spPr>
          <a:xfrm>
            <a:off x="20" y="10"/>
            <a:ext cx="12191980" cy="6857990"/>
          </a:xfrm>
          <a:prstGeom prst="rect">
            <a:avLst/>
          </a:prstGeom>
        </p:spPr>
      </p:pic>
      <p:sp>
        <p:nvSpPr>
          <p:cNvPr id="15" name="Rectangle 14">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10ADCA-B8A9-32FF-9D2C-2E07616BB6FD}"/>
              </a:ext>
            </a:extLst>
          </p:cNvPr>
          <p:cNvSpPr>
            <a:spLocks noGrp="1"/>
          </p:cNvSpPr>
          <p:nvPr>
            <p:ph type="title"/>
          </p:nvPr>
        </p:nvSpPr>
        <p:spPr>
          <a:xfrm>
            <a:off x="838200" y="365125"/>
            <a:ext cx="10515600" cy="1325563"/>
          </a:xfrm>
        </p:spPr>
        <p:txBody>
          <a:bodyPr>
            <a:normAutofit/>
          </a:bodyPr>
          <a:lstStyle/>
          <a:p>
            <a:r>
              <a:rPr lang="en-US"/>
              <a:t>Financial Drivers for Hospital Based Obstetric Service Closures</a:t>
            </a:r>
          </a:p>
        </p:txBody>
      </p:sp>
      <p:graphicFrame>
        <p:nvGraphicFramePr>
          <p:cNvPr id="5" name="Content Placeholder 2">
            <a:extLst>
              <a:ext uri="{FF2B5EF4-FFF2-40B4-BE49-F238E27FC236}">
                <a16:creationId xmlns:a16="http://schemas.microsoft.com/office/drawing/2014/main" id="{ADDD41D6-149F-47D5-1F1C-C6DA2FA6CB75}"/>
              </a:ext>
            </a:extLst>
          </p:cNvPr>
          <p:cNvGraphicFramePr>
            <a:graphicFrameLocks noGrp="1"/>
          </p:cNvGraphicFramePr>
          <p:nvPr>
            <p:ph idx="1"/>
            <p:extLst>
              <p:ext uri="{D42A27DB-BD31-4B8C-83A1-F6EECF244321}">
                <p14:modId xmlns:p14="http://schemas.microsoft.com/office/powerpoint/2010/main" val="209570817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96082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1653C9-3E25-B073-B16C-5A85094DC2BB}"/>
              </a:ext>
            </a:extLst>
          </p:cNvPr>
          <p:cNvSpPr>
            <a:spLocks noGrp="1"/>
          </p:cNvSpPr>
          <p:nvPr>
            <p:ph type="title"/>
          </p:nvPr>
        </p:nvSpPr>
        <p:spPr>
          <a:xfrm>
            <a:off x="1043631" y="809898"/>
            <a:ext cx="10173010" cy="1554480"/>
          </a:xfrm>
        </p:spPr>
        <p:txBody>
          <a:bodyPr anchor="ctr">
            <a:normAutofit/>
          </a:bodyPr>
          <a:lstStyle/>
          <a:p>
            <a:r>
              <a:rPr lang="en-US" sz="4800"/>
              <a:t>Medicaid Discrimination by Providers</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FD4D8170-01B1-9232-A466-13B6E6555F42}"/>
              </a:ext>
            </a:extLst>
          </p:cNvPr>
          <p:cNvGraphicFramePr>
            <a:graphicFrameLocks noGrp="1"/>
          </p:cNvGraphicFramePr>
          <p:nvPr>
            <p:ph idx="1"/>
            <p:extLst>
              <p:ext uri="{D42A27DB-BD31-4B8C-83A1-F6EECF244321}">
                <p14:modId xmlns:p14="http://schemas.microsoft.com/office/powerpoint/2010/main" val="37209159"/>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3602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C887F3-0CC9-83B7-0FF9-4D812AC63CE6}"/>
              </a:ext>
            </a:extLst>
          </p:cNvPr>
          <p:cNvSpPr>
            <a:spLocks noGrp="1"/>
          </p:cNvSpPr>
          <p:nvPr>
            <p:ph type="title"/>
          </p:nvPr>
        </p:nvSpPr>
        <p:spPr>
          <a:xfrm>
            <a:off x="761800" y="762001"/>
            <a:ext cx="5334197" cy="1708242"/>
          </a:xfrm>
        </p:spPr>
        <p:txBody>
          <a:bodyPr anchor="ctr">
            <a:normAutofit/>
          </a:bodyPr>
          <a:lstStyle/>
          <a:p>
            <a:r>
              <a:rPr lang="en-US" sz="4000"/>
              <a:t>History and Purpose of EMTALA</a:t>
            </a:r>
          </a:p>
        </p:txBody>
      </p:sp>
      <p:sp>
        <p:nvSpPr>
          <p:cNvPr id="3" name="Content Placeholder 2">
            <a:extLst>
              <a:ext uri="{FF2B5EF4-FFF2-40B4-BE49-F238E27FC236}">
                <a16:creationId xmlns:a16="http://schemas.microsoft.com/office/drawing/2014/main" id="{96C3284E-845B-B940-8C53-AAF2213AA048}"/>
              </a:ext>
            </a:extLst>
          </p:cNvPr>
          <p:cNvSpPr>
            <a:spLocks noGrp="1"/>
          </p:cNvSpPr>
          <p:nvPr>
            <p:ph idx="1"/>
          </p:nvPr>
        </p:nvSpPr>
        <p:spPr>
          <a:xfrm>
            <a:off x="761800" y="2470244"/>
            <a:ext cx="5334197" cy="3769835"/>
          </a:xfrm>
        </p:spPr>
        <p:txBody>
          <a:bodyPr anchor="ctr">
            <a:normAutofit/>
          </a:bodyPr>
          <a:lstStyle/>
          <a:p>
            <a:r>
              <a:rPr lang="en-US" sz="2000" dirty="0"/>
              <a:t>Roots of US Health Care provision allowed discrimination on the basis of who was deemed worthy of care</a:t>
            </a:r>
          </a:p>
          <a:p>
            <a:r>
              <a:rPr lang="en-US" sz="2000" dirty="0"/>
              <a:t>In the early 20</a:t>
            </a:r>
            <a:r>
              <a:rPr lang="en-US" sz="2000" baseline="30000" dirty="0"/>
              <a:t>th </a:t>
            </a:r>
            <a:r>
              <a:rPr lang="en-US" sz="2000" dirty="0"/>
              <a:t>Century, hospitals had no affirmative duty to treat patients, and could refuse services for any reason- inability to pay was often a reason to “dump” patients or transferring to another facility</a:t>
            </a:r>
          </a:p>
          <a:p>
            <a:r>
              <a:rPr lang="en-US" sz="2000" dirty="0"/>
              <a:t> 1986 the Emergency Medical Treatment and Active Labor Act (EMTALA) passed to prevent hospitals from dumping indigent/uninsured patients</a:t>
            </a:r>
          </a:p>
        </p:txBody>
      </p:sp>
      <p:pic>
        <p:nvPicPr>
          <p:cNvPr id="14" name="Picture 13" descr="People holding hands">
            <a:extLst>
              <a:ext uri="{FF2B5EF4-FFF2-40B4-BE49-F238E27FC236}">
                <a16:creationId xmlns:a16="http://schemas.microsoft.com/office/drawing/2014/main" id="{82460640-6067-4DA5-DA73-EEC0FDA6A648}"/>
              </a:ext>
            </a:extLst>
          </p:cNvPr>
          <p:cNvPicPr>
            <a:picLocks noChangeAspect="1"/>
          </p:cNvPicPr>
          <p:nvPr/>
        </p:nvPicPr>
        <p:blipFill>
          <a:blip r:embed="rId3"/>
          <a:srcRect l="30162" r="18001" b="-1"/>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488439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6C6F31-0E0F-B668-3D27-830E0AB11677}"/>
              </a:ext>
            </a:extLst>
          </p:cNvPr>
          <p:cNvSpPr>
            <a:spLocks noGrp="1"/>
          </p:cNvSpPr>
          <p:nvPr>
            <p:ph type="title"/>
          </p:nvPr>
        </p:nvSpPr>
        <p:spPr>
          <a:xfrm>
            <a:off x="1043631" y="809898"/>
            <a:ext cx="10173010" cy="1554480"/>
          </a:xfrm>
        </p:spPr>
        <p:txBody>
          <a:bodyPr anchor="ctr">
            <a:normAutofit/>
          </a:bodyPr>
          <a:lstStyle/>
          <a:p>
            <a:r>
              <a:rPr lang="en-US" sz="4800"/>
              <a:t>Obstetric Provider Stories of Pressure Points</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970928F-AA34-6326-C71B-64B8B1749F0B}"/>
              </a:ext>
            </a:extLst>
          </p:cNvPr>
          <p:cNvGraphicFramePr>
            <a:graphicFrameLocks noGrp="1"/>
          </p:cNvGraphicFramePr>
          <p:nvPr>
            <p:ph idx="1"/>
            <p:extLst>
              <p:ext uri="{D42A27DB-BD31-4B8C-83A1-F6EECF244321}">
                <p14:modId xmlns:p14="http://schemas.microsoft.com/office/powerpoint/2010/main" val="2347313616"/>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8648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Rectangle 19">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A2E719D-E95C-AFF9-1315-4ACCAC08ED22}"/>
              </a:ext>
            </a:extLst>
          </p:cNvPr>
          <p:cNvSpPr>
            <a:spLocks noGrp="1"/>
          </p:cNvSpPr>
          <p:nvPr>
            <p:ph type="title"/>
          </p:nvPr>
        </p:nvSpPr>
        <p:spPr>
          <a:xfrm>
            <a:off x="1043631" y="809898"/>
            <a:ext cx="10173010" cy="1554480"/>
          </a:xfrm>
        </p:spPr>
        <p:txBody>
          <a:bodyPr anchor="ctr">
            <a:normAutofit/>
          </a:bodyPr>
          <a:lstStyle/>
          <a:p>
            <a:r>
              <a:rPr lang="en-US" sz="4800"/>
              <a:t>Incentivizing Medicaid- The Minnesota Medicaid Model</a:t>
            </a:r>
          </a:p>
        </p:txBody>
      </p:sp>
      <p:cxnSp>
        <p:nvCxnSpPr>
          <p:cNvPr id="21" name="Straight Connector 20">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22" name="Content Placeholder 2">
            <a:extLst>
              <a:ext uri="{FF2B5EF4-FFF2-40B4-BE49-F238E27FC236}">
                <a16:creationId xmlns:a16="http://schemas.microsoft.com/office/drawing/2014/main" id="{B288A6A4-A622-56BF-178E-AE170F6EB961}"/>
              </a:ext>
            </a:extLst>
          </p:cNvPr>
          <p:cNvGraphicFramePr>
            <a:graphicFrameLocks noGrp="1"/>
          </p:cNvGraphicFramePr>
          <p:nvPr>
            <p:ph idx="1"/>
            <p:extLst>
              <p:ext uri="{D42A27DB-BD31-4B8C-83A1-F6EECF244321}">
                <p14:modId xmlns:p14="http://schemas.microsoft.com/office/powerpoint/2010/main" val="3061782636"/>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9148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Different colored question marks">
            <a:extLst>
              <a:ext uri="{FF2B5EF4-FFF2-40B4-BE49-F238E27FC236}">
                <a16:creationId xmlns:a16="http://schemas.microsoft.com/office/drawing/2014/main" id="{FBD7E80B-E438-E1B8-6044-7D4774636B82}"/>
              </a:ext>
            </a:extLst>
          </p:cNvPr>
          <p:cNvPicPr>
            <a:picLocks noChangeAspect="1"/>
          </p:cNvPicPr>
          <p:nvPr/>
        </p:nvPicPr>
        <p:blipFill>
          <a:blip r:embed="rId2">
            <a:alphaModFix/>
          </a:blip>
          <a:srcRect/>
          <a:stretch>
            <a:fillRect/>
          </a:stretch>
        </p:blipFill>
        <p:spPr>
          <a:xfrm>
            <a:off x="20" y="10"/>
            <a:ext cx="12191979" cy="6857990"/>
          </a:xfrm>
          <a:prstGeom prst="rect">
            <a:avLst/>
          </a:prstGeom>
        </p:spPr>
      </p:pic>
      <p:sp>
        <p:nvSpPr>
          <p:cNvPr id="8" name="Rectangle 7">
            <a:extLst>
              <a:ext uri="{FF2B5EF4-FFF2-40B4-BE49-F238E27FC236}">
                <a16:creationId xmlns:a16="http://schemas.microsoft.com/office/drawing/2014/main" id="{EB0222B5-B739-82A9-5CCC-C5585AE12A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344663" y="-4344657"/>
            <a:ext cx="3512260" cy="12201589"/>
          </a:xfrm>
          <a:prstGeom prst="rect">
            <a:avLst/>
          </a:prstGeom>
          <a:gradFill flip="none" rotWithShape="1">
            <a:gsLst>
              <a:gs pos="10000">
                <a:srgbClr val="000000">
                  <a:alpha val="0"/>
                </a:srgbClr>
              </a:gs>
              <a:gs pos="66000">
                <a:srgbClr val="000000">
                  <a:alpha val="46000"/>
                </a:srgbClr>
              </a:gs>
              <a:gs pos="100000">
                <a:srgbClr val="000000">
                  <a:alpha val="6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D4235D-1FE9-100D-5ED2-A4CBC47D0F92}"/>
              </a:ext>
            </a:extLst>
          </p:cNvPr>
          <p:cNvSpPr>
            <a:spLocks noGrp="1"/>
          </p:cNvSpPr>
          <p:nvPr>
            <p:ph type="title"/>
          </p:nvPr>
        </p:nvSpPr>
        <p:spPr>
          <a:xfrm>
            <a:off x="762000" y="1137434"/>
            <a:ext cx="7800660" cy="1520987"/>
          </a:xfrm>
        </p:spPr>
        <p:txBody>
          <a:bodyPr vert="horz" lIns="91440" tIns="45720" rIns="91440" bIns="45720" rtlCol="0" anchor="t">
            <a:normAutofit/>
          </a:bodyPr>
          <a:lstStyle/>
          <a:p>
            <a:r>
              <a:rPr lang="en-US" sz="4000" dirty="0">
                <a:solidFill>
                  <a:srgbClr val="FFFFFF"/>
                </a:solidFill>
              </a:rPr>
              <a:t>Questions?  Feedback?</a:t>
            </a:r>
          </a:p>
        </p:txBody>
      </p:sp>
      <p:sp>
        <p:nvSpPr>
          <p:cNvPr id="15" name="Rectangle 14">
            <a:extLst>
              <a:ext uri="{FF2B5EF4-FFF2-40B4-BE49-F238E27FC236}">
                <a16:creationId xmlns:a16="http://schemas.microsoft.com/office/drawing/2014/main" id="{5BE23E75-E7E9-4D9F-6D25-5512363F86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78570" y="-449383"/>
            <a:ext cx="2425271" cy="12201588"/>
          </a:xfrm>
          <a:prstGeom prst="rect">
            <a:avLst/>
          </a:prstGeom>
          <a:gradFill flip="none" rotWithShape="1">
            <a:gsLst>
              <a:gs pos="10000">
                <a:srgbClr val="000000">
                  <a:alpha val="0"/>
                </a:srgbClr>
              </a:gs>
              <a:gs pos="66000">
                <a:srgbClr val="000000">
                  <a:alpha val="35000"/>
                </a:srgbClr>
              </a:gs>
              <a:gs pos="100000">
                <a:srgbClr val="000000">
                  <a:alpha val="4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61B115DB-65EB-3FC3-7284-CFDF4ADC60B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1841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TotalTime>
  <Words>581</Words>
  <Application>Microsoft Office PowerPoint</Application>
  <PresentationFormat>Widescreen</PresentationFormat>
  <Paragraphs>50</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Medicaid Discrimination and Maternity Care Deserts</vt:lpstr>
      <vt:lpstr>Overview</vt:lpstr>
      <vt:lpstr>Obstetric Deserts</vt:lpstr>
      <vt:lpstr>Financial Drivers for Hospital Based Obstetric Service Closures</vt:lpstr>
      <vt:lpstr>Medicaid Discrimination by Providers</vt:lpstr>
      <vt:lpstr>History and Purpose of EMTALA</vt:lpstr>
      <vt:lpstr>Obstetric Provider Stories of Pressure Points</vt:lpstr>
      <vt:lpstr>Incentivizing Medicaid- The Minnesota Medicaid Model</vt:lpstr>
      <vt:lpstr>Questions?  Feedback?</vt:lpstr>
    </vt:vector>
  </TitlesOfParts>
  <Company>Loyola University Chicago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Setrini, Alice</dc:creator>
  <cp:lastModifiedBy>Setrini, Alice</cp:lastModifiedBy>
  <cp:revision>1</cp:revision>
  <dcterms:created xsi:type="dcterms:W3CDTF">2026-06-01T21:18:36Z</dcterms:created>
  <dcterms:modified xsi:type="dcterms:W3CDTF">2026-06-01T22:27:38Z</dcterms:modified>
</cp:coreProperties>
</file>