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570" r:id="rId2"/>
    <p:sldId id="706" r:id="rId3"/>
    <p:sldId id="687" r:id="rId4"/>
    <p:sldId id="702" r:id="rId5"/>
    <p:sldId id="700" r:id="rId6"/>
    <p:sldId id="694" r:id="rId7"/>
    <p:sldId id="688" r:id="rId8"/>
    <p:sldId id="640" r:id="rId9"/>
    <p:sldId id="699" r:id="rId10"/>
    <p:sldId id="690" r:id="rId11"/>
    <p:sldId id="684" r:id="rId12"/>
    <p:sldId id="691" r:id="rId13"/>
    <p:sldId id="704" r:id="rId14"/>
    <p:sldId id="701" r:id="rId15"/>
    <p:sldId id="681" r:id="rId16"/>
    <p:sldId id="70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9F7F7"/>
    <a:srgbClr val="5D5D5D"/>
    <a:srgbClr val="465263"/>
    <a:srgbClr val="BABABA"/>
    <a:srgbClr val="96B0DE"/>
    <a:srgbClr val="A9D18E"/>
    <a:srgbClr val="2F528F"/>
    <a:srgbClr val="5C7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89020" autoAdjust="0"/>
  </p:normalViewPr>
  <p:slideViewPr>
    <p:cSldViewPr snapToGrid="0">
      <p:cViewPr varScale="1">
        <p:scale>
          <a:sx n="73" d="100"/>
          <a:sy n="73" d="100"/>
        </p:scale>
        <p:origin x="10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0AC60-A146-4505-904E-E776F51DEA98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AA24F-E74B-4A91-A2F0-3F885B91E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7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8DA7E-26D0-6F67-FA78-C0DE21596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EF5DA6-3BCD-B12E-03EC-C2DC663A91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6C0629-7622-CDD7-D8DA-46F9BF9C9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A1081-E0D4-EB8D-C496-2A0B965AA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75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4C732-BE20-8528-CBEC-DEA234626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EAEFD-762D-B6F8-BDE1-91BD0FC8F6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E50C2-E8FE-0679-A7E7-58086FD25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0DEE1-A398-CAAB-6030-3245503A1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7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49B84-FB8A-C1DA-7506-74150DF7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72CC5D-60ED-4476-61EF-E536E6EDA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028C0-0C77-5BA6-6812-F9FC98AD8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0DB68-DBC5-BB7C-222E-E28225D05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8F8C3-160C-143B-5ACC-77CCBBA84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26D7F-E00E-5B9F-BA58-1AE72C645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0BEB3E-ABC0-5789-55BF-F298AEB21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8D80E-0251-54E3-2502-99DF301F53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43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1590E-C25E-A482-7794-57E43DE26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03ED5-455F-5CC1-64E2-A4B88DE8E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E09B2-0CB9-19B8-AD4F-B5923ABE8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36C8E-FE0A-3F4D-84E1-75543D566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75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91831-3659-3EAC-DA4A-40416A1A1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967C0-4FC2-9C43-FCF8-C0B01ABD0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D9FDA1-4E7F-7F48-7A05-4CA032E3C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E557F-011B-E22C-AE7A-830FEF5FE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EDB66-B450-01EB-C088-5226CA0A6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D6D31-DECE-F2B6-476C-348CA9EEB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0FF856-76E4-3B38-20ED-B47B9F0B6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96874-D70C-5CD4-6A22-9614ADB3F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283DA-8975-628B-C895-2B3BCAE1F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C4CBB8-CCEE-E784-D823-16D730967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26B53-C763-2247-AB73-6A67F2A61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https://biotech.ucdavis.edu/news/dna-base-editors-genome-editing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5F1EA-BA00-024F-4665-38FCBDEE8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A24F-E74B-4A91-A2F0-3F885B91EC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6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94B68-893F-3111-EAD7-E71C74905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0C457-7048-9D8B-4686-21D0570D9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5717DD-6584-75B9-4ADB-5FFD79B17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https://www.openaccessgovernment.org/antisense-therapies-tackling-challenging-high-unmet-medical/156151/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E7F9F-F0EA-C4B3-FD54-7EECA2CCE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https://biotech.ucdavis.edu/news/dna-base-editors-genome-editing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AA24F-E74B-4A91-A2F0-3F885B91EC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3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63A67-8D5F-0C5B-9704-D54BB5071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912666-E198-6F5B-84F6-9ECDB3AB6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D55A7-231F-3894-2389-91C47EE01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992F3-DCDB-EE7C-CD2B-41B699752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49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8BA91-7EFA-8D02-8862-636FF7899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19CB1-C28C-A5F4-23DC-80845F08E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16CF13-FF7D-1E61-79F5-C162B68D1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48F31-7C89-EA2A-1363-30C2EAD0B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906FC-A511-9654-7A15-F6EAC1F56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CC545-851A-D94B-AA30-3B6A09F75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EEDF0-D135-E52B-81D5-18716C003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8D36E-5210-6127-5DEA-B3CD3DB20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8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654AC-422C-023E-1495-FDE9C4865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95C46F-6552-DC97-D180-76A2FCBCB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15B226-87A0-E360-FF18-4657D1957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3B392-8BEC-B237-E336-8BAAA8C0B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F118E-3DBA-43EC-A57F-82B58FB643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0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3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9C044F3-4F3F-42CF-9B03-080879D48D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000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 cap="all" baseline="0">
                <a:solidFill>
                  <a:schemeClr val="tx1"/>
                </a:solidFill>
              </a:defRPr>
            </a:lvl1pPr>
          </a:lstStyle>
          <a:p>
            <a:fld id="{E71BCE0C-5729-4C2E-82FA-DFAD7E126A81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4"/>
            <a:ext cx="11279717" cy="2017183"/>
          </a:xfrm>
        </p:spPr>
        <p:txBody>
          <a:bodyPr/>
          <a:lstStyle>
            <a:lvl1pPr>
              <a:lnSpc>
                <a:spcPct val="80000"/>
              </a:lnSpc>
              <a:defRPr sz="2700">
                <a:solidFill>
                  <a:schemeClr val="accent1"/>
                </a:solidFill>
              </a:defRPr>
            </a:lvl1pPr>
            <a:lvl2pPr>
              <a:defRPr sz="135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37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9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3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7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6E23-D37C-4B14-B179-4AA588CFD32A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CE33-8614-4700-B6DF-772F37D60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3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6573DAFA-6862-EEEB-79B1-6EE64E113216}"/>
              </a:ext>
            </a:extLst>
          </p:cNvPr>
          <p:cNvSpPr txBox="1">
            <a:spLocks noChangeArrowheads="1"/>
          </p:cNvSpPr>
          <p:nvPr/>
        </p:nvSpPr>
        <p:spPr>
          <a:xfrm>
            <a:off x="891369" y="491613"/>
            <a:ext cx="9996308" cy="3249381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Regulating </a:t>
            </a:r>
          </a:p>
          <a:p>
            <a:r>
              <a:rPr lang="en-US" sz="8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</a:t>
            </a:r>
          </a:p>
          <a:p>
            <a:r>
              <a:rPr lang="en-US" sz="8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lang="en-US" sz="7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10D26-0C63-AD11-C5C5-36915749A4C6}"/>
              </a:ext>
            </a:extLst>
          </p:cNvPr>
          <p:cNvSpPr txBox="1">
            <a:spLocks noChangeArrowheads="1"/>
          </p:cNvSpPr>
          <p:nvPr/>
        </p:nvSpPr>
        <p:spPr>
          <a:xfrm>
            <a:off x="891369" y="4107434"/>
            <a:ext cx="6679470" cy="144782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ofia Pro Light" panose="020B0000000000000000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Walter G. Johnson, JD, PhD</a:t>
            </a:r>
          </a:p>
          <a:p>
            <a:pPr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Health Law Prof Conference 2026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315C92-8341-8C11-458B-A1838378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5261"/>
            <a:ext cx="8500460" cy="13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5575BC-E3B8-CE08-B30D-510A34825B1E}"/>
              </a:ext>
            </a:extLst>
          </p:cNvPr>
          <p:cNvSpPr/>
          <p:nvPr/>
        </p:nvSpPr>
        <p:spPr>
          <a:xfrm>
            <a:off x="8500460" y="5555261"/>
            <a:ext cx="3691540" cy="130273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2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2DC7F-A5BD-A0CA-B349-95B25F9D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385A7-CF55-2F92-2C10-092455E54E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689"/>
          <a:stretch>
            <a:fillRect/>
          </a:stretch>
        </p:blipFill>
        <p:spPr>
          <a:xfrm>
            <a:off x="1137545" y="169137"/>
            <a:ext cx="9916909" cy="4697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829422-637E-EF16-4320-9708355B9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814" y="5238524"/>
            <a:ext cx="5839640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5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D844D-06BB-7AB8-E361-A1B8985E8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6D227B-34A5-FCD8-1C53-6279AA446223}"/>
              </a:ext>
            </a:extLst>
          </p:cNvPr>
          <p:cNvSpPr txBox="1"/>
          <p:nvPr/>
        </p:nvSpPr>
        <p:spPr>
          <a:xfrm>
            <a:off x="659829" y="396780"/>
            <a:ext cx="99590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Plausible Mechanism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BAF6C-078B-9B94-298D-FDE48BF0FB20}"/>
              </a:ext>
            </a:extLst>
          </p:cNvPr>
          <p:cNvSpPr txBox="1"/>
          <p:nvPr/>
        </p:nvSpPr>
        <p:spPr>
          <a:xfrm>
            <a:off x="812013" y="1606002"/>
            <a:ext cx="107605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“framework,” not a “pathway”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Drug where “pathophysiologic abnormality” is “root cause”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Biological target, evidence of action, clinical benefit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trial + confirmatory evidence for approval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“master protocols” e.g., umbrella or platform trials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344FB-D404-22C2-45ED-D1F929281470}"/>
              </a:ext>
            </a:extLst>
          </p:cNvPr>
          <p:cNvSpPr/>
          <p:nvPr/>
        </p:nvSpPr>
        <p:spPr>
          <a:xfrm rot="5400000">
            <a:off x="2359336" y="-167603"/>
            <a:ext cx="45719" cy="31403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A40DB-18E5-A8E0-4479-236E4F33E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E011D52-A809-C75A-1761-185A576D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667"/>
          <a:stretch>
            <a:fillRect/>
          </a:stretch>
        </p:blipFill>
        <p:spPr>
          <a:xfrm>
            <a:off x="0" y="1147999"/>
            <a:ext cx="12191999" cy="5702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B1A597-2AB5-C1E4-9BF7-2C9060E1A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454"/>
            <a:ext cx="9082977" cy="18416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EA9E93-0C2F-59F7-1BFF-2FF1B098A86D}"/>
              </a:ext>
            </a:extLst>
          </p:cNvPr>
          <p:cNvSpPr/>
          <p:nvPr/>
        </p:nvSpPr>
        <p:spPr>
          <a:xfrm>
            <a:off x="9082977" y="7454"/>
            <a:ext cx="3109023" cy="184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44068-33BB-0DFE-5FBA-96B7C801C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619" y="7454"/>
            <a:ext cx="2871380" cy="116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24988-F56B-054A-7EAD-5080E4360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BA767B-4895-4BF8-59CA-041C59F9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46" y="1208952"/>
            <a:ext cx="9554908" cy="695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E7A4E0-46FC-8B41-BBC0-7D8AED63F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817" y="1208952"/>
            <a:ext cx="2965037" cy="695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FE199-20FD-A65A-FD2F-3C1FC4A51C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5"/>
          <a:stretch>
            <a:fillRect/>
          </a:stretch>
        </p:blipFill>
        <p:spPr>
          <a:xfrm>
            <a:off x="404146" y="1904374"/>
            <a:ext cx="11391656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76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80ABA-C0E2-BE74-1FFA-9627BEEC7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9AF61-ACFB-6FD3-3C00-448A7E3753E2}"/>
              </a:ext>
            </a:extLst>
          </p:cNvPr>
          <p:cNvSpPr txBox="1"/>
          <p:nvPr/>
        </p:nvSpPr>
        <p:spPr>
          <a:xfrm>
            <a:off x="659829" y="396780"/>
            <a:ext cx="96837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 Rare Therapies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3CD6C-2058-2429-4165-28FBE0B5555E}"/>
              </a:ext>
            </a:extLst>
          </p:cNvPr>
          <p:cNvSpPr txBox="1"/>
          <p:nvPr/>
        </p:nvSpPr>
        <p:spPr>
          <a:xfrm>
            <a:off x="812013" y="1635498"/>
            <a:ext cx="1076055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‘products targeting rare diseases with unmet medical need’</a:t>
            </a:r>
            <a:endParaRPr lang="en-GB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‘Investigational Marketing Authorisation’ (IMA), requesting new legislative authority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Iterative review, long-term follow-up, Clinical Monitoring Plan</a:t>
            </a:r>
            <a:endParaRPr lang="en-GB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‘master files’, ‘prior knowledge’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new authorisation needed for similar individualised therapies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A262E-1357-C989-873B-6CF234F52766}"/>
              </a:ext>
            </a:extLst>
          </p:cNvPr>
          <p:cNvSpPr/>
          <p:nvPr/>
        </p:nvSpPr>
        <p:spPr>
          <a:xfrm rot="5400000">
            <a:off x="2359336" y="-167603"/>
            <a:ext cx="45719" cy="31403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67A46-74EA-266F-D6C5-54E54A07C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50BB2F-624C-A681-BB71-D1C77FB6C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047536"/>
              </p:ext>
            </p:extLst>
          </p:nvPr>
        </p:nvGraphicFramePr>
        <p:xfrm>
          <a:off x="0" y="0"/>
          <a:ext cx="12192000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818">
                  <a:extLst>
                    <a:ext uri="{9D8B030D-6E8A-4147-A177-3AD203B41FA5}">
                      <a16:colId xmlns:a16="http://schemas.microsoft.com/office/drawing/2014/main" val="2102512866"/>
                    </a:ext>
                  </a:extLst>
                </a:gridCol>
                <a:gridCol w="4436091">
                  <a:extLst>
                    <a:ext uri="{9D8B030D-6E8A-4147-A177-3AD203B41FA5}">
                      <a16:colId xmlns:a16="http://schemas.microsoft.com/office/drawing/2014/main" val="310916537"/>
                    </a:ext>
                  </a:extLst>
                </a:gridCol>
                <a:gridCol w="4436091">
                  <a:extLst>
                    <a:ext uri="{9D8B030D-6E8A-4147-A177-3AD203B41FA5}">
                      <a16:colId xmlns:a16="http://schemas.microsoft.com/office/drawing/2014/main" val="2491489958"/>
                    </a:ext>
                  </a:extLst>
                </a:gridCol>
              </a:tblGrid>
              <a:tr h="9757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US FDA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UK MHRA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516361"/>
                  </a:ext>
                </a:extLst>
              </a:tr>
              <a:tr h="97574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New pathway, legislation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No?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Yes?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8553971"/>
                  </a:ext>
                </a:extLst>
              </a:tr>
              <a:tr h="985004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Eligibility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“pathophysiologic abnormality” as “root cause”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</a:rPr>
                        <a:t>‘products targeting rare diseases with unmet medical need’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386815"/>
                  </a:ext>
                </a:extLst>
              </a:tr>
              <a:tr h="985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</a:rPr>
                        <a:t>Cutoff for “rare disease”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≤ 200,000 in 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≤ 5 in 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282358"/>
                  </a:ext>
                </a:extLst>
              </a:tr>
              <a:tr h="97574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New features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“Master protocols”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‘Master files’, ‘Prior knowledge’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108732"/>
                  </a:ext>
                </a:extLst>
              </a:tr>
              <a:tr h="985004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Political economy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Fragmented public/private payors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NHS, NICE, Genomics England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94943"/>
                  </a:ext>
                </a:extLst>
              </a:tr>
              <a:tr h="975746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+mn-lt"/>
                        </a:rPr>
                        <a:t>Global coordination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latin typeface="+mn-lt"/>
                        </a:rPr>
                        <a:t>No comment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4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09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3651-9581-B4CF-6291-152135F81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F265F86-C290-5C53-04E7-FA4B2095B8EB}"/>
              </a:ext>
            </a:extLst>
          </p:cNvPr>
          <p:cNvSpPr txBox="1">
            <a:spLocks noChangeArrowheads="1"/>
          </p:cNvSpPr>
          <p:nvPr/>
        </p:nvSpPr>
        <p:spPr>
          <a:xfrm>
            <a:off x="891369" y="491613"/>
            <a:ext cx="9996308" cy="3249381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Regulating </a:t>
            </a:r>
          </a:p>
          <a:p>
            <a:r>
              <a:rPr lang="en-US" sz="8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</a:t>
            </a:r>
          </a:p>
          <a:p>
            <a:r>
              <a:rPr lang="en-US" sz="8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lang="en-US" sz="7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ACA743-B908-ABA9-B500-1FF0B3860A52}"/>
              </a:ext>
            </a:extLst>
          </p:cNvPr>
          <p:cNvSpPr txBox="1">
            <a:spLocks noChangeArrowheads="1"/>
          </p:cNvSpPr>
          <p:nvPr/>
        </p:nvSpPr>
        <p:spPr>
          <a:xfrm>
            <a:off x="891369" y="4107434"/>
            <a:ext cx="6679470" cy="144782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Sofia Pro Light" panose="020B0000000000000000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Walter G. Johnson, JD, PhD</a:t>
            </a:r>
          </a:p>
          <a:p>
            <a:pPr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Health Law Prof Conference 2026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8AA023-062B-9449-1304-EDEE10F5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5261"/>
            <a:ext cx="8500460" cy="13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EA9536-7303-F328-1B1A-FF559BC2A216}"/>
              </a:ext>
            </a:extLst>
          </p:cNvPr>
          <p:cNvSpPr/>
          <p:nvPr/>
        </p:nvSpPr>
        <p:spPr>
          <a:xfrm>
            <a:off x="8500460" y="5555261"/>
            <a:ext cx="3691540" cy="130273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3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7F2C9-CDB5-FE37-CACA-C2DA92428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E81DC3-69E8-4C6A-D92C-C593426BE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3" y="770790"/>
            <a:ext cx="10529452" cy="1432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EF98CE-DE40-DCA8-A35F-F4280C5C9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1" y="2723994"/>
            <a:ext cx="10529453" cy="33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4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F9A8E2-4869-C3BA-654E-52A0EE4A0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C7EAC1-FFA5-E9DF-C225-AE780F989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083" y="1"/>
            <a:ext cx="88758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0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NA base editing">
            <a:extLst>
              <a:ext uri="{FF2B5EF4-FFF2-40B4-BE49-F238E27FC236}">
                <a16:creationId xmlns:a16="http://schemas.microsoft.com/office/drawing/2014/main" id="{CCF8B3A3-BDEF-FACA-FED9-6A26D322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72"/>
          <a:stretch>
            <a:fillRect/>
          </a:stretch>
        </p:blipFill>
        <p:spPr>
          <a:xfrm>
            <a:off x="1303582" y="1159899"/>
            <a:ext cx="9584835" cy="5344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CB4B36-4B1A-B964-62F8-CD9325C926A7}"/>
              </a:ext>
            </a:extLst>
          </p:cNvPr>
          <p:cNvSpPr txBox="1"/>
          <p:nvPr/>
        </p:nvSpPr>
        <p:spPr>
          <a:xfrm>
            <a:off x="3165988" y="2553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Base Editing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234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01325-3AB1-B2A1-2450-2C6718305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21BE8-3792-64C7-D53B-A5A590CFE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93" y="358566"/>
            <a:ext cx="8792802" cy="1838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7A395-0F63-5011-E061-F545404A0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493" y="2251941"/>
            <a:ext cx="3658111" cy="685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C50A40-CE4C-CC97-009F-1200FF00F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820" y="2371020"/>
            <a:ext cx="1257475" cy="447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0A5514-A5D7-C74E-D397-24319C88F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5548" y="2992630"/>
            <a:ext cx="6980903" cy="38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6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F158F-6F7B-CC04-7E54-46E39A206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8894E6-10AF-9951-EFD9-EF4DB19925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6144"/>
          <a:stretch>
            <a:fillRect/>
          </a:stretch>
        </p:blipFill>
        <p:spPr>
          <a:xfrm>
            <a:off x="1694836" y="147350"/>
            <a:ext cx="8802328" cy="571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DDDF5E-4E0B-1AF9-FE7D-836F013AB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759" y="39919"/>
            <a:ext cx="1781424" cy="571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82808-B8C0-D346-3B21-D5C83C475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816" y="2551890"/>
            <a:ext cx="6490368" cy="4306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27B68A-C92A-E166-C7B4-E24B89342D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554" y="178051"/>
            <a:ext cx="1543265" cy="295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2F7F61-9D64-68B3-2A4D-AAABD292E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836" y="611499"/>
            <a:ext cx="8659433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595EF-9800-AD70-FF6E-918FD9ED4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B355D-06CE-8EB2-C449-BEB2E4F24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29" y="406334"/>
            <a:ext cx="7582958" cy="1819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F65D8-FEBA-96FE-C0D5-5DF4DBAF4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316" y="494026"/>
            <a:ext cx="1848108" cy="88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DCFF24-08D3-4913-6BEB-279CBA4B6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591" y="2545686"/>
            <a:ext cx="7708818" cy="4312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26F4-6C47-5E6E-959B-3E33D75C3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306" y="1601310"/>
            <a:ext cx="1224887" cy="3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A5D755-BC30-38E1-5C12-8B810B18EDBE}"/>
              </a:ext>
            </a:extLst>
          </p:cNvPr>
          <p:cNvSpPr txBox="1"/>
          <p:nvPr/>
        </p:nvSpPr>
        <p:spPr>
          <a:xfrm>
            <a:off x="1558413" y="2921168"/>
            <a:ext cx="90751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Regulatory Challenges</a:t>
            </a:r>
          </a:p>
        </p:txBody>
      </p:sp>
    </p:spTree>
    <p:extLst>
      <p:ext uri="{BB962C8B-B14F-4D97-AF65-F5344CB8AC3E}">
        <p14:creationId xmlns:p14="http://schemas.microsoft.com/office/powerpoint/2010/main" val="2532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E1040-1D9D-28DE-13DB-801F69DDA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9A727E-F3C2-2E9E-D0F7-0914A0BF1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28382"/>
              </p:ext>
            </p:extLst>
          </p:nvPr>
        </p:nvGraphicFramePr>
        <p:xfrm>
          <a:off x="1060655" y="364092"/>
          <a:ext cx="10070690" cy="6129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5345">
                  <a:extLst>
                    <a:ext uri="{9D8B030D-6E8A-4147-A177-3AD203B41FA5}">
                      <a16:colId xmlns:a16="http://schemas.microsoft.com/office/drawing/2014/main" val="310916537"/>
                    </a:ext>
                  </a:extLst>
                </a:gridCol>
                <a:gridCol w="5035345">
                  <a:extLst>
                    <a:ext uri="{9D8B030D-6E8A-4147-A177-3AD203B41FA5}">
                      <a16:colId xmlns:a16="http://schemas.microsoft.com/office/drawing/2014/main" val="2491489958"/>
                    </a:ext>
                  </a:extLst>
                </a:gridCol>
              </a:tblGrid>
              <a:tr h="12259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US FDA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UK MHRA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516361"/>
                  </a:ext>
                </a:extLst>
              </a:tr>
              <a:tr h="1225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Safety and effectiveness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8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Safety, efficacy, quality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8553971"/>
                  </a:ext>
                </a:extLst>
              </a:tr>
              <a:tr h="1225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Investigational New Drug (IND)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Clinical Trial Authorisation (CTA)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386815"/>
                  </a:ext>
                </a:extLst>
              </a:tr>
              <a:tr h="1225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Drug Application (NDA)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Marketing Authorisation (MA)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282358"/>
                  </a:ext>
                </a:extLst>
              </a:tr>
              <a:tr h="1225963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Accelerated Approval, etc.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Conditional MA,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108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38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5749</TotalTime>
  <Words>324</Words>
  <Application>Microsoft Office PowerPoint</Application>
  <PresentationFormat>Widescreen</PresentationFormat>
  <Paragraphs>84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Brush Script MT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Johnson</dc:creator>
  <cp:lastModifiedBy>Walter Johnson</cp:lastModifiedBy>
  <cp:revision>240</cp:revision>
  <dcterms:created xsi:type="dcterms:W3CDTF">2022-04-28T17:25:05Z</dcterms:created>
  <dcterms:modified xsi:type="dcterms:W3CDTF">2026-05-26T20:04:55Z</dcterms:modified>
</cp:coreProperties>
</file>