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4849" r:id="rId3"/>
    <p:sldId id="4868" r:id="rId4"/>
    <p:sldId id="4862" r:id="rId5"/>
    <p:sldId id="4869" r:id="rId6"/>
    <p:sldId id="4870" r:id="rId7"/>
    <p:sldId id="4871" r:id="rId8"/>
    <p:sldId id="4872" r:id="rId9"/>
    <p:sldId id="294" r:id="rId10"/>
    <p:sldId id="306" r:id="rId11"/>
    <p:sldId id="4785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C2A1"/>
    <a:srgbClr val="84CBD3"/>
    <a:srgbClr val="F1F1F1"/>
    <a:srgbClr val="73B2B9"/>
    <a:srgbClr val="F2D8DD"/>
    <a:srgbClr val="EBB08B"/>
    <a:srgbClr val="DFD0D1"/>
    <a:srgbClr val="BCB1B6"/>
    <a:srgbClr val="59898E"/>
    <a:srgbClr val="E5E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64899" autoAdjust="0"/>
  </p:normalViewPr>
  <p:slideViewPr>
    <p:cSldViewPr>
      <p:cViewPr varScale="1">
        <p:scale>
          <a:sx n="39" d="100"/>
          <a:sy n="39" d="100"/>
        </p:scale>
        <p:origin x="14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notesViewPr>
    <p:cSldViewPr>
      <p:cViewPr>
        <p:scale>
          <a:sx n="128" d="100"/>
          <a:sy n="128" d="100"/>
        </p:scale>
        <p:origin x="1792" y="-24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knox/Downloads/Withdrawal%20Figures_4.19.2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4800" b="1"/>
              <a:t>FDA Withdrawals Per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NDA</c:v>
                </c:pt>
              </c:strCache>
            </c:strRef>
          </c:tx>
          <c:spPr>
            <a:ln w="101600" cap="rnd">
              <a:solidFill>
                <a:srgbClr val="73B2B9"/>
              </a:solidFill>
              <a:round/>
            </a:ln>
            <a:effectLst/>
          </c:spPr>
          <c:marker>
            <c:symbol val="none"/>
          </c:marker>
          <c:cat>
            <c:numRef>
              <c:f>Sheet2!$A$2:$A$21</c:f>
              <c:numCache>
                <c:formatCode>General</c:formatCod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</c:numCache>
            </c:numRef>
          </c:cat>
          <c:val>
            <c:numRef>
              <c:f>Sheet2!$B$2:$B$21</c:f>
              <c:numCache>
                <c:formatCode>General</c:formatCode>
                <c:ptCount val="20"/>
                <c:pt idx="0">
                  <c:v>65</c:v>
                </c:pt>
                <c:pt idx="1">
                  <c:v>82</c:v>
                </c:pt>
                <c:pt idx="2">
                  <c:v>1</c:v>
                </c:pt>
                <c:pt idx="3">
                  <c:v>195</c:v>
                </c:pt>
                <c:pt idx="4">
                  <c:v>34</c:v>
                </c:pt>
                <c:pt idx="5">
                  <c:v>69</c:v>
                </c:pt>
                <c:pt idx="6">
                  <c:v>36</c:v>
                </c:pt>
                <c:pt idx="7">
                  <c:v>54</c:v>
                </c:pt>
                <c:pt idx="8">
                  <c:v>38</c:v>
                </c:pt>
                <c:pt idx="9">
                  <c:v>92</c:v>
                </c:pt>
                <c:pt idx="10">
                  <c:v>49</c:v>
                </c:pt>
                <c:pt idx="11">
                  <c:v>137</c:v>
                </c:pt>
                <c:pt idx="12">
                  <c:v>112</c:v>
                </c:pt>
                <c:pt idx="13">
                  <c:v>55</c:v>
                </c:pt>
                <c:pt idx="14">
                  <c:v>55</c:v>
                </c:pt>
                <c:pt idx="15">
                  <c:v>79</c:v>
                </c:pt>
                <c:pt idx="16">
                  <c:v>74</c:v>
                </c:pt>
                <c:pt idx="17">
                  <c:v>78</c:v>
                </c:pt>
                <c:pt idx="18">
                  <c:v>115</c:v>
                </c:pt>
                <c:pt idx="19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55-2B4F-81E8-D276264ECDE0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ANDA</c:v>
                </c:pt>
              </c:strCache>
            </c:strRef>
          </c:tx>
          <c:spPr>
            <a:ln w="101600" cap="rnd">
              <a:solidFill>
                <a:srgbClr val="A7C2A1"/>
              </a:solidFill>
              <a:round/>
            </a:ln>
            <a:effectLst/>
          </c:spPr>
          <c:marker>
            <c:symbol val="none"/>
          </c:marker>
          <c:cat>
            <c:numRef>
              <c:f>Sheet2!$A$2:$A$21</c:f>
              <c:numCache>
                <c:formatCode>General</c:formatCod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</c:numCache>
            </c:numRef>
          </c:cat>
          <c:val>
            <c:numRef>
              <c:f>Sheet2!$C$2:$C$21</c:f>
              <c:numCache>
                <c:formatCode>General</c:formatCode>
                <c:ptCount val="20"/>
                <c:pt idx="0">
                  <c:v>95</c:v>
                </c:pt>
                <c:pt idx="1">
                  <c:v>62</c:v>
                </c:pt>
                <c:pt idx="2">
                  <c:v>2</c:v>
                </c:pt>
                <c:pt idx="3">
                  <c:v>84</c:v>
                </c:pt>
                <c:pt idx="4">
                  <c:v>58</c:v>
                </c:pt>
                <c:pt idx="5">
                  <c:v>98</c:v>
                </c:pt>
                <c:pt idx="6">
                  <c:v>94</c:v>
                </c:pt>
                <c:pt idx="7">
                  <c:v>79</c:v>
                </c:pt>
                <c:pt idx="8">
                  <c:v>332</c:v>
                </c:pt>
                <c:pt idx="9">
                  <c:v>200</c:v>
                </c:pt>
                <c:pt idx="10">
                  <c:v>168</c:v>
                </c:pt>
                <c:pt idx="11">
                  <c:v>344</c:v>
                </c:pt>
                <c:pt idx="12">
                  <c:v>424</c:v>
                </c:pt>
                <c:pt idx="13">
                  <c:v>164</c:v>
                </c:pt>
                <c:pt idx="14">
                  <c:v>119</c:v>
                </c:pt>
                <c:pt idx="15">
                  <c:v>509</c:v>
                </c:pt>
                <c:pt idx="16">
                  <c:v>101</c:v>
                </c:pt>
                <c:pt idx="17">
                  <c:v>62</c:v>
                </c:pt>
                <c:pt idx="18">
                  <c:v>77</c:v>
                </c:pt>
                <c:pt idx="19">
                  <c:v>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55-2B4F-81E8-D276264EC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216895"/>
        <c:axId val="306588160"/>
      </c:lineChart>
      <c:catAx>
        <c:axId val="144216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588160"/>
        <c:crosses val="autoZero"/>
        <c:auto val="1"/>
        <c:lblAlgn val="ctr"/>
        <c:lblOffset val="100"/>
        <c:noMultiLvlLbl val="0"/>
      </c:catAx>
      <c:valAx>
        <c:axId val="30658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216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>
                <a:solidFill>
                  <a:schemeClr val="tx1"/>
                </a:solidFill>
              </a:rPr>
              <a:t>NDA Withdrawals By Reason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Sheet3!$B$1</c:f>
              <c:strCache>
                <c:ptCount val="1"/>
                <c:pt idx="0">
                  <c:v>Count</c:v>
                </c:pt>
              </c:strCache>
            </c:strRef>
          </c:tx>
          <c:dPt>
            <c:idx val="0"/>
            <c:bubble3D val="0"/>
            <c:spPr>
              <a:solidFill>
                <a:srgbClr val="EBB0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AC-A449-9E86-8ACBF4CFED38}"/>
              </c:ext>
            </c:extLst>
          </c:dPt>
          <c:dPt>
            <c:idx val="1"/>
            <c:bubble3D val="0"/>
            <c:spPr>
              <a:solidFill>
                <a:srgbClr val="F2D8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AC-A449-9E86-8ACBF4CFED38}"/>
              </c:ext>
            </c:extLst>
          </c:dPt>
          <c:dPt>
            <c:idx val="2"/>
            <c:bubble3D val="0"/>
            <c:spPr>
              <a:solidFill>
                <a:srgbClr val="84CBD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EAC-A449-9E86-8ACBF4CFED38}"/>
              </c:ext>
            </c:extLst>
          </c:dPt>
          <c:cat>
            <c:strRef>
              <c:f>Sheet3!$A$2:$A$4</c:f>
              <c:strCache>
                <c:ptCount val="3"/>
                <c:pt idx="0">
                  <c:v>Market Discontinuation</c:v>
                </c:pt>
                <c:pt idx="1">
                  <c:v>Safety / Effectiveness</c:v>
                </c:pt>
                <c:pt idx="2">
                  <c:v>Failure to File Required Reports</c:v>
                </c:pt>
              </c:strCache>
            </c:strRef>
          </c:cat>
          <c:val>
            <c:numRef>
              <c:f>Sheet3!$B$2:$B$4</c:f>
              <c:numCache>
                <c:formatCode>General</c:formatCode>
                <c:ptCount val="3"/>
                <c:pt idx="0" formatCode="#,##0">
                  <c:v>1390</c:v>
                </c:pt>
                <c:pt idx="1">
                  <c:v>65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AC-A449-9E86-8ACBF4CFED38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7EAC-A449-9E86-8ACBF4CFED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7EAC-A449-9E86-8ACBF4CFED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7EAC-A449-9E86-8ACBF4CFED38}"/>
              </c:ext>
            </c:extLst>
          </c:dPt>
          <c:cat>
            <c:strRef>
              <c:f>Sheet3!$A$2:$A$4</c:f>
              <c:strCache>
                <c:ptCount val="3"/>
                <c:pt idx="0">
                  <c:v>Market Discontinuation</c:v>
                </c:pt>
                <c:pt idx="1">
                  <c:v>Safety / Effectiveness</c:v>
                </c:pt>
                <c:pt idx="2">
                  <c:v>Failure to File Required Reports</c:v>
                </c:pt>
              </c:strCache>
            </c:strRef>
          </c:cat>
          <c:val>
            <c:numRef>
              <c:f>Sheet3!$C$2:$C$4</c:f>
              <c:numCache>
                <c:formatCode>0.00%</c:formatCode>
                <c:ptCount val="3"/>
                <c:pt idx="0">
                  <c:v>0.93</c:v>
                </c:pt>
                <c:pt idx="1">
                  <c:v>4.3999999999999997E-2</c:v>
                </c:pt>
                <c:pt idx="2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EAC-A449-9E86-8ACBF4CFE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>
                <a:solidFill>
                  <a:schemeClr val="tx1"/>
                </a:solidFill>
              </a:rPr>
              <a:t>ANDA Withdrawals</a:t>
            </a:r>
            <a:r>
              <a:rPr lang="en-US" sz="4000" b="1" baseline="0" dirty="0">
                <a:solidFill>
                  <a:schemeClr val="tx1"/>
                </a:solidFill>
              </a:rPr>
              <a:t> By Reason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Sheet3!$B$15</c:f>
              <c:strCache>
                <c:ptCount val="1"/>
                <c:pt idx="0">
                  <c:v>Count</c:v>
                </c:pt>
              </c:strCache>
            </c:strRef>
          </c:tx>
          <c:dPt>
            <c:idx val="0"/>
            <c:bubble3D val="0"/>
            <c:spPr>
              <a:solidFill>
                <a:srgbClr val="EBB0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CA-934E-9EFC-181D840A46E0}"/>
              </c:ext>
            </c:extLst>
          </c:dPt>
          <c:dPt>
            <c:idx val="1"/>
            <c:bubble3D val="0"/>
            <c:spPr>
              <a:solidFill>
                <a:srgbClr val="F2D8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CA-934E-9EFC-181D840A46E0}"/>
              </c:ext>
            </c:extLst>
          </c:dPt>
          <c:dPt>
            <c:idx val="2"/>
            <c:bubble3D val="0"/>
            <c:spPr>
              <a:solidFill>
                <a:srgbClr val="84CBD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CA-934E-9EFC-181D840A46E0}"/>
              </c:ext>
            </c:extLst>
          </c:dPt>
          <c:cat>
            <c:strRef>
              <c:f>Sheet3!$A$16:$A$18</c:f>
              <c:strCache>
                <c:ptCount val="3"/>
                <c:pt idx="0">
                  <c:v>Market Discontinuation</c:v>
                </c:pt>
                <c:pt idx="1">
                  <c:v>Safety / Effectiveness</c:v>
                </c:pt>
                <c:pt idx="2">
                  <c:v>Failure to File Required Reports / Data</c:v>
                </c:pt>
              </c:strCache>
            </c:strRef>
          </c:cat>
          <c:val>
            <c:numRef>
              <c:f>Sheet3!$B$16:$B$18</c:f>
              <c:numCache>
                <c:formatCode>General</c:formatCode>
                <c:ptCount val="3"/>
                <c:pt idx="0" formatCode="#,##0">
                  <c:v>2658</c:v>
                </c:pt>
                <c:pt idx="1">
                  <c:v>293</c:v>
                </c:pt>
                <c:pt idx="2">
                  <c:v>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CA-934E-9EFC-181D840A46E0}"/>
            </c:ext>
          </c:extLst>
        </c:ser>
        <c:ser>
          <c:idx val="1"/>
          <c:order val="1"/>
          <c:tx>
            <c:strRef>
              <c:f>Sheet3!$C$15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5CA-934E-9EFC-181D840A46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C5CA-934E-9EFC-181D840A46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C5CA-934E-9EFC-181D840A46E0}"/>
              </c:ext>
            </c:extLst>
          </c:dPt>
          <c:cat>
            <c:strRef>
              <c:f>Sheet3!$A$16:$A$18</c:f>
              <c:strCache>
                <c:ptCount val="3"/>
                <c:pt idx="0">
                  <c:v>Market Discontinuation</c:v>
                </c:pt>
                <c:pt idx="1">
                  <c:v>Safety / Effectiveness</c:v>
                </c:pt>
                <c:pt idx="2">
                  <c:v>Failure to File Required Reports / Data</c:v>
                </c:pt>
              </c:strCache>
            </c:strRef>
          </c:cat>
          <c:val>
            <c:numRef>
              <c:f>Sheet3!$C$16:$C$18</c:f>
              <c:numCache>
                <c:formatCode>0.00%</c:formatCode>
                <c:ptCount val="3"/>
                <c:pt idx="0">
                  <c:v>0.83699999999999997</c:v>
                </c:pt>
                <c:pt idx="1">
                  <c:v>9.1999999999999998E-2</c:v>
                </c:pt>
                <c:pt idx="2">
                  <c:v>7.0999999999999994E-2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5CA-934E-9EFC-181D840A4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4000" b="1"/>
              <a:t>Median Time, Approval to Withdrawal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Sheet4!$F$2</c:f>
              <c:strCache>
                <c:ptCount val="1"/>
                <c:pt idx="0">
                  <c:v>NDA</c:v>
                </c:pt>
              </c:strCache>
            </c:strRef>
          </c:tx>
          <c:spPr>
            <a:solidFill>
              <a:srgbClr val="84CBD3"/>
            </a:solidFill>
            <a:ln>
              <a:noFill/>
            </a:ln>
            <a:effectLst/>
          </c:spPr>
          <c:invertIfNegative val="0"/>
          <c:cat>
            <c:numRef>
              <c:f>Sheet4!$E$3:$E$16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Sheet4!$F$3:$F$16</c:f>
              <c:numCache>
                <c:formatCode>General</c:formatCode>
                <c:ptCount val="14"/>
                <c:pt idx="0">
                  <c:v>34.084931506849315</c:v>
                </c:pt>
                <c:pt idx="1">
                  <c:v>30.663013698630138</c:v>
                </c:pt>
                <c:pt idx="2">
                  <c:v>0</c:v>
                </c:pt>
                <c:pt idx="3">
                  <c:v>32.063013698630137</c:v>
                </c:pt>
                <c:pt idx="4">
                  <c:v>35.454794520547942</c:v>
                </c:pt>
                <c:pt idx="5">
                  <c:v>22.539726027397261</c:v>
                </c:pt>
                <c:pt idx="6">
                  <c:v>27.534246575342465</c:v>
                </c:pt>
                <c:pt idx="7">
                  <c:v>24.07123287671233</c:v>
                </c:pt>
                <c:pt idx="8">
                  <c:v>42.528767123287672</c:v>
                </c:pt>
                <c:pt idx="9">
                  <c:v>33.0027397260274</c:v>
                </c:pt>
                <c:pt idx="10">
                  <c:v>23.279452054794522</c:v>
                </c:pt>
                <c:pt idx="11">
                  <c:v>27.764383561643836</c:v>
                </c:pt>
                <c:pt idx="12">
                  <c:v>31.758904109589039</c:v>
                </c:pt>
                <c:pt idx="13">
                  <c:v>19.849315068493151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14-B941-8EB1-FF9CC138E965}"/>
            </c:ext>
          </c:extLst>
        </c:ser>
        <c:ser>
          <c:idx val="1"/>
          <c:order val="1"/>
          <c:tx>
            <c:strRef>
              <c:f>Sheet4!$G$2</c:f>
              <c:strCache>
                <c:ptCount val="1"/>
                <c:pt idx="0">
                  <c:v>ANDA</c:v>
                </c:pt>
              </c:strCache>
            </c:strRef>
          </c:tx>
          <c:spPr>
            <a:solidFill>
              <a:srgbClr val="A7C2A1"/>
            </a:solidFill>
            <a:ln>
              <a:noFill/>
            </a:ln>
            <a:effectLst/>
          </c:spPr>
          <c:invertIfNegative val="0"/>
          <c:cat>
            <c:numRef>
              <c:f>Sheet4!$E$3:$E$16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Sheet4!$G$3:$G$16</c:f>
              <c:numCache>
                <c:formatCode>General</c:formatCode>
                <c:ptCount val="14"/>
                <c:pt idx="0">
                  <c:v>9.1561643835616433</c:v>
                </c:pt>
                <c:pt idx="1">
                  <c:v>22.254794520547946</c:v>
                </c:pt>
                <c:pt idx="2">
                  <c:v>0</c:v>
                </c:pt>
                <c:pt idx="3">
                  <c:v>13.079452054794521</c:v>
                </c:pt>
                <c:pt idx="4">
                  <c:v>15.936986301369863</c:v>
                </c:pt>
                <c:pt idx="5">
                  <c:v>25.032876712328768</c:v>
                </c:pt>
                <c:pt idx="6">
                  <c:v>19.347945205479451</c:v>
                </c:pt>
                <c:pt idx="7">
                  <c:v>17.306849315068494</c:v>
                </c:pt>
                <c:pt idx="8">
                  <c:v>16.265753424657536</c:v>
                </c:pt>
                <c:pt idx="9">
                  <c:v>25.69041095890411</c:v>
                </c:pt>
                <c:pt idx="10">
                  <c:v>21.701369863013699</c:v>
                </c:pt>
                <c:pt idx="11">
                  <c:v>25.583561643835615</c:v>
                </c:pt>
                <c:pt idx="12">
                  <c:v>29.616438356164384</c:v>
                </c:pt>
                <c:pt idx="13">
                  <c:v>23.405479452054795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14-B941-8EB1-FF9CC138E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6436479"/>
        <c:axId val="1052071167"/>
      </c:barChart>
      <c:catAx>
        <c:axId val="105643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071167"/>
        <c:crosses val="autoZero"/>
        <c:auto val="1"/>
        <c:lblAlgn val="ctr"/>
        <c:lblOffset val="100"/>
        <c:noMultiLvlLbl val="0"/>
      </c:catAx>
      <c:valAx>
        <c:axId val="1052071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436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1DA63-3A30-4341-9CE0-508DBE5DD3BA}" type="datetimeFigureOut">
              <a:rPr lang="en-US" smtClean="0"/>
              <a:t>5/31/26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C619-1D77-B042-8915-9F815CC2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57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C619-1D77-B042-8915-9F815CC276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44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C619-1D77-B042-8915-9F815CC276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35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688FE-9FEF-41F7-1409-99045BCF7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00061-C490-300A-D09C-1807835B9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746FFA-8577-D082-399B-8B91D13E0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F324B-5049-02F9-EAA3-3FDBECA9F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C619-1D77-B042-8915-9F815CC276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80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6545C-107D-CD8F-BDD8-824959DD7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A71507-F820-7EC2-A0E3-80837F6DE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FAF521-8B6B-E896-F1B4-EB83119BD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4D50D-2975-8AF5-A86D-CF1689021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C619-1D77-B042-8915-9F815CC276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2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CDBA8-4E70-84A8-28AC-955E6AEB8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B4018B-3E7E-FA57-A300-4AD27C976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2A9164-FE66-3CF3-1AD2-78C93396C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A5CE-C5EF-0C86-BEB1-2E9B967F51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C619-1D77-B042-8915-9F815CC276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79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522B9-C6B2-3F7C-CAC5-109C4DED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8DADB-60F3-1A5D-5AE2-A2468414F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E470C5-004B-D533-FD7A-2032439A1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76272-8FD8-8198-FDB6-78DFFD170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C619-1D77-B042-8915-9F815CC276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2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0DBEE-2600-0645-C87E-DE5972305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305EC-2E89-09BA-AF20-CF4098418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A67F6F-D517-D2FC-6E66-1FC1BB6B3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A5739-F342-27CE-74E7-72DC7D058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C619-1D77-B042-8915-9F815CC276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07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A8F0A-ED26-4109-798D-AB28D1307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DD37E4-7FCB-F29F-362C-89E38C455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3B4BD-4C71-9B31-5A33-9EA207C8F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FDCB0-F10F-2D76-D1A8-EA02F7D25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C619-1D77-B042-8915-9F815CC276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82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952F3-2712-A646-C341-404E7FC8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0E5E28-1EBC-9D06-B537-F92A7250FA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615484-D9A4-9D00-B101-24828FFDB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What Do Withdrawals Tell Us About Drug Approvals &amp; Access to Medicines?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19EB4-13C3-A761-556E-AE795D0C2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C619-1D77-B042-8915-9F815CC276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05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F93D2-848B-1E3C-B0B2-996A0F837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1740ED-F531-9DD2-2B74-E715B34BC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3B25A1-D77D-CB31-A446-D5F821A7B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41F0F-E90D-5934-B6BD-50A0FA848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C619-1D77-B042-8915-9F815CC276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2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0FCA-905F-CD41-A213-A84DD190333C}" type="datetime1">
              <a:rPr lang="en-US" smtClean="0"/>
              <a:t>5/31/26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3AB0-E11E-AF44-A870-5A9323D6CA9F}" type="datetime1">
              <a:rPr lang="en-US" smtClean="0"/>
              <a:t>5/31/26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9A84-7611-1B49-92DB-9CAB320812CA}" type="datetime1">
              <a:rPr lang="en-US" smtClean="0"/>
              <a:t>5/31/26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5A67-0456-894E-9288-9652D472C72E}" type="datetime1">
              <a:rPr lang="en-US" smtClean="0"/>
              <a:t>5/31/26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72B4-A216-AA46-80D5-893BBE418EBE}" type="datetime1">
              <a:rPr lang="en-US" smtClean="0"/>
              <a:t>5/31/26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E4FD-FA71-5949-9ADC-AEC586213D09}" type="datetime1">
              <a:rPr lang="en-US" smtClean="0"/>
              <a:t>5/31/26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7F12-412F-8B4E-817D-3FD961D67469}" type="datetime1">
              <a:rPr lang="en-US" smtClean="0"/>
              <a:t>5/31/26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1209-9E99-9548-9109-F39239DAC6FA}" type="datetime1">
              <a:rPr lang="en-US" smtClean="0"/>
              <a:t>5/31/26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8FE6-CF69-2740-A30C-9AFFB8643427}" type="datetime1">
              <a:rPr lang="en-US" smtClean="0"/>
              <a:t>5/31/26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B77D-D232-274C-84CB-FD2A12BF9065}" type="datetime1">
              <a:rPr lang="en-US" smtClean="0"/>
              <a:t>5/31/26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7F752-7A6E-7B41-93E9-026262C77D02}" type="datetime1">
              <a:rPr lang="en-US" smtClean="0"/>
              <a:t>5/31/26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EF35-3B58-BF44-A3AB-55764FBA70C2}" type="datetime1">
              <a:rPr lang="en-US" smtClean="0"/>
              <a:t>5/31/26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rknox3@depaul.edu" TargetMode="External"/><Relationship Id="rId7" Type="http://schemas.microsoft.com/office/2017/06/relationships/model3d" Target="../media/model3d1.glb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hyperlink" Target="mailto:rpknox@bu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ssorted pills and tablets">
            <a:extLst>
              <a:ext uri="{FF2B5EF4-FFF2-40B4-BE49-F238E27FC236}">
                <a16:creationId xmlns:a16="http://schemas.microsoft.com/office/drawing/2014/main" id="{7AA2051F-A85D-2C27-68E8-0FF3F30B884E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-32" r="45828" b="181"/>
          <a:stretch>
            <a:fillRect/>
          </a:stretch>
        </p:blipFill>
        <p:spPr>
          <a:xfrm>
            <a:off x="-1143000" y="-1181099"/>
            <a:ext cx="8759952" cy="12168722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7BA8B44-5526-7E04-558D-58F674AE0657}"/>
              </a:ext>
            </a:extLst>
          </p:cNvPr>
          <p:cNvSpPr txBox="1"/>
          <p:nvPr/>
        </p:nvSpPr>
        <p:spPr>
          <a:xfrm>
            <a:off x="7620000" y="0"/>
            <a:ext cx="10668000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/>
          </a:p>
          <a:p>
            <a:pPr algn="ctr"/>
            <a:r>
              <a:rPr lang="en-US" sz="9600" b="1" dirty="0"/>
              <a:t>WITHDRAWAL OF FDA APPROVAL</a:t>
            </a:r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r>
              <a:rPr lang="en-US" sz="3600" b="1" dirty="0"/>
              <a:t>Health Law Professors Conference</a:t>
            </a:r>
          </a:p>
          <a:p>
            <a:pPr algn="ctr"/>
            <a:r>
              <a:rPr lang="en-US" sz="3600" dirty="0"/>
              <a:t>June 4, 2026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Ryan P. Knox, JD</a:t>
            </a:r>
          </a:p>
          <a:p>
            <a:pPr algn="ctr"/>
            <a:r>
              <a:rPr lang="en-US" sz="3600" dirty="0"/>
              <a:t>Jaharis Faculty Fellow</a:t>
            </a:r>
          </a:p>
          <a:p>
            <a:pPr algn="ctr"/>
            <a:r>
              <a:rPr lang="en-US" sz="3600" dirty="0"/>
              <a:t>DePaul University College of Law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Incoming Associate Professor of Law</a:t>
            </a:r>
          </a:p>
          <a:p>
            <a:pPr algn="ctr"/>
            <a:r>
              <a:rPr lang="en-US" sz="3600" dirty="0"/>
              <a:t>IU McKinney School of Law</a:t>
            </a: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orted pills and tablets">
            <a:extLst>
              <a:ext uri="{FF2B5EF4-FFF2-40B4-BE49-F238E27FC236}">
                <a16:creationId xmlns:a16="http://schemas.microsoft.com/office/drawing/2014/main" id="{0B6F56AE-A3FD-4F46-C689-A04EA30E65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3" t="-1897" r="-2786" b="2045"/>
          <a:stretch>
            <a:fillRect/>
          </a:stretch>
        </p:blipFill>
        <p:spPr>
          <a:xfrm>
            <a:off x="-2438400" y="-2017118"/>
            <a:ext cx="22098000" cy="13469196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5C548-5F53-1CCB-7622-45B621560E04}"/>
              </a:ext>
            </a:extLst>
          </p:cNvPr>
          <p:cNvSpPr txBox="1"/>
          <p:nvPr/>
        </p:nvSpPr>
        <p:spPr>
          <a:xfrm>
            <a:off x="0" y="3994205"/>
            <a:ext cx="1828800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b="1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752046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5732C-EA80-6CE8-AE32-81F6D7C81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orted pills and tablets">
            <a:extLst>
              <a:ext uri="{FF2B5EF4-FFF2-40B4-BE49-F238E27FC236}">
                <a16:creationId xmlns:a16="http://schemas.microsoft.com/office/drawing/2014/main" id="{C3EC7365-E8FB-7E71-2563-C967BE4D3A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3" t="-1897" r="-2786" b="2045"/>
          <a:stretch>
            <a:fillRect/>
          </a:stretch>
        </p:blipFill>
        <p:spPr>
          <a:xfrm>
            <a:off x="-2438400" y="-2017118"/>
            <a:ext cx="22098000" cy="13469196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01596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543CF1-83A2-F8E2-3CCB-8C7CD5E14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orted pills and tablets">
            <a:extLst>
              <a:ext uri="{FF2B5EF4-FFF2-40B4-BE49-F238E27FC236}">
                <a16:creationId xmlns:a16="http://schemas.microsoft.com/office/drawing/2014/main" id="{5DECB95A-1A10-6429-5F62-60B6E97A8E8E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-32" r="45828" b="181"/>
          <a:stretch>
            <a:fillRect/>
          </a:stretch>
        </p:blipFill>
        <p:spPr>
          <a:xfrm>
            <a:off x="-1979676" y="-393858"/>
            <a:ext cx="3959352" cy="12168722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9AE4AB-6A57-86B2-B58D-6C3D6865F2C2}"/>
              </a:ext>
            </a:extLst>
          </p:cNvPr>
          <p:cNvSpPr txBox="1"/>
          <p:nvPr/>
        </p:nvSpPr>
        <p:spPr>
          <a:xfrm>
            <a:off x="1979676" y="155699"/>
            <a:ext cx="1630832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b="1" dirty="0" err="1"/>
              <a:t>Tavneos</a:t>
            </a:r>
            <a:r>
              <a:rPr lang="en-US" sz="8000" b="1" dirty="0"/>
              <a:t>, April 30,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BCAC8-E469-7619-EE5D-E0DFE757D22E}"/>
              </a:ext>
            </a:extLst>
          </p:cNvPr>
          <p:cNvSpPr txBox="1"/>
          <p:nvPr/>
        </p:nvSpPr>
        <p:spPr>
          <a:xfrm>
            <a:off x="17526000" y="970222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8083F9F-6D51-0B47-B5F8-7DAADD27E97D}" type="slidenum">
              <a:rPr lang="en-US" sz="3200" b="1" smtClean="0"/>
              <a:pPr algn="r"/>
              <a:t>2</a:t>
            </a:fld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F62CC-9737-4CD4-AE20-B6110FA38FD6}"/>
              </a:ext>
            </a:extLst>
          </p:cNvPr>
          <p:cNvSpPr txBox="1"/>
          <p:nvPr/>
        </p:nvSpPr>
        <p:spPr>
          <a:xfrm>
            <a:off x="7162800" y="-1521684"/>
            <a:ext cx="1424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/>
          </a:p>
          <a:p>
            <a:endParaRPr lang="en-US" sz="6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265AE7-8C26-073B-7446-D2F1C8F6D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905" y="1714500"/>
            <a:ext cx="15546324" cy="4932967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id="{FC59209D-0C19-482D-6D1C-1556C67109B2}"/>
              </a:ext>
            </a:extLst>
          </p:cNvPr>
          <p:cNvSpPr/>
          <p:nvPr/>
        </p:nvSpPr>
        <p:spPr>
          <a:xfrm>
            <a:off x="1979676" y="6822091"/>
            <a:ext cx="15546324" cy="3309209"/>
          </a:xfrm>
          <a:custGeom>
            <a:avLst/>
            <a:gdLst>
              <a:gd name="connsiteX0" fmla="*/ 0 w 8458200"/>
              <a:gd name="connsiteY0" fmla="*/ 259843 h 1559025"/>
              <a:gd name="connsiteX1" fmla="*/ 259843 w 8458200"/>
              <a:gd name="connsiteY1" fmla="*/ 0 h 1559025"/>
              <a:gd name="connsiteX2" fmla="*/ 8198357 w 8458200"/>
              <a:gd name="connsiteY2" fmla="*/ 0 h 1559025"/>
              <a:gd name="connsiteX3" fmla="*/ 8458200 w 8458200"/>
              <a:gd name="connsiteY3" fmla="*/ 259843 h 1559025"/>
              <a:gd name="connsiteX4" fmla="*/ 8458200 w 8458200"/>
              <a:gd name="connsiteY4" fmla="*/ 1299182 h 1559025"/>
              <a:gd name="connsiteX5" fmla="*/ 8198357 w 8458200"/>
              <a:gd name="connsiteY5" fmla="*/ 1559025 h 1559025"/>
              <a:gd name="connsiteX6" fmla="*/ 259843 w 8458200"/>
              <a:gd name="connsiteY6" fmla="*/ 1559025 h 1559025"/>
              <a:gd name="connsiteX7" fmla="*/ 0 w 8458200"/>
              <a:gd name="connsiteY7" fmla="*/ 1299182 h 1559025"/>
              <a:gd name="connsiteX8" fmla="*/ 0 w 8458200"/>
              <a:gd name="connsiteY8" fmla="*/ 259843 h 155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58200" h="1559025">
                <a:moveTo>
                  <a:pt x="0" y="259843"/>
                </a:moveTo>
                <a:cubicBezTo>
                  <a:pt x="0" y="116336"/>
                  <a:pt x="116336" y="0"/>
                  <a:pt x="259843" y="0"/>
                </a:cubicBezTo>
                <a:lnTo>
                  <a:pt x="8198357" y="0"/>
                </a:lnTo>
                <a:cubicBezTo>
                  <a:pt x="8341864" y="0"/>
                  <a:pt x="8458200" y="116336"/>
                  <a:pt x="8458200" y="259843"/>
                </a:cubicBezTo>
                <a:lnTo>
                  <a:pt x="8458200" y="1299182"/>
                </a:lnTo>
                <a:cubicBezTo>
                  <a:pt x="8458200" y="1442689"/>
                  <a:pt x="8341864" y="1559025"/>
                  <a:pt x="8198357" y="1559025"/>
                </a:cubicBezTo>
                <a:lnTo>
                  <a:pt x="259843" y="1559025"/>
                </a:lnTo>
                <a:cubicBezTo>
                  <a:pt x="116336" y="1559025"/>
                  <a:pt x="0" y="1442689"/>
                  <a:pt x="0" y="1299182"/>
                </a:cubicBezTo>
                <a:lnTo>
                  <a:pt x="0" y="259843"/>
                </a:lnTo>
                <a:close/>
              </a:path>
            </a:pathLst>
          </a:custGeom>
          <a:solidFill>
            <a:srgbClr val="F2D8DD"/>
          </a:solidFill>
          <a:ln w="254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755" tIns="323755" rIns="323755" bIns="323755" numCol="1" spcCol="1270" anchor="t" anchorCtr="0">
            <a:noAutofit/>
          </a:bodyPr>
          <a:lstStyle/>
          <a:p>
            <a:pPr marL="1143000" indent="-1143000">
              <a:buAutoNum type="arabicPeriod"/>
            </a:pPr>
            <a:r>
              <a:rPr lang="en-US" sz="6000" dirty="0">
                <a:solidFill>
                  <a:schemeClr val="tx1"/>
                </a:solidFill>
              </a:rPr>
              <a:t>How Does The FDA Use its Withdrawal Authority In Practice?</a:t>
            </a:r>
          </a:p>
          <a:p>
            <a:pPr marL="1143000" indent="-1143000">
              <a:buAutoNum type="arabicPeriod"/>
            </a:pPr>
            <a:r>
              <a:rPr lang="en-US" sz="6000" dirty="0">
                <a:solidFill>
                  <a:schemeClr val="tx1"/>
                </a:solidFill>
              </a:rPr>
              <a:t>What Can We Learn from Withdrawals? </a:t>
            </a:r>
          </a:p>
        </p:txBody>
      </p:sp>
    </p:spTree>
    <p:extLst>
      <p:ext uri="{BB962C8B-B14F-4D97-AF65-F5344CB8AC3E}">
        <p14:creationId xmlns:p14="http://schemas.microsoft.com/office/powerpoint/2010/main" val="2281158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CA839-2935-5F8D-DAD6-A85C15F51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4CA787F9-C2D2-DCAF-D3CB-E7C4E8C58544}"/>
              </a:ext>
            </a:extLst>
          </p:cNvPr>
          <p:cNvSpPr/>
          <p:nvPr/>
        </p:nvSpPr>
        <p:spPr>
          <a:xfrm>
            <a:off x="2133600" y="1607472"/>
            <a:ext cx="7653611" cy="8094754"/>
          </a:xfrm>
          <a:prstGeom prst="roundRect">
            <a:avLst/>
          </a:prstGeom>
          <a:solidFill>
            <a:srgbClr val="EBB08B">
              <a:alpha val="5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925"/>
            <a:r>
              <a:rPr lang="en-US" sz="4000" b="1" u="sng" dirty="0">
                <a:solidFill>
                  <a:schemeClr val="tx1"/>
                </a:solidFill>
              </a:rPr>
              <a:t>FDA-Initiated Withdrawal</a:t>
            </a:r>
          </a:p>
          <a:p>
            <a:pPr marL="34925"/>
            <a:endParaRPr lang="en-US" sz="4000" b="1" u="sng" dirty="0">
              <a:solidFill>
                <a:schemeClr val="tx1"/>
              </a:solidFill>
            </a:endParaRPr>
          </a:p>
          <a:p>
            <a:pPr marL="606425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Drug is not safe or effective</a:t>
            </a:r>
          </a:p>
          <a:p>
            <a:pPr marL="606425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Application contains a material false statement</a:t>
            </a:r>
          </a:p>
          <a:p>
            <a:pPr marL="606425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Required patent information not filed after notice</a:t>
            </a:r>
          </a:p>
          <a:p>
            <a:pPr marL="606425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Failure to maintain or allow access to required records/reports</a:t>
            </a:r>
          </a:p>
          <a:p>
            <a:pPr marL="606425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*Notice and Opportunity for a Hearing Required*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46D4F4CB-B308-D491-C408-95FA18F801D6}"/>
              </a:ext>
            </a:extLst>
          </p:cNvPr>
          <p:cNvSpPr/>
          <p:nvPr/>
        </p:nvSpPr>
        <p:spPr>
          <a:xfrm>
            <a:off x="10287000" y="1609344"/>
            <a:ext cx="7653611" cy="8092881"/>
          </a:xfrm>
          <a:prstGeom prst="roundRect">
            <a:avLst/>
          </a:prstGeom>
          <a:solidFill>
            <a:srgbClr val="DFD0D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925"/>
            <a:r>
              <a:rPr lang="en-US" sz="4000" b="1" u="sng" dirty="0">
                <a:solidFill>
                  <a:schemeClr val="tx1"/>
                </a:solidFill>
              </a:rPr>
              <a:t>Company-Initiated Withdrawal</a:t>
            </a:r>
          </a:p>
          <a:p>
            <a:pPr marL="34925"/>
            <a:endParaRPr lang="en-US" sz="4000" b="1" u="sng" dirty="0">
              <a:solidFill>
                <a:schemeClr val="tx1"/>
              </a:solidFill>
            </a:endParaRPr>
          </a:p>
          <a:p>
            <a:pPr marL="606425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Drug is no longer marketed</a:t>
            </a:r>
          </a:p>
          <a:p>
            <a:pPr marL="606425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*Sometimes also for reasons in FDA-initiated withdrawals*</a:t>
            </a:r>
          </a:p>
          <a:p>
            <a:pPr marL="606425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606425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606425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606425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34925"/>
            <a:r>
              <a:rPr lang="en-US" sz="4000" dirty="0">
                <a:solidFill>
                  <a:schemeClr val="tx1"/>
                </a:solidFill>
              </a:rPr>
              <a:t>See 21 USC § 355(e) [FDCA 505(e)]; 21 CFR § 314.150</a:t>
            </a:r>
          </a:p>
          <a:p>
            <a:pPr marL="34925"/>
            <a:endParaRPr lang="en-US" sz="4000" b="1" u="sng" dirty="0">
              <a:solidFill>
                <a:schemeClr val="tx1"/>
              </a:solidFill>
            </a:endParaRPr>
          </a:p>
        </p:txBody>
      </p:sp>
      <p:pic>
        <p:nvPicPr>
          <p:cNvPr id="2" name="Picture 1" descr="Assorted pills and tablets">
            <a:extLst>
              <a:ext uri="{FF2B5EF4-FFF2-40B4-BE49-F238E27FC236}">
                <a16:creationId xmlns:a16="http://schemas.microsoft.com/office/drawing/2014/main" id="{9DDD5678-72EE-4ACF-DFA2-C0661DC69AA5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-32" r="45828" b="181"/>
          <a:stretch>
            <a:fillRect/>
          </a:stretch>
        </p:blipFill>
        <p:spPr>
          <a:xfrm>
            <a:off x="-1979676" y="-393858"/>
            <a:ext cx="3959352" cy="12168722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1A50A8-8A47-288D-AE82-8D4BA39379BF}"/>
              </a:ext>
            </a:extLst>
          </p:cNvPr>
          <p:cNvSpPr txBox="1"/>
          <p:nvPr/>
        </p:nvSpPr>
        <p:spPr>
          <a:xfrm>
            <a:off x="1979676" y="155699"/>
            <a:ext cx="1630832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0" b="1" dirty="0"/>
              <a:t>Withdrawal Under the FDCA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C0AB1-3570-3C9E-E39A-F3687A8E4E09}"/>
              </a:ext>
            </a:extLst>
          </p:cNvPr>
          <p:cNvSpPr txBox="1"/>
          <p:nvPr/>
        </p:nvSpPr>
        <p:spPr>
          <a:xfrm>
            <a:off x="17526000" y="970222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8083F9F-6D51-0B47-B5F8-7DAADD27E97D}" type="slidenum">
              <a:rPr lang="en-US" sz="3200" b="1" smtClean="0"/>
              <a:pPr algn="r"/>
              <a:t>3</a:t>
            </a:fld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29CFF-8D30-FAB9-BE85-B11AFB1D5185}"/>
              </a:ext>
            </a:extLst>
          </p:cNvPr>
          <p:cNvSpPr txBox="1"/>
          <p:nvPr/>
        </p:nvSpPr>
        <p:spPr>
          <a:xfrm>
            <a:off x="7162800" y="-1521684"/>
            <a:ext cx="1424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/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107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B98986-50EE-93F2-581D-4674C34E0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orted pills and tablets">
            <a:extLst>
              <a:ext uri="{FF2B5EF4-FFF2-40B4-BE49-F238E27FC236}">
                <a16:creationId xmlns:a16="http://schemas.microsoft.com/office/drawing/2014/main" id="{B5F95601-FD3B-46AA-CAC9-674E7B76CBF8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-32" r="45828" b="181"/>
          <a:stretch>
            <a:fillRect/>
          </a:stretch>
        </p:blipFill>
        <p:spPr>
          <a:xfrm>
            <a:off x="-1979676" y="-393858"/>
            <a:ext cx="3959352" cy="12168722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F56EC0-D7FF-1132-205D-9223ED12BBD1}"/>
              </a:ext>
            </a:extLst>
          </p:cNvPr>
          <p:cNvSpPr txBox="1"/>
          <p:nvPr/>
        </p:nvSpPr>
        <p:spPr>
          <a:xfrm>
            <a:off x="1984248" y="155699"/>
            <a:ext cx="173736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0" b="1" dirty="0"/>
              <a:t>Data and Methods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A84FD-2623-AD7D-E134-1D8B7E35519D}"/>
              </a:ext>
            </a:extLst>
          </p:cNvPr>
          <p:cNvSpPr txBox="1"/>
          <p:nvPr/>
        </p:nvSpPr>
        <p:spPr>
          <a:xfrm>
            <a:off x="17526000" y="970222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8083F9F-6D51-0B47-B5F8-7DAADD27E97D}" type="slidenum">
              <a:rPr lang="en-US" sz="3200" b="1" smtClean="0"/>
              <a:pPr algn="r"/>
              <a:t>4</a:t>
            </a:fld>
            <a:endParaRPr lang="en-US" sz="3200" b="1" dirty="0"/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557288A6-0228-8159-A37D-FA60792B989C}"/>
              </a:ext>
            </a:extLst>
          </p:cNvPr>
          <p:cNvSpPr/>
          <p:nvPr/>
        </p:nvSpPr>
        <p:spPr>
          <a:xfrm>
            <a:off x="10287000" y="1609344"/>
            <a:ext cx="7653527" cy="80924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925" algn="ctr"/>
            <a:endParaRPr lang="en-US" sz="1500" b="1" dirty="0">
              <a:solidFill>
                <a:schemeClr val="tx1"/>
              </a:solidFill>
            </a:endParaRPr>
          </a:p>
          <a:p>
            <a:pPr marL="34925"/>
            <a:r>
              <a:rPr lang="en-US" sz="4800" b="1" dirty="0">
                <a:solidFill>
                  <a:schemeClr val="tx1"/>
                </a:solidFill>
              </a:rPr>
              <a:t>Analyses</a:t>
            </a:r>
          </a:p>
          <a:p>
            <a:pPr marL="587375" indent="-5572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Withdrawals Over Time</a:t>
            </a:r>
          </a:p>
          <a:p>
            <a:pPr marL="587375" indent="-5572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Time from Initial Approval to Withdrawal</a:t>
            </a:r>
          </a:p>
          <a:p>
            <a:pPr marL="587375" indent="-5572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Frequency and Variation in the Reason for Withdrawal</a:t>
            </a:r>
          </a:p>
          <a:p>
            <a:pPr marL="587375" indent="-5572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Variations for For Different Categories of Drugs (More Common for Accelerated Approval?)</a:t>
            </a:r>
          </a:p>
          <a:p>
            <a:pPr marL="587375" indent="-5572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Case Studies of Interesting Drug Withdrawals</a:t>
            </a:r>
          </a:p>
          <a:p>
            <a:pPr marL="587375" indent="-557213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F18B250E-9E2A-BBEF-BA3A-8F039192A372}"/>
              </a:ext>
            </a:extLst>
          </p:cNvPr>
          <p:cNvSpPr/>
          <p:nvPr/>
        </p:nvSpPr>
        <p:spPr>
          <a:xfrm>
            <a:off x="2130552" y="1609344"/>
            <a:ext cx="7653527" cy="8092440"/>
          </a:xfrm>
          <a:prstGeom prst="rect">
            <a:avLst/>
          </a:prstGeom>
          <a:solidFill>
            <a:srgbClr val="A7C2A1">
              <a:alpha val="5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925" algn="ctr"/>
            <a:endParaRPr lang="en-US" sz="1500" b="1" dirty="0">
              <a:solidFill>
                <a:schemeClr val="tx1"/>
              </a:solidFill>
            </a:endParaRPr>
          </a:p>
          <a:p>
            <a:pPr marL="34925"/>
            <a:r>
              <a:rPr lang="en-US" sz="4800" b="1" dirty="0">
                <a:solidFill>
                  <a:schemeClr val="tx1"/>
                </a:solidFill>
              </a:rPr>
              <a:t>Federal Register</a:t>
            </a:r>
            <a:endParaRPr lang="en-US" sz="1500" b="1" dirty="0">
              <a:solidFill>
                <a:schemeClr val="tx1"/>
              </a:solidFill>
            </a:endParaRPr>
          </a:p>
          <a:p>
            <a:pPr marL="720725" indent="-6858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Drug, NDA/ANDA, and Manufacturer</a:t>
            </a:r>
          </a:p>
          <a:p>
            <a:pPr marL="720725" indent="-6858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Withdrawal Date</a:t>
            </a:r>
          </a:p>
          <a:p>
            <a:pPr marL="720725" indent="-6858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Withdrawal Reason (Including Statute/Regulation and Evidence Provided)</a:t>
            </a:r>
          </a:p>
          <a:p>
            <a:pPr marL="720725" indent="-6858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1"/>
              </a:solidFill>
            </a:endParaRPr>
          </a:p>
          <a:p>
            <a:pPr marL="34925"/>
            <a:r>
              <a:rPr lang="en-US" sz="4800" b="1" dirty="0">
                <a:solidFill>
                  <a:schemeClr val="tx1"/>
                </a:solidFill>
              </a:rPr>
              <a:t>Drugs @ FDA</a:t>
            </a:r>
          </a:p>
          <a:p>
            <a:pPr marL="720725" indent="-6858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FDA Approval Date</a:t>
            </a:r>
          </a:p>
          <a:p>
            <a:pPr marL="720725" indent="-6858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Special Pathways and Designations (Accelerated Approval, Priority Review, Orphan Drug, etc.)</a:t>
            </a:r>
          </a:p>
          <a:p>
            <a:pPr marL="720725" indent="-6858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413D97-2B1D-CFA6-BC1B-97DFBA93CCB0}"/>
              </a:ext>
            </a:extLst>
          </p:cNvPr>
          <p:cNvSpPr/>
          <p:nvPr/>
        </p:nvSpPr>
        <p:spPr>
          <a:xfrm>
            <a:off x="9982200" y="2400300"/>
            <a:ext cx="8305800" cy="3429000"/>
          </a:xfrm>
          <a:prstGeom prst="rect">
            <a:avLst/>
          </a:prstGeom>
          <a:noFill/>
          <a:ln w="203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68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BFEEB0-C07A-5C13-6364-F37821593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orted pills and tablets">
            <a:extLst>
              <a:ext uri="{FF2B5EF4-FFF2-40B4-BE49-F238E27FC236}">
                <a16:creationId xmlns:a16="http://schemas.microsoft.com/office/drawing/2014/main" id="{5FF7C4DF-0067-0731-2664-AB7690C6C00B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-32" r="45828" b="181"/>
          <a:stretch>
            <a:fillRect/>
          </a:stretch>
        </p:blipFill>
        <p:spPr>
          <a:xfrm>
            <a:off x="-1979676" y="-393858"/>
            <a:ext cx="3959352" cy="12168722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56152F-3BE3-23B6-E705-90053791C60E}"/>
              </a:ext>
            </a:extLst>
          </p:cNvPr>
          <p:cNvSpPr txBox="1"/>
          <p:nvPr/>
        </p:nvSpPr>
        <p:spPr>
          <a:xfrm>
            <a:off x="1984248" y="155699"/>
            <a:ext cx="173736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0" b="1" dirty="0"/>
              <a:t>Preliminary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D84A7-4C2E-5FDB-ACDB-F5B1E4EDD5F8}"/>
              </a:ext>
            </a:extLst>
          </p:cNvPr>
          <p:cNvSpPr txBox="1"/>
          <p:nvPr/>
        </p:nvSpPr>
        <p:spPr>
          <a:xfrm>
            <a:off x="17526000" y="970222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8083F9F-6D51-0B47-B5F8-7DAADD27E97D}" type="slidenum">
              <a:rPr lang="en-US" sz="3200" b="1" smtClean="0"/>
              <a:pPr algn="r"/>
              <a:t>5</a:t>
            </a:fld>
            <a:endParaRPr lang="en-US" sz="3200" b="1" dirty="0"/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2EE1C6AC-9255-2434-830B-451A56849F13}"/>
              </a:ext>
            </a:extLst>
          </p:cNvPr>
          <p:cNvSpPr/>
          <p:nvPr/>
        </p:nvSpPr>
        <p:spPr>
          <a:xfrm>
            <a:off x="2130553" y="1609344"/>
            <a:ext cx="4575048" cy="8092440"/>
          </a:xfrm>
          <a:prstGeom prst="rect">
            <a:avLst/>
          </a:prstGeom>
          <a:solidFill>
            <a:srgbClr val="A7C2A1">
              <a:alpha val="5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925" algn="ctr"/>
            <a:endParaRPr lang="en-US" sz="1500" b="1" dirty="0">
              <a:solidFill>
                <a:schemeClr val="tx1"/>
              </a:solidFill>
            </a:endParaRPr>
          </a:p>
          <a:p>
            <a:pPr marL="34925"/>
            <a:r>
              <a:rPr lang="en-US" sz="4800" b="1" dirty="0">
                <a:solidFill>
                  <a:schemeClr val="tx1"/>
                </a:solidFill>
              </a:rPr>
              <a:t>1,494 NDA Withdrawals</a:t>
            </a:r>
          </a:p>
          <a:p>
            <a:pPr marL="34925"/>
            <a:endParaRPr lang="en-US" sz="4800" b="1" dirty="0">
              <a:solidFill>
                <a:schemeClr val="tx1"/>
              </a:solidFill>
            </a:endParaRPr>
          </a:p>
          <a:p>
            <a:pPr marL="34925"/>
            <a:r>
              <a:rPr lang="en-US" sz="4800" b="1" dirty="0">
                <a:solidFill>
                  <a:schemeClr val="tx1"/>
                </a:solidFill>
              </a:rPr>
              <a:t>3,177 ANDA Withdrawals</a:t>
            </a:r>
            <a:endParaRPr lang="en-US" sz="3200" dirty="0">
              <a:solidFill>
                <a:schemeClr val="tx1"/>
              </a:solidFill>
            </a:endParaRPr>
          </a:p>
          <a:p>
            <a:pPr marL="720725" indent="-6858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7A032AA-CFC5-11F1-2045-00DCBD607C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4651803"/>
              </p:ext>
            </p:extLst>
          </p:nvPr>
        </p:nvGraphicFramePr>
        <p:xfrm>
          <a:off x="6738258" y="1609344"/>
          <a:ext cx="11092542" cy="8092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6750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C1CCAA-3F46-A5E3-C20F-AAC176775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orted pills and tablets">
            <a:extLst>
              <a:ext uri="{FF2B5EF4-FFF2-40B4-BE49-F238E27FC236}">
                <a16:creationId xmlns:a16="http://schemas.microsoft.com/office/drawing/2014/main" id="{7C517F9E-FFBB-8760-94A1-3F24FA9D3AD0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-32" r="45828" b="181"/>
          <a:stretch>
            <a:fillRect/>
          </a:stretch>
        </p:blipFill>
        <p:spPr>
          <a:xfrm>
            <a:off x="-1979676" y="-393858"/>
            <a:ext cx="3959352" cy="12168722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EF53A7-F578-C6DD-1D95-B5AE6D8E2301}"/>
              </a:ext>
            </a:extLst>
          </p:cNvPr>
          <p:cNvSpPr txBox="1"/>
          <p:nvPr/>
        </p:nvSpPr>
        <p:spPr>
          <a:xfrm>
            <a:off x="1984248" y="155699"/>
            <a:ext cx="173736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0" b="1" dirty="0"/>
              <a:t>Preliminary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85D779-52B8-81E4-8951-856D30ABCF9D}"/>
              </a:ext>
            </a:extLst>
          </p:cNvPr>
          <p:cNvSpPr txBox="1"/>
          <p:nvPr/>
        </p:nvSpPr>
        <p:spPr>
          <a:xfrm>
            <a:off x="17526000" y="970222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8083F9F-6D51-0B47-B5F8-7DAADD27E97D}" type="slidenum">
              <a:rPr lang="en-US" sz="3200" b="1" smtClean="0"/>
              <a:pPr algn="r"/>
              <a:t>6</a:t>
            </a:fld>
            <a:endParaRPr lang="en-US" sz="3200" b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51F4504-42AC-B137-0115-0C8DCC05F7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5195528"/>
              </p:ext>
            </p:extLst>
          </p:nvPr>
        </p:nvGraphicFramePr>
        <p:xfrm>
          <a:off x="1979675" y="2028694"/>
          <a:ext cx="8385049" cy="8258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F17DA29-2B08-7622-8FC1-F3DEC11BBC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924377"/>
              </p:ext>
            </p:extLst>
          </p:nvPr>
        </p:nvGraphicFramePr>
        <p:xfrm>
          <a:off x="9902951" y="2028694"/>
          <a:ext cx="8385049" cy="810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57945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FD3F4-CE5F-A769-1247-C3CB139B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orted pills and tablets">
            <a:extLst>
              <a:ext uri="{FF2B5EF4-FFF2-40B4-BE49-F238E27FC236}">
                <a16:creationId xmlns:a16="http://schemas.microsoft.com/office/drawing/2014/main" id="{D8460576-A336-01D5-96B9-03DC6356105D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-32" r="45828" b="181"/>
          <a:stretch>
            <a:fillRect/>
          </a:stretch>
        </p:blipFill>
        <p:spPr>
          <a:xfrm>
            <a:off x="-1979676" y="-393858"/>
            <a:ext cx="3959352" cy="12168722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EE8F2D-C886-ED99-B39C-23D64BA67A75}"/>
              </a:ext>
            </a:extLst>
          </p:cNvPr>
          <p:cNvSpPr txBox="1"/>
          <p:nvPr/>
        </p:nvSpPr>
        <p:spPr>
          <a:xfrm>
            <a:off x="1984248" y="155699"/>
            <a:ext cx="173736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0" b="1" dirty="0"/>
              <a:t>Preliminary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F04A9-0D5D-70DB-608D-03F00BAF8674}"/>
              </a:ext>
            </a:extLst>
          </p:cNvPr>
          <p:cNvSpPr txBox="1"/>
          <p:nvPr/>
        </p:nvSpPr>
        <p:spPr>
          <a:xfrm>
            <a:off x="17526000" y="970222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8083F9F-6D51-0B47-B5F8-7DAADD27E97D}" type="slidenum">
              <a:rPr lang="en-US" sz="3200" b="1" smtClean="0"/>
              <a:pPr algn="r"/>
              <a:t>7</a:t>
            </a:fld>
            <a:endParaRPr lang="en-US" sz="3200" b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67B778C-0264-BFDA-C255-38929F54ED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018176"/>
              </p:ext>
            </p:extLst>
          </p:nvPr>
        </p:nvGraphicFramePr>
        <p:xfrm>
          <a:off x="2362200" y="1790700"/>
          <a:ext cx="15163800" cy="74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02907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0C17A7-2C55-232E-BF58-3EE858D5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orted pills and tablets">
            <a:extLst>
              <a:ext uri="{FF2B5EF4-FFF2-40B4-BE49-F238E27FC236}">
                <a16:creationId xmlns:a16="http://schemas.microsoft.com/office/drawing/2014/main" id="{F9CBE15F-C187-8B3F-8741-36300DC49B72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-32" r="45828" b="181"/>
          <a:stretch>
            <a:fillRect/>
          </a:stretch>
        </p:blipFill>
        <p:spPr>
          <a:xfrm>
            <a:off x="-1979676" y="-393858"/>
            <a:ext cx="3959352" cy="12168722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4717BB-1687-10DE-22B4-6839E24184BC}"/>
              </a:ext>
            </a:extLst>
          </p:cNvPr>
          <p:cNvSpPr txBox="1"/>
          <p:nvPr/>
        </p:nvSpPr>
        <p:spPr>
          <a:xfrm>
            <a:off x="1984248" y="155699"/>
            <a:ext cx="173736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0" b="1" dirty="0"/>
              <a:t>Next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7A207-1A48-80CA-EB41-1C69393DDF0E}"/>
              </a:ext>
            </a:extLst>
          </p:cNvPr>
          <p:cNvSpPr txBox="1"/>
          <p:nvPr/>
        </p:nvSpPr>
        <p:spPr>
          <a:xfrm>
            <a:off x="17526000" y="970222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8083F9F-6D51-0B47-B5F8-7DAADD27E97D}" type="slidenum">
              <a:rPr lang="en-US" sz="3200" b="1" smtClean="0"/>
              <a:pPr algn="r"/>
              <a:t>8</a:t>
            </a:fld>
            <a:endParaRPr lang="en-US" sz="3200" b="1" dirty="0"/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E1B422B1-3794-F826-9199-167824A9BCB5}"/>
              </a:ext>
            </a:extLst>
          </p:cNvPr>
          <p:cNvSpPr/>
          <p:nvPr/>
        </p:nvSpPr>
        <p:spPr>
          <a:xfrm>
            <a:off x="2133600" y="1607472"/>
            <a:ext cx="7653611" cy="8094754"/>
          </a:xfrm>
          <a:prstGeom prst="roundRect">
            <a:avLst/>
          </a:prstGeom>
          <a:solidFill>
            <a:srgbClr val="84CBD3">
              <a:alpha val="5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925"/>
            <a:r>
              <a:rPr lang="en-US" sz="4000" b="1" u="sng" dirty="0">
                <a:solidFill>
                  <a:schemeClr val="tx1"/>
                </a:solidFill>
              </a:rPr>
              <a:t>Analyses</a:t>
            </a:r>
          </a:p>
          <a:p>
            <a:pPr marL="34925"/>
            <a:endParaRPr lang="en-US" sz="4000" b="1" u="sng" dirty="0">
              <a:solidFill>
                <a:schemeClr val="tx1"/>
              </a:solidFill>
            </a:endParaRPr>
          </a:p>
          <a:p>
            <a:pPr marL="587375" indent="-5572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More Granularity in Data Results &amp; Checks for Statistical Significance</a:t>
            </a:r>
          </a:p>
          <a:p>
            <a:pPr marL="587375" indent="-5572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Variations for For Different Categories of Drugs (More Common for Accelerated Approval?)</a:t>
            </a:r>
          </a:p>
          <a:p>
            <a:pPr marL="587375" indent="-5572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Variations By Reason</a:t>
            </a:r>
          </a:p>
          <a:p>
            <a:pPr marL="587375" indent="-5572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Case Studies of Interesting Drug Withdrawals</a:t>
            </a:r>
          </a:p>
          <a:p>
            <a:pPr marL="34925"/>
            <a:endParaRPr lang="en-US" sz="4000" b="1" u="sng" dirty="0">
              <a:solidFill>
                <a:schemeClr val="tx1"/>
              </a:solidFill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39C32C3A-794A-EBAC-FC51-29D2416B24CA}"/>
              </a:ext>
            </a:extLst>
          </p:cNvPr>
          <p:cNvSpPr/>
          <p:nvPr/>
        </p:nvSpPr>
        <p:spPr>
          <a:xfrm>
            <a:off x="10287000" y="1609344"/>
            <a:ext cx="7653611" cy="8092881"/>
          </a:xfrm>
          <a:prstGeom prst="roundRect">
            <a:avLst/>
          </a:prstGeom>
          <a:solidFill>
            <a:srgbClr val="84CBD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925"/>
            <a:r>
              <a:rPr lang="en-US" sz="4000" b="1" u="sng" dirty="0">
                <a:solidFill>
                  <a:schemeClr val="tx1"/>
                </a:solidFill>
              </a:rPr>
              <a:t>Recommendations and Concerns</a:t>
            </a:r>
          </a:p>
          <a:p>
            <a:pPr marL="34925"/>
            <a:endParaRPr lang="en-US" sz="4000" b="1" u="sng" dirty="0">
              <a:solidFill>
                <a:schemeClr val="tx1"/>
              </a:solidFill>
            </a:endParaRPr>
          </a:p>
          <a:p>
            <a:pPr marL="606425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Administrative Efficiency and Regulatory Design</a:t>
            </a:r>
          </a:p>
          <a:p>
            <a:pPr marL="606425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606425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Due Process Concerns if FDA Approval is Property?</a:t>
            </a:r>
          </a:p>
          <a:p>
            <a:pPr marL="606425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606425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Relationship Between Withdrawals and Product Hopping?</a:t>
            </a:r>
          </a:p>
          <a:p>
            <a:pPr marL="606425" indent="-571500"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tx1"/>
              </a:solidFill>
            </a:endParaRPr>
          </a:p>
          <a:p>
            <a:pPr marL="34925"/>
            <a:endParaRPr lang="en-US" sz="40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30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2B04A8-AB6C-4E94-A4B4-B33FA5A78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12E496E-CB02-5A90-4682-847C33D966FD}"/>
              </a:ext>
            </a:extLst>
          </p:cNvPr>
          <p:cNvSpPr txBox="1"/>
          <p:nvPr/>
        </p:nvSpPr>
        <p:spPr>
          <a:xfrm>
            <a:off x="1979676" y="0"/>
            <a:ext cx="8840724" cy="110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r>
              <a:rPr lang="en-US" sz="8800" b="1" dirty="0"/>
              <a:t>Thank You!</a:t>
            </a:r>
          </a:p>
          <a:p>
            <a:pPr algn="ctr"/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r>
              <a:rPr lang="en-US" sz="4800" b="1" dirty="0"/>
              <a:t>Ryan P. Knox, JD</a:t>
            </a:r>
          </a:p>
          <a:p>
            <a:pPr algn="ctr"/>
            <a:r>
              <a:rPr lang="en-US" sz="4000" dirty="0"/>
              <a:t>Jaharis Faculty Fellow</a:t>
            </a:r>
          </a:p>
          <a:p>
            <a:pPr algn="ctr"/>
            <a:r>
              <a:rPr lang="en-US" sz="4000" dirty="0"/>
              <a:t>DePaul University College of Law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dirty="0">
                <a:hlinkClick r:id="rId3"/>
              </a:rPr>
              <a:t>rknox3@depaul.edu</a:t>
            </a:r>
            <a:r>
              <a:rPr lang="en-US" sz="4000" dirty="0"/>
              <a:t> </a:t>
            </a:r>
          </a:p>
          <a:p>
            <a:pPr algn="ctr"/>
            <a:r>
              <a:rPr lang="en-US" sz="4000" dirty="0">
                <a:hlinkClick r:id="rId4"/>
              </a:rPr>
              <a:t>rpknox@bu.edu</a:t>
            </a:r>
            <a:endParaRPr lang="en-US" sz="4000" dirty="0"/>
          </a:p>
          <a:p>
            <a:endParaRPr lang="en-US" sz="8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0E4C4-B36C-1701-45F7-F6FF6E6F9E3B}"/>
              </a:ext>
            </a:extLst>
          </p:cNvPr>
          <p:cNvSpPr txBox="1"/>
          <p:nvPr/>
        </p:nvSpPr>
        <p:spPr>
          <a:xfrm>
            <a:off x="17526000" y="970222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8083F9F-6D51-0B47-B5F8-7DAADD27E97D}" type="slidenum">
              <a:rPr lang="en-US" sz="3200" b="1" smtClean="0"/>
              <a:pPr algn="r"/>
              <a:t>9</a:t>
            </a:fld>
            <a:endParaRPr lang="en-US" sz="3200" b="1" dirty="0"/>
          </a:p>
        </p:txBody>
      </p:sp>
      <p:pic>
        <p:nvPicPr>
          <p:cNvPr id="3" name="Picture 2" descr="Assorted pills and tablets">
            <a:extLst>
              <a:ext uri="{FF2B5EF4-FFF2-40B4-BE49-F238E27FC236}">
                <a16:creationId xmlns:a16="http://schemas.microsoft.com/office/drawing/2014/main" id="{51F6DBCB-1287-6A68-6FDC-DF47812D3E57}"/>
              </a:ext>
            </a:extLst>
          </p:cNvPr>
          <p:cNvPicPr>
            <a:picLocks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-32" r="45828" b="181"/>
          <a:stretch>
            <a:fillRect/>
          </a:stretch>
        </p:blipFill>
        <p:spPr>
          <a:xfrm>
            <a:off x="-1979676" y="-393858"/>
            <a:ext cx="3959352" cy="1216872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CD04CB-A876-E80B-6CC6-5B5EC5216C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0" y="914400"/>
            <a:ext cx="4356100" cy="92583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Clear pill bottle">
                <a:extLst>
                  <a:ext uri="{FF2B5EF4-FFF2-40B4-BE49-F238E27FC236}">
                    <a16:creationId xmlns:a16="http://schemas.microsoft.com/office/drawing/2014/main" id="{1DF88528-9805-F77B-05A3-2C9F970053F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435840" y="914400"/>
              <a:ext cx="4355406" cy="9244478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355406" cy="9244478"/>
                    </a:xfrm>
                    <a:prstGeom prst="rect">
                      <a:avLst/>
                    </a:prstGeom>
                  </am3d:spPr>
                  <am3d:camera>
                    <am3d:pos x="0" y="0" z="565976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760342" d="1000000"/>
                    <am3d:preTrans dx="-5726" dy="-17976269" dz="3516"/>
                    <am3d:scale>
                      <am3d:sx n="1000000" d="1000000"/>
                      <am3d:sy n="1000000" d="1000000"/>
                      <am3d:sz n="1000000" d="1000000"/>
                    </am3d:scale>
                    <am3d:rot ax="2710600" ay="88855" az="89375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09416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Clear pill bottle">
                <a:extLst>
                  <a:ext uri="{FF2B5EF4-FFF2-40B4-BE49-F238E27FC236}">
                    <a16:creationId xmlns:a16="http://schemas.microsoft.com/office/drawing/2014/main" id="{1DF88528-9805-F77B-05A3-2C9F970053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35840" y="914400"/>
                <a:ext cx="4355406" cy="92444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5264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77336</TotalTime>
  <Words>376</Words>
  <Application>Microsoft Macintosh PowerPoint</Application>
  <PresentationFormat>Custom</PresentationFormat>
  <Paragraphs>107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Aptos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RYAN KNOX</cp:lastModifiedBy>
  <cp:revision>68</cp:revision>
  <dcterms:created xsi:type="dcterms:W3CDTF">2006-08-16T00:00:00Z</dcterms:created>
  <dcterms:modified xsi:type="dcterms:W3CDTF">2026-05-31T12:22:34Z</dcterms:modified>
  <dc:identifier>DAGt5k-aPDY</dc:identifier>
</cp:coreProperties>
</file>