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71" r:id="rId4"/>
    <p:sldId id="286" r:id="rId5"/>
    <p:sldId id="276" r:id="rId6"/>
    <p:sldId id="278" r:id="rId7"/>
    <p:sldId id="268" r:id="rId8"/>
    <p:sldId id="288" r:id="rId9"/>
    <p:sldId id="291" r:id="rId10"/>
    <p:sldId id="283" r:id="rId11"/>
    <p:sldId id="284" r:id="rId12"/>
    <p:sldId id="285" r:id="rId13"/>
    <p:sldId id="263" r:id="rId14"/>
    <p:sldId id="289"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2"/>
    <p:restoredTop sz="62811"/>
  </p:normalViewPr>
  <p:slideViewPr>
    <p:cSldViewPr snapToGrid="0">
      <p:cViewPr varScale="1">
        <p:scale>
          <a:sx n="77" d="100"/>
          <a:sy n="77" d="100"/>
        </p:scale>
        <p:origin x="1488" y="192"/>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6DDF1-B9A5-BB49-AE1E-EE251955E2AC}" type="datetimeFigureOut">
              <a:rPr lang="en-US" smtClean="0"/>
              <a:t>5/28/26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3D7EB-F938-094E-BB26-4CADEF945C68}" type="slidenum">
              <a:rPr lang="en-US" smtClean="0"/>
              <a:t>‹#›</a:t>
            </a:fld>
            <a:endParaRPr lang="en-US"/>
          </a:p>
        </p:txBody>
      </p:sp>
    </p:spTree>
    <p:extLst>
      <p:ext uri="{BB962C8B-B14F-4D97-AF65-F5344CB8AC3E}">
        <p14:creationId xmlns:p14="http://schemas.microsoft.com/office/powerpoint/2010/main" val="426340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aw.justia.com/codes/idaho/title-18/chapter-88/section-18-8807/?utm_source=chatgpt.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2</a:t>
            </a:fld>
            <a:endParaRPr lang="en-US"/>
          </a:p>
        </p:txBody>
      </p:sp>
    </p:spTree>
    <p:extLst>
      <p:ext uri="{BB962C8B-B14F-4D97-AF65-F5344CB8AC3E}">
        <p14:creationId xmlns:p14="http://schemas.microsoft.com/office/powerpoint/2010/main" val="2999067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Tarasoff: “A mental health professional has a duty to </a:t>
            </a:r>
            <a:r>
              <a:rPr lang="en-US" sz="1200" b="1" i="0" u="none" strike="noStrike" kern="1200" dirty="0">
                <a:solidFill>
                  <a:schemeClr val="tx1"/>
                </a:solidFill>
                <a:effectLst/>
                <a:latin typeface="+mn-lt"/>
                <a:ea typeface="+mn-ea"/>
                <a:cs typeface="+mn-cs"/>
              </a:rPr>
              <a:t>warn a victim </a:t>
            </a:r>
            <a:r>
              <a:rPr lang="en-US" sz="1200" b="0" i="0" u="none" strike="noStrike" kern="1200" dirty="0">
                <a:solidFill>
                  <a:schemeClr val="tx1"/>
                </a:solidFill>
                <a:effectLst/>
                <a:latin typeface="+mn-lt"/>
                <a:ea typeface="+mn-ea"/>
                <a:cs typeface="+mn-cs"/>
              </a:rPr>
              <a:t>if a patient has communicated to the mental health professional an </a:t>
            </a:r>
            <a:r>
              <a:rPr lang="en-US" sz="1200" b="1" i="0" u="none" strike="noStrike" kern="1200" dirty="0">
                <a:solidFill>
                  <a:schemeClr val="tx1"/>
                </a:solidFill>
                <a:effectLst/>
                <a:latin typeface="+mn-lt"/>
                <a:ea typeface="+mn-ea"/>
                <a:cs typeface="+mn-cs"/>
              </a:rPr>
              <a:t>explicit threat</a:t>
            </a:r>
            <a:r>
              <a:rPr lang="en-US" sz="1200" b="0" i="0" u="none" strike="noStrike" kern="1200" dirty="0">
                <a:solidFill>
                  <a:schemeClr val="tx1"/>
                </a:solidFill>
                <a:effectLst/>
                <a:latin typeface="+mn-lt"/>
                <a:ea typeface="+mn-ea"/>
                <a:cs typeface="+mn-cs"/>
              </a:rPr>
              <a:t> of </a:t>
            </a:r>
            <a:r>
              <a:rPr lang="en-US" sz="1200" b="1" i="0" u="none" strike="noStrike" kern="1200" dirty="0">
                <a:solidFill>
                  <a:schemeClr val="tx1"/>
                </a:solidFill>
                <a:effectLst/>
                <a:latin typeface="+mn-lt"/>
                <a:ea typeface="+mn-ea"/>
                <a:cs typeface="+mn-cs"/>
              </a:rPr>
              <a:t>imminent serious physical harm or death </a:t>
            </a:r>
            <a:r>
              <a:rPr lang="en-US" sz="1200" b="0" i="0" u="none" strike="noStrike" kern="1200" dirty="0">
                <a:solidFill>
                  <a:schemeClr val="tx1"/>
                </a:solidFill>
                <a:effectLst/>
                <a:latin typeface="+mn-lt"/>
                <a:ea typeface="+mn-ea"/>
                <a:cs typeface="+mn-cs"/>
              </a:rPr>
              <a:t>to a </a:t>
            </a:r>
            <a:r>
              <a:rPr lang="en-US" sz="1200" b="1" i="0" u="none" strike="noStrike" kern="1200" dirty="0">
                <a:solidFill>
                  <a:schemeClr val="tx1"/>
                </a:solidFill>
                <a:effectLst/>
                <a:latin typeface="+mn-lt"/>
                <a:ea typeface="+mn-ea"/>
                <a:cs typeface="+mn-cs"/>
              </a:rPr>
              <a:t>clearly identified or identifiable victim </a:t>
            </a:r>
            <a:r>
              <a:rPr lang="en-US" sz="1200" b="0" i="0" u="none" strike="noStrike" kern="1200" dirty="0">
                <a:solidFill>
                  <a:schemeClr val="tx1"/>
                </a:solidFill>
                <a:effectLst/>
                <a:latin typeface="+mn-lt"/>
                <a:ea typeface="+mn-ea"/>
                <a:cs typeface="+mn-cs"/>
              </a:rPr>
              <a:t>or victims, and the patient has the apparent intent and ability to carry out such a threat.” Idaho Code § 6-1902</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If the victim is a minor then in addition the mental health professional must make an effort  to notify the parent, noncustodial parent, or legal guardian of the minor.</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Personhood:</a:t>
            </a:r>
          </a:p>
          <a:p>
            <a:r>
              <a:rPr lang="en-US" b="1" dirty="0"/>
              <a:t>Idaho Code § 32-102 — “Unborn child as existing person.”</a:t>
            </a:r>
            <a:r>
              <a:rPr lang="en-US" dirty="0"/>
              <a:t> Idaho provides that a child conceived but not yet born is to be deemed an </a:t>
            </a:r>
            <a:r>
              <a:rPr lang="en-US" b="1" dirty="0"/>
              <a:t>existing person</a:t>
            </a:r>
            <a:r>
              <a:rPr lang="en-US" dirty="0"/>
              <a:t> so far as necessary for its interests, </a:t>
            </a:r>
            <a:r>
              <a:rPr lang="en-US" b="1" dirty="0"/>
              <a:t>if subsequently born</a:t>
            </a:r>
            <a:r>
              <a:rPr lang="en-US" dirty="0"/>
              <a:t>. </a:t>
            </a:r>
          </a:p>
          <a:p>
            <a:r>
              <a:rPr lang="en-US" b="1" dirty="0"/>
              <a:t>Idaho Code § 18-4016</a:t>
            </a:r>
            <a:r>
              <a:rPr lang="en-US" dirty="0"/>
              <a:t>. For Idaho’s homicide chapter, </a:t>
            </a:r>
            <a:r>
              <a:rPr lang="en-US" b="1" dirty="0"/>
              <a:t>“embryo” or “fetus”</a:t>
            </a:r>
            <a:r>
              <a:rPr lang="en-US" dirty="0"/>
              <a:t> means “any human in utero,” while excluding lawful abortion, medical treatment, and the woman’s own conduct from prosecution under that chapter. This is an unborn-victim statute rather than a universal personhood rule. </a:t>
            </a:r>
          </a:p>
          <a:p>
            <a:r>
              <a:rPr lang="en-US" b="1" dirty="0"/>
              <a:t>Idaho Code § 18-502(9)</a:t>
            </a:r>
            <a:r>
              <a:rPr lang="en-US" dirty="0"/>
              <a:t>. In the Pain-Capable Unborn Child Protection Act, </a:t>
            </a:r>
            <a:r>
              <a:rPr lang="en-US" b="1" dirty="0"/>
              <a:t>“unborn child” or “fetus”</a:t>
            </a:r>
            <a:r>
              <a:rPr lang="en-US" dirty="0"/>
              <a:t> means an individual organism of the species </a:t>
            </a:r>
            <a:r>
              <a:rPr lang="en-US" i="1" dirty="0"/>
              <a:t>homo sapiens</a:t>
            </a:r>
            <a:r>
              <a:rPr lang="en-US" dirty="0"/>
              <a:t> from </a:t>
            </a:r>
            <a:r>
              <a:rPr lang="en-US" b="1" dirty="0"/>
              <a:t>fertilization until live birth</a:t>
            </a:r>
            <a:r>
              <a:rPr lang="en-US" dirty="0"/>
              <a:t>. </a:t>
            </a:r>
          </a:p>
          <a:p>
            <a:r>
              <a:rPr lang="en-US" b="1" dirty="0"/>
              <a:t>Idaho Code § 18-622</a:t>
            </a:r>
            <a:r>
              <a:rPr lang="en-US" dirty="0"/>
              <a:t>. In Idaho’s Defense of Life Act, when a physician claims the life-of-the-mother exception, the physician must use the manner that provides the </a:t>
            </a:r>
            <a:r>
              <a:rPr lang="en-US" b="1" dirty="0"/>
              <a:t>best opportunity for the unborn child to survive</a:t>
            </a:r>
            <a:r>
              <a:rPr lang="en-US" dirty="0"/>
              <a:t>, unless that would create a greater risk to the woman; the statute also says the pregnant woman is not subject to conviction or penalty under it. </a:t>
            </a:r>
          </a:p>
          <a:p>
            <a:endParaRPr lang="en-US" dirty="0"/>
          </a:p>
          <a:p>
            <a:r>
              <a:rPr lang="en-US" dirty="0"/>
              <a:t>PROPOSED Legislation: </a:t>
            </a:r>
            <a:r>
              <a:rPr lang="en-US" sz="1200" b="0" i="0" u="none" strike="noStrike" kern="1200" dirty="0">
                <a:solidFill>
                  <a:schemeClr val="tx1"/>
                </a:solidFill>
                <a:effectLst/>
                <a:latin typeface="+mn-lt"/>
                <a:ea typeface="+mn-ea"/>
                <a:cs typeface="+mn-cs"/>
              </a:rPr>
              <a:t>The bill defines a "preborn child" as a living human being from the moment a human sperm fertilizes a human egg, and aims to provide these embryos and fetuses with the same legal protections as born persons. </a:t>
            </a:r>
            <a:endParaRPr lang="en-US"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Abortion:</a:t>
            </a:r>
          </a:p>
          <a:p>
            <a:r>
              <a:rPr lang="en-US" sz="1200" b="0" i="0" u="none" strike="noStrike" kern="1200" dirty="0">
                <a:solidFill>
                  <a:schemeClr val="tx1"/>
                </a:solidFill>
                <a:effectLst/>
                <a:latin typeface="+mn-lt"/>
                <a:ea typeface="+mn-ea"/>
                <a:cs typeface="+mn-cs"/>
              </a:rPr>
              <a:t>Abortion: Completely banned except for life of pregnant person, or for rape or incest in the first trimester </a:t>
            </a:r>
            <a:r>
              <a:rPr lang="en-US" sz="1200" b="0" i="1" u="none" strike="noStrike" kern="1200" dirty="0">
                <a:solidFill>
                  <a:schemeClr val="tx1"/>
                </a:solidFill>
                <a:effectLst/>
                <a:latin typeface="+mn-lt"/>
                <a:ea typeface="+mn-ea"/>
                <a:cs typeface="+mn-cs"/>
              </a:rPr>
              <a:t>if </a:t>
            </a:r>
            <a:r>
              <a:rPr lang="en-US" sz="1200" b="0" i="0" u="none" strike="noStrike" kern="1200" dirty="0">
                <a:solidFill>
                  <a:schemeClr val="tx1"/>
                </a:solidFill>
                <a:effectLst/>
                <a:latin typeface="+mn-lt"/>
                <a:ea typeface="+mn-ea"/>
                <a:cs typeface="+mn-cs"/>
              </a:rPr>
              <a:t>reported to law enforcement</a:t>
            </a:r>
          </a:p>
          <a:p>
            <a:r>
              <a:rPr lang="en-US" sz="1200" b="1" i="0" u="none" strike="noStrike" kern="1200" dirty="0">
                <a:solidFill>
                  <a:schemeClr val="tx1"/>
                </a:solidFill>
                <a:effectLst/>
                <a:latin typeface="+mn-lt"/>
                <a:ea typeface="+mn-ea"/>
                <a:cs typeface="+mn-cs"/>
              </a:rPr>
              <a:t>(Idaho Code § 18-622):</a:t>
            </a:r>
            <a:r>
              <a:rPr lang="en-US" sz="1200" b="0" i="0" u="none" strike="noStrike" kern="1200" dirty="0">
                <a:solidFill>
                  <a:schemeClr val="tx1"/>
                </a:solidFill>
                <a:effectLst/>
                <a:latin typeface="+mn-lt"/>
                <a:ea typeface="+mn-ea"/>
                <a:cs typeface="+mn-cs"/>
              </a:rPr>
              <a:t> This makes performing an abortion a felony punishable by two to five years in prison, alongside the automatic suspension or revocation of a clinician's medical license.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“Bounty Hunter” Abortion Law: </a:t>
            </a:r>
            <a:r>
              <a:rPr lang="en-US" b="0" i="0" dirty="0">
                <a:effectLst/>
                <a:hlinkClick r:id="rId3"/>
              </a:rPr>
              <a:t>Idaho Code § 18-8807 — Civil Causes of Action</a:t>
            </a:r>
            <a:br>
              <a:rPr lang="en-US" dirty="0"/>
            </a:br>
            <a:r>
              <a:rPr lang="en-US" sz="1200" b="0" i="0" u="none" strike="noStrike" kern="1200" dirty="0">
                <a:solidFill>
                  <a:schemeClr val="tx1"/>
                </a:solidFill>
                <a:effectLst/>
                <a:latin typeface="+mn-lt"/>
                <a:ea typeface="+mn-ea"/>
                <a:cs typeface="+mn-cs"/>
              </a:rPr>
              <a:t>Limited Plaintiff Class (as </a:t>
            </a:r>
            <a:r>
              <a:rPr lang="en-US" sz="1200" b="0" i="0" u="none" strike="noStrike" kern="1200" dirty="0" err="1">
                <a:solidFill>
                  <a:schemeClr val="tx1"/>
                </a:solidFill>
                <a:effectLst/>
                <a:latin typeface="+mn-lt"/>
                <a:ea typeface="+mn-ea"/>
                <a:cs typeface="+mn-cs"/>
              </a:rPr>
              <a:t>oppsed</a:t>
            </a:r>
            <a:r>
              <a:rPr lang="en-US" sz="1200" b="0" i="0" u="none" strike="noStrike" kern="1200" dirty="0">
                <a:solidFill>
                  <a:schemeClr val="tx1"/>
                </a:solidFill>
                <a:effectLst/>
                <a:latin typeface="+mn-lt"/>
                <a:ea typeface="+mn-ea"/>
                <a:cs typeface="+mn-cs"/>
              </a:rPr>
              <a:t> to TX): the woman, </a:t>
            </a:r>
            <a:r>
              <a:rPr lang="en-US" sz="1200" b="1" i="0" u="none" strike="noStrike" kern="1200" dirty="0">
                <a:solidFill>
                  <a:schemeClr val="tx1"/>
                </a:solidFill>
                <a:effectLst/>
                <a:latin typeface="+mn-lt"/>
                <a:ea typeface="+mn-ea"/>
                <a:cs typeface="+mn-cs"/>
              </a:rPr>
              <a:t>the father, and certain relatives</a:t>
            </a:r>
            <a:r>
              <a:rPr lang="en-US" sz="1200" b="0" i="0" u="none" strike="noStrike" kern="1200" dirty="0">
                <a:solidFill>
                  <a:schemeClr val="tx1"/>
                </a:solidFill>
                <a:effectLst/>
                <a:latin typeface="+mn-lt"/>
                <a:ea typeface="+mn-ea"/>
                <a:cs typeface="+mn-cs"/>
              </a:rPr>
              <a:t> of the preborn child may sue over abortions performed in violation of the chapter. Min statutory damages of $20,000, enforcement is “exclusively through the private civil causes of action described.” The 2023 law that created Idaho’s abortion-trafficking crime also amended this section; the private-enforcement mechanism itself is § 18-8807. Idaho Prenatal Equal Protection Act</a:t>
            </a:r>
          </a:p>
          <a:p>
            <a:endParaRPr lang="en-US" sz="1200" b="0" i="0" u="none" strike="noStrike" kern="1200" dirty="0">
              <a:solidFill>
                <a:schemeClr val="tx1"/>
              </a:solidFill>
              <a:effectLst/>
              <a:latin typeface="+mn-lt"/>
              <a:ea typeface="+mn-ea"/>
              <a:cs typeface="+mn-cs"/>
            </a:endParaRPr>
          </a:p>
          <a:p>
            <a:r>
              <a:rPr lang="en-US" b="1" dirty="0"/>
              <a:t>The "Abortion Travel" Minor Ban: </a:t>
            </a:r>
            <a:r>
              <a:rPr lang="en-US" dirty="0"/>
              <a:t>2023, criminalizes the act of an adult intentionally transporting a minor out of state to obtain an abortion without parental consent. While portions of this law regarding the "sharing of information" have been temporarily blocked by federal courts, the bans on physical transport and sheltering remain active.</a:t>
            </a:r>
          </a:p>
          <a:p>
            <a:pPr rtl="0"/>
            <a:r>
              <a:rPr lang="en-US" dirty="0"/>
              <a:t>Center for Reproductive Rights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Biggest threat is if patient is a minor.</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11</a:t>
            </a:fld>
            <a:endParaRPr lang="en-US"/>
          </a:p>
        </p:txBody>
      </p:sp>
    </p:spTree>
    <p:extLst>
      <p:ext uri="{BB962C8B-B14F-4D97-AF65-F5344CB8AC3E}">
        <p14:creationId xmlns:p14="http://schemas.microsoft.com/office/powerpoint/2010/main" val="359133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patient has communicated a threat of physical violence, which is deemed to be significant in the clinical judgment of the treating [health care professional]… against a clearly identified victim or victims, coupled with the apparent intent and ability to carry out such threat …. and exercising reasonable professional judgment, shall not be liable for a breach of confidentiality for warning of such threat or taking precautions to provide protection from the patient's violent behavior.”</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Civ. Code Art. 26.  Unborn child </a:t>
            </a:r>
          </a:p>
          <a:p>
            <a:r>
              <a:rPr lang="en-US" sz="1200" b="0" i="0" u="none" strike="noStrike" kern="1200" dirty="0">
                <a:solidFill>
                  <a:schemeClr val="tx1"/>
                </a:solidFill>
                <a:effectLst/>
                <a:latin typeface="+mn-lt"/>
                <a:ea typeface="+mn-ea"/>
                <a:cs typeface="+mn-cs"/>
              </a:rPr>
              <a:t>An unborn child shall be considered as a natural person for whatever relates to its interests from the moment of conception.  If the child is born dead, it shall be considered never to have existed as a person, except for purposes of actions resulting from its wrongful death. </a:t>
            </a:r>
          </a:p>
          <a:p>
            <a:r>
              <a:rPr lang="en-US" sz="1200" b="0" i="0" u="none" strike="noStrike" kern="1200" dirty="0">
                <a:solidFill>
                  <a:schemeClr val="tx1"/>
                </a:solidFill>
                <a:effectLst/>
                <a:latin typeface="+mn-lt"/>
                <a:ea typeface="+mn-ea"/>
                <a:cs typeface="+mn-cs"/>
              </a:rPr>
              <a:t>Acts 1987, No. 125, §1, eff. Jan. 1, 1988.</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2025 IVF BILL: §129. Destruction</a:t>
            </a:r>
          </a:p>
          <a:p>
            <a:r>
              <a:rPr lang="en-US" sz="1200" b="0" i="0" u="none" strike="noStrike" kern="1200" dirty="0">
                <a:solidFill>
                  <a:schemeClr val="tx1"/>
                </a:solidFill>
                <a:effectLst/>
                <a:latin typeface="+mn-lt"/>
                <a:ea typeface="+mn-ea"/>
                <a:cs typeface="+mn-cs"/>
              </a:rPr>
              <a:t>            A </a:t>
            </a:r>
            <a:r>
              <a:rPr lang="en-US" sz="1200" b="1" i="0" u="none" strike="noStrike" kern="1200" dirty="0">
                <a:solidFill>
                  <a:schemeClr val="tx1"/>
                </a:solidFill>
                <a:effectLst/>
                <a:latin typeface="+mn-lt"/>
                <a:ea typeface="+mn-ea"/>
                <a:cs typeface="+mn-cs"/>
              </a:rPr>
              <a:t>viable in vitro fertilized human embryo is a juridical person</a:t>
            </a:r>
            <a:r>
              <a:rPr lang="en-US" sz="1200" b="0" i="0" u="none" strike="noStrike" kern="1200" dirty="0">
                <a:solidFill>
                  <a:schemeClr val="tx1"/>
                </a:solidFill>
                <a:effectLst/>
                <a:latin typeface="+mn-lt"/>
                <a:ea typeface="+mn-ea"/>
                <a:cs typeface="+mn-cs"/>
              </a:rPr>
              <a:t> which shall not be intentionally destroyed by any natural or other juridical person or through the actions of any other person.</a:t>
            </a:r>
          </a:p>
          <a:p>
            <a:r>
              <a:rPr lang="en-US" sz="1200" b="0" i="0" u="none" strike="noStrike" kern="1200" dirty="0">
                <a:solidFill>
                  <a:schemeClr val="tx1"/>
                </a:solidFill>
                <a:effectLst/>
                <a:latin typeface="+mn-lt"/>
                <a:ea typeface="+mn-ea"/>
                <a:cs typeface="+mn-cs"/>
              </a:rPr>
              <a:t>            Acts 1986, No. 964, §1; Acts 2025, No. 116, §1.</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La. R.S. 40:1061.1 — Legislative intent / abortion construction </a:t>
            </a:r>
            <a:r>
              <a:rPr lang="en-US" sz="1200" b="0" i="0" u="none" strike="noStrike" kern="1200" dirty="0" err="1">
                <a:solidFill>
                  <a:schemeClr val="tx1"/>
                </a:solidFill>
                <a:effectLst/>
                <a:latin typeface="+mn-lt"/>
                <a:ea typeface="+mn-ea"/>
                <a:cs typeface="+mn-cs"/>
              </a:rPr>
              <a:t>Aboriton</a:t>
            </a:r>
            <a:r>
              <a:rPr lang="en-US" sz="1200" b="0" i="0" u="none" strike="noStrike" kern="1200" dirty="0">
                <a:solidFill>
                  <a:schemeClr val="tx1"/>
                </a:solidFill>
                <a:effectLst/>
                <a:latin typeface="+mn-lt"/>
                <a:ea typeface="+mn-ea"/>
                <a:cs typeface="+mn-cs"/>
              </a:rPr>
              <a:t> law: every unborn child is a human being from the moment of conception and is, therefore, a legal person for purposes under the laws of this state and Constitution of Louisiana.</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12</a:t>
            </a:fld>
            <a:endParaRPr lang="en-US"/>
          </a:p>
        </p:txBody>
      </p:sp>
    </p:spTree>
    <p:extLst>
      <p:ext uri="{BB962C8B-B14F-4D97-AF65-F5344CB8AC3E}">
        <p14:creationId xmlns:p14="http://schemas.microsoft.com/office/powerpoint/2010/main" val="223710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Violence</a:t>
            </a:r>
          </a:p>
          <a:p>
            <a:endParaRPr lang="en-US"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Idaho HB 374, ID Code § 18–622 (“The professional license of any health care professional who </a:t>
            </a:r>
            <a:r>
              <a:rPr lang="en-US" sz="1200" b="0" i="1" u="none" strike="noStrike" kern="1200" dirty="0">
                <a:solidFill>
                  <a:schemeClr val="tx1"/>
                </a:solidFill>
                <a:effectLst/>
                <a:latin typeface="+mn-lt"/>
                <a:ea typeface="+mn-ea"/>
                <a:cs typeface="+mn-cs"/>
              </a:rPr>
              <a:t>…assists</a:t>
            </a:r>
            <a:r>
              <a:rPr lang="en-US" sz="1200" b="0" i="0" u="none" strike="noStrike" kern="1200" dirty="0">
                <a:solidFill>
                  <a:schemeClr val="tx1"/>
                </a:solidFill>
                <a:effectLst/>
                <a:latin typeface="+mn-lt"/>
                <a:ea typeface="+mn-ea"/>
                <a:cs typeface="+mn-cs"/>
              </a:rPr>
              <a:t> in performing or attempting to perform an abortion…..shall be suspended …”)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Oklahoma Attorney General Memorandum, dated Aug. 31, 2022, directing law enforcement to “pursue criminal prosecution of any person who …. </a:t>
            </a:r>
            <a:r>
              <a:rPr lang="en-US" sz="1200" b="0" i="1" u="none" strike="noStrike" kern="1200" dirty="0">
                <a:solidFill>
                  <a:schemeClr val="tx1"/>
                </a:solidFill>
                <a:effectLst/>
                <a:latin typeface="+mn-lt"/>
                <a:ea typeface="+mn-ea"/>
                <a:cs typeface="+mn-cs"/>
              </a:rPr>
              <a:t>assists</a:t>
            </a:r>
            <a:r>
              <a:rPr lang="en-US" sz="1200" b="0" i="0" u="none" strike="noStrike" kern="1200" dirty="0">
                <a:solidFill>
                  <a:schemeClr val="tx1"/>
                </a:solidFill>
                <a:effectLst/>
                <a:latin typeface="+mn-lt"/>
                <a:ea typeface="+mn-ea"/>
                <a:cs typeface="+mn-cs"/>
              </a:rPr>
              <a:t> with the performance of … abortion in Oklahoma…”</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Oklahoma Stat. tit. 21, § 861 (“Every person who…….</a:t>
            </a:r>
            <a:r>
              <a:rPr lang="en-US" sz="1200" b="0" i="1" u="none" strike="noStrike" kern="1200" dirty="0">
                <a:solidFill>
                  <a:schemeClr val="tx1"/>
                </a:solidFill>
                <a:effectLst/>
                <a:latin typeface="+mn-lt"/>
                <a:ea typeface="+mn-ea"/>
                <a:cs typeface="+mn-cs"/>
              </a:rPr>
              <a:t>advises</a:t>
            </a:r>
            <a:r>
              <a:rPr lang="en-US" sz="1200" b="0" i="0" u="none" strike="noStrike" kern="1200" dirty="0">
                <a:solidFill>
                  <a:schemeClr val="tx1"/>
                </a:solidFill>
                <a:effectLst/>
                <a:latin typeface="+mn-lt"/>
                <a:ea typeface="+mn-ea"/>
                <a:cs typeface="+mn-cs"/>
              </a:rPr>
              <a:t> or procures any woman to take any medicine, …., with intent thereby to procure the miscarriage of such woman, …. shall be guilty of a felony punishable ..”)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Idaho Criminal Code § 18-8707(b) and (c) “No Public Funds for Abortion Act” (prohibiting school based clinics from “counseling in favor of abortion” or “referring for abortion”) and § 18-8702 defining “Health care provider” as “any person…who may be or is asked to participate in any way in any health care service…” and includes “…counselors, social workers”)</a:t>
            </a:r>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13</a:t>
            </a:fld>
            <a:endParaRPr lang="en-US"/>
          </a:p>
        </p:txBody>
      </p:sp>
    </p:spTree>
    <p:extLst>
      <p:ext uri="{BB962C8B-B14F-4D97-AF65-F5344CB8AC3E}">
        <p14:creationId xmlns:p14="http://schemas.microsoft.com/office/powerpoint/2010/main" val="261477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www.prochoicetherapists.org</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Without explicitly mentioning </a:t>
            </a:r>
            <a:r>
              <a:rPr lang="en-US" i="1" dirty="0"/>
              <a:t>Tarasoff, </a:t>
            </a:r>
            <a:r>
              <a:rPr lang="en-US" i="0" dirty="0"/>
              <a:t>the American Psychological Association in it’s </a:t>
            </a:r>
            <a:r>
              <a:rPr lang="en-US" dirty="0"/>
              <a:t>2023 Resolution on Confidentiality and Reproductive Health made an explicit commitment to protecting confidentiality in reproductive health in light of </a:t>
            </a:r>
            <a:r>
              <a:rPr lang="en-US" i="1" dirty="0"/>
              <a:t>Dobbs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THEREFORE, BE IT RESOLVED </a:t>
            </a:r>
            <a:r>
              <a:rPr lang="en-US" sz="1200" kern="1200" dirty="0">
                <a:solidFill>
                  <a:schemeClr val="tx1"/>
                </a:solidFill>
                <a:effectLst/>
                <a:latin typeface="+mn-lt"/>
                <a:ea typeface="+mn-ea"/>
                <a:cs typeface="+mn-cs"/>
              </a:rPr>
              <a:t>that the APA that the American Psychological Association, in accordance with the APA policy on reproductive rights, and human rights, affirms that a psychologist’s allegiance to the Ethics Code, including ethical standards related to patient confidentiality, should be given the utmost attention and significance especially when psychologists are faced with ethical conflicts with a law requiring the disclosure of confidential information regarding sexual and reproductive health, including birth control; fertility treatment; contemplating, seeking, or having had an abortion; and related issues.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governing bodies and professional organizations must follow suit.</a:t>
            </a:r>
          </a:p>
          <a:p>
            <a:endParaRPr lang="en-US" dirty="0"/>
          </a:p>
          <a:p>
            <a:r>
              <a:rPr lang="en-US" sz="1200" b="0" i="0" u="none" strike="noStrike" kern="1200" dirty="0">
                <a:solidFill>
                  <a:schemeClr val="tx1"/>
                </a:solidFill>
                <a:effectLst/>
                <a:latin typeface="+mn-lt"/>
                <a:ea typeface="+mn-ea"/>
                <a:cs typeface="+mn-cs"/>
              </a:rPr>
              <a:t>APA, in accordance with the APA policy on reproductive rights, and human rights, affirms that a psychologist’s allegiance to the Ethics Code, including ethical standards related to patient confidentiality, should be given the utmost attention and significance especially when psychologists are faced with ethical conflicts with a law requiring the disclosure of confidential information regarding sexual and reproductive health, including birth control; fertility treatment; contemplating, seeking, or having had an abortion; and related issues.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National Association of Social Workers (NASW)</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Confidentiality &amp; Privacy Stance: state-level restrictions and bans "decimate the nearly 50-year precedent that established abortion rights as an extension of the implied Right to Privacy.”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Protection of Practitioners: risk of </a:t>
            </a:r>
            <a:r>
              <a:rPr lang="en-US" sz="1200" b="0" i="1" u="none" strike="noStrike" kern="1200" dirty="0">
                <a:solidFill>
                  <a:schemeClr val="tx1"/>
                </a:solidFill>
                <a:effectLst/>
                <a:latin typeface="+mn-lt"/>
                <a:ea typeface="+mn-ea"/>
                <a:cs typeface="+mn-cs"/>
              </a:rPr>
              <a:t>criminalizing providers</a:t>
            </a:r>
            <a:r>
              <a:rPr lang="en-US" sz="1200" b="0" i="0" u="none" strike="noStrike" kern="1200" dirty="0">
                <a:solidFill>
                  <a:schemeClr val="tx1"/>
                </a:solidFill>
                <a:effectLst/>
                <a:latin typeface="+mn-lt"/>
                <a:ea typeface="+mn-ea"/>
                <a:cs typeface="+mn-cs"/>
              </a:rPr>
              <a:t>—including clinical social workers—"who may simply be doing their jobs by supporting a pregnant person in making decisions regarding reproductive care.”</a:t>
            </a:r>
          </a:p>
          <a:p>
            <a:r>
              <a:rPr lang="en-US" sz="1200" b="1" i="0" u="none" strike="noStrike" kern="1200" dirty="0">
                <a:solidFill>
                  <a:schemeClr val="tx1"/>
                </a:solidFill>
                <a:effectLst/>
                <a:latin typeface="+mn-lt"/>
                <a:ea typeface="+mn-ea"/>
                <a:cs typeface="+mn-cs"/>
              </a:rPr>
              <a:t>American Counseling Association (ACA)</a:t>
            </a:r>
          </a:p>
          <a:p>
            <a:r>
              <a:rPr lang="en-US" sz="1200" b="1" i="0" u="none" strike="noStrike" kern="1200" dirty="0">
                <a:solidFill>
                  <a:schemeClr val="tx1"/>
                </a:solidFill>
                <a:effectLst/>
                <a:latin typeface="+mn-lt"/>
                <a:ea typeface="+mn-ea"/>
                <a:cs typeface="+mn-cs"/>
              </a:rPr>
              <a:t>American Association for Marriage and Family Therapists (AAMFT)</a:t>
            </a:r>
          </a:p>
          <a:p>
            <a:endParaRPr lang="en-US" sz="1200" b="0" i="0" u="none" strike="noStrike" kern="1200" dirty="0">
              <a:solidFill>
                <a:schemeClr val="tx1"/>
              </a:solidFill>
              <a:effectLst/>
              <a:latin typeface="+mn-lt"/>
              <a:ea typeface="+mn-ea"/>
              <a:cs typeface="+mn-cs"/>
            </a:endParaRPr>
          </a:p>
          <a:p>
            <a:r>
              <a:rPr lang="en-US" dirty="0"/>
              <a:t>Conclusion:</a:t>
            </a:r>
          </a:p>
          <a:p>
            <a:r>
              <a:rPr lang="en-US" sz="1200" b="0" i="0" u="none" strike="noStrike" kern="1200" dirty="0">
                <a:solidFill>
                  <a:schemeClr val="tx1"/>
                </a:solidFill>
                <a:effectLst/>
                <a:latin typeface="+mn-lt"/>
                <a:ea typeface="+mn-ea"/>
                <a:cs typeface="+mn-cs"/>
              </a:rPr>
              <a:t>Tarasoff is supposed to be exceptional. It permits breach of confidentiality when disclosure is necessary to prevent serious violence. But </a:t>
            </a:r>
            <a:r>
              <a:rPr lang="en-US" sz="1200" b="0" i="1" u="none" strike="noStrike" kern="1200" dirty="0">
                <a:solidFill>
                  <a:schemeClr val="tx1"/>
                </a:solidFill>
                <a:effectLst/>
                <a:latin typeface="+mn-lt"/>
                <a:ea typeface="+mn-ea"/>
                <a:cs typeface="+mn-cs"/>
              </a:rPr>
              <a:t>post-Dobbs</a:t>
            </a:r>
            <a:r>
              <a:rPr lang="en-US" sz="1200" b="0" i="0" u="none" strike="noStrike" kern="1200" dirty="0">
                <a:solidFill>
                  <a:schemeClr val="tx1"/>
                </a:solidFill>
                <a:effectLst/>
                <a:latin typeface="+mn-lt"/>
                <a:ea typeface="+mn-ea"/>
                <a:cs typeface="+mn-cs"/>
              </a:rPr>
              <a:t> fetal personhood arguments threaten to make ordinary reproductive decision-making available for third-party monitoring, warning, and control. The question for health law is not only how Courts will deal with this question, It is how to support mitigation strategies as we weather this truly exceptional attack on legal and ethical norms. </a:t>
            </a:r>
            <a:endParaRPr lang="en-US" dirty="0"/>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14</a:t>
            </a:fld>
            <a:endParaRPr lang="en-US"/>
          </a:p>
        </p:txBody>
      </p:sp>
    </p:spTree>
    <p:extLst>
      <p:ext uri="{BB962C8B-B14F-4D97-AF65-F5344CB8AC3E}">
        <p14:creationId xmlns:p14="http://schemas.microsoft.com/office/powerpoint/2010/main" val="330247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15</a:t>
            </a:fld>
            <a:endParaRPr lang="en-US"/>
          </a:p>
        </p:txBody>
      </p:sp>
    </p:spTree>
    <p:extLst>
      <p:ext uri="{BB962C8B-B14F-4D97-AF65-F5344CB8AC3E}">
        <p14:creationId xmlns:p14="http://schemas.microsoft.com/office/powerpoint/2010/main" val="320818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is  a 21 year old college student who lives with her boyfriend in his parents’ home. </a:t>
            </a:r>
          </a:p>
          <a:p>
            <a:r>
              <a:rPr lang="en-US" dirty="0"/>
              <a:t>She discovers she’s pregnant and is terrified to tell him.</a:t>
            </a:r>
          </a:p>
          <a:p>
            <a:r>
              <a:rPr lang="en-US" dirty="0"/>
              <a:t>She doesn’t want the pregnancy, but she knows that her boyfriend and his parents believe that abortion is murder.</a:t>
            </a:r>
          </a:p>
          <a:p>
            <a:r>
              <a:rPr lang="en-US" dirty="0"/>
              <a:t>Jenny is scared and overwhelmed and doesn’t know who to talk to.</a:t>
            </a:r>
          </a:p>
          <a:p>
            <a:r>
              <a:rPr lang="en-US" dirty="0"/>
              <a:t>She schedules an appointment with a therapist.</a:t>
            </a:r>
          </a:p>
          <a:p>
            <a:r>
              <a:rPr lang="en-US" dirty="0"/>
              <a:t>They live in Idaho/Arkansas/Mississippi/SD</a:t>
            </a:r>
          </a:p>
          <a:p>
            <a:endParaRPr lang="en-US" dirty="0"/>
          </a:p>
          <a:p>
            <a:r>
              <a:rPr lang="en-US" sz="1200" b="0" i="0" u="none" strike="noStrike" kern="1200" dirty="0">
                <a:solidFill>
                  <a:schemeClr val="tx1"/>
                </a:solidFill>
                <a:effectLst/>
                <a:latin typeface="+mn-lt"/>
                <a:ea typeface="+mn-ea"/>
                <a:cs typeface="+mn-cs"/>
              </a:rPr>
              <a:t>The therapist practices in a state with fetal personhood language, a broad child-protection culture, and a Tarasoff-type statute.</a:t>
            </a:r>
          </a:p>
          <a:p>
            <a:r>
              <a:rPr lang="en-US" sz="1200" b="0" i="0" u="none" strike="noStrike" kern="1200" dirty="0">
                <a:solidFill>
                  <a:schemeClr val="tx1"/>
                </a:solidFill>
                <a:effectLst/>
                <a:latin typeface="+mn-lt"/>
                <a:ea typeface="+mn-ea"/>
                <a:cs typeface="+mn-cs"/>
              </a:rPr>
              <a:t> The therapist wonders:</a:t>
            </a:r>
          </a:p>
          <a:p>
            <a:pPr marL="171450" indent="-171450">
              <a:buFontTx/>
              <a:buChar char="-"/>
            </a:pPr>
            <a:r>
              <a:rPr lang="en-US" sz="1200" b="0" i="0" u="none" strike="noStrike" kern="1200" dirty="0">
                <a:solidFill>
                  <a:schemeClr val="tx1"/>
                </a:solidFill>
                <a:effectLst/>
                <a:latin typeface="+mn-lt"/>
                <a:ea typeface="+mn-ea"/>
                <a:cs typeface="+mn-cs"/>
              </a:rPr>
              <a:t>Is the fetus now an identifiable victim? Is abortion a threat of harm </a:t>
            </a:r>
          </a:p>
          <a:p>
            <a:pPr marL="171450" indent="-171450">
              <a:buFontTx/>
              <a:buChar char="-"/>
            </a:pPr>
            <a:r>
              <a:rPr lang="en-US" sz="1200" b="0" i="0" u="none" strike="noStrike" kern="1200" dirty="0">
                <a:solidFill>
                  <a:schemeClr val="tx1"/>
                </a:solidFill>
                <a:effectLst/>
                <a:latin typeface="+mn-lt"/>
                <a:ea typeface="+mn-ea"/>
                <a:cs typeface="+mn-cs"/>
              </a:rPr>
              <a:t>Could disclosure to the other genetic parent be framed as protective? </a:t>
            </a:r>
          </a:p>
          <a:p>
            <a:pPr marL="171450" indent="-171450">
              <a:buFontTx/>
              <a:buChar char="-"/>
            </a:pPr>
            <a:r>
              <a:rPr lang="en-US" sz="1200" b="0" i="0" u="none" strike="noStrike" kern="1200" dirty="0">
                <a:solidFill>
                  <a:schemeClr val="tx1"/>
                </a:solidFill>
                <a:effectLst/>
                <a:latin typeface="+mn-lt"/>
                <a:ea typeface="+mn-ea"/>
                <a:cs typeface="+mn-cs"/>
              </a:rPr>
              <a:t>What if nondisclosure later becomes the basis of a complaint?</a:t>
            </a: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endParaRPr lang="en-US" sz="1200" b="0" i="0" u="none" strike="noStrike" kern="1200" dirty="0">
              <a:solidFill>
                <a:schemeClr val="tx1"/>
              </a:solidFill>
              <a:effectLst/>
              <a:latin typeface="+mn-lt"/>
              <a:ea typeface="+mn-ea"/>
              <a:cs typeface="+mn-cs"/>
            </a:endParaRPr>
          </a:p>
          <a:p>
            <a:pPr marL="0" indent="0">
              <a:buFontTx/>
              <a:buNone/>
            </a:pPr>
            <a:r>
              <a:rPr lang="en-US" sz="1200" b="0" i="0" u="none" strike="noStrike" kern="1200" dirty="0">
                <a:solidFill>
                  <a:schemeClr val="tx1"/>
                </a:solidFill>
                <a:effectLst/>
                <a:latin typeface="+mn-lt"/>
                <a:ea typeface="+mn-ea"/>
                <a:cs typeface="+mn-cs"/>
              </a:rPr>
              <a:t>This concern was at least partially anticipated by the Biden era 2024 HIPAA Reproductive Health Care Privacy Rule, which would have protected any communications about reproductive health from state investigations.  This rule was vacated by a Texas Federal Court in Purl v. HHS in June 2025. The final rule was not specifically directed at mental health care, but was aimed at all patient care</a:t>
            </a:r>
          </a:p>
          <a:p>
            <a:pPr marL="0" indent="0">
              <a:buFontTx/>
              <a:buNone/>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a:t>
            </a:r>
            <a:r>
              <a:rPr lang="en-US" sz="1200" b="1" i="0" u="none" strike="noStrike" kern="1200" dirty="0">
                <a:solidFill>
                  <a:schemeClr val="tx1"/>
                </a:solidFill>
                <a:effectLst/>
                <a:latin typeface="+mn-lt"/>
                <a:ea typeface="+mn-ea"/>
                <a:cs typeface="+mn-cs"/>
              </a:rPr>
              <a:t>Prohibited the use or disclosure of PHI</a:t>
            </a:r>
            <a:r>
              <a:rPr lang="en-US" sz="1200" b="0" i="0" u="none" strike="noStrike" kern="1200" dirty="0">
                <a:solidFill>
                  <a:schemeClr val="tx1"/>
                </a:solidFill>
                <a:effectLst/>
                <a:latin typeface="+mn-lt"/>
                <a:ea typeface="+mn-ea"/>
                <a:cs typeface="+mn-cs"/>
              </a:rPr>
              <a:t> for investigations or imposing liability on individuals seeking, obtaining, providing, or facilitating lawful reproductive health care.</a:t>
            </a:r>
          </a:p>
          <a:p>
            <a:pPr marL="0" indent="0">
              <a:buFontTx/>
              <a:buNone/>
            </a:pPr>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3</a:t>
            </a:fld>
            <a:endParaRPr lang="en-US"/>
          </a:p>
        </p:txBody>
      </p:sp>
    </p:spTree>
    <p:extLst>
      <p:ext uri="{BB962C8B-B14F-4D97-AF65-F5344CB8AC3E}">
        <p14:creationId xmlns:p14="http://schemas.microsoft.com/office/powerpoint/2010/main" val="8595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Fetal personhood laws predate </a:t>
            </a:r>
            <a:r>
              <a:rPr lang="en-US" sz="1200" b="0" i="1" u="none" strike="noStrike" kern="1200" dirty="0">
                <a:solidFill>
                  <a:schemeClr val="tx1"/>
                </a:solidFill>
                <a:effectLst/>
                <a:latin typeface="+mn-lt"/>
                <a:ea typeface="+mn-ea"/>
                <a:cs typeface="+mn-cs"/>
              </a:rPr>
              <a:t>Dobbs </a:t>
            </a:r>
            <a:r>
              <a:rPr lang="en-US" sz="1200" b="0" i="0" u="none" strike="noStrike" kern="1200" dirty="0">
                <a:solidFill>
                  <a:schemeClr val="tx1"/>
                </a:solidFill>
                <a:effectLst/>
                <a:latin typeface="+mn-lt"/>
                <a:ea typeface="+mn-ea"/>
                <a:cs typeface="+mn-cs"/>
              </a:rPr>
              <a:t>by decades, but </a:t>
            </a:r>
            <a:r>
              <a:rPr lang="en-US" sz="1200" b="0" i="1" u="none" strike="noStrike" kern="1200" dirty="0">
                <a:solidFill>
                  <a:schemeClr val="tx1"/>
                </a:solidFill>
                <a:effectLst/>
                <a:latin typeface="+mn-lt"/>
                <a:ea typeface="+mn-ea"/>
                <a:cs typeface="+mn-cs"/>
              </a:rPr>
              <a:t>Dobbs </a:t>
            </a:r>
            <a:r>
              <a:rPr lang="en-US" sz="1200" b="0" i="0" u="none" strike="noStrike" kern="1200" dirty="0">
                <a:solidFill>
                  <a:schemeClr val="tx1"/>
                </a:solidFill>
                <a:effectLst/>
                <a:latin typeface="+mn-lt"/>
                <a:ea typeface="+mn-ea"/>
                <a:cs typeface="+mn-cs"/>
              </a:rPr>
              <a:t>has given them new teeth. States have been experimenting with how far they can stretch fetal personhood, and with whether a groundswell of fetal personhood laws can create a national ban on abortion.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ideal world </a:t>
            </a:r>
            <a:r>
              <a:rPr lang="en-US" sz="1200" b="0" i="0" u="none" strike="noStrike" kern="1200" dirty="0">
                <a:solidFill>
                  <a:schemeClr val="tx1"/>
                </a:solidFill>
                <a:effectLst/>
                <a:latin typeface="+mn-lt"/>
                <a:ea typeface="+mn-ea"/>
                <a:cs typeface="+mn-cs"/>
              </a:rPr>
              <a:t>Tarasoff should not silently incorporate fetal personhood concepts unless the legislature clearly says so. Otherwise, clinicians are being asked to infer a massive confidentiality exception from cross-code personhood rhetoric. However….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Personhood functions as a translation device. It translates a pregnant person’s medical, moral, or therapeutic deliberation into the language of third-party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4</a:t>
            </a:fld>
            <a:endParaRPr lang="en-US"/>
          </a:p>
        </p:txBody>
      </p:sp>
    </p:spTree>
    <p:extLst>
      <p:ext uri="{BB962C8B-B14F-4D97-AF65-F5344CB8AC3E}">
        <p14:creationId xmlns:p14="http://schemas.microsoft.com/office/powerpoint/2010/main" val="400368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5</a:t>
            </a:fld>
            <a:endParaRPr lang="en-US"/>
          </a:p>
        </p:txBody>
      </p:sp>
    </p:spTree>
    <p:extLst>
      <p:ext uri="{BB962C8B-B14F-4D97-AF65-F5344CB8AC3E}">
        <p14:creationId xmlns:p14="http://schemas.microsoft.com/office/powerpoint/2010/main" val="142120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dirty="0">
                <a:solidFill>
                  <a:schemeClr val="tx1">
                    <a:lumMod val="65000"/>
                    <a:lumOff val="35000"/>
                  </a:schemeClr>
                </a:solidFill>
              </a:rPr>
              <a:t>In some duty-to-warn statutes, when the potential victim is a minor, warning may go to a parent, guardian, law enforcement or other protective actor.</a:t>
            </a:r>
          </a:p>
          <a:p>
            <a:endParaRPr lang="en-US" dirty="0"/>
          </a:p>
          <a:p>
            <a:endParaRPr lang="en-US" dirty="0"/>
          </a:p>
          <a:p>
            <a:r>
              <a:rPr lang="en-US" dirty="0"/>
              <a:t>Personhood laws </a:t>
            </a:r>
            <a:r>
              <a:rPr lang="en-US" sz="1200" b="0" i="0" u="none" strike="noStrike" kern="1200" dirty="0">
                <a:solidFill>
                  <a:schemeClr val="tx1"/>
                </a:solidFill>
                <a:effectLst/>
                <a:latin typeface="+mn-lt"/>
                <a:ea typeface="+mn-ea"/>
                <a:cs typeface="+mn-cs"/>
              </a:rPr>
              <a:t>could invite an argument that disclosure to a pregnant patient’s partner, spouse, or other genetic parent is “protective.”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Disclosure to a partner in contested pregnancy contexts may increase coercion and danger, especially where intimate partner violence or reproductive coercion is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TX, Idaho,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a “bounty hunter” state, (TX, Idaho, OK) a therapist could theoretically bring a civil suit herself.</a:t>
            </a:r>
          </a:p>
          <a:p>
            <a:pPr lvl="1"/>
            <a:r>
              <a:rPr lang="en-US" dirty="0"/>
              <a:t>In such a state, the therapist could also be viewed as complicit and the subject of a lawsuit if she is seen as aiding or advising a patient in obtaining an abortion.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6</a:t>
            </a:fld>
            <a:endParaRPr lang="en-US"/>
          </a:p>
        </p:txBody>
      </p:sp>
    </p:spTree>
    <p:extLst>
      <p:ext uri="{BB962C8B-B14F-4D97-AF65-F5344CB8AC3E}">
        <p14:creationId xmlns:p14="http://schemas.microsoft.com/office/powerpoint/2010/main" val="157719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Conference of State Legislatures, updated 2022 </a:t>
            </a:r>
          </a:p>
          <a:p>
            <a:endParaRPr lang="en-US" i="0" dirty="0"/>
          </a:p>
          <a:p>
            <a:r>
              <a:rPr lang="en-US" sz="1200" b="0" i="0" u="none" strike="noStrike" kern="1200" dirty="0">
                <a:solidFill>
                  <a:schemeClr val="tx1"/>
                </a:solidFill>
                <a:effectLst/>
                <a:latin typeface="+mn-lt"/>
                <a:ea typeface="+mn-ea"/>
                <a:cs typeface="+mn-cs"/>
              </a:rPr>
              <a:t>Tarasoff is an exception to confidentiality. It is not a generalized license to disclose whenever a clinician, institution, or state disapproves of a patient’s legally or morally contested decision.</a:t>
            </a:r>
          </a:p>
          <a:p>
            <a:pPr marL="228600" indent="-228600">
              <a:buFont typeface="+mj-lt"/>
              <a:buAutoNum type="arabicPeriod"/>
            </a:pPr>
            <a:endParaRPr lang="en-US" dirty="0"/>
          </a:p>
          <a:p>
            <a:pPr marL="0" indent="0">
              <a:buFont typeface="+mj-lt"/>
              <a:buNone/>
            </a:pPr>
            <a:r>
              <a:rPr lang="en-US" dirty="0"/>
              <a:t>Various states </a:t>
            </a:r>
            <a:r>
              <a:rPr lang="en-US" i="1" dirty="0"/>
              <a:t>mandate </a:t>
            </a:r>
            <a:r>
              <a:rPr lang="en-US" i="0" dirty="0"/>
              <a:t>that the clinician report (some </a:t>
            </a:r>
            <a:r>
              <a:rPr lang="en-US" i="0" dirty="0" err="1"/>
              <a:t>speicfiying</a:t>
            </a:r>
            <a:r>
              <a:rPr lang="en-US" i="0" dirty="0"/>
              <a:t> to victim, others to authorities), other states are permissive, such that the therapist may break confidentiality without sanction.</a:t>
            </a:r>
            <a:endParaRPr lang="en-US" dirty="0"/>
          </a:p>
          <a:p>
            <a:endParaRPr lang="en-US" dirty="0"/>
          </a:p>
          <a:p>
            <a:r>
              <a:rPr lang="en-US" dirty="0"/>
              <a:t>23 states have codified </a:t>
            </a:r>
            <a:r>
              <a:rPr lang="en-US" i="1" dirty="0"/>
              <a:t>Tarasoff </a:t>
            </a:r>
            <a:r>
              <a:rPr lang="en-US" i="0" dirty="0"/>
              <a:t>in </a:t>
            </a:r>
            <a:r>
              <a:rPr lang="en-US" i="0" dirty="0" err="1"/>
              <a:t>legistaiton</a:t>
            </a:r>
            <a:r>
              <a:rPr lang="en-US" i="0" dirty="0"/>
              <a:t> with a duty to warn or protect</a:t>
            </a:r>
          </a:p>
          <a:p>
            <a:r>
              <a:rPr lang="en-US" i="0" dirty="0"/>
              <a:t>11 states – Tarasoff not codified in statute, but found in common law</a:t>
            </a:r>
          </a:p>
          <a:p>
            <a:r>
              <a:rPr lang="en-US" i="0" dirty="0"/>
              <a:t>10 states – neither codified, nor common law, but breach of confidentiality permitted if threat</a:t>
            </a:r>
          </a:p>
          <a:p>
            <a:r>
              <a:rPr lang="en-US" i="0" dirty="0"/>
              <a:t>6 states no guidance</a:t>
            </a:r>
          </a:p>
          <a:p>
            <a:r>
              <a:rPr lang="en-US" i="0" dirty="0"/>
              <a:t> </a:t>
            </a:r>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7</a:t>
            </a:fld>
            <a:endParaRPr lang="en-US"/>
          </a:p>
        </p:txBody>
      </p:sp>
    </p:spTree>
    <p:extLst>
      <p:ext uri="{BB962C8B-B14F-4D97-AF65-F5344CB8AC3E}">
        <p14:creationId xmlns:p14="http://schemas.microsoft.com/office/powerpoint/2010/main" val="424417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2C33B-37D9-C81E-A403-EF8D6EDE9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820D0-2391-99BB-28F9-6C87B17F1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0425E-3CB8-2C86-C687-84E1C2604B8A}"/>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Fetal personhood laws predate </a:t>
            </a:r>
            <a:r>
              <a:rPr lang="en-US" sz="1200" b="0" i="1" u="none" strike="noStrike" kern="1200" dirty="0">
                <a:solidFill>
                  <a:schemeClr val="tx1"/>
                </a:solidFill>
                <a:effectLst/>
                <a:latin typeface="+mn-lt"/>
                <a:ea typeface="+mn-ea"/>
                <a:cs typeface="+mn-cs"/>
              </a:rPr>
              <a:t>Dobbs </a:t>
            </a:r>
            <a:r>
              <a:rPr lang="en-US" sz="1200" b="0" i="0" u="none" strike="noStrike" kern="1200" dirty="0">
                <a:solidFill>
                  <a:schemeClr val="tx1"/>
                </a:solidFill>
                <a:effectLst/>
                <a:latin typeface="+mn-lt"/>
                <a:ea typeface="+mn-ea"/>
                <a:cs typeface="+mn-cs"/>
              </a:rPr>
              <a:t>by decades, but </a:t>
            </a:r>
            <a:r>
              <a:rPr lang="en-US" sz="1200" b="0" i="1" u="none" strike="noStrike" kern="1200" dirty="0">
                <a:solidFill>
                  <a:schemeClr val="tx1"/>
                </a:solidFill>
                <a:effectLst/>
                <a:latin typeface="+mn-lt"/>
                <a:ea typeface="+mn-ea"/>
                <a:cs typeface="+mn-cs"/>
              </a:rPr>
              <a:t>Dobbs </a:t>
            </a:r>
            <a:r>
              <a:rPr lang="en-US" sz="1200" b="0" i="0" u="none" strike="noStrike" kern="1200" dirty="0">
                <a:solidFill>
                  <a:schemeClr val="tx1"/>
                </a:solidFill>
                <a:effectLst/>
                <a:latin typeface="+mn-lt"/>
                <a:ea typeface="+mn-ea"/>
                <a:cs typeface="+mn-cs"/>
              </a:rPr>
              <a:t>has given them new teeth. States have been experimenting with how far they can stretch fetal personhood, and with whether a groundswell of fetal personhood laws can create a national ban on abortion.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13 states have outright banned abortion</a:t>
            </a:r>
          </a:p>
          <a:p>
            <a:r>
              <a:rPr lang="en-US" sz="1200" b="0" i="0" u="none" strike="noStrike" kern="1200" dirty="0">
                <a:solidFill>
                  <a:schemeClr val="tx1"/>
                </a:solidFill>
                <a:effectLst/>
                <a:latin typeface="+mn-lt"/>
                <a:ea typeface="+mn-ea"/>
                <a:cs typeface="+mn-cs"/>
              </a:rPr>
              <a:t>6 more states have banned abortion after 6-12 weeks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Guttmacher’s 2025 state policy analysis also describes pregnancy criminalization as intertwined with embryonic or fetal personhood concepts.  Bills using fetal or embryonic personhood language were introduced in 19 states in 2025. </a:t>
            </a:r>
            <a:endParaRPr lang="en-US" b="0" dirty="0"/>
          </a:p>
          <a:p>
            <a:endParaRPr lang="en-US" dirty="0"/>
          </a:p>
        </p:txBody>
      </p:sp>
      <p:sp>
        <p:nvSpPr>
          <p:cNvPr id="4" name="Slide Number Placeholder 3">
            <a:extLst>
              <a:ext uri="{FF2B5EF4-FFF2-40B4-BE49-F238E27FC236}">
                <a16:creationId xmlns:a16="http://schemas.microsoft.com/office/drawing/2014/main" id="{2E0B56DC-334E-CBA9-CED1-8C2C9F94A178}"/>
              </a:ext>
            </a:extLst>
          </p:cNvPr>
          <p:cNvSpPr>
            <a:spLocks noGrp="1"/>
          </p:cNvSpPr>
          <p:nvPr>
            <p:ph type="sldNum" sz="quarter" idx="5"/>
          </p:nvPr>
        </p:nvSpPr>
        <p:spPr/>
        <p:txBody>
          <a:bodyPr/>
          <a:lstStyle/>
          <a:p>
            <a:fld id="{D8B3D7EB-F938-094E-BB26-4CADEF945C68}" type="slidenum">
              <a:rPr lang="en-US" smtClean="0"/>
              <a:t>8</a:t>
            </a:fld>
            <a:endParaRPr lang="en-US"/>
          </a:p>
        </p:txBody>
      </p:sp>
    </p:spTree>
    <p:extLst>
      <p:ext uri="{BB962C8B-B14F-4D97-AF65-F5344CB8AC3E}">
        <p14:creationId xmlns:p14="http://schemas.microsoft.com/office/powerpoint/2010/main" val="260128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N.Y. [Mental Hygiene] Law §9.46: When a mental health professional currently providing treatment services to a person determines</a:t>
            </a:r>
            <a:r>
              <a:rPr lang="en-US" sz="1200" b="1" i="0" u="none" strike="noStrike" kern="1200" dirty="0">
                <a:solidFill>
                  <a:schemeClr val="tx1"/>
                </a:solidFill>
                <a:effectLst/>
                <a:latin typeface="+mn-lt"/>
                <a:ea typeface="+mn-ea"/>
                <a:cs typeface="+mn-cs"/>
              </a:rPr>
              <a:t>, in the exercise of reasonable professional judgment,</a:t>
            </a:r>
            <a:r>
              <a:rPr lang="en-US" sz="1200" b="0" i="0" u="none" strike="noStrike" kern="1200" dirty="0">
                <a:solidFill>
                  <a:schemeClr val="tx1"/>
                </a:solidFill>
                <a:effectLst/>
                <a:latin typeface="+mn-lt"/>
                <a:ea typeface="+mn-ea"/>
                <a:cs typeface="+mn-cs"/>
              </a:rPr>
              <a:t> that such person is likely to </a:t>
            </a:r>
            <a:r>
              <a:rPr lang="en-US" sz="1200" b="1" i="0" u="none" strike="noStrike" kern="1200" dirty="0">
                <a:solidFill>
                  <a:schemeClr val="tx1"/>
                </a:solidFill>
                <a:effectLst/>
                <a:latin typeface="+mn-lt"/>
                <a:ea typeface="+mn-ea"/>
                <a:cs typeface="+mn-cs"/>
              </a:rPr>
              <a:t>engage in conduct that would result in serious harm to self or others</a:t>
            </a:r>
            <a:r>
              <a:rPr lang="en-US" sz="1200" b="0" i="0" u="none" strike="noStrike" kern="1200" dirty="0">
                <a:solidFill>
                  <a:schemeClr val="tx1"/>
                </a:solidFill>
                <a:effectLst/>
                <a:latin typeface="+mn-lt"/>
                <a:ea typeface="+mn-ea"/>
                <a:cs typeface="+mn-cs"/>
              </a:rPr>
              <a:t>, he or she shall be required to report, as soon as practicable, to the director of community services, or the director’s designee, who shall report to the division of criminal justice services</a:t>
            </a:r>
            <a:br>
              <a:rPr lang="en-US" dirty="0"/>
            </a:br>
            <a:r>
              <a:rPr lang="en-US" sz="1200" b="0" i="0" u="none" strike="noStrike" kern="1200" dirty="0">
                <a:solidFill>
                  <a:schemeClr val="tx1"/>
                </a:solidFill>
                <a:effectLst/>
                <a:latin typeface="+mn-lt"/>
                <a:ea typeface="+mn-ea"/>
                <a:cs typeface="+mn-cs"/>
              </a:rPr>
              <a:t>whenever he or she agrees that the person is likely to engage in such conduct. Information transmitted to the division of criminal justice services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Fetus explicitly not a person in criminal and civil statutes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Jenny in NY</a:t>
            </a:r>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9</a:t>
            </a:fld>
            <a:endParaRPr lang="en-US"/>
          </a:p>
        </p:txBody>
      </p:sp>
    </p:spTree>
    <p:extLst>
      <p:ext uri="{BB962C8B-B14F-4D97-AF65-F5344CB8AC3E}">
        <p14:creationId xmlns:p14="http://schemas.microsoft.com/office/powerpoint/2010/main" val="321635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Tarasoff Codification: </a:t>
            </a:r>
            <a:r>
              <a:rPr lang="en-US" sz="1200" b="0" i="0" u="none" strike="noStrike" kern="1200" dirty="0">
                <a:solidFill>
                  <a:schemeClr val="tx1"/>
                </a:solidFill>
                <a:effectLst/>
                <a:latin typeface="+mn-lt"/>
                <a:ea typeface="+mn-ea"/>
                <a:cs typeface="+mn-cs"/>
              </a:rPr>
              <a:t>A mental health professional </a:t>
            </a:r>
            <a:r>
              <a:rPr lang="en-US" sz="1200" b="1" i="1" u="none" strike="noStrike" kern="1200" dirty="0">
                <a:solidFill>
                  <a:schemeClr val="tx1"/>
                </a:solidFill>
                <a:effectLst/>
                <a:latin typeface="+mn-lt"/>
                <a:ea typeface="+mn-ea"/>
                <a:cs typeface="+mn-cs"/>
              </a:rPr>
              <a:t>may disclose </a:t>
            </a:r>
            <a:r>
              <a:rPr lang="en-US" sz="1200" b="0" i="0" u="none" strike="noStrike" kern="1200" dirty="0">
                <a:solidFill>
                  <a:schemeClr val="tx1"/>
                </a:solidFill>
                <a:effectLst/>
                <a:latin typeface="+mn-lt"/>
                <a:ea typeface="+mn-ea"/>
                <a:cs typeface="+mn-cs"/>
              </a:rPr>
              <a:t>information only to medical or law enforcement personnel if the professional determines that there is a </a:t>
            </a:r>
            <a:r>
              <a:rPr lang="en-US" sz="1200" b="1" i="1" u="none" strike="noStrike" kern="1200" dirty="0">
                <a:solidFill>
                  <a:schemeClr val="tx1"/>
                </a:solidFill>
                <a:effectLst/>
                <a:latin typeface="+mn-lt"/>
                <a:ea typeface="+mn-ea"/>
                <a:cs typeface="+mn-cs"/>
              </a:rPr>
              <a:t>probability of imminent physical injury </a:t>
            </a:r>
            <a:r>
              <a:rPr lang="en-US" sz="1200" b="0" i="0" u="none" strike="noStrike" kern="1200" dirty="0">
                <a:solidFill>
                  <a:schemeClr val="tx1"/>
                </a:solidFill>
                <a:effectLst/>
                <a:latin typeface="+mn-lt"/>
                <a:ea typeface="+mn-ea"/>
                <a:cs typeface="+mn-cs"/>
              </a:rPr>
              <a:t>by the patient to the patient or others or there is a probability of immediate mental or emotional injury to the patient.</a:t>
            </a:r>
          </a:p>
          <a:p>
            <a:r>
              <a:rPr lang="en-US" sz="1200" b="0" i="0" u="none" strike="noStrike" kern="1200" dirty="0">
                <a:solidFill>
                  <a:schemeClr val="tx1"/>
                </a:solidFill>
                <a:effectLst/>
                <a:latin typeface="+mn-lt"/>
                <a:ea typeface="+mn-ea"/>
                <a:cs typeface="+mn-cs"/>
              </a:rPr>
              <a:t>Tex. [Health and Safety] Code Ann. §611.004</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Tex. Penal Code § 1.07(a)(26), (49)</a:t>
            </a:r>
            <a:r>
              <a:rPr lang="en-US" dirty="0"/>
              <a:t>. In the Penal Code, </a:t>
            </a:r>
            <a:r>
              <a:rPr lang="en-US" b="1" dirty="0"/>
              <a:t>“individual”</a:t>
            </a:r>
            <a:r>
              <a:rPr lang="en-US" dirty="0"/>
              <a:t> includes “an unborn child at every stage of gestation from fertilization until birth,” and </a:t>
            </a:r>
            <a:r>
              <a:rPr lang="en-US" b="1" dirty="0"/>
              <a:t>“death”</a:t>
            </a:r>
            <a:r>
              <a:rPr lang="en-US" dirty="0"/>
              <a:t> includes, for an unborn child, “the failure to be born alive.”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Tex. Civ. </a:t>
            </a:r>
            <a:r>
              <a:rPr lang="en-US" b="1" dirty="0" err="1"/>
              <a:t>Prac</a:t>
            </a:r>
            <a:r>
              <a:rPr lang="en-US" b="1" dirty="0"/>
              <a:t>. &amp; Rem. Code §§ 71.001, 71.003</a:t>
            </a:r>
            <a:r>
              <a:rPr lang="en-US" dirty="0"/>
              <a:t>. Texas’s </a:t>
            </a:r>
            <a:r>
              <a:rPr lang="en-US" b="1" i="1" dirty="0"/>
              <a:t>wrongful-death statute similarly defines “death” to include an unborn child’s failure to be born alive </a:t>
            </a:r>
            <a:r>
              <a:rPr lang="en-US" dirty="0"/>
              <a:t>and </a:t>
            </a:r>
            <a:r>
              <a:rPr lang="en-US" b="1" dirty="0"/>
              <a:t>“individual”</a:t>
            </a:r>
            <a:r>
              <a:rPr lang="en-US" dirty="0"/>
              <a:t> to include an unborn child from fertilization until birth, while carving out claims against the mother and certain lawful medical/drug-related conduct.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Tex. Health &amp; Safety Code § 170A.001</a:t>
            </a:r>
            <a:r>
              <a:rPr lang="en-US" dirty="0"/>
              <a:t>. In the trigger-ban chapter, </a:t>
            </a:r>
            <a:r>
              <a:rPr lang="en-US" b="1" dirty="0"/>
              <a:t>“pregnant”</a:t>
            </a:r>
            <a:r>
              <a:rPr lang="en-US" dirty="0"/>
              <a:t> means having a living unborn child in the body from fertilization until birth, and </a:t>
            </a:r>
            <a:r>
              <a:rPr lang="en-US" b="1" dirty="0"/>
              <a:t>“unborn child”</a:t>
            </a:r>
            <a:r>
              <a:rPr lang="en-US" dirty="0"/>
              <a:t> means an individual living member of the human species from fertilization until birth.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Abortion is a threat, but not a ho</a:t>
            </a:r>
            <a:r>
              <a:rPr lang="en-US" sz="1200" b="0" i="0" u="none" strike="noStrike" kern="1200" dirty="0">
                <a:solidFill>
                  <a:schemeClr val="tx1"/>
                </a:solidFill>
                <a:effectLst/>
                <a:latin typeface="+mn-lt"/>
                <a:ea typeface="+mn-ea"/>
                <a:cs typeface="+mn-cs"/>
              </a:rPr>
              <a:t>micide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Jenny in Texas</a:t>
            </a:r>
            <a:endParaRPr lang="en-US" dirty="0"/>
          </a:p>
        </p:txBody>
      </p:sp>
      <p:sp>
        <p:nvSpPr>
          <p:cNvPr id="4" name="Slide Number Placeholder 3"/>
          <p:cNvSpPr>
            <a:spLocks noGrp="1"/>
          </p:cNvSpPr>
          <p:nvPr>
            <p:ph type="sldNum" sz="quarter" idx="5"/>
          </p:nvPr>
        </p:nvSpPr>
        <p:spPr/>
        <p:txBody>
          <a:bodyPr/>
          <a:lstStyle/>
          <a:p>
            <a:fld id="{D8B3D7EB-F938-094E-BB26-4CADEF945C68}" type="slidenum">
              <a:rPr lang="en-US" smtClean="0"/>
              <a:t>10</a:t>
            </a:fld>
            <a:endParaRPr lang="en-US"/>
          </a:p>
        </p:txBody>
      </p:sp>
    </p:spTree>
    <p:extLst>
      <p:ext uri="{BB962C8B-B14F-4D97-AF65-F5344CB8AC3E}">
        <p14:creationId xmlns:p14="http://schemas.microsoft.com/office/powerpoint/2010/main" val="198523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DC75-237A-2B30-D85B-45EE6F0F7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44FBF8-3B72-86FC-F670-5DCEB45C8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4B8C51-EF46-1420-BB87-7FFA0E3D8642}"/>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5" name="Footer Placeholder 4">
            <a:extLst>
              <a:ext uri="{FF2B5EF4-FFF2-40B4-BE49-F238E27FC236}">
                <a16:creationId xmlns:a16="http://schemas.microsoft.com/office/drawing/2014/main" id="{A982C3B1-3181-342C-4C1D-06246CD5E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57E2F-7C7D-5A57-0945-CE0ECA351AA3}"/>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385881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DB03-34B6-5056-FFCB-5D156D1B9D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93FB03-32E9-079D-982C-A4F4FABAA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2FABB-310B-CEB3-3245-28B51300A998}"/>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5" name="Footer Placeholder 4">
            <a:extLst>
              <a:ext uri="{FF2B5EF4-FFF2-40B4-BE49-F238E27FC236}">
                <a16:creationId xmlns:a16="http://schemas.microsoft.com/office/drawing/2014/main" id="{2EA657B1-94D3-CE62-9C6A-09DC5D841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E4621-2253-751B-27B4-308221A55234}"/>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361340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F63BC5-AEF5-B27D-577C-04EEE6B7FD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966230-26E7-0E32-E61C-AC2E428E0B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83BD5-F99C-7C62-D0B4-D77B3ABF3D40}"/>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5" name="Footer Placeholder 4">
            <a:extLst>
              <a:ext uri="{FF2B5EF4-FFF2-40B4-BE49-F238E27FC236}">
                <a16:creationId xmlns:a16="http://schemas.microsoft.com/office/drawing/2014/main" id="{F311C9EC-3DEA-4BFB-098B-C67129AA3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15DAF-5447-6440-330F-B57F7CC7CA55}"/>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181524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EF31-5984-C5D7-FBB6-02DEC43E1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D1C4B-0CF2-E0D6-E907-6963D7460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9F884-C89D-9CCC-EBC5-86BC59301428}"/>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5" name="Footer Placeholder 4">
            <a:extLst>
              <a:ext uri="{FF2B5EF4-FFF2-40B4-BE49-F238E27FC236}">
                <a16:creationId xmlns:a16="http://schemas.microsoft.com/office/drawing/2014/main" id="{2A73324F-5587-398F-F9DC-09B7181C7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B4012-AFAA-D53F-EF98-90F270482843}"/>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12543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A902-B205-36F9-4756-C44200B6EF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BBE31A-59A1-8686-0640-7A93F0D47A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EA55A-521B-BA04-CD27-CDC096FBF4B2}"/>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5" name="Footer Placeholder 4">
            <a:extLst>
              <a:ext uri="{FF2B5EF4-FFF2-40B4-BE49-F238E27FC236}">
                <a16:creationId xmlns:a16="http://schemas.microsoft.com/office/drawing/2014/main" id="{DA67F91C-562B-F13E-7463-29BABC83F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AFB30-51AB-EC8B-011B-77A49B7B1D15}"/>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133725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0296-9CC3-71B3-7484-C17AFD641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98FA9-D727-A998-5239-624F579E05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1D4637-62EF-846C-EFDF-3A3445BBBD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4A0C2D-41CA-33A4-3958-2EAAFE37AE01}"/>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6" name="Footer Placeholder 5">
            <a:extLst>
              <a:ext uri="{FF2B5EF4-FFF2-40B4-BE49-F238E27FC236}">
                <a16:creationId xmlns:a16="http://schemas.microsoft.com/office/drawing/2014/main" id="{8BB661F7-C666-A5CB-71CF-75E8DAC33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4EB92-8FD9-CEEE-A15B-D2F8D96BEB3D}"/>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331624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DD7A-4D12-4BB7-1E76-37CAC0FEE2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BE5631-B2C0-A041-07D2-7FBF550EF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5375-4D40-08F2-D2DD-EA0EDF4D7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C09485-9B3A-21DC-CDDE-D4906BE6D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20A723-447F-0B76-26FB-F021B955B1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75FF9D-02C9-31C2-AA03-DEB9A59D4215}"/>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8" name="Footer Placeholder 7">
            <a:extLst>
              <a:ext uri="{FF2B5EF4-FFF2-40B4-BE49-F238E27FC236}">
                <a16:creationId xmlns:a16="http://schemas.microsoft.com/office/drawing/2014/main" id="{DD4A741B-8CCC-C6C3-57A1-635B7CD6EA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4E3AA0-C27B-28EA-400A-624D532D7531}"/>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403524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EE03-3DA4-A470-FE65-EEBAC833B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6AFF8D-7CBC-B7B9-00FD-12A9F4F965E7}"/>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4" name="Footer Placeholder 3">
            <a:extLst>
              <a:ext uri="{FF2B5EF4-FFF2-40B4-BE49-F238E27FC236}">
                <a16:creationId xmlns:a16="http://schemas.microsoft.com/office/drawing/2014/main" id="{D2CEE647-3D2C-FDFA-9D34-518FDBF929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561E2D-3A7C-6DAC-64BD-AA717E5C3858}"/>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293200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9F877-8B07-8FB2-2367-31475670933F}"/>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3" name="Footer Placeholder 2">
            <a:extLst>
              <a:ext uri="{FF2B5EF4-FFF2-40B4-BE49-F238E27FC236}">
                <a16:creationId xmlns:a16="http://schemas.microsoft.com/office/drawing/2014/main" id="{8972259F-7B44-2F4B-15F6-D821D6F546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43207-062E-3AF4-5AF5-39B4A40FC0E5}"/>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362190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F4E94-10C1-F00F-8459-2F157E59D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456DEE-01EE-1391-5566-D2A29E405C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E8CA8-8D06-8877-1373-F53ED9062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821AD-0589-985D-85E1-D155CFCEE0C6}"/>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6" name="Footer Placeholder 5">
            <a:extLst>
              <a:ext uri="{FF2B5EF4-FFF2-40B4-BE49-F238E27FC236}">
                <a16:creationId xmlns:a16="http://schemas.microsoft.com/office/drawing/2014/main" id="{F0505B76-A42C-3ED0-7814-4273319BF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58F30-D1D8-FF6E-D5F6-65D7BB7D4C92}"/>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148136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9E62-EC6E-F926-738E-CD85E8203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5BA2C2-B715-1038-18F8-1BD4E20BF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8B9E29-24A4-FE3F-503D-8E871CDCB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FD77C-C82F-2F2A-E954-81137823214A}"/>
              </a:ext>
            </a:extLst>
          </p:cNvPr>
          <p:cNvSpPr>
            <a:spLocks noGrp="1"/>
          </p:cNvSpPr>
          <p:nvPr>
            <p:ph type="dt" sz="half" idx="10"/>
          </p:nvPr>
        </p:nvSpPr>
        <p:spPr/>
        <p:txBody>
          <a:bodyPr/>
          <a:lstStyle/>
          <a:p>
            <a:fld id="{0F2F114A-4AE1-9248-9237-12C5AACDC81A}" type="datetimeFigureOut">
              <a:rPr lang="en-US" smtClean="0"/>
              <a:t>5/28/26</a:t>
            </a:fld>
            <a:endParaRPr lang="en-US"/>
          </a:p>
        </p:txBody>
      </p:sp>
      <p:sp>
        <p:nvSpPr>
          <p:cNvPr id="6" name="Footer Placeholder 5">
            <a:extLst>
              <a:ext uri="{FF2B5EF4-FFF2-40B4-BE49-F238E27FC236}">
                <a16:creationId xmlns:a16="http://schemas.microsoft.com/office/drawing/2014/main" id="{7498E92C-60F0-D419-EE1E-AA6CE0ED6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377D7-5A6B-6E4F-B333-F2EB8A41E9AC}"/>
              </a:ext>
            </a:extLst>
          </p:cNvPr>
          <p:cNvSpPr>
            <a:spLocks noGrp="1"/>
          </p:cNvSpPr>
          <p:nvPr>
            <p:ph type="sldNum" sz="quarter" idx="12"/>
          </p:nvPr>
        </p:nvSpPr>
        <p:spPr/>
        <p:txBody>
          <a:bodyPr/>
          <a:lstStyle/>
          <a:p>
            <a:fld id="{B6BCF962-70E7-D24B-BB90-4C703DB1D9C6}" type="slidenum">
              <a:rPr lang="en-US" smtClean="0"/>
              <a:t>‹#›</a:t>
            </a:fld>
            <a:endParaRPr lang="en-US"/>
          </a:p>
        </p:txBody>
      </p:sp>
    </p:spTree>
    <p:extLst>
      <p:ext uri="{BB962C8B-B14F-4D97-AF65-F5344CB8AC3E}">
        <p14:creationId xmlns:p14="http://schemas.microsoft.com/office/powerpoint/2010/main" val="202648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CB9BD-B9F9-6097-0F5A-F2FE249F1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270B7-CC88-FE1B-D816-08B7E3C719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53B2F-E7F6-56FF-7FF9-C0E492413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2F114A-4AE1-9248-9237-12C5AACDC81A}" type="datetimeFigureOut">
              <a:rPr lang="en-US" smtClean="0"/>
              <a:t>5/28/26</a:t>
            </a:fld>
            <a:endParaRPr lang="en-US"/>
          </a:p>
        </p:txBody>
      </p:sp>
      <p:sp>
        <p:nvSpPr>
          <p:cNvPr id="5" name="Footer Placeholder 4">
            <a:extLst>
              <a:ext uri="{FF2B5EF4-FFF2-40B4-BE49-F238E27FC236}">
                <a16:creationId xmlns:a16="http://schemas.microsoft.com/office/drawing/2014/main" id="{2E53899B-C411-1C7B-DE51-9F64D3781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6778C4-2722-BFCD-7BB7-635AE5E1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BCF962-70E7-D24B-BB90-4C703DB1D9C6}" type="slidenum">
              <a:rPr lang="en-US" smtClean="0"/>
              <a:t>‹#›</a:t>
            </a:fld>
            <a:endParaRPr lang="en-US"/>
          </a:p>
        </p:txBody>
      </p:sp>
    </p:spTree>
    <p:extLst>
      <p:ext uri="{BB962C8B-B14F-4D97-AF65-F5344CB8AC3E}">
        <p14:creationId xmlns:p14="http://schemas.microsoft.com/office/powerpoint/2010/main" val="1916833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The landscape of a storm over a farm">
            <a:extLst>
              <a:ext uri="{FF2B5EF4-FFF2-40B4-BE49-F238E27FC236}">
                <a16:creationId xmlns:a16="http://schemas.microsoft.com/office/drawing/2014/main" id="{9BC56D87-DA6C-02B2-7998-21628574696F}"/>
              </a:ext>
            </a:extLst>
          </p:cNvPr>
          <p:cNvPicPr>
            <a:picLocks noChangeAspect="1"/>
          </p:cNvPicPr>
          <p:nvPr/>
        </p:nvPicPr>
        <p:blipFill>
          <a:blip r:embed="rId2">
            <a:alphaModFix amt="60000"/>
          </a:blip>
          <a:srcRect/>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E1791A0E-6990-53AE-8615-5DF3842BEF24}"/>
              </a:ext>
            </a:extLst>
          </p:cNvPr>
          <p:cNvSpPr>
            <a:spLocks noGrp="1"/>
          </p:cNvSpPr>
          <p:nvPr>
            <p:ph type="ctrTitle"/>
          </p:nvPr>
        </p:nvSpPr>
        <p:spPr>
          <a:xfrm>
            <a:off x="838200" y="914402"/>
            <a:ext cx="10515600" cy="2985923"/>
          </a:xfrm>
        </p:spPr>
        <p:txBody>
          <a:bodyPr>
            <a:normAutofit/>
          </a:bodyPr>
          <a:lstStyle/>
          <a:p>
            <a:r>
              <a:rPr lang="en-US" sz="5200" b="1">
                <a:solidFill>
                  <a:srgbClr val="FFFFFF"/>
                </a:solidFill>
              </a:rPr>
              <a:t>A Perfect Storm? The Intersection of </a:t>
            </a:r>
            <a:r>
              <a:rPr lang="en-US" sz="5200" b="1" i="1">
                <a:solidFill>
                  <a:srgbClr val="FFFFFF"/>
                </a:solidFill>
              </a:rPr>
              <a:t>Dobbs</a:t>
            </a:r>
            <a:r>
              <a:rPr lang="en-US" sz="5200" b="1">
                <a:solidFill>
                  <a:srgbClr val="FFFFFF"/>
                </a:solidFill>
              </a:rPr>
              <a:t>, Fetal Personhood and </a:t>
            </a:r>
            <a:r>
              <a:rPr lang="en-US" sz="5200" b="1" i="1">
                <a:solidFill>
                  <a:srgbClr val="FFFFFF"/>
                </a:solidFill>
              </a:rPr>
              <a:t>Tarasoff</a:t>
            </a:r>
            <a:endParaRPr lang="en-US" sz="5200" i="1">
              <a:solidFill>
                <a:srgbClr val="FFFFFF"/>
              </a:solidFill>
            </a:endParaRPr>
          </a:p>
        </p:txBody>
      </p:sp>
      <p:sp>
        <p:nvSpPr>
          <p:cNvPr id="3" name="Subtitle 2">
            <a:extLst>
              <a:ext uri="{FF2B5EF4-FFF2-40B4-BE49-F238E27FC236}">
                <a16:creationId xmlns:a16="http://schemas.microsoft.com/office/drawing/2014/main" id="{EB26B579-B6E7-F323-7AA5-C78EB8DC3830}"/>
              </a:ext>
            </a:extLst>
          </p:cNvPr>
          <p:cNvSpPr>
            <a:spLocks noGrp="1"/>
          </p:cNvSpPr>
          <p:nvPr>
            <p:ph type="subTitle" idx="1"/>
          </p:nvPr>
        </p:nvSpPr>
        <p:spPr>
          <a:xfrm>
            <a:off x="838200" y="4072040"/>
            <a:ext cx="10515600" cy="1384310"/>
          </a:xfrm>
        </p:spPr>
        <p:txBody>
          <a:bodyPr>
            <a:normAutofit/>
          </a:bodyPr>
          <a:lstStyle/>
          <a:p>
            <a:r>
              <a:rPr lang="en-US" dirty="0">
                <a:solidFill>
                  <a:srgbClr val="FFFFFF"/>
                </a:solidFill>
              </a:rPr>
              <a:t>Lauren Sydney Flicker, JD, MBE, HEC-C</a:t>
            </a:r>
          </a:p>
          <a:p>
            <a:r>
              <a:rPr lang="en-US" dirty="0">
                <a:solidFill>
                  <a:srgbClr val="FFFFFF"/>
                </a:solidFill>
              </a:rPr>
              <a:t>Associate Professor, Albert Einstein College of Medicine</a:t>
            </a:r>
          </a:p>
        </p:txBody>
      </p:sp>
    </p:spTree>
    <p:extLst>
      <p:ext uri="{BB962C8B-B14F-4D97-AF65-F5344CB8AC3E}">
        <p14:creationId xmlns:p14="http://schemas.microsoft.com/office/powerpoint/2010/main" val="38511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0214E-C4D5-1B11-4B3C-8FD8D3B040C9}"/>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Texas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D23053-0083-BEF1-58B8-C2646B86CD1B}"/>
              </a:ext>
            </a:extLst>
          </p:cNvPr>
          <p:cNvSpPr>
            <a:spLocks noGrp="1"/>
          </p:cNvSpPr>
          <p:nvPr>
            <p:ph idx="1"/>
          </p:nvPr>
        </p:nvSpPr>
        <p:spPr>
          <a:xfrm>
            <a:off x="491067" y="2217343"/>
            <a:ext cx="11142133" cy="3959619"/>
          </a:xfrm>
        </p:spPr>
        <p:txBody>
          <a:bodyPr>
            <a:noAutofit/>
          </a:bodyPr>
          <a:lstStyle/>
          <a:p>
            <a:r>
              <a:rPr lang="en-US" b="1" dirty="0"/>
              <a:t>Tarasoff Duty</a:t>
            </a:r>
            <a:r>
              <a:rPr lang="en-US" dirty="0"/>
              <a:t>: (Tex. [Health and Safety] Code Ann. §611.004)</a:t>
            </a:r>
          </a:p>
          <a:p>
            <a:pPr lvl="1"/>
            <a:r>
              <a:rPr lang="en-US" sz="2800" dirty="0"/>
              <a:t>Permissive</a:t>
            </a:r>
          </a:p>
          <a:p>
            <a:pPr lvl="1"/>
            <a:r>
              <a:rPr lang="en-US" sz="2800" dirty="0"/>
              <a:t> “may disclose” to “medical or law enforcement personnel”</a:t>
            </a:r>
          </a:p>
          <a:p>
            <a:pPr lvl="1"/>
            <a:r>
              <a:rPr lang="en-US" sz="2800" dirty="0"/>
              <a:t>“probability of imminent physical injury by the patient to the patient or others”</a:t>
            </a:r>
          </a:p>
          <a:p>
            <a:r>
              <a:rPr lang="en-US" dirty="0"/>
              <a:t>Is the fetus an identifiable person?</a:t>
            </a:r>
          </a:p>
          <a:p>
            <a:pPr lvl="1"/>
            <a:r>
              <a:rPr lang="en-US" sz="2800" dirty="0"/>
              <a:t>Multiple statutes in civil and penal code include an unborn child “at every stage of gestation” in the definition of “individual” </a:t>
            </a:r>
          </a:p>
          <a:p>
            <a:r>
              <a:rPr lang="en-US" dirty="0"/>
              <a:t>Is abortion a threat? </a:t>
            </a:r>
          </a:p>
        </p:txBody>
      </p:sp>
    </p:spTree>
    <p:extLst>
      <p:ext uri="{BB962C8B-B14F-4D97-AF65-F5344CB8AC3E}">
        <p14:creationId xmlns:p14="http://schemas.microsoft.com/office/powerpoint/2010/main" val="306112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5BD543-A268-2E1A-3DE4-BA0C82D7248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45C7C-4422-0989-697D-22D73D6BA135}"/>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Idaho</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BEB05E-8E2C-47DA-262A-FF8A1C933200}"/>
              </a:ext>
            </a:extLst>
          </p:cNvPr>
          <p:cNvSpPr>
            <a:spLocks noGrp="1"/>
          </p:cNvSpPr>
          <p:nvPr>
            <p:ph idx="1"/>
          </p:nvPr>
        </p:nvSpPr>
        <p:spPr>
          <a:xfrm>
            <a:off x="338668" y="2252943"/>
            <a:ext cx="11430000" cy="4232523"/>
          </a:xfrm>
        </p:spPr>
        <p:txBody>
          <a:bodyPr>
            <a:normAutofit lnSpcReduction="10000"/>
          </a:bodyPr>
          <a:lstStyle/>
          <a:p>
            <a:r>
              <a:rPr lang="en-US" sz="2400" b="1" dirty="0"/>
              <a:t>Tarasoff Duty</a:t>
            </a:r>
            <a:r>
              <a:rPr lang="en-US" sz="2400" dirty="0"/>
              <a:t>:  (Idaho Code § 6-1902)</a:t>
            </a:r>
          </a:p>
          <a:p>
            <a:pPr lvl="1"/>
            <a:r>
              <a:rPr lang="en-US" sz="2000" dirty="0"/>
              <a:t>Mandatory</a:t>
            </a:r>
          </a:p>
          <a:p>
            <a:pPr lvl="1"/>
            <a:r>
              <a:rPr lang="en-US" dirty="0"/>
              <a:t>A duty to “warn a victim” if “explicit threat of imminent serious physical harm or death”</a:t>
            </a:r>
          </a:p>
          <a:p>
            <a:r>
              <a:rPr lang="en-US" sz="2400" dirty="0"/>
              <a:t>Is the fetus an identifiable person?</a:t>
            </a:r>
          </a:p>
          <a:p>
            <a:pPr lvl="1"/>
            <a:r>
              <a:rPr lang="en-US" dirty="0"/>
              <a:t>Not as clear as Texas</a:t>
            </a:r>
          </a:p>
          <a:p>
            <a:pPr lvl="1"/>
            <a:r>
              <a:rPr lang="en-US" dirty="0"/>
              <a:t>Multiple statues refer to fetus as an “unborn child,” but don’t explicitly call a child a person.</a:t>
            </a:r>
          </a:p>
          <a:p>
            <a:pPr lvl="1"/>
            <a:r>
              <a:rPr lang="en-US" dirty="0"/>
              <a:t>In common law, wrong death extends the definition of fetus to include person. </a:t>
            </a:r>
            <a:r>
              <a:rPr lang="en-US" i="1" dirty="0"/>
              <a:t>Volk v. Baldazo (1982)</a:t>
            </a:r>
            <a:endParaRPr lang="en-US" b="1" dirty="0"/>
          </a:p>
          <a:p>
            <a:pPr lvl="1"/>
            <a:r>
              <a:rPr lang="en-US" dirty="0"/>
              <a:t>HOWEVER, proposed legislation: </a:t>
            </a:r>
            <a:r>
              <a:rPr lang="en-US" b="1" dirty="0"/>
              <a:t>Idaho Prenatal Equal Protection Act</a:t>
            </a:r>
          </a:p>
          <a:p>
            <a:r>
              <a:rPr lang="en-US" sz="2400" dirty="0"/>
              <a:t>Is abortion a threat?</a:t>
            </a:r>
          </a:p>
          <a:p>
            <a:endParaRPr lang="en-US" sz="2000" dirty="0"/>
          </a:p>
        </p:txBody>
      </p:sp>
    </p:spTree>
    <p:extLst>
      <p:ext uri="{BB962C8B-B14F-4D97-AF65-F5344CB8AC3E}">
        <p14:creationId xmlns:p14="http://schemas.microsoft.com/office/powerpoint/2010/main" val="398011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470CA6-FEBF-053C-9CB7-C8E85748A9B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74328-0A1F-77D2-DFEF-CDE5589957F3}"/>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Louisiana</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20D071-A6C3-83AA-2664-AF1C1E12C16A}"/>
              </a:ext>
            </a:extLst>
          </p:cNvPr>
          <p:cNvSpPr>
            <a:spLocks noGrp="1"/>
          </p:cNvSpPr>
          <p:nvPr>
            <p:ph idx="1"/>
          </p:nvPr>
        </p:nvSpPr>
        <p:spPr>
          <a:xfrm>
            <a:off x="1155548" y="2217343"/>
            <a:ext cx="9880893" cy="3959619"/>
          </a:xfrm>
        </p:spPr>
        <p:txBody>
          <a:bodyPr>
            <a:normAutofit/>
          </a:bodyPr>
          <a:lstStyle/>
          <a:p>
            <a:r>
              <a:rPr lang="en-US" sz="2400"/>
              <a:t>Tarasoff: Mandatory, La. Rev. Stat. Ann. §2800.2</a:t>
            </a:r>
          </a:p>
          <a:p>
            <a:pPr lvl="1"/>
            <a:r>
              <a:rPr lang="en-US" dirty="0"/>
              <a:t>When a threat is deemed to be “significant in the clinical judgment of the treating”  [health care professional], they </a:t>
            </a:r>
            <a:r>
              <a:rPr lang="en-US"/>
              <a:t>s’hall</a:t>
            </a:r>
            <a:r>
              <a:rPr lang="en-US" dirty="0"/>
              <a:t> not be liable for a breach of confidentiality for warning of such threat or taking precautions to provide protection from the patient's violent behavior.”</a:t>
            </a:r>
          </a:p>
          <a:p>
            <a:r>
              <a:rPr lang="en-US" sz="2400"/>
              <a:t>Is the fetus an identifiable person?</a:t>
            </a:r>
          </a:p>
          <a:p>
            <a:pPr lvl="1"/>
            <a:r>
              <a:rPr lang="en-US" dirty="0"/>
              <a:t>“An unborn child shall be considered as a natural person for whatever relates to its interests from the moment of conception.  ”</a:t>
            </a:r>
          </a:p>
          <a:p>
            <a:r>
              <a:rPr lang="en-US" sz="2400"/>
              <a:t>Is abortion a threat?</a:t>
            </a:r>
          </a:p>
          <a:p>
            <a:endParaRPr lang="en-US" sz="2400"/>
          </a:p>
        </p:txBody>
      </p:sp>
    </p:spTree>
    <p:extLst>
      <p:ext uri="{BB962C8B-B14F-4D97-AF65-F5344CB8AC3E}">
        <p14:creationId xmlns:p14="http://schemas.microsoft.com/office/powerpoint/2010/main" val="190668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A433591B-9D5D-3E56-DB83-F4F7EEDDFC0D}"/>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Are therapeutic relationships at risk?</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69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C38B-A727-4E3A-8836-8399E681E64A}"/>
              </a:ext>
            </a:extLst>
          </p:cNvPr>
          <p:cNvSpPr>
            <a:spLocks noGrp="1"/>
          </p:cNvSpPr>
          <p:nvPr>
            <p:ph type="title"/>
          </p:nvPr>
        </p:nvSpPr>
        <p:spPr/>
        <p:txBody>
          <a:bodyPr/>
          <a:lstStyle/>
          <a:p>
            <a:r>
              <a:rPr lang="en-US" dirty="0"/>
              <a:t>Mitigation Strategies</a:t>
            </a:r>
          </a:p>
        </p:txBody>
      </p:sp>
      <p:sp>
        <p:nvSpPr>
          <p:cNvPr id="3" name="Content Placeholder 2">
            <a:extLst>
              <a:ext uri="{FF2B5EF4-FFF2-40B4-BE49-F238E27FC236}">
                <a16:creationId xmlns:a16="http://schemas.microsoft.com/office/drawing/2014/main" id="{E6FAB46B-2413-2769-CA03-0687C1F5DB74}"/>
              </a:ext>
            </a:extLst>
          </p:cNvPr>
          <p:cNvSpPr>
            <a:spLocks noGrp="1"/>
          </p:cNvSpPr>
          <p:nvPr>
            <p:ph idx="1"/>
          </p:nvPr>
        </p:nvSpPr>
        <p:spPr/>
        <p:txBody>
          <a:bodyPr/>
          <a:lstStyle/>
          <a:p>
            <a:r>
              <a:rPr lang="en-US" dirty="0"/>
              <a:t>Professional Societies ethics mandates</a:t>
            </a:r>
          </a:p>
          <a:p>
            <a:r>
              <a:rPr lang="en-US" dirty="0"/>
              <a:t>Databases of abortion friendly therapists</a:t>
            </a:r>
          </a:p>
          <a:p>
            <a:endParaRPr lang="en-US" dirty="0"/>
          </a:p>
          <a:p>
            <a:endParaRPr lang="en-US" dirty="0"/>
          </a:p>
          <a:p>
            <a:endParaRPr lang="en-US" dirty="0"/>
          </a:p>
        </p:txBody>
      </p:sp>
      <p:pic>
        <p:nvPicPr>
          <p:cNvPr id="8" name="Content Placeholder 3">
            <a:extLst>
              <a:ext uri="{FF2B5EF4-FFF2-40B4-BE49-F238E27FC236}">
                <a16:creationId xmlns:a16="http://schemas.microsoft.com/office/drawing/2014/main" id="{735506A5-7274-2971-474E-B17426008C55}"/>
              </a:ext>
            </a:extLst>
          </p:cNvPr>
          <p:cNvPicPr>
            <a:picLocks noChangeAspect="1"/>
          </p:cNvPicPr>
          <p:nvPr/>
        </p:nvPicPr>
        <p:blipFill>
          <a:blip r:embed="rId3"/>
          <a:stretch>
            <a:fillRect/>
          </a:stretch>
        </p:blipFill>
        <p:spPr>
          <a:xfrm>
            <a:off x="5537201" y="3429000"/>
            <a:ext cx="5816600" cy="3241710"/>
          </a:xfrm>
          <a:prstGeom prst="rect">
            <a:avLst/>
          </a:prstGeom>
        </p:spPr>
      </p:pic>
    </p:spTree>
    <p:extLst>
      <p:ext uri="{BB962C8B-B14F-4D97-AF65-F5344CB8AC3E}">
        <p14:creationId xmlns:p14="http://schemas.microsoft.com/office/powerpoint/2010/main" val="421620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00D46E01-AC3F-9E00-6F3D-405B0102F567}"/>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Thank you</a:t>
            </a:r>
          </a:p>
        </p:txBody>
      </p:sp>
      <p:sp>
        <p:nvSpPr>
          <p:cNvPr id="3" name="Content Placeholder 2">
            <a:extLst>
              <a:ext uri="{FF2B5EF4-FFF2-40B4-BE49-F238E27FC236}">
                <a16:creationId xmlns:a16="http://schemas.microsoft.com/office/drawing/2014/main" id="{D3667DF3-8107-69C3-6795-C8731C29D6D2}"/>
              </a:ext>
            </a:extLst>
          </p:cNvPr>
          <p:cNvSpPr>
            <a:spLocks noGrp="1"/>
          </p:cNvSpPr>
          <p:nvPr>
            <p:ph idx="1"/>
          </p:nvPr>
        </p:nvSpPr>
        <p:spPr>
          <a:xfrm>
            <a:off x="835024" y="3809999"/>
            <a:ext cx="7025753" cy="1012778"/>
          </a:xfrm>
        </p:spPr>
        <p:txBody>
          <a:bodyPr vert="horz" lIns="91440" tIns="45720" rIns="91440" bIns="45720" rtlCol="0">
            <a:normAutofit/>
          </a:bodyPr>
          <a:lstStyle/>
          <a:p>
            <a:pPr marL="0" indent="0">
              <a:buNone/>
            </a:pPr>
            <a:r>
              <a:rPr lang="en-US" sz="2400" kern="1200" dirty="0" err="1">
                <a:solidFill>
                  <a:schemeClr val="bg1"/>
                </a:solidFill>
                <a:latin typeface="+mn-lt"/>
                <a:ea typeface="+mn-ea"/>
                <a:cs typeface="+mn-cs"/>
              </a:rPr>
              <a:t>lflicker@montefiore.org</a:t>
            </a:r>
            <a:endParaRPr lang="en-US" sz="2400" kern="1200" dirty="0">
              <a:solidFill>
                <a:schemeClr val="bg1"/>
              </a:solidFill>
              <a:latin typeface="+mn-lt"/>
              <a:ea typeface="+mn-ea"/>
              <a:cs typeface="+mn-cs"/>
            </a:endParaRPr>
          </a:p>
        </p:txBody>
      </p:sp>
    </p:spTree>
    <p:extLst>
      <p:ext uri="{BB962C8B-B14F-4D97-AF65-F5344CB8AC3E}">
        <p14:creationId xmlns:p14="http://schemas.microsoft.com/office/powerpoint/2010/main" val="154459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FB084-116F-E5CF-8451-3E183B19139E}"/>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Objectives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D50471-BDFA-4DC7-4B1E-23A095374502}"/>
              </a:ext>
            </a:extLst>
          </p:cNvPr>
          <p:cNvSpPr>
            <a:spLocks noGrp="1"/>
          </p:cNvSpPr>
          <p:nvPr>
            <p:ph idx="1"/>
          </p:nvPr>
        </p:nvSpPr>
        <p:spPr>
          <a:xfrm>
            <a:off x="1155548" y="2217343"/>
            <a:ext cx="9880893" cy="3959619"/>
          </a:xfrm>
        </p:spPr>
        <p:txBody>
          <a:bodyPr>
            <a:normAutofit/>
          </a:bodyPr>
          <a:lstStyle/>
          <a:p>
            <a:r>
              <a:rPr lang="en-US" sz="2400" b="1" dirty="0"/>
              <a:t>Identify</a:t>
            </a:r>
            <a:r>
              <a:rPr lang="en-US" sz="2400" dirty="0"/>
              <a:t> how fetal personhood legislation may intersect with </a:t>
            </a:r>
            <a:r>
              <a:rPr lang="en-US" sz="2400" i="1" dirty="0"/>
              <a:t>Tarasoff</a:t>
            </a:r>
            <a:r>
              <a:rPr lang="en-US" sz="2400" dirty="0"/>
              <a:t>-style duties.</a:t>
            </a:r>
          </a:p>
          <a:p>
            <a:r>
              <a:rPr lang="en-US" sz="2400" b="1" dirty="0"/>
              <a:t>Assess</a:t>
            </a:r>
            <a:r>
              <a:rPr lang="en-US" sz="2400" dirty="0"/>
              <a:t> the ethical implications of treating abortion-related deliberation as a potential third-party threat, including risks of surveillance, coercion, partner disclosure, and chilled access to confidential care.</a:t>
            </a:r>
          </a:p>
          <a:p>
            <a:r>
              <a:rPr lang="en-US" sz="2400" b="1" dirty="0"/>
              <a:t>Evaluate</a:t>
            </a:r>
            <a:r>
              <a:rPr lang="en-US" sz="2400" dirty="0"/>
              <a:t> proposed responses to these confidentiality conflicts.</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26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 AI generated">
            <a:extLst>
              <a:ext uri="{FF2B5EF4-FFF2-40B4-BE49-F238E27FC236}">
                <a16:creationId xmlns:a16="http://schemas.microsoft.com/office/drawing/2014/main" id="{2B428BB9-5EE5-CD29-DB03-3C1976B6E7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112" b="1"/>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5C757-D7A9-F694-8C20-31B9EC30AF4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Jenny</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11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4A94D-93EF-3FC5-99DA-85501367FB8A}"/>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Overarching Questions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689576-B546-E8B9-6317-4D07D154DEEF}"/>
              </a:ext>
            </a:extLst>
          </p:cNvPr>
          <p:cNvSpPr>
            <a:spLocks noGrp="1"/>
          </p:cNvSpPr>
          <p:nvPr>
            <p:ph idx="1"/>
          </p:nvPr>
        </p:nvSpPr>
        <p:spPr>
          <a:xfrm>
            <a:off x="1155548" y="2217343"/>
            <a:ext cx="9880893" cy="3959619"/>
          </a:xfrm>
        </p:spPr>
        <p:txBody>
          <a:bodyPr>
            <a:normAutofit/>
          </a:bodyPr>
          <a:lstStyle/>
          <a:p>
            <a:r>
              <a:rPr lang="en-US" dirty="0"/>
              <a:t>Is a fetus an identifiable person under state law?</a:t>
            </a:r>
          </a:p>
          <a:p>
            <a:r>
              <a:rPr lang="en-US" sz="2400" dirty="0"/>
              <a:t>What are that state’s laws concerning abortion?</a:t>
            </a:r>
          </a:p>
          <a:p>
            <a:pPr lvl="1"/>
            <a:r>
              <a:rPr lang="en-US" dirty="0"/>
              <a:t>Is an abortion a serious threat of harm?</a:t>
            </a:r>
          </a:p>
          <a:p>
            <a:r>
              <a:rPr lang="en-US" sz="2400" dirty="0"/>
              <a:t>What is the Tarasoff requirement in that state?</a:t>
            </a:r>
          </a:p>
          <a:p>
            <a:pPr lvl="1"/>
            <a:r>
              <a:rPr lang="en-US" dirty="0"/>
              <a:t>Mandated? Permissive?</a:t>
            </a:r>
          </a:p>
          <a:p>
            <a:pPr lvl="1"/>
            <a:r>
              <a:rPr lang="en-US" dirty="0"/>
              <a:t>How is a threat determined?</a:t>
            </a:r>
          </a:p>
          <a:p>
            <a:pPr lvl="1"/>
            <a:r>
              <a:rPr lang="en-US" dirty="0"/>
              <a:t>Who must be/may be warned?</a:t>
            </a:r>
          </a:p>
          <a:p>
            <a:endParaRPr lang="en-US" sz="2400" dirty="0"/>
          </a:p>
        </p:txBody>
      </p:sp>
    </p:spTree>
    <p:extLst>
      <p:ext uri="{BB962C8B-B14F-4D97-AF65-F5344CB8AC3E}">
        <p14:creationId xmlns:p14="http://schemas.microsoft.com/office/powerpoint/2010/main" val="383626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30BE29-5DDA-BD44-21EF-5E3724CBCF03}"/>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Rethinking </a:t>
            </a:r>
            <a:r>
              <a:rPr lang="en-US" sz="4000" i="1" dirty="0">
                <a:solidFill>
                  <a:srgbClr val="FFFFFF"/>
                </a:solidFill>
              </a:rPr>
              <a:t>Tarasoff </a:t>
            </a:r>
            <a:r>
              <a:rPr lang="en-US" sz="4000" dirty="0">
                <a:solidFill>
                  <a:srgbClr val="FFFFFF"/>
                </a:solidFill>
              </a:rPr>
              <a:t> Post-2022</a:t>
            </a:r>
          </a:p>
        </p:txBody>
      </p:sp>
      <p:graphicFrame>
        <p:nvGraphicFramePr>
          <p:cNvPr id="4" name="Content Placeholder 3">
            <a:extLst>
              <a:ext uri="{FF2B5EF4-FFF2-40B4-BE49-F238E27FC236}">
                <a16:creationId xmlns:a16="http://schemas.microsoft.com/office/drawing/2014/main" id="{578803C7-ABC5-2CCF-026F-99E4422A8FBB}"/>
              </a:ext>
            </a:extLst>
          </p:cNvPr>
          <p:cNvGraphicFramePr>
            <a:graphicFrameLocks noGrp="1"/>
          </p:cNvGraphicFramePr>
          <p:nvPr>
            <p:ph idx="1"/>
            <p:extLst>
              <p:ext uri="{D42A27DB-BD31-4B8C-83A1-F6EECF244321}">
                <p14:modId xmlns:p14="http://schemas.microsoft.com/office/powerpoint/2010/main" val="2278861751"/>
              </p:ext>
            </p:extLst>
          </p:nvPr>
        </p:nvGraphicFramePr>
        <p:xfrm>
          <a:off x="644056" y="2171763"/>
          <a:ext cx="10927830" cy="4074441"/>
        </p:xfrm>
        <a:graphic>
          <a:graphicData uri="http://schemas.openxmlformats.org/drawingml/2006/table">
            <a:tbl>
              <a:tblPr firstRow="1" bandRow="1">
                <a:tableStyleId>{2D5ABB26-0587-4C30-8999-92F81FD0307C}</a:tableStyleId>
              </a:tblPr>
              <a:tblGrid>
                <a:gridCol w="5256101">
                  <a:extLst>
                    <a:ext uri="{9D8B030D-6E8A-4147-A177-3AD203B41FA5}">
                      <a16:colId xmlns:a16="http://schemas.microsoft.com/office/drawing/2014/main" val="2471696752"/>
                    </a:ext>
                  </a:extLst>
                </a:gridCol>
                <a:gridCol w="5671729">
                  <a:extLst>
                    <a:ext uri="{9D8B030D-6E8A-4147-A177-3AD203B41FA5}">
                      <a16:colId xmlns:a16="http://schemas.microsoft.com/office/drawing/2014/main" val="1277592391"/>
                    </a:ext>
                  </a:extLst>
                </a:gridCol>
              </a:tblGrid>
              <a:tr h="506428">
                <a:tc>
                  <a:txBody>
                    <a:bodyPr/>
                    <a:lstStyle/>
                    <a:p>
                      <a:r>
                        <a:rPr lang="en-US" sz="2300" b="1" i="0"/>
                        <a:t>Traditional </a:t>
                      </a:r>
                      <a:r>
                        <a:rPr lang="en-US" sz="2300" b="1" i="1"/>
                        <a:t>Tarasoff </a:t>
                      </a:r>
                      <a:r>
                        <a:rPr lang="en-US" sz="2300" b="1" i="0"/>
                        <a:t>Framework</a:t>
                      </a:r>
                    </a:p>
                  </a:txBody>
                  <a:tcPr marL="115097" marR="115097" marT="57549" marB="57549"/>
                </a:tc>
                <a:tc>
                  <a:txBody>
                    <a:bodyPr/>
                    <a:lstStyle/>
                    <a:p>
                      <a:r>
                        <a:rPr lang="en-US" sz="2300" b="1"/>
                        <a:t>Fetal Personhood Driven Framing</a:t>
                      </a:r>
                    </a:p>
                  </a:txBody>
                  <a:tcPr marL="115097" marR="115097" marT="57549" marB="57549"/>
                </a:tc>
                <a:extLst>
                  <a:ext uri="{0D108BD9-81ED-4DB2-BD59-A6C34878D82A}">
                    <a16:rowId xmlns:a16="http://schemas.microsoft.com/office/drawing/2014/main" val="2287773696"/>
                  </a:ext>
                </a:extLst>
              </a:tr>
              <a:tr h="506428">
                <a:tc>
                  <a:txBody>
                    <a:bodyPr/>
                    <a:lstStyle/>
                    <a:p>
                      <a:r>
                        <a:rPr lang="en-US" sz="2300"/>
                        <a:t>Patient Threatens Violence</a:t>
                      </a:r>
                    </a:p>
                  </a:txBody>
                  <a:tcPr marL="115097" marR="115097" marT="57549" marB="57549"/>
                </a:tc>
                <a:tc>
                  <a:txBody>
                    <a:bodyPr/>
                    <a:lstStyle/>
                    <a:p>
                      <a:r>
                        <a:rPr lang="en-US" sz="2300"/>
                        <a:t>Patient considers abortion</a:t>
                      </a:r>
                    </a:p>
                  </a:txBody>
                  <a:tcPr marL="115097" marR="115097" marT="57549" marB="57549"/>
                </a:tc>
                <a:extLst>
                  <a:ext uri="{0D108BD9-81ED-4DB2-BD59-A6C34878D82A}">
                    <a16:rowId xmlns:a16="http://schemas.microsoft.com/office/drawing/2014/main" val="927463001"/>
                  </a:ext>
                </a:extLst>
              </a:tr>
              <a:tr h="851719">
                <a:tc>
                  <a:txBody>
                    <a:bodyPr/>
                    <a:lstStyle/>
                    <a:p>
                      <a:r>
                        <a:rPr lang="en-US" sz="2300"/>
                        <a:t>Identifiable 3</a:t>
                      </a:r>
                      <a:r>
                        <a:rPr lang="en-US" sz="2300" baseline="30000"/>
                        <a:t>rd</a:t>
                      </a:r>
                      <a:r>
                        <a:rPr lang="en-US" sz="2300"/>
                        <a:t> party victim</a:t>
                      </a:r>
                    </a:p>
                  </a:txBody>
                  <a:tcPr marL="115097" marR="115097" marT="57549" marB="57549"/>
                </a:tc>
                <a:tc>
                  <a:txBody>
                    <a:bodyPr/>
                    <a:lstStyle/>
                    <a:p>
                      <a:r>
                        <a:rPr lang="en-US" sz="2300" dirty="0"/>
                        <a:t>Fetus </a:t>
                      </a:r>
                      <a:r>
                        <a:rPr lang="en-US" sz="2300" dirty="0">
                          <a:sym typeface="Wingdings" pitchFamily="2" charset="2"/>
                        </a:rPr>
                        <a:t> Pre-born child  Identifiable 3</a:t>
                      </a:r>
                      <a:r>
                        <a:rPr lang="en-US" sz="2300" baseline="30000" dirty="0">
                          <a:sym typeface="Wingdings" pitchFamily="2" charset="2"/>
                        </a:rPr>
                        <a:t>rd</a:t>
                      </a:r>
                      <a:r>
                        <a:rPr lang="en-US" sz="2300" dirty="0">
                          <a:sym typeface="Wingdings" pitchFamily="2" charset="2"/>
                        </a:rPr>
                        <a:t> party victim</a:t>
                      </a:r>
                      <a:endParaRPr lang="en-US" sz="2300" dirty="0"/>
                    </a:p>
                  </a:txBody>
                  <a:tcPr marL="115097" marR="115097" marT="57549" marB="57549"/>
                </a:tc>
                <a:extLst>
                  <a:ext uri="{0D108BD9-81ED-4DB2-BD59-A6C34878D82A}">
                    <a16:rowId xmlns:a16="http://schemas.microsoft.com/office/drawing/2014/main" val="3969454514"/>
                  </a:ext>
                </a:extLst>
              </a:tr>
              <a:tr h="851719">
                <a:tc>
                  <a:txBody>
                    <a:bodyPr/>
                    <a:lstStyle/>
                    <a:p>
                      <a:r>
                        <a:rPr lang="en-US" sz="2300"/>
                        <a:t>Warning prevents violence</a:t>
                      </a:r>
                    </a:p>
                  </a:txBody>
                  <a:tcPr marL="115097" marR="115097" marT="57549" marB="57549"/>
                </a:tc>
                <a:tc>
                  <a:txBody>
                    <a:bodyPr/>
                    <a:lstStyle/>
                    <a:p>
                      <a:r>
                        <a:rPr lang="en-US" sz="2300" dirty="0"/>
                        <a:t>Warning prevents abortion</a:t>
                      </a:r>
                    </a:p>
                  </a:txBody>
                  <a:tcPr marL="115097" marR="115097" marT="57549" marB="57549"/>
                </a:tc>
                <a:extLst>
                  <a:ext uri="{0D108BD9-81ED-4DB2-BD59-A6C34878D82A}">
                    <a16:rowId xmlns:a16="http://schemas.microsoft.com/office/drawing/2014/main" val="3050494826"/>
                  </a:ext>
                </a:extLst>
              </a:tr>
              <a:tr h="506428">
                <a:tc>
                  <a:txBody>
                    <a:bodyPr/>
                    <a:lstStyle/>
                    <a:p>
                      <a:r>
                        <a:rPr lang="en-US" sz="2300" b="0" i="0" u="none" strike="noStrike" kern="1200">
                          <a:solidFill>
                            <a:schemeClr val="tx1"/>
                          </a:solidFill>
                          <a:effectLst/>
                          <a:latin typeface="+mn-lt"/>
                          <a:ea typeface="+mn-ea"/>
                          <a:cs typeface="+mn-cs"/>
                        </a:rPr>
                        <a:t>Confidentiality yields to public safety</a:t>
                      </a:r>
                      <a:endParaRPr lang="en-US" sz="2300"/>
                    </a:p>
                  </a:txBody>
                  <a:tcPr marL="115097" marR="115097" marT="57549" marB="57549"/>
                </a:tc>
                <a:tc>
                  <a:txBody>
                    <a:bodyPr/>
                    <a:lstStyle/>
                    <a:p>
                      <a:r>
                        <a:rPr lang="en-US" sz="2300" b="0" i="0" u="none" strike="noStrike" kern="1200">
                          <a:solidFill>
                            <a:schemeClr val="tx1"/>
                          </a:solidFill>
                          <a:effectLst/>
                          <a:latin typeface="+mn-lt"/>
                          <a:ea typeface="+mn-ea"/>
                          <a:cs typeface="+mn-cs"/>
                        </a:rPr>
                        <a:t>Confidentiality yields to fetal protection</a:t>
                      </a:r>
                      <a:endParaRPr lang="en-US" sz="2300"/>
                    </a:p>
                  </a:txBody>
                  <a:tcPr marL="115097" marR="115097" marT="57549" marB="57549"/>
                </a:tc>
                <a:extLst>
                  <a:ext uri="{0D108BD9-81ED-4DB2-BD59-A6C34878D82A}">
                    <a16:rowId xmlns:a16="http://schemas.microsoft.com/office/drawing/2014/main" val="1455861487"/>
                  </a:ext>
                </a:extLst>
              </a:tr>
              <a:tr h="851719">
                <a:tc>
                  <a:txBody>
                    <a:bodyPr/>
                    <a:lstStyle/>
                    <a:p>
                      <a:r>
                        <a:rPr lang="en-US" sz="2300" b="0" i="0" u="none" strike="noStrike" kern="1200">
                          <a:solidFill>
                            <a:schemeClr val="tx1"/>
                          </a:solidFill>
                          <a:effectLst/>
                          <a:latin typeface="+mn-lt"/>
                          <a:ea typeface="+mn-ea"/>
                          <a:cs typeface="+mn-cs"/>
                        </a:rPr>
                        <a:t>Clinician protects another person from patient</a:t>
                      </a:r>
                      <a:endParaRPr lang="en-US" sz="2300"/>
                    </a:p>
                  </a:txBody>
                  <a:tcPr marL="115097" marR="115097" marT="57549" marB="57549"/>
                </a:tc>
                <a:tc>
                  <a:txBody>
                    <a:bodyPr/>
                    <a:lstStyle/>
                    <a:p>
                      <a:r>
                        <a:rPr lang="en-US" sz="2300" b="0" i="0" u="none" strike="noStrike" kern="1200" dirty="0">
                          <a:solidFill>
                            <a:schemeClr val="tx1"/>
                          </a:solidFill>
                          <a:effectLst/>
                          <a:latin typeface="+mn-lt"/>
                          <a:ea typeface="+mn-ea"/>
                          <a:cs typeface="+mn-cs"/>
                        </a:rPr>
                        <a:t>Clinician becomes part of reproductive surveillance</a:t>
                      </a:r>
                      <a:endParaRPr lang="en-US" sz="2300" dirty="0"/>
                    </a:p>
                  </a:txBody>
                  <a:tcPr marL="115097" marR="115097" marT="57549" marB="57549"/>
                </a:tc>
                <a:extLst>
                  <a:ext uri="{0D108BD9-81ED-4DB2-BD59-A6C34878D82A}">
                    <a16:rowId xmlns:a16="http://schemas.microsoft.com/office/drawing/2014/main" val="1402253525"/>
                  </a:ext>
                </a:extLst>
              </a:tr>
            </a:tbl>
          </a:graphicData>
        </a:graphic>
      </p:graphicFrame>
    </p:spTree>
    <p:extLst>
      <p:ext uri="{BB962C8B-B14F-4D97-AF65-F5344CB8AC3E}">
        <p14:creationId xmlns:p14="http://schemas.microsoft.com/office/powerpoint/2010/main" val="77675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604AF4-AEF7-4020-93AD-C74808D17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B65AB2-AC18-4139-B8BE-52452A25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9A5304-EF26-47F3-9CB7-ED121FC74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8" y="685799"/>
            <a:ext cx="10820400"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55B87-F97F-689E-80E3-7AB34CB3934E}"/>
              </a:ext>
            </a:extLst>
          </p:cNvPr>
          <p:cNvSpPr>
            <a:spLocks noGrp="1"/>
          </p:cNvSpPr>
          <p:nvPr>
            <p:ph type="title"/>
          </p:nvPr>
        </p:nvSpPr>
        <p:spPr>
          <a:xfrm>
            <a:off x="1587794" y="1136478"/>
            <a:ext cx="9016409" cy="1051885"/>
          </a:xfrm>
        </p:spPr>
        <p:txBody>
          <a:bodyPr anchor="ctr">
            <a:normAutofit/>
          </a:bodyPr>
          <a:lstStyle/>
          <a:p>
            <a:pPr algn="ctr"/>
            <a:r>
              <a:rPr lang="en-US" sz="3200">
                <a:solidFill>
                  <a:schemeClr val="tx1">
                    <a:lumMod val="65000"/>
                    <a:lumOff val="35000"/>
                  </a:schemeClr>
                </a:solidFill>
              </a:rPr>
              <a:t>When potential victim is a minor, </a:t>
            </a:r>
            <a:br>
              <a:rPr lang="en-US" sz="3200">
                <a:solidFill>
                  <a:schemeClr val="tx1">
                    <a:lumMod val="65000"/>
                    <a:lumOff val="35000"/>
                  </a:schemeClr>
                </a:solidFill>
              </a:rPr>
            </a:br>
            <a:r>
              <a:rPr lang="en-US" sz="3200">
                <a:solidFill>
                  <a:schemeClr val="tx1">
                    <a:lumMod val="65000"/>
                    <a:lumOff val="35000"/>
                  </a:schemeClr>
                </a:solidFill>
              </a:rPr>
              <a:t>who may be warned?</a:t>
            </a:r>
            <a:endParaRPr lang="en-US" sz="3200" dirty="0">
              <a:solidFill>
                <a:schemeClr val="tx1">
                  <a:lumMod val="65000"/>
                  <a:lumOff val="35000"/>
                </a:schemeClr>
              </a:solidFill>
            </a:endParaRPr>
          </a:p>
        </p:txBody>
      </p:sp>
      <p:pic>
        <p:nvPicPr>
          <p:cNvPr id="8" name="Graphic 7" descr="Court with solid fill">
            <a:extLst>
              <a:ext uri="{FF2B5EF4-FFF2-40B4-BE49-F238E27FC236}">
                <a16:creationId xmlns:a16="http://schemas.microsoft.com/office/drawing/2014/main" id="{1B93EECF-1663-CF90-4A52-E649BF3EB8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30473" y="3116000"/>
            <a:ext cx="1897674" cy="1897674"/>
          </a:xfrm>
          <a:prstGeom prst="rect">
            <a:avLst/>
          </a:prstGeom>
        </p:spPr>
      </p:pic>
      <p:pic>
        <p:nvPicPr>
          <p:cNvPr id="10" name="Graphic 9" descr="Handcuffs with solid fill">
            <a:extLst>
              <a:ext uri="{FF2B5EF4-FFF2-40B4-BE49-F238E27FC236}">
                <a16:creationId xmlns:a16="http://schemas.microsoft.com/office/drawing/2014/main" id="{9ADCC503-F20A-23D6-9CBF-8EFF1381031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44050" y="3116000"/>
            <a:ext cx="1897675" cy="1897675"/>
          </a:xfrm>
          <a:prstGeom prst="rect">
            <a:avLst/>
          </a:prstGeom>
        </p:spPr>
      </p:pic>
      <p:pic>
        <p:nvPicPr>
          <p:cNvPr id="6" name="Graphic 5" descr="Woman with baby with solid fill">
            <a:extLst>
              <a:ext uri="{FF2B5EF4-FFF2-40B4-BE49-F238E27FC236}">
                <a16:creationId xmlns:a16="http://schemas.microsoft.com/office/drawing/2014/main" id="{A8FFBC91-A398-B045-995D-AA085C79D4A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43534" y="3206750"/>
            <a:ext cx="1911768" cy="1911768"/>
          </a:xfrm>
          <a:prstGeom prst="rect">
            <a:avLst/>
          </a:prstGeom>
        </p:spPr>
      </p:pic>
      <p:sp>
        <p:nvSpPr>
          <p:cNvPr id="3" name="Content Placeholder 2">
            <a:extLst>
              <a:ext uri="{FF2B5EF4-FFF2-40B4-BE49-F238E27FC236}">
                <a16:creationId xmlns:a16="http://schemas.microsoft.com/office/drawing/2014/main" id="{5A00B534-BC04-C262-D94D-04B48BC8239A}"/>
              </a:ext>
            </a:extLst>
          </p:cNvPr>
          <p:cNvSpPr>
            <a:spLocks noGrp="1"/>
          </p:cNvSpPr>
          <p:nvPr>
            <p:ph idx="1"/>
          </p:nvPr>
        </p:nvSpPr>
        <p:spPr>
          <a:xfrm>
            <a:off x="1757914" y="4628363"/>
            <a:ext cx="8676169" cy="980311"/>
          </a:xfrm>
        </p:spPr>
        <p:txBody>
          <a:bodyPr anchor="t">
            <a:normAutofit/>
          </a:bodyPr>
          <a:lstStyle/>
          <a:p>
            <a:pPr lvl="1" algn="ctr"/>
            <a:endParaRPr lang="en-US" sz="800">
              <a:solidFill>
                <a:schemeClr val="tx1">
                  <a:lumMod val="65000"/>
                  <a:lumOff val="35000"/>
                </a:schemeClr>
              </a:solidFill>
            </a:endParaRPr>
          </a:p>
          <a:p>
            <a:pPr lvl="1" algn="ctr"/>
            <a:endParaRPr lang="en-US" sz="800">
              <a:solidFill>
                <a:schemeClr val="tx1">
                  <a:lumMod val="65000"/>
                  <a:lumOff val="35000"/>
                </a:schemeClr>
              </a:solidFill>
            </a:endParaRPr>
          </a:p>
          <a:p>
            <a:pPr algn="ctr"/>
            <a:endParaRPr lang="en-US" sz="800" dirty="0">
              <a:solidFill>
                <a:schemeClr val="tx1">
                  <a:lumMod val="65000"/>
                  <a:lumOff val="35000"/>
                </a:schemeClr>
              </a:solidFill>
            </a:endParaRPr>
          </a:p>
        </p:txBody>
      </p:sp>
    </p:spTree>
    <p:extLst>
      <p:ext uri="{BB962C8B-B14F-4D97-AF65-F5344CB8AC3E}">
        <p14:creationId xmlns:p14="http://schemas.microsoft.com/office/powerpoint/2010/main" val="111933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8C277-224C-2A7B-7936-25254D1862B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i="1" kern="1200" dirty="0">
                <a:solidFill>
                  <a:schemeClr val="bg1"/>
                </a:solidFill>
                <a:latin typeface="+mj-lt"/>
                <a:ea typeface="+mj-ea"/>
                <a:cs typeface="+mj-cs"/>
              </a:rPr>
              <a:t>Tarasoff </a:t>
            </a:r>
            <a:r>
              <a:rPr lang="en-US" sz="3200" kern="1200" dirty="0">
                <a:solidFill>
                  <a:schemeClr val="bg1"/>
                </a:solidFill>
                <a:latin typeface="+mj-lt"/>
                <a:ea typeface="+mj-ea"/>
                <a:cs typeface="+mj-cs"/>
              </a:rPr>
              <a:t>Across the US</a:t>
            </a:r>
          </a:p>
        </p:txBody>
      </p:sp>
      <p:pic>
        <p:nvPicPr>
          <p:cNvPr id="4" name="Content Placeholder 3">
            <a:extLst>
              <a:ext uri="{FF2B5EF4-FFF2-40B4-BE49-F238E27FC236}">
                <a16:creationId xmlns:a16="http://schemas.microsoft.com/office/drawing/2014/main" id="{442C0790-10AD-623A-E92C-66D2028759D2}"/>
              </a:ext>
            </a:extLst>
          </p:cNvPr>
          <p:cNvPicPr>
            <a:picLocks noGrp="1" noChangeAspect="1"/>
          </p:cNvPicPr>
          <p:nvPr>
            <p:ph idx="1"/>
          </p:nvPr>
        </p:nvPicPr>
        <p:blipFill>
          <a:blip r:embed="rId3"/>
          <a:stretch>
            <a:fillRect/>
          </a:stretch>
        </p:blipFill>
        <p:spPr>
          <a:xfrm>
            <a:off x="1801295" y="1396588"/>
            <a:ext cx="8983855" cy="5502610"/>
          </a:xfrm>
          <a:prstGeom prst="rect">
            <a:avLst/>
          </a:prstGeom>
        </p:spPr>
      </p:pic>
    </p:spTree>
    <p:extLst>
      <p:ext uri="{BB962C8B-B14F-4D97-AF65-F5344CB8AC3E}">
        <p14:creationId xmlns:p14="http://schemas.microsoft.com/office/powerpoint/2010/main" val="423677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81BB3-7CC7-A7E1-512B-223E9AB0DF3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0B2A467-D05D-8EDB-D46D-8564E1F328BF}"/>
              </a:ext>
            </a:extLst>
          </p:cNvPr>
          <p:cNvSpPr/>
          <p:nvPr/>
        </p:nvSpPr>
        <p:spPr>
          <a:xfrm>
            <a:off x="0" y="307777"/>
            <a:ext cx="12192000" cy="78228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45FF7-E9C9-B2B7-02CD-E22375D29DBA}"/>
              </a:ext>
            </a:extLst>
          </p:cNvPr>
          <p:cNvSpPr>
            <a:spLocks noGrp="1"/>
          </p:cNvSpPr>
          <p:nvPr>
            <p:ph type="title"/>
          </p:nvPr>
        </p:nvSpPr>
        <p:spPr>
          <a:xfrm>
            <a:off x="838200" y="-1"/>
            <a:ext cx="10515600" cy="1583985"/>
          </a:xfrm>
        </p:spPr>
        <p:txBody>
          <a:bodyPr/>
          <a:lstStyle/>
          <a:p>
            <a:pPr algn="ctr"/>
            <a:r>
              <a:rPr lang="en-US" dirty="0">
                <a:solidFill>
                  <a:schemeClr val="bg1"/>
                </a:solidFill>
              </a:rPr>
              <a:t>Post-</a:t>
            </a:r>
            <a:r>
              <a:rPr lang="en-US" i="1" dirty="0">
                <a:solidFill>
                  <a:schemeClr val="bg1"/>
                </a:solidFill>
              </a:rPr>
              <a:t>Dobbs </a:t>
            </a:r>
            <a:r>
              <a:rPr lang="en-US" dirty="0">
                <a:solidFill>
                  <a:schemeClr val="bg1"/>
                </a:solidFill>
              </a:rPr>
              <a:t>America</a:t>
            </a:r>
          </a:p>
        </p:txBody>
      </p:sp>
      <p:sp>
        <p:nvSpPr>
          <p:cNvPr id="7" name="TextBox 6">
            <a:extLst>
              <a:ext uri="{FF2B5EF4-FFF2-40B4-BE49-F238E27FC236}">
                <a16:creationId xmlns:a16="http://schemas.microsoft.com/office/drawing/2014/main" id="{B822109F-5E04-14F6-771D-60CFE2EF47B5}"/>
              </a:ext>
            </a:extLst>
          </p:cNvPr>
          <p:cNvSpPr txBox="1"/>
          <p:nvPr/>
        </p:nvSpPr>
        <p:spPr>
          <a:xfrm>
            <a:off x="0" y="6550223"/>
            <a:ext cx="10515600" cy="307777"/>
          </a:xfrm>
          <a:prstGeom prst="rect">
            <a:avLst/>
          </a:prstGeom>
          <a:noFill/>
        </p:spPr>
        <p:txBody>
          <a:bodyPr wrap="square" rtlCol="0">
            <a:spAutoFit/>
          </a:bodyPr>
          <a:lstStyle/>
          <a:p>
            <a:r>
              <a:rPr lang="en-US" sz="1400" dirty="0"/>
              <a:t>https://</a:t>
            </a:r>
            <a:r>
              <a:rPr lang="en-US" sz="1400" dirty="0" err="1"/>
              <a:t>www.kff.org</a:t>
            </a:r>
            <a:r>
              <a:rPr lang="en-US" sz="1400" dirty="0"/>
              <a:t>/</a:t>
            </a:r>
            <a:r>
              <a:rPr lang="en-US" sz="1400" dirty="0" err="1"/>
              <a:t>womens</a:t>
            </a:r>
            <a:r>
              <a:rPr lang="en-US" sz="1400" dirty="0"/>
              <a:t>-health-policy/key-facts-on-abortion-in-the-united-states/?entry=table-of-contents-what-is-abortion</a:t>
            </a:r>
          </a:p>
        </p:txBody>
      </p:sp>
      <p:pic>
        <p:nvPicPr>
          <p:cNvPr id="3" name="Picture 2">
            <a:extLst>
              <a:ext uri="{FF2B5EF4-FFF2-40B4-BE49-F238E27FC236}">
                <a16:creationId xmlns:a16="http://schemas.microsoft.com/office/drawing/2014/main" id="{B4083F86-EA0C-181B-BB41-BDB88A863F46}"/>
              </a:ext>
            </a:extLst>
          </p:cNvPr>
          <p:cNvPicPr>
            <a:picLocks noChangeAspect="1"/>
          </p:cNvPicPr>
          <p:nvPr/>
        </p:nvPicPr>
        <p:blipFill>
          <a:blip r:embed="rId3"/>
          <a:stretch>
            <a:fillRect/>
          </a:stretch>
        </p:blipFill>
        <p:spPr>
          <a:xfrm>
            <a:off x="0" y="1919204"/>
            <a:ext cx="4223157" cy="1346199"/>
          </a:xfrm>
          <a:prstGeom prst="rect">
            <a:avLst/>
          </a:prstGeom>
        </p:spPr>
      </p:pic>
      <p:pic>
        <p:nvPicPr>
          <p:cNvPr id="10" name="Content Placeholder 9">
            <a:extLst>
              <a:ext uri="{FF2B5EF4-FFF2-40B4-BE49-F238E27FC236}">
                <a16:creationId xmlns:a16="http://schemas.microsoft.com/office/drawing/2014/main" id="{3B94C59C-BBD8-A827-1788-3C5381199D02}"/>
              </a:ext>
            </a:extLst>
          </p:cNvPr>
          <p:cNvPicPr>
            <a:picLocks noGrp="1" noChangeAspect="1"/>
          </p:cNvPicPr>
          <p:nvPr>
            <p:ph idx="1"/>
          </p:nvPr>
        </p:nvPicPr>
        <p:blipFill>
          <a:blip r:embed="rId4"/>
          <a:srcRect l="2636" r="2005"/>
          <a:stretch>
            <a:fillRect/>
          </a:stretch>
        </p:blipFill>
        <p:spPr>
          <a:xfrm>
            <a:off x="4453466" y="1583985"/>
            <a:ext cx="7603067" cy="4966238"/>
          </a:xfrm>
          <a:prstGeom prst="rect">
            <a:avLst/>
          </a:prstGeom>
        </p:spPr>
      </p:pic>
    </p:spTree>
    <p:extLst>
      <p:ext uri="{BB962C8B-B14F-4D97-AF65-F5344CB8AC3E}">
        <p14:creationId xmlns:p14="http://schemas.microsoft.com/office/powerpoint/2010/main" val="151313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15A58-81BB-4916-A3C5-255A074E6A85}"/>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New York</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1FD08D-E229-5EF3-E7E0-53835BFC28FB}"/>
              </a:ext>
            </a:extLst>
          </p:cNvPr>
          <p:cNvSpPr>
            <a:spLocks noGrp="1"/>
          </p:cNvSpPr>
          <p:nvPr>
            <p:ph idx="1"/>
          </p:nvPr>
        </p:nvSpPr>
        <p:spPr>
          <a:xfrm>
            <a:off x="1155548" y="2217343"/>
            <a:ext cx="9880893" cy="3959619"/>
          </a:xfrm>
        </p:spPr>
        <p:txBody>
          <a:bodyPr>
            <a:normAutofit/>
          </a:bodyPr>
          <a:lstStyle/>
          <a:p>
            <a:r>
              <a:rPr lang="en-US" b="1" dirty="0"/>
              <a:t>Tarasoff Duty</a:t>
            </a:r>
            <a:r>
              <a:rPr lang="en-US" dirty="0"/>
              <a:t>:  N.Y. [Mental Hygiene] Law §9.46</a:t>
            </a:r>
          </a:p>
          <a:p>
            <a:pPr lvl="1"/>
            <a:r>
              <a:rPr lang="en-US" sz="2800" dirty="0"/>
              <a:t>Mandatory </a:t>
            </a:r>
          </a:p>
          <a:p>
            <a:pPr lvl="1"/>
            <a:r>
              <a:rPr lang="en-US" sz="2800" dirty="0"/>
              <a:t>If “reasonable professional judgment” … that a patient is “likely to engage in … serious harm to self or others,” </a:t>
            </a:r>
            <a:r>
              <a:rPr lang="en-US" sz="2800" i="1" dirty="0"/>
              <a:t>must</a:t>
            </a:r>
            <a:r>
              <a:rPr lang="en-US" sz="2800" dirty="0"/>
              <a:t> report to authorities. </a:t>
            </a:r>
          </a:p>
          <a:p>
            <a:r>
              <a:rPr lang="en-US" dirty="0"/>
              <a:t>Is the fetus an identifiable person?</a:t>
            </a:r>
          </a:p>
          <a:p>
            <a:pPr lvl="1"/>
            <a:r>
              <a:rPr lang="en-US" sz="2800" dirty="0"/>
              <a:t>No</a:t>
            </a:r>
          </a:p>
          <a:p>
            <a:r>
              <a:rPr lang="en-US" dirty="0"/>
              <a:t>Is abortion a threat?</a:t>
            </a:r>
          </a:p>
          <a:p>
            <a:endParaRPr lang="en-US" sz="2400" dirty="0"/>
          </a:p>
        </p:txBody>
      </p:sp>
    </p:spTree>
    <p:extLst>
      <p:ext uri="{BB962C8B-B14F-4D97-AF65-F5344CB8AC3E}">
        <p14:creationId xmlns:p14="http://schemas.microsoft.com/office/powerpoint/2010/main" val="3009682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30177</TotalTime>
  <Words>3137</Words>
  <Application>Microsoft Macintosh PowerPoint</Application>
  <PresentationFormat>Widescreen</PresentationFormat>
  <Paragraphs>218</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Wingdings</vt:lpstr>
      <vt:lpstr>Office Theme</vt:lpstr>
      <vt:lpstr>A Perfect Storm? The Intersection of Dobbs, Fetal Personhood and Tarasoff</vt:lpstr>
      <vt:lpstr>Objectives</vt:lpstr>
      <vt:lpstr>Jenny</vt:lpstr>
      <vt:lpstr>Overarching Questions</vt:lpstr>
      <vt:lpstr>Rethinking Tarasoff  Post-2022</vt:lpstr>
      <vt:lpstr>When potential victim is a minor,  who may be warned?</vt:lpstr>
      <vt:lpstr>Tarasoff Across the US</vt:lpstr>
      <vt:lpstr>Post-Dobbs America</vt:lpstr>
      <vt:lpstr>New York</vt:lpstr>
      <vt:lpstr>Texas</vt:lpstr>
      <vt:lpstr>Idaho</vt:lpstr>
      <vt:lpstr>Louisiana</vt:lpstr>
      <vt:lpstr>Are therapeutic relationships at risk?</vt:lpstr>
      <vt:lpstr>Mitigation Strategies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S Flicker</dc:creator>
  <cp:lastModifiedBy>Lauren S Flicker</cp:lastModifiedBy>
  <cp:revision>9</cp:revision>
  <dcterms:created xsi:type="dcterms:W3CDTF">2026-04-21T15:09:04Z</dcterms:created>
  <dcterms:modified xsi:type="dcterms:W3CDTF">2026-05-28T17:10:41Z</dcterms:modified>
</cp:coreProperties>
</file>