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Times New Roman MT" panose="02030502070405020303"/>
      <p:regular r:id="rId12"/>
    </p:embeddedFont>
    <p:embeddedFont>
      <p:font typeface="Times New Roman MT Bold" panose="02030802070405020303"/>
      <p:regular r:id="rId13"/>
      <p:bold r:id="rId14"/>
    </p:embeddedFont>
    <p:embeddedFont>
      <p:font typeface="Times New Roman MT Bold Italics" panose="02030802070405090303"/>
      <p:regular r:id="rId15"/>
      <p:bold r:id="rId16"/>
      <p:italic r:id="rId17"/>
      <p:boldItalic r:id="rId18"/>
    </p:embeddedFont>
    <p:embeddedFont>
      <p:font typeface="Times New Roman MT Italics" panose="02030502070405090303"/>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9" d="100"/>
          <a:sy n="79" d="100"/>
        </p:scale>
        <p:origin x="60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306570" y="4340300"/>
            <a:ext cx="5674859" cy="2062986"/>
          </a:xfrm>
          <a:prstGeom prst="rect">
            <a:avLst/>
          </a:prstGeom>
        </p:spPr>
        <p:txBody>
          <a:bodyPr lIns="0" tIns="0" rIns="0" bIns="0" rtlCol="0" anchor="t">
            <a:spAutoFit/>
          </a:bodyPr>
          <a:lstStyle/>
          <a:p>
            <a:pPr algn="ctr">
              <a:lnSpc>
                <a:spcPts val="5334"/>
              </a:lnSpc>
            </a:pPr>
            <a:r>
              <a:rPr lang="en-US" sz="3810" b="1">
                <a:solidFill>
                  <a:srgbClr val="000000"/>
                </a:solidFill>
                <a:latin typeface="Times New Roman MT Bold"/>
                <a:ea typeface="Times New Roman MT Bold"/>
                <a:cs typeface="Times New Roman MT Bold"/>
                <a:sym typeface="Times New Roman MT Bold"/>
              </a:rPr>
              <a:t>Antitrust in the Quasi-Verse</a:t>
            </a:r>
          </a:p>
          <a:p>
            <a:pPr algn="ctr">
              <a:lnSpc>
                <a:spcPts val="5334"/>
              </a:lnSpc>
            </a:pPr>
            <a:endParaRPr lang="en-US" sz="3810" b="1">
              <a:solidFill>
                <a:srgbClr val="000000"/>
              </a:solidFill>
              <a:latin typeface="Times New Roman MT Bold"/>
              <a:ea typeface="Times New Roman MT Bold"/>
              <a:cs typeface="Times New Roman MT Bold"/>
              <a:sym typeface="Times New Roman MT Bold"/>
            </a:endParaRPr>
          </a:p>
          <a:p>
            <a:pPr algn="ctr">
              <a:lnSpc>
                <a:spcPts val="5334"/>
              </a:lnSpc>
            </a:pPr>
            <a:r>
              <a:rPr lang="en-US" sz="3810">
                <a:solidFill>
                  <a:srgbClr val="000000"/>
                </a:solidFill>
                <a:latin typeface="Times New Roman MT"/>
                <a:ea typeface="Times New Roman MT"/>
                <a:cs typeface="Times New Roman MT"/>
                <a:sym typeface="Times New Roman MT"/>
              </a:rPr>
              <a:t>Alicia Gilbert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5940964" y="4392869"/>
            <a:ext cx="6822557" cy="2180491"/>
          </a:xfrm>
          <a:prstGeom prst="rect">
            <a:avLst/>
          </a:prstGeom>
        </p:spPr>
        <p:txBody>
          <a:bodyPr lIns="0" tIns="0" rIns="0" bIns="0" rtlCol="0" anchor="t">
            <a:spAutoFit/>
          </a:bodyPr>
          <a:lstStyle/>
          <a:p>
            <a:pPr algn="ctr">
              <a:lnSpc>
                <a:spcPts val="4240"/>
              </a:lnSpc>
            </a:pPr>
            <a:r>
              <a:rPr lang="en-US" sz="3028" b="1" spc="121">
                <a:solidFill>
                  <a:srgbClr val="000000"/>
                </a:solidFill>
                <a:latin typeface="Times New Roman MT Bold"/>
                <a:ea typeface="Times New Roman MT Bold"/>
                <a:cs typeface="Times New Roman MT Bold"/>
                <a:sym typeface="Times New Roman MT Bold"/>
              </a:rPr>
              <a:t>Alicia Gilbert</a:t>
            </a:r>
          </a:p>
          <a:p>
            <a:pPr algn="ctr">
              <a:lnSpc>
                <a:spcPts val="4240"/>
              </a:lnSpc>
            </a:pPr>
            <a:r>
              <a:rPr lang="en-US" sz="3028" spc="121">
                <a:solidFill>
                  <a:srgbClr val="000000"/>
                </a:solidFill>
                <a:latin typeface="Times New Roman MT"/>
                <a:ea typeface="Times New Roman MT"/>
                <a:cs typeface="Times New Roman MT"/>
                <a:sym typeface="Times New Roman MT"/>
              </a:rPr>
              <a:t>Assistant Professor of Law</a:t>
            </a:r>
          </a:p>
          <a:p>
            <a:pPr algn="ctr">
              <a:lnSpc>
                <a:spcPts val="4240"/>
              </a:lnSpc>
            </a:pPr>
            <a:endParaRPr lang="en-US" sz="3028" spc="121">
              <a:solidFill>
                <a:srgbClr val="000000"/>
              </a:solidFill>
              <a:latin typeface="Times New Roman MT"/>
              <a:ea typeface="Times New Roman MT"/>
              <a:cs typeface="Times New Roman MT"/>
              <a:sym typeface="Times New Roman MT"/>
            </a:endParaRPr>
          </a:p>
          <a:p>
            <a:pPr algn="ctr">
              <a:lnSpc>
                <a:spcPts val="4240"/>
              </a:lnSpc>
            </a:pPr>
            <a:r>
              <a:rPr lang="en-US" sz="3028" b="1" spc="121">
                <a:solidFill>
                  <a:srgbClr val="000000"/>
                </a:solidFill>
                <a:latin typeface="Times New Roman MT Bold"/>
                <a:ea typeface="Times New Roman MT Bold"/>
                <a:cs typeface="Times New Roman MT Bold"/>
                <a:sym typeface="Times New Roman MT Bold"/>
              </a:rPr>
              <a:t>agilber8@samford.edu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66710" y="1522881"/>
            <a:ext cx="11154579" cy="8529298"/>
          </a:xfrm>
          <a:custGeom>
            <a:avLst/>
            <a:gdLst/>
            <a:ahLst/>
            <a:cxnLst/>
            <a:rect l="l" t="t" r="r" b="b"/>
            <a:pathLst>
              <a:path w="11154579" h="8529298">
                <a:moveTo>
                  <a:pt x="0" y="0"/>
                </a:moveTo>
                <a:lnTo>
                  <a:pt x="11154580" y="0"/>
                </a:lnTo>
                <a:lnTo>
                  <a:pt x="11154580" y="8529298"/>
                </a:lnTo>
                <a:lnTo>
                  <a:pt x="0" y="8529298"/>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34163" y="405130"/>
            <a:ext cx="18019675" cy="619400"/>
          </a:xfrm>
          <a:prstGeom prst="rect">
            <a:avLst/>
          </a:prstGeom>
        </p:spPr>
        <p:txBody>
          <a:bodyPr lIns="0" tIns="0" rIns="0" bIns="0" rtlCol="0" anchor="t">
            <a:spAutoFit/>
          </a:bodyPr>
          <a:lstStyle/>
          <a:p>
            <a:pPr algn="ctr">
              <a:lnSpc>
                <a:spcPts val="5039"/>
              </a:lnSpc>
            </a:pPr>
            <a:r>
              <a:rPr lang="en-US" sz="3599" b="1" dirty="0">
                <a:solidFill>
                  <a:srgbClr val="041F60"/>
                </a:solidFill>
                <a:latin typeface="Times New Roman MT Bold"/>
                <a:ea typeface="Times New Roman MT Bold"/>
                <a:cs typeface="Times New Roman MT Bold"/>
                <a:sym typeface="Times New Roman MT Bold"/>
              </a:rPr>
              <a:t>Healthcare financialization is not limited to for-profit entities.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586668"/>
            <a:ext cx="16230600" cy="5997849"/>
          </a:xfrm>
          <a:custGeom>
            <a:avLst/>
            <a:gdLst/>
            <a:ahLst/>
            <a:cxnLst/>
            <a:rect l="l" t="t" r="r" b="b"/>
            <a:pathLst>
              <a:path w="16230600" h="5997849">
                <a:moveTo>
                  <a:pt x="0" y="0"/>
                </a:moveTo>
                <a:lnTo>
                  <a:pt x="16230600" y="0"/>
                </a:lnTo>
                <a:lnTo>
                  <a:pt x="16230600" y="5997848"/>
                </a:lnTo>
                <a:lnTo>
                  <a:pt x="0" y="5997848"/>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649851"/>
            <a:ext cx="16230600" cy="1309718"/>
          </a:xfrm>
          <a:prstGeom prst="rect">
            <a:avLst/>
          </a:prstGeom>
        </p:spPr>
        <p:txBody>
          <a:bodyPr lIns="0" tIns="0" rIns="0" bIns="0" rtlCol="0" anchor="t">
            <a:spAutoFit/>
          </a:bodyPr>
          <a:lstStyle/>
          <a:p>
            <a:pPr algn="l">
              <a:lnSpc>
                <a:spcPts val="5194"/>
              </a:lnSpc>
              <a:spcBef>
                <a:spcPct val="0"/>
              </a:spcBef>
            </a:pPr>
            <a:r>
              <a:rPr lang="en-US" sz="3710" b="1" dirty="0">
                <a:solidFill>
                  <a:srgbClr val="041F60"/>
                </a:solidFill>
                <a:latin typeface="Times New Roman MT Bold"/>
                <a:ea typeface="Times New Roman MT Bold"/>
                <a:cs typeface="Times New Roman MT Bold"/>
                <a:sym typeface="Times New Roman MT Bold"/>
              </a:rPr>
              <a:t>Public hospitals are those with a connection to the federal, state, or local government, including local districts, hospital authorities, or public trusts.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616947"/>
            <a:ext cx="16022804" cy="4426300"/>
          </a:xfrm>
          <a:custGeom>
            <a:avLst/>
            <a:gdLst/>
            <a:ahLst/>
            <a:cxnLst/>
            <a:rect l="l" t="t" r="r" b="b"/>
            <a:pathLst>
              <a:path w="16022804" h="4426300">
                <a:moveTo>
                  <a:pt x="0" y="0"/>
                </a:moveTo>
                <a:lnTo>
                  <a:pt x="16022804" y="0"/>
                </a:lnTo>
                <a:lnTo>
                  <a:pt x="16022804" y="4426300"/>
                </a:lnTo>
                <a:lnTo>
                  <a:pt x="0" y="44263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98518"/>
            <a:ext cx="9194421" cy="10554987"/>
          </a:xfrm>
          <a:custGeom>
            <a:avLst/>
            <a:gdLst/>
            <a:ahLst/>
            <a:cxnLst/>
            <a:rect l="l" t="t" r="r" b="b"/>
            <a:pathLst>
              <a:path w="9194421" h="10554987">
                <a:moveTo>
                  <a:pt x="0" y="0"/>
                </a:moveTo>
                <a:lnTo>
                  <a:pt x="9194421" y="0"/>
                </a:lnTo>
                <a:lnTo>
                  <a:pt x="9194421" y="10554987"/>
                </a:lnTo>
                <a:lnTo>
                  <a:pt x="0" y="10554987"/>
                </a:lnTo>
                <a:lnTo>
                  <a:pt x="0" y="0"/>
                </a:lnTo>
                <a:close/>
              </a:path>
            </a:pathLst>
          </a:custGeom>
          <a:blipFill>
            <a:blip r:embed="rId2"/>
            <a:stretch>
              <a:fillRect l="-4214" r="-4214"/>
            </a:stretch>
          </a:blipFill>
        </p:spPr>
        <p:txBody>
          <a:bodyPr/>
          <a:lstStyle/>
          <a:p>
            <a:endParaRPr lang="en-US"/>
          </a:p>
        </p:txBody>
      </p:sp>
      <p:sp>
        <p:nvSpPr>
          <p:cNvPr id="3" name="TextBox 3"/>
          <p:cNvSpPr txBox="1"/>
          <p:nvPr/>
        </p:nvSpPr>
        <p:spPr>
          <a:xfrm>
            <a:off x="9432781" y="1170572"/>
            <a:ext cx="6661396" cy="7472680"/>
          </a:xfrm>
          <a:prstGeom prst="rect">
            <a:avLst/>
          </a:prstGeom>
        </p:spPr>
        <p:txBody>
          <a:bodyPr lIns="0" tIns="0" rIns="0" bIns="0" rtlCol="0" anchor="t">
            <a:spAutoFit/>
          </a:bodyPr>
          <a:lstStyle/>
          <a:p>
            <a:pPr marL="0" lvl="0" indent="0" algn="l">
              <a:lnSpc>
                <a:spcPts val="3920"/>
              </a:lnSpc>
              <a:spcBef>
                <a:spcPct val="0"/>
              </a:spcBef>
            </a:pPr>
            <a:r>
              <a:rPr lang="en-US" sz="2800">
                <a:solidFill>
                  <a:srgbClr val="000000"/>
                </a:solidFill>
                <a:latin typeface="Times New Roman MT"/>
                <a:ea typeface="Times New Roman MT"/>
                <a:cs typeface="Times New Roman MT"/>
                <a:sym typeface="Times New Roman MT"/>
              </a:rPr>
              <a:t>This figure roughly estimates the number of hospitals owned by Districts and Authorities, relying on CMS </a:t>
            </a:r>
            <a:r>
              <a:rPr lang="en-US" sz="2800" u="none" strike="noStrike">
                <a:solidFill>
                  <a:srgbClr val="000000"/>
                </a:solidFill>
                <a:latin typeface="Times New Roman MT"/>
                <a:ea typeface="Times New Roman MT"/>
                <a:cs typeface="Times New Roman MT"/>
                <a:sym typeface="Times New Roman MT"/>
              </a:rPr>
              <a:t>Hospital General Information data. </a:t>
            </a:r>
          </a:p>
          <a:p>
            <a:pPr marL="0" lvl="0" indent="0" algn="l">
              <a:lnSpc>
                <a:spcPts val="3920"/>
              </a:lnSpc>
              <a:spcBef>
                <a:spcPct val="0"/>
              </a:spcBef>
            </a:pPr>
            <a:endParaRPr lang="en-US" sz="2800" u="none" strike="noStrike">
              <a:solidFill>
                <a:srgbClr val="000000"/>
              </a:solidFill>
              <a:latin typeface="Times New Roman MT"/>
              <a:ea typeface="Times New Roman MT"/>
              <a:cs typeface="Times New Roman MT"/>
              <a:sym typeface="Times New Roman MT"/>
            </a:endParaRPr>
          </a:p>
          <a:p>
            <a:pPr marL="0" lvl="0" indent="0" algn="l">
              <a:lnSpc>
                <a:spcPts val="3920"/>
              </a:lnSpc>
              <a:spcBef>
                <a:spcPct val="0"/>
              </a:spcBef>
            </a:pPr>
            <a:r>
              <a:rPr lang="en-US" sz="2800" u="none" strike="noStrike">
                <a:solidFill>
                  <a:srgbClr val="000000"/>
                </a:solidFill>
                <a:latin typeface="Times New Roman MT"/>
                <a:ea typeface="Times New Roman MT"/>
                <a:cs typeface="Times New Roman MT"/>
                <a:sym typeface="Times New Roman MT"/>
              </a:rPr>
              <a:t>The first column shows the States that have enabling statutes that allow for the creation of Districts or Authorities. </a:t>
            </a:r>
          </a:p>
          <a:p>
            <a:pPr marL="0" lvl="0" indent="0" algn="l">
              <a:lnSpc>
                <a:spcPts val="3920"/>
              </a:lnSpc>
              <a:spcBef>
                <a:spcPct val="0"/>
              </a:spcBef>
            </a:pPr>
            <a:endParaRPr lang="en-US" sz="2800" u="none" strike="noStrike">
              <a:solidFill>
                <a:srgbClr val="000000"/>
              </a:solidFill>
              <a:latin typeface="Times New Roman MT"/>
              <a:ea typeface="Times New Roman MT"/>
              <a:cs typeface="Times New Roman MT"/>
              <a:sym typeface="Times New Roman MT"/>
            </a:endParaRPr>
          </a:p>
          <a:p>
            <a:pPr marL="0" lvl="0" indent="0" algn="l">
              <a:lnSpc>
                <a:spcPts val="3920"/>
              </a:lnSpc>
              <a:spcBef>
                <a:spcPct val="0"/>
              </a:spcBef>
            </a:pPr>
            <a:r>
              <a:rPr lang="en-US" sz="2800" u="none" strike="noStrike">
                <a:solidFill>
                  <a:srgbClr val="000000"/>
                </a:solidFill>
                <a:latin typeface="Times New Roman MT"/>
                <a:ea typeface="Times New Roman MT"/>
                <a:cs typeface="Times New Roman MT"/>
                <a:sym typeface="Times New Roman MT"/>
              </a:rPr>
              <a:t>The second column shows the number of hospitals owned by Districts or Authorities and that are certified by CMS in each of those states. The third column depicts the total number of hospitals certified by CMS in those states.  </a:t>
            </a:r>
          </a:p>
        </p:txBody>
      </p:sp>
      <p:sp>
        <p:nvSpPr>
          <p:cNvPr id="4" name="TextBox 4"/>
          <p:cNvSpPr txBox="1"/>
          <p:nvPr/>
        </p:nvSpPr>
        <p:spPr>
          <a:xfrm>
            <a:off x="8471018" y="398145"/>
            <a:ext cx="8807332" cy="630555"/>
          </a:xfrm>
          <a:prstGeom prst="rect">
            <a:avLst/>
          </a:prstGeom>
        </p:spPr>
        <p:txBody>
          <a:bodyPr lIns="0" tIns="0" rIns="0" bIns="0" rtlCol="0" anchor="t">
            <a:spAutoFit/>
          </a:bodyPr>
          <a:lstStyle/>
          <a:p>
            <a:pPr algn="ctr">
              <a:lnSpc>
                <a:spcPts val="4620"/>
              </a:lnSpc>
            </a:pPr>
            <a:r>
              <a:rPr lang="en-US" sz="3300" b="1">
                <a:solidFill>
                  <a:srgbClr val="041F60"/>
                </a:solidFill>
                <a:latin typeface="Times New Roman MT Bold"/>
                <a:ea typeface="Times New Roman MT Bold"/>
                <a:cs typeface="Times New Roman MT Bold"/>
                <a:sym typeface="Times New Roman MT Bold"/>
              </a:rPr>
              <a:t>Quasi-Corporation Hospital Ownership</a:t>
            </a:r>
            <a:r>
              <a:rPr lang="en-US" sz="3300" b="1">
                <a:solidFill>
                  <a:srgbClr val="000000"/>
                </a:solidFill>
                <a:latin typeface="Times New Roman MT Bold"/>
                <a:ea typeface="Times New Roman MT Bold"/>
                <a:cs typeface="Times New Roman MT Bold"/>
                <a:sym typeface="Times New Roman MT Bold"/>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520541"/>
            <a:ext cx="8630555" cy="3992529"/>
            <a:chOff x="0" y="-2897"/>
            <a:chExt cx="1337099" cy="618547"/>
          </a:xfrm>
        </p:grpSpPr>
        <p:sp>
          <p:nvSpPr>
            <p:cNvPr id="3" name="Freeform 3"/>
            <p:cNvSpPr/>
            <p:nvPr/>
          </p:nvSpPr>
          <p:spPr>
            <a:xfrm>
              <a:off x="0" y="0"/>
              <a:ext cx="1337099" cy="615650"/>
            </a:xfrm>
            <a:custGeom>
              <a:avLst/>
              <a:gdLst/>
              <a:ahLst/>
              <a:cxnLst/>
              <a:rect l="l" t="t" r="r" b="b"/>
              <a:pathLst>
                <a:path w="1337099" h="615650">
                  <a:moveTo>
                    <a:pt x="8970" y="0"/>
                  </a:moveTo>
                  <a:lnTo>
                    <a:pt x="1328129" y="0"/>
                  </a:lnTo>
                  <a:cubicBezTo>
                    <a:pt x="1333083" y="0"/>
                    <a:pt x="1337099" y="4016"/>
                    <a:pt x="1337099" y="8970"/>
                  </a:cubicBezTo>
                  <a:lnTo>
                    <a:pt x="1337099" y="606680"/>
                  </a:lnTo>
                  <a:cubicBezTo>
                    <a:pt x="1337099" y="609059"/>
                    <a:pt x="1336154" y="611341"/>
                    <a:pt x="1334472" y="613023"/>
                  </a:cubicBezTo>
                  <a:cubicBezTo>
                    <a:pt x="1332789" y="614705"/>
                    <a:pt x="1330508" y="615650"/>
                    <a:pt x="1328129" y="615650"/>
                  </a:cubicBezTo>
                  <a:lnTo>
                    <a:pt x="8970" y="615650"/>
                  </a:lnTo>
                  <a:cubicBezTo>
                    <a:pt x="4016" y="615650"/>
                    <a:pt x="0" y="611634"/>
                    <a:pt x="0" y="606680"/>
                  </a:cubicBezTo>
                  <a:lnTo>
                    <a:pt x="0" y="8970"/>
                  </a:lnTo>
                  <a:cubicBezTo>
                    <a:pt x="0" y="4016"/>
                    <a:pt x="4016" y="0"/>
                    <a:pt x="8970" y="0"/>
                  </a:cubicBezTo>
                  <a:close/>
                </a:path>
              </a:pathLst>
            </a:custGeom>
            <a:solidFill>
              <a:srgbClr val="F5F7FC"/>
            </a:solidFill>
          </p:spPr>
          <p:txBody>
            <a:bodyPr/>
            <a:lstStyle/>
            <a:p>
              <a:endParaRPr lang="en-US"/>
            </a:p>
          </p:txBody>
        </p:sp>
        <p:sp>
          <p:nvSpPr>
            <p:cNvPr id="4" name="TextBox 4"/>
            <p:cNvSpPr txBox="1"/>
            <p:nvPr/>
          </p:nvSpPr>
          <p:spPr>
            <a:xfrm>
              <a:off x="0" y="-2897"/>
              <a:ext cx="1337099" cy="618547"/>
            </a:xfrm>
            <a:prstGeom prst="rect">
              <a:avLst/>
            </a:prstGeom>
          </p:spPr>
          <p:txBody>
            <a:bodyPr lIns="254000" tIns="254000" rIns="254000" bIns="254000" rtlCol="0" anchor="ctr"/>
            <a:lstStyle/>
            <a:p>
              <a:pPr algn="l">
                <a:lnSpc>
                  <a:spcPts val="5599"/>
                </a:lnSpc>
              </a:pPr>
              <a:r>
                <a:rPr lang="en-US" sz="3999" dirty="0">
                  <a:solidFill>
                    <a:srgbClr val="000000"/>
                  </a:solidFill>
                  <a:latin typeface="Times New Roman MT"/>
                  <a:ea typeface="Times New Roman MT"/>
                  <a:cs typeface="Times New Roman MT"/>
                  <a:sym typeface="Times New Roman MT"/>
                </a:rPr>
                <a:t>The entity claiming state action immunity </a:t>
              </a:r>
              <a:r>
                <a:rPr lang="en-US" sz="3999" i="1" dirty="0">
                  <a:solidFill>
                    <a:srgbClr val="000000"/>
                  </a:solidFill>
                  <a:latin typeface="Times New Roman MT Italics"/>
                  <a:ea typeface="Times New Roman MT Italics"/>
                  <a:cs typeface="Times New Roman MT Italics"/>
                  <a:sym typeface="Times New Roman MT Italics"/>
                </a:rPr>
                <a:t>must</a:t>
              </a:r>
              <a:r>
                <a:rPr lang="en-US" sz="3999" dirty="0">
                  <a:solidFill>
                    <a:srgbClr val="000000"/>
                  </a:solidFill>
                  <a:latin typeface="Times New Roman MT"/>
                  <a:ea typeface="Times New Roman MT"/>
                  <a:cs typeface="Times New Roman MT"/>
                  <a:sym typeface="Times New Roman MT"/>
                </a:rPr>
                <a:t> show that its challenged conduct was </a:t>
              </a:r>
              <a:r>
                <a:rPr lang="en-US" sz="3999" b="1" dirty="0">
                  <a:solidFill>
                    <a:srgbClr val="000000"/>
                  </a:solidFill>
                  <a:latin typeface="Times New Roman MT Bold"/>
                  <a:ea typeface="Times New Roman MT Bold"/>
                  <a:cs typeface="Times New Roman MT Bold"/>
                  <a:sym typeface="Times New Roman MT Bold"/>
                </a:rPr>
                <a:t>“clearly articulated and affirmatively expressed as state policy.”</a:t>
              </a:r>
              <a:r>
                <a:rPr lang="en-US" sz="3999" dirty="0">
                  <a:solidFill>
                    <a:srgbClr val="000000"/>
                  </a:solidFill>
                  <a:latin typeface="Times New Roman MT"/>
                  <a:ea typeface="Times New Roman MT"/>
                  <a:cs typeface="Times New Roman MT"/>
                  <a:sym typeface="Times New Roman MT"/>
                </a:rPr>
                <a:t> </a:t>
              </a:r>
            </a:p>
          </p:txBody>
        </p:sp>
      </p:grpSp>
      <p:grpSp>
        <p:nvGrpSpPr>
          <p:cNvPr id="5" name="Group 5"/>
          <p:cNvGrpSpPr/>
          <p:nvPr/>
        </p:nvGrpSpPr>
        <p:grpSpPr>
          <a:xfrm>
            <a:off x="1028700" y="5676901"/>
            <a:ext cx="8630555" cy="3581399"/>
            <a:chOff x="0" y="-48402"/>
            <a:chExt cx="1337099" cy="554853"/>
          </a:xfrm>
        </p:grpSpPr>
        <p:sp>
          <p:nvSpPr>
            <p:cNvPr id="6" name="Freeform 6"/>
            <p:cNvSpPr/>
            <p:nvPr/>
          </p:nvSpPr>
          <p:spPr>
            <a:xfrm>
              <a:off x="0" y="0"/>
              <a:ext cx="1337099" cy="506451"/>
            </a:xfrm>
            <a:custGeom>
              <a:avLst/>
              <a:gdLst/>
              <a:ahLst/>
              <a:cxnLst/>
              <a:rect l="l" t="t" r="r" b="b"/>
              <a:pathLst>
                <a:path w="1337099" h="506451">
                  <a:moveTo>
                    <a:pt x="8970" y="0"/>
                  </a:moveTo>
                  <a:lnTo>
                    <a:pt x="1328129" y="0"/>
                  </a:lnTo>
                  <a:cubicBezTo>
                    <a:pt x="1333083" y="0"/>
                    <a:pt x="1337099" y="4016"/>
                    <a:pt x="1337099" y="8970"/>
                  </a:cubicBezTo>
                  <a:lnTo>
                    <a:pt x="1337099" y="497480"/>
                  </a:lnTo>
                  <a:cubicBezTo>
                    <a:pt x="1337099" y="499859"/>
                    <a:pt x="1336154" y="502141"/>
                    <a:pt x="1334472" y="503823"/>
                  </a:cubicBezTo>
                  <a:cubicBezTo>
                    <a:pt x="1332789" y="505505"/>
                    <a:pt x="1330508" y="506451"/>
                    <a:pt x="1328129" y="506451"/>
                  </a:cubicBezTo>
                  <a:lnTo>
                    <a:pt x="8970" y="506451"/>
                  </a:lnTo>
                  <a:cubicBezTo>
                    <a:pt x="4016" y="506451"/>
                    <a:pt x="0" y="502434"/>
                    <a:pt x="0" y="497480"/>
                  </a:cubicBezTo>
                  <a:lnTo>
                    <a:pt x="0" y="8970"/>
                  </a:lnTo>
                  <a:cubicBezTo>
                    <a:pt x="0" y="4016"/>
                    <a:pt x="4016" y="0"/>
                    <a:pt x="8970" y="0"/>
                  </a:cubicBezTo>
                  <a:close/>
                </a:path>
              </a:pathLst>
            </a:custGeom>
            <a:solidFill>
              <a:srgbClr val="F5F7FC"/>
            </a:solidFill>
          </p:spPr>
          <p:txBody>
            <a:bodyPr/>
            <a:lstStyle/>
            <a:p>
              <a:endParaRPr lang="en-US"/>
            </a:p>
          </p:txBody>
        </p:sp>
        <p:sp>
          <p:nvSpPr>
            <p:cNvPr id="7" name="TextBox 7"/>
            <p:cNvSpPr txBox="1"/>
            <p:nvPr/>
          </p:nvSpPr>
          <p:spPr>
            <a:xfrm>
              <a:off x="0" y="-48402"/>
              <a:ext cx="1337099" cy="554853"/>
            </a:xfrm>
            <a:prstGeom prst="rect">
              <a:avLst/>
            </a:prstGeom>
          </p:spPr>
          <p:txBody>
            <a:bodyPr lIns="254000" tIns="254000" rIns="254000" bIns="254000" rtlCol="0" anchor="ctr"/>
            <a:lstStyle/>
            <a:p>
              <a:pPr algn="l">
                <a:lnSpc>
                  <a:spcPts val="5599"/>
                </a:lnSpc>
              </a:pPr>
              <a:r>
                <a:rPr lang="en-US" sz="3999" dirty="0">
                  <a:solidFill>
                    <a:srgbClr val="000000"/>
                  </a:solidFill>
                  <a:latin typeface="Times New Roman MT"/>
                  <a:ea typeface="Times New Roman MT"/>
                  <a:cs typeface="Times New Roman MT"/>
                  <a:sym typeface="Times New Roman MT"/>
                </a:rPr>
                <a:t>The entity claiming state action immunity </a:t>
              </a:r>
              <a:r>
                <a:rPr lang="en-US" sz="3999" i="1" dirty="0">
                  <a:solidFill>
                    <a:srgbClr val="000000"/>
                  </a:solidFill>
                  <a:latin typeface="Times New Roman MT Italics"/>
                  <a:ea typeface="Times New Roman MT Italics"/>
                  <a:cs typeface="Times New Roman MT Italics"/>
                  <a:sym typeface="Times New Roman MT Italics"/>
                </a:rPr>
                <a:t>may</a:t>
              </a:r>
              <a:r>
                <a:rPr lang="en-US" sz="3999" dirty="0">
                  <a:solidFill>
                    <a:srgbClr val="000000"/>
                  </a:solidFill>
                  <a:latin typeface="Times New Roman MT"/>
                  <a:ea typeface="Times New Roman MT"/>
                  <a:cs typeface="Times New Roman MT"/>
                  <a:sym typeface="Times New Roman MT"/>
                </a:rPr>
                <a:t> also have to show that the state’s policy is </a:t>
              </a:r>
              <a:r>
                <a:rPr lang="en-US" sz="3999" b="1" dirty="0">
                  <a:solidFill>
                    <a:srgbClr val="000000"/>
                  </a:solidFill>
                  <a:latin typeface="Times New Roman MT Bold"/>
                  <a:ea typeface="Times New Roman MT Bold"/>
                  <a:cs typeface="Times New Roman MT Bold"/>
                  <a:sym typeface="Times New Roman MT Bold"/>
                </a:rPr>
                <a:t>“actively supervised by the State itself.”</a:t>
              </a:r>
              <a:r>
                <a:rPr lang="en-US" sz="3999" dirty="0">
                  <a:solidFill>
                    <a:srgbClr val="000000"/>
                  </a:solidFill>
                  <a:latin typeface="Times New Roman MT"/>
                  <a:ea typeface="Times New Roman MT"/>
                  <a:cs typeface="Times New Roman MT"/>
                  <a:sym typeface="Times New Roman MT"/>
                </a:rPr>
                <a:t>  </a:t>
              </a:r>
            </a:p>
          </p:txBody>
        </p:sp>
      </p:grpSp>
      <p:sp>
        <p:nvSpPr>
          <p:cNvPr id="8" name="TextBox 8"/>
          <p:cNvSpPr txBox="1"/>
          <p:nvPr/>
        </p:nvSpPr>
        <p:spPr>
          <a:xfrm>
            <a:off x="534162" y="174150"/>
            <a:ext cx="17219675" cy="1033972"/>
          </a:xfrm>
          <a:prstGeom prst="rect">
            <a:avLst/>
          </a:prstGeom>
        </p:spPr>
        <p:txBody>
          <a:bodyPr lIns="0" tIns="0" rIns="0" bIns="0" rtlCol="0" anchor="t">
            <a:spAutoFit/>
          </a:bodyPr>
          <a:lstStyle/>
          <a:p>
            <a:pPr algn="ctr">
              <a:lnSpc>
                <a:spcPts val="7584"/>
              </a:lnSpc>
            </a:pPr>
            <a:r>
              <a:rPr lang="en-US" sz="5417" b="1" i="1">
                <a:solidFill>
                  <a:srgbClr val="041F60"/>
                </a:solidFill>
                <a:latin typeface="Times New Roman MT Bold Italics"/>
                <a:ea typeface="Times New Roman MT Bold Italics"/>
                <a:cs typeface="Times New Roman MT Bold Italics"/>
                <a:sym typeface="Times New Roman MT Bold Italics"/>
              </a:rPr>
              <a:t>Parker </a:t>
            </a:r>
            <a:r>
              <a:rPr lang="en-US" sz="5417" b="1">
                <a:solidFill>
                  <a:srgbClr val="041F60"/>
                </a:solidFill>
                <a:latin typeface="Times New Roman MT Bold"/>
                <a:ea typeface="Times New Roman MT Bold"/>
                <a:cs typeface="Times New Roman MT Bold"/>
                <a:sym typeface="Times New Roman MT Bold"/>
              </a:rPr>
              <a:t>or State Action Immunity </a:t>
            </a:r>
          </a:p>
        </p:txBody>
      </p:sp>
      <p:sp>
        <p:nvSpPr>
          <p:cNvPr id="9" name="TextBox 9"/>
          <p:cNvSpPr txBox="1"/>
          <p:nvPr/>
        </p:nvSpPr>
        <p:spPr>
          <a:xfrm>
            <a:off x="1038225" y="9210675"/>
            <a:ext cx="8630555" cy="1425600"/>
          </a:xfrm>
          <a:prstGeom prst="rect">
            <a:avLst/>
          </a:prstGeom>
        </p:spPr>
        <p:txBody>
          <a:bodyPr lIns="0" tIns="0" rIns="0" bIns="0" rtlCol="0" anchor="t">
            <a:spAutoFit/>
          </a:bodyPr>
          <a:lstStyle/>
          <a:p>
            <a:pPr algn="l">
              <a:lnSpc>
                <a:spcPts val="2779"/>
              </a:lnSpc>
            </a:pPr>
            <a:r>
              <a:rPr lang="en-US" sz="1985" i="1">
                <a:solidFill>
                  <a:srgbClr val="000000"/>
                </a:solidFill>
                <a:latin typeface="Times New Roman MT Italics"/>
                <a:ea typeface="Times New Roman MT Italics"/>
                <a:cs typeface="Times New Roman MT Italics"/>
                <a:sym typeface="Times New Roman MT Italics"/>
              </a:rPr>
              <a:t>California Retail Liquor Dealers Ass’n v. Midcal Aluminum, Inc.,</a:t>
            </a:r>
            <a:r>
              <a:rPr lang="en-US" sz="1985">
                <a:solidFill>
                  <a:srgbClr val="000000"/>
                </a:solidFill>
                <a:latin typeface="Times New Roman MT"/>
                <a:ea typeface="Times New Roman MT"/>
                <a:cs typeface="Times New Roman MT"/>
                <a:sym typeface="Times New Roman MT"/>
              </a:rPr>
              <a:t> 445 U.S. 97, 105 (1980) (quoting </a:t>
            </a:r>
            <a:r>
              <a:rPr lang="en-US" sz="1985" i="1">
                <a:solidFill>
                  <a:srgbClr val="000000"/>
                </a:solidFill>
                <a:latin typeface="Times New Roman MT Italics"/>
                <a:ea typeface="Times New Roman MT Italics"/>
                <a:cs typeface="Times New Roman MT Italics"/>
                <a:sym typeface="Times New Roman MT Italics"/>
              </a:rPr>
              <a:t>City of Lafayette v. Louisiana Power &amp; Light Co.,</a:t>
            </a:r>
            <a:r>
              <a:rPr lang="en-US" sz="1985">
                <a:solidFill>
                  <a:srgbClr val="000000"/>
                </a:solidFill>
                <a:latin typeface="Times New Roman MT"/>
                <a:ea typeface="Times New Roman MT"/>
                <a:cs typeface="Times New Roman MT"/>
                <a:sym typeface="Times New Roman MT"/>
              </a:rPr>
              <a:t> 435 U.S. 389, 410 (1978)).</a:t>
            </a:r>
          </a:p>
          <a:p>
            <a:pPr marL="0" lvl="0" indent="0" algn="l">
              <a:lnSpc>
                <a:spcPts val="2779"/>
              </a:lnSpc>
              <a:spcBef>
                <a:spcPct val="0"/>
              </a:spcBef>
            </a:pPr>
            <a:endParaRPr lang="en-US" sz="1985">
              <a:solidFill>
                <a:srgbClr val="000000"/>
              </a:solidFill>
              <a:latin typeface="Times New Roman MT"/>
              <a:ea typeface="Times New Roman MT"/>
              <a:cs typeface="Times New Roman MT"/>
              <a:sym typeface="Times New Roman MT"/>
            </a:endParaRPr>
          </a:p>
        </p:txBody>
      </p:sp>
      <p:sp>
        <p:nvSpPr>
          <p:cNvPr id="10" name="TextBox 10"/>
          <p:cNvSpPr txBox="1"/>
          <p:nvPr/>
        </p:nvSpPr>
        <p:spPr>
          <a:xfrm>
            <a:off x="9918290" y="1777048"/>
            <a:ext cx="7724468" cy="6643370"/>
          </a:xfrm>
          <a:prstGeom prst="rect">
            <a:avLst/>
          </a:prstGeom>
        </p:spPr>
        <p:txBody>
          <a:bodyPr lIns="0" tIns="0" rIns="0" bIns="0" rtlCol="0" anchor="t">
            <a:spAutoFit/>
          </a:bodyPr>
          <a:lstStyle/>
          <a:p>
            <a:pPr algn="l">
              <a:lnSpc>
                <a:spcPts val="4480"/>
              </a:lnSpc>
            </a:pPr>
            <a:r>
              <a:rPr lang="en-US" sz="3200" dirty="0">
                <a:solidFill>
                  <a:srgbClr val="000000"/>
                </a:solidFill>
                <a:latin typeface="Times New Roman MT"/>
                <a:ea typeface="Times New Roman MT"/>
                <a:cs typeface="Times New Roman MT"/>
                <a:sym typeface="Times New Roman MT"/>
              </a:rPr>
              <a:t>S. Ct. assumed that municipalities act in the public interest. The Ct. also relied on the fact that municipal officers are “checked to some degree through the electoral process,” which, along with public disclosure laws, “provide[s] some greater protection against antitrust abuses than exists for private parties.” </a:t>
            </a:r>
          </a:p>
          <a:p>
            <a:pPr algn="l">
              <a:lnSpc>
                <a:spcPts val="4480"/>
              </a:lnSpc>
            </a:pPr>
            <a:endParaRPr lang="en-US" sz="3200" dirty="0">
              <a:solidFill>
                <a:srgbClr val="000000"/>
              </a:solidFill>
              <a:latin typeface="Times New Roman MT"/>
              <a:ea typeface="Times New Roman MT"/>
              <a:cs typeface="Times New Roman MT"/>
              <a:sym typeface="Times New Roman MT"/>
            </a:endParaRPr>
          </a:p>
          <a:p>
            <a:pPr algn="l">
              <a:lnSpc>
                <a:spcPts val="3359"/>
              </a:lnSpc>
            </a:pPr>
            <a:r>
              <a:rPr lang="en-US" sz="2399" i="1" dirty="0">
                <a:solidFill>
                  <a:srgbClr val="000000"/>
                </a:solidFill>
                <a:latin typeface="Times New Roman MT Italics"/>
                <a:ea typeface="Times New Roman MT Italics"/>
                <a:cs typeface="Times New Roman MT Italics"/>
                <a:sym typeface="Times New Roman MT Italics"/>
              </a:rPr>
              <a:t>Town of Hallie v. City of Eau Claire</a:t>
            </a:r>
            <a:r>
              <a:rPr lang="en-US" sz="2399" dirty="0">
                <a:solidFill>
                  <a:srgbClr val="000000"/>
                </a:solidFill>
                <a:latin typeface="Times New Roman MT"/>
                <a:ea typeface="Times New Roman MT"/>
                <a:cs typeface="Times New Roman MT"/>
                <a:sym typeface="Times New Roman MT"/>
              </a:rPr>
              <a:t>, 471 U.S. 34, 45 (1985).</a:t>
            </a:r>
          </a:p>
          <a:p>
            <a:pPr algn="l">
              <a:lnSpc>
                <a:spcPts val="4480"/>
              </a:lnSpc>
            </a:pPr>
            <a:endParaRPr lang="en-US" sz="2399" dirty="0">
              <a:solidFill>
                <a:srgbClr val="000000"/>
              </a:solidFill>
              <a:latin typeface="Times New Roman MT"/>
              <a:ea typeface="Times New Roman MT"/>
              <a:cs typeface="Times New Roman MT"/>
              <a:sym typeface="Times New Roman MT"/>
            </a:endParaRPr>
          </a:p>
          <a:p>
            <a:pPr algn="ctr">
              <a:lnSpc>
                <a:spcPts val="4480"/>
              </a:lnSpc>
            </a:pPr>
            <a:endParaRPr lang="en-US" sz="2399" dirty="0">
              <a:solidFill>
                <a:srgbClr val="000000"/>
              </a:solidFill>
              <a:latin typeface="Times New Roman MT"/>
              <a:ea typeface="Times New Roman MT"/>
              <a:cs typeface="Times New Roman MT"/>
              <a:sym typeface="Times New Roman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35177" y="3374390"/>
            <a:ext cx="16149484" cy="341439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Times New Roman MT"/>
                <a:ea typeface="Times New Roman MT"/>
                <a:cs typeface="Times New Roman MT"/>
                <a:sym typeface="Times New Roman MT"/>
              </a:rPr>
              <a:t>Healthcare Authorities in Alabama may “exercise all powers granted hereunder in such manner as it may determine to be consistent with the purposes of this article, notwithstanding that as a consequence of such exercise of such powers it engages in activities that may be deemed ‘anticompetitive’ within the contemplation of the antitrust laws.” </a:t>
            </a:r>
          </a:p>
          <a:p>
            <a:pPr algn="ctr">
              <a:lnSpc>
                <a:spcPts val="4480"/>
              </a:lnSpc>
              <a:spcBef>
                <a:spcPct val="0"/>
              </a:spcBef>
            </a:pPr>
            <a:endParaRPr lang="en-US" sz="3200">
              <a:solidFill>
                <a:srgbClr val="000000"/>
              </a:solidFill>
              <a:latin typeface="Times New Roman MT"/>
              <a:ea typeface="Times New Roman MT"/>
              <a:cs typeface="Times New Roman MT"/>
              <a:sym typeface="Times New Roman MT"/>
            </a:endParaRPr>
          </a:p>
          <a:p>
            <a:pPr algn="ctr">
              <a:lnSpc>
                <a:spcPts val="4480"/>
              </a:lnSpc>
              <a:spcBef>
                <a:spcPct val="0"/>
              </a:spcBef>
            </a:pPr>
            <a:r>
              <a:rPr lang="en-US" sz="3200" b="1">
                <a:solidFill>
                  <a:srgbClr val="000000"/>
                </a:solidFill>
                <a:latin typeface="Times New Roman MT Bold"/>
                <a:ea typeface="Times New Roman MT Bold"/>
                <a:cs typeface="Times New Roman MT Bold"/>
                <a:sym typeface="Times New Roman MT Bold"/>
              </a:rPr>
              <a:t>Ala. Code § 22-21-318.</a:t>
            </a:r>
          </a:p>
        </p:txBody>
      </p:sp>
      <p:sp>
        <p:nvSpPr>
          <p:cNvPr id="3" name="TextBox 3"/>
          <p:cNvSpPr txBox="1"/>
          <p:nvPr/>
        </p:nvSpPr>
        <p:spPr>
          <a:xfrm>
            <a:off x="4442854" y="1825420"/>
            <a:ext cx="9402291" cy="798195"/>
          </a:xfrm>
          <a:prstGeom prst="rect">
            <a:avLst/>
          </a:prstGeom>
        </p:spPr>
        <p:txBody>
          <a:bodyPr lIns="0" tIns="0" rIns="0" bIns="0" rtlCol="0" anchor="t">
            <a:spAutoFit/>
          </a:bodyPr>
          <a:lstStyle/>
          <a:p>
            <a:pPr algn="ctr">
              <a:lnSpc>
                <a:spcPts val="5880"/>
              </a:lnSpc>
            </a:pPr>
            <a:r>
              <a:rPr lang="en-US" sz="4200" b="1" i="1">
                <a:solidFill>
                  <a:srgbClr val="041F60"/>
                </a:solidFill>
                <a:latin typeface="Times New Roman MT Bold Italics"/>
                <a:ea typeface="Times New Roman MT Bold Italics"/>
                <a:cs typeface="Times New Roman MT Bold Italics"/>
                <a:sym typeface="Times New Roman MT Bold Italics"/>
              </a:rPr>
              <a:t>Parker </a:t>
            </a:r>
            <a:r>
              <a:rPr lang="en-US" sz="4200" b="1">
                <a:solidFill>
                  <a:srgbClr val="041F60"/>
                </a:solidFill>
                <a:latin typeface="Times New Roman MT Bold"/>
                <a:ea typeface="Times New Roman MT Bold"/>
                <a:cs typeface="Times New Roman MT Bold"/>
                <a:sym typeface="Times New Roman MT Bold"/>
              </a:rPr>
              <a:t>Immunity and Quasi-Corporations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27571" y="140295"/>
            <a:ext cx="10364696" cy="10006410"/>
          </a:xfrm>
          <a:custGeom>
            <a:avLst/>
            <a:gdLst/>
            <a:ahLst/>
            <a:cxnLst/>
            <a:rect l="l" t="t" r="r" b="b"/>
            <a:pathLst>
              <a:path w="10364696" h="10006410">
                <a:moveTo>
                  <a:pt x="0" y="0"/>
                </a:moveTo>
                <a:lnTo>
                  <a:pt x="10364696" y="0"/>
                </a:lnTo>
                <a:lnTo>
                  <a:pt x="10364696" y="10006410"/>
                </a:lnTo>
                <a:lnTo>
                  <a:pt x="0" y="1000641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11756" y="6367011"/>
            <a:ext cx="8995873" cy="3919989"/>
          </a:xfrm>
          <a:custGeom>
            <a:avLst/>
            <a:gdLst/>
            <a:ahLst/>
            <a:cxnLst/>
            <a:rect l="l" t="t" r="r" b="b"/>
            <a:pathLst>
              <a:path w="8995873" h="3919989">
                <a:moveTo>
                  <a:pt x="0" y="0"/>
                </a:moveTo>
                <a:lnTo>
                  <a:pt x="8995873" y="0"/>
                </a:lnTo>
                <a:lnTo>
                  <a:pt x="8995873" y="3919989"/>
                </a:lnTo>
                <a:lnTo>
                  <a:pt x="0" y="391998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69258" y="2083906"/>
            <a:ext cx="16149484" cy="4595489"/>
          </a:xfrm>
          <a:prstGeom prst="rect">
            <a:avLst/>
          </a:prstGeom>
        </p:spPr>
        <p:txBody>
          <a:bodyPr lIns="0" tIns="0" rIns="0" bIns="0" rtlCol="0" anchor="t">
            <a:spAutoFit/>
          </a:bodyPr>
          <a:lstStyle/>
          <a:p>
            <a:pPr marL="690881" lvl="1" indent="-345440" algn="l">
              <a:lnSpc>
                <a:spcPts val="4480"/>
              </a:lnSpc>
              <a:buFont typeface="Arial"/>
              <a:buChar char="•"/>
            </a:pPr>
            <a:r>
              <a:rPr lang="en-US" sz="3200" dirty="0">
                <a:solidFill>
                  <a:srgbClr val="000000"/>
                </a:solidFill>
                <a:latin typeface="Times New Roman MT"/>
                <a:ea typeface="Times New Roman MT"/>
                <a:cs typeface="Times New Roman MT"/>
                <a:sym typeface="Times New Roman MT"/>
              </a:rPr>
              <a:t>Financial actors, particularly PE, are attracted to market power. They are likely also attracted to antitrust exemptions while governmental entities may be attracted to investor-owned health systems to navigate financial challenges.  </a:t>
            </a:r>
          </a:p>
          <a:p>
            <a:pPr marL="690881" lvl="1" indent="-345440" algn="l">
              <a:lnSpc>
                <a:spcPts val="4480"/>
              </a:lnSpc>
              <a:buFont typeface="Arial"/>
              <a:buChar char="•"/>
            </a:pPr>
            <a:r>
              <a:rPr lang="en-US" sz="3200" dirty="0">
                <a:solidFill>
                  <a:srgbClr val="000000"/>
                </a:solidFill>
                <a:latin typeface="Times New Roman MT"/>
                <a:ea typeface="Times New Roman MT"/>
                <a:cs typeface="Times New Roman MT"/>
                <a:sym typeface="Times New Roman MT"/>
              </a:rPr>
              <a:t>Complex leases and management agreements can preserve </a:t>
            </a:r>
            <a:r>
              <a:rPr lang="en-US" sz="3200" i="1" dirty="0">
                <a:solidFill>
                  <a:srgbClr val="000000"/>
                </a:solidFill>
                <a:latin typeface="Times New Roman MT Italics"/>
                <a:ea typeface="Times New Roman MT Italics"/>
                <a:cs typeface="Times New Roman MT Italics"/>
                <a:sym typeface="Times New Roman MT Italics"/>
              </a:rPr>
              <a:t>Parker</a:t>
            </a:r>
            <a:r>
              <a:rPr lang="en-US" sz="3200" dirty="0">
                <a:solidFill>
                  <a:srgbClr val="000000"/>
                </a:solidFill>
                <a:latin typeface="Times New Roman MT"/>
                <a:ea typeface="Times New Roman MT"/>
                <a:cs typeface="Times New Roman MT"/>
                <a:sym typeface="Times New Roman MT"/>
              </a:rPr>
              <a:t> immunity. </a:t>
            </a:r>
          </a:p>
          <a:p>
            <a:pPr algn="l">
              <a:lnSpc>
                <a:spcPts val="4480"/>
              </a:lnSpc>
            </a:pPr>
            <a:endParaRPr lang="en-US" sz="3200" dirty="0">
              <a:solidFill>
                <a:srgbClr val="000000"/>
              </a:solidFill>
              <a:latin typeface="Times New Roman MT"/>
              <a:ea typeface="Times New Roman MT"/>
              <a:cs typeface="Times New Roman MT"/>
              <a:sym typeface="Times New Roman MT"/>
            </a:endParaRPr>
          </a:p>
          <a:p>
            <a:pPr marL="690881" lvl="1" indent="-345440" algn="l">
              <a:lnSpc>
                <a:spcPts val="4480"/>
              </a:lnSpc>
              <a:buFont typeface="Arial"/>
              <a:buChar char="•"/>
            </a:pPr>
            <a:r>
              <a:rPr lang="en-US" sz="3200" b="1" dirty="0">
                <a:solidFill>
                  <a:srgbClr val="000000"/>
                </a:solidFill>
                <a:latin typeface="Times New Roman MT Bold"/>
                <a:ea typeface="Times New Roman MT Bold"/>
                <a:cs typeface="Times New Roman MT Bold"/>
                <a:sym typeface="Times New Roman MT Bold"/>
              </a:rPr>
              <a:t>A separate but concerning trend: </a:t>
            </a:r>
            <a:r>
              <a:rPr lang="en-US" sz="3200" dirty="0">
                <a:solidFill>
                  <a:srgbClr val="000000"/>
                </a:solidFill>
                <a:latin typeface="Times New Roman MT"/>
                <a:ea typeface="Times New Roman MT"/>
                <a:cs typeface="Times New Roman MT"/>
                <a:sym typeface="Times New Roman MT"/>
              </a:rPr>
              <a:t>Quasi-corporations have also acquired hospitals from struggling investor-owned health systems.</a:t>
            </a:r>
          </a:p>
          <a:p>
            <a:pPr algn="l">
              <a:lnSpc>
                <a:spcPts val="4480"/>
              </a:lnSpc>
            </a:pPr>
            <a:endParaRPr lang="en-US" sz="3200" dirty="0">
              <a:solidFill>
                <a:srgbClr val="000000"/>
              </a:solidFill>
              <a:latin typeface="Times New Roman MT"/>
              <a:ea typeface="Times New Roman MT"/>
              <a:cs typeface="Times New Roman MT"/>
              <a:sym typeface="Times New Roman MT"/>
            </a:endParaRPr>
          </a:p>
        </p:txBody>
      </p:sp>
      <p:sp>
        <p:nvSpPr>
          <p:cNvPr id="4" name="TextBox 4"/>
          <p:cNvSpPr txBox="1"/>
          <p:nvPr/>
        </p:nvSpPr>
        <p:spPr>
          <a:xfrm>
            <a:off x="0" y="866775"/>
            <a:ext cx="18288000" cy="729046"/>
          </a:xfrm>
          <a:prstGeom prst="rect">
            <a:avLst/>
          </a:prstGeom>
        </p:spPr>
        <p:txBody>
          <a:bodyPr lIns="0" tIns="0" rIns="0" bIns="0" rtlCol="0" anchor="t">
            <a:spAutoFit/>
          </a:bodyPr>
          <a:lstStyle/>
          <a:p>
            <a:pPr algn="ctr">
              <a:lnSpc>
                <a:spcPts val="5880"/>
              </a:lnSpc>
            </a:pPr>
            <a:r>
              <a:rPr lang="en-US" sz="4200" b="1" i="1" dirty="0">
                <a:solidFill>
                  <a:srgbClr val="041F60"/>
                </a:solidFill>
                <a:latin typeface="Times New Roman MT Bold Italics"/>
                <a:ea typeface="Times New Roman MT Bold Italics"/>
                <a:cs typeface="Times New Roman MT Bold Italics"/>
                <a:sym typeface="Times New Roman MT Bold Italics"/>
              </a:rPr>
              <a:t>Parker </a:t>
            </a:r>
            <a:r>
              <a:rPr lang="en-US" sz="4200" b="1" dirty="0">
                <a:solidFill>
                  <a:srgbClr val="041F60"/>
                </a:solidFill>
                <a:latin typeface="Times New Roman MT Bold"/>
                <a:ea typeface="Times New Roman MT Bold"/>
                <a:cs typeface="Times New Roman MT Bold"/>
                <a:sym typeface="Times New Roman MT Bold"/>
              </a:rPr>
              <a:t>immunity as a driver of financialization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457</Words>
  <Application>Microsoft Macintosh PowerPoint</Application>
  <PresentationFormat>Custom</PresentationFormat>
  <Paragraphs>31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Times New Roman MT Italics</vt:lpstr>
      <vt:lpstr>Calibri</vt:lpstr>
      <vt:lpstr>Times New Roman MT Bold</vt:lpstr>
      <vt:lpstr>Times New Roman MT</vt:lpstr>
      <vt:lpstr>Times New Roman MT Bold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Antitrust in the Quasi-Verse</dc:title>
  <cp:lastModifiedBy>Gilbert, Alicia</cp:lastModifiedBy>
  <cp:revision>4</cp:revision>
  <dcterms:created xsi:type="dcterms:W3CDTF">2006-08-16T00:00:00Z</dcterms:created>
  <dcterms:modified xsi:type="dcterms:W3CDTF">2026-06-04T02:52:36Z</dcterms:modified>
  <dc:identifier>DAHK4Tn8C6M</dc:identifier>
</cp:coreProperties>
</file>