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8" r:id="rId3"/>
    <p:sldId id="260" r:id="rId4"/>
    <p:sldId id="261" r:id="rId5"/>
    <p:sldId id="262" r:id="rId6"/>
    <p:sldId id="257"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14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6FF56B-ECF0-4CDD-9B90-D3B71E6BF21D}"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BF1E8872-DEDE-4E52-A30C-3558B7440FF7}">
      <dgm:prSet phldrT="[Text]" phldr="0" custT="1"/>
      <dgm:spPr>
        <a:solidFill>
          <a:schemeClr val="tx2">
            <a:lumMod val="90000"/>
            <a:lumOff val="10000"/>
          </a:schemeClr>
        </a:solidFill>
      </dgm:spPr>
      <dgm:t>
        <a:bodyPr/>
        <a:lstStyle/>
        <a:p>
          <a:r>
            <a:rPr lang="en-US" sz="1200" cap="all" baseline="0" dirty="0"/>
            <a:t>Structure &amp; Governance</a:t>
          </a:r>
        </a:p>
        <a:p>
          <a:r>
            <a:rPr lang="en-US" sz="1200" dirty="0"/>
            <a:t>Corp. entity, shares, voting, Ds &amp; </a:t>
          </a:r>
          <a:r>
            <a:rPr lang="en-US" sz="1200" dirty="0" err="1"/>
            <a:t>Os</a:t>
          </a:r>
          <a:endParaRPr lang="en-US" sz="1200" dirty="0"/>
        </a:p>
        <a:p>
          <a:endParaRPr lang="en-US" sz="1000" dirty="0"/>
        </a:p>
      </dgm:t>
    </dgm:pt>
    <dgm:pt modelId="{61124839-A4F0-45A9-B89A-53470A191506}" type="parTrans" cxnId="{4B80A048-37DE-405D-A232-8A6B4B364E60}">
      <dgm:prSet/>
      <dgm:spPr/>
      <dgm:t>
        <a:bodyPr/>
        <a:lstStyle/>
        <a:p>
          <a:endParaRPr lang="en-US"/>
        </a:p>
      </dgm:t>
    </dgm:pt>
    <dgm:pt modelId="{4801E0F4-C258-4E1E-9E23-450CAEE31FAA}" type="sibTrans" cxnId="{4B80A048-37DE-405D-A232-8A6B4B364E60}">
      <dgm:prSet/>
      <dgm:spPr/>
      <dgm:t>
        <a:bodyPr/>
        <a:lstStyle/>
        <a:p>
          <a:endParaRPr lang="en-US"/>
        </a:p>
      </dgm:t>
    </dgm:pt>
    <dgm:pt modelId="{25789019-224A-45FE-93E4-10EB7C3D04CE}">
      <dgm:prSet phldrT="[Text]" phldr="0" custT="1"/>
      <dgm:spPr>
        <a:solidFill>
          <a:schemeClr val="tx2">
            <a:lumMod val="75000"/>
            <a:lumOff val="25000"/>
          </a:schemeClr>
        </a:solidFill>
      </dgm:spPr>
      <dgm:t>
        <a:bodyPr/>
        <a:lstStyle/>
        <a:p>
          <a:r>
            <a:rPr lang="en-US" sz="1200" cap="all" baseline="0" dirty="0"/>
            <a:t>Financial operations</a:t>
          </a:r>
        </a:p>
        <a:p>
          <a:r>
            <a:rPr lang="en-US" sz="1200" dirty="0"/>
            <a:t>prices, payor contracting, coding, billing, collections</a:t>
          </a:r>
          <a:endParaRPr lang="en-US" sz="1100" dirty="0"/>
        </a:p>
      </dgm:t>
    </dgm:pt>
    <dgm:pt modelId="{27971135-F987-4023-9204-DE2E74460F62}" type="parTrans" cxnId="{28A33D74-F9C6-4FB2-9022-3736181DAD30}">
      <dgm:prSet/>
      <dgm:spPr/>
      <dgm:t>
        <a:bodyPr/>
        <a:lstStyle/>
        <a:p>
          <a:endParaRPr lang="en-US"/>
        </a:p>
      </dgm:t>
    </dgm:pt>
    <dgm:pt modelId="{81E30753-C627-4BA8-8418-ED5EBA239CD5}" type="sibTrans" cxnId="{28A33D74-F9C6-4FB2-9022-3736181DAD30}">
      <dgm:prSet/>
      <dgm:spPr/>
      <dgm:t>
        <a:bodyPr/>
        <a:lstStyle/>
        <a:p>
          <a:endParaRPr lang="en-US"/>
        </a:p>
      </dgm:t>
    </dgm:pt>
    <dgm:pt modelId="{6E88EC2F-9A2B-44AF-87DD-6B86604F0BAA}">
      <dgm:prSet phldrT="[Text]" phldr="0" custT="1"/>
      <dgm:spPr>
        <a:solidFill>
          <a:schemeClr val="tx2">
            <a:lumMod val="50000"/>
            <a:lumOff val="50000"/>
          </a:schemeClr>
        </a:solidFill>
      </dgm:spPr>
      <dgm:t>
        <a:bodyPr/>
        <a:lstStyle/>
        <a:p>
          <a:r>
            <a:rPr lang="en-US" sz="1200" cap="all" baseline="0" dirty="0">
              <a:solidFill>
                <a:schemeClr val="tx1"/>
              </a:solidFill>
            </a:rPr>
            <a:t>Clinical operations</a:t>
          </a:r>
        </a:p>
        <a:p>
          <a:r>
            <a:rPr lang="en-US" sz="1200" dirty="0">
              <a:solidFill>
                <a:schemeClr val="tx1"/>
              </a:solidFill>
            </a:rPr>
            <a:t>provider mix, hiring/firing, equipment, scheduling</a:t>
          </a:r>
          <a:endParaRPr lang="en-US" sz="1100" dirty="0">
            <a:solidFill>
              <a:schemeClr val="tx1"/>
            </a:solidFill>
          </a:endParaRPr>
        </a:p>
      </dgm:t>
    </dgm:pt>
    <dgm:pt modelId="{33EE1EC3-79D6-44DF-98A7-DFE36E592F89}" type="parTrans" cxnId="{22CA9237-99A5-4D26-9995-468004496C61}">
      <dgm:prSet/>
      <dgm:spPr/>
      <dgm:t>
        <a:bodyPr/>
        <a:lstStyle/>
        <a:p>
          <a:endParaRPr lang="en-US"/>
        </a:p>
      </dgm:t>
    </dgm:pt>
    <dgm:pt modelId="{F9B1D979-6C18-4922-A08F-767BC6315F65}" type="sibTrans" cxnId="{22CA9237-99A5-4D26-9995-468004496C61}">
      <dgm:prSet/>
      <dgm:spPr/>
      <dgm:t>
        <a:bodyPr/>
        <a:lstStyle/>
        <a:p>
          <a:endParaRPr lang="en-US"/>
        </a:p>
      </dgm:t>
    </dgm:pt>
    <dgm:pt modelId="{0A67ABCB-7383-46D5-AB3C-B56DF8D29A43}">
      <dgm:prSet phldrT="[Text]" phldr="0"/>
      <dgm:spPr>
        <a:solidFill>
          <a:schemeClr val="tx2">
            <a:lumMod val="25000"/>
            <a:lumOff val="75000"/>
          </a:schemeClr>
        </a:solidFill>
      </dgm:spPr>
      <dgm:t>
        <a:bodyPr/>
        <a:lstStyle/>
        <a:p>
          <a:r>
            <a:rPr lang="en-US" cap="all" baseline="0" dirty="0">
              <a:solidFill>
                <a:schemeClr val="tx1"/>
              </a:solidFill>
            </a:rPr>
            <a:t>Medical decision-making</a:t>
          </a:r>
        </a:p>
        <a:p>
          <a:r>
            <a:rPr lang="en-US" dirty="0">
              <a:solidFill>
                <a:schemeClr val="tx1"/>
              </a:solidFill>
            </a:rPr>
            <a:t>diagnosis, treatment plan, referrals</a:t>
          </a:r>
        </a:p>
      </dgm:t>
    </dgm:pt>
    <dgm:pt modelId="{FEC5BCBA-38BC-4B43-A72F-2E8680429147}" type="parTrans" cxnId="{EA24523C-1A36-4B40-BB7E-BAB302A8374F}">
      <dgm:prSet/>
      <dgm:spPr/>
      <dgm:t>
        <a:bodyPr/>
        <a:lstStyle/>
        <a:p>
          <a:endParaRPr lang="en-US"/>
        </a:p>
      </dgm:t>
    </dgm:pt>
    <dgm:pt modelId="{C151810C-7C01-448A-BC3B-31F6B47BDFBC}" type="sibTrans" cxnId="{EA24523C-1A36-4B40-BB7E-BAB302A8374F}">
      <dgm:prSet/>
      <dgm:spPr/>
      <dgm:t>
        <a:bodyPr/>
        <a:lstStyle/>
        <a:p>
          <a:endParaRPr lang="en-US"/>
        </a:p>
      </dgm:t>
    </dgm:pt>
    <dgm:pt modelId="{9B978DA4-1871-49A8-B0A5-36469B4D026C}" type="pres">
      <dgm:prSet presAssocID="{5C6FF56B-ECF0-4CDD-9B90-D3B71E6BF21D}" presName="Name0" presStyleCnt="0">
        <dgm:presLayoutVars>
          <dgm:chMax val="7"/>
          <dgm:resizeHandles val="exact"/>
        </dgm:presLayoutVars>
      </dgm:prSet>
      <dgm:spPr/>
    </dgm:pt>
    <dgm:pt modelId="{BCA73066-9427-453C-B1E7-85B9732369E2}" type="pres">
      <dgm:prSet presAssocID="{5C6FF56B-ECF0-4CDD-9B90-D3B71E6BF21D}" presName="comp1" presStyleCnt="0"/>
      <dgm:spPr/>
    </dgm:pt>
    <dgm:pt modelId="{4BF7E944-7953-4292-A77F-40DE8247DDB8}" type="pres">
      <dgm:prSet presAssocID="{5C6FF56B-ECF0-4CDD-9B90-D3B71E6BF21D}" presName="circle1" presStyleLbl="node1" presStyleIdx="0" presStyleCnt="4"/>
      <dgm:spPr/>
    </dgm:pt>
    <dgm:pt modelId="{1B97CF6F-9C23-439B-BE59-3812DA38D0F8}" type="pres">
      <dgm:prSet presAssocID="{5C6FF56B-ECF0-4CDD-9B90-D3B71E6BF21D}" presName="c1text" presStyleLbl="node1" presStyleIdx="0" presStyleCnt="4">
        <dgm:presLayoutVars>
          <dgm:bulletEnabled val="1"/>
        </dgm:presLayoutVars>
      </dgm:prSet>
      <dgm:spPr/>
    </dgm:pt>
    <dgm:pt modelId="{DC034790-D3E3-4FF0-9806-D7289DCC82C1}" type="pres">
      <dgm:prSet presAssocID="{5C6FF56B-ECF0-4CDD-9B90-D3B71E6BF21D}" presName="comp2" presStyleCnt="0"/>
      <dgm:spPr/>
    </dgm:pt>
    <dgm:pt modelId="{97C9797F-BD46-403F-85A5-519DC2BE454C}" type="pres">
      <dgm:prSet presAssocID="{5C6FF56B-ECF0-4CDD-9B90-D3B71E6BF21D}" presName="circle2" presStyleLbl="node1" presStyleIdx="1" presStyleCnt="4" custLinFactNeighborX="220" custLinFactNeighborY="-1758"/>
      <dgm:spPr/>
    </dgm:pt>
    <dgm:pt modelId="{F8531A44-307C-48BB-B837-C367CBBBB124}" type="pres">
      <dgm:prSet presAssocID="{5C6FF56B-ECF0-4CDD-9B90-D3B71E6BF21D}" presName="c2text" presStyleLbl="node1" presStyleIdx="1" presStyleCnt="4">
        <dgm:presLayoutVars>
          <dgm:bulletEnabled val="1"/>
        </dgm:presLayoutVars>
      </dgm:prSet>
      <dgm:spPr/>
    </dgm:pt>
    <dgm:pt modelId="{B67272C0-5237-47E4-A2A8-02AB80BAB843}" type="pres">
      <dgm:prSet presAssocID="{5C6FF56B-ECF0-4CDD-9B90-D3B71E6BF21D}" presName="comp3" presStyleCnt="0"/>
      <dgm:spPr/>
    </dgm:pt>
    <dgm:pt modelId="{428D99E3-78A8-4033-B25B-924F0FEE9C0B}" type="pres">
      <dgm:prSet presAssocID="{5C6FF56B-ECF0-4CDD-9B90-D3B71E6BF21D}" presName="circle3" presStyleLbl="node1" presStyleIdx="2" presStyleCnt="4"/>
      <dgm:spPr/>
    </dgm:pt>
    <dgm:pt modelId="{FB0AAE9E-0256-45FF-AA59-025FF868AE25}" type="pres">
      <dgm:prSet presAssocID="{5C6FF56B-ECF0-4CDD-9B90-D3B71E6BF21D}" presName="c3text" presStyleLbl="node1" presStyleIdx="2" presStyleCnt="4">
        <dgm:presLayoutVars>
          <dgm:bulletEnabled val="1"/>
        </dgm:presLayoutVars>
      </dgm:prSet>
      <dgm:spPr/>
    </dgm:pt>
    <dgm:pt modelId="{2251FA39-EC16-4D07-9E96-940DAA4AEFC2}" type="pres">
      <dgm:prSet presAssocID="{5C6FF56B-ECF0-4CDD-9B90-D3B71E6BF21D}" presName="comp4" presStyleCnt="0"/>
      <dgm:spPr/>
    </dgm:pt>
    <dgm:pt modelId="{45F5A235-7D33-4C6C-9969-3EBDB81D53CB}" type="pres">
      <dgm:prSet presAssocID="{5C6FF56B-ECF0-4CDD-9B90-D3B71E6BF21D}" presName="circle4" presStyleLbl="node1" presStyleIdx="3" presStyleCnt="4"/>
      <dgm:spPr/>
    </dgm:pt>
    <dgm:pt modelId="{2443FD33-5FB7-44E8-86BF-7A9297323386}" type="pres">
      <dgm:prSet presAssocID="{5C6FF56B-ECF0-4CDD-9B90-D3B71E6BF21D}" presName="c4text" presStyleLbl="node1" presStyleIdx="3" presStyleCnt="4">
        <dgm:presLayoutVars>
          <dgm:bulletEnabled val="1"/>
        </dgm:presLayoutVars>
      </dgm:prSet>
      <dgm:spPr/>
    </dgm:pt>
  </dgm:ptLst>
  <dgm:cxnLst>
    <dgm:cxn modelId="{CE383F0F-DD74-4F5C-96D0-F3CFAF986E43}" type="presOf" srcId="{5C6FF56B-ECF0-4CDD-9B90-D3B71E6BF21D}" destId="{9B978DA4-1871-49A8-B0A5-36469B4D026C}" srcOrd="0" destOrd="0" presId="urn:microsoft.com/office/officeart/2005/8/layout/venn2"/>
    <dgm:cxn modelId="{22CA9237-99A5-4D26-9995-468004496C61}" srcId="{5C6FF56B-ECF0-4CDD-9B90-D3B71E6BF21D}" destId="{6E88EC2F-9A2B-44AF-87DD-6B86604F0BAA}" srcOrd="2" destOrd="0" parTransId="{33EE1EC3-79D6-44DF-98A7-DFE36E592F89}" sibTransId="{F9B1D979-6C18-4922-A08F-767BC6315F65}"/>
    <dgm:cxn modelId="{EA24523C-1A36-4B40-BB7E-BAB302A8374F}" srcId="{5C6FF56B-ECF0-4CDD-9B90-D3B71E6BF21D}" destId="{0A67ABCB-7383-46D5-AB3C-B56DF8D29A43}" srcOrd="3" destOrd="0" parTransId="{FEC5BCBA-38BC-4B43-A72F-2E8680429147}" sibTransId="{C151810C-7C01-448A-BC3B-31F6B47BDFBC}"/>
    <dgm:cxn modelId="{4B80A048-37DE-405D-A232-8A6B4B364E60}" srcId="{5C6FF56B-ECF0-4CDD-9B90-D3B71E6BF21D}" destId="{BF1E8872-DEDE-4E52-A30C-3558B7440FF7}" srcOrd="0" destOrd="0" parTransId="{61124839-A4F0-45A9-B89A-53470A191506}" sibTransId="{4801E0F4-C258-4E1E-9E23-450CAEE31FAA}"/>
    <dgm:cxn modelId="{28A33D74-F9C6-4FB2-9022-3736181DAD30}" srcId="{5C6FF56B-ECF0-4CDD-9B90-D3B71E6BF21D}" destId="{25789019-224A-45FE-93E4-10EB7C3D04CE}" srcOrd="1" destOrd="0" parTransId="{27971135-F987-4023-9204-DE2E74460F62}" sibTransId="{81E30753-C627-4BA8-8418-ED5EBA239CD5}"/>
    <dgm:cxn modelId="{181FC274-2128-4CB3-A803-3ADF1737C7E6}" type="presOf" srcId="{BF1E8872-DEDE-4E52-A30C-3558B7440FF7}" destId="{1B97CF6F-9C23-439B-BE59-3812DA38D0F8}" srcOrd="1" destOrd="0" presId="urn:microsoft.com/office/officeart/2005/8/layout/venn2"/>
    <dgm:cxn modelId="{52529AAE-597B-47F7-95EF-BC4EA6E78AB5}" type="presOf" srcId="{6E88EC2F-9A2B-44AF-87DD-6B86604F0BAA}" destId="{FB0AAE9E-0256-45FF-AA59-025FF868AE25}" srcOrd="1" destOrd="0" presId="urn:microsoft.com/office/officeart/2005/8/layout/venn2"/>
    <dgm:cxn modelId="{BDEB02C7-A614-4883-A54E-30EA954C4B98}" type="presOf" srcId="{25789019-224A-45FE-93E4-10EB7C3D04CE}" destId="{97C9797F-BD46-403F-85A5-519DC2BE454C}" srcOrd="0" destOrd="0" presId="urn:microsoft.com/office/officeart/2005/8/layout/venn2"/>
    <dgm:cxn modelId="{075B63F1-FF6D-47F6-8170-B92AB4FFE75A}" type="presOf" srcId="{0A67ABCB-7383-46D5-AB3C-B56DF8D29A43}" destId="{2443FD33-5FB7-44E8-86BF-7A9297323386}" srcOrd="1" destOrd="0" presId="urn:microsoft.com/office/officeart/2005/8/layout/venn2"/>
    <dgm:cxn modelId="{ABCB09F9-BDEB-4236-A275-E7B419491148}" type="presOf" srcId="{BF1E8872-DEDE-4E52-A30C-3558B7440FF7}" destId="{4BF7E944-7953-4292-A77F-40DE8247DDB8}" srcOrd="0" destOrd="0" presId="urn:microsoft.com/office/officeart/2005/8/layout/venn2"/>
    <dgm:cxn modelId="{A0D590FA-1A93-46F2-A071-5526A77C9CC0}" type="presOf" srcId="{0A67ABCB-7383-46D5-AB3C-B56DF8D29A43}" destId="{45F5A235-7D33-4C6C-9969-3EBDB81D53CB}" srcOrd="0" destOrd="0" presId="urn:microsoft.com/office/officeart/2005/8/layout/venn2"/>
    <dgm:cxn modelId="{7CAD20FB-3309-46A6-953A-E10607857A34}" type="presOf" srcId="{25789019-224A-45FE-93E4-10EB7C3D04CE}" destId="{F8531A44-307C-48BB-B837-C367CBBBB124}" srcOrd="1" destOrd="0" presId="urn:microsoft.com/office/officeart/2005/8/layout/venn2"/>
    <dgm:cxn modelId="{CD171DFC-33CE-4B03-B0F6-1DC924C689AC}" type="presOf" srcId="{6E88EC2F-9A2B-44AF-87DD-6B86604F0BAA}" destId="{428D99E3-78A8-4033-B25B-924F0FEE9C0B}" srcOrd="0" destOrd="0" presId="urn:microsoft.com/office/officeart/2005/8/layout/venn2"/>
    <dgm:cxn modelId="{87432FF1-AEA6-4F6A-8215-012FC3D29097}" type="presParOf" srcId="{9B978DA4-1871-49A8-B0A5-36469B4D026C}" destId="{BCA73066-9427-453C-B1E7-85B9732369E2}" srcOrd="0" destOrd="0" presId="urn:microsoft.com/office/officeart/2005/8/layout/venn2"/>
    <dgm:cxn modelId="{F2240BC2-26BC-4DBB-8352-0736E721B64E}" type="presParOf" srcId="{BCA73066-9427-453C-B1E7-85B9732369E2}" destId="{4BF7E944-7953-4292-A77F-40DE8247DDB8}" srcOrd="0" destOrd="0" presId="urn:microsoft.com/office/officeart/2005/8/layout/venn2"/>
    <dgm:cxn modelId="{514307CF-CA0C-4860-9423-82D7536E5187}" type="presParOf" srcId="{BCA73066-9427-453C-B1E7-85B9732369E2}" destId="{1B97CF6F-9C23-439B-BE59-3812DA38D0F8}" srcOrd="1" destOrd="0" presId="urn:microsoft.com/office/officeart/2005/8/layout/venn2"/>
    <dgm:cxn modelId="{A5021479-BA58-4904-B0DA-7C2B2B215522}" type="presParOf" srcId="{9B978DA4-1871-49A8-B0A5-36469B4D026C}" destId="{DC034790-D3E3-4FF0-9806-D7289DCC82C1}" srcOrd="1" destOrd="0" presId="urn:microsoft.com/office/officeart/2005/8/layout/venn2"/>
    <dgm:cxn modelId="{4D95456D-02D7-4E62-B0AF-9AF002E9A555}" type="presParOf" srcId="{DC034790-D3E3-4FF0-9806-D7289DCC82C1}" destId="{97C9797F-BD46-403F-85A5-519DC2BE454C}" srcOrd="0" destOrd="0" presId="urn:microsoft.com/office/officeart/2005/8/layout/venn2"/>
    <dgm:cxn modelId="{83386977-65C7-4D99-8446-6CDFFFE0EE07}" type="presParOf" srcId="{DC034790-D3E3-4FF0-9806-D7289DCC82C1}" destId="{F8531A44-307C-48BB-B837-C367CBBBB124}" srcOrd="1" destOrd="0" presId="urn:microsoft.com/office/officeart/2005/8/layout/venn2"/>
    <dgm:cxn modelId="{840C5BE7-7631-4BAB-B4D4-D9959B02E9D5}" type="presParOf" srcId="{9B978DA4-1871-49A8-B0A5-36469B4D026C}" destId="{B67272C0-5237-47E4-A2A8-02AB80BAB843}" srcOrd="2" destOrd="0" presId="urn:microsoft.com/office/officeart/2005/8/layout/venn2"/>
    <dgm:cxn modelId="{B79E3B81-51E0-4154-8C3B-BFED0E583DA9}" type="presParOf" srcId="{B67272C0-5237-47E4-A2A8-02AB80BAB843}" destId="{428D99E3-78A8-4033-B25B-924F0FEE9C0B}" srcOrd="0" destOrd="0" presId="urn:microsoft.com/office/officeart/2005/8/layout/venn2"/>
    <dgm:cxn modelId="{CB0314A9-95E5-46D6-B00A-30491C4D05C8}" type="presParOf" srcId="{B67272C0-5237-47E4-A2A8-02AB80BAB843}" destId="{FB0AAE9E-0256-45FF-AA59-025FF868AE25}" srcOrd="1" destOrd="0" presId="urn:microsoft.com/office/officeart/2005/8/layout/venn2"/>
    <dgm:cxn modelId="{9C7DA0F5-7E1B-4C7B-AD96-D3CECAFB20EC}" type="presParOf" srcId="{9B978DA4-1871-49A8-B0A5-36469B4D026C}" destId="{2251FA39-EC16-4D07-9E96-940DAA4AEFC2}" srcOrd="3" destOrd="0" presId="urn:microsoft.com/office/officeart/2005/8/layout/venn2"/>
    <dgm:cxn modelId="{7FA3C044-9E55-457F-9F01-09C2435A0EF9}" type="presParOf" srcId="{2251FA39-EC16-4D07-9E96-940DAA4AEFC2}" destId="{45F5A235-7D33-4C6C-9969-3EBDB81D53CB}" srcOrd="0" destOrd="0" presId="urn:microsoft.com/office/officeart/2005/8/layout/venn2"/>
    <dgm:cxn modelId="{CF84CC33-E0F2-4C73-9D8E-B53D3B3F29ED}" type="presParOf" srcId="{2251FA39-EC16-4D07-9E96-940DAA4AEFC2}" destId="{2443FD33-5FB7-44E8-86BF-7A9297323386}"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F7E944-7953-4292-A77F-40DE8247DDB8}">
      <dsp:nvSpPr>
        <dsp:cNvPr id="0" name=""/>
        <dsp:cNvSpPr/>
      </dsp:nvSpPr>
      <dsp:spPr>
        <a:xfrm>
          <a:off x="2579687" y="0"/>
          <a:ext cx="6194424" cy="6194424"/>
        </a:xfrm>
        <a:prstGeom prst="ellipse">
          <a:avLst/>
        </a:prstGeom>
        <a:solidFill>
          <a:schemeClr val="tx2">
            <a:lumMod val="90000"/>
            <a:lumOff val="1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cap="all" baseline="0" dirty="0"/>
            <a:t>Structure &amp; Governance</a:t>
          </a:r>
        </a:p>
        <a:p>
          <a:pPr marL="0" lvl="0" indent="0" algn="ctr" defTabSz="533400">
            <a:lnSpc>
              <a:spcPct val="90000"/>
            </a:lnSpc>
            <a:spcBef>
              <a:spcPct val="0"/>
            </a:spcBef>
            <a:spcAft>
              <a:spcPct val="35000"/>
            </a:spcAft>
            <a:buNone/>
          </a:pPr>
          <a:r>
            <a:rPr lang="en-US" sz="1200" kern="1200" dirty="0"/>
            <a:t>Corp. entity, shares, voting, Ds &amp; </a:t>
          </a:r>
          <a:r>
            <a:rPr lang="en-US" sz="1200" kern="1200" dirty="0" err="1"/>
            <a:t>Os</a:t>
          </a:r>
          <a:endParaRPr lang="en-US" sz="1200" kern="1200" dirty="0"/>
        </a:p>
        <a:p>
          <a:pPr marL="0" lvl="0" indent="0" algn="ctr" defTabSz="533400">
            <a:lnSpc>
              <a:spcPct val="90000"/>
            </a:lnSpc>
            <a:spcBef>
              <a:spcPct val="0"/>
            </a:spcBef>
            <a:spcAft>
              <a:spcPct val="35000"/>
            </a:spcAft>
            <a:buNone/>
          </a:pPr>
          <a:endParaRPr lang="en-US" sz="1000" kern="1200" dirty="0"/>
        </a:p>
      </dsp:txBody>
      <dsp:txXfrm>
        <a:off x="4810919" y="309721"/>
        <a:ext cx="1731961" cy="929163"/>
      </dsp:txXfrm>
    </dsp:sp>
    <dsp:sp modelId="{97C9797F-BD46-403F-85A5-519DC2BE454C}">
      <dsp:nvSpPr>
        <dsp:cNvPr id="0" name=""/>
        <dsp:cNvSpPr/>
      </dsp:nvSpPr>
      <dsp:spPr>
        <a:xfrm>
          <a:off x="3210032" y="1151766"/>
          <a:ext cx="4955539" cy="4955539"/>
        </a:xfrm>
        <a:prstGeom prst="ellipse">
          <a:avLst/>
        </a:prstGeom>
        <a:solidFill>
          <a:schemeClr val="tx2">
            <a:lumMod val="75000"/>
            <a:lumOff val="2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cap="all" baseline="0" dirty="0"/>
            <a:t>Financial operations</a:t>
          </a:r>
        </a:p>
        <a:p>
          <a:pPr marL="0" lvl="0" indent="0" algn="ctr" defTabSz="533400">
            <a:lnSpc>
              <a:spcPct val="90000"/>
            </a:lnSpc>
            <a:spcBef>
              <a:spcPct val="0"/>
            </a:spcBef>
            <a:spcAft>
              <a:spcPct val="35000"/>
            </a:spcAft>
            <a:buNone/>
          </a:pPr>
          <a:r>
            <a:rPr lang="en-US" sz="1200" kern="1200" dirty="0"/>
            <a:t>prices, payor contracting, coding, billing, collections</a:t>
          </a:r>
          <a:endParaRPr lang="en-US" sz="1100" kern="1200" dirty="0"/>
        </a:p>
      </dsp:txBody>
      <dsp:txXfrm>
        <a:off x="4821821" y="1449099"/>
        <a:ext cx="1731961" cy="891997"/>
      </dsp:txXfrm>
    </dsp:sp>
    <dsp:sp modelId="{428D99E3-78A8-4033-B25B-924F0FEE9C0B}">
      <dsp:nvSpPr>
        <dsp:cNvPr id="0" name=""/>
        <dsp:cNvSpPr/>
      </dsp:nvSpPr>
      <dsp:spPr>
        <a:xfrm>
          <a:off x="3818572" y="2477769"/>
          <a:ext cx="3716655" cy="3716655"/>
        </a:xfrm>
        <a:prstGeom prst="ellipse">
          <a:avLst/>
        </a:prstGeom>
        <a:solidFill>
          <a:schemeClr val="tx2">
            <a:lumMod val="50000"/>
            <a:lumOff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cap="all" baseline="0" dirty="0">
              <a:solidFill>
                <a:schemeClr val="tx1"/>
              </a:solidFill>
            </a:rPr>
            <a:t>Clinical operations</a:t>
          </a:r>
        </a:p>
        <a:p>
          <a:pPr marL="0" lvl="0" indent="0" algn="ctr" defTabSz="533400">
            <a:lnSpc>
              <a:spcPct val="90000"/>
            </a:lnSpc>
            <a:spcBef>
              <a:spcPct val="0"/>
            </a:spcBef>
            <a:spcAft>
              <a:spcPct val="35000"/>
            </a:spcAft>
            <a:buNone/>
          </a:pPr>
          <a:r>
            <a:rPr lang="en-US" sz="1200" kern="1200" dirty="0">
              <a:solidFill>
                <a:schemeClr val="tx1"/>
              </a:solidFill>
            </a:rPr>
            <a:t>provider mix, hiring/firing, equipment, scheduling</a:t>
          </a:r>
          <a:endParaRPr lang="en-US" sz="1100" kern="1200" dirty="0">
            <a:solidFill>
              <a:schemeClr val="tx1"/>
            </a:solidFill>
          </a:endParaRPr>
        </a:p>
      </dsp:txBody>
      <dsp:txXfrm>
        <a:off x="4810919" y="2756519"/>
        <a:ext cx="1731961" cy="836247"/>
      </dsp:txXfrm>
    </dsp:sp>
    <dsp:sp modelId="{45F5A235-7D33-4C6C-9969-3EBDB81D53CB}">
      <dsp:nvSpPr>
        <dsp:cNvPr id="0" name=""/>
        <dsp:cNvSpPr/>
      </dsp:nvSpPr>
      <dsp:spPr>
        <a:xfrm>
          <a:off x="4438015" y="3716655"/>
          <a:ext cx="2477769" cy="2477769"/>
        </a:xfrm>
        <a:prstGeom prst="ellipse">
          <a:avLst/>
        </a:prstGeom>
        <a:solidFill>
          <a:schemeClr val="tx2">
            <a:lumMod val="25000"/>
            <a:lumOff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cap="all" baseline="0" dirty="0">
              <a:solidFill>
                <a:schemeClr val="tx1"/>
              </a:solidFill>
            </a:rPr>
            <a:t>Medical decision-making</a:t>
          </a:r>
        </a:p>
        <a:p>
          <a:pPr marL="0" lvl="0" indent="0" algn="ctr" defTabSz="622300">
            <a:lnSpc>
              <a:spcPct val="90000"/>
            </a:lnSpc>
            <a:spcBef>
              <a:spcPct val="0"/>
            </a:spcBef>
            <a:spcAft>
              <a:spcPct val="35000"/>
            </a:spcAft>
            <a:buNone/>
          </a:pPr>
          <a:r>
            <a:rPr lang="en-US" sz="1400" kern="1200" dirty="0">
              <a:solidFill>
                <a:schemeClr val="tx1"/>
              </a:solidFill>
            </a:rPr>
            <a:t>diagnosis, treatment plan, referrals</a:t>
          </a:r>
        </a:p>
      </dsp:txBody>
      <dsp:txXfrm>
        <a:off x="4800876" y="4336097"/>
        <a:ext cx="1752047" cy="1238884"/>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D8DA2D25-5047-42C9-B5D7-6CB6ADBFA26A}" type="datetimeFigureOut">
              <a:rPr lang="en-US" smtClean="0"/>
              <a:t>6/4/2026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9FC822C-8C33-4AF2-AB95-8D62935170B4}"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0659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DA2D25-5047-42C9-B5D7-6CB6ADBFA26A}"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FC822C-8C33-4AF2-AB95-8D62935170B4}" type="slidenum">
              <a:rPr lang="en-US" smtClean="0"/>
              <a:t>‹#›</a:t>
            </a:fld>
            <a:endParaRPr lang="en-US"/>
          </a:p>
        </p:txBody>
      </p:sp>
    </p:spTree>
    <p:extLst>
      <p:ext uri="{BB962C8B-B14F-4D97-AF65-F5344CB8AC3E}">
        <p14:creationId xmlns:p14="http://schemas.microsoft.com/office/powerpoint/2010/main" val="2634360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DA2D25-5047-42C9-B5D7-6CB6ADBFA26A}"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FC822C-8C33-4AF2-AB95-8D62935170B4}" type="slidenum">
              <a:rPr lang="en-US" smtClean="0"/>
              <a:t>‹#›</a:t>
            </a:fld>
            <a:endParaRPr lang="en-US"/>
          </a:p>
        </p:txBody>
      </p:sp>
    </p:spTree>
    <p:extLst>
      <p:ext uri="{BB962C8B-B14F-4D97-AF65-F5344CB8AC3E}">
        <p14:creationId xmlns:p14="http://schemas.microsoft.com/office/powerpoint/2010/main" val="137415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DA2D25-5047-42C9-B5D7-6CB6ADBFA26A}"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FC822C-8C33-4AF2-AB95-8D62935170B4}" type="slidenum">
              <a:rPr lang="en-US" smtClean="0"/>
              <a:t>‹#›</a:t>
            </a:fld>
            <a:endParaRPr lang="en-US"/>
          </a:p>
        </p:txBody>
      </p:sp>
    </p:spTree>
    <p:extLst>
      <p:ext uri="{BB962C8B-B14F-4D97-AF65-F5344CB8AC3E}">
        <p14:creationId xmlns:p14="http://schemas.microsoft.com/office/powerpoint/2010/main" val="274396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DA2D25-5047-42C9-B5D7-6CB6ADBFA26A}"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FC822C-8C33-4AF2-AB95-8D62935170B4}"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3204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DA2D25-5047-42C9-B5D7-6CB6ADBFA26A}" type="datetimeFigureOut">
              <a:rPr lang="en-US" smtClean="0"/>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FC822C-8C33-4AF2-AB95-8D62935170B4}" type="slidenum">
              <a:rPr lang="en-US" smtClean="0"/>
              <a:t>‹#›</a:t>
            </a:fld>
            <a:endParaRPr lang="en-US"/>
          </a:p>
        </p:txBody>
      </p:sp>
    </p:spTree>
    <p:extLst>
      <p:ext uri="{BB962C8B-B14F-4D97-AF65-F5344CB8AC3E}">
        <p14:creationId xmlns:p14="http://schemas.microsoft.com/office/powerpoint/2010/main" val="3051206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DA2D25-5047-42C9-B5D7-6CB6ADBFA26A}" type="datetimeFigureOut">
              <a:rPr lang="en-US" smtClean="0"/>
              <a:t>6/4/2026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FC822C-8C33-4AF2-AB95-8D62935170B4}" type="slidenum">
              <a:rPr lang="en-US" smtClean="0"/>
              <a:t>‹#›</a:t>
            </a:fld>
            <a:endParaRPr lang="en-US"/>
          </a:p>
        </p:txBody>
      </p:sp>
    </p:spTree>
    <p:extLst>
      <p:ext uri="{BB962C8B-B14F-4D97-AF65-F5344CB8AC3E}">
        <p14:creationId xmlns:p14="http://schemas.microsoft.com/office/powerpoint/2010/main" val="2793247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DA2D25-5047-42C9-B5D7-6CB6ADBFA26A}" type="datetimeFigureOut">
              <a:rPr lang="en-US" smtClean="0"/>
              <a:t>6/4/2026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FC822C-8C33-4AF2-AB95-8D62935170B4}" type="slidenum">
              <a:rPr lang="en-US" smtClean="0"/>
              <a:t>‹#›</a:t>
            </a:fld>
            <a:endParaRPr lang="en-US"/>
          </a:p>
        </p:txBody>
      </p:sp>
    </p:spTree>
    <p:extLst>
      <p:ext uri="{BB962C8B-B14F-4D97-AF65-F5344CB8AC3E}">
        <p14:creationId xmlns:p14="http://schemas.microsoft.com/office/powerpoint/2010/main" val="3543563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DA2D25-5047-42C9-B5D7-6CB6ADBFA26A}" type="datetimeFigureOut">
              <a:rPr lang="en-US" smtClean="0"/>
              <a:t>6/4/2026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FC822C-8C33-4AF2-AB95-8D62935170B4}" type="slidenum">
              <a:rPr lang="en-US" smtClean="0"/>
              <a:t>‹#›</a:t>
            </a:fld>
            <a:endParaRPr lang="en-US"/>
          </a:p>
        </p:txBody>
      </p:sp>
    </p:spTree>
    <p:extLst>
      <p:ext uri="{BB962C8B-B14F-4D97-AF65-F5344CB8AC3E}">
        <p14:creationId xmlns:p14="http://schemas.microsoft.com/office/powerpoint/2010/main" val="889626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DA2D25-5047-42C9-B5D7-6CB6ADBFA26A}" type="datetimeFigureOut">
              <a:rPr lang="en-US" smtClean="0"/>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FC822C-8C33-4AF2-AB95-8D62935170B4}" type="slidenum">
              <a:rPr lang="en-US" smtClean="0"/>
              <a:t>‹#›</a:t>
            </a:fld>
            <a:endParaRPr lang="en-US"/>
          </a:p>
        </p:txBody>
      </p:sp>
    </p:spTree>
    <p:extLst>
      <p:ext uri="{BB962C8B-B14F-4D97-AF65-F5344CB8AC3E}">
        <p14:creationId xmlns:p14="http://schemas.microsoft.com/office/powerpoint/2010/main" val="1571778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DA2D25-5047-42C9-B5D7-6CB6ADBFA26A}" type="datetimeFigureOut">
              <a:rPr lang="en-US" smtClean="0"/>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FC822C-8C33-4AF2-AB95-8D62935170B4}" type="slidenum">
              <a:rPr lang="en-US" smtClean="0"/>
              <a:t>‹#›</a:t>
            </a:fld>
            <a:endParaRPr lang="en-US"/>
          </a:p>
        </p:txBody>
      </p:sp>
    </p:spTree>
    <p:extLst>
      <p:ext uri="{BB962C8B-B14F-4D97-AF65-F5344CB8AC3E}">
        <p14:creationId xmlns:p14="http://schemas.microsoft.com/office/powerpoint/2010/main" val="3613295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D8DA2D25-5047-42C9-B5D7-6CB6ADBFA26A}" type="datetimeFigureOut">
              <a:rPr lang="en-US" smtClean="0"/>
              <a:t>6/4/2026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9FC822C-8C33-4AF2-AB95-8D62935170B4}" type="slidenum">
              <a:rPr lang="en-US" smtClean="0"/>
              <a:t>‹#›</a:t>
            </a:fld>
            <a:endParaRPr lang="en-US"/>
          </a:p>
        </p:txBody>
      </p:sp>
    </p:spTree>
    <p:extLst>
      <p:ext uri="{BB962C8B-B14F-4D97-AF65-F5344CB8AC3E}">
        <p14:creationId xmlns:p14="http://schemas.microsoft.com/office/powerpoint/2010/main" val="190503212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hyperlink" Target="mailto:robert.gatter@slu.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A8B47-EFBB-56C5-A2E0-53599D706C78}"/>
              </a:ext>
            </a:extLst>
          </p:cNvPr>
          <p:cNvSpPr>
            <a:spLocks noGrp="1"/>
          </p:cNvSpPr>
          <p:nvPr>
            <p:ph type="ctrTitle"/>
          </p:nvPr>
        </p:nvSpPr>
        <p:spPr>
          <a:xfrm>
            <a:off x="1524000" y="1214438"/>
            <a:ext cx="9274629" cy="2387600"/>
          </a:xfrm>
        </p:spPr>
        <p:txBody>
          <a:bodyPr>
            <a:normAutofit/>
          </a:bodyPr>
          <a:lstStyle/>
          <a:p>
            <a:r>
              <a:rPr lang="en-US" sz="2800" b="1" dirty="0">
                <a:latin typeface="Times New Roman" panose="02020603050405020304" pitchFamily="18" charset="0"/>
                <a:cs typeface="Times New Roman" panose="02020603050405020304" pitchFamily="18" charset="0"/>
              </a:rPr>
              <a:t>Undue Control of Physician Practices</a:t>
            </a:r>
            <a:r>
              <a:rPr lang="en-US" sz="2800" dirty="0">
                <a:latin typeface="Times New Roman" panose="02020603050405020304" pitchFamily="18" charset="0"/>
                <a:cs typeface="Times New Roman" panose="02020603050405020304" pitchFamily="18" charset="0"/>
              </a:rPr>
              <a:t>:</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Model State Agency Guidance Project</a:t>
            </a:r>
          </a:p>
        </p:txBody>
      </p:sp>
      <p:sp>
        <p:nvSpPr>
          <p:cNvPr id="3" name="Subtitle 2">
            <a:extLst>
              <a:ext uri="{FF2B5EF4-FFF2-40B4-BE49-F238E27FC236}">
                <a16:creationId xmlns:a16="http://schemas.microsoft.com/office/drawing/2014/main" id="{E0702E43-CC82-43BF-6C35-2D8212F1625A}"/>
              </a:ext>
            </a:extLst>
          </p:cNvPr>
          <p:cNvSpPr>
            <a:spLocks noGrp="1"/>
          </p:cNvSpPr>
          <p:nvPr>
            <p:ph type="subTitle" idx="1"/>
          </p:nvPr>
        </p:nvSpPr>
        <p:spPr/>
        <p:txBody>
          <a:bodyPr>
            <a:normAutofit fontScale="77500" lnSpcReduction="20000"/>
          </a:bodyPr>
          <a:lstStyle/>
          <a:p>
            <a:endParaRPr lang="en-US" dirty="0"/>
          </a:p>
          <a:p>
            <a:r>
              <a:rPr lang="en-US" dirty="0"/>
              <a:t>Rob Gatter</a:t>
            </a:r>
          </a:p>
          <a:p>
            <a:r>
              <a:rPr lang="en-US" dirty="0"/>
              <a:t>Saint Louis University School of Law, Center for Health Law Studies</a:t>
            </a:r>
          </a:p>
          <a:p>
            <a:r>
              <a:rPr lang="en-US" dirty="0"/>
              <a:t>2026 Health Law Professors Conference, Georgia State University</a:t>
            </a:r>
          </a:p>
        </p:txBody>
      </p:sp>
    </p:spTree>
    <p:extLst>
      <p:ext uri="{BB962C8B-B14F-4D97-AF65-F5344CB8AC3E}">
        <p14:creationId xmlns:p14="http://schemas.microsoft.com/office/powerpoint/2010/main" val="2451614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C7FDFC7-40C6-0DE3-B81B-11BF999849F2}"/>
              </a:ext>
            </a:extLst>
          </p:cNvPr>
          <p:cNvPicPr>
            <a:picLocks noChangeAspect="1"/>
          </p:cNvPicPr>
          <p:nvPr/>
        </p:nvPicPr>
        <p:blipFill>
          <a:blip r:embed="rId2"/>
          <a:stretch>
            <a:fillRect/>
          </a:stretch>
        </p:blipFill>
        <p:spPr>
          <a:xfrm>
            <a:off x="702129" y="449799"/>
            <a:ext cx="10787742" cy="5958401"/>
          </a:xfrm>
          <a:prstGeom prst="rect">
            <a:avLst/>
          </a:prstGeom>
        </p:spPr>
      </p:pic>
    </p:spTree>
    <p:extLst>
      <p:ext uri="{BB962C8B-B14F-4D97-AF65-F5344CB8AC3E}">
        <p14:creationId xmlns:p14="http://schemas.microsoft.com/office/powerpoint/2010/main" val="3704277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562E81-ACCB-DC47-88DB-E429C52BFCA1}"/>
              </a:ext>
            </a:extLst>
          </p:cNvPr>
          <p:cNvSpPr>
            <a:spLocks noGrp="1"/>
          </p:cNvSpPr>
          <p:nvPr>
            <p:ph type="title"/>
          </p:nvPr>
        </p:nvSpPr>
        <p:spPr/>
        <p:txBody>
          <a:bodyPr/>
          <a:lstStyle/>
          <a:p>
            <a:pPr algn="ctr"/>
            <a:r>
              <a:rPr lang="en-US" dirty="0"/>
              <a:t>General Private Rights of Action</a:t>
            </a:r>
          </a:p>
        </p:txBody>
      </p:sp>
      <p:sp>
        <p:nvSpPr>
          <p:cNvPr id="5" name="Content Placeholder 4">
            <a:extLst>
              <a:ext uri="{FF2B5EF4-FFF2-40B4-BE49-F238E27FC236}">
                <a16:creationId xmlns:a16="http://schemas.microsoft.com/office/drawing/2014/main" id="{DBD761C9-03CB-5440-FB0B-C01C388C333B}"/>
              </a:ext>
            </a:extLst>
          </p:cNvPr>
          <p:cNvSpPr>
            <a:spLocks noGrp="1"/>
          </p:cNvSpPr>
          <p:nvPr>
            <p:ph sz="half" idx="1"/>
          </p:nvPr>
        </p:nvSpPr>
        <p:spPr>
          <a:ln>
            <a:solidFill>
              <a:schemeClr val="tx1"/>
            </a:solidFill>
          </a:ln>
        </p:spPr>
        <p:txBody>
          <a:bodyPr>
            <a:normAutofit/>
          </a:bodyPr>
          <a:lstStyle/>
          <a:p>
            <a:endParaRPr lang="en-US" sz="2700" dirty="0"/>
          </a:p>
          <a:p>
            <a:r>
              <a:rPr lang="en-US" sz="2700" dirty="0">
                <a:solidFill>
                  <a:schemeClr val="tx1"/>
                </a:solidFill>
              </a:rPr>
              <a:t>State Unfair Trade Practice Laws</a:t>
            </a:r>
          </a:p>
          <a:p>
            <a:r>
              <a:rPr lang="en-US" sz="2700" dirty="0">
                <a:solidFill>
                  <a:schemeClr val="tx1"/>
                </a:solidFill>
              </a:rPr>
              <a:t>State Antitrust Laws</a:t>
            </a:r>
          </a:p>
          <a:p>
            <a:r>
              <a:rPr lang="en-US" sz="2700" dirty="0">
                <a:solidFill>
                  <a:schemeClr val="tx1"/>
                </a:solidFill>
              </a:rPr>
              <a:t>State Tort Claims</a:t>
            </a:r>
          </a:p>
          <a:p>
            <a:r>
              <a:rPr lang="en-US" sz="2700" dirty="0">
                <a:solidFill>
                  <a:schemeClr val="tx1"/>
                </a:solidFill>
              </a:rPr>
              <a:t>State Contracts Claims</a:t>
            </a:r>
          </a:p>
          <a:p>
            <a:pPr marL="0" indent="0">
              <a:buNone/>
            </a:pPr>
            <a:endParaRPr lang="en-US" sz="2700" dirty="0"/>
          </a:p>
        </p:txBody>
      </p:sp>
      <p:sp>
        <p:nvSpPr>
          <p:cNvPr id="6" name="Content Placeholder 5">
            <a:extLst>
              <a:ext uri="{FF2B5EF4-FFF2-40B4-BE49-F238E27FC236}">
                <a16:creationId xmlns:a16="http://schemas.microsoft.com/office/drawing/2014/main" id="{67699B08-CCBF-B737-2055-ADECF950190B}"/>
              </a:ext>
            </a:extLst>
          </p:cNvPr>
          <p:cNvSpPr>
            <a:spLocks noGrp="1"/>
          </p:cNvSpPr>
          <p:nvPr>
            <p:ph sz="half" idx="2"/>
          </p:nvPr>
        </p:nvSpPr>
        <p:spPr>
          <a:ln>
            <a:solidFill>
              <a:schemeClr val="tx1"/>
            </a:solidFill>
          </a:ln>
        </p:spPr>
        <p:txBody>
          <a:bodyPr>
            <a:normAutofit/>
          </a:bodyPr>
          <a:lstStyle/>
          <a:p>
            <a:endParaRPr lang="en-US" dirty="0"/>
          </a:p>
          <a:p>
            <a:endParaRPr lang="en-US" dirty="0"/>
          </a:p>
          <a:p>
            <a:pPr marL="0" indent="0">
              <a:buNone/>
            </a:pPr>
            <a:r>
              <a:rPr lang="en-US" b="1" dirty="0">
                <a:solidFill>
                  <a:schemeClr val="tx1"/>
                </a:solidFill>
              </a:rPr>
              <a:t>“Control” or “Undue Control” by unlicensed corporate interests of health care delivered by licensed providers</a:t>
            </a:r>
          </a:p>
        </p:txBody>
      </p:sp>
    </p:spTree>
    <p:extLst>
      <p:ext uri="{BB962C8B-B14F-4D97-AF65-F5344CB8AC3E}">
        <p14:creationId xmlns:p14="http://schemas.microsoft.com/office/powerpoint/2010/main" val="2241250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4E43E-5087-E15D-C14B-3E3B3FB1EE65}"/>
              </a:ext>
            </a:extLst>
          </p:cNvPr>
          <p:cNvSpPr>
            <a:spLocks noGrp="1"/>
          </p:cNvSpPr>
          <p:nvPr>
            <p:ph type="title"/>
          </p:nvPr>
        </p:nvSpPr>
        <p:spPr/>
        <p:txBody>
          <a:bodyPr>
            <a:normAutofit/>
          </a:bodyPr>
          <a:lstStyle/>
          <a:p>
            <a:pPr algn="ctr"/>
            <a:r>
              <a:rPr lang="en-US" sz="3600" dirty="0"/>
              <a:t>State Agency Guidance on “Control” Matters</a:t>
            </a:r>
          </a:p>
        </p:txBody>
      </p:sp>
      <p:sp>
        <p:nvSpPr>
          <p:cNvPr id="3" name="Content Placeholder 2">
            <a:extLst>
              <a:ext uri="{FF2B5EF4-FFF2-40B4-BE49-F238E27FC236}">
                <a16:creationId xmlns:a16="http://schemas.microsoft.com/office/drawing/2014/main" id="{B702337F-14FC-DE1F-AA5C-49AC70C998F2}"/>
              </a:ext>
            </a:extLst>
          </p:cNvPr>
          <p:cNvSpPr>
            <a:spLocks noGrp="1"/>
          </p:cNvSpPr>
          <p:nvPr>
            <p:ph sz="half" idx="1"/>
          </p:nvPr>
        </p:nvSpPr>
        <p:spPr/>
        <p:txBody>
          <a:bodyPr>
            <a:normAutofit/>
          </a:bodyPr>
          <a:lstStyle/>
          <a:p>
            <a:pPr marL="0" indent="0">
              <a:buNone/>
            </a:pPr>
            <a:r>
              <a:rPr lang="en-US" i="1" u="sng" dirty="0">
                <a:solidFill>
                  <a:schemeClr val="tx1"/>
                </a:solidFill>
              </a:rPr>
              <a:t>Quantum Plus v. Hosp Internists of Austin</a:t>
            </a:r>
            <a:r>
              <a:rPr lang="en-US" dirty="0">
                <a:solidFill>
                  <a:schemeClr val="tx1"/>
                </a:solidFill>
              </a:rPr>
              <a:t>, 2025 WL 420213 (Tex App 2025) (trial court instruction to jury on the definition of CPOM in TX was not overly broad when  based on the description of the CPOM prohibition written by the TX medical board in an </a:t>
            </a:r>
            <a:r>
              <a:rPr lang="en-US" b="1" dirty="0">
                <a:solidFill>
                  <a:schemeClr val="tx1"/>
                </a:solidFill>
              </a:rPr>
              <a:t>FAQ page on the board’s website</a:t>
            </a:r>
            <a:r>
              <a:rPr lang="en-US" dirty="0">
                <a:solidFill>
                  <a:schemeClr val="tx1"/>
                </a:solidFill>
              </a:rPr>
              <a:t>)</a:t>
            </a:r>
          </a:p>
        </p:txBody>
      </p:sp>
      <p:sp>
        <p:nvSpPr>
          <p:cNvPr id="4" name="Content Placeholder 3">
            <a:extLst>
              <a:ext uri="{FF2B5EF4-FFF2-40B4-BE49-F238E27FC236}">
                <a16:creationId xmlns:a16="http://schemas.microsoft.com/office/drawing/2014/main" id="{917F0239-6556-837A-8C15-C335D283C15B}"/>
              </a:ext>
            </a:extLst>
          </p:cNvPr>
          <p:cNvSpPr>
            <a:spLocks noGrp="1"/>
          </p:cNvSpPr>
          <p:nvPr>
            <p:ph sz="half" idx="2"/>
          </p:nvPr>
        </p:nvSpPr>
        <p:spPr/>
        <p:txBody>
          <a:bodyPr>
            <a:normAutofit/>
          </a:bodyPr>
          <a:lstStyle/>
          <a:p>
            <a:pPr marL="0" indent="0">
              <a:buNone/>
            </a:pPr>
            <a:r>
              <a:rPr lang="en-US" i="1" u="sng" dirty="0">
                <a:solidFill>
                  <a:schemeClr val="tx1"/>
                </a:solidFill>
              </a:rPr>
              <a:t>AAEM-PG v. Envision Health Care</a:t>
            </a:r>
            <a:r>
              <a:rPr lang="en-US" dirty="0">
                <a:solidFill>
                  <a:schemeClr val="tx1"/>
                </a:solidFill>
              </a:rPr>
              <a:t>, 2022 WL 2037950 (N.D. Cal. 2022)(complaint sufficiently alleged that Envision, despite complying with prohibition against owning a medical practice, nonetheless illegally controlled physician practices through its contracts, relying in part on CA </a:t>
            </a:r>
            <a:r>
              <a:rPr lang="en-US" b="1" dirty="0">
                <a:solidFill>
                  <a:schemeClr val="tx1"/>
                </a:solidFill>
              </a:rPr>
              <a:t>medical board guidance </a:t>
            </a:r>
            <a:r>
              <a:rPr lang="en-US" dirty="0">
                <a:solidFill>
                  <a:schemeClr val="tx1"/>
                </a:solidFill>
              </a:rPr>
              <a:t>on what constitutes improper corporate control under state’s CPOM prohibition)</a:t>
            </a:r>
          </a:p>
        </p:txBody>
      </p:sp>
    </p:spTree>
    <p:extLst>
      <p:ext uri="{BB962C8B-B14F-4D97-AF65-F5344CB8AC3E}">
        <p14:creationId xmlns:p14="http://schemas.microsoft.com/office/powerpoint/2010/main" val="372397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BE30A-77B7-CFA1-8CD2-1DE3AD2A49DF}"/>
              </a:ext>
            </a:extLst>
          </p:cNvPr>
          <p:cNvSpPr>
            <a:spLocks noGrp="1"/>
          </p:cNvSpPr>
          <p:nvPr>
            <p:ph type="title"/>
          </p:nvPr>
        </p:nvSpPr>
        <p:spPr/>
        <p:txBody>
          <a:bodyPr/>
          <a:lstStyle/>
          <a:p>
            <a:pPr algn="ctr"/>
            <a:r>
              <a:rPr lang="en-US" dirty="0"/>
              <a:t>Advantages of Issuing State Agency Guidance</a:t>
            </a:r>
          </a:p>
        </p:txBody>
      </p:sp>
      <p:sp>
        <p:nvSpPr>
          <p:cNvPr id="3" name="Content Placeholder 2">
            <a:extLst>
              <a:ext uri="{FF2B5EF4-FFF2-40B4-BE49-F238E27FC236}">
                <a16:creationId xmlns:a16="http://schemas.microsoft.com/office/drawing/2014/main" id="{D1AA97B5-1913-6500-49E1-478DCC97710F}"/>
              </a:ext>
            </a:extLst>
          </p:cNvPr>
          <p:cNvSpPr>
            <a:spLocks noGrp="1"/>
          </p:cNvSpPr>
          <p:nvPr>
            <p:ph idx="1"/>
          </p:nvPr>
        </p:nvSpPr>
        <p:spPr/>
        <p:txBody>
          <a:bodyPr>
            <a:normAutofit/>
          </a:bodyPr>
          <a:lstStyle/>
          <a:p>
            <a:endParaRPr lang="en-US" dirty="0"/>
          </a:p>
          <a:p>
            <a:r>
              <a:rPr lang="en-US" dirty="0">
                <a:solidFill>
                  <a:schemeClr val="tx1"/>
                </a:solidFill>
              </a:rPr>
              <a:t>Much quicker than state legislation or agency rule-making</a:t>
            </a:r>
          </a:p>
          <a:p>
            <a:r>
              <a:rPr lang="en-US" dirty="0">
                <a:solidFill>
                  <a:schemeClr val="tx1"/>
                </a:solidFill>
              </a:rPr>
              <a:t>Carries weight when a court must address the sufficiency of allegations or of evidence concerning undue corporate control of physician practices.</a:t>
            </a:r>
          </a:p>
          <a:p>
            <a:r>
              <a:rPr lang="en-US" dirty="0">
                <a:solidFill>
                  <a:schemeClr val="tx1"/>
                </a:solidFill>
              </a:rPr>
              <a:t>Flexible to permit later rule-making or legislation.</a:t>
            </a:r>
          </a:p>
          <a:p>
            <a:r>
              <a:rPr lang="en-US" dirty="0">
                <a:solidFill>
                  <a:schemeClr val="tx1"/>
                </a:solidFill>
              </a:rPr>
              <a:t>Authority exists in state licensing agencies whether or not state law prohibits CPOM</a:t>
            </a:r>
          </a:p>
          <a:p>
            <a:endParaRPr lang="en-US" dirty="0"/>
          </a:p>
        </p:txBody>
      </p:sp>
    </p:spTree>
    <p:extLst>
      <p:ext uri="{BB962C8B-B14F-4D97-AF65-F5344CB8AC3E}">
        <p14:creationId xmlns:p14="http://schemas.microsoft.com/office/powerpoint/2010/main" val="437733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C49B5A1-729D-84C7-E4FF-59642691D2C5}"/>
              </a:ext>
            </a:extLst>
          </p:cNvPr>
          <p:cNvGraphicFramePr>
            <a:graphicFrameLocks noGrp="1"/>
          </p:cNvGraphicFramePr>
          <p:nvPr>
            <p:ph idx="4294967295"/>
            <p:extLst>
              <p:ext uri="{D42A27DB-BD31-4B8C-83A1-F6EECF244321}">
                <p14:modId xmlns:p14="http://schemas.microsoft.com/office/powerpoint/2010/main" val="307856954"/>
              </p:ext>
            </p:extLst>
          </p:nvPr>
        </p:nvGraphicFramePr>
        <p:xfrm>
          <a:off x="0" y="423863"/>
          <a:ext cx="11353800" cy="6194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4417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24F9F-D68F-47BD-106D-54A2001B8678}"/>
              </a:ext>
            </a:extLst>
          </p:cNvPr>
          <p:cNvSpPr>
            <a:spLocks noGrp="1"/>
          </p:cNvSpPr>
          <p:nvPr>
            <p:ph type="title"/>
          </p:nvPr>
        </p:nvSpPr>
        <p:spPr/>
        <p:txBody>
          <a:bodyPr/>
          <a:lstStyle/>
          <a:p>
            <a:pPr algn="ctr"/>
            <a:r>
              <a:rPr lang="en-US" dirty="0"/>
              <a:t>Thanks</a:t>
            </a:r>
          </a:p>
        </p:txBody>
      </p:sp>
      <p:sp>
        <p:nvSpPr>
          <p:cNvPr id="3" name="Content Placeholder 2">
            <a:extLst>
              <a:ext uri="{FF2B5EF4-FFF2-40B4-BE49-F238E27FC236}">
                <a16:creationId xmlns:a16="http://schemas.microsoft.com/office/drawing/2014/main" id="{7EDE51E5-94D3-B72E-BB87-583134241DA3}"/>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dirty="0"/>
              <a:t>Rob Gatter</a:t>
            </a:r>
          </a:p>
          <a:p>
            <a:pPr marL="0" indent="0" algn="ctr">
              <a:buNone/>
            </a:pPr>
            <a:r>
              <a:rPr lang="en-US" dirty="0">
                <a:hlinkClick r:id="rId2"/>
              </a:rPr>
              <a:t>robert.gatter@slu.edu</a:t>
            </a:r>
            <a:endParaRPr lang="en-US" dirty="0"/>
          </a:p>
          <a:p>
            <a:pPr marL="0" indent="0" algn="ctr">
              <a:buNone/>
            </a:pPr>
            <a:r>
              <a:rPr lang="en-US" dirty="0"/>
              <a:t>314-977-3355</a:t>
            </a:r>
          </a:p>
        </p:txBody>
      </p:sp>
    </p:spTree>
    <p:extLst>
      <p:ext uri="{BB962C8B-B14F-4D97-AF65-F5344CB8AC3E}">
        <p14:creationId xmlns:p14="http://schemas.microsoft.com/office/powerpoint/2010/main" val="499986923"/>
      </p:ext>
    </p:extLst>
  </p:cSld>
  <p:clrMapOvr>
    <a:masterClrMapping/>
  </p:clrMapOvr>
</p:sld>
</file>

<file path=ppt/theme/theme1.xml><?xml version="1.0" encoding="utf-8"?>
<a:theme xmlns:a="http://schemas.openxmlformats.org/drawingml/2006/main" name="Basis">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144</TotalTime>
  <Words>316</Words>
  <Application>Microsoft Office PowerPoint</Application>
  <PresentationFormat>Widescreen</PresentationFormat>
  <Paragraphs>37</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Corbel</vt:lpstr>
      <vt:lpstr>Times New Roman</vt:lpstr>
      <vt:lpstr>Basis</vt:lpstr>
      <vt:lpstr>Undue Control of Physician Practices: Model State Agency Guidance Project</vt:lpstr>
      <vt:lpstr>PowerPoint Presentation</vt:lpstr>
      <vt:lpstr>General Private Rights of Action</vt:lpstr>
      <vt:lpstr>State Agency Guidance on “Control” Matters</vt:lpstr>
      <vt:lpstr>Advantages of Issuing State Agency Guidance</vt:lpstr>
      <vt:lpstr>PowerPoint Presentation</vt:lpstr>
      <vt:lpstr>Thanks</vt:lpstr>
    </vt:vector>
  </TitlesOfParts>
  <Company>Saint Louis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 Gatter</dc:creator>
  <cp:lastModifiedBy>Rob Gatter</cp:lastModifiedBy>
  <cp:revision>12</cp:revision>
  <dcterms:created xsi:type="dcterms:W3CDTF">2026-06-04T16:31:42Z</dcterms:created>
  <dcterms:modified xsi:type="dcterms:W3CDTF">2026-06-04T18:56:37Z</dcterms:modified>
</cp:coreProperties>
</file>