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7" r:id="rId2"/>
    <p:sldId id="1045" r:id="rId3"/>
    <p:sldId id="1078" r:id="rId4"/>
    <p:sldId id="1064" r:id="rId5"/>
    <p:sldId id="1066" r:id="rId6"/>
    <p:sldId id="1067" r:id="rId7"/>
    <p:sldId id="280" r:id="rId8"/>
    <p:sldId id="1068" r:id="rId9"/>
    <p:sldId id="1074" r:id="rId10"/>
    <p:sldId id="1073" r:id="rId11"/>
    <p:sldId id="1075" r:id="rId12"/>
    <p:sldId id="1076" r:id="rId13"/>
    <p:sldId id="1069" r:id="rId14"/>
    <p:sldId id="1077" r:id="rId15"/>
    <p:sldId id="29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45"/>
    <p:restoredTop sz="75557"/>
  </p:normalViewPr>
  <p:slideViewPr>
    <p:cSldViewPr snapToGrid="0">
      <p:cViewPr varScale="1">
        <p:scale>
          <a:sx n="92" d="100"/>
          <a:sy n="92" d="100"/>
        </p:scale>
        <p:origin x="9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olitz, Rebecca" userId="ee4b0365-eaa6-4907-8af7-c475c5b177df" providerId="ADAL" clId="{15D1BB90-75A7-59A3-BBDC-70CD02BBAD93}"/>
    <pc:docChg chg="custSel delSld modSld">
      <pc:chgData name="Wolitz, Rebecca" userId="ee4b0365-eaa6-4907-8af7-c475c5b177df" providerId="ADAL" clId="{15D1BB90-75A7-59A3-BBDC-70CD02BBAD93}" dt="2026-06-04T15:57:15.343" v="343" actId="20577"/>
      <pc:docMkLst>
        <pc:docMk/>
      </pc:docMkLst>
      <pc:sldChg chg="del">
        <pc:chgData name="Wolitz, Rebecca" userId="ee4b0365-eaa6-4907-8af7-c475c5b177df" providerId="ADAL" clId="{15D1BB90-75A7-59A3-BBDC-70CD02BBAD93}" dt="2026-06-04T15:56:05.712" v="337" actId="2696"/>
        <pc:sldMkLst>
          <pc:docMk/>
          <pc:sldMk cId="488249400" sldId="282"/>
        </pc:sldMkLst>
      </pc:sldChg>
      <pc:sldChg chg="del">
        <pc:chgData name="Wolitz, Rebecca" userId="ee4b0365-eaa6-4907-8af7-c475c5b177df" providerId="ADAL" clId="{15D1BB90-75A7-59A3-BBDC-70CD02BBAD93}" dt="2026-06-04T15:56:04.077" v="334" actId="2696"/>
        <pc:sldMkLst>
          <pc:docMk/>
          <pc:sldMk cId="2307268696" sldId="1042"/>
        </pc:sldMkLst>
      </pc:sldChg>
      <pc:sldChg chg="del">
        <pc:chgData name="Wolitz, Rebecca" userId="ee4b0365-eaa6-4907-8af7-c475c5b177df" providerId="ADAL" clId="{15D1BB90-75A7-59A3-BBDC-70CD02BBAD93}" dt="2026-06-04T15:56:04.405" v="335" actId="2696"/>
        <pc:sldMkLst>
          <pc:docMk/>
          <pc:sldMk cId="2903872434" sldId="1043"/>
        </pc:sldMkLst>
      </pc:sldChg>
      <pc:sldChg chg="modSp mod">
        <pc:chgData name="Wolitz, Rebecca" userId="ee4b0365-eaa6-4907-8af7-c475c5b177df" providerId="ADAL" clId="{15D1BB90-75A7-59A3-BBDC-70CD02BBAD93}" dt="2026-06-04T15:55:47.300" v="328" actId="20577"/>
        <pc:sldMkLst>
          <pc:docMk/>
          <pc:sldMk cId="2713900290" sldId="1045"/>
        </pc:sldMkLst>
        <pc:spChg chg="mod">
          <ac:chgData name="Wolitz, Rebecca" userId="ee4b0365-eaa6-4907-8af7-c475c5b177df" providerId="ADAL" clId="{15D1BB90-75A7-59A3-BBDC-70CD02BBAD93}" dt="2026-06-04T15:55:47.300" v="328" actId="20577"/>
          <ac:spMkLst>
            <pc:docMk/>
            <pc:sldMk cId="2713900290" sldId="1045"/>
            <ac:spMk id="2" creationId="{8C45034A-EF09-4A67-7FD5-46672516C112}"/>
          </ac:spMkLst>
        </pc:spChg>
        <pc:spChg chg="mod">
          <ac:chgData name="Wolitz, Rebecca" userId="ee4b0365-eaa6-4907-8af7-c475c5b177df" providerId="ADAL" clId="{15D1BB90-75A7-59A3-BBDC-70CD02BBAD93}" dt="2026-06-04T15:39:26.431" v="326" actId="20577"/>
          <ac:spMkLst>
            <pc:docMk/>
            <pc:sldMk cId="2713900290" sldId="1045"/>
            <ac:spMk id="3" creationId="{47387A75-5EA8-1A41-EF6D-B3B2706C9C6F}"/>
          </ac:spMkLst>
        </pc:spChg>
        <pc:spChg chg="mod">
          <ac:chgData name="Wolitz, Rebecca" userId="ee4b0365-eaa6-4907-8af7-c475c5b177df" providerId="ADAL" clId="{15D1BB90-75A7-59A3-BBDC-70CD02BBAD93}" dt="2026-06-04T15:38:54.261" v="315" actId="1076"/>
          <ac:spMkLst>
            <pc:docMk/>
            <pc:sldMk cId="2713900290" sldId="1045"/>
            <ac:spMk id="4" creationId="{4D591EBC-A843-FD1B-ED12-2A64823C067A}"/>
          </ac:spMkLst>
        </pc:spChg>
      </pc:sldChg>
      <pc:sldChg chg="del">
        <pc:chgData name="Wolitz, Rebecca" userId="ee4b0365-eaa6-4907-8af7-c475c5b177df" providerId="ADAL" clId="{15D1BB90-75A7-59A3-BBDC-70CD02BBAD93}" dt="2026-06-04T15:55:58.684" v="329" actId="2696"/>
        <pc:sldMkLst>
          <pc:docMk/>
          <pc:sldMk cId="3013314726" sldId="1053"/>
        </pc:sldMkLst>
      </pc:sldChg>
      <pc:sldChg chg="del">
        <pc:chgData name="Wolitz, Rebecca" userId="ee4b0365-eaa6-4907-8af7-c475c5b177df" providerId="ADAL" clId="{15D1BB90-75A7-59A3-BBDC-70CD02BBAD93}" dt="2026-06-04T15:55:59.470" v="330" actId="2696"/>
        <pc:sldMkLst>
          <pc:docMk/>
          <pc:sldMk cId="3693623262" sldId="1060"/>
        </pc:sldMkLst>
      </pc:sldChg>
      <pc:sldChg chg="del">
        <pc:chgData name="Wolitz, Rebecca" userId="ee4b0365-eaa6-4907-8af7-c475c5b177df" providerId="ADAL" clId="{15D1BB90-75A7-59A3-BBDC-70CD02BBAD93}" dt="2026-06-04T15:56:05.340" v="336" actId="2696"/>
        <pc:sldMkLst>
          <pc:docMk/>
          <pc:sldMk cId="3998587208" sldId="1063"/>
        </pc:sldMkLst>
      </pc:sldChg>
      <pc:sldChg chg="modSp mod">
        <pc:chgData name="Wolitz, Rebecca" userId="ee4b0365-eaa6-4907-8af7-c475c5b177df" providerId="ADAL" clId="{15D1BB90-75A7-59A3-BBDC-70CD02BBAD93}" dt="2026-06-04T15:24:38.144" v="147" actId="20577"/>
        <pc:sldMkLst>
          <pc:docMk/>
          <pc:sldMk cId="621476011" sldId="1068"/>
        </pc:sldMkLst>
        <pc:spChg chg="mod">
          <ac:chgData name="Wolitz, Rebecca" userId="ee4b0365-eaa6-4907-8af7-c475c5b177df" providerId="ADAL" clId="{15D1BB90-75A7-59A3-BBDC-70CD02BBAD93}" dt="2026-06-04T15:24:38.144" v="147" actId="20577"/>
          <ac:spMkLst>
            <pc:docMk/>
            <pc:sldMk cId="621476011" sldId="1068"/>
            <ac:spMk id="3" creationId="{7C4C741D-253E-0EB6-880A-82C52F2F203D}"/>
          </ac:spMkLst>
        </pc:spChg>
      </pc:sldChg>
      <pc:sldChg chg="modSp mod">
        <pc:chgData name="Wolitz, Rebecca" userId="ee4b0365-eaa6-4907-8af7-c475c5b177df" providerId="ADAL" clId="{15D1BB90-75A7-59A3-BBDC-70CD02BBAD93}" dt="2026-06-04T15:20:19.279" v="56" actId="20577"/>
        <pc:sldMkLst>
          <pc:docMk/>
          <pc:sldMk cId="4204827282" sldId="1069"/>
        </pc:sldMkLst>
        <pc:spChg chg="mod">
          <ac:chgData name="Wolitz, Rebecca" userId="ee4b0365-eaa6-4907-8af7-c475c5b177df" providerId="ADAL" clId="{15D1BB90-75A7-59A3-BBDC-70CD02BBAD93}" dt="2026-06-04T15:20:19.279" v="56" actId="20577"/>
          <ac:spMkLst>
            <pc:docMk/>
            <pc:sldMk cId="4204827282" sldId="1069"/>
            <ac:spMk id="3" creationId="{D091D5C1-A99A-96E6-DD40-F0B2C305E4E7}"/>
          </ac:spMkLst>
        </pc:spChg>
      </pc:sldChg>
      <pc:sldChg chg="modSp mod">
        <pc:chgData name="Wolitz, Rebecca" userId="ee4b0365-eaa6-4907-8af7-c475c5b177df" providerId="ADAL" clId="{15D1BB90-75A7-59A3-BBDC-70CD02BBAD93}" dt="2026-06-04T15:57:15.343" v="343" actId="20577"/>
        <pc:sldMkLst>
          <pc:docMk/>
          <pc:sldMk cId="762948493" sldId="1077"/>
        </pc:sldMkLst>
        <pc:spChg chg="mod">
          <ac:chgData name="Wolitz, Rebecca" userId="ee4b0365-eaa6-4907-8af7-c475c5b177df" providerId="ADAL" clId="{15D1BB90-75A7-59A3-BBDC-70CD02BBAD93}" dt="2026-06-04T15:57:15.343" v="343" actId="20577"/>
          <ac:spMkLst>
            <pc:docMk/>
            <pc:sldMk cId="762948493" sldId="1077"/>
            <ac:spMk id="3" creationId="{B7F8C15A-7296-7ED5-37F8-29A9650CA78F}"/>
          </ac:spMkLst>
        </pc:spChg>
      </pc:sldChg>
      <pc:sldChg chg="del">
        <pc:chgData name="Wolitz, Rebecca" userId="ee4b0365-eaa6-4907-8af7-c475c5b177df" providerId="ADAL" clId="{15D1BB90-75A7-59A3-BBDC-70CD02BBAD93}" dt="2026-06-04T15:56:06.721" v="338" actId="2696"/>
        <pc:sldMkLst>
          <pc:docMk/>
          <pc:sldMk cId="4036565473" sldId="1079"/>
        </pc:sldMkLst>
      </pc:sldChg>
      <pc:sldChg chg="del">
        <pc:chgData name="Wolitz, Rebecca" userId="ee4b0365-eaa6-4907-8af7-c475c5b177df" providerId="ADAL" clId="{15D1BB90-75A7-59A3-BBDC-70CD02BBAD93}" dt="2026-06-04T15:56:07.390" v="339" actId="2696"/>
        <pc:sldMkLst>
          <pc:docMk/>
          <pc:sldMk cId="3608996789" sldId="1080"/>
        </pc:sldMkLst>
      </pc:sldChg>
      <pc:sldChg chg="del">
        <pc:chgData name="Wolitz, Rebecca" userId="ee4b0365-eaa6-4907-8af7-c475c5b177df" providerId="ADAL" clId="{15D1BB90-75A7-59A3-BBDC-70CD02BBAD93}" dt="2026-06-04T15:56:00.543" v="331" actId="2696"/>
        <pc:sldMkLst>
          <pc:docMk/>
          <pc:sldMk cId="4241462223" sldId="1081"/>
        </pc:sldMkLst>
      </pc:sldChg>
      <pc:sldChg chg="del">
        <pc:chgData name="Wolitz, Rebecca" userId="ee4b0365-eaa6-4907-8af7-c475c5b177df" providerId="ADAL" clId="{15D1BB90-75A7-59A3-BBDC-70CD02BBAD93}" dt="2026-06-04T15:56:01.970" v="332" actId="2696"/>
        <pc:sldMkLst>
          <pc:docMk/>
          <pc:sldMk cId="616302186" sldId="1082"/>
        </pc:sldMkLst>
      </pc:sldChg>
      <pc:sldChg chg="del">
        <pc:chgData name="Wolitz, Rebecca" userId="ee4b0365-eaa6-4907-8af7-c475c5b177df" providerId="ADAL" clId="{15D1BB90-75A7-59A3-BBDC-70CD02BBAD93}" dt="2026-06-04T15:56:02.446" v="333" actId="2696"/>
        <pc:sldMkLst>
          <pc:docMk/>
          <pc:sldMk cId="3020794989" sldId="10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81EE6-AC1D-2E4D-8872-21560932B619}" type="datetimeFigureOut">
              <a:rPr lang="en-US" smtClean="0"/>
              <a:t>6/4/26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6EF4BC-87A9-5C44-8814-370581CF31ED}" type="slidenum">
              <a:rPr lang="en-US" smtClean="0"/>
              <a:t>‹#›</a:t>
            </a:fld>
            <a:endParaRPr lang="en-US"/>
          </a:p>
        </p:txBody>
      </p:sp>
    </p:spTree>
    <p:extLst>
      <p:ext uri="{BB962C8B-B14F-4D97-AF65-F5344CB8AC3E}">
        <p14:creationId xmlns:p14="http://schemas.microsoft.com/office/powerpoint/2010/main" val="2571231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is yes</a:t>
            </a:r>
            <a:r>
              <a:rPr lang="en-US"/>
              <a:t>, guardrails.</a:t>
            </a:r>
          </a:p>
        </p:txBody>
      </p:sp>
      <p:sp>
        <p:nvSpPr>
          <p:cNvPr id="4" name="Slide Number Placeholder 3"/>
          <p:cNvSpPr>
            <a:spLocks noGrp="1"/>
          </p:cNvSpPr>
          <p:nvPr>
            <p:ph type="sldNum" sz="quarter" idx="5"/>
          </p:nvPr>
        </p:nvSpPr>
        <p:spPr/>
        <p:txBody>
          <a:bodyPr/>
          <a:lstStyle/>
          <a:p>
            <a:fld id="{D66EF4BC-87A9-5C44-8814-370581CF31ED}" type="slidenum">
              <a:rPr lang="en-US" smtClean="0"/>
              <a:t>2</a:t>
            </a:fld>
            <a:endParaRPr lang="en-US"/>
          </a:p>
        </p:txBody>
      </p:sp>
    </p:spTree>
    <p:extLst>
      <p:ext uri="{BB962C8B-B14F-4D97-AF65-F5344CB8AC3E}">
        <p14:creationId xmlns:p14="http://schemas.microsoft.com/office/powerpoint/2010/main" val="3979197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cap="small" dirty="0"/>
              <a:t>Comm. on Oversight &amp; Reform, 117th Cong., Drug Pricing Investigation: Industry Spending on Buybacks, Dividends, and Executive Compensation</a:t>
            </a:r>
            <a:r>
              <a:rPr lang="en-US" dirty="0"/>
              <a:t> 8 (2021). </a:t>
            </a:r>
          </a:p>
          <a:p>
            <a:r>
              <a:rPr lang="en-US" i="1" dirty="0"/>
              <a:t>Id.</a:t>
            </a:r>
            <a:endParaRPr lang="en-US" dirty="0"/>
          </a:p>
        </p:txBody>
      </p:sp>
      <p:sp>
        <p:nvSpPr>
          <p:cNvPr id="4" name="Slide Number Placeholder 3"/>
          <p:cNvSpPr>
            <a:spLocks noGrp="1"/>
          </p:cNvSpPr>
          <p:nvPr>
            <p:ph type="sldNum" sz="quarter" idx="5"/>
          </p:nvPr>
        </p:nvSpPr>
        <p:spPr/>
        <p:txBody>
          <a:bodyPr/>
          <a:lstStyle/>
          <a:p>
            <a:fld id="{D66EF4BC-87A9-5C44-8814-370581CF31ED}" type="slidenum">
              <a:rPr lang="en-US" smtClean="0"/>
              <a:t>6</a:t>
            </a:fld>
            <a:endParaRPr lang="en-US"/>
          </a:p>
        </p:txBody>
      </p:sp>
    </p:spTree>
    <p:extLst>
      <p:ext uri="{BB962C8B-B14F-4D97-AF65-F5344CB8AC3E}">
        <p14:creationId xmlns:p14="http://schemas.microsoft.com/office/powerpoint/2010/main" val="2064510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6EF4BC-87A9-5C44-8814-370581CF31ED}" type="slidenum">
              <a:rPr lang="en-US" smtClean="0"/>
              <a:t>10</a:t>
            </a:fld>
            <a:endParaRPr lang="en-US"/>
          </a:p>
        </p:txBody>
      </p:sp>
    </p:spTree>
    <p:extLst>
      <p:ext uri="{BB962C8B-B14F-4D97-AF65-F5344CB8AC3E}">
        <p14:creationId xmlns:p14="http://schemas.microsoft.com/office/powerpoint/2010/main" val="3655796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C73BF-A32E-7CAE-2982-9BC138C7C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198D1B-2D51-4559-D0BE-6797B7B66A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4A51D-10F8-97D6-0410-CCF1B798B7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62C7E0-4FB7-89B7-D003-C0F63F0815BD}"/>
              </a:ext>
            </a:extLst>
          </p:cNvPr>
          <p:cNvSpPr>
            <a:spLocks noGrp="1"/>
          </p:cNvSpPr>
          <p:nvPr>
            <p:ph type="sldNum" sz="quarter" idx="5"/>
          </p:nvPr>
        </p:nvSpPr>
        <p:spPr/>
        <p:txBody>
          <a:bodyPr/>
          <a:lstStyle/>
          <a:p>
            <a:fld id="{D66EF4BC-87A9-5C44-8814-370581CF31ED}" type="slidenum">
              <a:rPr lang="en-US" smtClean="0"/>
              <a:t>12</a:t>
            </a:fld>
            <a:endParaRPr lang="en-US"/>
          </a:p>
        </p:txBody>
      </p:sp>
    </p:spTree>
    <p:extLst>
      <p:ext uri="{BB962C8B-B14F-4D97-AF65-F5344CB8AC3E}">
        <p14:creationId xmlns:p14="http://schemas.microsoft.com/office/powerpoint/2010/main" val="2081066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F5D06-86ED-5C0D-025C-92FA6DC4D3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208DC29-42E5-BB5E-21A9-EE168235E6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5FC50F-EB82-5660-B0C3-E4A88C042D92}"/>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8D0342EC-C09B-89A1-3D70-709F2728A8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66E4EC-FCE3-396E-FA91-9B12177B0080}"/>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2483524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C9222-443B-58DF-7EFE-B3017B52D9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642D4-00FC-D1D0-CCD0-0D85D323C3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1275D4-5DAD-683B-7C24-DD84735A72D9}"/>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D97681A9-290E-97E7-38C2-5F9FBFA658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A58D0-19FA-6411-D7EB-07D66F27761D}"/>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288058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30E7A4-9077-A2DE-B7CB-6C6997796E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29EF27-5BDE-2603-0CDF-4D9019A5301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39D037-0064-831D-F1A3-DB5C95B4599F}"/>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6607D42C-218B-1A31-DF21-FCD43E6B01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D4BD62-21DA-9806-03D0-E0D36F3AB51F}"/>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235509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3738B-4250-D8BA-4973-7D65A83D1C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D4B92C-0FB6-7195-3B65-DC9815DF05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CA5FBE-21ED-618B-2761-D85E6DBF10DA}"/>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8A00F07A-4B9B-7035-13D6-8A4605352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3D9B9D-0186-82A1-A084-B26F811F4B6F}"/>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3529132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9F352-5B35-C1C3-250E-1B1E55E5EC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AAC745-9A44-EAE9-8182-584474CCCFA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6F7DC4-C5DC-26E2-972F-E58E198AA973}"/>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A24E03C9-A4B7-28B0-C39A-01E8724DB6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64EB4F-C91B-AE8B-9AB7-8934E7396B77}"/>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387229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E9FE4-2AD2-87DB-5069-D4018C0DF8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BA0132-DCB2-2514-7E19-A286042C851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B29F4A-2CAB-07C2-0AF2-137AA70AF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6EAB78-B080-38FB-8A4D-EEB408FC9684}"/>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6" name="Footer Placeholder 5">
            <a:extLst>
              <a:ext uri="{FF2B5EF4-FFF2-40B4-BE49-F238E27FC236}">
                <a16:creationId xmlns:a16="http://schemas.microsoft.com/office/drawing/2014/main" id="{B01DF1AE-570D-0920-A881-BBD04B1363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87F9AF-93A9-A113-5BFA-5FD44565BC2C}"/>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656040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9D42C-6A50-2A82-6C93-4C99598AD2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50EFBC-5702-B1BE-A3C5-9C6AD0E36C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AF0009A-5A16-D2D2-8175-120F9DBBF4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61DF35-E53F-241D-8B56-2EC9905842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D4D2D2-E22E-0528-3C41-70A5473E1E5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47A23E-4E21-A93E-2DC4-4D499BA9290D}"/>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8" name="Footer Placeholder 7">
            <a:extLst>
              <a:ext uri="{FF2B5EF4-FFF2-40B4-BE49-F238E27FC236}">
                <a16:creationId xmlns:a16="http://schemas.microsoft.com/office/drawing/2014/main" id="{8F3FB979-D4A6-1A02-A17C-91487868DC1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67B589-2D10-F11C-71D8-B5BD3E0C57B5}"/>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3602889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FD0FA-487D-937D-F36F-37022B6F95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9F10A4-6F94-CF3F-AFC9-7066AB6E534B}"/>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4" name="Footer Placeholder 3">
            <a:extLst>
              <a:ext uri="{FF2B5EF4-FFF2-40B4-BE49-F238E27FC236}">
                <a16:creationId xmlns:a16="http://schemas.microsoft.com/office/drawing/2014/main" id="{EF4E4DA5-CE93-6EEB-4C96-6B19D0D3C6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DC2CB5-A1D2-2AAE-F3D7-A621B9AD4D15}"/>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167340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8DA36F-91F2-82A2-DD22-2D6C493D59A5}"/>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3" name="Footer Placeholder 2">
            <a:extLst>
              <a:ext uri="{FF2B5EF4-FFF2-40B4-BE49-F238E27FC236}">
                <a16:creationId xmlns:a16="http://schemas.microsoft.com/office/drawing/2014/main" id="{63653C96-98D2-7C17-ABB4-B719DA53B7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C8662F-3344-2E7F-F9EF-EE9A17056B81}"/>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1922281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E3CB5-4436-4E5A-CE65-CE5CFA668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26764D-CC4D-7A17-1145-9F7B221275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61F6FB5-AD20-B549-C14A-AF16C3C6BE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FAA011-0833-F568-6FFD-995A81D86ADF}"/>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6" name="Footer Placeholder 5">
            <a:extLst>
              <a:ext uri="{FF2B5EF4-FFF2-40B4-BE49-F238E27FC236}">
                <a16:creationId xmlns:a16="http://schemas.microsoft.com/office/drawing/2014/main" id="{83AA24FB-FBDC-637D-4FFC-15418729C1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5C32F8-735F-ADF7-4C39-5160F0D346BF}"/>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29856719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935B-A3D5-75B4-5509-A3CE0165FB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BC5795B-0B7B-CBB3-07D8-D3019E5FF4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43E488E-12E4-B9EB-479A-4E407B88C3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0596E4-6604-8359-23D8-7D354982E6F4}"/>
              </a:ext>
            </a:extLst>
          </p:cNvPr>
          <p:cNvSpPr>
            <a:spLocks noGrp="1"/>
          </p:cNvSpPr>
          <p:nvPr>
            <p:ph type="dt" sz="half" idx="10"/>
          </p:nvPr>
        </p:nvSpPr>
        <p:spPr/>
        <p:txBody>
          <a:bodyPr/>
          <a:lstStyle/>
          <a:p>
            <a:fld id="{53D1BF51-690B-A34D-BA7B-F9D3958DC344}" type="datetimeFigureOut">
              <a:rPr lang="en-US" smtClean="0"/>
              <a:t>6/4/26</a:t>
            </a:fld>
            <a:endParaRPr lang="en-US"/>
          </a:p>
        </p:txBody>
      </p:sp>
      <p:sp>
        <p:nvSpPr>
          <p:cNvPr id="6" name="Footer Placeholder 5">
            <a:extLst>
              <a:ext uri="{FF2B5EF4-FFF2-40B4-BE49-F238E27FC236}">
                <a16:creationId xmlns:a16="http://schemas.microsoft.com/office/drawing/2014/main" id="{9983C1E7-22C0-221A-6105-4B2C4740B1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46E6B8-EDE6-6F0D-A6DD-8C188105412F}"/>
              </a:ext>
            </a:extLst>
          </p:cNvPr>
          <p:cNvSpPr>
            <a:spLocks noGrp="1"/>
          </p:cNvSpPr>
          <p:nvPr>
            <p:ph type="sldNum" sz="quarter" idx="12"/>
          </p:nvPr>
        </p:nvSpPr>
        <p:spPr/>
        <p:txBody>
          <a:bodyPr/>
          <a:lstStyle/>
          <a:p>
            <a:fld id="{25803DCC-CE11-4F4B-A94E-2C731F6D9545}" type="slidenum">
              <a:rPr lang="en-US" smtClean="0"/>
              <a:t>‹#›</a:t>
            </a:fld>
            <a:endParaRPr lang="en-US"/>
          </a:p>
        </p:txBody>
      </p:sp>
    </p:spTree>
    <p:extLst>
      <p:ext uri="{BB962C8B-B14F-4D97-AF65-F5344CB8AC3E}">
        <p14:creationId xmlns:p14="http://schemas.microsoft.com/office/powerpoint/2010/main" val="530314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D9D0FC-4445-1158-4BC4-3B193951CE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52DBDE7-7963-77CB-DBA9-A62C66EC10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B802F2-E82C-772C-8E58-20F1513F89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D1BF51-690B-A34D-BA7B-F9D3958DC344}" type="datetimeFigureOut">
              <a:rPr lang="en-US" smtClean="0"/>
              <a:t>6/4/26</a:t>
            </a:fld>
            <a:endParaRPr lang="en-US"/>
          </a:p>
        </p:txBody>
      </p:sp>
      <p:sp>
        <p:nvSpPr>
          <p:cNvPr id="5" name="Footer Placeholder 4">
            <a:extLst>
              <a:ext uri="{FF2B5EF4-FFF2-40B4-BE49-F238E27FC236}">
                <a16:creationId xmlns:a16="http://schemas.microsoft.com/office/drawing/2014/main" id="{FFE9BB5D-BF68-F225-63C2-DBDFDB157B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492BB6D-3822-4E45-B0FF-34C190381F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5803DCC-CE11-4F4B-A94E-2C731F6D9545}" type="slidenum">
              <a:rPr lang="en-US" smtClean="0"/>
              <a:t>‹#›</a:t>
            </a:fld>
            <a:endParaRPr lang="en-US"/>
          </a:p>
        </p:txBody>
      </p:sp>
    </p:spTree>
    <p:extLst>
      <p:ext uri="{BB962C8B-B14F-4D97-AF65-F5344CB8AC3E}">
        <p14:creationId xmlns:p14="http://schemas.microsoft.com/office/powerpoint/2010/main" val="1048634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3581E-F759-C330-62A4-3089D6F5A62B}"/>
              </a:ext>
            </a:extLst>
          </p:cNvPr>
          <p:cNvSpPr>
            <a:spLocks noGrp="1"/>
          </p:cNvSpPr>
          <p:nvPr>
            <p:ph type="ctrTitle"/>
          </p:nvPr>
        </p:nvSpPr>
        <p:spPr/>
        <p:txBody>
          <a:bodyPr>
            <a:normAutofit fontScale="90000"/>
          </a:bodyPr>
          <a:lstStyle/>
          <a:p>
            <a:r>
              <a:rPr lang="en-US" i="1" dirty="0"/>
              <a:t>Shareholder Primacy’s Failed Guardrails and Access to Medications</a:t>
            </a:r>
            <a:endParaRPr lang="en-US" dirty="0"/>
          </a:p>
        </p:txBody>
      </p:sp>
      <p:sp>
        <p:nvSpPr>
          <p:cNvPr id="3" name="Subtitle 2">
            <a:extLst>
              <a:ext uri="{FF2B5EF4-FFF2-40B4-BE49-F238E27FC236}">
                <a16:creationId xmlns:a16="http://schemas.microsoft.com/office/drawing/2014/main" id="{8C5C5C7B-29DA-AD5F-3BD7-94C47653DF29}"/>
              </a:ext>
            </a:extLst>
          </p:cNvPr>
          <p:cNvSpPr>
            <a:spLocks noGrp="1"/>
          </p:cNvSpPr>
          <p:nvPr>
            <p:ph type="subTitle" idx="1"/>
          </p:nvPr>
        </p:nvSpPr>
        <p:spPr/>
        <p:txBody>
          <a:bodyPr>
            <a:normAutofit fontScale="77500" lnSpcReduction="20000"/>
          </a:bodyPr>
          <a:lstStyle/>
          <a:p>
            <a:r>
              <a:rPr lang="en-US" i="1" dirty="0"/>
              <a:t>Forthcoming in Health Matrix: Journal Law-Medicine 2027</a:t>
            </a:r>
          </a:p>
          <a:p>
            <a:endParaRPr lang="en-US" i="1" dirty="0"/>
          </a:p>
          <a:p>
            <a:r>
              <a:rPr lang="en-US" dirty="0"/>
              <a:t>Rebecca Wolitz, JD PhD</a:t>
            </a:r>
          </a:p>
          <a:p>
            <a:r>
              <a:rPr lang="en-US" dirty="0"/>
              <a:t>Assistant Professor of Law</a:t>
            </a:r>
          </a:p>
          <a:p>
            <a:r>
              <a:rPr lang="en-US" dirty="0"/>
              <a:t>Moritz College of Law</a:t>
            </a:r>
          </a:p>
        </p:txBody>
      </p:sp>
    </p:spTree>
    <p:extLst>
      <p:ext uri="{BB962C8B-B14F-4D97-AF65-F5344CB8AC3E}">
        <p14:creationId xmlns:p14="http://schemas.microsoft.com/office/powerpoint/2010/main" val="1260688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1E5722-F231-5A6D-1616-7552C3ED2DAA}"/>
              </a:ext>
            </a:extLst>
          </p:cNvPr>
          <p:cNvSpPr>
            <a:spLocks noGrp="1"/>
          </p:cNvSpPr>
          <p:nvPr>
            <p:ph type="title"/>
          </p:nvPr>
        </p:nvSpPr>
        <p:spPr>
          <a:xfrm>
            <a:off x="640080" y="320040"/>
            <a:ext cx="6692827" cy="3892669"/>
          </a:xfrm>
        </p:spPr>
        <p:txBody>
          <a:bodyPr vert="horz" lIns="91440" tIns="45720" rIns="91440" bIns="45720" rtlCol="0" anchor="b">
            <a:normAutofit/>
          </a:bodyPr>
          <a:lstStyle/>
          <a:p>
            <a:r>
              <a:rPr lang="en-US" sz="3100" b="1" kern="1200" dirty="0">
                <a:solidFill>
                  <a:schemeClr val="tx1"/>
                </a:solidFill>
                <a:latin typeface="+mj-lt"/>
                <a:ea typeface="+mj-ea"/>
                <a:cs typeface="+mj-cs"/>
              </a:rPr>
              <a:t>Table 2. Percentage of Companies Explicitly Incorporating Non-Financial Metrics, Access to Medications, Innovation, or Competition Considerations into Executive Compensation Programs</a:t>
            </a:r>
            <a:br>
              <a:rPr lang="en-US" sz="3100" kern="1200" dirty="0">
                <a:solidFill>
                  <a:schemeClr val="tx1"/>
                </a:solidFill>
                <a:latin typeface="+mj-lt"/>
                <a:ea typeface="+mj-ea"/>
                <a:cs typeface="+mj-cs"/>
              </a:rPr>
            </a:br>
            <a:endParaRPr lang="en-US" sz="3100" kern="1200" dirty="0">
              <a:solidFill>
                <a:schemeClr val="tx1"/>
              </a:solidFill>
              <a:latin typeface="+mj-lt"/>
              <a:ea typeface="+mj-ea"/>
              <a:cs typeface="+mj-cs"/>
            </a:endParaRP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562" y="4409267"/>
            <a:ext cx="4243589" cy="18288"/>
          </a:xfrm>
          <a:custGeom>
            <a:avLst/>
            <a:gdLst>
              <a:gd name="csX0" fmla="*/ 0 w 4243589"/>
              <a:gd name="csY0" fmla="*/ 0 h 18288"/>
              <a:gd name="csX1" fmla="*/ 563791 w 4243589"/>
              <a:gd name="csY1" fmla="*/ 0 h 18288"/>
              <a:gd name="csX2" fmla="*/ 1042710 w 4243589"/>
              <a:gd name="csY2" fmla="*/ 0 h 18288"/>
              <a:gd name="csX3" fmla="*/ 1564066 w 4243589"/>
              <a:gd name="csY3" fmla="*/ 0 h 18288"/>
              <a:gd name="csX4" fmla="*/ 2212729 w 4243589"/>
              <a:gd name="csY4" fmla="*/ 0 h 18288"/>
              <a:gd name="csX5" fmla="*/ 2776520 w 4243589"/>
              <a:gd name="csY5" fmla="*/ 0 h 18288"/>
              <a:gd name="csX6" fmla="*/ 3297875 w 4243589"/>
              <a:gd name="csY6" fmla="*/ 0 h 18288"/>
              <a:gd name="csX7" fmla="*/ 4243589 w 4243589"/>
              <a:gd name="csY7" fmla="*/ 0 h 18288"/>
              <a:gd name="csX8" fmla="*/ 4243589 w 4243589"/>
              <a:gd name="csY8" fmla="*/ 18288 h 18288"/>
              <a:gd name="csX9" fmla="*/ 3637362 w 4243589"/>
              <a:gd name="csY9" fmla="*/ 18288 h 18288"/>
              <a:gd name="csX10" fmla="*/ 3116007 w 4243589"/>
              <a:gd name="csY10" fmla="*/ 18288 h 18288"/>
              <a:gd name="csX11" fmla="*/ 2424908 w 4243589"/>
              <a:gd name="csY11" fmla="*/ 18288 h 18288"/>
              <a:gd name="csX12" fmla="*/ 1861117 w 4243589"/>
              <a:gd name="csY12" fmla="*/ 18288 h 18288"/>
              <a:gd name="csX13" fmla="*/ 1382198 w 4243589"/>
              <a:gd name="csY13" fmla="*/ 18288 h 18288"/>
              <a:gd name="csX14" fmla="*/ 733535 w 4243589"/>
              <a:gd name="csY14" fmla="*/ 18288 h 18288"/>
              <a:gd name="csX15" fmla="*/ 0 w 4243589"/>
              <a:gd name="csY15" fmla="*/ 18288 h 18288"/>
              <a:gd name="csX16" fmla="*/ 0 w 4243589"/>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6F70274-B965-A6C9-3587-5DD27949F764}"/>
              </a:ext>
            </a:extLst>
          </p:cNvPr>
          <p:cNvGraphicFramePr>
            <a:graphicFrameLocks noGrp="1"/>
          </p:cNvGraphicFramePr>
          <p:nvPr>
            <p:ph idx="1"/>
            <p:extLst>
              <p:ext uri="{D42A27DB-BD31-4B8C-83A1-F6EECF244321}">
                <p14:modId xmlns:p14="http://schemas.microsoft.com/office/powerpoint/2010/main" val="2666944667"/>
              </p:ext>
            </p:extLst>
          </p:nvPr>
        </p:nvGraphicFramePr>
        <p:xfrm>
          <a:off x="8080042" y="320040"/>
          <a:ext cx="3490373" cy="5981450"/>
        </p:xfrm>
        <a:graphic>
          <a:graphicData uri="http://schemas.openxmlformats.org/drawingml/2006/table">
            <a:tbl>
              <a:tblPr firstRow="1" firstCol="1" bandRow="1">
                <a:noFill/>
                <a:tableStyleId>{5C22544A-7EE6-4342-B048-85BDC9FD1C3A}</a:tableStyleId>
              </a:tblPr>
              <a:tblGrid>
                <a:gridCol w="1374633">
                  <a:extLst>
                    <a:ext uri="{9D8B030D-6E8A-4147-A177-3AD203B41FA5}">
                      <a16:colId xmlns:a16="http://schemas.microsoft.com/office/drawing/2014/main" val="819784800"/>
                    </a:ext>
                  </a:extLst>
                </a:gridCol>
                <a:gridCol w="1075800">
                  <a:extLst>
                    <a:ext uri="{9D8B030D-6E8A-4147-A177-3AD203B41FA5}">
                      <a16:colId xmlns:a16="http://schemas.microsoft.com/office/drawing/2014/main" val="2923733732"/>
                    </a:ext>
                  </a:extLst>
                </a:gridCol>
                <a:gridCol w="1039940">
                  <a:extLst>
                    <a:ext uri="{9D8B030D-6E8A-4147-A177-3AD203B41FA5}">
                      <a16:colId xmlns:a16="http://schemas.microsoft.com/office/drawing/2014/main" val="2288971318"/>
                    </a:ext>
                  </a:extLst>
                </a:gridCol>
              </a:tblGrid>
              <a:tr h="522122">
                <a:tc>
                  <a:txBody>
                    <a:bodyPr/>
                    <a:lstStyle/>
                    <a:p>
                      <a:pPr marL="0" marR="0">
                        <a:buNone/>
                      </a:pPr>
                      <a:r>
                        <a:rPr lang="en-US" sz="1500" b="0" cap="all" spc="150">
                          <a:solidFill>
                            <a:schemeClr val="lt1"/>
                          </a:solidFill>
                          <a:effectLst/>
                        </a:rPr>
                        <a:t>Inquiry</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tc>
                  <a:txBody>
                    <a:bodyPr/>
                    <a:lstStyle/>
                    <a:p>
                      <a:pPr marL="0" marR="0">
                        <a:buNone/>
                      </a:pPr>
                      <a:r>
                        <a:rPr lang="en-US" sz="1500" b="0" cap="all" spc="150">
                          <a:solidFill>
                            <a:schemeClr val="lt1"/>
                          </a:solidFill>
                          <a:effectLst/>
                        </a:rPr>
                        <a:t>Yes</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tc>
                  <a:txBody>
                    <a:bodyPr/>
                    <a:lstStyle/>
                    <a:p>
                      <a:pPr marL="0" marR="0">
                        <a:buNone/>
                      </a:pPr>
                      <a:r>
                        <a:rPr lang="en-US" sz="1500" b="0" cap="all" spc="150">
                          <a:solidFill>
                            <a:schemeClr val="lt1"/>
                          </a:solidFill>
                          <a:effectLst/>
                        </a:rPr>
                        <a:t>No</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3200515594"/>
                  </a:ext>
                </a:extLst>
              </a:tr>
              <a:tr h="1038506">
                <a:tc>
                  <a:txBody>
                    <a:bodyPr/>
                    <a:lstStyle/>
                    <a:p>
                      <a:pPr marL="0" marR="0">
                        <a:buNone/>
                      </a:pPr>
                      <a:r>
                        <a:rPr lang="en-US" sz="1200" b="1" cap="none" spc="0">
                          <a:solidFill>
                            <a:schemeClr val="tx1"/>
                          </a:solidFill>
                          <a:effectLst/>
                        </a:rPr>
                        <a:t>Explicitly Incorporates Non-financial Metrics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4277910068"/>
                  </a:ext>
                </a:extLst>
              </a:tr>
              <a:tr h="1597922">
                <a:tc>
                  <a:txBody>
                    <a:bodyPr/>
                    <a:lstStyle/>
                    <a:p>
                      <a:pPr marL="0" marR="0">
                        <a:buNone/>
                      </a:pPr>
                      <a:r>
                        <a:rPr lang="en-US" sz="1200" b="1" cap="none" spc="0">
                          <a:solidFill>
                            <a:schemeClr val="tx1"/>
                          </a:solidFill>
                          <a:effectLst/>
                        </a:rPr>
                        <a:t>Explicitly incorporates consideration of drug pricing or access to medications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50%*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50%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825991757"/>
                  </a:ext>
                </a:extLst>
              </a:tr>
              <a:tr h="1411450">
                <a:tc>
                  <a:txBody>
                    <a:bodyPr/>
                    <a:lstStyle/>
                    <a:p>
                      <a:pPr marL="0" marR="0">
                        <a:buNone/>
                      </a:pPr>
                      <a:r>
                        <a:rPr lang="en-US" sz="1200" b="1" cap="none" spc="0">
                          <a:solidFill>
                            <a:schemeClr val="tx1"/>
                          </a:solidFill>
                          <a:effectLst/>
                        </a:rPr>
                        <a:t>Explicitly incorporates consideration of IP policy or innovation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18813561"/>
                  </a:ext>
                </a:extLst>
              </a:tr>
              <a:tr h="1411450">
                <a:tc>
                  <a:txBody>
                    <a:bodyPr/>
                    <a:lstStyle/>
                    <a:p>
                      <a:pPr marL="0" marR="0">
                        <a:buNone/>
                      </a:pPr>
                      <a:r>
                        <a:rPr lang="en-US" sz="1200" b="1" cap="none" spc="0">
                          <a:solidFill>
                            <a:schemeClr val="tx1"/>
                          </a:solidFill>
                          <a:effectLst/>
                        </a:rPr>
                        <a:t>Explicitly incorporates consideration of antitrust or competition policy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485749808"/>
                  </a:ext>
                </a:extLst>
              </a:tr>
            </a:tbl>
          </a:graphicData>
        </a:graphic>
      </p:graphicFrame>
    </p:spTree>
    <p:extLst>
      <p:ext uri="{BB962C8B-B14F-4D97-AF65-F5344CB8AC3E}">
        <p14:creationId xmlns:p14="http://schemas.microsoft.com/office/powerpoint/2010/main" val="104401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9CA5F-EA08-F361-F298-EC7C85CC81A9}"/>
              </a:ext>
            </a:extLst>
          </p:cNvPr>
          <p:cNvSpPr>
            <a:spLocks noGrp="1"/>
          </p:cNvSpPr>
          <p:nvPr>
            <p:ph type="title"/>
          </p:nvPr>
        </p:nvSpPr>
        <p:spPr/>
        <p:txBody>
          <a:bodyPr/>
          <a:lstStyle/>
          <a:p>
            <a:r>
              <a:rPr lang="en-US" dirty="0"/>
              <a:t>Drug Pricing/A2M</a:t>
            </a:r>
          </a:p>
        </p:txBody>
      </p:sp>
      <p:sp>
        <p:nvSpPr>
          <p:cNvPr id="3" name="Content Placeholder 2">
            <a:extLst>
              <a:ext uri="{FF2B5EF4-FFF2-40B4-BE49-F238E27FC236}">
                <a16:creationId xmlns:a16="http://schemas.microsoft.com/office/drawing/2014/main" id="{3B6EB8AF-E4ED-5068-82AF-7DD2B90F381B}"/>
              </a:ext>
            </a:extLst>
          </p:cNvPr>
          <p:cNvSpPr>
            <a:spLocks noGrp="1"/>
          </p:cNvSpPr>
          <p:nvPr>
            <p:ph idx="1"/>
          </p:nvPr>
        </p:nvSpPr>
        <p:spPr/>
        <p:txBody>
          <a:bodyPr/>
          <a:lstStyle/>
          <a:p>
            <a:r>
              <a:rPr lang="en-US" dirty="0"/>
              <a:t>J&amp;J: “efforts to fight global public health challenges” </a:t>
            </a:r>
          </a:p>
          <a:p>
            <a:r>
              <a:rPr lang="en-US" dirty="0"/>
              <a:t>AbbVie: mentioned providing a certain number of free medications through patient assistance programs </a:t>
            </a:r>
          </a:p>
          <a:p>
            <a:r>
              <a:rPr lang="en-US" dirty="0"/>
              <a:t>Merck: 6% weight for “Access to Health”</a:t>
            </a:r>
          </a:p>
          <a:p>
            <a:r>
              <a:rPr lang="en-US" dirty="0"/>
              <a:t>BMS: mentions access to medications in LMICs</a:t>
            </a:r>
          </a:p>
        </p:txBody>
      </p:sp>
    </p:spTree>
    <p:extLst>
      <p:ext uri="{BB962C8B-B14F-4D97-AF65-F5344CB8AC3E}">
        <p14:creationId xmlns:p14="http://schemas.microsoft.com/office/powerpoint/2010/main" val="2086700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B2EAE-1B17-35E7-4927-BB459C1EF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286A4-98D7-439D-411D-11F6E16424A2}"/>
              </a:ext>
            </a:extLst>
          </p:cNvPr>
          <p:cNvSpPr>
            <a:spLocks noGrp="1"/>
          </p:cNvSpPr>
          <p:nvPr>
            <p:ph type="title"/>
          </p:nvPr>
        </p:nvSpPr>
        <p:spPr>
          <a:xfrm>
            <a:off x="640080" y="320040"/>
            <a:ext cx="6692827" cy="3892669"/>
          </a:xfrm>
        </p:spPr>
        <p:txBody>
          <a:bodyPr vert="horz" lIns="91440" tIns="45720" rIns="91440" bIns="45720" rtlCol="0" anchor="b">
            <a:normAutofit/>
          </a:bodyPr>
          <a:lstStyle/>
          <a:p>
            <a:r>
              <a:rPr lang="en-US" sz="3100" b="1" kern="1200" dirty="0">
                <a:solidFill>
                  <a:schemeClr val="tx1"/>
                </a:solidFill>
                <a:latin typeface="+mj-lt"/>
                <a:ea typeface="+mj-ea"/>
                <a:cs typeface="+mj-cs"/>
              </a:rPr>
              <a:t>Table 2. Percentage of Companies Explicitly Incorporating Non-Financial Metrics, Access to Medications, Innovation, or Competition Considerations into Executive Compensation Programs</a:t>
            </a:r>
            <a:br>
              <a:rPr lang="en-US" sz="3100" kern="1200" dirty="0">
                <a:solidFill>
                  <a:schemeClr val="tx1"/>
                </a:solidFill>
                <a:latin typeface="+mj-lt"/>
                <a:ea typeface="+mj-ea"/>
                <a:cs typeface="+mj-cs"/>
              </a:rPr>
            </a:br>
            <a:endParaRPr lang="en-US" sz="3100" kern="1200" dirty="0">
              <a:solidFill>
                <a:schemeClr val="tx1"/>
              </a:solidFill>
              <a:latin typeface="+mj-lt"/>
              <a:ea typeface="+mj-ea"/>
              <a:cs typeface="+mj-cs"/>
            </a:endParaRPr>
          </a:p>
        </p:txBody>
      </p:sp>
      <p:graphicFrame>
        <p:nvGraphicFramePr>
          <p:cNvPr id="4" name="Content Placeholder 3">
            <a:extLst>
              <a:ext uri="{FF2B5EF4-FFF2-40B4-BE49-F238E27FC236}">
                <a16:creationId xmlns:a16="http://schemas.microsoft.com/office/drawing/2014/main" id="{B717635C-C048-FF9D-9D29-F4A7ADCE07B2}"/>
              </a:ext>
            </a:extLst>
          </p:cNvPr>
          <p:cNvGraphicFramePr>
            <a:graphicFrameLocks noGrp="1"/>
          </p:cNvGraphicFramePr>
          <p:nvPr>
            <p:ph idx="1"/>
          </p:nvPr>
        </p:nvGraphicFramePr>
        <p:xfrm>
          <a:off x="8080042" y="320040"/>
          <a:ext cx="3490373" cy="5981450"/>
        </p:xfrm>
        <a:graphic>
          <a:graphicData uri="http://schemas.openxmlformats.org/drawingml/2006/table">
            <a:tbl>
              <a:tblPr firstRow="1" firstCol="1" bandRow="1">
                <a:noFill/>
                <a:tableStyleId>{5C22544A-7EE6-4342-B048-85BDC9FD1C3A}</a:tableStyleId>
              </a:tblPr>
              <a:tblGrid>
                <a:gridCol w="1374633">
                  <a:extLst>
                    <a:ext uri="{9D8B030D-6E8A-4147-A177-3AD203B41FA5}">
                      <a16:colId xmlns:a16="http://schemas.microsoft.com/office/drawing/2014/main" val="819784800"/>
                    </a:ext>
                  </a:extLst>
                </a:gridCol>
                <a:gridCol w="1075800">
                  <a:extLst>
                    <a:ext uri="{9D8B030D-6E8A-4147-A177-3AD203B41FA5}">
                      <a16:colId xmlns:a16="http://schemas.microsoft.com/office/drawing/2014/main" val="2923733732"/>
                    </a:ext>
                  </a:extLst>
                </a:gridCol>
                <a:gridCol w="1039940">
                  <a:extLst>
                    <a:ext uri="{9D8B030D-6E8A-4147-A177-3AD203B41FA5}">
                      <a16:colId xmlns:a16="http://schemas.microsoft.com/office/drawing/2014/main" val="2288971318"/>
                    </a:ext>
                  </a:extLst>
                </a:gridCol>
              </a:tblGrid>
              <a:tr h="522122">
                <a:tc>
                  <a:txBody>
                    <a:bodyPr/>
                    <a:lstStyle/>
                    <a:p>
                      <a:pPr marL="0" marR="0">
                        <a:buNone/>
                      </a:pPr>
                      <a:r>
                        <a:rPr lang="en-US" sz="1500" b="0" cap="all" spc="150">
                          <a:solidFill>
                            <a:schemeClr val="lt1"/>
                          </a:solidFill>
                          <a:effectLst/>
                        </a:rPr>
                        <a:t>Inquiry</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tc>
                  <a:txBody>
                    <a:bodyPr/>
                    <a:lstStyle/>
                    <a:p>
                      <a:pPr marL="0" marR="0">
                        <a:buNone/>
                      </a:pPr>
                      <a:r>
                        <a:rPr lang="en-US" sz="1500" b="0" cap="all" spc="150">
                          <a:solidFill>
                            <a:schemeClr val="lt1"/>
                          </a:solidFill>
                          <a:effectLst/>
                        </a:rPr>
                        <a:t>Yes</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tc>
                  <a:txBody>
                    <a:bodyPr/>
                    <a:lstStyle/>
                    <a:p>
                      <a:pPr marL="0" marR="0">
                        <a:buNone/>
                      </a:pPr>
                      <a:r>
                        <a:rPr lang="en-US" sz="1500" b="0" cap="all" spc="150">
                          <a:solidFill>
                            <a:schemeClr val="lt1"/>
                          </a:solidFill>
                          <a:effectLst/>
                        </a:rPr>
                        <a:t>No</a:t>
                      </a:r>
                      <a:endParaRPr lang="en-US" sz="1500" b="0" cap="all" spc="150">
                        <a:solidFill>
                          <a:schemeClr val="lt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3200515594"/>
                  </a:ext>
                </a:extLst>
              </a:tr>
              <a:tr h="1038506">
                <a:tc>
                  <a:txBody>
                    <a:bodyPr/>
                    <a:lstStyle/>
                    <a:p>
                      <a:pPr marL="0" marR="0">
                        <a:buNone/>
                      </a:pPr>
                      <a:r>
                        <a:rPr lang="en-US" sz="1200" b="1" cap="none" spc="0">
                          <a:solidFill>
                            <a:schemeClr val="tx1"/>
                          </a:solidFill>
                          <a:effectLst/>
                        </a:rPr>
                        <a:t>Explicitly Incorporates Non-financial Metrics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4277910068"/>
                  </a:ext>
                </a:extLst>
              </a:tr>
              <a:tr h="1597922">
                <a:tc>
                  <a:txBody>
                    <a:bodyPr/>
                    <a:lstStyle/>
                    <a:p>
                      <a:pPr marL="0" marR="0">
                        <a:buNone/>
                      </a:pPr>
                      <a:r>
                        <a:rPr lang="en-US" sz="1200" b="1" cap="none" spc="0">
                          <a:solidFill>
                            <a:schemeClr val="tx1"/>
                          </a:solidFill>
                          <a:effectLst/>
                        </a:rPr>
                        <a:t>Explicitly incorporates consideration of drug pricing or access to medications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50%*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50%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825991757"/>
                  </a:ext>
                </a:extLst>
              </a:tr>
              <a:tr h="1411450">
                <a:tc>
                  <a:txBody>
                    <a:bodyPr/>
                    <a:lstStyle/>
                    <a:p>
                      <a:pPr marL="0" marR="0">
                        <a:buNone/>
                      </a:pPr>
                      <a:r>
                        <a:rPr lang="en-US" sz="1200" b="1" cap="none" spc="0">
                          <a:solidFill>
                            <a:schemeClr val="tx1"/>
                          </a:solidFill>
                          <a:effectLst/>
                        </a:rPr>
                        <a:t>Explicitly incorporates consideration of IP policy or innovation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18813561"/>
                  </a:ext>
                </a:extLst>
              </a:tr>
              <a:tr h="1411450">
                <a:tc>
                  <a:txBody>
                    <a:bodyPr/>
                    <a:lstStyle/>
                    <a:p>
                      <a:pPr marL="0" marR="0">
                        <a:buNone/>
                      </a:pPr>
                      <a:r>
                        <a:rPr lang="en-US" sz="1200" b="1" cap="none" spc="0">
                          <a:solidFill>
                            <a:schemeClr val="tx1"/>
                          </a:solidFill>
                          <a:effectLst/>
                        </a:rPr>
                        <a:t>Explicitly incorporates consideration of antitrust or competition policy issues</a:t>
                      </a:r>
                      <a:endParaRPr lang="en-US" sz="1200" b="1"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marL="0" marR="0" algn="ctr">
                        <a:buNone/>
                      </a:pPr>
                      <a:r>
                        <a:rPr lang="en-US" sz="1200" cap="none" spc="0">
                          <a:solidFill>
                            <a:schemeClr val="tx1"/>
                          </a:solidFill>
                          <a:effectLst/>
                        </a:rPr>
                        <a:t>100%</a:t>
                      </a:r>
                      <a:endParaRPr lang="en-US" sz="1200" cap="none" spc="0">
                        <a:solidFill>
                          <a:schemeClr val="tx1"/>
                        </a:solidFill>
                        <a:effectLst/>
                        <a:latin typeface="Times New Roman" panose="02020603050405020304" pitchFamily="18" charset="0"/>
                        <a:ea typeface="Times New Roman" panose="02020603050405020304" pitchFamily="18" charset="0"/>
                      </a:endParaRPr>
                    </a:p>
                  </a:txBody>
                  <a:tcPr marL="129096" marR="129096" marT="129096" marB="129096" anchor="b">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485749808"/>
                  </a:ext>
                </a:extLst>
              </a:tr>
            </a:tbl>
          </a:graphicData>
        </a:graphic>
      </p:graphicFrame>
    </p:spTree>
    <p:extLst>
      <p:ext uri="{BB962C8B-B14F-4D97-AF65-F5344CB8AC3E}">
        <p14:creationId xmlns:p14="http://schemas.microsoft.com/office/powerpoint/2010/main" val="1117076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8BAD2-4953-6CD2-CAB4-14016FCF7481}"/>
              </a:ext>
            </a:extLst>
          </p:cNvPr>
          <p:cNvSpPr>
            <a:spLocks noGrp="1"/>
          </p:cNvSpPr>
          <p:nvPr>
            <p:ph type="title"/>
          </p:nvPr>
        </p:nvSpPr>
        <p:spPr/>
        <p:txBody>
          <a:bodyPr/>
          <a:lstStyle/>
          <a:p>
            <a:r>
              <a:rPr lang="en-US" dirty="0"/>
              <a:t>Proposal: Competition with Integrity Component</a:t>
            </a:r>
          </a:p>
        </p:txBody>
      </p:sp>
      <p:sp>
        <p:nvSpPr>
          <p:cNvPr id="3" name="Content Placeholder 2">
            <a:extLst>
              <a:ext uri="{FF2B5EF4-FFF2-40B4-BE49-F238E27FC236}">
                <a16:creationId xmlns:a16="http://schemas.microsoft.com/office/drawing/2014/main" id="{D091D5C1-A99A-96E6-DD40-F0B2C305E4E7}"/>
              </a:ext>
            </a:extLst>
          </p:cNvPr>
          <p:cNvSpPr>
            <a:spLocks noGrp="1"/>
          </p:cNvSpPr>
          <p:nvPr>
            <p:ph idx="1"/>
          </p:nvPr>
        </p:nvSpPr>
        <p:spPr/>
        <p:txBody>
          <a:bodyPr/>
          <a:lstStyle/>
          <a:p>
            <a:r>
              <a:rPr lang="en-US" dirty="0"/>
              <a:t>Many opportunities for reform:</a:t>
            </a:r>
          </a:p>
          <a:p>
            <a:pPr lvl="1"/>
            <a:r>
              <a:rPr lang="en-US" dirty="0"/>
              <a:t>Goal refinement</a:t>
            </a:r>
          </a:p>
          <a:p>
            <a:pPr lvl="1"/>
            <a:r>
              <a:rPr lang="en-US" dirty="0"/>
              <a:t>Goals capable of external audit</a:t>
            </a:r>
          </a:p>
          <a:p>
            <a:r>
              <a:rPr lang="en-US" dirty="0"/>
              <a:t>“Competition with integrity component”</a:t>
            </a:r>
          </a:p>
          <a:p>
            <a:pPr lvl="1"/>
            <a:r>
              <a:rPr lang="en-US" dirty="0"/>
              <a:t>Consensus-based goals focused on how financial results are achieved</a:t>
            </a:r>
          </a:p>
          <a:p>
            <a:pPr lvl="1"/>
            <a:r>
              <a:rPr lang="en-US" dirty="0"/>
              <a:t>Identify business practices and align executive compensation accordingly</a:t>
            </a:r>
          </a:p>
          <a:p>
            <a:pPr lvl="1"/>
            <a:endParaRPr lang="en-US" dirty="0"/>
          </a:p>
          <a:p>
            <a:endParaRPr lang="en-US" dirty="0"/>
          </a:p>
        </p:txBody>
      </p:sp>
    </p:spTree>
    <p:extLst>
      <p:ext uri="{BB962C8B-B14F-4D97-AF65-F5344CB8AC3E}">
        <p14:creationId xmlns:p14="http://schemas.microsoft.com/office/powerpoint/2010/main" val="4204827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7D7531-0F84-2727-3B1B-D32CE1221949}"/>
              </a:ext>
            </a:extLst>
          </p:cNvPr>
          <p:cNvSpPr>
            <a:spLocks noGrp="1"/>
          </p:cNvSpPr>
          <p:nvPr>
            <p:ph type="title"/>
          </p:nvPr>
        </p:nvSpPr>
        <p:spPr/>
        <p:txBody>
          <a:bodyPr/>
          <a:lstStyle/>
          <a:p>
            <a:r>
              <a:rPr lang="en-US" dirty="0"/>
              <a:t>Competition with Integrity Component</a:t>
            </a:r>
          </a:p>
        </p:txBody>
      </p:sp>
      <p:sp>
        <p:nvSpPr>
          <p:cNvPr id="3" name="Content Placeholder 2">
            <a:extLst>
              <a:ext uri="{FF2B5EF4-FFF2-40B4-BE49-F238E27FC236}">
                <a16:creationId xmlns:a16="http://schemas.microsoft.com/office/drawing/2014/main" id="{B7F8C15A-7296-7ED5-37F8-29A9650CA78F}"/>
              </a:ext>
            </a:extLst>
          </p:cNvPr>
          <p:cNvSpPr>
            <a:spLocks noGrp="1"/>
          </p:cNvSpPr>
          <p:nvPr>
            <p:ph idx="1"/>
          </p:nvPr>
        </p:nvSpPr>
        <p:spPr/>
        <p:txBody>
          <a:bodyPr/>
          <a:lstStyle/>
          <a:p>
            <a:r>
              <a:rPr lang="en-US" dirty="0"/>
              <a:t>Which business practices?</a:t>
            </a:r>
          </a:p>
          <a:p>
            <a:r>
              <a:rPr lang="en-US" dirty="0"/>
              <a:t>Motivating adoption: </a:t>
            </a:r>
            <a:r>
              <a:rPr lang="en-US"/>
              <a:t>institutional investors</a:t>
            </a:r>
            <a:r>
              <a:rPr lang="en-US" dirty="0"/>
              <a:t>?</a:t>
            </a:r>
          </a:p>
          <a:p>
            <a:pPr lvl="1"/>
            <a:r>
              <a:rPr lang="en-US" sz="2800" dirty="0"/>
              <a:t>Business case</a:t>
            </a:r>
          </a:p>
          <a:p>
            <a:pPr lvl="1"/>
            <a:r>
              <a:rPr lang="en-US" sz="2800" dirty="0"/>
              <a:t>Moral case</a:t>
            </a:r>
          </a:p>
          <a:p>
            <a:r>
              <a:rPr lang="en-US" dirty="0"/>
              <a:t>Brick-by-brick reform</a:t>
            </a:r>
          </a:p>
        </p:txBody>
      </p:sp>
    </p:spTree>
    <p:extLst>
      <p:ext uri="{BB962C8B-B14F-4D97-AF65-F5344CB8AC3E}">
        <p14:creationId xmlns:p14="http://schemas.microsoft.com/office/powerpoint/2010/main" val="762948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CAE97-3F38-BA86-B25F-A78037DB22FC}"/>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6E8BDFFF-23D5-B344-0321-B5B8A6B53F86}"/>
              </a:ext>
            </a:extLst>
          </p:cNvPr>
          <p:cNvSpPr>
            <a:spLocks noGrp="1"/>
          </p:cNvSpPr>
          <p:nvPr>
            <p:ph idx="1"/>
          </p:nvPr>
        </p:nvSpPr>
        <p:spPr/>
        <p:txBody>
          <a:bodyPr/>
          <a:lstStyle/>
          <a:p>
            <a:r>
              <a:rPr lang="en-US" dirty="0"/>
              <a:t>Wolitz.1@osu.edu</a:t>
            </a:r>
          </a:p>
        </p:txBody>
      </p:sp>
    </p:spTree>
    <p:extLst>
      <p:ext uri="{BB962C8B-B14F-4D97-AF65-F5344CB8AC3E}">
        <p14:creationId xmlns:p14="http://schemas.microsoft.com/office/powerpoint/2010/main" val="1917474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5034A-EF09-4A67-7FD5-46672516C112}"/>
              </a:ext>
            </a:extLst>
          </p:cNvPr>
          <p:cNvSpPr>
            <a:spLocks noGrp="1"/>
          </p:cNvSpPr>
          <p:nvPr>
            <p:ph type="title"/>
          </p:nvPr>
        </p:nvSpPr>
        <p:spPr/>
        <p:txBody>
          <a:bodyPr/>
          <a:lstStyle/>
          <a:p>
            <a:r>
              <a:rPr lang="en-US" dirty="0"/>
              <a:t>Paper’s Background Assumptions &amp; Question</a:t>
            </a:r>
          </a:p>
        </p:txBody>
      </p:sp>
      <p:sp>
        <p:nvSpPr>
          <p:cNvPr id="3" name="Content Placeholder 2">
            <a:extLst>
              <a:ext uri="{FF2B5EF4-FFF2-40B4-BE49-F238E27FC236}">
                <a16:creationId xmlns:a16="http://schemas.microsoft.com/office/drawing/2014/main" id="{47387A75-5EA8-1A41-EF6D-B3B2706C9C6F}"/>
              </a:ext>
            </a:extLst>
          </p:cNvPr>
          <p:cNvSpPr>
            <a:spLocks noGrp="1"/>
          </p:cNvSpPr>
          <p:nvPr>
            <p:ph idx="1"/>
          </p:nvPr>
        </p:nvSpPr>
        <p:spPr/>
        <p:txBody>
          <a:bodyPr>
            <a:normAutofit fontScale="77500" lnSpcReduction="20000"/>
          </a:bodyPr>
          <a:lstStyle/>
          <a:p>
            <a:r>
              <a:rPr lang="en-US" sz="3600" dirty="0"/>
              <a:t>Drug pricing and access to medicines issues involve a health law-corporate law problem.</a:t>
            </a:r>
          </a:p>
          <a:p>
            <a:pPr marL="0" indent="0">
              <a:buNone/>
            </a:pPr>
            <a:endParaRPr lang="en-US" sz="3600" dirty="0"/>
          </a:p>
          <a:p>
            <a:r>
              <a:rPr lang="en-US" sz="3600" dirty="0"/>
              <a:t>Accepts that shareholder primacy is here for the long-haul.</a:t>
            </a:r>
          </a:p>
          <a:p>
            <a:pPr marL="0" indent="0">
              <a:buNone/>
            </a:pPr>
            <a:endParaRPr lang="en-US" sz="3600" dirty="0"/>
          </a:p>
          <a:p>
            <a:r>
              <a:rPr lang="en-US" sz="3600" dirty="0"/>
              <a:t>Accepts that traditional for-profits are a material and important part of the drug research, development, and distribution system.</a:t>
            </a:r>
          </a:p>
          <a:p>
            <a:pPr marL="0" indent="0">
              <a:buNone/>
            </a:pPr>
            <a:endParaRPr lang="en-US" sz="3600" dirty="0"/>
          </a:p>
          <a:p>
            <a:r>
              <a:rPr lang="en-US" sz="3600" dirty="0"/>
              <a:t>Nevertheless, can it ever be “wrong” to put profits over people even within the parameters of shareholder primacy?</a:t>
            </a:r>
          </a:p>
          <a:p>
            <a:pPr marL="0" indent="0">
              <a:buNone/>
            </a:pPr>
            <a:endParaRPr lang="en-US" sz="3600" dirty="0"/>
          </a:p>
        </p:txBody>
      </p:sp>
      <p:sp>
        <p:nvSpPr>
          <p:cNvPr id="4" name="TextBox 3">
            <a:extLst>
              <a:ext uri="{FF2B5EF4-FFF2-40B4-BE49-F238E27FC236}">
                <a16:creationId xmlns:a16="http://schemas.microsoft.com/office/drawing/2014/main" id="{4D591EBC-A843-FD1B-ED12-2A64823C067A}"/>
              </a:ext>
            </a:extLst>
          </p:cNvPr>
          <p:cNvSpPr txBox="1"/>
          <p:nvPr/>
        </p:nvSpPr>
        <p:spPr>
          <a:xfrm>
            <a:off x="5597235" y="5846544"/>
            <a:ext cx="5971309" cy="646331"/>
          </a:xfrm>
          <a:prstGeom prst="rect">
            <a:avLst/>
          </a:prstGeom>
          <a:noFill/>
        </p:spPr>
        <p:txBody>
          <a:bodyPr wrap="square" rtlCol="0">
            <a:spAutoFit/>
          </a:bodyPr>
          <a:lstStyle/>
          <a:p>
            <a:r>
              <a:rPr lang="en-US" b="1" dirty="0">
                <a:solidFill>
                  <a:srgbClr val="FF0000"/>
                </a:solidFill>
              </a:rPr>
              <a:t>Yes, practices that seek to game the system in ways that complicate or otherwise stifle competition </a:t>
            </a:r>
          </a:p>
        </p:txBody>
      </p:sp>
    </p:spTree>
    <p:extLst>
      <p:ext uri="{BB962C8B-B14F-4D97-AF65-F5344CB8AC3E}">
        <p14:creationId xmlns:p14="http://schemas.microsoft.com/office/powerpoint/2010/main" val="2713900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43ABA-7DAE-59F9-5BC9-807A106AE689}"/>
              </a:ext>
            </a:extLst>
          </p:cNvPr>
          <p:cNvSpPr>
            <a:spLocks noGrp="1"/>
          </p:cNvSpPr>
          <p:nvPr>
            <p:ph type="title"/>
          </p:nvPr>
        </p:nvSpPr>
        <p:spPr/>
        <p:txBody>
          <a:bodyPr/>
          <a:lstStyle/>
          <a:p>
            <a:r>
              <a:rPr lang="en-US" dirty="0"/>
              <a:t>Today’s Agenda</a:t>
            </a:r>
          </a:p>
        </p:txBody>
      </p:sp>
      <p:sp>
        <p:nvSpPr>
          <p:cNvPr id="3" name="Content Placeholder 2">
            <a:extLst>
              <a:ext uri="{FF2B5EF4-FFF2-40B4-BE49-F238E27FC236}">
                <a16:creationId xmlns:a16="http://schemas.microsoft.com/office/drawing/2014/main" id="{3FC01667-FA41-4E2F-7B64-E10A27F85D99}"/>
              </a:ext>
            </a:extLst>
          </p:cNvPr>
          <p:cNvSpPr>
            <a:spLocks noGrp="1"/>
          </p:cNvSpPr>
          <p:nvPr>
            <p:ph idx="1"/>
          </p:nvPr>
        </p:nvSpPr>
        <p:spPr/>
        <p:txBody>
          <a:bodyPr/>
          <a:lstStyle/>
          <a:p>
            <a:pPr marL="514350" indent="-514350">
              <a:buAutoNum type="arabicPeriod"/>
            </a:pPr>
            <a:r>
              <a:rPr lang="en-US" dirty="0"/>
              <a:t>The health law-corporate law access to medications problem</a:t>
            </a:r>
          </a:p>
          <a:p>
            <a:pPr marL="514350" indent="-514350">
              <a:buAutoNum type="arabicPeriod"/>
            </a:pPr>
            <a:r>
              <a:rPr lang="en-US" dirty="0"/>
              <a:t>Shareholder primacy and guardrail failure</a:t>
            </a:r>
          </a:p>
          <a:p>
            <a:pPr marL="514350" indent="-514350">
              <a:buAutoNum type="arabicPeriod"/>
            </a:pPr>
            <a:r>
              <a:rPr lang="en-US" dirty="0"/>
              <a:t>Proposed intervention: “competition with integrity” component for executive pay</a:t>
            </a:r>
          </a:p>
          <a:p>
            <a:pPr marL="514350" indent="-514350">
              <a:buAutoNum type="arabicPeriod"/>
            </a:pPr>
            <a:endParaRPr lang="en-US" dirty="0"/>
          </a:p>
        </p:txBody>
      </p:sp>
      <p:sp>
        <p:nvSpPr>
          <p:cNvPr id="11" name="Frame 10">
            <a:extLst>
              <a:ext uri="{FF2B5EF4-FFF2-40B4-BE49-F238E27FC236}">
                <a16:creationId xmlns:a16="http://schemas.microsoft.com/office/drawing/2014/main" id="{1E867276-0E2D-F561-A614-D523355273CF}"/>
              </a:ext>
            </a:extLst>
          </p:cNvPr>
          <p:cNvSpPr/>
          <p:nvPr/>
        </p:nvSpPr>
        <p:spPr>
          <a:xfrm>
            <a:off x="637309" y="2725738"/>
            <a:ext cx="10917382" cy="1105694"/>
          </a:xfrm>
          <a:prstGeom prst="fram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1423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16AC2-C17F-28E6-1A07-C89D20DE996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84CA2E1-7978-248B-741F-8235BAFEA2DD}"/>
              </a:ext>
            </a:extLst>
          </p:cNvPr>
          <p:cNvSpPr>
            <a:spLocks noGrp="1"/>
          </p:cNvSpPr>
          <p:nvPr>
            <p:ph type="title"/>
          </p:nvPr>
        </p:nvSpPr>
        <p:spPr/>
        <p:txBody>
          <a:bodyPr/>
          <a:lstStyle/>
          <a:p>
            <a:r>
              <a:rPr lang="en-US" dirty="0"/>
              <a:t>3. The Proposal</a:t>
            </a:r>
          </a:p>
        </p:txBody>
      </p:sp>
      <p:sp>
        <p:nvSpPr>
          <p:cNvPr id="2" name="Text Placeholder 1">
            <a:extLst>
              <a:ext uri="{FF2B5EF4-FFF2-40B4-BE49-F238E27FC236}">
                <a16:creationId xmlns:a16="http://schemas.microsoft.com/office/drawing/2014/main" id="{BD5D6A3E-CCE1-8BCF-9189-0803F50E51E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90849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4B60-1413-7339-F932-E6BC7043FA7E}"/>
              </a:ext>
            </a:extLst>
          </p:cNvPr>
          <p:cNvSpPr>
            <a:spLocks noGrp="1"/>
          </p:cNvSpPr>
          <p:nvPr>
            <p:ph type="title"/>
          </p:nvPr>
        </p:nvSpPr>
        <p:spPr/>
        <p:txBody>
          <a:bodyPr/>
          <a:lstStyle/>
          <a:p>
            <a:r>
              <a:rPr lang="en-US" dirty="0"/>
              <a:t>Paths Forward (not exclusive)</a:t>
            </a:r>
          </a:p>
        </p:txBody>
      </p:sp>
      <p:sp>
        <p:nvSpPr>
          <p:cNvPr id="3" name="Content Placeholder 2">
            <a:extLst>
              <a:ext uri="{FF2B5EF4-FFF2-40B4-BE49-F238E27FC236}">
                <a16:creationId xmlns:a16="http://schemas.microsoft.com/office/drawing/2014/main" id="{1570C5E5-CB35-2870-9AC1-7B38A1B3E6E1}"/>
              </a:ext>
            </a:extLst>
          </p:cNvPr>
          <p:cNvSpPr>
            <a:spLocks noGrp="1"/>
          </p:cNvSpPr>
          <p:nvPr>
            <p:ph idx="1"/>
          </p:nvPr>
        </p:nvSpPr>
        <p:spPr/>
        <p:txBody>
          <a:bodyPr/>
          <a:lstStyle/>
          <a:p>
            <a:r>
              <a:rPr lang="en-US" dirty="0"/>
              <a:t>Regulation and legislation</a:t>
            </a:r>
          </a:p>
          <a:p>
            <a:pPr marL="0" indent="0">
              <a:buNone/>
            </a:pPr>
            <a:endParaRPr lang="en-US" dirty="0"/>
          </a:p>
          <a:p>
            <a:r>
              <a:rPr lang="en-US" dirty="0"/>
              <a:t>Changing corporate form</a:t>
            </a:r>
          </a:p>
          <a:p>
            <a:pPr marL="0" indent="0">
              <a:buNone/>
            </a:pPr>
            <a:endParaRPr lang="en-US" dirty="0"/>
          </a:p>
          <a:p>
            <a:r>
              <a:rPr lang="en-US" dirty="0"/>
              <a:t>Changes to existing governance through private ordering</a:t>
            </a:r>
          </a:p>
        </p:txBody>
      </p:sp>
      <p:sp>
        <p:nvSpPr>
          <p:cNvPr id="4" name="Donut 3">
            <a:extLst>
              <a:ext uri="{FF2B5EF4-FFF2-40B4-BE49-F238E27FC236}">
                <a16:creationId xmlns:a16="http://schemas.microsoft.com/office/drawing/2014/main" id="{33405589-1BAD-D4CB-A376-DFC7303153D9}"/>
              </a:ext>
            </a:extLst>
          </p:cNvPr>
          <p:cNvSpPr/>
          <p:nvPr/>
        </p:nvSpPr>
        <p:spPr>
          <a:xfrm>
            <a:off x="232012" y="3261815"/>
            <a:ext cx="11655189" cy="2060812"/>
          </a:xfrm>
          <a:prstGeom prst="donut">
            <a:avLst>
              <a:gd name="adj" fmla="val 11666"/>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02372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AD92-A7A9-AB4D-2B38-DFD81201862D}"/>
              </a:ext>
            </a:extLst>
          </p:cNvPr>
          <p:cNvSpPr>
            <a:spLocks noGrp="1"/>
          </p:cNvSpPr>
          <p:nvPr>
            <p:ph type="title"/>
          </p:nvPr>
        </p:nvSpPr>
        <p:spPr/>
        <p:txBody>
          <a:bodyPr/>
          <a:lstStyle/>
          <a:p>
            <a:r>
              <a:rPr lang="en-US" dirty="0"/>
              <a:t>Purported links between EC and drug pricing</a:t>
            </a:r>
          </a:p>
        </p:txBody>
      </p:sp>
      <p:sp>
        <p:nvSpPr>
          <p:cNvPr id="3" name="Content Placeholder 2">
            <a:extLst>
              <a:ext uri="{FF2B5EF4-FFF2-40B4-BE49-F238E27FC236}">
                <a16:creationId xmlns:a16="http://schemas.microsoft.com/office/drawing/2014/main" id="{A4100717-A422-9272-4175-26B8C90EBEA6}"/>
              </a:ext>
            </a:extLst>
          </p:cNvPr>
          <p:cNvSpPr>
            <a:spLocks noGrp="1"/>
          </p:cNvSpPr>
          <p:nvPr>
            <p:ph idx="1"/>
          </p:nvPr>
        </p:nvSpPr>
        <p:spPr/>
        <p:txBody>
          <a:bodyPr>
            <a:normAutofit/>
          </a:bodyPr>
          <a:lstStyle/>
          <a:p>
            <a:pPr marL="0" indent="0">
              <a:buNone/>
            </a:pPr>
            <a:r>
              <a:rPr lang="en-US" dirty="0"/>
              <a:t>“For example, Celgene paid its top executives millions of dollars in salaries and bonuses as they repeatedly increased the price of the cancer drug Revlimid. Between 2006 and 2018, Celgene paid its top executives over $450 million in compensation. </a:t>
            </a:r>
            <a:r>
              <a:rPr lang="en-US" b="1" dirty="0">
                <a:solidFill>
                  <a:srgbClr val="FF0000"/>
                </a:solidFill>
              </a:rPr>
              <a:t>Internal company data show that Celgene’s executives would not have met several annual bonus targets if not for their decision to increase the U.S. price for Revlimid.</a:t>
            </a:r>
            <a:r>
              <a:rPr lang="en-US" dirty="0">
                <a:solidFill>
                  <a:srgbClr val="FF0000"/>
                </a:solidFill>
              </a:rPr>
              <a:t> </a:t>
            </a:r>
            <a:r>
              <a:rPr lang="en-US" dirty="0">
                <a:highlight>
                  <a:srgbClr val="FFFF00"/>
                </a:highlight>
              </a:rPr>
              <a:t>Based on the Committee’s analysis, Celgene’s U.S. price increases on Revlimid in 2016 and 2017 enabled executives to reach their bonus targets and accounted for more than $2 million in additional bonuses for Celgene’s senior executives in those years.</a:t>
            </a:r>
            <a:r>
              <a:rPr lang="en-US" dirty="0"/>
              <a:t>” </a:t>
            </a:r>
          </a:p>
          <a:p>
            <a:pPr marL="0" indent="0">
              <a:buNone/>
            </a:pPr>
            <a:endParaRPr lang="en-US" dirty="0"/>
          </a:p>
        </p:txBody>
      </p:sp>
    </p:spTree>
    <p:extLst>
      <p:ext uri="{BB962C8B-B14F-4D97-AF65-F5344CB8AC3E}">
        <p14:creationId xmlns:p14="http://schemas.microsoft.com/office/powerpoint/2010/main" val="3356480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F7C86-C595-D58A-4804-646EACBFAF5D}"/>
              </a:ext>
            </a:extLst>
          </p:cNvPr>
          <p:cNvSpPr>
            <a:spLocks noGrp="1"/>
          </p:cNvSpPr>
          <p:nvPr>
            <p:ph type="title"/>
          </p:nvPr>
        </p:nvSpPr>
        <p:spPr/>
        <p:txBody>
          <a:bodyPr>
            <a:normAutofit/>
          </a:bodyPr>
          <a:lstStyle/>
          <a:p>
            <a:r>
              <a:rPr lang="en-US" dirty="0"/>
              <a:t>Shareholder Proposal Example: Pfizer</a:t>
            </a:r>
          </a:p>
        </p:txBody>
      </p:sp>
      <p:sp>
        <p:nvSpPr>
          <p:cNvPr id="3" name="Content Placeholder 2">
            <a:extLst>
              <a:ext uri="{FF2B5EF4-FFF2-40B4-BE49-F238E27FC236}">
                <a16:creationId xmlns:a16="http://schemas.microsoft.com/office/drawing/2014/main" id="{73CB8211-9818-4A00-60D5-83FA050826C7}"/>
              </a:ext>
            </a:extLst>
          </p:cNvPr>
          <p:cNvSpPr>
            <a:spLocks noGrp="1"/>
          </p:cNvSpPr>
          <p:nvPr>
            <p:ph idx="1"/>
          </p:nvPr>
        </p:nvSpPr>
        <p:spPr>
          <a:xfrm>
            <a:off x="550863" y="1770464"/>
            <a:ext cx="11090274" cy="3979625"/>
          </a:xfrm>
        </p:spPr>
        <p:txBody>
          <a:bodyPr>
            <a:noAutofit/>
          </a:bodyPr>
          <a:lstStyle/>
          <a:p>
            <a:pPr marL="0" indent="0">
              <a:buNone/>
            </a:pPr>
            <a:r>
              <a:rPr lang="en-US" sz="2700" dirty="0">
                <a:effectLst/>
                <a:latin typeface="Times" pitchFamily="2" charset="0"/>
                <a:ea typeface="Times New Roman" panose="02020603050405020304" pitchFamily="18" charset="0"/>
                <a:cs typeface="Times New Roman" panose="02020603050405020304" pitchFamily="18" charset="0"/>
              </a:rPr>
              <a:t>RESOLVED, that shareholders of Pfizer, Inc. (“Pfizer”) urge the Compensation Committee (the “Committee”) </a:t>
            </a:r>
            <a:r>
              <a:rPr lang="en-US" sz="2700" b="1" dirty="0">
                <a:solidFill>
                  <a:srgbClr val="FF0000"/>
                </a:solidFill>
                <a:effectLst/>
                <a:latin typeface="Times" pitchFamily="2" charset="0"/>
                <a:ea typeface="Times New Roman" panose="02020603050405020304" pitchFamily="18" charset="0"/>
                <a:cs typeface="Times New Roman" panose="02020603050405020304" pitchFamily="18" charset="0"/>
              </a:rPr>
              <a:t>to report annually to shareholders on the extent to which risks related to public concern over drug pricing strategies are integrated into Pfizer’s incentive compensation policies, plans and programs (“arrangements”) for senior executives</a:t>
            </a:r>
            <a:r>
              <a:rPr lang="en-US" sz="2700" dirty="0">
                <a:effectLst/>
                <a:latin typeface="Times" pitchFamily="2" charset="0"/>
                <a:ea typeface="Times New Roman" panose="02020603050405020304" pitchFamily="18" charset="0"/>
                <a:cs typeface="Times New Roman" panose="02020603050405020304" pitchFamily="18" charset="0"/>
              </a:rPr>
              <a:t>. The report should include, but need not be limited to, discussion of whether (</a:t>
            </a:r>
            <a:r>
              <a:rPr lang="en-US" sz="2700" dirty="0" err="1">
                <a:effectLst/>
                <a:latin typeface="Times" pitchFamily="2" charset="0"/>
                <a:ea typeface="Times New Roman" panose="02020603050405020304" pitchFamily="18" charset="0"/>
                <a:cs typeface="Times New Roman" panose="02020603050405020304" pitchFamily="18" charset="0"/>
              </a:rPr>
              <a:t>i</a:t>
            </a:r>
            <a:r>
              <a:rPr lang="en-US" sz="2700" dirty="0">
                <a:effectLst/>
                <a:latin typeface="Times" pitchFamily="2" charset="0"/>
                <a:ea typeface="Times New Roman" panose="02020603050405020304" pitchFamily="18" charset="0"/>
                <a:cs typeface="Times New Roman" panose="02020603050405020304" pitchFamily="18" charset="0"/>
              </a:rPr>
              <a:t>) </a:t>
            </a:r>
            <a:r>
              <a:rPr lang="en-US" sz="2700" b="1" dirty="0">
                <a:solidFill>
                  <a:srgbClr val="FF0000"/>
                </a:solidFill>
                <a:effectLst/>
                <a:latin typeface="Times" pitchFamily="2" charset="0"/>
                <a:ea typeface="Times New Roman" panose="02020603050405020304" pitchFamily="18" charset="0"/>
                <a:cs typeface="Times New Roman" panose="02020603050405020304" pitchFamily="18" charset="0"/>
              </a:rPr>
              <a:t>incentive compensation arrangements reward, or not penalize, senior executives for adopting pricing strategies, or making and honoring commitments about pricing, that incorporate public concern </a:t>
            </a:r>
            <a:r>
              <a:rPr lang="en-US" sz="2700" dirty="0">
                <a:effectLst/>
                <a:latin typeface="Times" pitchFamily="2" charset="0"/>
                <a:ea typeface="Times New Roman" panose="02020603050405020304" pitchFamily="18" charset="0"/>
                <a:cs typeface="Times New Roman" panose="02020603050405020304" pitchFamily="18" charset="0"/>
              </a:rPr>
              <a:t>regarding prescription drug prices; and (ii) such concern is considered when setting financial targets for incentive compensation arrangements.</a:t>
            </a:r>
            <a:r>
              <a:rPr lang="en-US" sz="2700" dirty="0">
                <a:effectLst/>
              </a:rPr>
              <a:t> </a:t>
            </a:r>
            <a:endParaRPr lang="en-US" sz="2700" dirty="0"/>
          </a:p>
        </p:txBody>
      </p:sp>
    </p:spTree>
    <p:extLst>
      <p:ext uri="{BB962C8B-B14F-4D97-AF65-F5344CB8AC3E}">
        <p14:creationId xmlns:p14="http://schemas.microsoft.com/office/powerpoint/2010/main" val="295872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2AE5A-3B80-5722-C5FD-7FA057CD70AB}"/>
              </a:ext>
            </a:extLst>
          </p:cNvPr>
          <p:cNvSpPr>
            <a:spLocks noGrp="1"/>
          </p:cNvSpPr>
          <p:nvPr>
            <p:ph type="title"/>
          </p:nvPr>
        </p:nvSpPr>
        <p:spPr/>
        <p:txBody>
          <a:bodyPr/>
          <a:lstStyle/>
          <a:p>
            <a:r>
              <a:rPr lang="en-US" dirty="0"/>
              <a:t>Original Analysis of Proxy Statements</a:t>
            </a:r>
          </a:p>
        </p:txBody>
      </p:sp>
      <p:sp>
        <p:nvSpPr>
          <p:cNvPr id="3" name="Content Placeholder 2">
            <a:extLst>
              <a:ext uri="{FF2B5EF4-FFF2-40B4-BE49-F238E27FC236}">
                <a16:creationId xmlns:a16="http://schemas.microsoft.com/office/drawing/2014/main" id="{7C4C741D-253E-0EB6-880A-82C52F2F203D}"/>
              </a:ext>
            </a:extLst>
          </p:cNvPr>
          <p:cNvSpPr>
            <a:spLocks noGrp="1"/>
          </p:cNvSpPr>
          <p:nvPr>
            <p:ph idx="1"/>
          </p:nvPr>
        </p:nvSpPr>
        <p:spPr/>
        <p:txBody>
          <a:bodyPr/>
          <a:lstStyle/>
          <a:p>
            <a:r>
              <a:rPr lang="en-US" dirty="0"/>
              <a:t>Used </a:t>
            </a:r>
            <a:r>
              <a:rPr lang="en-US" dirty="0" err="1"/>
              <a:t>FiercePharma’s</a:t>
            </a:r>
            <a:r>
              <a:rPr lang="en-US" dirty="0"/>
              <a:t> 2024 rankings</a:t>
            </a:r>
          </a:p>
          <a:p>
            <a:r>
              <a:rPr lang="en-US" dirty="0"/>
              <a:t>Excluded foreign companies, which left 8 US-based companies</a:t>
            </a:r>
          </a:p>
          <a:p>
            <a:r>
              <a:rPr lang="en-US" dirty="0"/>
              <a:t>Pulled 2025 Proxy Statements for the 8 companies</a:t>
            </a:r>
          </a:p>
          <a:p>
            <a:r>
              <a:rPr lang="en-US" dirty="0"/>
              <a:t>Undertook manual review to determine whether existing compensation plans incorporated consideration of stakeholder interests in drug pricing and access to medications</a:t>
            </a:r>
          </a:p>
          <a:p>
            <a:pPr lvl="1"/>
            <a:r>
              <a:rPr lang="en-US" dirty="0"/>
              <a:t>Focused on explicit role, if any, that non-financial components play</a:t>
            </a:r>
          </a:p>
          <a:p>
            <a:pPr marL="457200" lvl="1" indent="0">
              <a:buNone/>
            </a:pPr>
            <a:endParaRPr lang="en-US" dirty="0"/>
          </a:p>
        </p:txBody>
      </p:sp>
    </p:spTree>
    <p:extLst>
      <p:ext uri="{BB962C8B-B14F-4D97-AF65-F5344CB8AC3E}">
        <p14:creationId xmlns:p14="http://schemas.microsoft.com/office/powerpoint/2010/main" val="621476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456674-95D4-A0C6-206C-FA1FEC302836}"/>
              </a:ext>
            </a:extLst>
          </p:cNvPr>
          <p:cNvSpPr>
            <a:spLocks noGrp="1"/>
          </p:cNvSpPr>
          <p:nvPr>
            <p:ph type="title"/>
          </p:nvPr>
        </p:nvSpPr>
        <p:spPr>
          <a:xfrm>
            <a:off x="1371597" y="348865"/>
            <a:ext cx="10044023" cy="877729"/>
          </a:xfrm>
        </p:spPr>
        <p:txBody>
          <a:bodyPr anchor="ctr">
            <a:normAutofit/>
          </a:bodyPr>
          <a:lstStyle/>
          <a:p>
            <a:r>
              <a:rPr lang="en-US" sz="1900" b="1">
                <a:solidFill>
                  <a:srgbClr val="FFFFFF"/>
                </a:solidFill>
              </a:rPr>
              <a:t>Table 1. Individual Company Results for Explicitly Incorporating Non-Financial Metrics, Access to Medications, Innovation, or Competition Considerations into Executive Compensation Programs</a:t>
            </a:r>
            <a:endParaRPr lang="en-US" sz="1900">
              <a:solidFill>
                <a:srgbClr val="FFFFFF"/>
              </a:solidFill>
            </a:endParaRPr>
          </a:p>
        </p:txBody>
      </p:sp>
      <p:graphicFrame>
        <p:nvGraphicFramePr>
          <p:cNvPr id="4" name="Content Placeholder 3">
            <a:extLst>
              <a:ext uri="{FF2B5EF4-FFF2-40B4-BE49-F238E27FC236}">
                <a16:creationId xmlns:a16="http://schemas.microsoft.com/office/drawing/2014/main" id="{5CE64DA6-B378-E8AE-B7F7-8FCC4FE36E9D}"/>
              </a:ext>
            </a:extLst>
          </p:cNvPr>
          <p:cNvGraphicFramePr>
            <a:graphicFrameLocks noGrp="1"/>
          </p:cNvGraphicFramePr>
          <p:nvPr>
            <p:ph idx="1"/>
            <p:extLst>
              <p:ext uri="{D42A27DB-BD31-4B8C-83A1-F6EECF244321}">
                <p14:modId xmlns:p14="http://schemas.microsoft.com/office/powerpoint/2010/main" val="3411994326"/>
              </p:ext>
            </p:extLst>
          </p:nvPr>
        </p:nvGraphicFramePr>
        <p:xfrm>
          <a:off x="1583390" y="2112579"/>
          <a:ext cx="9049162" cy="4192805"/>
        </p:xfrm>
        <a:graphic>
          <a:graphicData uri="http://schemas.openxmlformats.org/drawingml/2006/table">
            <a:tbl>
              <a:tblPr firstRow="1" firstCol="1" bandRow="1">
                <a:tableStyleId>{5C22544A-7EE6-4342-B048-85BDC9FD1C3A}</a:tableStyleId>
              </a:tblPr>
              <a:tblGrid>
                <a:gridCol w="1791986">
                  <a:extLst>
                    <a:ext uri="{9D8B030D-6E8A-4147-A177-3AD203B41FA5}">
                      <a16:colId xmlns:a16="http://schemas.microsoft.com/office/drawing/2014/main" val="1421873347"/>
                    </a:ext>
                  </a:extLst>
                </a:gridCol>
                <a:gridCol w="1791986">
                  <a:extLst>
                    <a:ext uri="{9D8B030D-6E8A-4147-A177-3AD203B41FA5}">
                      <a16:colId xmlns:a16="http://schemas.microsoft.com/office/drawing/2014/main" val="891980222"/>
                    </a:ext>
                  </a:extLst>
                </a:gridCol>
                <a:gridCol w="1791986">
                  <a:extLst>
                    <a:ext uri="{9D8B030D-6E8A-4147-A177-3AD203B41FA5}">
                      <a16:colId xmlns:a16="http://schemas.microsoft.com/office/drawing/2014/main" val="3861081611"/>
                    </a:ext>
                  </a:extLst>
                </a:gridCol>
                <a:gridCol w="1881218">
                  <a:extLst>
                    <a:ext uri="{9D8B030D-6E8A-4147-A177-3AD203B41FA5}">
                      <a16:colId xmlns:a16="http://schemas.microsoft.com/office/drawing/2014/main" val="2353425401"/>
                    </a:ext>
                  </a:extLst>
                </a:gridCol>
                <a:gridCol w="1791986">
                  <a:extLst>
                    <a:ext uri="{9D8B030D-6E8A-4147-A177-3AD203B41FA5}">
                      <a16:colId xmlns:a16="http://schemas.microsoft.com/office/drawing/2014/main" val="2818032733"/>
                    </a:ext>
                  </a:extLst>
                </a:gridCol>
              </a:tblGrid>
              <a:tr h="1695966">
                <a:tc>
                  <a:txBody>
                    <a:bodyPr/>
                    <a:lstStyle/>
                    <a:p>
                      <a:pPr marL="0" marR="0" algn="ctr">
                        <a:buNone/>
                      </a:pPr>
                      <a:r>
                        <a:rPr lang="en-US" sz="1500">
                          <a:effectLst/>
                        </a:rPr>
                        <a:t>Company</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ctr">
                        <a:buNone/>
                      </a:pPr>
                      <a:r>
                        <a:rPr lang="en-US" sz="1500">
                          <a:effectLst/>
                        </a:rPr>
                        <a:t>Explicitly Incorporates Non-Financial Metrics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ctr">
                        <a:buNone/>
                      </a:pPr>
                      <a:r>
                        <a:rPr lang="en-US" sz="1500">
                          <a:effectLst/>
                        </a:rPr>
                        <a:t>Explicitly incorporates consideration of drug pricing or access to medications issues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ctr">
                        <a:buNone/>
                      </a:pPr>
                      <a:r>
                        <a:rPr lang="en-US" sz="1500">
                          <a:effectLst/>
                        </a:rPr>
                        <a:t>Explicitly incorporates consideration of IP policy or innovation issues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ctr">
                        <a:buNone/>
                      </a:pPr>
                      <a:r>
                        <a:rPr lang="en-US" sz="1500">
                          <a:effectLst/>
                        </a:rPr>
                        <a:t>Explicitly incorporates consideration of antitrust or competition policy issues</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2477789354"/>
                  </a:ext>
                </a:extLst>
              </a:tr>
              <a:tr h="282661">
                <a:tc>
                  <a:txBody>
                    <a:bodyPr/>
                    <a:lstStyle/>
                    <a:p>
                      <a:pPr marL="0" marR="0" algn="l">
                        <a:buNone/>
                      </a:pPr>
                      <a:r>
                        <a:rPr lang="en-US" sz="1500">
                          <a:effectLst/>
                        </a:rPr>
                        <a:t>J&amp;J</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Maybe</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3625238919"/>
                  </a:ext>
                </a:extLst>
              </a:tr>
              <a:tr h="282661">
                <a:tc>
                  <a:txBody>
                    <a:bodyPr/>
                    <a:lstStyle/>
                    <a:p>
                      <a:pPr marL="0" marR="0" algn="l">
                        <a:buNone/>
                      </a:pPr>
                      <a:r>
                        <a:rPr lang="en-US" sz="1500">
                          <a:effectLst/>
                        </a:rPr>
                        <a:t>Pfizer</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3773823478"/>
                  </a:ext>
                </a:extLst>
              </a:tr>
              <a:tr h="282661">
                <a:tc>
                  <a:txBody>
                    <a:bodyPr/>
                    <a:lstStyle/>
                    <a:p>
                      <a:pPr marL="0" marR="0" algn="l">
                        <a:buNone/>
                      </a:pPr>
                      <a:r>
                        <a:rPr lang="en-US" sz="1500">
                          <a:effectLst/>
                        </a:rPr>
                        <a:t>Eli Lilly</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3084133450"/>
                  </a:ext>
                </a:extLst>
              </a:tr>
              <a:tr h="282661">
                <a:tc>
                  <a:txBody>
                    <a:bodyPr/>
                    <a:lstStyle/>
                    <a:p>
                      <a:pPr marL="0" marR="0" algn="l">
                        <a:buNone/>
                      </a:pPr>
                      <a:r>
                        <a:rPr lang="en-US" sz="1500">
                          <a:effectLst/>
                        </a:rPr>
                        <a:t>Merck</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25568493"/>
                  </a:ext>
                </a:extLst>
              </a:tr>
              <a:tr h="282661">
                <a:tc>
                  <a:txBody>
                    <a:bodyPr/>
                    <a:lstStyle/>
                    <a:p>
                      <a:pPr marL="0" marR="0" algn="l">
                        <a:buNone/>
                      </a:pPr>
                      <a:r>
                        <a:rPr lang="en-US" sz="1500">
                          <a:effectLst/>
                        </a:rPr>
                        <a:t>Gilead</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3000795812"/>
                  </a:ext>
                </a:extLst>
              </a:tr>
              <a:tr h="518212">
                <a:tc>
                  <a:txBody>
                    <a:bodyPr/>
                    <a:lstStyle/>
                    <a:p>
                      <a:pPr marL="0" marR="0" algn="l">
                        <a:buNone/>
                      </a:pPr>
                      <a:r>
                        <a:rPr lang="en-US" sz="1500">
                          <a:effectLst/>
                        </a:rPr>
                        <a:t>Bristol Myers Squibb</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1549201924"/>
                  </a:ext>
                </a:extLst>
              </a:tr>
              <a:tr h="282661">
                <a:tc>
                  <a:txBody>
                    <a:bodyPr/>
                    <a:lstStyle/>
                    <a:p>
                      <a:pPr marL="0" marR="0" algn="l">
                        <a:buNone/>
                      </a:pPr>
                      <a:r>
                        <a:rPr lang="en-US" sz="1500">
                          <a:effectLst/>
                        </a:rPr>
                        <a:t>Amgen</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835836073"/>
                  </a:ext>
                </a:extLst>
              </a:tr>
              <a:tr h="282661">
                <a:tc>
                  <a:txBody>
                    <a:bodyPr/>
                    <a:lstStyle/>
                    <a:p>
                      <a:pPr marL="0" marR="0" algn="l">
                        <a:buNone/>
                      </a:pPr>
                      <a:r>
                        <a:rPr lang="en-US" sz="1500">
                          <a:effectLst/>
                        </a:rPr>
                        <a:t>AbbVie</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Yes</a:t>
                      </a:r>
                      <a:endParaRPr lang="en-US" sz="1500">
                        <a:effectLst/>
                        <a:latin typeface="Times New Roman" panose="02020603050405020304" pitchFamily="18" charset="0"/>
                        <a:ea typeface="Times New Roman" panose="02020603050405020304" pitchFamily="18" charset="0"/>
                      </a:endParaRPr>
                    </a:p>
                  </a:txBody>
                  <a:tcPr marL="88332" marR="88332" marT="0" marB="0"/>
                </a:tc>
                <a:tc>
                  <a:txBody>
                    <a:bodyPr/>
                    <a:lstStyle/>
                    <a:p>
                      <a:pPr marL="0" marR="0" algn="l">
                        <a:buNone/>
                      </a:pPr>
                      <a:r>
                        <a:rPr lang="en-US" sz="1500">
                          <a:effectLst/>
                        </a:rPr>
                        <a:t>No</a:t>
                      </a:r>
                      <a:endParaRPr lang="en-US" sz="1500">
                        <a:effectLst/>
                        <a:latin typeface="Times New Roman" panose="02020603050405020304" pitchFamily="18" charset="0"/>
                        <a:ea typeface="Times New Roman" panose="02020603050405020304" pitchFamily="18" charset="0"/>
                      </a:endParaRPr>
                    </a:p>
                  </a:txBody>
                  <a:tcPr marL="88332" marR="88332" marT="0" marB="0"/>
                </a:tc>
                <a:extLst>
                  <a:ext uri="{0D108BD9-81ED-4DB2-BD59-A6C34878D82A}">
                    <a16:rowId xmlns:a16="http://schemas.microsoft.com/office/drawing/2014/main" val="1700161739"/>
                  </a:ext>
                </a:extLst>
              </a:tr>
            </a:tbl>
          </a:graphicData>
        </a:graphic>
      </p:graphicFrame>
    </p:spTree>
    <p:extLst>
      <p:ext uri="{BB962C8B-B14F-4D97-AF65-F5344CB8AC3E}">
        <p14:creationId xmlns:p14="http://schemas.microsoft.com/office/powerpoint/2010/main" val="1446399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1066</TotalTime>
  <Words>905</Words>
  <Application>Microsoft Macintosh PowerPoint</Application>
  <PresentationFormat>Widescreen</PresentationFormat>
  <Paragraphs>141</Paragraphs>
  <Slides>15</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Aptos Display</vt:lpstr>
      <vt:lpstr>Arial</vt:lpstr>
      <vt:lpstr>Times</vt:lpstr>
      <vt:lpstr>Times New Roman</vt:lpstr>
      <vt:lpstr>Office Theme</vt:lpstr>
      <vt:lpstr>Shareholder Primacy’s Failed Guardrails and Access to Medications</vt:lpstr>
      <vt:lpstr>Paper’s Background Assumptions &amp; Question</vt:lpstr>
      <vt:lpstr>Today’s Agenda</vt:lpstr>
      <vt:lpstr>3. The Proposal</vt:lpstr>
      <vt:lpstr>Paths Forward (not exclusive)</vt:lpstr>
      <vt:lpstr>Purported links between EC and drug pricing</vt:lpstr>
      <vt:lpstr>Shareholder Proposal Example: Pfizer</vt:lpstr>
      <vt:lpstr>Original Analysis of Proxy Statements</vt:lpstr>
      <vt:lpstr>Table 1. Individual Company Results for Explicitly Incorporating Non-Financial Metrics, Access to Medications, Innovation, or Competition Considerations into Executive Compensation Programs</vt:lpstr>
      <vt:lpstr>Table 2. Percentage of Companies Explicitly Incorporating Non-Financial Metrics, Access to Medications, Innovation, or Competition Considerations into Executive Compensation Programs </vt:lpstr>
      <vt:lpstr>Drug Pricing/A2M</vt:lpstr>
      <vt:lpstr>Table 2. Percentage of Companies Explicitly Incorporating Non-Financial Metrics, Access to Medications, Innovation, or Competition Considerations into Executive Compensation Programs </vt:lpstr>
      <vt:lpstr>Proposal: Competition with Integrity Component</vt:lpstr>
      <vt:lpstr>Competition with Integrity Component</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Wolitz, Rebecca</dc:creator>
  <cp:lastModifiedBy>Wolitz, Rebecca</cp:lastModifiedBy>
  <cp:revision>4</cp:revision>
  <dcterms:created xsi:type="dcterms:W3CDTF">2026-03-30T14:30:10Z</dcterms:created>
  <dcterms:modified xsi:type="dcterms:W3CDTF">2026-06-04T15:57:17Z</dcterms:modified>
</cp:coreProperties>
</file>