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23" r:id="rId3"/>
    <p:sldId id="295" r:id="rId4"/>
    <p:sldId id="297" r:id="rId5"/>
    <p:sldId id="316" r:id="rId6"/>
    <p:sldId id="324" r:id="rId7"/>
    <p:sldId id="326" r:id="rId8"/>
    <p:sldId id="345" r:id="rId9"/>
    <p:sldId id="319" r:id="rId10"/>
    <p:sldId id="340" r:id="rId11"/>
    <p:sldId id="347" r:id="rId12"/>
    <p:sldId id="343" r:id="rId13"/>
    <p:sldId id="344" r:id="rId14"/>
    <p:sldId id="341" r:id="rId15"/>
    <p:sldId id="346" r:id="rId16"/>
    <p:sldId id="336" r:id="rId17"/>
    <p:sldId id="334" r:id="rId18"/>
    <p:sldId id="348" r:id="rId19"/>
    <p:sldId id="349" r:id="rId20"/>
    <p:sldId id="350" r:id="rId21"/>
    <p:sldId id="333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89B25"/>
    <a:srgbClr val="D41B2C"/>
    <a:srgbClr val="A4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8"/>
    <p:restoredTop sz="96327"/>
  </p:normalViewPr>
  <p:slideViewPr>
    <p:cSldViewPr snapToGrid="0">
      <p:cViewPr varScale="1">
        <p:scale>
          <a:sx n="149" d="100"/>
          <a:sy n="149" d="100"/>
        </p:scale>
        <p:origin x="1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B6D96-5C55-406C-A09A-A0001DDBC3C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AE9A2D-0A3E-4413-953C-50E31B16A1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Technological innovation in healthcare occurs in a </a:t>
          </a:r>
          <a:r>
            <a:rPr lang="en-US" sz="2000" dirty="0">
              <a:solidFill>
                <a:schemeClr val="accent6">
                  <a:lumMod val="75000"/>
                </a:schemeClr>
              </a:solidFill>
            </a:rPr>
            <a:t>densely regulated space</a:t>
          </a:r>
        </a:p>
      </dgm:t>
    </dgm:pt>
    <dgm:pt modelId="{C9113C5E-B69B-44A8-9560-8A47FD782860}" type="parTrans" cxnId="{40C0AA57-DBDE-4BDF-A859-AB75055CF1AB}">
      <dgm:prSet/>
      <dgm:spPr/>
      <dgm:t>
        <a:bodyPr/>
        <a:lstStyle/>
        <a:p>
          <a:endParaRPr lang="en-US"/>
        </a:p>
      </dgm:t>
    </dgm:pt>
    <dgm:pt modelId="{329E4733-4880-4D30-B49D-9C95DEFA6209}" type="sibTrans" cxnId="{40C0AA57-DBDE-4BDF-A859-AB75055CF1AB}">
      <dgm:prSet/>
      <dgm:spPr/>
      <dgm:t>
        <a:bodyPr/>
        <a:lstStyle/>
        <a:p>
          <a:endParaRPr lang="en-US"/>
        </a:p>
      </dgm:t>
    </dgm:pt>
    <dgm:pt modelId="{C127526F-CE90-4EA7-AA25-7B3784AEEA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Asymmetries of </a:t>
          </a:r>
          <a:r>
            <a:rPr lang="en-US" sz="2000" dirty="0">
              <a:solidFill>
                <a:schemeClr val="accent6">
                  <a:lumMod val="75000"/>
                </a:schemeClr>
              </a:solidFill>
            </a:rPr>
            <a:t>knowledge </a:t>
          </a:r>
        </a:p>
      </dgm:t>
    </dgm:pt>
    <dgm:pt modelId="{A87078FF-A175-4AEC-9682-DFDC5B7FCBD3}" type="parTrans" cxnId="{02F12AF6-E895-4401-A54D-72F907AD3286}">
      <dgm:prSet/>
      <dgm:spPr/>
      <dgm:t>
        <a:bodyPr/>
        <a:lstStyle/>
        <a:p>
          <a:endParaRPr lang="en-US"/>
        </a:p>
      </dgm:t>
    </dgm:pt>
    <dgm:pt modelId="{BA674425-3A34-45C0-9CE0-6AB61410278F}" type="sibTrans" cxnId="{02F12AF6-E895-4401-A54D-72F907AD3286}">
      <dgm:prSet/>
      <dgm:spPr/>
      <dgm:t>
        <a:bodyPr/>
        <a:lstStyle/>
        <a:p>
          <a:endParaRPr lang="en-US"/>
        </a:p>
      </dgm:t>
    </dgm:pt>
    <dgm:pt modelId="{3A9382FB-32BF-40C6-8705-144F2836F4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accent6">
                  <a:lumMod val="75000"/>
                </a:schemeClr>
              </a:solidFill>
            </a:rPr>
            <a:t>Social relationships </a:t>
          </a:r>
          <a:r>
            <a:rPr lang="en-US" sz="2000" dirty="0"/>
            <a:t>based on </a:t>
          </a:r>
          <a:r>
            <a:rPr lang="en-US" sz="2000" dirty="0">
              <a:solidFill>
                <a:schemeClr val="accent6">
                  <a:lumMod val="75000"/>
                </a:schemeClr>
              </a:solidFill>
            </a:rPr>
            <a:t>trust</a:t>
          </a:r>
        </a:p>
      </dgm:t>
    </dgm:pt>
    <dgm:pt modelId="{A6C43097-5476-43A3-9B57-826A20F063B8}" type="parTrans" cxnId="{241F3BD4-EF19-4351-932C-6E2752AD5154}">
      <dgm:prSet/>
      <dgm:spPr/>
      <dgm:t>
        <a:bodyPr/>
        <a:lstStyle/>
        <a:p>
          <a:endParaRPr lang="en-US"/>
        </a:p>
      </dgm:t>
    </dgm:pt>
    <dgm:pt modelId="{49AEFE4C-0BE1-4A1D-A185-0DB50068A4A1}" type="sibTrans" cxnId="{241F3BD4-EF19-4351-932C-6E2752AD5154}">
      <dgm:prSet/>
      <dgm:spPr/>
      <dgm:t>
        <a:bodyPr/>
        <a:lstStyle/>
        <a:p>
          <a:endParaRPr lang="en-US"/>
        </a:p>
      </dgm:t>
    </dgm:pt>
    <dgm:pt modelId="{12BE50D3-920E-473C-AD96-553784769C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Governed by </a:t>
          </a:r>
          <a:r>
            <a:rPr lang="en-US" sz="2000"/>
            <a:t>a </a:t>
          </a:r>
          <a:r>
            <a:rPr lang="en-US" sz="2000">
              <a:solidFill>
                <a:schemeClr val="accent6">
                  <a:lumMod val="75000"/>
                </a:schemeClr>
              </a:solidFill>
            </a:rPr>
            <a:t>legal and ethical </a:t>
          </a:r>
          <a:r>
            <a:rPr lang="en-US" sz="2000" dirty="0">
              <a:solidFill>
                <a:schemeClr val="accent6">
                  <a:lumMod val="75000"/>
                </a:schemeClr>
              </a:solidFill>
            </a:rPr>
            <a:t>framework </a:t>
          </a:r>
          <a:r>
            <a:rPr lang="en-US" sz="2000" dirty="0"/>
            <a:t>of professional advice-giving</a:t>
          </a:r>
        </a:p>
      </dgm:t>
    </dgm:pt>
    <dgm:pt modelId="{6A8B8632-E2F9-4ED0-8305-897131441600}" type="parTrans" cxnId="{F3926F6E-AEED-4848-A9A5-36A8105C31CB}">
      <dgm:prSet/>
      <dgm:spPr/>
      <dgm:t>
        <a:bodyPr/>
        <a:lstStyle/>
        <a:p>
          <a:endParaRPr lang="en-US"/>
        </a:p>
      </dgm:t>
    </dgm:pt>
    <dgm:pt modelId="{51A85CA9-D310-45ED-B7BB-58A1B9493DF8}" type="sibTrans" cxnId="{F3926F6E-AEED-4848-A9A5-36A8105C31CB}">
      <dgm:prSet/>
      <dgm:spPr/>
      <dgm:t>
        <a:bodyPr/>
        <a:lstStyle/>
        <a:p>
          <a:endParaRPr lang="en-US"/>
        </a:p>
      </dgm:t>
    </dgm:pt>
    <dgm:pt modelId="{0E0F19C5-7509-4770-8600-294D3701DC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Introduction of new technologies raises </a:t>
          </a:r>
          <a:r>
            <a:rPr lang="en-US" sz="2000" dirty="0">
              <a:solidFill>
                <a:schemeClr val="accent6">
                  <a:lumMod val="75000"/>
                </a:schemeClr>
              </a:solidFill>
            </a:rPr>
            <a:t>enduring questions about the nature of the provider-patient relationship</a:t>
          </a:r>
        </a:p>
      </dgm:t>
    </dgm:pt>
    <dgm:pt modelId="{E9804F87-58A6-44C7-9A2F-2F2176801A93}" type="parTrans" cxnId="{9AB8D824-F403-4C44-8DFE-22ECFD418ADA}">
      <dgm:prSet/>
      <dgm:spPr/>
      <dgm:t>
        <a:bodyPr/>
        <a:lstStyle/>
        <a:p>
          <a:endParaRPr lang="en-US"/>
        </a:p>
      </dgm:t>
    </dgm:pt>
    <dgm:pt modelId="{4A5FEA24-5BCC-4A1E-B170-B7F6F202EBA4}" type="sibTrans" cxnId="{9AB8D824-F403-4C44-8DFE-22ECFD418ADA}">
      <dgm:prSet/>
      <dgm:spPr/>
      <dgm:t>
        <a:bodyPr/>
        <a:lstStyle/>
        <a:p>
          <a:endParaRPr lang="en-US"/>
        </a:p>
      </dgm:t>
    </dgm:pt>
    <dgm:pt modelId="{FEF38344-26CF-444E-B2DC-06517EF0AB0B}" type="pres">
      <dgm:prSet presAssocID="{0CBB6D96-5C55-406C-A09A-A0001DDBC3C0}" presName="root" presStyleCnt="0">
        <dgm:presLayoutVars>
          <dgm:dir/>
          <dgm:resizeHandles val="exact"/>
        </dgm:presLayoutVars>
      </dgm:prSet>
      <dgm:spPr/>
    </dgm:pt>
    <dgm:pt modelId="{CFAC3431-B620-4F93-A623-FF78F6EF54F1}" type="pres">
      <dgm:prSet presAssocID="{32AE9A2D-0A3E-4413-953C-50E31B16A132}" presName="compNode" presStyleCnt="0"/>
      <dgm:spPr/>
    </dgm:pt>
    <dgm:pt modelId="{0783BFA7-B728-472B-AF33-5ADCE1A36FA1}" type="pres">
      <dgm:prSet presAssocID="{32AE9A2D-0A3E-4413-953C-50E31B16A132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6F8EEF9-6677-4589-AE52-C073F7CA047D}" type="pres">
      <dgm:prSet presAssocID="{32AE9A2D-0A3E-4413-953C-50E31B16A132}" presName="spaceRect" presStyleCnt="0"/>
      <dgm:spPr/>
    </dgm:pt>
    <dgm:pt modelId="{6D11D65F-DFD8-4B08-9FEE-3754F7C69AED}" type="pres">
      <dgm:prSet presAssocID="{32AE9A2D-0A3E-4413-953C-50E31B16A132}" presName="textRect" presStyleLbl="revTx" presStyleIdx="0" presStyleCnt="5">
        <dgm:presLayoutVars>
          <dgm:chMax val="1"/>
          <dgm:chPref val="1"/>
        </dgm:presLayoutVars>
      </dgm:prSet>
      <dgm:spPr/>
    </dgm:pt>
    <dgm:pt modelId="{E7AB9CB3-F396-4CF7-82F1-79B7EDC61900}" type="pres">
      <dgm:prSet presAssocID="{329E4733-4880-4D30-B49D-9C95DEFA6209}" presName="sibTrans" presStyleCnt="0"/>
      <dgm:spPr/>
    </dgm:pt>
    <dgm:pt modelId="{F5D21942-1C12-4889-846E-69EE9A5DF5C5}" type="pres">
      <dgm:prSet presAssocID="{C127526F-CE90-4EA7-AA25-7B3784AEEAED}" presName="compNode" presStyleCnt="0"/>
      <dgm:spPr/>
    </dgm:pt>
    <dgm:pt modelId="{27861260-2B64-4924-8214-BE49A3BB271C}" type="pres">
      <dgm:prSet presAssocID="{C127526F-CE90-4EA7-AA25-7B3784AEEAED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A752359-4C2D-4571-A1F8-BCA48A509550}" type="pres">
      <dgm:prSet presAssocID="{C127526F-CE90-4EA7-AA25-7B3784AEEAED}" presName="spaceRect" presStyleCnt="0"/>
      <dgm:spPr/>
    </dgm:pt>
    <dgm:pt modelId="{7A82D3BA-E286-460F-8CDC-CDACD98DCE87}" type="pres">
      <dgm:prSet presAssocID="{C127526F-CE90-4EA7-AA25-7B3784AEEAED}" presName="textRect" presStyleLbl="revTx" presStyleIdx="1" presStyleCnt="5">
        <dgm:presLayoutVars>
          <dgm:chMax val="1"/>
          <dgm:chPref val="1"/>
        </dgm:presLayoutVars>
      </dgm:prSet>
      <dgm:spPr/>
    </dgm:pt>
    <dgm:pt modelId="{67506DFA-2062-4695-8557-88DFCD1C8587}" type="pres">
      <dgm:prSet presAssocID="{BA674425-3A34-45C0-9CE0-6AB61410278F}" presName="sibTrans" presStyleCnt="0"/>
      <dgm:spPr/>
    </dgm:pt>
    <dgm:pt modelId="{B647059D-1F3A-45CB-BAB8-FCF158E770A9}" type="pres">
      <dgm:prSet presAssocID="{3A9382FB-32BF-40C6-8705-144F2836F49D}" presName="compNode" presStyleCnt="0"/>
      <dgm:spPr/>
    </dgm:pt>
    <dgm:pt modelId="{A42B8B5B-2E45-49C2-86CC-EEB4703588A2}" type="pres">
      <dgm:prSet presAssocID="{3A9382FB-32BF-40C6-8705-144F2836F49D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D1E7999-F939-48AC-B4CE-0A6EDA367576}" type="pres">
      <dgm:prSet presAssocID="{3A9382FB-32BF-40C6-8705-144F2836F49D}" presName="spaceRect" presStyleCnt="0"/>
      <dgm:spPr/>
    </dgm:pt>
    <dgm:pt modelId="{04EFD292-29C2-4314-BBBF-C2FDBAA43F8C}" type="pres">
      <dgm:prSet presAssocID="{3A9382FB-32BF-40C6-8705-144F2836F49D}" presName="textRect" presStyleLbl="revTx" presStyleIdx="2" presStyleCnt="5">
        <dgm:presLayoutVars>
          <dgm:chMax val="1"/>
          <dgm:chPref val="1"/>
        </dgm:presLayoutVars>
      </dgm:prSet>
      <dgm:spPr/>
    </dgm:pt>
    <dgm:pt modelId="{DB32E392-EAE4-4566-BF25-40889DD39B3D}" type="pres">
      <dgm:prSet presAssocID="{49AEFE4C-0BE1-4A1D-A185-0DB50068A4A1}" presName="sibTrans" presStyleCnt="0"/>
      <dgm:spPr/>
    </dgm:pt>
    <dgm:pt modelId="{1AE31E7B-8C27-4511-A71C-62EE68306724}" type="pres">
      <dgm:prSet presAssocID="{12BE50D3-920E-473C-AD96-553784769CC9}" presName="compNode" presStyleCnt="0"/>
      <dgm:spPr/>
    </dgm:pt>
    <dgm:pt modelId="{FD5D8F60-F32E-4313-A516-BEF39CB46FA6}" type="pres">
      <dgm:prSet presAssocID="{12BE50D3-920E-473C-AD96-553784769CC9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217C6F7A-4714-4ABA-873A-FC18648B994A}" type="pres">
      <dgm:prSet presAssocID="{12BE50D3-920E-473C-AD96-553784769CC9}" presName="spaceRect" presStyleCnt="0"/>
      <dgm:spPr/>
    </dgm:pt>
    <dgm:pt modelId="{B2FFFB0C-E3D3-4EB9-95AF-C41D4152B251}" type="pres">
      <dgm:prSet presAssocID="{12BE50D3-920E-473C-AD96-553784769CC9}" presName="textRect" presStyleLbl="revTx" presStyleIdx="3" presStyleCnt="5">
        <dgm:presLayoutVars>
          <dgm:chMax val="1"/>
          <dgm:chPref val="1"/>
        </dgm:presLayoutVars>
      </dgm:prSet>
      <dgm:spPr/>
    </dgm:pt>
    <dgm:pt modelId="{BBAA315C-A20E-4E78-8B33-272B4059094F}" type="pres">
      <dgm:prSet presAssocID="{51A85CA9-D310-45ED-B7BB-58A1B9493DF8}" presName="sibTrans" presStyleCnt="0"/>
      <dgm:spPr/>
    </dgm:pt>
    <dgm:pt modelId="{D22079BD-9909-4794-9423-24D59D92125C}" type="pres">
      <dgm:prSet presAssocID="{0E0F19C5-7509-4770-8600-294D3701DC74}" presName="compNode" presStyleCnt="0"/>
      <dgm:spPr/>
    </dgm:pt>
    <dgm:pt modelId="{24AE7A4B-1E59-4E8F-82A6-2076717A097B}" type="pres">
      <dgm:prSet presAssocID="{0E0F19C5-7509-4770-8600-294D3701DC74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BE849BA6-6B71-4B0C-82E2-96A2CECED151}" type="pres">
      <dgm:prSet presAssocID="{0E0F19C5-7509-4770-8600-294D3701DC74}" presName="spaceRect" presStyleCnt="0"/>
      <dgm:spPr/>
    </dgm:pt>
    <dgm:pt modelId="{DEF74789-8478-4C3C-9421-CFCA986ACDFC}" type="pres">
      <dgm:prSet presAssocID="{0E0F19C5-7509-4770-8600-294D3701DC7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2D7C824-62ED-47E1-B51B-62C5C4EC8EF6}" type="presOf" srcId="{3A9382FB-32BF-40C6-8705-144F2836F49D}" destId="{04EFD292-29C2-4314-BBBF-C2FDBAA43F8C}" srcOrd="0" destOrd="0" presId="urn:microsoft.com/office/officeart/2018/2/layout/IconLabelList"/>
    <dgm:cxn modelId="{9AB8D824-F403-4C44-8DFE-22ECFD418ADA}" srcId="{0CBB6D96-5C55-406C-A09A-A0001DDBC3C0}" destId="{0E0F19C5-7509-4770-8600-294D3701DC74}" srcOrd="4" destOrd="0" parTransId="{E9804F87-58A6-44C7-9A2F-2F2176801A93}" sibTransId="{4A5FEA24-5BCC-4A1E-B170-B7F6F202EBA4}"/>
    <dgm:cxn modelId="{40C0AA57-DBDE-4BDF-A859-AB75055CF1AB}" srcId="{0CBB6D96-5C55-406C-A09A-A0001DDBC3C0}" destId="{32AE9A2D-0A3E-4413-953C-50E31B16A132}" srcOrd="0" destOrd="0" parTransId="{C9113C5E-B69B-44A8-9560-8A47FD782860}" sibTransId="{329E4733-4880-4D30-B49D-9C95DEFA6209}"/>
    <dgm:cxn modelId="{F3926F6E-AEED-4848-A9A5-36A8105C31CB}" srcId="{0CBB6D96-5C55-406C-A09A-A0001DDBC3C0}" destId="{12BE50D3-920E-473C-AD96-553784769CC9}" srcOrd="3" destOrd="0" parTransId="{6A8B8632-E2F9-4ED0-8305-897131441600}" sibTransId="{51A85CA9-D310-45ED-B7BB-58A1B9493DF8}"/>
    <dgm:cxn modelId="{23396375-1156-451D-9DA3-9E8B5B93C9B9}" type="presOf" srcId="{0CBB6D96-5C55-406C-A09A-A0001DDBC3C0}" destId="{FEF38344-26CF-444E-B2DC-06517EF0AB0B}" srcOrd="0" destOrd="0" presId="urn:microsoft.com/office/officeart/2018/2/layout/IconLabelList"/>
    <dgm:cxn modelId="{A698A98A-B60D-4A8E-8B90-9775E0370010}" type="presOf" srcId="{12BE50D3-920E-473C-AD96-553784769CC9}" destId="{B2FFFB0C-E3D3-4EB9-95AF-C41D4152B251}" srcOrd="0" destOrd="0" presId="urn:microsoft.com/office/officeart/2018/2/layout/IconLabelList"/>
    <dgm:cxn modelId="{FAEB82BE-50A9-4C2A-97C8-EEB8064D776F}" type="presOf" srcId="{C127526F-CE90-4EA7-AA25-7B3784AEEAED}" destId="{7A82D3BA-E286-460F-8CDC-CDACD98DCE87}" srcOrd="0" destOrd="0" presId="urn:microsoft.com/office/officeart/2018/2/layout/IconLabelList"/>
    <dgm:cxn modelId="{898049CD-A7C7-4C68-BB6D-DB5E1ED767AA}" type="presOf" srcId="{0E0F19C5-7509-4770-8600-294D3701DC74}" destId="{DEF74789-8478-4C3C-9421-CFCA986ACDFC}" srcOrd="0" destOrd="0" presId="urn:microsoft.com/office/officeart/2018/2/layout/IconLabelList"/>
    <dgm:cxn modelId="{241F3BD4-EF19-4351-932C-6E2752AD5154}" srcId="{0CBB6D96-5C55-406C-A09A-A0001DDBC3C0}" destId="{3A9382FB-32BF-40C6-8705-144F2836F49D}" srcOrd="2" destOrd="0" parTransId="{A6C43097-5476-43A3-9B57-826A20F063B8}" sibTransId="{49AEFE4C-0BE1-4A1D-A185-0DB50068A4A1}"/>
    <dgm:cxn modelId="{B135E5E7-0722-47F8-B0D6-1DF60FB61305}" type="presOf" srcId="{32AE9A2D-0A3E-4413-953C-50E31B16A132}" destId="{6D11D65F-DFD8-4B08-9FEE-3754F7C69AED}" srcOrd="0" destOrd="0" presId="urn:microsoft.com/office/officeart/2018/2/layout/IconLabelList"/>
    <dgm:cxn modelId="{02F12AF6-E895-4401-A54D-72F907AD3286}" srcId="{0CBB6D96-5C55-406C-A09A-A0001DDBC3C0}" destId="{C127526F-CE90-4EA7-AA25-7B3784AEEAED}" srcOrd="1" destOrd="0" parTransId="{A87078FF-A175-4AEC-9682-DFDC5B7FCBD3}" sibTransId="{BA674425-3A34-45C0-9CE0-6AB61410278F}"/>
    <dgm:cxn modelId="{8DCB9F31-6392-4670-A5F9-841540D310FB}" type="presParOf" srcId="{FEF38344-26CF-444E-B2DC-06517EF0AB0B}" destId="{CFAC3431-B620-4F93-A623-FF78F6EF54F1}" srcOrd="0" destOrd="0" presId="urn:microsoft.com/office/officeart/2018/2/layout/IconLabelList"/>
    <dgm:cxn modelId="{A3968C8D-178C-441C-9269-31FF7112D55B}" type="presParOf" srcId="{CFAC3431-B620-4F93-A623-FF78F6EF54F1}" destId="{0783BFA7-B728-472B-AF33-5ADCE1A36FA1}" srcOrd="0" destOrd="0" presId="urn:microsoft.com/office/officeart/2018/2/layout/IconLabelList"/>
    <dgm:cxn modelId="{C49E767A-9750-442C-B1B3-BD037F1AA3D9}" type="presParOf" srcId="{CFAC3431-B620-4F93-A623-FF78F6EF54F1}" destId="{86F8EEF9-6677-4589-AE52-C073F7CA047D}" srcOrd="1" destOrd="0" presId="urn:microsoft.com/office/officeart/2018/2/layout/IconLabelList"/>
    <dgm:cxn modelId="{A355B84F-7DCD-48D8-B217-9F77246818C6}" type="presParOf" srcId="{CFAC3431-B620-4F93-A623-FF78F6EF54F1}" destId="{6D11D65F-DFD8-4B08-9FEE-3754F7C69AED}" srcOrd="2" destOrd="0" presId="urn:microsoft.com/office/officeart/2018/2/layout/IconLabelList"/>
    <dgm:cxn modelId="{6426CF6D-523F-411B-904F-ADA06D4E4F68}" type="presParOf" srcId="{FEF38344-26CF-444E-B2DC-06517EF0AB0B}" destId="{E7AB9CB3-F396-4CF7-82F1-79B7EDC61900}" srcOrd="1" destOrd="0" presId="urn:microsoft.com/office/officeart/2018/2/layout/IconLabelList"/>
    <dgm:cxn modelId="{4691AA2E-6478-42A8-B8D8-96B1F66E8A32}" type="presParOf" srcId="{FEF38344-26CF-444E-B2DC-06517EF0AB0B}" destId="{F5D21942-1C12-4889-846E-69EE9A5DF5C5}" srcOrd="2" destOrd="0" presId="urn:microsoft.com/office/officeart/2018/2/layout/IconLabelList"/>
    <dgm:cxn modelId="{EC9A3A6A-0250-4482-A98B-4DBB69FE7BD3}" type="presParOf" srcId="{F5D21942-1C12-4889-846E-69EE9A5DF5C5}" destId="{27861260-2B64-4924-8214-BE49A3BB271C}" srcOrd="0" destOrd="0" presId="urn:microsoft.com/office/officeart/2018/2/layout/IconLabelList"/>
    <dgm:cxn modelId="{3189EA49-D97B-43B2-A53F-C67929341384}" type="presParOf" srcId="{F5D21942-1C12-4889-846E-69EE9A5DF5C5}" destId="{7A752359-4C2D-4571-A1F8-BCA48A509550}" srcOrd="1" destOrd="0" presId="urn:microsoft.com/office/officeart/2018/2/layout/IconLabelList"/>
    <dgm:cxn modelId="{9812197B-889E-46F3-AAE8-81441F0B585A}" type="presParOf" srcId="{F5D21942-1C12-4889-846E-69EE9A5DF5C5}" destId="{7A82D3BA-E286-460F-8CDC-CDACD98DCE87}" srcOrd="2" destOrd="0" presId="urn:microsoft.com/office/officeart/2018/2/layout/IconLabelList"/>
    <dgm:cxn modelId="{4ED41722-D196-4FFB-A4FA-58114BEBA3CB}" type="presParOf" srcId="{FEF38344-26CF-444E-B2DC-06517EF0AB0B}" destId="{67506DFA-2062-4695-8557-88DFCD1C8587}" srcOrd="3" destOrd="0" presId="urn:microsoft.com/office/officeart/2018/2/layout/IconLabelList"/>
    <dgm:cxn modelId="{66471540-59FB-4750-B664-A45C47673881}" type="presParOf" srcId="{FEF38344-26CF-444E-B2DC-06517EF0AB0B}" destId="{B647059D-1F3A-45CB-BAB8-FCF158E770A9}" srcOrd="4" destOrd="0" presId="urn:microsoft.com/office/officeart/2018/2/layout/IconLabelList"/>
    <dgm:cxn modelId="{23EF19B6-522D-4DFB-A139-D892F011248F}" type="presParOf" srcId="{B647059D-1F3A-45CB-BAB8-FCF158E770A9}" destId="{A42B8B5B-2E45-49C2-86CC-EEB4703588A2}" srcOrd="0" destOrd="0" presId="urn:microsoft.com/office/officeart/2018/2/layout/IconLabelList"/>
    <dgm:cxn modelId="{C8E6EDFF-B3B9-42C4-86E5-5411F910F3F5}" type="presParOf" srcId="{B647059D-1F3A-45CB-BAB8-FCF158E770A9}" destId="{9D1E7999-F939-48AC-B4CE-0A6EDA367576}" srcOrd="1" destOrd="0" presId="urn:microsoft.com/office/officeart/2018/2/layout/IconLabelList"/>
    <dgm:cxn modelId="{E59DD30B-B80E-43F1-B24F-CB460BEDA7A4}" type="presParOf" srcId="{B647059D-1F3A-45CB-BAB8-FCF158E770A9}" destId="{04EFD292-29C2-4314-BBBF-C2FDBAA43F8C}" srcOrd="2" destOrd="0" presId="urn:microsoft.com/office/officeart/2018/2/layout/IconLabelList"/>
    <dgm:cxn modelId="{A4098935-9FF3-4DCC-A9B0-F2F5A93BE1F6}" type="presParOf" srcId="{FEF38344-26CF-444E-B2DC-06517EF0AB0B}" destId="{DB32E392-EAE4-4566-BF25-40889DD39B3D}" srcOrd="5" destOrd="0" presId="urn:microsoft.com/office/officeart/2018/2/layout/IconLabelList"/>
    <dgm:cxn modelId="{DDADB126-8102-4645-AFFD-4D8C424808D6}" type="presParOf" srcId="{FEF38344-26CF-444E-B2DC-06517EF0AB0B}" destId="{1AE31E7B-8C27-4511-A71C-62EE68306724}" srcOrd="6" destOrd="0" presId="urn:microsoft.com/office/officeart/2018/2/layout/IconLabelList"/>
    <dgm:cxn modelId="{F9494C45-1359-4E0E-A5F6-110810B134BE}" type="presParOf" srcId="{1AE31E7B-8C27-4511-A71C-62EE68306724}" destId="{FD5D8F60-F32E-4313-A516-BEF39CB46FA6}" srcOrd="0" destOrd="0" presId="urn:microsoft.com/office/officeart/2018/2/layout/IconLabelList"/>
    <dgm:cxn modelId="{DB239495-2A29-4E24-8421-DE38CF8D7EAB}" type="presParOf" srcId="{1AE31E7B-8C27-4511-A71C-62EE68306724}" destId="{217C6F7A-4714-4ABA-873A-FC18648B994A}" srcOrd="1" destOrd="0" presId="urn:microsoft.com/office/officeart/2018/2/layout/IconLabelList"/>
    <dgm:cxn modelId="{892BA6CB-70CE-4A59-BCD4-A3B1A49A8A7B}" type="presParOf" srcId="{1AE31E7B-8C27-4511-A71C-62EE68306724}" destId="{B2FFFB0C-E3D3-4EB9-95AF-C41D4152B251}" srcOrd="2" destOrd="0" presId="urn:microsoft.com/office/officeart/2018/2/layout/IconLabelList"/>
    <dgm:cxn modelId="{D8EDA2AF-1137-4B09-A9D7-29696703D0FB}" type="presParOf" srcId="{FEF38344-26CF-444E-B2DC-06517EF0AB0B}" destId="{BBAA315C-A20E-4E78-8B33-272B4059094F}" srcOrd="7" destOrd="0" presId="urn:microsoft.com/office/officeart/2018/2/layout/IconLabelList"/>
    <dgm:cxn modelId="{1195894B-5F73-4FC4-B5B5-C651531B7202}" type="presParOf" srcId="{FEF38344-26CF-444E-B2DC-06517EF0AB0B}" destId="{D22079BD-9909-4794-9423-24D59D92125C}" srcOrd="8" destOrd="0" presId="urn:microsoft.com/office/officeart/2018/2/layout/IconLabelList"/>
    <dgm:cxn modelId="{8208661D-7C46-4EF6-B2FF-8294BA24EB5C}" type="presParOf" srcId="{D22079BD-9909-4794-9423-24D59D92125C}" destId="{24AE7A4B-1E59-4E8F-82A6-2076717A097B}" srcOrd="0" destOrd="0" presId="urn:microsoft.com/office/officeart/2018/2/layout/IconLabelList"/>
    <dgm:cxn modelId="{648DF024-0799-4F6D-8344-5CE4CDA9DC43}" type="presParOf" srcId="{D22079BD-9909-4794-9423-24D59D92125C}" destId="{BE849BA6-6B71-4B0C-82E2-96A2CECED151}" srcOrd="1" destOrd="0" presId="urn:microsoft.com/office/officeart/2018/2/layout/IconLabelList"/>
    <dgm:cxn modelId="{2B2B6672-0E92-4D3F-BAE8-5F41D5EFA6CD}" type="presParOf" srcId="{D22079BD-9909-4794-9423-24D59D92125C}" destId="{DEF74789-8478-4C3C-9421-CFCA986ACDF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FA7-B728-472B-AF33-5ADCE1A36FA1}">
      <dsp:nvSpPr>
        <dsp:cNvPr id="0" name=""/>
        <dsp:cNvSpPr/>
      </dsp:nvSpPr>
      <dsp:spPr>
        <a:xfrm>
          <a:off x="794172" y="199193"/>
          <a:ext cx="741181" cy="74118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1D65F-DFD8-4B08-9FEE-3754F7C69AED}">
      <dsp:nvSpPr>
        <dsp:cNvPr id="0" name=""/>
        <dsp:cNvSpPr/>
      </dsp:nvSpPr>
      <dsp:spPr>
        <a:xfrm>
          <a:off x="341228" y="1393124"/>
          <a:ext cx="1647070" cy="1824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Technological innovation in healthcare occurs in a 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</a:rPr>
            <a:t>densely regulated space</a:t>
          </a:r>
        </a:p>
      </dsp:txBody>
      <dsp:txXfrm>
        <a:off x="341228" y="1393124"/>
        <a:ext cx="1647070" cy="1824001"/>
      </dsp:txXfrm>
    </dsp:sp>
    <dsp:sp modelId="{27861260-2B64-4924-8214-BE49A3BB271C}">
      <dsp:nvSpPr>
        <dsp:cNvPr id="0" name=""/>
        <dsp:cNvSpPr/>
      </dsp:nvSpPr>
      <dsp:spPr>
        <a:xfrm>
          <a:off x="2729480" y="199193"/>
          <a:ext cx="741181" cy="74118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2D3BA-E286-460F-8CDC-CDACD98DCE87}">
      <dsp:nvSpPr>
        <dsp:cNvPr id="0" name=""/>
        <dsp:cNvSpPr/>
      </dsp:nvSpPr>
      <dsp:spPr>
        <a:xfrm>
          <a:off x="2276535" y="1393124"/>
          <a:ext cx="1647070" cy="1824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Asymmetries of 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</a:rPr>
            <a:t>knowledge </a:t>
          </a:r>
        </a:p>
      </dsp:txBody>
      <dsp:txXfrm>
        <a:off x="2276535" y="1393124"/>
        <a:ext cx="1647070" cy="1824001"/>
      </dsp:txXfrm>
    </dsp:sp>
    <dsp:sp modelId="{A42B8B5B-2E45-49C2-86CC-EEB4703588A2}">
      <dsp:nvSpPr>
        <dsp:cNvPr id="0" name=""/>
        <dsp:cNvSpPr/>
      </dsp:nvSpPr>
      <dsp:spPr>
        <a:xfrm>
          <a:off x="4664787" y="199193"/>
          <a:ext cx="741181" cy="74118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FD292-29C2-4314-BBBF-C2FDBAA43F8C}">
      <dsp:nvSpPr>
        <dsp:cNvPr id="0" name=""/>
        <dsp:cNvSpPr/>
      </dsp:nvSpPr>
      <dsp:spPr>
        <a:xfrm>
          <a:off x="4211843" y="1393124"/>
          <a:ext cx="1647070" cy="1824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>
                  <a:lumMod val="75000"/>
                </a:schemeClr>
              </a:solidFill>
            </a:rPr>
            <a:t>Social relationships </a:t>
          </a:r>
          <a:r>
            <a:rPr lang="en-US" sz="2000" kern="1200" dirty="0"/>
            <a:t>based on 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</a:rPr>
            <a:t>trust</a:t>
          </a:r>
        </a:p>
      </dsp:txBody>
      <dsp:txXfrm>
        <a:off x="4211843" y="1393124"/>
        <a:ext cx="1647070" cy="1824001"/>
      </dsp:txXfrm>
    </dsp:sp>
    <dsp:sp modelId="{FD5D8F60-F32E-4313-A516-BEF39CB46FA6}">
      <dsp:nvSpPr>
        <dsp:cNvPr id="0" name=""/>
        <dsp:cNvSpPr/>
      </dsp:nvSpPr>
      <dsp:spPr>
        <a:xfrm>
          <a:off x="6600095" y="199193"/>
          <a:ext cx="741181" cy="74118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FFB0C-E3D3-4EB9-95AF-C41D4152B251}">
      <dsp:nvSpPr>
        <dsp:cNvPr id="0" name=""/>
        <dsp:cNvSpPr/>
      </dsp:nvSpPr>
      <dsp:spPr>
        <a:xfrm>
          <a:off x="6147150" y="1393124"/>
          <a:ext cx="1647070" cy="1824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Governed by </a:t>
          </a:r>
          <a:r>
            <a:rPr lang="en-US" sz="2000" kern="1200"/>
            <a:t>a </a:t>
          </a:r>
          <a:r>
            <a:rPr lang="en-US" sz="2000" kern="1200">
              <a:solidFill>
                <a:schemeClr val="accent6">
                  <a:lumMod val="75000"/>
                </a:schemeClr>
              </a:solidFill>
            </a:rPr>
            <a:t>legal and ethical 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</a:rPr>
            <a:t>framework </a:t>
          </a:r>
          <a:r>
            <a:rPr lang="en-US" sz="2000" kern="1200" dirty="0"/>
            <a:t>of professional advice-giving</a:t>
          </a:r>
        </a:p>
      </dsp:txBody>
      <dsp:txXfrm>
        <a:off x="6147150" y="1393124"/>
        <a:ext cx="1647070" cy="1824001"/>
      </dsp:txXfrm>
    </dsp:sp>
    <dsp:sp modelId="{24AE7A4B-1E59-4E8F-82A6-2076717A097B}">
      <dsp:nvSpPr>
        <dsp:cNvPr id="0" name=""/>
        <dsp:cNvSpPr/>
      </dsp:nvSpPr>
      <dsp:spPr>
        <a:xfrm>
          <a:off x="8535402" y="199193"/>
          <a:ext cx="741181" cy="74118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74789-8478-4C3C-9421-CFCA986ACDFC}">
      <dsp:nvSpPr>
        <dsp:cNvPr id="0" name=""/>
        <dsp:cNvSpPr/>
      </dsp:nvSpPr>
      <dsp:spPr>
        <a:xfrm>
          <a:off x="8082458" y="1393124"/>
          <a:ext cx="1647070" cy="1824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Introduction of new technologies raises 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</a:rPr>
            <a:t>enduring questions about the nature of the provider-patient relationship</a:t>
          </a:r>
        </a:p>
      </dsp:txBody>
      <dsp:txXfrm>
        <a:off x="8082458" y="1393124"/>
        <a:ext cx="1647070" cy="1824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DA40D-87B4-49BD-A5CE-6DE52BD63B72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98CAB-8D98-49D3-B3F6-E6B699F81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34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6T13:23:00.6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1,'42'0,"-4"0,-17 0,2 0,1 0,0 0,-3 0,2 0,6 0,3 0,5 0,4 0,1 0,-4 0,-2 0,-6 0,-2 0,-3 0,-1 0,-1 0,-3 0,0 0,-2 0,-1 0,1 0,0 0,-1 0,3 0,4 0,4 0,3 0,-2 0,-6 0,-3 0,-2 0,1 0,1 0,1 0,-4 0,1 0,-7 0,12 0,-4 0,10 0,-3 0,6 0,2 0,6 0,3 1,4 2,1 1,-4 1,-5-1,-9-2,-4-2,-3 0,0 0,0 0,-3 0,-3 1,-1 1,-2 0,4 0,-2-2,3 0,1 0,1 0,-1 0,-3 0,-2 0,0 0,1 0,1 0,0 0,-2 3,2-1,-2 1,1-2,2-1,0 0,2 0,-2 0,2 0,0 0,1 0,-1 0,-4 0,0 0,3 0,-5 0,2 0,1 3,-5-2,7 2,-4-3,3 0,-1 0,-3 0,3 0,-2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6T13:23:27.7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0 279,'49'0,"2"0,-10 0,11 0,10-1,-5-9,4-2,-11 5,0-2,19-6,0 1,-19 5,-1 3,4 0,1 2,4 1,1 0,7 2,2-1,1 2,-1-1,-2 1,-3 0,-4 0,-3 0,-4 0,-1 0,-1 0,1 0,0 0,0 0,4 0,0 0,-1 0,1 0,0-2,1 0,0-2,0-1,5-3,0-2,7-3,2-1,1-1,1 0,3-2,0 2,-2 1,-2 2,-6 2,0 3,-5 1,-1 2,-6 2,-1 1,47 1,-46 0,3 0,10 0,3 0,13 2,3 1,8 3,2 1,1 2,2 2,0 2,-1-1,-3-1,-1 0,4-1,-1 0,-2-2,-2-1,-2 1,-1-2,2-1,-1 0,-6-3,-3-1,-3 1,-4-1,-9-1,-4 0,-9 0,-3 0,39 0,-4 0,-3 0,-5 0,-15 0,-17 0,-17 2,-7-1,2-3,4-2,1-1,-3 2,-6 3,-2 0,-1 0,4 0,-2 0,5 0,5 0,19 0,27 0,26 0,-40 0,1 0,3 1,0 1,-1 0,-1 2,0 0,1 1,-1 0,0 0,0-2,1 0,8-2,1 0,4-1,1 0,3 0,1 0,0 0,-2 0,-8 0,-2 0,-6 0,-3 0,-6 0,-1 0,47 0,-2 0,-5 0,-6 0,-10 0,-4 0,8 0,0 0,4 0,-4 0,-4-2,3-3,8-1,7 0,1 3,-5 3,-8 0,6 0,-37 0,2 1,6 0,1 2,5 0,-1 1,-2 0,-2 1,-7-1,-2 0,40 0,-5-3,4-1,7 0,-8 0,-13 0,-12 0,-2 0,13 0,12 0,5 0,2 0,-1 0,5 2,-47 2,1 1,2 3,0 2,-2 2,-1 2,37 15,-20-6,-26-6,-14-7,-9-4,-1-2,-2-2,0-1,-1-1,2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49044-5D35-4828-893A-CC6D13907431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10BA2-26AD-4CFB-84DD-EE01A594B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3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3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4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34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75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75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69F94-F8E5-1329-6481-5DF3E6A78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256D0C-25C4-7050-72F2-24F2D75D5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85DFDD-BBCD-ED2C-1DD1-240F93AF2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2DBB9-955C-EA5B-2C4A-70608B5D7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69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9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7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8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26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5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3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E6348-8E30-4218-93A2-129D67FC8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356D3-FFF9-754E-D32D-EF5C40FBF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FCDAF8-3F74-8F1A-4201-3D02B57AD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B219B-2B69-13BD-42EA-A85F53084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89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10BA2-26AD-4CFB-84DD-EE01A594B1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6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"/>
            <a:ext cx="8534400" cy="241458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1"/>
            <a:ext cx="5186362" cy="2414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02" y="-214312"/>
            <a:ext cx="5663967" cy="335756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12192000" cy="24145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2281"/>
            <a:ext cx="10515600" cy="1325563"/>
          </a:xfrm>
          <a:ln w="38100">
            <a:solidFill>
              <a:schemeClr val="tx1"/>
            </a:solidFill>
          </a:ln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43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31" y="5705766"/>
            <a:ext cx="3392431" cy="201101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842971" y="1000131"/>
            <a:ext cx="10472738" cy="142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2971" y="62342"/>
            <a:ext cx="10515600" cy="9520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729921" y="6387005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EC326BD-432E-41AE-AD29-53E8ABDAE7EB}" type="slidenum">
              <a:rPr lang="en-US" sz="1600" smtClean="0">
                <a:solidFill>
                  <a:srgbClr val="D41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‹#›</a:t>
            </a:fld>
            <a:endParaRPr lang="en-US" sz="1600">
              <a:solidFill>
                <a:srgbClr val="D41B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1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31" y="5705766"/>
            <a:ext cx="3392431" cy="201101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729921" y="6387005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EC326BD-432E-41AE-AD29-53E8ABDAE7EB}" type="slidenum">
              <a:rPr lang="en-US" sz="1600" smtClean="0">
                <a:solidFill>
                  <a:srgbClr val="D41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‹#›</a:t>
            </a:fld>
            <a:endParaRPr lang="en-US" sz="1600">
              <a:solidFill>
                <a:srgbClr val="D41B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6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4950" y="6411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41B2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A374754-F3FC-436F-AD8D-FB4638A0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350.png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ublicdomainpictures.net/en/view-image.php?image=164546&amp;picture=stethoscope-and-gave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awpixel.com/image/380110/free-photo-image-doctor-medicine-stethoscop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nagement-datascience.org/articles/1548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2281"/>
            <a:ext cx="10515600" cy="3475016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5300" dirty="0">
                <a:solidFill>
                  <a:schemeClr val="accent6">
                    <a:lumMod val="75000"/>
                  </a:schemeClr>
                </a:solidFill>
              </a:rPr>
              <a:t>Misplaced Trust in Artificial Professional Advice</a:t>
            </a:r>
            <a:br>
              <a:rPr lang="en-US" sz="53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>Claudia E. Haupt</a:t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>Professor of Law and Political Science</a:t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>Faculty Co-Director, Center for Health Policy and Law</a:t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>Northeastern University</a:t>
            </a:r>
            <a:br>
              <a:rPr lang="en-US" sz="2700" dirty="0">
                <a:solidFill>
                  <a:schemeClr val="tx2"/>
                </a:solidFill>
              </a:rPr>
            </a:br>
            <a:br>
              <a:rPr lang="en-US" sz="2700" dirty="0">
                <a:solidFill>
                  <a:schemeClr val="tx2"/>
                </a:solidFill>
              </a:rPr>
            </a:br>
            <a:br>
              <a:rPr lang="en-US" sz="2700" dirty="0">
                <a:solidFill>
                  <a:schemeClr val="tx2"/>
                </a:solidFill>
              </a:rPr>
            </a:br>
            <a:br>
              <a:rPr lang="en-US" sz="28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969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CE698-2F41-44B2-38F6-93D932D89DF7}"/>
              </a:ext>
            </a:extLst>
          </p:cNvPr>
          <p:cNvSpPr txBox="1"/>
          <p:nvPr/>
        </p:nvSpPr>
        <p:spPr>
          <a:xfrm>
            <a:off x="0" y="503332"/>
            <a:ext cx="537020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Most problematic </a:t>
            </a:r>
            <a:r>
              <a:rPr lang="en-US" sz="2800" dirty="0">
                <a:solidFill>
                  <a:schemeClr val="tx2"/>
                </a:solidFill>
              </a:rPr>
              <a:t>application</a:t>
            </a:r>
          </a:p>
          <a:p>
            <a:pPr marL="742950" lvl="1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Medical resource</a:t>
            </a:r>
            <a:r>
              <a:rPr lang="en-US" sz="2800" dirty="0">
                <a:solidFill>
                  <a:schemeClr val="tx2"/>
                </a:solidFill>
              </a:rPr>
              <a:t>, but advice is not filtered through health care practitioner </a:t>
            </a:r>
          </a:p>
          <a:p>
            <a:pPr marL="1200150" lvl="2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No legal framework to mitigate knowledge asymmetry </a:t>
            </a:r>
            <a:r>
              <a:rPr lang="en-US" sz="2800" dirty="0">
                <a:solidFill>
                  <a:schemeClr val="tx2"/>
                </a:solidFill>
              </a:rPr>
              <a:t>between “speaker” and listener</a:t>
            </a:r>
          </a:p>
          <a:p>
            <a:pPr marL="742950" lvl="1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Harm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individual </a:t>
            </a:r>
            <a:r>
              <a:rPr lang="en-US" sz="2800" dirty="0">
                <a:solidFill>
                  <a:schemeClr val="tx2"/>
                </a:solidFill>
              </a:rPr>
              <a:t>who relies on bad advice &amp;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collective/societal (e.g., public health)</a:t>
            </a:r>
            <a:r>
              <a:rPr lang="en-US" sz="2800" dirty="0">
                <a:solidFill>
                  <a:schemeClr val="tx2"/>
                </a:solidFill>
              </a:rPr>
              <a:t> harm</a:t>
            </a:r>
          </a:p>
        </p:txBody>
      </p:sp>
      <p:pic>
        <p:nvPicPr>
          <p:cNvPr id="4" name="Picture 3" descr="A graph of information on a white background&#10;&#10;AI-generated content may be incorrect.">
            <a:extLst>
              <a:ext uri="{FF2B5EF4-FFF2-40B4-BE49-F238E27FC236}">
                <a16:creationId xmlns:a16="http://schemas.microsoft.com/office/drawing/2014/main" id="{49825879-2333-3483-69D8-0C21E23AD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2038264"/>
            <a:ext cx="6541907" cy="24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8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EC597EB-760C-A5B9-AE08-50EF52183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10" y="460580"/>
            <a:ext cx="6539758" cy="1843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D160F-A656-34F4-D61F-184C22114C25}"/>
              </a:ext>
            </a:extLst>
          </p:cNvPr>
          <p:cNvSpPr txBox="1"/>
          <p:nvPr/>
        </p:nvSpPr>
        <p:spPr>
          <a:xfrm>
            <a:off x="374683" y="460580"/>
            <a:ext cx="487802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Since early 2026: 5 major tech companies (OpenAI, Anthropic, Microsoft, Amazon, and Perplexity) released/expanded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consumer-facing </a:t>
            </a:r>
            <a:r>
              <a:rPr lang="en-US" sz="2400" dirty="0">
                <a:solidFill>
                  <a:schemeClr val="tx2"/>
                </a:solidFill>
              </a:rPr>
              <a:t>AI health applications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Allow users to connect medical records, lab results, wearable data to receive personalized guidance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According to OpenAI, as of January 2026,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more than 40 million people per day </a:t>
            </a:r>
            <a:r>
              <a:rPr lang="en-US" sz="2400" dirty="0">
                <a:solidFill>
                  <a:schemeClr val="tx2"/>
                </a:solidFill>
              </a:rPr>
              <a:t>are asking ChatGPT their health questions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Conversational style leads 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misplaced trust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Special problem: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impersonation</a:t>
            </a:r>
          </a:p>
        </p:txBody>
      </p:sp>
      <p:pic>
        <p:nvPicPr>
          <p:cNvPr id="7" name="Picture 6" descr="A screenshot of a chat&#10;&#10;AI-generated content may be incorrect.">
            <a:extLst>
              <a:ext uri="{FF2B5EF4-FFF2-40B4-BE49-F238E27FC236}">
                <a16:creationId xmlns:a16="http://schemas.microsoft.com/office/drawing/2014/main" id="{8B5065E7-0EBE-A91C-2381-CBA212EA3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13" y="2587752"/>
            <a:ext cx="6701971" cy="36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0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7CAA8A-5600-46F8-B4F7-06AA8598B65A}"/>
              </a:ext>
            </a:extLst>
          </p:cNvPr>
          <p:cNvSpPr txBox="1"/>
          <p:nvPr/>
        </p:nvSpPr>
        <p:spPr>
          <a:xfrm>
            <a:off x="99814" y="2087359"/>
            <a:ext cx="7286981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Potential harms </a:t>
            </a:r>
            <a:r>
              <a:rPr lang="en-US" sz="2800" dirty="0">
                <a:solidFill>
                  <a:schemeClr val="tx2"/>
                </a:solidFill>
              </a:rPr>
              <a:t>of generative AI</a:t>
            </a:r>
          </a:p>
          <a:p>
            <a:pPr marL="742950" lvl="1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Frequent mistakes,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hallucinations</a:t>
            </a:r>
          </a:p>
          <a:p>
            <a:pPr marL="742950" lvl="1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Reflect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biases</a:t>
            </a:r>
            <a:r>
              <a:rPr lang="en-US" sz="2800" dirty="0">
                <a:solidFill>
                  <a:schemeClr val="tx2"/>
                </a:solidFill>
              </a:rPr>
              <a:t> of training data</a:t>
            </a:r>
          </a:p>
          <a:p>
            <a:pPr marL="742950" lvl="1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Bad actors can manipulate 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disinformation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" name="Picture 3" descr="A close-up of a newspaper&#10;&#10;AI-generated content may be incorrect.">
            <a:extLst>
              <a:ext uri="{FF2B5EF4-FFF2-40B4-BE49-F238E27FC236}">
                <a16:creationId xmlns:a16="http://schemas.microsoft.com/office/drawing/2014/main" id="{D74C2C35-332A-7D87-892D-785EDBA04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70" y="4263794"/>
            <a:ext cx="4907595" cy="2197327"/>
          </a:xfrm>
          <a:prstGeom prst="rect">
            <a:avLst/>
          </a:prstGeom>
        </p:spPr>
      </p:pic>
      <p:pic>
        <p:nvPicPr>
          <p:cNvPr id="5" name="Picture 4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1DDA6A69-D42C-D5A4-ADB3-35C164126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65" y="159372"/>
            <a:ext cx="4321876" cy="38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5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D5F64736-F5E8-1332-AE6A-1998155A8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88143"/>
            <a:ext cx="7772400" cy="43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1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D93C5E-0C32-CB9C-988D-FED16310B439}"/>
              </a:ext>
            </a:extLst>
          </p:cNvPr>
          <p:cNvSpPr txBox="1"/>
          <p:nvPr/>
        </p:nvSpPr>
        <p:spPr>
          <a:xfrm>
            <a:off x="493070" y="292234"/>
            <a:ext cx="547230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People use AI because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care is inaccessible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Unaddressed underlying structural issue: limited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access to (primary) care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healthcare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costs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5FF01F41-33FB-362C-806F-95B25238A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0" y="2897579"/>
            <a:ext cx="5725661" cy="3228800"/>
          </a:xfrm>
          <a:prstGeom prst="rect">
            <a:avLst/>
          </a:prstGeom>
        </p:spPr>
      </p:pic>
      <p:pic>
        <p:nvPicPr>
          <p:cNvPr id="6" name="Picture 5" descr="A collage of a medical advertisement&#10;&#10;AI-generated content may be incorrect.">
            <a:extLst>
              <a:ext uri="{FF2B5EF4-FFF2-40B4-BE49-F238E27FC236}">
                <a16:creationId xmlns:a16="http://schemas.microsoft.com/office/drawing/2014/main" id="{56325CC5-20DF-32E4-6ABD-CBB6BBD85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58" y="494114"/>
            <a:ext cx="3578440" cy="55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67E2D-CB96-8E3A-EC2F-B294ADE67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01" y="2192532"/>
            <a:ext cx="5928734" cy="22305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36F884-7553-4D78-5DE8-8A33798B4B45}"/>
              </a:ext>
            </a:extLst>
          </p:cNvPr>
          <p:cNvSpPr txBox="1"/>
          <p:nvPr/>
        </p:nvSpPr>
        <p:spPr>
          <a:xfrm>
            <a:off x="524598" y="306982"/>
            <a:ext cx="51182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Moving fast is not moving at the speed of trust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AI professional advice is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untrustworthy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AI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undermines trust </a:t>
            </a:r>
            <a:r>
              <a:rPr lang="en-US" sz="2400" dirty="0">
                <a:solidFill>
                  <a:schemeClr val="tx2"/>
                </a:solidFill>
              </a:rPr>
              <a:t>in professionals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When AI and human professionals give conflicting advice, patients face an unanswerable question: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where does expertise actually live</a:t>
            </a:r>
            <a:r>
              <a:rPr lang="en-US" sz="2400" dirty="0">
                <a:solidFill>
                  <a:schemeClr val="tx2"/>
                </a:solidFill>
              </a:rPr>
              <a:t>?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Legal frameworks must protect the human relationship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Institutions govern AI</a:t>
            </a:r>
            <a:r>
              <a:rPr lang="en-US" sz="2400" dirty="0">
                <a:solidFill>
                  <a:schemeClr val="tx2"/>
                </a:solidFill>
              </a:rPr>
              <a:t>; AI cannot self-govern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Fix access; don’t substitute broken care</a:t>
            </a:r>
          </a:p>
        </p:txBody>
      </p:sp>
    </p:spTree>
    <p:extLst>
      <p:ext uri="{BB962C8B-B14F-4D97-AF65-F5344CB8AC3E}">
        <p14:creationId xmlns:p14="http://schemas.microsoft.com/office/powerpoint/2010/main" val="60628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A7408-B03E-9D7A-43D2-89E2B8E38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2C3AD-70E3-EEBA-AA8F-30BCD63D3564}"/>
              </a:ext>
            </a:extLst>
          </p:cNvPr>
          <p:cNvSpPr txBox="1"/>
          <p:nvPr/>
        </p:nvSpPr>
        <p:spPr>
          <a:xfrm>
            <a:off x="573363" y="433130"/>
            <a:ext cx="5271384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 Prohibit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impersonating</a:t>
            </a:r>
            <a:r>
              <a:rPr lang="en-US" sz="2800" dirty="0">
                <a:solidFill>
                  <a:schemeClr val="tx2"/>
                </a:solidFill>
              </a:rPr>
              <a:t> individuals, including licensed advice-givers such as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medical professionals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 Because authoritative-looking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disinformation “impersonates”</a:t>
            </a:r>
            <a:r>
              <a:rPr lang="en-US" sz="2800" dirty="0">
                <a:solidFill>
                  <a:schemeClr val="tx2"/>
                </a:solidFill>
              </a:rPr>
              <a:t> or masquerades as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authentic medical advice</a:t>
            </a:r>
            <a:r>
              <a:rPr lang="en-US" sz="2800" dirty="0">
                <a:solidFill>
                  <a:schemeClr val="tx2"/>
                </a:solidFill>
              </a:rPr>
              <a:t>, also prohibit presenting medical disinformation, or misleading professional advice generally,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as authoritative, accurate, or genuine.</a:t>
            </a:r>
          </a:p>
        </p:txBody>
      </p:sp>
      <p:pic>
        <p:nvPicPr>
          <p:cNvPr id="3" name="Picture 2" descr="A screenshot of a medical record&#10;&#10;AI-generated content may be incorrect.">
            <a:extLst>
              <a:ext uri="{FF2B5EF4-FFF2-40B4-BE49-F238E27FC236}">
                <a16:creationId xmlns:a16="http://schemas.microsoft.com/office/drawing/2014/main" id="{2EBCCC6B-0975-ABDD-8A74-D600F8915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8097"/>
            <a:ext cx="6059784" cy="276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1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t&#10;&#10;AI-generated content may be incorrect.">
            <a:extLst>
              <a:ext uri="{FF2B5EF4-FFF2-40B4-BE49-F238E27FC236}">
                <a16:creationId xmlns:a16="http://schemas.microsoft.com/office/drawing/2014/main" id="{C99404F7-7C60-DB3E-C48C-87F7A55E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96" y="571500"/>
            <a:ext cx="65405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A0A4A3-180A-BF6D-EEF4-B6EAFF840EE2}"/>
              </a:ext>
            </a:extLst>
          </p:cNvPr>
          <p:cNvSpPr txBox="1"/>
          <p:nvPr/>
        </p:nvSpPr>
        <p:spPr>
          <a:xfrm>
            <a:off x="494272" y="859065"/>
            <a:ext cx="46545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“The American Psychological Association has asked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Federal Trade Commission </a:t>
            </a:r>
            <a:r>
              <a:rPr lang="en-US" sz="2800" dirty="0">
                <a:solidFill>
                  <a:schemeClr val="tx2"/>
                </a:solidFill>
              </a:rPr>
              <a:t>to start an investigation into chatbots claiming to be mental health professionals. The inquiry could compel companies to share internal data or serve as a precursor to enforcement or legal action.”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Ellen Barry, NYT, Feb 24, 2025</a:t>
            </a:r>
          </a:p>
        </p:txBody>
      </p:sp>
    </p:spTree>
    <p:extLst>
      <p:ext uri="{BB962C8B-B14F-4D97-AF65-F5344CB8AC3E}">
        <p14:creationId xmlns:p14="http://schemas.microsoft.com/office/powerpoint/2010/main" val="20651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924EB-68F8-3B1B-C436-35F538DA1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11" y="1732196"/>
            <a:ext cx="4780471" cy="32549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7E6C7-F59F-312A-0246-4110C28D628F}"/>
              </a:ext>
            </a:extLst>
          </p:cNvPr>
          <p:cNvSpPr txBox="1"/>
          <p:nvPr/>
        </p:nvSpPr>
        <p:spPr>
          <a:xfrm>
            <a:off x="283277" y="443567"/>
            <a:ext cx="638370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Complaint filed on May 1, 2026 on behalf of the Commonwealth of Pennsylvania, the Department of State, and the State Board of Medicine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Alleges company’s violation of the state’s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Medical Practice Act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“Character Technologies, Inc. engages in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unlawful practice of medicine </a:t>
            </a:r>
            <a:r>
              <a:rPr lang="en-US" sz="2800" dirty="0">
                <a:solidFill>
                  <a:schemeClr val="tx2"/>
                </a:solidFill>
              </a:rPr>
              <a:t>in Pennsylvania by allowing an AI system character to engage in conversations with the public while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character holds itself out as a licensed medical doctor</a:t>
            </a:r>
            <a:r>
              <a:rPr lang="en-US" sz="2800" dirty="0">
                <a:solidFill>
                  <a:schemeClr val="tx2"/>
                </a:solidFill>
              </a:rPr>
              <a:t>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C90F45-454D-F889-8956-4BE5EBB3B77A}"/>
              </a:ext>
            </a:extLst>
          </p:cNvPr>
          <p:cNvSpPr txBox="1"/>
          <p:nvPr/>
        </p:nvSpPr>
        <p:spPr>
          <a:xfrm>
            <a:off x="7089568" y="1227553"/>
            <a:ext cx="45601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“Let’s say you are going to the doctor because of a bothersome cough. Here’s a tip: Pull up your medical notes and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remove all identifiable information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Copy those notes into an A.I. tool</a:t>
            </a:r>
            <a:r>
              <a:rPr lang="en-US" sz="2400" dirty="0">
                <a:solidFill>
                  <a:schemeClr val="tx2"/>
                </a:solidFill>
              </a:rPr>
              <a:t> and give the model a current update of your health and cough concerns. Then ask the chatbot to concisely summarize all this information.”</a:t>
            </a:r>
          </a:p>
        </p:txBody>
      </p:sp>
      <p:pic>
        <p:nvPicPr>
          <p:cNvPr id="5" name="Picture 4" descr="A cartoon of a person sitting at a desk with a doctor&#10;&#10;AI-generated content may be incorrect.">
            <a:extLst>
              <a:ext uri="{FF2B5EF4-FFF2-40B4-BE49-F238E27FC236}">
                <a16:creationId xmlns:a16="http://schemas.microsoft.com/office/drawing/2014/main" id="{321D7F6B-A8E0-243A-108F-FB357C1B8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54" y="416004"/>
            <a:ext cx="4528680" cy="60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6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D1909F22-6A84-DF50-3D47-19A0D7FE6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901372"/>
              </p:ext>
            </p:extLst>
          </p:nvPr>
        </p:nvGraphicFramePr>
        <p:xfrm>
          <a:off x="1060621" y="1720840"/>
          <a:ext cx="10070757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519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4A32355E-3D9A-E109-35FA-519A9BAC6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9" y="1001321"/>
            <a:ext cx="6845922" cy="4496954"/>
          </a:xfrm>
          <a:prstGeom prst="rect">
            <a:avLst/>
          </a:prstGeom>
        </p:spPr>
      </p:pic>
      <p:pic>
        <p:nvPicPr>
          <p:cNvPr id="5" name="Picture 4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5A3259DF-1D3B-6AD1-844E-CAEB3F252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43" y="1001321"/>
            <a:ext cx="6330078" cy="41763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84F9CE-3DDD-79D4-B21F-EF145A8AAF76}"/>
                  </a:ext>
                </a:extLst>
              </p14:cNvPr>
              <p14:cNvContentPartPr/>
              <p14:nvPr/>
            </p14:nvContentPartPr>
            <p14:xfrm>
              <a:off x="4791319" y="4099900"/>
              <a:ext cx="828000" cy="15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84F9CE-3DDD-79D4-B21F-EF145A8AAF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7679" y="3992260"/>
                <a:ext cx="935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588EA4-A68B-D76A-D4D1-FB1FC17D1364}"/>
                  </a:ext>
                </a:extLst>
              </p14:cNvPr>
              <p14:cNvContentPartPr/>
              <p14:nvPr/>
            </p14:nvContentPartPr>
            <p14:xfrm>
              <a:off x="5972839" y="4214740"/>
              <a:ext cx="4469040" cy="120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588EA4-A68B-D76A-D4D1-FB1FC17D13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8839" y="4106740"/>
                <a:ext cx="4576680" cy="3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96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D93C5E-0C32-CB9C-988D-FED16310B439}"/>
              </a:ext>
            </a:extLst>
          </p:cNvPr>
          <p:cNvSpPr txBox="1"/>
          <p:nvPr/>
        </p:nvSpPr>
        <p:spPr>
          <a:xfrm>
            <a:off x="479719" y="546511"/>
            <a:ext cx="59638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Chatbots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cannot comply with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</a:rPr>
              <a:t>HIPAA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in any meaningful way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Even if they could, it would not matter because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HIPAA is inadequate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to address AI-related privacy concerns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Professional use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Resist disclosure of patient data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Consumer-facing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De-identification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impossible in era of big data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Data as power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 patients and clinicians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FTC regulation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Clinicians’ role in protecting health data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AFFBFB-9157-87A3-B469-C38F6E023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34" y="1742783"/>
            <a:ext cx="5278958" cy="20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36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16FCE0-0AD0-7C4F-7C30-0F323BC7F8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0B299-0FC8-934F-BDF4-D9303321955C}"/>
              </a:ext>
            </a:extLst>
          </p:cNvPr>
          <p:cNvSpPr txBox="1"/>
          <p:nvPr/>
        </p:nvSpPr>
        <p:spPr>
          <a:xfrm>
            <a:off x="5627687" y="425123"/>
            <a:ext cx="6380792" cy="641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Claudia E. Haupt &amp; Mason Marks,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</a:rPr>
              <a:t>AI-Generated Medical Advice—GPT and Beyond</a:t>
            </a:r>
            <a:r>
              <a:rPr lang="en-US" sz="2600" dirty="0">
                <a:solidFill>
                  <a:schemeClr val="bg1"/>
                </a:solidFill>
              </a:rPr>
              <a:t>, 329 </a:t>
            </a:r>
            <a:r>
              <a:rPr lang="en-US" sz="2600" cap="small" dirty="0">
                <a:solidFill>
                  <a:schemeClr val="bg1"/>
                </a:solidFill>
              </a:rPr>
              <a:t>Jama</a:t>
            </a:r>
            <a:r>
              <a:rPr lang="en-US" sz="2600" dirty="0">
                <a:solidFill>
                  <a:schemeClr val="bg1"/>
                </a:solidFill>
              </a:rPr>
              <a:t>1349 (2023)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Mason Marks &amp; Claudia E. Haupt,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</a:rPr>
              <a:t>AI Chatbots, Health Privacy, and Challenges to HIPAA Compliance</a:t>
            </a:r>
            <a:r>
              <a:rPr lang="en-US" sz="2600" dirty="0">
                <a:solidFill>
                  <a:schemeClr val="bg1"/>
                </a:solidFill>
              </a:rPr>
              <a:t>, 330 </a:t>
            </a:r>
            <a:r>
              <a:rPr lang="en-US" sz="2600" cap="small" dirty="0">
                <a:solidFill>
                  <a:schemeClr val="bg1"/>
                </a:solidFill>
              </a:rPr>
              <a:t>Jama</a:t>
            </a:r>
            <a:r>
              <a:rPr lang="en-US" sz="2600" dirty="0">
                <a:solidFill>
                  <a:schemeClr val="bg1"/>
                </a:solidFill>
              </a:rPr>
              <a:t> 309 (2023)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Claudia E. Haupt &amp; Mason Marks,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</a:rPr>
              <a:t>FTC Regulation of AI-Generated Medical Disinformation</a:t>
            </a:r>
            <a:r>
              <a:rPr lang="en-US" sz="2600" dirty="0">
                <a:solidFill>
                  <a:schemeClr val="bg1"/>
                </a:solidFill>
              </a:rPr>
              <a:t>, 332 </a:t>
            </a:r>
            <a:r>
              <a:rPr lang="en-US" sz="2600" cap="small" dirty="0">
                <a:solidFill>
                  <a:schemeClr val="bg1"/>
                </a:solidFill>
              </a:rPr>
              <a:t>Jama</a:t>
            </a:r>
            <a:r>
              <a:rPr lang="en-US" sz="2600" dirty="0">
                <a:solidFill>
                  <a:schemeClr val="bg1"/>
                </a:solidFill>
              </a:rPr>
              <a:t> 1975 (2024)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Claudia E. Haupt,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</a:rPr>
              <a:t>A Roadmap Out of Health Law’s Privacy Fallacy for the AI Age</a:t>
            </a:r>
            <a:r>
              <a:rPr lang="en-US" sz="2600" dirty="0">
                <a:solidFill>
                  <a:schemeClr val="bg1"/>
                </a:solidFill>
              </a:rPr>
              <a:t>, 31 </a:t>
            </a:r>
            <a:r>
              <a:rPr lang="en-US" sz="2600" cap="small" dirty="0">
                <a:solidFill>
                  <a:schemeClr val="bg1"/>
                </a:solidFill>
              </a:rPr>
              <a:t>Lex Electronica </a:t>
            </a:r>
            <a:r>
              <a:rPr lang="en-US" sz="2600" dirty="0">
                <a:solidFill>
                  <a:schemeClr val="bg1"/>
                </a:solidFill>
              </a:rPr>
              <a:t>23 (2026)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Claudia E. Haupt,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</a:rPr>
              <a:t>Misplaced Trust in Artificial Professional Advice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cap="small" dirty="0">
                <a:solidFill>
                  <a:schemeClr val="bg1"/>
                </a:solidFill>
              </a:rPr>
              <a:t>Boston University Journal of Science &amp; Technology Law </a:t>
            </a:r>
            <a:r>
              <a:rPr lang="en-US" sz="2600" dirty="0">
                <a:solidFill>
                  <a:schemeClr val="bg1"/>
                </a:solidFill>
              </a:rPr>
              <a:t>(forthcoming)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cap="small" dirty="0">
                <a:solidFill>
                  <a:schemeClr val="bg1"/>
                </a:solidFill>
              </a:rPr>
              <a:t>Claudia E. Haupt, </a:t>
            </a:r>
            <a:r>
              <a:rPr lang="en-US" sz="2600" cap="small" dirty="0">
                <a:solidFill>
                  <a:schemeClr val="accent6">
                    <a:lumMod val="75000"/>
                  </a:schemeClr>
                </a:solidFill>
              </a:rPr>
              <a:t>Professional Speech: Knowledge Communities and the Regulation of Expertise </a:t>
            </a:r>
            <a:r>
              <a:rPr lang="en-US" sz="2600" dirty="0">
                <a:solidFill>
                  <a:schemeClr val="bg1"/>
                </a:solidFill>
              </a:rPr>
              <a:t>(Cambridge University Press, forthcoming)</a:t>
            </a:r>
            <a:endParaRPr lang="en-US" sz="2200" dirty="0">
              <a:solidFill>
                <a:schemeClr val="bg1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19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E2B67-AFBF-76C4-57C0-ACC24FACA9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>
                <a:solidFill>
                  <a:srgbClr val="FFFFFF"/>
                </a:solidFill>
                <a:latin typeface="+mj-lt"/>
                <a:cs typeface="+mj-cs"/>
              </a:rPr>
              <a:t>Professional</a:t>
            </a:r>
            <a:br>
              <a:rPr lang="en-US" sz="3200" b="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3200" b="0" dirty="0">
                <a:solidFill>
                  <a:srgbClr val="FFFFFF"/>
                </a:solidFill>
                <a:latin typeface="+mj-lt"/>
                <a:cs typeface="+mj-cs"/>
              </a:rPr>
              <a:t>advice-giving</a:t>
            </a:r>
            <a:endParaRPr lang="en-US" sz="3200" b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gavel and a stethoscope&#10;&#10;Description automatically generated">
            <a:extLst>
              <a:ext uri="{FF2B5EF4-FFF2-40B4-BE49-F238E27FC236}">
                <a16:creationId xmlns:a16="http://schemas.microsoft.com/office/drawing/2014/main" id="{CAAB7A20-2696-CBF0-1FD4-C90A512392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557" r="29184" b="1"/>
          <a:stretch/>
        </p:blipFill>
        <p:spPr>
          <a:xfrm>
            <a:off x="5820888" y="643466"/>
            <a:ext cx="469355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2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C418BE-FFB7-2168-51F3-07D90289E01B}"/>
              </a:ext>
            </a:extLst>
          </p:cNvPr>
          <p:cNvSpPr txBox="1"/>
          <p:nvPr/>
        </p:nvSpPr>
        <p:spPr>
          <a:xfrm>
            <a:off x="1060621" y="1159148"/>
            <a:ext cx="1007075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Professionals have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knowledge</a:t>
            </a:r>
            <a:r>
              <a:rPr lang="en-US" sz="2800" dirty="0">
                <a:solidFill>
                  <a:schemeClr val="tx2"/>
                </a:solidFill>
              </a:rPr>
              <a:t> that their clients or patients lack but need to make decisions for themselves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Advice communicated between professional and client/patient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within professional relationship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Legal limits on speech of professionals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 ensure good advice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Professional licensing &amp; discipline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Tort liability for professional malpractice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Informed consent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Fiduciary duties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Traditionally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human interaction</a:t>
            </a:r>
          </a:p>
          <a:p>
            <a:pPr marL="742950" lvl="1" indent="-285750">
              <a:buClr>
                <a:schemeClr val="accent6"/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9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E2B67-AFBF-76C4-57C0-ACC24FACA9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02920" algn="ctr"/>
            <a:r>
              <a:rPr lang="en-US" sz="3800" b="0" dirty="0">
                <a:solidFill>
                  <a:schemeClr val="bg2"/>
                </a:solidFill>
                <a:latin typeface="+mj-lt"/>
                <a:cs typeface="+mj-cs"/>
              </a:rPr>
              <a:t>AI-generated advice is </a:t>
            </a:r>
            <a:r>
              <a:rPr lang="en-US" sz="3800" b="0" dirty="0">
                <a:solidFill>
                  <a:schemeClr val="accent6">
                    <a:lumMod val="75000"/>
                  </a:schemeClr>
                </a:solidFill>
                <a:latin typeface="+mj-lt"/>
                <a:cs typeface="+mj-cs"/>
              </a:rPr>
              <a:t>untrustworthy</a:t>
            </a:r>
            <a:r>
              <a:rPr lang="en-US" sz="3800" b="0" dirty="0">
                <a:solidFill>
                  <a:schemeClr val="bg2"/>
                </a:solidFill>
                <a:latin typeface="+mj-lt"/>
                <a:cs typeface="+mj-cs"/>
              </a:rPr>
              <a:t>. It </a:t>
            </a:r>
            <a:r>
              <a:rPr lang="en-US" sz="3800" b="0" dirty="0">
                <a:solidFill>
                  <a:schemeClr val="accent6">
                    <a:lumMod val="75000"/>
                  </a:schemeClr>
                </a:solidFill>
                <a:latin typeface="+mj-lt"/>
                <a:cs typeface="+mj-cs"/>
              </a:rPr>
              <a:t>undermines trust in human professionals</a:t>
            </a:r>
            <a:r>
              <a:rPr lang="en-US" sz="3800" b="0" dirty="0">
                <a:solidFill>
                  <a:schemeClr val="bg2"/>
                </a:solidFill>
                <a:latin typeface="+mj-lt"/>
                <a:cs typeface="+mj-cs"/>
              </a:rPr>
              <a:t>, too, because it </a:t>
            </a:r>
            <a:r>
              <a:rPr lang="en-US" sz="3800" b="0" dirty="0">
                <a:solidFill>
                  <a:schemeClr val="accent6">
                    <a:lumMod val="75000"/>
                  </a:schemeClr>
                </a:solidFill>
                <a:latin typeface="+mj-lt"/>
                <a:cs typeface="+mj-cs"/>
              </a:rPr>
              <a:t>creates doubt </a:t>
            </a:r>
            <a:r>
              <a:rPr lang="en-US" sz="3800" b="0" dirty="0">
                <a:solidFill>
                  <a:schemeClr val="bg2"/>
                </a:solidFill>
                <a:latin typeface="+mj-lt"/>
                <a:cs typeface="+mj-cs"/>
              </a:rPr>
              <a:t>where expertise lives. </a:t>
            </a:r>
            <a:endParaRPr lang="en-US" sz="3800" b="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0660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E2B67-AFBF-76C4-57C0-ACC24FACA9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6343" y="2058670"/>
            <a:ext cx="2628900" cy="23644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Professional-use</a:t>
            </a:r>
            <a:br>
              <a:rPr lang="en-US" sz="32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technology</a:t>
            </a:r>
          </a:p>
        </p:txBody>
      </p:sp>
      <p:pic>
        <p:nvPicPr>
          <p:cNvPr id="5" name="Picture 4" descr="A computer with a stethoscope and glasses&#10;&#10;Description automatically generated">
            <a:extLst>
              <a:ext uri="{FF2B5EF4-FFF2-40B4-BE49-F238E27FC236}">
                <a16:creationId xmlns:a16="http://schemas.microsoft.com/office/drawing/2014/main" id="{7C9FFD8D-5778-4294-BA2E-9A6BC35AA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77316" y="944404"/>
            <a:ext cx="6780700" cy="49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7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CE698-2F41-44B2-38F6-93D932D89DF7}"/>
              </a:ext>
            </a:extLst>
          </p:cNvPr>
          <p:cNvSpPr txBox="1"/>
          <p:nvPr/>
        </p:nvSpPr>
        <p:spPr>
          <a:xfrm>
            <a:off x="167793" y="268107"/>
            <a:ext cx="503755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Potential uses of generative AI</a:t>
            </a:r>
          </a:p>
          <a:p>
            <a:pPr marL="742950" lvl="1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Research settings</a:t>
            </a:r>
          </a:p>
          <a:p>
            <a:pPr marL="1200150" lvl="2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Formulate questions, develop study protocols, summarize data</a:t>
            </a:r>
          </a:p>
          <a:p>
            <a:pPr marL="742950" lvl="1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Medical education</a:t>
            </a:r>
          </a:p>
          <a:p>
            <a:pPr marL="1200150" lvl="2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Interactive encyclopedia, simulate patient interactions, help develop various documents</a:t>
            </a:r>
          </a:p>
          <a:p>
            <a:pPr marL="742950" lvl="1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Clinical uses</a:t>
            </a:r>
          </a:p>
          <a:p>
            <a:pPr marL="1200150" lvl="2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Repetitive tasks, clinical decision support, incorporation into electronic medical record platforms</a:t>
            </a:r>
          </a:p>
        </p:txBody>
      </p:sp>
      <p:pic>
        <p:nvPicPr>
          <p:cNvPr id="5" name="Picture 4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B4F80F9A-B53E-57F5-EA63-C24653CC5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50" y="100027"/>
            <a:ext cx="6503385" cy="6371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731D50-2350-142A-43F0-5D9ABD48B8D0}"/>
              </a:ext>
            </a:extLst>
          </p:cNvPr>
          <p:cNvSpPr txBox="1"/>
          <p:nvPr/>
        </p:nvSpPr>
        <p:spPr>
          <a:xfrm>
            <a:off x="4762005" y="6423638"/>
            <a:ext cx="694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www.ama-assn.org</a:t>
            </a:r>
            <a:r>
              <a:rPr lang="en-US" dirty="0"/>
              <a:t>/system/files/physician-ai-sentiment-</a:t>
            </a:r>
            <a:r>
              <a:rPr lang="en-US" dirty="0" err="1"/>
              <a:t>report.pdf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BC524-0D8D-31B0-B9A6-00D946F7C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5C38AC-635C-9C33-5C47-2BDE8185CA98}"/>
              </a:ext>
            </a:extLst>
          </p:cNvPr>
          <p:cNvSpPr txBox="1"/>
          <p:nvPr/>
        </p:nvSpPr>
        <p:spPr>
          <a:xfrm>
            <a:off x="898251" y="505122"/>
            <a:ext cx="490079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Trust resides in human professional</a:t>
            </a:r>
          </a:p>
          <a:p>
            <a:pPr marL="914400" lvl="1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Trustworthiness is a property of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institutions</a:t>
            </a:r>
            <a:r>
              <a:rPr lang="en-US" sz="2800" dirty="0">
                <a:solidFill>
                  <a:schemeClr val="tx2"/>
                </a:solidFill>
              </a:rPr>
              <a:t>, not AI systems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Even when unconnected to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sz="2800" dirty="0">
                <a:solidFill>
                  <a:schemeClr val="tx2"/>
                </a:solidFill>
              </a:rPr>
              <a:t> of advice (e.g., ambient scribes, patient portal messages) patients may feel sense of betrayal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Disclosure itself erodes the trust it’s supposed to protect</a:t>
            </a:r>
          </a:p>
          <a:p>
            <a:pPr>
              <a:spcAft>
                <a:spcPts val="600"/>
              </a:spcAft>
              <a:buClr>
                <a:schemeClr val="accent6"/>
              </a:buClr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5C382-01FE-7234-EFD9-F51BA6D81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88" y="2170215"/>
            <a:ext cx="5452346" cy="20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0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E2B67-AFBF-76C4-57C0-ACC24FACA9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6343" y="1967265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Consumer-facing</a:t>
            </a:r>
            <a:br>
              <a:rPr lang="en-US" sz="32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technology</a:t>
            </a:r>
          </a:p>
        </p:txBody>
      </p:sp>
      <p:pic>
        <p:nvPicPr>
          <p:cNvPr id="4" name="Picture 3" descr="A hand holding a phone with a chatbot and a robot&#10;&#10;Description automatically generated">
            <a:extLst>
              <a:ext uri="{FF2B5EF4-FFF2-40B4-BE49-F238E27FC236}">
                <a16:creationId xmlns:a16="http://schemas.microsoft.com/office/drawing/2014/main" id="{4EC3D501-E043-C8C1-E2D6-2024C631D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48742" y="643466"/>
            <a:ext cx="643784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14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15BDB5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H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</TotalTime>
  <Words>961</Words>
  <Application>Microsoft Macintosh PowerPoint</Application>
  <PresentationFormat>Widescreen</PresentationFormat>
  <Paragraphs>93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   Misplaced Trust in Artificial Professional Advice  Claudia E. Haupt Professor of Law and Political Science Faculty Co-Director, Center for Health Policy and Law Northeastern University    </vt:lpstr>
      <vt:lpstr>PowerPoint Presentation</vt:lpstr>
      <vt:lpstr> Professional advice-giving</vt:lpstr>
      <vt:lpstr>PowerPoint Presentation</vt:lpstr>
      <vt:lpstr>AI-generated advice is untrustworthy. It undermines trust in human professionals, too, because it creates doubt where expertise lives. </vt:lpstr>
      <vt:lpstr>Professional-use technology</vt:lpstr>
      <vt:lpstr>PowerPoint Presentation</vt:lpstr>
      <vt:lpstr>PowerPoint Presentation</vt:lpstr>
      <vt:lpstr>Consumer-facing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Huer, Jennifer</dc:creator>
  <cp:lastModifiedBy>Claudia Haupt</cp:lastModifiedBy>
  <cp:revision>322</cp:revision>
  <dcterms:created xsi:type="dcterms:W3CDTF">2019-08-16T22:03:30Z</dcterms:created>
  <dcterms:modified xsi:type="dcterms:W3CDTF">2026-05-29T13:39:32Z</dcterms:modified>
</cp:coreProperties>
</file>