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4" r:id="rId2"/>
    <p:sldId id="351" r:id="rId3"/>
    <p:sldId id="471" r:id="rId4"/>
    <p:sldId id="472" r:id="rId5"/>
    <p:sldId id="473" r:id="rId6"/>
    <p:sldId id="288" r:id="rId7"/>
    <p:sldId id="275" r:id="rId8"/>
    <p:sldId id="479" r:id="rId9"/>
    <p:sldId id="347" r:id="rId10"/>
    <p:sldId id="345" r:id="rId11"/>
    <p:sldId id="481" r:id="rId12"/>
    <p:sldId id="346" r:id="rId13"/>
    <p:sldId id="327" r:id="rId14"/>
    <p:sldId id="328" r:id="rId15"/>
    <p:sldId id="330" r:id="rId16"/>
    <p:sldId id="334" r:id="rId17"/>
    <p:sldId id="335" r:id="rId18"/>
    <p:sldId id="348" r:id="rId19"/>
    <p:sldId id="478" r:id="rId20"/>
    <p:sldId id="474" r:id="rId21"/>
    <p:sldId id="480" r:id="rId22"/>
    <p:sldId id="489" r:id="rId23"/>
    <p:sldId id="486" r:id="rId24"/>
    <p:sldId id="485" r:id="rId25"/>
    <p:sldId id="482" r:id="rId26"/>
    <p:sldId id="487" r:id="rId27"/>
    <p:sldId id="483" r:id="rId28"/>
    <p:sldId id="488" r:id="rId29"/>
    <p:sldId id="484" r:id="rId30"/>
    <p:sldId id="375" r:id="rId3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
          <p15:clr>
            <a:srgbClr val="A4A3A4"/>
          </p15:clr>
        </p15:guide>
        <p15:guide id="2" orient="horz" pos="338">
          <p15:clr>
            <a:srgbClr val="A4A3A4"/>
          </p15:clr>
        </p15:guide>
        <p15:guide id="3" orient="horz" pos="2160">
          <p15:clr>
            <a:srgbClr val="A4A3A4"/>
          </p15:clr>
        </p15:guide>
        <p15:guide id="4" orient="horz" pos="3992">
          <p15:clr>
            <a:srgbClr val="A4A3A4"/>
          </p15:clr>
        </p15:guide>
        <p15:guide id="5" orient="horz" pos="4105">
          <p15:clr>
            <a:srgbClr val="A4A3A4"/>
          </p15:clr>
        </p15:guide>
        <p15:guide id="6" orient="horz" pos="1006">
          <p15:clr>
            <a:srgbClr val="A4A3A4"/>
          </p15:clr>
        </p15:guide>
        <p15:guide id="7" orient="horz" pos="1250">
          <p15:clr>
            <a:srgbClr val="A4A3A4"/>
          </p15:clr>
        </p15:guide>
        <p15:guide id="8" pos="3144">
          <p15:clr>
            <a:srgbClr val="A4A3A4"/>
          </p15:clr>
        </p15:guide>
        <p15:guide id="9" pos="341">
          <p15:clr>
            <a:srgbClr val="A4A3A4"/>
          </p15:clr>
        </p15:guide>
        <p15:guide id="10" pos="1746">
          <p15:clr>
            <a:srgbClr val="A4A3A4"/>
          </p15:clr>
        </p15:guide>
        <p15:guide id="11" pos="3620">
          <p15:clr>
            <a:srgbClr val="A4A3A4"/>
          </p15:clr>
        </p15:guide>
        <p15:guide id="12" pos="3845">
          <p15:clr>
            <a:srgbClr val="A4A3A4"/>
          </p15:clr>
        </p15:guide>
        <p15:guide id="13" pos="5950">
          <p15:clr>
            <a:srgbClr val="A4A3A4"/>
          </p15:clr>
        </p15:guide>
        <p15:guide id="14" pos="7349">
          <p15:clr>
            <a:srgbClr val="A4A3A4"/>
          </p15:clr>
        </p15:guide>
        <p15:guide id="15" pos="4057">
          <p15:clr>
            <a:srgbClr val="A4A3A4"/>
          </p15:clr>
        </p15:guide>
        <p15:guide id="16" pos="4551">
          <p15:clr>
            <a:srgbClr val="A4A3A4"/>
          </p15:clr>
        </p15:guide>
        <p15:guide id="17" pos="6917">
          <p15:clr>
            <a:srgbClr val="A4A3A4"/>
          </p15:clr>
        </p15:guide>
        <p15:guide id="18" pos="6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D9D9D"/>
    <a:srgbClr val="FFFFFF"/>
    <a:srgbClr val="D9D9D9"/>
    <a:srgbClr val="92D050"/>
    <a:srgbClr val="8246AF"/>
    <a:srgbClr val="D2D2D2"/>
    <a:srgbClr val="9CDBD9"/>
    <a:srgbClr val="A8A8A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7E803-D8E2-17C7-051A-43FAC208C8AF}" v="7" dt="2026-06-04T13:27:50.2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4863" autoAdjust="0"/>
  </p:normalViewPr>
  <p:slideViewPr>
    <p:cSldViewPr snapToGrid="0">
      <p:cViewPr varScale="1">
        <p:scale>
          <a:sx n="94" d="100"/>
          <a:sy n="94" d="100"/>
        </p:scale>
        <p:origin x="1194" y="78"/>
      </p:cViewPr>
      <p:guideLst>
        <p:guide orient="horz" pos="219"/>
        <p:guide orient="horz" pos="338"/>
        <p:guide orient="horz" pos="2160"/>
        <p:guide orient="horz" pos="3992"/>
        <p:guide orient="horz" pos="4105"/>
        <p:guide orient="horz" pos="1006"/>
        <p:guide orient="horz" pos="1250"/>
        <p:guide pos="3144"/>
        <p:guide pos="341"/>
        <p:guide pos="1746"/>
        <p:guide pos="3620"/>
        <p:guide pos="3845"/>
        <p:guide pos="5950"/>
        <p:guide pos="7349"/>
        <p:guide pos="4057"/>
        <p:guide pos="4551"/>
        <p:guide pos="6917"/>
        <p:guide pos="6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ha, Amirala S., D.O., J.D." userId="S::pasha.amirala@mayo.edu::1cc4dede-f605-4687-b709-b29bd908bbca" providerId="AD" clId="Web-{D097E803-D8E2-17C7-051A-43FAC208C8AF}"/>
    <pc:docChg chg="modSld">
      <pc:chgData name="Pasha, Amirala S., D.O., J.D." userId="S::pasha.amirala@mayo.edu::1cc4dede-f605-4687-b709-b29bd908bbca" providerId="AD" clId="Web-{D097E803-D8E2-17C7-051A-43FAC208C8AF}" dt="2026-06-04T13:27:50.249" v="5" actId="1076"/>
      <pc:docMkLst>
        <pc:docMk/>
      </pc:docMkLst>
      <pc:sldChg chg="modSp">
        <pc:chgData name="Pasha, Amirala S., D.O., J.D." userId="S::pasha.amirala@mayo.edu::1cc4dede-f605-4687-b709-b29bd908bbca" providerId="AD" clId="Web-{D097E803-D8E2-17C7-051A-43FAC208C8AF}" dt="2026-06-04T13:27:06.591" v="1" actId="20577"/>
        <pc:sldMkLst>
          <pc:docMk/>
          <pc:sldMk cId="1518123531" sldId="328"/>
        </pc:sldMkLst>
        <pc:spChg chg="mod">
          <ac:chgData name="Pasha, Amirala S., D.O., J.D." userId="S::pasha.amirala@mayo.edu::1cc4dede-f605-4687-b709-b29bd908bbca" providerId="AD" clId="Web-{D097E803-D8E2-17C7-051A-43FAC208C8AF}" dt="2026-06-04T13:27:06.591" v="1" actId="20577"/>
          <ac:spMkLst>
            <pc:docMk/>
            <pc:sldMk cId="1518123531" sldId="328"/>
            <ac:spMk id="2" creationId="{6AAAF1BE-AF76-EC1E-CCC8-8FB5F0439F6C}"/>
          </ac:spMkLst>
        </pc:spChg>
      </pc:sldChg>
      <pc:sldChg chg="modSp">
        <pc:chgData name="Pasha, Amirala S., D.O., J.D." userId="S::pasha.amirala@mayo.edu::1cc4dede-f605-4687-b709-b29bd908bbca" providerId="AD" clId="Web-{D097E803-D8E2-17C7-051A-43FAC208C8AF}" dt="2026-06-04T13:27:50.249" v="5" actId="1076"/>
        <pc:sldMkLst>
          <pc:docMk/>
          <pc:sldMk cId="25830295" sldId="375"/>
        </pc:sldMkLst>
        <pc:spChg chg="mod">
          <ac:chgData name="Pasha, Amirala S., D.O., J.D." userId="S::pasha.amirala@mayo.edu::1cc4dede-f605-4687-b709-b29bd908bbca" providerId="AD" clId="Web-{D097E803-D8E2-17C7-051A-43FAC208C8AF}" dt="2026-06-04T13:27:50.249" v="5" actId="1076"/>
          <ac:spMkLst>
            <pc:docMk/>
            <pc:sldMk cId="25830295" sldId="375"/>
            <ac:spMk id="3" creationId="{818E7367-C12C-4452-817E-50F37030A573}"/>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sv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9B0A7-054E-447A-B6FA-9CF9A012A6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9CBD935-A0F1-48DD-A757-90E28CC2CE8B}">
      <dgm:prSet/>
      <dgm:spPr/>
      <dgm:t>
        <a:bodyPr/>
        <a:lstStyle/>
        <a:p>
          <a:pPr>
            <a:lnSpc>
              <a:spcPct val="100000"/>
            </a:lnSpc>
          </a:pPr>
          <a:r>
            <a:rPr lang="en-US"/>
            <a:t>The views expressed or implied in this presentation are solely those of the presenters; they do not necessarily reflect the views of Mayo Clinic, any department or division within Mayo Clinic or any other entity.​</a:t>
          </a:r>
        </a:p>
      </dgm:t>
    </dgm:pt>
    <dgm:pt modelId="{9BC3FE2A-C35D-40E3-A961-C8EAEC0D2DCC}" type="parTrans" cxnId="{332C342B-5C18-4C0B-B6DE-C9146E722E43}">
      <dgm:prSet/>
      <dgm:spPr/>
      <dgm:t>
        <a:bodyPr/>
        <a:lstStyle/>
        <a:p>
          <a:endParaRPr lang="en-US"/>
        </a:p>
      </dgm:t>
    </dgm:pt>
    <dgm:pt modelId="{BBBDC9B3-5202-4CCA-8237-DC87815C2786}" type="sibTrans" cxnId="{332C342B-5C18-4C0B-B6DE-C9146E722E43}">
      <dgm:prSet/>
      <dgm:spPr/>
      <dgm:t>
        <a:bodyPr/>
        <a:lstStyle/>
        <a:p>
          <a:endParaRPr lang="en-US"/>
        </a:p>
      </dgm:t>
    </dgm:pt>
    <dgm:pt modelId="{61A7BEFA-0641-4B84-8A5D-CBC20CCD093E}">
      <dgm:prSet/>
      <dgm:spPr/>
      <dgm:t>
        <a:bodyPr/>
        <a:lstStyle/>
        <a:p>
          <a:pPr>
            <a:lnSpc>
              <a:spcPct val="100000"/>
            </a:lnSpc>
          </a:pPr>
          <a:r>
            <a:rPr lang="en-US"/>
            <a:t>The following information and any foregoing discussion is for general informational purposes only.  It is not legal advice or a legal opinion, and it may not necessarily reflect the most current legal developments. You should seek the advice of legal counsel of your choice before acting upon any of the information presented. Your time to act may be very limited which can substantially impair your rights. These information are not intended to substitute for professional legal advice and does not create an attorney-client relationship.</a:t>
          </a:r>
        </a:p>
      </dgm:t>
    </dgm:pt>
    <dgm:pt modelId="{8B40F575-3F96-45F0-8E6C-20584C18C302}" type="parTrans" cxnId="{3C71B0FF-005E-4045-AA7F-CD5344F5C17F}">
      <dgm:prSet/>
      <dgm:spPr/>
      <dgm:t>
        <a:bodyPr/>
        <a:lstStyle/>
        <a:p>
          <a:endParaRPr lang="en-US"/>
        </a:p>
      </dgm:t>
    </dgm:pt>
    <dgm:pt modelId="{B048098D-F101-424A-8FCF-ABFAB33C2FBF}" type="sibTrans" cxnId="{3C71B0FF-005E-4045-AA7F-CD5344F5C17F}">
      <dgm:prSet/>
      <dgm:spPr/>
      <dgm:t>
        <a:bodyPr/>
        <a:lstStyle/>
        <a:p>
          <a:endParaRPr lang="en-US"/>
        </a:p>
      </dgm:t>
    </dgm:pt>
    <dgm:pt modelId="{91382935-85E5-4189-8579-D9C8B0E7F661}" type="pres">
      <dgm:prSet presAssocID="{FFE9B0A7-054E-447A-B6FA-9CF9A012A6E7}" presName="root" presStyleCnt="0">
        <dgm:presLayoutVars>
          <dgm:dir/>
          <dgm:resizeHandles val="exact"/>
        </dgm:presLayoutVars>
      </dgm:prSet>
      <dgm:spPr/>
    </dgm:pt>
    <dgm:pt modelId="{A493ECC7-FF0C-4240-8E14-6DB1BF9C61F8}" type="pres">
      <dgm:prSet presAssocID="{39CBD935-A0F1-48DD-A757-90E28CC2CE8B}" presName="compNode" presStyleCnt="0"/>
      <dgm:spPr/>
    </dgm:pt>
    <dgm:pt modelId="{35CC3EB3-E038-49E4-89FC-A6A7133294C2}" type="pres">
      <dgm:prSet presAssocID="{39CBD935-A0F1-48DD-A757-90E28CC2CE8B}" presName="bgRect" presStyleLbl="bgShp" presStyleIdx="0" presStyleCnt="2"/>
      <dgm:spPr/>
    </dgm:pt>
    <dgm:pt modelId="{7DBB2593-057E-4A54-AA67-D3F5E3A0F5FB}" type="pres">
      <dgm:prSet presAssocID="{39CBD935-A0F1-48DD-A757-90E28CC2CE8B}"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Irritant"/>
        </a:ext>
      </dgm:extLst>
    </dgm:pt>
    <dgm:pt modelId="{BAF26302-5B91-47F1-922C-727CE887FEAD}" type="pres">
      <dgm:prSet presAssocID="{39CBD935-A0F1-48DD-A757-90E28CC2CE8B}" presName="spaceRect" presStyleCnt="0"/>
      <dgm:spPr/>
    </dgm:pt>
    <dgm:pt modelId="{60BB3562-49CD-4FF2-AA37-8A217B04008B}" type="pres">
      <dgm:prSet presAssocID="{39CBD935-A0F1-48DD-A757-90E28CC2CE8B}" presName="parTx" presStyleLbl="revTx" presStyleIdx="0" presStyleCnt="2">
        <dgm:presLayoutVars>
          <dgm:chMax val="0"/>
          <dgm:chPref val="0"/>
        </dgm:presLayoutVars>
      </dgm:prSet>
      <dgm:spPr/>
    </dgm:pt>
    <dgm:pt modelId="{100DADDA-A897-4CCB-830B-C1F1F41DF64D}" type="pres">
      <dgm:prSet presAssocID="{BBBDC9B3-5202-4CCA-8237-DC87815C2786}" presName="sibTrans" presStyleCnt="0"/>
      <dgm:spPr/>
    </dgm:pt>
    <dgm:pt modelId="{419DAE02-C3AE-4688-945E-4F4DB346AB03}" type="pres">
      <dgm:prSet presAssocID="{61A7BEFA-0641-4B84-8A5D-CBC20CCD093E}" presName="compNode" presStyleCnt="0"/>
      <dgm:spPr/>
    </dgm:pt>
    <dgm:pt modelId="{FE09B6C7-2363-4FED-9D21-61D7DCB807F4}" type="pres">
      <dgm:prSet presAssocID="{61A7BEFA-0641-4B84-8A5D-CBC20CCD093E}" presName="bgRect" presStyleLbl="bgShp" presStyleIdx="1" presStyleCnt="2"/>
      <dgm:spPr/>
    </dgm:pt>
    <dgm:pt modelId="{E98E67C3-DE1A-4B73-8E9E-7249F8745714}" type="pres">
      <dgm:prSet presAssocID="{61A7BEFA-0641-4B84-8A5D-CBC20CCD093E}" presName="iconRect" presStyleLbl="node1" presStyleIdx="1" presStyleCnt="2"/>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avel with solid fill"/>
        </a:ext>
      </dgm:extLst>
    </dgm:pt>
    <dgm:pt modelId="{BF7488A2-A4A5-413E-8D92-80D4C893A426}" type="pres">
      <dgm:prSet presAssocID="{61A7BEFA-0641-4B84-8A5D-CBC20CCD093E}" presName="spaceRect" presStyleCnt="0"/>
      <dgm:spPr/>
    </dgm:pt>
    <dgm:pt modelId="{786848C1-FF2C-4180-AF14-84CEA91FD973}" type="pres">
      <dgm:prSet presAssocID="{61A7BEFA-0641-4B84-8A5D-CBC20CCD093E}" presName="parTx" presStyleLbl="revTx" presStyleIdx="1" presStyleCnt="2">
        <dgm:presLayoutVars>
          <dgm:chMax val="0"/>
          <dgm:chPref val="0"/>
        </dgm:presLayoutVars>
      </dgm:prSet>
      <dgm:spPr/>
    </dgm:pt>
  </dgm:ptLst>
  <dgm:cxnLst>
    <dgm:cxn modelId="{7188D903-2EF5-468F-B780-B63BD34641C9}" type="presOf" srcId="{39CBD935-A0F1-48DD-A757-90E28CC2CE8B}" destId="{60BB3562-49CD-4FF2-AA37-8A217B04008B}" srcOrd="0" destOrd="0" presId="urn:microsoft.com/office/officeart/2018/2/layout/IconVerticalSolidList"/>
    <dgm:cxn modelId="{332C342B-5C18-4C0B-B6DE-C9146E722E43}" srcId="{FFE9B0A7-054E-447A-B6FA-9CF9A012A6E7}" destId="{39CBD935-A0F1-48DD-A757-90E28CC2CE8B}" srcOrd="0" destOrd="0" parTransId="{9BC3FE2A-C35D-40E3-A961-C8EAEC0D2DCC}" sibTransId="{BBBDC9B3-5202-4CCA-8237-DC87815C2786}"/>
    <dgm:cxn modelId="{9CC25D5D-5344-40EE-AE5A-C14CFCD23757}" type="presOf" srcId="{61A7BEFA-0641-4B84-8A5D-CBC20CCD093E}" destId="{786848C1-FF2C-4180-AF14-84CEA91FD973}" srcOrd="0" destOrd="0" presId="urn:microsoft.com/office/officeart/2018/2/layout/IconVerticalSolidList"/>
    <dgm:cxn modelId="{47FEF6B2-3718-4F7B-B2B0-77E312571DEA}" type="presOf" srcId="{FFE9B0A7-054E-447A-B6FA-9CF9A012A6E7}" destId="{91382935-85E5-4189-8579-D9C8B0E7F661}" srcOrd="0" destOrd="0" presId="urn:microsoft.com/office/officeart/2018/2/layout/IconVerticalSolidList"/>
    <dgm:cxn modelId="{3C71B0FF-005E-4045-AA7F-CD5344F5C17F}" srcId="{FFE9B0A7-054E-447A-B6FA-9CF9A012A6E7}" destId="{61A7BEFA-0641-4B84-8A5D-CBC20CCD093E}" srcOrd="1" destOrd="0" parTransId="{8B40F575-3F96-45F0-8E6C-20584C18C302}" sibTransId="{B048098D-F101-424A-8FCF-ABFAB33C2FBF}"/>
    <dgm:cxn modelId="{ADA7BBC4-D741-4BCE-99BA-911EA20552AF}" type="presParOf" srcId="{91382935-85E5-4189-8579-D9C8B0E7F661}" destId="{A493ECC7-FF0C-4240-8E14-6DB1BF9C61F8}" srcOrd="0" destOrd="0" presId="urn:microsoft.com/office/officeart/2018/2/layout/IconVerticalSolidList"/>
    <dgm:cxn modelId="{7BEC4AD0-EF64-4EE7-8943-19CA373AA39C}" type="presParOf" srcId="{A493ECC7-FF0C-4240-8E14-6DB1BF9C61F8}" destId="{35CC3EB3-E038-49E4-89FC-A6A7133294C2}" srcOrd="0" destOrd="0" presId="urn:microsoft.com/office/officeart/2018/2/layout/IconVerticalSolidList"/>
    <dgm:cxn modelId="{9F17B84A-46A5-4CD4-8C86-8C89D580E4B3}" type="presParOf" srcId="{A493ECC7-FF0C-4240-8E14-6DB1BF9C61F8}" destId="{7DBB2593-057E-4A54-AA67-D3F5E3A0F5FB}" srcOrd="1" destOrd="0" presId="urn:microsoft.com/office/officeart/2018/2/layout/IconVerticalSolidList"/>
    <dgm:cxn modelId="{5A7FAB3A-32CF-41EF-8CC7-16A9DADACBA0}" type="presParOf" srcId="{A493ECC7-FF0C-4240-8E14-6DB1BF9C61F8}" destId="{BAF26302-5B91-47F1-922C-727CE887FEAD}" srcOrd="2" destOrd="0" presId="urn:microsoft.com/office/officeart/2018/2/layout/IconVerticalSolidList"/>
    <dgm:cxn modelId="{E8622A9F-152C-47BF-A9F7-17CD351D9B70}" type="presParOf" srcId="{A493ECC7-FF0C-4240-8E14-6DB1BF9C61F8}" destId="{60BB3562-49CD-4FF2-AA37-8A217B04008B}" srcOrd="3" destOrd="0" presId="urn:microsoft.com/office/officeart/2018/2/layout/IconVerticalSolidList"/>
    <dgm:cxn modelId="{31D4C4F4-5F33-42E7-B9D9-2207AEF1BE0D}" type="presParOf" srcId="{91382935-85E5-4189-8579-D9C8B0E7F661}" destId="{100DADDA-A897-4CCB-830B-C1F1F41DF64D}" srcOrd="1" destOrd="0" presId="urn:microsoft.com/office/officeart/2018/2/layout/IconVerticalSolidList"/>
    <dgm:cxn modelId="{D274121B-E8F9-47A4-8E95-CFEDA6E6FCCF}" type="presParOf" srcId="{91382935-85E5-4189-8579-D9C8B0E7F661}" destId="{419DAE02-C3AE-4688-945E-4F4DB346AB03}" srcOrd="2" destOrd="0" presId="urn:microsoft.com/office/officeart/2018/2/layout/IconVerticalSolidList"/>
    <dgm:cxn modelId="{47442AFA-C87B-403B-8781-9F593B99991D}" type="presParOf" srcId="{419DAE02-C3AE-4688-945E-4F4DB346AB03}" destId="{FE09B6C7-2363-4FED-9D21-61D7DCB807F4}" srcOrd="0" destOrd="0" presId="urn:microsoft.com/office/officeart/2018/2/layout/IconVerticalSolidList"/>
    <dgm:cxn modelId="{BDF86D39-BA47-4C05-A8C8-C9D9C4FB4C58}" type="presParOf" srcId="{419DAE02-C3AE-4688-945E-4F4DB346AB03}" destId="{E98E67C3-DE1A-4B73-8E9E-7249F8745714}" srcOrd="1" destOrd="0" presId="urn:microsoft.com/office/officeart/2018/2/layout/IconVerticalSolidList"/>
    <dgm:cxn modelId="{1721F430-264D-4CC0-8ADF-2A31026F6C35}" type="presParOf" srcId="{419DAE02-C3AE-4688-945E-4F4DB346AB03}" destId="{BF7488A2-A4A5-413E-8D92-80D4C893A426}" srcOrd="2" destOrd="0" presId="urn:microsoft.com/office/officeart/2018/2/layout/IconVerticalSolidList"/>
    <dgm:cxn modelId="{54ECF8D2-2D2F-4AAE-863A-6981E87F401E}" type="presParOf" srcId="{419DAE02-C3AE-4688-945E-4F4DB346AB03}" destId="{786848C1-FF2C-4180-AF14-84CEA91FD97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C3EB3-E038-49E4-89FC-A6A7133294C2}">
      <dsp:nvSpPr>
        <dsp:cNvPr id="0" name=""/>
        <dsp:cNvSpPr/>
      </dsp:nvSpPr>
      <dsp:spPr>
        <a:xfrm>
          <a:off x="0" y="765616"/>
          <a:ext cx="10368366" cy="1413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BB2593-057E-4A54-AA67-D3F5E3A0F5FB}">
      <dsp:nvSpPr>
        <dsp:cNvPr id="0" name=""/>
        <dsp:cNvSpPr/>
      </dsp:nvSpPr>
      <dsp:spPr>
        <a:xfrm>
          <a:off x="427567" y="1083641"/>
          <a:ext cx="777395" cy="77739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B3562-49CD-4FF2-AA37-8A217B04008B}">
      <dsp:nvSpPr>
        <dsp:cNvPr id="0" name=""/>
        <dsp:cNvSpPr/>
      </dsp:nvSpPr>
      <dsp:spPr>
        <a:xfrm>
          <a:off x="1632529" y="765616"/>
          <a:ext cx="8735836" cy="141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0" tIns="149590" rIns="149590" bIns="149590" numCol="1" spcCol="1270" anchor="ctr" anchorCtr="0">
          <a:noAutofit/>
        </a:bodyPr>
        <a:lstStyle/>
        <a:p>
          <a:pPr marL="0" lvl="0" indent="0" algn="l" defTabSz="622300">
            <a:lnSpc>
              <a:spcPct val="100000"/>
            </a:lnSpc>
            <a:spcBef>
              <a:spcPct val="0"/>
            </a:spcBef>
            <a:spcAft>
              <a:spcPct val="35000"/>
            </a:spcAft>
            <a:buNone/>
          </a:pPr>
          <a:r>
            <a:rPr lang="en-US" sz="1400" kern="1200"/>
            <a:t>The views expressed or implied in this presentation are solely those of the presenters; they do not necessarily reflect the views of Mayo Clinic, any department or division within Mayo Clinic or any other entity.​</a:t>
          </a:r>
        </a:p>
      </dsp:txBody>
      <dsp:txXfrm>
        <a:off x="1632529" y="765616"/>
        <a:ext cx="8735836" cy="1413445"/>
      </dsp:txXfrm>
    </dsp:sp>
    <dsp:sp modelId="{FE09B6C7-2363-4FED-9D21-61D7DCB807F4}">
      <dsp:nvSpPr>
        <dsp:cNvPr id="0" name=""/>
        <dsp:cNvSpPr/>
      </dsp:nvSpPr>
      <dsp:spPr>
        <a:xfrm>
          <a:off x="0" y="2532423"/>
          <a:ext cx="10368366" cy="1413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E67C3-DE1A-4B73-8E9E-7249F8745714}">
      <dsp:nvSpPr>
        <dsp:cNvPr id="0" name=""/>
        <dsp:cNvSpPr/>
      </dsp:nvSpPr>
      <dsp:spPr>
        <a:xfrm>
          <a:off x="427567" y="2850448"/>
          <a:ext cx="777395" cy="777395"/>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848C1-FF2C-4180-AF14-84CEA91FD973}">
      <dsp:nvSpPr>
        <dsp:cNvPr id="0" name=""/>
        <dsp:cNvSpPr/>
      </dsp:nvSpPr>
      <dsp:spPr>
        <a:xfrm>
          <a:off x="1632529" y="2532423"/>
          <a:ext cx="8735836" cy="141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590" tIns="149590" rIns="149590" bIns="149590" numCol="1" spcCol="1270" anchor="ctr" anchorCtr="0">
          <a:noAutofit/>
        </a:bodyPr>
        <a:lstStyle/>
        <a:p>
          <a:pPr marL="0" lvl="0" indent="0" algn="l" defTabSz="622300">
            <a:lnSpc>
              <a:spcPct val="100000"/>
            </a:lnSpc>
            <a:spcBef>
              <a:spcPct val="0"/>
            </a:spcBef>
            <a:spcAft>
              <a:spcPct val="35000"/>
            </a:spcAft>
            <a:buNone/>
          </a:pPr>
          <a:r>
            <a:rPr lang="en-US" sz="1400" kern="1200"/>
            <a:t>The following information and any foregoing discussion is for general informational purposes only.  It is not legal advice or a legal opinion, and it may not necessarily reflect the most current legal developments. You should seek the advice of legal counsel of your choice before acting upon any of the information presented. Your time to act may be very limited which can substantially impair your rights. These information are not intended to substitute for professional legal advice and does not create an attorney-client relationship.</a:t>
          </a:r>
        </a:p>
      </dsp:txBody>
      <dsp:txXfrm>
        <a:off x="1632529" y="2532423"/>
        <a:ext cx="8735836" cy="141344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B44E6-187A-4493-A8C8-BF7B10B3F86D}" type="datetimeFigureOut">
              <a:rPr lang="en-US" smtClean="0"/>
              <a:t>6/4/2026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076D2-C4D6-4F47-BE0A-B8682F3AE1D4}" type="slidenum">
              <a:rPr lang="en-US" smtClean="0"/>
              <a:t>‹#›</a:t>
            </a:fld>
            <a:endParaRPr lang="en-US"/>
          </a:p>
        </p:txBody>
      </p:sp>
    </p:spTree>
    <p:extLst>
      <p:ext uri="{BB962C8B-B14F-4D97-AF65-F5344CB8AC3E}">
        <p14:creationId xmlns:p14="http://schemas.microsoft.com/office/powerpoint/2010/main" val="1339702762"/>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olicysearch.ama-assn.org/policyfinder/detail/physician%20assisted%20suicide?uri=%2FAMADoc%2FHOD.xml-0-1860.xml"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ama-assn.org/system/files/a25-handbook-refcomm-eb.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a:t>
            </a:fld>
            <a:endParaRPr lang="en-US"/>
          </a:p>
        </p:txBody>
      </p:sp>
    </p:spTree>
    <p:extLst>
      <p:ext uri="{BB962C8B-B14F-4D97-AF65-F5344CB8AC3E}">
        <p14:creationId xmlns:p14="http://schemas.microsoft.com/office/powerpoint/2010/main" val="107769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681E0-6B13-549F-B2E5-85278E4B1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B9B70-207B-A2A3-0B13-58E71B337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73309-D605-C1E1-AF77-2968050E43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E96518-D291-0ACF-0655-90C73996FB52}"/>
              </a:ext>
            </a:extLst>
          </p:cNvPr>
          <p:cNvSpPr>
            <a:spLocks noGrp="1"/>
          </p:cNvSpPr>
          <p:nvPr>
            <p:ph type="sldNum" sz="quarter" idx="5"/>
          </p:nvPr>
        </p:nvSpPr>
        <p:spPr/>
        <p:txBody>
          <a:bodyPr/>
          <a:lstStyle/>
          <a:p>
            <a:fld id="{58E076D2-C4D6-4F47-BE0A-B8682F3AE1D4}" type="slidenum">
              <a:rPr lang="en-US" smtClean="0"/>
              <a:t>17</a:t>
            </a:fld>
            <a:endParaRPr lang="en-US"/>
          </a:p>
        </p:txBody>
      </p:sp>
    </p:spTree>
    <p:extLst>
      <p:ext uri="{BB962C8B-B14F-4D97-AF65-F5344CB8AC3E}">
        <p14:creationId xmlns:p14="http://schemas.microsoft.com/office/powerpoint/2010/main" val="159711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AMA’s position is not one of neutrality and Opinion 5.7 articulates the AMA’s opposition to physician-assisted suicide. However, individual physicians who, after due moral consideration, exercise their conscience in accordance with Opinion 1.1.7 and legally engage in the practice of physician-assisted suicide will not have acted in violation of the Code.</a:t>
            </a:r>
          </a:p>
          <a:p>
            <a:r>
              <a:rPr lang="en-US" dirty="0"/>
              <a:t>ACP also says that as long as physicians are doing it legally they are not in ethical violations.</a:t>
            </a:r>
          </a:p>
        </p:txBody>
      </p:sp>
      <p:sp>
        <p:nvSpPr>
          <p:cNvPr id="4" name="Slide Number Placeholder 3"/>
          <p:cNvSpPr>
            <a:spLocks noGrp="1"/>
          </p:cNvSpPr>
          <p:nvPr>
            <p:ph type="sldNum" sz="quarter" idx="5"/>
          </p:nvPr>
        </p:nvSpPr>
        <p:spPr/>
        <p:txBody>
          <a:bodyPr/>
          <a:lstStyle/>
          <a:p>
            <a:fld id="{58E076D2-C4D6-4F47-BE0A-B8682F3AE1D4}" type="slidenum">
              <a:rPr lang="en-US" smtClean="0"/>
              <a:t>20</a:t>
            </a:fld>
            <a:endParaRPr lang="en-US"/>
          </a:p>
        </p:txBody>
      </p:sp>
    </p:spTree>
    <p:extLst>
      <p:ext uri="{BB962C8B-B14F-4D97-AF65-F5344CB8AC3E}">
        <p14:creationId xmlns:p14="http://schemas.microsoft.com/office/powerpoint/2010/main" val="192846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C6E9-0441-8F9D-B6FB-58DF03EF1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9AC06-BBCF-1448-8E34-8B42902420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00C34-DDF8-3405-BF48-0B745B31D8B6}"/>
              </a:ext>
            </a:extLst>
          </p:cNvPr>
          <p:cNvSpPr>
            <a:spLocks noGrp="1"/>
          </p:cNvSpPr>
          <p:nvPr>
            <p:ph type="body" idx="1"/>
          </p:nvPr>
        </p:nvSpPr>
        <p:spPr/>
        <p:txBody>
          <a:bodyPr/>
          <a:lstStyle/>
          <a:p>
            <a:r>
              <a:rPr lang="en-US" dirty="0">
                <a:hlinkClick r:id="rId3"/>
              </a:rPr>
              <a:t>H-270.965 Physician-Assisted Suicide | AMA</a:t>
            </a:r>
            <a:endParaRPr lang="en-US" dirty="0"/>
          </a:p>
          <a:p>
            <a:r>
              <a:rPr lang="en-US" dirty="0"/>
              <a:t>2025 by Dr. Michael Suk</a:t>
            </a:r>
          </a:p>
          <a:p>
            <a:r>
              <a:rPr lang="en-US" dirty="0">
                <a:hlinkClick r:id="rId4"/>
              </a:rPr>
              <a:t>HOD Handbook - Ethics and Bylaws</a:t>
            </a:r>
            <a:endParaRPr lang="en-US" dirty="0"/>
          </a:p>
          <a:p>
            <a:endParaRPr lang="en-US"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When MAID is framed as healthcare, physicians become morally responsible for delivering death.</a:t>
            </a:r>
          </a:p>
          <a:p>
            <a:r>
              <a:rPr lang="en-US" dirty="0"/>
              <a:t>This creates resistance within the profession.</a:t>
            </a:r>
          </a:p>
        </p:txBody>
      </p:sp>
      <p:sp>
        <p:nvSpPr>
          <p:cNvPr id="4" name="Slide Number Placeholder 3">
            <a:extLst>
              <a:ext uri="{FF2B5EF4-FFF2-40B4-BE49-F238E27FC236}">
                <a16:creationId xmlns:a16="http://schemas.microsoft.com/office/drawing/2014/main" id="{2F4066FC-9890-D8CE-E17F-DA95F0CD0A7C}"/>
              </a:ext>
            </a:extLst>
          </p:cNvPr>
          <p:cNvSpPr>
            <a:spLocks noGrp="1"/>
          </p:cNvSpPr>
          <p:nvPr>
            <p:ph type="sldNum" sz="quarter" idx="5"/>
          </p:nvPr>
        </p:nvSpPr>
        <p:spPr/>
        <p:txBody>
          <a:bodyPr/>
          <a:lstStyle/>
          <a:p>
            <a:fld id="{58E076D2-C4D6-4F47-BE0A-B8682F3AE1D4}" type="slidenum">
              <a:rPr lang="en-US" smtClean="0"/>
              <a:t>21</a:t>
            </a:fld>
            <a:endParaRPr lang="en-US"/>
          </a:p>
        </p:txBody>
      </p:sp>
    </p:spTree>
    <p:extLst>
      <p:ext uri="{BB962C8B-B14F-4D97-AF65-F5344CB8AC3E}">
        <p14:creationId xmlns:p14="http://schemas.microsoft.com/office/powerpoint/2010/main" val="1202810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25</a:t>
            </a:fld>
            <a:endParaRPr lang="en-US"/>
          </a:p>
        </p:txBody>
      </p:sp>
    </p:spTree>
    <p:extLst>
      <p:ext uri="{BB962C8B-B14F-4D97-AF65-F5344CB8AC3E}">
        <p14:creationId xmlns:p14="http://schemas.microsoft.com/office/powerpoint/2010/main" val="243054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E076D2-C4D6-4F47-BE0A-B8682F3AE1D4}" type="slidenum">
              <a:rPr lang="en-US" smtClean="0"/>
              <a:t>30</a:t>
            </a:fld>
            <a:endParaRPr lang="en-US"/>
          </a:p>
        </p:txBody>
      </p:sp>
    </p:spTree>
    <p:extLst>
      <p:ext uri="{BB962C8B-B14F-4D97-AF65-F5344CB8AC3E}">
        <p14:creationId xmlns:p14="http://schemas.microsoft.com/office/powerpoint/2010/main" val="1109944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076D2-C4D6-4F47-BE0A-B8682F3AE1D4}" type="slidenum">
              <a:rPr lang="en-US" smtClean="0"/>
              <a:t>3</a:t>
            </a:fld>
            <a:endParaRPr lang="en-US"/>
          </a:p>
        </p:txBody>
      </p:sp>
    </p:spTree>
    <p:extLst>
      <p:ext uri="{BB962C8B-B14F-4D97-AF65-F5344CB8AC3E}">
        <p14:creationId xmlns:p14="http://schemas.microsoft.com/office/powerpoint/2010/main" val="4069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At its core the same tension also devalues patient autonomy.</a:t>
            </a:r>
          </a:p>
        </p:txBody>
      </p:sp>
      <p:sp>
        <p:nvSpPr>
          <p:cNvPr id="4" name="Slide Number Placeholder 3"/>
          <p:cNvSpPr>
            <a:spLocks noGrp="1"/>
          </p:cNvSpPr>
          <p:nvPr>
            <p:ph type="sldNum" sz="quarter" idx="5"/>
          </p:nvPr>
        </p:nvSpPr>
        <p:spPr/>
        <p:txBody>
          <a:bodyPr/>
          <a:lstStyle/>
          <a:p>
            <a:fld id="{58E076D2-C4D6-4F47-BE0A-B8682F3AE1D4}" type="slidenum">
              <a:rPr lang="en-US" smtClean="0"/>
              <a:t>4</a:t>
            </a:fld>
            <a:endParaRPr lang="en-US"/>
          </a:p>
        </p:txBody>
      </p:sp>
    </p:spTree>
    <p:extLst>
      <p:ext uri="{BB962C8B-B14F-4D97-AF65-F5344CB8AC3E}">
        <p14:creationId xmlns:p14="http://schemas.microsoft.com/office/powerpoint/2010/main" val="297806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Subgoal: Convince the largest specialty physician organization to support </a:t>
            </a:r>
            <a:r>
              <a:rPr lang="en-US" dirty="0" err="1"/>
              <a:t>MAiD</a:t>
            </a:r>
            <a:r>
              <a:rPr lang="en-US" dirty="0"/>
              <a:t>.</a:t>
            </a:r>
          </a:p>
        </p:txBody>
      </p:sp>
      <p:sp>
        <p:nvSpPr>
          <p:cNvPr id="4" name="Slide Number Placeholder 3"/>
          <p:cNvSpPr>
            <a:spLocks noGrp="1"/>
          </p:cNvSpPr>
          <p:nvPr>
            <p:ph type="sldNum" sz="quarter" idx="5"/>
          </p:nvPr>
        </p:nvSpPr>
        <p:spPr/>
        <p:txBody>
          <a:bodyPr/>
          <a:lstStyle/>
          <a:p>
            <a:fld id="{58E076D2-C4D6-4F47-BE0A-B8682F3AE1D4}" type="slidenum">
              <a:rPr lang="en-US" smtClean="0"/>
              <a:t>5</a:t>
            </a:fld>
            <a:endParaRPr lang="en-US"/>
          </a:p>
        </p:txBody>
      </p:sp>
    </p:spTree>
    <p:extLst>
      <p:ext uri="{BB962C8B-B14F-4D97-AF65-F5344CB8AC3E}">
        <p14:creationId xmlns:p14="http://schemas.microsoft.com/office/powerpoint/2010/main" val="1067826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many times, especially when looking at old literature, </a:t>
            </a:r>
            <a:r>
              <a:rPr lang="en-US" dirty="0" err="1"/>
              <a:t>MAiD</a:t>
            </a:r>
            <a:r>
              <a:rPr lang="en-US" dirty="0"/>
              <a:t> and PAS are used interchangeably to mean the same thing. </a:t>
            </a:r>
          </a:p>
        </p:txBody>
      </p:sp>
      <p:sp>
        <p:nvSpPr>
          <p:cNvPr id="4" name="Slide Number Placeholder 3"/>
          <p:cNvSpPr>
            <a:spLocks noGrp="1"/>
          </p:cNvSpPr>
          <p:nvPr>
            <p:ph type="sldNum" sz="quarter" idx="5"/>
          </p:nvPr>
        </p:nvSpPr>
        <p:spPr/>
        <p:txBody>
          <a:bodyPr/>
          <a:lstStyle/>
          <a:p>
            <a:fld id="{58E076D2-C4D6-4F47-BE0A-B8682F3AE1D4}" type="slidenum">
              <a:rPr lang="en-US" smtClean="0"/>
              <a:t>7</a:t>
            </a:fld>
            <a:endParaRPr lang="en-US"/>
          </a:p>
        </p:txBody>
      </p:sp>
    </p:spTree>
    <p:extLst>
      <p:ext uri="{BB962C8B-B14F-4D97-AF65-F5344CB8AC3E}">
        <p14:creationId xmlns:p14="http://schemas.microsoft.com/office/powerpoint/2010/main" val="2913512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still a crime to attempt suicide in Virginia. Other states have passed amendments over the years to first </a:t>
            </a:r>
            <a:r>
              <a:rPr lang="en-US" dirty="0" err="1"/>
              <a:t>decrminimalize</a:t>
            </a:r>
            <a:r>
              <a:rPr lang="en-US" dirty="0"/>
              <a:t> suicide then attempted suicide (originally part of common law)</a:t>
            </a:r>
          </a:p>
        </p:txBody>
      </p:sp>
      <p:sp>
        <p:nvSpPr>
          <p:cNvPr id="4" name="Slide Number Placeholder 3"/>
          <p:cNvSpPr>
            <a:spLocks noGrp="1"/>
          </p:cNvSpPr>
          <p:nvPr>
            <p:ph type="sldNum" sz="quarter" idx="5"/>
          </p:nvPr>
        </p:nvSpPr>
        <p:spPr/>
        <p:txBody>
          <a:bodyPr/>
          <a:lstStyle/>
          <a:p>
            <a:fld id="{58E076D2-C4D6-4F47-BE0A-B8682F3AE1D4}" type="slidenum">
              <a:rPr lang="en-US" smtClean="0"/>
              <a:t>12</a:t>
            </a:fld>
            <a:endParaRPr lang="en-US"/>
          </a:p>
        </p:txBody>
      </p:sp>
    </p:spTree>
    <p:extLst>
      <p:ext uri="{BB962C8B-B14F-4D97-AF65-F5344CB8AC3E}">
        <p14:creationId xmlns:p14="http://schemas.microsoft.com/office/powerpoint/2010/main" val="108195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In 2023, 560 people in Oregon were provided prescriptions, 367 used them – most often for cancer, followed by neurologic disease</a:t>
            </a:r>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14</a:t>
            </a:fld>
            <a:endParaRPr lang="en-US"/>
          </a:p>
        </p:txBody>
      </p:sp>
    </p:spTree>
    <p:extLst>
      <p:ext uri="{BB962C8B-B14F-4D97-AF65-F5344CB8AC3E}">
        <p14:creationId xmlns:p14="http://schemas.microsoft.com/office/powerpoint/2010/main" val="388018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58E076D2-C4D6-4F47-BE0A-B8682F3AE1D4}" type="slidenum">
              <a:rPr lang="en-US" smtClean="0"/>
              <a:t>15</a:t>
            </a:fld>
            <a:endParaRPr lang="en-US"/>
          </a:p>
        </p:txBody>
      </p:sp>
    </p:spTree>
    <p:extLst>
      <p:ext uri="{BB962C8B-B14F-4D97-AF65-F5344CB8AC3E}">
        <p14:creationId xmlns:p14="http://schemas.microsoft.com/office/powerpoint/2010/main" val="38603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CFA10-A90C-39FF-3496-93BCE5E1C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8A3D6-7E5D-CC3D-CDEC-054FA377D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CD255-AB1F-4D2A-ADA2-E48B3B4723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2A9CC-BDE0-DD00-001B-39329A79A715}"/>
              </a:ext>
            </a:extLst>
          </p:cNvPr>
          <p:cNvSpPr>
            <a:spLocks noGrp="1"/>
          </p:cNvSpPr>
          <p:nvPr>
            <p:ph type="sldNum" sz="quarter" idx="5"/>
          </p:nvPr>
        </p:nvSpPr>
        <p:spPr/>
        <p:txBody>
          <a:bodyPr/>
          <a:lstStyle/>
          <a:p>
            <a:fld id="{58E076D2-C4D6-4F47-BE0A-B8682F3AE1D4}" type="slidenum">
              <a:rPr lang="en-US" smtClean="0"/>
              <a:t>16</a:t>
            </a:fld>
            <a:endParaRPr lang="en-US"/>
          </a:p>
        </p:txBody>
      </p:sp>
    </p:spTree>
    <p:extLst>
      <p:ext uri="{BB962C8B-B14F-4D97-AF65-F5344CB8AC3E}">
        <p14:creationId xmlns:p14="http://schemas.microsoft.com/office/powerpoint/2010/main" val="705105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a:solidFill>
                  <a:schemeClr val="tx1"/>
                </a:solidFill>
              </a:defRPr>
            </a:lvl1pPr>
          </a:lstStyle>
          <a:p>
            <a:r>
              <a:rPr lang="en-US"/>
              <a:t>CLICK TO EDIT TITLE</a:t>
            </a:r>
          </a:p>
        </p:txBody>
      </p:sp>
      <p:sp>
        <p:nvSpPr>
          <p:cNvPr id="3" name="Subtitle 2"/>
          <p:cNvSpPr>
            <a:spLocks noGrp="1"/>
          </p:cNvSpPr>
          <p:nvPr>
            <p:ph type="subTitle" idx="1"/>
          </p:nvPr>
        </p:nvSpPr>
        <p:spPr>
          <a:xfrm>
            <a:off x="973138" y="4257675"/>
            <a:ext cx="9998921" cy="685800"/>
          </a:xfrm>
        </p:spPr>
        <p:txBody>
          <a:bodyPr lIns="0" tIns="45720" rIns="0">
            <a:noAutofit/>
          </a:bodyPr>
          <a:lstStyle>
            <a:lvl1pPr marL="0" indent="0" algn="l">
              <a:lnSpc>
                <a:spcPct val="80000"/>
              </a:lnSpc>
              <a:spcBef>
                <a:spcPts val="0"/>
              </a:spcBef>
              <a:buNone/>
              <a:defRPr sz="2400" b="0">
                <a:solidFill>
                  <a:schemeClr val="accent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9" name="Rectangle 8"/>
          <p:cNvSpPr/>
          <p:nvPr userDrawn="1"/>
        </p:nvSpPr>
        <p:spPr>
          <a:xfrm>
            <a:off x="973138" y="672465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Tree>
    <p:extLst>
      <p:ext uri="{BB962C8B-B14F-4D97-AF65-F5344CB8AC3E}">
        <p14:creationId xmlns:p14="http://schemas.microsoft.com/office/powerpoint/2010/main" val="7338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Text_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587375"/>
          </a:xfrm>
        </p:spPr>
        <p:txBody>
          <a:bodyPr/>
          <a:lstStyle>
            <a:lvl1pPr>
              <a:defRPr>
                <a:solidFill>
                  <a:schemeClr val="tx1"/>
                </a:solidFill>
              </a:defRPr>
            </a:lvl1pPr>
          </a:lstStyle>
          <a:p>
            <a:r>
              <a:rPr lang="en-US"/>
              <a:t>CLICK TO EDIT MASTER TITLE</a:t>
            </a:r>
          </a:p>
        </p:txBody>
      </p:sp>
      <p:sp>
        <p:nvSpPr>
          <p:cNvPr id="3" name="Content Placeholder 2"/>
          <p:cNvSpPr>
            <a:spLocks noGrp="1"/>
          </p:cNvSpPr>
          <p:nvPr>
            <p:ph idx="1"/>
          </p:nvPr>
        </p:nvSpPr>
        <p:spPr>
          <a:xfrm>
            <a:off x="973138" y="1984375"/>
            <a:ext cx="4773612" cy="398678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7" name="Content Placeholder 7"/>
          <p:cNvSpPr>
            <a:spLocks noGrp="1"/>
          </p:cNvSpPr>
          <p:nvPr>
            <p:ph sz="quarter" idx="12"/>
          </p:nvPr>
        </p:nvSpPr>
        <p:spPr>
          <a:xfrm>
            <a:off x="6103937" y="0"/>
            <a:ext cx="6084887" cy="6858000"/>
          </a:xfrm>
        </p:spPr>
        <p:txBody>
          <a:bodyPr/>
          <a:lstStyle>
            <a:lvl1pPr marL="0" indent="0">
              <a:buFont typeface="Arial" panose="020B0604020202020204" pitchFamily="34" charset="0"/>
              <a:buNone/>
              <a:defRPr/>
            </a:lvl1pPr>
          </a:lstStyle>
          <a:p>
            <a:pPr lvl="0"/>
            <a:endParaRPr lang="en-US"/>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1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40488" y="536575"/>
            <a:ext cx="5226050" cy="587375"/>
          </a:xfrm>
        </p:spPr>
        <p:txBody>
          <a:bodyPr/>
          <a:lstStyle>
            <a:lvl1pPr>
              <a:defRPr>
                <a:solidFill>
                  <a:schemeClr val="tx1"/>
                </a:solidFill>
              </a:defRPr>
            </a:lvl1pPr>
          </a:lstStyle>
          <a:p>
            <a:r>
              <a:rPr lang="en-US"/>
              <a:t>CLICK TO EDIT MASTER TITLE</a:t>
            </a:r>
          </a:p>
        </p:txBody>
      </p:sp>
      <p:sp>
        <p:nvSpPr>
          <p:cNvPr id="3" name="Content Placeholder 2"/>
          <p:cNvSpPr>
            <a:spLocks noGrp="1"/>
          </p:cNvSpPr>
          <p:nvPr>
            <p:ph idx="1"/>
          </p:nvPr>
        </p:nvSpPr>
        <p:spPr>
          <a:xfrm>
            <a:off x="6440488" y="1984375"/>
            <a:ext cx="52260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p:cNvSpPr/>
          <p:nvPr userDrawn="1"/>
        </p:nvSpPr>
        <p:spPr>
          <a:xfrm>
            <a:off x="644048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0" y="0"/>
            <a:ext cx="6103938" cy="6858000"/>
          </a:xfrm>
        </p:spPr>
        <p:txBody>
          <a:bodyPr/>
          <a:lstStyle>
            <a:lvl1pPr marL="0" indent="0">
              <a:buFont typeface="Arial" panose="020B0604020202020204" pitchFamily="34" charset="0"/>
              <a:buNone/>
              <a:defRPr/>
            </a:lvl1pPr>
          </a:lstStyle>
          <a:p>
            <a:pPr lvl="0"/>
            <a:endParaRPr lang="en-US"/>
          </a:p>
        </p:txBody>
      </p:sp>
    </p:spTree>
    <p:extLst>
      <p:ext uri="{BB962C8B-B14F-4D97-AF65-F5344CB8AC3E}">
        <p14:creationId xmlns:p14="http://schemas.microsoft.com/office/powerpoint/2010/main" val="195704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0/6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8" name="Content Placeholder 7"/>
          <p:cNvSpPr>
            <a:spLocks noGrp="1"/>
          </p:cNvSpPr>
          <p:nvPr>
            <p:ph sz="quarter" idx="12"/>
          </p:nvPr>
        </p:nvSpPr>
        <p:spPr>
          <a:xfrm>
            <a:off x="4991100" y="0"/>
            <a:ext cx="7197725" cy="6858000"/>
          </a:xfrm>
        </p:spPr>
        <p:txBody>
          <a:bodyPr/>
          <a:lstStyle>
            <a:lvl1pPr marL="0" indent="0">
              <a:buNone/>
              <a:defRPr/>
            </a:lvl1pPr>
          </a:lstStyle>
          <a:p>
            <a:pPr lvl="0"/>
            <a:endParaRPr lang="en-US"/>
          </a:p>
        </p:txBody>
      </p:sp>
      <p:sp>
        <p:nvSpPr>
          <p:cNvPr id="9" name="Content Placeholder 2"/>
          <p:cNvSpPr>
            <a:spLocks noGrp="1"/>
          </p:cNvSpPr>
          <p:nvPr>
            <p:ph sz="half" idx="1"/>
          </p:nvPr>
        </p:nvSpPr>
        <p:spPr>
          <a:xfrm>
            <a:off x="973138" y="1984374"/>
            <a:ext cx="3665538"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73138" y="536575"/>
            <a:ext cx="3665538" cy="1060450"/>
          </a:xfrm>
        </p:spPr>
        <p:txBody>
          <a:bodyPr/>
          <a:lstStyle/>
          <a:p>
            <a:r>
              <a:rPr lang="en-US"/>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42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0/60 Image_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3525" y="536575"/>
            <a:ext cx="6323012" cy="587375"/>
          </a:xfrm>
        </p:spPr>
        <p:txBody>
          <a:bodyPr/>
          <a:lstStyle>
            <a:lvl1pPr>
              <a:defRPr>
                <a:solidFill>
                  <a:schemeClr val="tx1"/>
                </a:solidFill>
              </a:defRPr>
            </a:lvl1pPr>
          </a:lstStyle>
          <a:p>
            <a:r>
              <a:rPr lang="en-US"/>
              <a:t>CLICK TO EDIT MASTER TITLE</a:t>
            </a:r>
          </a:p>
        </p:txBody>
      </p:sp>
      <p:sp>
        <p:nvSpPr>
          <p:cNvPr id="3" name="Content Placeholder 2"/>
          <p:cNvSpPr>
            <a:spLocks noGrp="1"/>
          </p:cNvSpPr>
          <p:nvPr>
            <p:ph idx="1"/>
          </p:nvPr>
        </p:nvSpPr>
        <p:spPr>
          <a:xfrm>
            <a:off x="5343525" y="1984375"/>
            <a:ext cx="6323012"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p:cNvSpPr/>
          <p:nvPr userDrawn="1"/>
        </p:nvSpPr>
        <p:spPr>
          <a:xfrm>
            <a:off x="5343525"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2"/>
          </p:nvPr>
        </p:nvSpPr>
        <p:spPr>
          <a:xfrm>
            <a:off x="0" y="0"/>
            <a:ext cx="4991100" cy="6858000"/>
          </a:xfrm>
        </p:spPr>
        <p:txBody>
          <a:bodyPr/>
          <a:lstStyle>
            <a:lvl1pPr marL="0" indent="0">
              <a:buNone/>
              <a:defRPr/>
            </a:lvl1pPr>
          </a:lstStyle>
          <a:p>
            <a:endParaRPr lang="en-US"/>
          </a:p>
        </p:txBody>
      </p:sp>
    </p:spTree>
    <p:extLst>
      <p:ext uri="{BB962C8B-B14F-4D97-AF65-F5344CB8AC3E}">
        <p14:creationId xmlns:p14="http://schemas.microsoft.com/office/powerpoint/2010/main" val="28387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0/40 Text_Im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65F197-B1B8-4584-8B75-5D45B647D250}"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8" name="Content Placeholder 7"/>
          <p:cNvSpPr>
            <a:spLocks noGrp="1"/>
          </p:cNvSpPr>
          <p:nvPr>
            <p:ph sz="quarter" idx="12"/>
          </p:nvPr>
        </p:nvSpPr>
        <p:spPr>
          <a:xfrm>
            <a:off x="7224713" y="0"/>
            <a:ext cx="4964112" cy="6858000"/>
          </a:xfrm>
        </p:spPr>
        <p:txBody>
          <a:bodyPr/>
          <a:lstStyle>
            <a:lvl1pPr marL="0" indent="0">
              <a:buNone/>
              <a:defRPr/>
            </a:lvl1pPr>
          </a:lstStyle>
          <a:p>
            <a:pPr lvl="0"/>
            <a:endParaRPr lang="en-US"/>
          </a:p>
        </p:txBody>
      </p:sp>
      <p:sp>
        <p:nvSpPr>
          <p:cNvPr id="9" name="Content Placeholder 2"/>
          <p:cNvSpPr>
            <a:spLocks noGrp="1"/>
          </p:cNvSpPr>
          <p:nvPr>
            <p:ph sz="half" idx="1"/>
          </p:nvPr>
        </p:nvSpPr>
        <p:spPr>
          <a:xfrm>
            <a:off x="973138" y="1984374"/>
            <a:ext cx="5894388"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73138" y="536575"/>
            <a:ext cx="5894388" cy="587375"/>
          </a:xfrm>
        </p:spPr>
        <p:txBody>
          <a:bodyPr/>
          <a:lstStyle/>
          <a:p>
            <a:r>
              <a:rPr lang="en-US"/>
              <a:t>CLICK TO EDIT TITLE STYLE</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86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40 Image_Text">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6877050" cy="6858000"/>
          </a:xfrm>
        </p:spPr>
        <p:txBody>
          <a:bodyPr/>
          <a:lstStyle>
            <a:lvl1pPr marL="0" indent="0">
              <a:buNone/>
              <a:defRPr/>
            </a:lvl1pPr>
          </a:lstStyle>
          <a:p>
            <a:endParaRPr lang="en-US"/>
          </a:p>
        </p:txBody>
      </p:sp>
      <p:sp>
        <p:nvSpPr>
          <p:cNvPr id="2" name="Title 1"/>
          <p:cNvSpPr>
            <a:spLocks noGrp="1"/>
          </p:cNvSpPr>
          <p:nvPr>
            <p:ph type="title" hasCustomPrompt="1"/>
          </p:nvPr>
        </p:nvSpPr>
        <p:spPr>
          <a:xfrm>
            <a:off x="7224712" y="536575"/>
            <a:ext cx="4441825" cy="587375"/>
          </a:xfrm>
        </p:spPr>
        <p:txBody>
          <a:bodyPr/>
          <a:lstStyle>
            <a:lvl1pPr>
              <a:defRPr>
                <a:solidFill>
                  <a:schemeClr val="tx1"/>
                </a:solidFill>
              </a:defRPr>
            </a:lvl1pPr>
          </a:lstStyle>
          <a:p>
            <a:r>
              <a:rPr lang="en-US"/>
              <a:t>CLICK TO EDIT MASTER TITLE</a:t>
            </a:r>
          </a:p>
        </p:txBody>
      </p:sp>
      <p:sp>
        <p:nvSpPr>
          <p:cNvPr id="3" name="Content Placeholder 2"/>
          <p:cNvSpPr>
            <a:spLocks noGrp="1"/>
          </p:cNvSpPr>
          <p:nvPr>
            <p:ph idx="1"/>
          </p:nvPr>
        </p:nvSpPr>
        <p:spPr>
          <a:xfrm>
            <a:off x="7224712" y="1984375"/>
            <a:ext cx="4441825"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p:cNvSpPr/>
          <p:nvPr userDrawn="1"/>
        </p:nvSpPr>
        <p:spPr>
          <a:xfrm>
            <a:off x="7224713"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99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3086100"/>
            <a:ext cx="9998921" cy="685800"/>
          </a:xfrm>
        </p:spPr>
        <p:txBody>
          <a:bodyPr anchor="t" anchorCtr="0"/>
          <a:lstStyle>
            <a:lvl1pPr algn="l">
              <a:defRPr sz="4000" b="1" cap="none" baseline="0">
                <a:solidFill>
                  <a:schemeClr val="tx1"/>
                </a:solidFill>
              </a:defRPr>
            </a:lvl1p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7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6" y="2730500"/>
            <a:ext cx="8191499" cy="1397000"/>
          </a:xfrm>
        </p:spPr>
        <p:txBody>
          <a:bodyPr anchor="t" anchorCtr="0"/>
          <a:lstStyle>
            <a:lvl1pPr algn="l">
              <a:defRPr sz="4000" b="1" cap="none" baseline="0">
                <a:solidFill>
                  <a:schemeClr val="tx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2505671"/>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2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with number_5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6103938" y="0"/>
            <a:ext cx="6084887" cy="6858000"/>
          </a:xfrm>
        </p:spPr>
        <p:txBody>
          <a:bodyPr/>
          <a:lstStyle>
            <a:lvl1pPr marL="0" indent="0">
              <a:buNone/>
              <a:defRPr/>
            </a:lvl1pPr>
          </a:lstStyle>
          <a:p>
            <a:endParaRPr lang="en-US"/>
          </a:p>
        </p:txBody>
      </p:sp>
      <p:sp>
        <p:nvSpPr>
          <p:cNvPr id="2" name="Title 1"/>
          <p:cNvSpPr>
            <a:spLocks noGrp="1"/>
          </p:cNvSpPr>
          <p:nvPr>
            <p:ph type="title" hasCustomPrompt="1"/>
          </p:nvPr>
        </p:nvSpPr>
        <p:spPr>
          <a:xfrm>
            <a:off x="973138" y="4930775"/>
            <a:ext cx="4773612" cy="1397000"/>
          </a:xfrm>
        </p:spPr>
        <p:txBody>
          <a:bodyPr anchor="t" anchorCtr="0"/>
          <a:lstStyle>
            <a:lvl1pPr algn="l">
              <a:defRPr sz="3200" b="1" cap="none" baseline="0">
                <a:solidFill>
                  <a:schemeClr val="tx1"/>
                </a:solidFill>
              </a:defRPr>
            </a:lvl1p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20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number_40/60">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991100" y="0"/>
            <a:ext cx="7197725" cy="6858000"/>
          </a:xfrm>
        </p:spPr>
        <p:txBody>
          <a:bodyPr/>
          <a:lstStyle>
            <a:lvl1pPr marL="0" indent="0">
              <a:buNone/>
              <a:defRPr/>
            </a:lvl1pPr>
          </a:lstStyle>
          <a:p>
            <a:endParaRPr lang="en-US"/>
          </a:p>
        </p:txBody>
      </p:sp>
      <p:sp>
        <p:nvSpPr>
          <p:cNvPr id="2" name="Title 1"/>
          <p:cNvSpPr>
            <a:spLocks noGrp="1"/>
          </p:cNvSpPr>
          <p:nvPr>
            <p:ph type="title" hasCustomPrompt="1"/>
          </p:nvPr>
        </p:nvSpPr>
        <p:spPr>
          <a:xfrm>
            <a:off x="973138" y="4930775"/>
            <a:ext cx="3656012" cy="1397000"/>
          </a:xfrm>
        </p:spPr>
        <p:txBody>
          <a:bodyPr anchor="t" anchorCtr="0"/>
          <a:lstStyle>
            <a:lvl1pPr algn="l">
              <a:defRPr sz="3200" b="1" cap="none" baseline="0">
                <a:solidFill>
                  <a:schemeClr val="tx1"/>
                </a:solidFill>
              </a:defRPr>
            </a:lvl1p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9B8ED5C6-5B4C-9D47-8AA4-7E0BBD72AA9E}"/>
              </a:ext>
            </a:extLst>
          </p:cNvPr>
          <p:cNvSpPr>
            <a:spLocks noGrp="1"/>
          </p:cNvSpPr>
          <p:nvPr>
            <p:ph type="body" idx="12" hasCustomPrompt="1"/>
          </p:nvPr>
        </p:nvSpPr>
        <p:spPr>
          <a:xfrm>
            <a:off x="973138" y="536575"/>
            <a:ext cx="1578279" cy="2077492"/>
          </a:xfrm>
        </p:spPr>
        <p:txBody>
          <a:bodyPr bIns="0">
            <a:spAutoFit/>
          </a:bodyPr>
          <a:lstStyle>
            <a:lvl1pPr marL="0" indent="0">
              <a:buNone/>
              <a:defRPr sz="15000" b="0" i="0">
                <a:solidFill>
                  <a:schemeClr val="tx1"/>
                </a:solidFill>
                <a:latin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2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ith full bleed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3137" y="2854325"/>
            <a:ext cx="9996735" cy="1397000"/>
          </a:xfrm>
        </p:spPr>
        <p:txBody>
          <a:bodyPr lIns="0" tIns="0" rIns="0" bIns="0" anchor="b" anchorCtr="0">
            <a:noAutofit/>
          </a:bodyPr>
          <a:lstStyle>
            <a:lvl1pPr algn="l">
              <a:lnSpc>
                <a:spcPct val="80000"/>
              </a:lnSpc>
              <a:defRPr sz="6000">
                <a:solidFill>
                  <a:schemeClr val="tx1"/>
                </a:solidFill>
              </a:defRPr>
            </a:lvl1pPr>
          </a:lstStyle>
          <a:p>
            <a:r>
              <a:rPr lang="en-US"/>
              <a:t>CLICK TO EDIT TITLE</a:t>
            </a:r>
          </a:p>
        </p:txBody>
      </p:sp>
      <p:sp>
        <p:nvSpPr>
          <p:cNvPr id="3" name="Subtitle 2"/>
          <p:cNvSpPr>
            <a:spLocks noGrp="1"/>
          </p:cNvSpPr>
          <p:nvPr>
            <p:ph type="subTitle" idx="1"/>
          </p:nvPr>
        </p:nvSpPr>
        <p:spPr>
          <a:xfrm>
            <a:off x="973009" y="4257675"/>
            <a:ext cx="9999050" cy="685800"/>
          </a:xfrm>
        </p:spPr>
        <p:txBody>
          <a:bodyPr lIns="0" tIns="45720" rIns="0">
            <a:noAutofit/>
          </a:bodyPr>
          <a:lstStyle>
            <a:lvl1pPr marL="0" indent="0" algn="l">
              <a:lnSpc>
                <a:spcPct val="80000"/>
              </a:lnSpc>
              <a:spcBef>
                <a:spcPts val="0"/>
              </a:spcBef>
              <a:buNone/>
              <a:defRPr sz="2400" b="0">
                <a:solidFill>
                  <a:schemeClr val="tx1"/>
                </a:solidFill>
              </a:defRPr>
            </a:lvl1pPr>
            <a:lvl2pPr marL="457241" indent="0" algn="ctr">
              <a:buNone/>
              <a:defRPr>
                <a:solidFill>
                  <a:schemeClr val="tx1">
                    <a:tint val="75000"/>
                  </a:schemeClr>
                </a:solidFill>
              </a:defRPr>
            </a:lvl2pPr>
            <a:lvl3pPr marL="914484" indent="0" algn="ctr">
              <a:buNone/>
              <a:defRPr>
                <a:solidFill>
                  <a:schemeClr val="tx1">
                    <a:tint val="75000"/>
                  </a:schemeClr>
                </a:solidFill>
              </a:defRPr>
            </a:lvl3pPr>
            <a:lvl4pPr marL="1371725" indent="0" algn="ctr">
              <a:buNone/>
              <a:defRPr>
                <a:solidFill>
                  <a:schemeClr val="tx1">
                    <a:tint val="75000"/>
                  </a:schemeClr>
                </a:solidFill>
              </a:defRPr>
            </a:lvl4pPr>
            <a:lvl5pPr marL="1828968" indent="0" algn="ctr">
              <a:buNone/>
              <a:defRPr>
                <a:solidFill>
                  <a:schemeClr val="tx1">
                    <a:tint val="75000"/>
                  </a:schemeClr>
                </a:solidFill>
              </a:defRPr>
            </a:lvl5pPr>
            <a:lvl6pPr marL="2286209" indent="0" algn="ctr">
              <a:buNone/>
              <a:defRPr>
                <a:solidFill>
                  <a:schemeClr val="tx1">
                    <a:tint val="75000"/>
                  </a:schemeClr>
                </a:solidFill>
              </a:defRPr>
            </a:lvl6pPr>
            <a:lvl7pPr marL="2743452" indent="0" algn="ctr">
              <a:buNone/>
              <a:defRPr>
                <a:solidFill>
                  <a:schemeClr val="tx1">
                    <a:tint val="75000"/>
                  </a:schemeClr>
                </a:solidFill>
              </a:defRPr>
            </a:lvl7pPr>
            <a:lvl8pPr marL="3200693" indent="0" algn="ctr">
              <a:buNone/>
              <a:defRPr>
                <a:solidFill>
                  <a:schemeClr val="tx1">
                    <a:tint val="75000"/>
                  </a:schemeClr>
                </a:solidFill>
              </a:defRPr>
            </a:lvl8pPr>
            <a:lvl9pPr marL="3657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8" name="Freeform 6"/>
          <p:cNvSpPr>
            <a:spLocks noChangeAspect="1" noEditPoints="1"/>
          </p:cNvSpPr>
          <p:nvPr userDrawn="1"/>
        </p:nvSpPr>
        <p:spPr bwMode="auto">
          <a:xfrm>
            <a:off x="541338" y="536575"/>
            <a:ext cx="838146" cy="9144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Tree>
    <p:extLst>
      <p:ext uri="{BB962C8B-B14F-4D97-AF65-F5344CB8AC3E}">
        <p14:creationId xmlns:p14="http://schemas.microsoft.com/office/powerpoint/2010/main" val="17153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low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4773612" cy="1447800"/>
          </a:xfrm>
        </p:spPr>
        <p:txBody>
          <a:bodyPr/>
          <a:lstStyle/>
          <a:p>
            <a:r>
              <a:rPr lang="en-US"/>
              <a:t>CLICK TO EDIT MASTER TITLE STYLE</a:t>
            </a:r>
          </a:p>
        </p:txBody>
      </p:sp>
      <p:sp>
        <p:nvSpPr>
          <p:cNvPr id="4" name="Content Placeholder 3"/>
          <p:cNvSpPr>
            <a:spLocks noGrp="1"/>
          </p:cNvSpPr>
          <p:nvPr>
            <p:ph sz="half" idx="2"/>
          </p:nvPr>
        </p:nvSpPr>
        <p:spPr>
          <a:xfrm>
            <a:off x="6103938" y="536576"/>
            <a:ext cx="5562600" cy="1447800"/>
          </a:xfrm>
        </p:spPr>
        <p:txBody>
          <a:bodyPr/>
          <a:lstStyle>
            <a:lvl1pPr marL="0" indent="0">
              <a:lnSpc>
                <a:spcPct val="125000"/>
              </a:lnSpc>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p>
            <a:fld id="{3465F197-B1B8-4584-8B75-5D45B647D250}"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2"/>
          </p:nvPr>
        </p:nvSpPr>
        <p:spPr>
          <a:xfrm>
            <a:off x="0" y="2286000"/>
            <a:ext cx="12188825" cy="4572000"/>
          </a:xfrm>
        </p:spPr>
        <p:txBody>
          <a:bodyPr/>
          <a:lstStyle>
            <a:lvl1pPr marL="0" indent="0" algn="ctr">
              <a:buNone/>
              <a:defRPr/>
            </a:lvl1pPr>
          </a:lstStyle>
          <a:p>
            <a:endParaRPr lang="en-US"/>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4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lower image_blue line">
    <p:spTree>
      <p:nvGrpSpPr>
        <p:cNvPr id="1" name=""/>
        <p:cNvGrpSpPr/>
        <p:nvPr/>
      </p:nvGrpSpPr>
      <p:grpSpPr>
        <a:xfrm>
          <a:off x="0" y="0"/>
          <a:ext cx="0" cy="0"/>
          <a:chOff x="0" y="0"/>
          <a:chExt cx="0" cy="0"/>
        </a:xfrm>
      </p:grpSpPr>
      <p:sp>
        <p:nvSpPr>
          <p:cNvPr id="9" name="Rectangle 8"/>
          <p:cNvSpPr/>
          <p:nvPr userDrawn="1"/>
        </p:nvSpPr>
        <p:spPr>
          <a:xfrm>
            <a:off x="0" y="2286000"/>
            <a:ext cx="12188825" cy="4572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88825"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8" y="536575"/>
            <a:ext cx="4773612" cy="587375"/>
          </a:xfrm>
        </p:spPr>
        <p:txBody>
          <a:bodyPr/>
          <a:lstStyle>
            <a:lvl1pPr>
              <a:defRPr>
                <a:solidFill>
                  <a:schemeClr val="tx1"/>
                </a:solidFill>
              </a:defRPr>
            </a:lvl1pPr>
          </a:lstStyle>
          <a:p>
            <a:r>
              <a:rPr lang="en-US"/>
              <a:t>CLICK TO EDIT MASTER TITLE STYLE</a:t>
            </a:r>
          </a:p>
        </p:txBody>
      </p:sp>
      <p:sp>
        <p:nvSpPr>
          <p:cNvPr id="4" name="Content Placeholder 3"/>
          <p:cNvSpPr>
            <a:spLocks noGrp="1"/>
          </p:cNvSpPr>
          <p:nvPr>
            <p:ph sz="half" idx="2"/>
          </p:nvPr>
        </p:nvSpPr>
        <p:spPr>
          <a:xfrm>
            <a:off x="6103938" y="536576"/>
            <a:ext cx="5562600" cy="1447800"/>
          </a:xfrm>
        </p:spPr>
        <p:txBody>
          <a:bodyPr/>
          <a:lstStyle>
            <a:lvl1pPr marL="0" indent="0">
              <a:lnSpc>
                <a:spcPct val="1250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6/4/2026</a:t>
            </a:fld>
            <a:endParaRPr lang="en-US"/>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10" name="Content Placeholder 9"/>
          <p:cNvSpPr>
            <a:spLocks noGrp="1"/>
          </p:cNvSpPr>
          <p:nvPr>
            <p:ph sz="quarter" idx="12"/>
          </p:nvPr>
        </p:nvSpPr>
        <p:spPr>
          <a:xfrm>
            <a:off x="973138" y="2838450"/>
            <a:ext cx="10693400" cy="3498850"/>
          </a:xfrm>
        </p:spPr>
        <p:txBody>
          <a:bodyPr/>
          <a:lstStyle>
            <a:lvl1pP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06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our icon layout_blue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8" name="Text Placeholder 7"/>
          <p:cNvSpPr>
            <a:spLocks noGrp="1"/>
          </p:cNvSpPr>
          <p:nvPr>
            <p:ph type="body" sz="quarter" idx="12"/>
          </p:nvPr>
        </p:nvSpPr>
        <p:spPr>
          <a:xfrm>
            <a:off x="973138" y="1984375"/>
            <a:ext cx="9999662" cy="790575"/>
          </a:xfrm>
        </p:spPr>
        <p:txBody>
          <a:bodyPr/>
          <a:lstStyle>
            <a:lvl1pPr marL="0" indent="0">
              <a:spcBef>
                <a:spcPts val="6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0"/>
            <a:endParaRPr lang="en-US"/>
          </a:p>
        </p:txBody>
      </p:sp>
      <p:sp>
        <p:nvSpPr>
          <p:cNvPr id="30" name="Text Placeholder 9"/>
          <p:cNvSpPr>
            <a:spLocks noGrp="1"/>
          </p:cNvSpPr>
          <p:nvPr>
            <p:ph type="body" sz="quarter" idx="13"/>
          </p:nvPr>
        </p:nvSpPr>
        <p:spPr>
          <a:xfrm>
            <a:off x="9731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1" name="Text Placeholder 14"/>
          <p:cNvSpPr>
            <a:spLocks noGrp="1"/>
          </p:cNvSpPr>
          <p:nvPr>
            <p:ph type="body" sz="quarter" idx="17"/>
          </p:nvPr>
        </p:nvSpPr>
        <p:spPr>
          <a:xfrm>
            <a:off x="9731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32" name="Text Placeholder 14"/>
          <p:cNvSpPr>
            <a:spLocks noGrp="1"/>
          </p:cNvSpPr>
          <p:nvPr>
            <p:ph type="body" sz="quarter" idx="18"/>
          </p:nvPr>
        </p:nvSpPr>
        <p:spPr>
          <a:xfrm>
            <a:off x="3547005"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33" name="Text Placeholder 14"/>
          <p:cNvSpPr>
            <a:spLocks noGrp="1"/>
          </p:cNvSpPr>
          <p:nvPr>
            <p:ph type="body" sz="quarter" idx="19"/>
          </p:nvPr>
        </p:nvSpPr>
        <p:spPr>
          <a:xfrm>
            <a:off x="6120872"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34" name="Text Placeholder 14"/>
          <p:cNvSpPr>
            <a:spLocks noGrp="1"/>
          </p:cNvSpPr>
          <p:nvPr>
            <p:ph type="body" sz="quarter" idx="20"/>
          </p:nvPr>
        </p:nvSpPr>
        <p:spPr>
          <a:xfrm>
            <a:off x="8694738" y="4407495"/>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35" name="Text Placeholder 9"/>
          <p:cNvSpPr>
            <a:spLocks noGrp="1"/>
          </p:cNvSpPr>
          <p:nvPr>
            <p:ph type="body" sz="quarter" idx="21"/>
          </p:nvPr>
        </p:nvSpPr>
        <p:spPr>
          <a:xfrm>
            <a:off x="3547005"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9"/>
          <p:cNvSpPr>
            <a:spLocks noGrp="1"/>
          </p:cNvSpPr>
          <p:nvPr>
            <p:ph type="body" sz="quarter" idx="22"/>
          </p:nvPr>
        </p:nvSpPr>
        <p:spPr>
          <a:xfrm>
            <a:off x="6120872"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7" name="Text Placeholder 9"/>
          <p:cNvSpPr>
            <a:spLocks noGrp="1"/>
          </p:cNvSpPr>
          <p:nvPr>
            <p:ph type="body" sz="quarter" idx="23"/>
          </p:nvPr>
        </p:nvSpPr>
        <p:spPr>
          <a:xfrm>
            <a:off x="8694738" y="4689970"/>
            <a:ext cx="2286000" cy="1444752"/>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Rectangle 1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64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gray border-3 Icons">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3371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8" y="1077914"/>
            <a:ext cx="10007600" cy="519111"/>
          </a:xfrm>
        </p:spPr>
        <p:txBody>
          <a:bodyPr/>
          <a:lstStyle/>
          <a:p>
            <a:r>
              <a:rPr lang="en-US"/>
              <a:t>CLICK TO EDIT TITLE STYLE</a:t>
            </a:r>
          </a:p>
        </p:txBody>
      </p:sp>
      <p:sp>
        <p:nvSpPr>
          <p:cNvPr id="3" name="Content Placeholder 2"/>
          <p:cNvSpPr>
            <a:spLocks noGrp="1"/>
          </p:cNvSpPr>
          <p:nvPr>
            <p:ph idx="1"/>
          </p:nvPr>
        </p:nvSpPr>
        <p:spPr>
          <a:xfrm>
            <a:off x="973138" y="2136775"/>
            <a:ext cx="4660900" cy="3676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6/4/2026</a:t>
            </a:fld>
            <a:endParaRPr lang="en-US"/>
          </a:p>
        </p:txBody>
      </p:sp>
      <p:sp>
        <p:nvSpPr>
          <p:cNvPr id="11" name="Text Placeholder 9"/>
          <p:cNvSpPr>
            <a:spLocks noGrp="1"/>
          </p:cNvSpPr>
          <p:nvPr>
            <p:ph type="body" sz="quarter" idx="13"/>
          </p:nvPr>
        </p:nvSpPr>
        <p:spPr>
          <a:xfrm>
            <a:off x="7724458" y="2413495"/>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4"/>
          <p:cNvSpPr>
            <a:spLocks noGrp="1"/>
          </p:cNvSpPr>
          <p:nvPr>
            <p:ph type="body" sz="quarter" idx="17"/>
          </p:nvPr>
        </p:nvSpPr>
        <p:spPr>
          <a:xfrm>
            <a:off x="7724458" y="2132013"/>
            <a:ext cx="3243814"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13" name="Text Placeholder 9"/>
          <p:cNvSpPr>
            <a:spLocks noGrp="1"/>
          </p:cNvSpPr>
          <p:nvPr>
            <p:ph type="body" sz="quarter" idx="18"/>
          </p:nvPr>
        </p:nvSpPr>
        <p:spPr>
          <a:xfrm>
            <a:off x="7724458" y="3729533"/>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p:cNvSpPr>
            <a:spLocks noGrp="1"/>
          </p:cNvSpPr>
          <p:nvPr>
            <p:ph type="body" sz="quarter" idx="19"/>
          </p:nvPr>
        </p:nvSpPr>
        <p:spPr>
          <a:xfrm>
            <a:off x="7724458" y="3452019"/>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15" name="Text Placeholder 9"/>
          <p:cNvSpPr>
            <a:spLocks noGrp="1"/>
          </p:cNvSpPr>
          <p:nvPr>
            <p:ph type="body" sz="quarter" idx="20"/>
          </p:nvPr>
        </p:nvSpPr>
        <p:spPr>
          <a:xfrm>
            <a:off x="7724458" y="5051920"/>
            <a:ext cx="3246120" cy="748805"/>
          </a:xfrm>
        </p:spPr>
        <p:txBody>
          <a:bodyPr tIns="91440" bIns="45720"/>
          <a:lstStyle>
            <a:lvl1pPr marL="0" indent="0">
              <a:spcBef>
                <a:spcPts val="6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p:cNvSpPr>
            <a:spLocks noGrp="1"/>
          </p:cNvSpPr>
          <p:nvPr>
            <p:ph type="body" sz="quarter" idx="21"/>
          </p:nvPr>
        </p:nvSpPr>
        <p:spPr>
          <a:xfrm>
            <a:off x="7724458" y="4772025"/>
            <a:ext cx="324612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25" name="TextBox 24"/>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bg2"/>
                </a:solidFill>
              </a:rPr>
              <a:t>©2020 MFMER  |  slide-</a:t>
            </a:r>
            <a:fld id="{D445C29B-035B-48ED-941F-A66A11A8A322}" type="slidenum">
              <a:rPr lang="en-US" sz="700" smtClean="0">
                <a:solidFill>
                  <a:schemeClr val="bg2"/>
                </a:solidFill>
              </a:rPr>
              <a:pPr lvl="0"/>
              <a:t>‹#›</a:t>
            </a:fld>
            <a:endParaRPr lang="en-US" sz="700">
              <a:solidFill>
                <a:schemeClr val="bg2"/>
              </a:solidFill>
            </a:endParaRPr>
          </a:p>
        </p:txBody>
      </p:sp>
      <p:sp>
        <p:nvSpPr>
          <p:cNvPr id="26"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a:p>
        </p:txBody>
      </p:sp>
      <p:sp>
        <p:nvSpPr>
          <p:cNvPr id="17" name="Rectangle 1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0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3138" y="536575"/>
            <a:ext cx="9998921" cy="587375"/>
          </a:xfrm>
        </p:spPr>
        <p:txBody>
          <a:bodyPr/>
          <a:lstStyle/>
          <a:p>
            <a:r>
              <a:rPr lang="en-US"/>
              <a:t>CLICK TO EDIT TITLE STYLE</a:t>
            </a:r>
          </a:p>
        </p:txBody>
      </p:sp>
      <p:sp>
        <p:nvSpPr>
          <p:cNvPr id="3" name="Content Placeholder 2"/>
          <p:cNvSpPr>
            <a:spLocks noGrp="1"/>
          </p:cNvSpPr>
          <p:nvPr>
            <p:ph sz="half" idx="1"/>
          </p:nvPr>
        </p:nvSpPr>
        <p:spPr>
          <a:xfrm>
            <a:off x="973138" y="1984374"/>
            <a:ext cx="4769327"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0488" y="1984374"/>
            <a:ext cx="4773612" cy="3913123"/>
          </a:xfrm>
        </p:spPr>
        <p:txBody>
          <a:bodyPr/>
          <a:lstStyle>
            <a:lvl1pPr>
              <a:defRPr sz="1800"/>
            </a:lvl1pPr>
            <a:lvl2pPr>
              <a:defRPr sz="1800"/>
            </a:lvl2pPr>
            <a:lvl3pPr>
              <a:defRPr sz="1800"/>
            </a:lvl3pPr>
            <a:lvl4pPr>
              <a:defRPr sz="1800"/>
            </a:lvl4pPr>
            <a:lvl5pPr>
              <a:defRPr sz="18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65F197-B1B8-4584-8B75-5D45B647D250}"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8"/>
          <p:cNvSpPr>
            <a:spLocks noChangeAspect="1" noEditPoints="1"/>
          </p:cNvSpPr>
          <p:nvPr userDrawn="1"/>
        </p:nvSpPr>
        <p:spPr bwMode="auto">
          <a:xfrm>
            <a:off x="541338" y="6049963"/>
            <a:ext cx="419073" cy="4572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600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with individual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Content Placeholder 2"/>
          <p:cNvSpPr>
            <a:spLocks noGrp="1"/>
          </p:cNvSpPr>
          <p:nvPr>
            <p:ph sz="half" idx="1"/>
          </p:nvPr>
        </p:nvSpPr>
        <p:spPr>
          <a:xfrm>
            <a:off x="973138" y="29543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5" name="Date Placeholder 4"/>
          <p:cNvSpPr>
            <a:spLocks noGrp="1"/>
          </p:cNvSpPr>
          <p:nvPr>
            <p:ph type="dt" sz="half" idx="10"/>
          </p:nvPr>
        </p:nvSpPr>
        <p:spPr/>
        <p:txBody>
          <a:bodyPr/>
          <a:lstStyle/>
          <a:p>
            <a:fld id="{3465F197-B1B8-4584-8B75-5D45B647D250}"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10" name="Text Placeholder 2"/>
          <p:cNvSpPr>
            <a:spLocks noGrp="1"/>
          </p:cNvSpPr>
          <p:nvPr>
            <p:ph type="body" idx="12"/>
          </p:nvPr>
        </p:nvSpPr>
        <p:spPr>
          <a:xfrm>
            <a:off x="973138" y="26431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7" name="Content Placeholder 2"/>
          <p:cNvSpPr>
            <a:spLocks noGrp="1"/>
          </p:cNvSpPr>
          <p:nvPr>
            <p:ph sz="half" idx="17"/>
          </p:nvPr>
        </p:nvSpPr>
        <p:spPr>
          <a:xfrm>
            <a:off x="973138" y="1597025"/>
            <a:ext cx="9993312" cy="488949"/>
          </a:xfrm>
        </p:spPr>
        <p:txBody>
          <a:bodyPr tIns="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23" name="Content Placeholder 2"/>
          <p:cNvSpPr>
            <a:spLocks noGrp="1"/>
          </p:cNvSpPr>
          <p:nvPr>
            <p:ph sz="half" idx="18"/>
          </p:nvPr>
        </p:nvSpPr>
        <p:spPr>
          <a:xfrm>
            <a:off x="6440489" y="29543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24" name="Text Placeholder 2"/>
          <p:cNvSpPr>
            <a:spLocks noGrp="1"/>
          </p:cNvSpPr>
          <p:nvPr>
            <p:ph type="body" idx="19"/>
          </p:nvPr>
        </p:nvSpPr>
        <p:spPr>
          <a:xfrm>
            <a:off x="6440489" y="26431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5" name="Content Placeholder 2"/>
          <p:cNvSpPr>
            <a:spLocks noGrp="1"/>
          </p:cNvSpPr>
          <p:nvPr>
            <p:ph sz="half" idx="20"/>
          </p:nvPr>
        </p:nvSpPr>
        <p:spPr>
          <a:xfrm>
            <a:off x="6440489" y="423068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26" name="Text Placeholder 2"/>
          <p:cNvSpPr>
            <a:spLocks noGrp="1"/>
          </p:cNvSpPr>
          <p:nvPr>
            <p:ph type="body" idx="21"/>
          </p:nvPr>
        </p:nvSpPr>
        <p:spPr>
          <a:xfrm>
            <a:off x="6440489" y="391953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27" name="Content Placeholder 2"/>
          <p:cNvSpPr>
            <a:spLocks noGrp="1"/>
          </p:cNvSpPr>
          <p:nvPr>
            <p:ph sz="half" idx="22"/>
          </p:nvPr>
        </p:nvSpPr>
        <p:spPr>
          <a:xfrm>
            <a:off x="6440489" y="55070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28" name="Text Placeholder 2"/>
          <p:cNvSpPr>
            <a:spLocks noGrp="1"/>
          </p:cNvSpPr>
          <p:nvPr>
            <p:ph type="body" idx="23"/>
          </p:nvPr>
        </p:nvSpPr>
        <p:spPr>
          <a:xfrm>
            <a:off x="6440489" y="51958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3" name="Content Placeholder 2"/>
          <p:cNvSpPr>
            <a:spLocks noGrp="1"/>
          </p:cNvSpPr>
          <p:nvPr>
            <p:ph sz="half" idx="24"/>
          </p:nvPr>
        </p:nvSpPr>
        <p:spPr>
          <a:xfrm>
            <a:off x="973138" y="423068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34" name="Text Placeholder 2"/>
          <p:cNvSpPr>
            <a:spLocks noGrp="1"/>
          </p:cNvSpPr>
          <p:nvPr>
            <p:ph type="body" idx="25"/>
          </p:nvPr>
        </p:nvSpPr>
        <p:spPr>
          <a:xfrm>
            <a:off x="973138" y="391953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37" name="Content Placeholder 2"/>
          <p:cNvSpPr>
            <a:spLocks noGrp="1"/>
          </p:cNvSpPr>
          <p:nvPr>
            <p:ph sz="half" idx="26"/>
          </p:nvPr>
        </p:nvSpPr>
        <p:spPr>
          <a:xfrm>
            <a:off x="973138" y="5507038"/>
            <a:ext cx="4535424" cy="628650"/>
          </a:xfrm>
        </p:spPr>
        <p:txBody>
          <a:bodyPr tIns="91440"/>
          <a:lstStyle>
            <a:lvl1pPr marL="0" indent="0">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vl6pPr>
              <a:defRPr sz="1900"/>
            </a:lvl6pPr>
            <a:lvl7pPr>
              <a:defRPr sz="1900"/>
            </a:lvl7pPr>
            <a:lvl8pPr>
              <a:defRPr sz="1900"/>
            </a:lvl8pPr>
            <a:lvl9pPr>
              <a:defRPr sz="1900"/>
            </a:lvl9pPr>
          </a:lstStyle>
          <a:p>
            <a:pPr lvl="0"/>
            <a:r>
              <a:rPr lang="en-US"/>
              <a:t>Click to edit Master text styles</a:t>
            </a:r>
          </a:p>
          <a:p>
            <a:pPr lvl="0"/>
            <a:r>
              <a:rPr lang="en-US"/>
              <a:t>Second level</a:t>
            </a:r>
          </a:p>
        </p:txBody>
      </p:sp>
      <p:sp>
        <p:nvSpPr>
          <p:cNvPr id="38" name="Text Placeholder 2"/>
          <p:cNvSpPr>
            <a:spLocks noGrp="1"/>
          </p:cNvSpPr>
          <p:nvPr>
            <p:ph type="body" idx="27"/>
          </p:nvPr>
        </p:nvSpPr>
        <p:spPr>
          <a:xfrm>
            <a:off x="973138" y="5195888"/>
            <a:ext cx="4535424" cy="295275"/>
          </a:xfrm>
        </p:spPr>
        <p:txBody>
          <a:bodyPr anchor="t" anchorCtr="0"/>
          <a:lstStyle>
            <a:lvl1pPr marL="0" indent="0">
              <a:buNone/>
              <a:defRPr sz="18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9" name="Rectangle 1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3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 STYLE</a:t>
            </a:r>
          </a:p>
        </p:txBody>
      </p:sp>
      <p:sp>
        <p:nvSpPr>
          <p:cNvPr id="3" name="Text Placeholder 2"/>
          <p:cNvSpPr>
            <a:spLocks noGrp="1"/>
          </p:cNvSpPr>
          <p:nvPr>
            <p:ph type="body" idx="1"/>
          </p:nvPr>
        </p:nvSpPr>
        <p:spPr>
          <a:xfrm>
            <a:off x="968731" y="1984375"/>
            <a:ext cx="4773168" cy="295275"/>
          </a:xfrm>
        </p:spPr>
        <p:txBody>
          <a:bodyPr anchor="t" anchorCtr="0"/>
          <a:lstStyle>
            <a:lvl1pPr marL="0" indent="0">
              <a:buNone/>
              <a:defRPr sz="20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4" name="Content Placeholder 3"/>
          <p:cNvSpPr>
            <a:spLocks noGrp="1"/>
          </p:cNvSpPr>
          <p:nvPr>
            <p:ph sz="half" idx="2"/>
          </p:nvPr>
        </p:nvSpPr>
        <p:spPr>
          <a:xfrm>
            <a:off x="968731" y="2276474"/>
            <a:ext cx="4773168" cy="3705225"/>
          </a:xfrm>
        </p:spPr>
        <p:txBody>
          <a:bodyPr tIns="9144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40488" y="1984375"/>
            <a:ext cx="4773168" cy="295275"/>
          </a:xfrm>
        </p:spPr>
        <p:txBody>
          <a:bodyPr anchor="t" anchorCtr="0"/>
          <a:lstStyle>
            <a:lvl1pPr marL="0" indent="0">
              <a:buNone/>
              <a:defRPr sz="20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88" y="2276474"/>
            <a:ext cx="4773168" cy="3705225"/>
          </a:xfrm>
        </p:spPr>
        <p:txBody>
          <a:bodyPr tIns="9144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65F197-B1B8-4584-8B75-5D45B647D250}"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0/40 Title and Content_blue line">
    <p:spTree>
      <p:nvGrpSpPr>
        <p:cNvPr id="1" name=""/>
        <p:cNvGrpSpPr/>
        <p:nvPr/>
      </p:nvGrpSpPr>
      <p:grpSpPr>
        <a:xfrm>
          <a:off x="0" y="0"/>
          <a:ext cx="0" cy="0"/>
          <a:chOff x="0" y="0"/>
          <a:chExt cx="0" cy="0"/>
        </a:xfrm>
      </p:grpSpPr>
      <p:sp>
        <p:nvSpPr>
          <p:cNvPr id="6" name="Rectangle 5"/>
          <p:cNvSpPr/>
          <p:nvPr userDrawn="1"/>
        </p:nvSpPr>
        <p:spPr>
          <a:xfrm>
            <a:off x="7224713" y="0"/>
            <a:ext cx="4964112"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9" y="536575"/>
            <a:ext cx="5467349" cy="587375"/>
          </a:xfrm>
        </p:spPr>
        <p:txBody>
          <a:bodyPr/>
          <a:lstStyle>
            <a:lvl1pPr>
              <a:defRPr/>
            </a:lvl1pPr>
          </a:lstStyle>
          <a:p>
            <a:r>
              <a:rPr lang="en-US"/>
              <a:t>CLICK TO EDIT MASTER TITLE</a:t>
            </a:r>
          </a:p>
        </p:txBody>
      </p:sp>
      <p:sp>
        <p:nvSpPr>
          <p:cNvPr id="3" name="Content Placeholder 2"/>
          <p:cNvSpPr>
            <a:spLocks noGrp="1"/>
          </p:cNvSpPr>
          <p:nvPr>
            <p:ph idx="1"/>
          </p:nvPr>
        </p:nvSpPr>
        <p:spPr>
          <a:xfrm>
            <a:off x="973139" y="1984375"/>
            <a:ext cx="5467350"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8" name="Content Placeholder 2"/>
          <p:cNvSpPr>
            <a:spLocks noGrp="1"/>
          </p:cNvSpPr>
          <p:nvPr>
            <p:ph idx="12"/>
          </p:nvPr>
        </p:nvSpPr>
        <p:spPr>
          <a:xfrm>
            <a:off x="7753350" y="1984375"/>
            <a:ext cx="3913188" cy="3986784"/>
          </a:xfrm>
        </p:spPr>
        <p:txBody>
          <a:bodyPr/>
          <a:lstStyle>
            <a:lvl1pPr>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
        <p:nvSpPr>
          <p:cNvPr id="10" name="Rectangle 9"/>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842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0/60 Title and Two Content Comparison_blue line">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8" y="2366169"/>
            <a:ext cx="3074987" cy="2125663"/>
          </a:xfrm>
        </p:spPr>
        <p:txBody>
          <a:bodyPr tIns="0" bIns="0" anchor="ctr" anchorCtr="0"/>
          <a:lstStyle>
            <a:lvl1pPr>
              <a:defRPr sz="3200" baseline="0"/>
            </a:lvl1pPr>
          </a:lstStyle>
          <a:p>
            <a:r>
              <a:rPr lang="en-US"/>
              <a:t>CLICK TO EDIT MASTER TITLE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12" name="Text Placeholder 2"/>
          <p:cNvSpPr>
            <a:spLocks noGrp="1"/>
          </p:cNvSpPr>
          <p:nvPr>
            <p:ph type="body" idx="1"/>
          </p:nvPr>
        </p:nvSpPr>
        <p:spPr>
          <a:xfrm>
            <a:off x="4991100"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3" name="Content Placeholder 3"/>
          <p:cNvSpPr>
            <a:spLocks noGrp="1"/>
          </p:cNvSpPr>
          <p:nvPr>
            <p:ph sz="half" idx="2"/>
          </p:nvPr>
        </p:nvSpPr>
        <p:spPr>
          <a:xfrm>
            <a:off x="4991100" y="1597025"/>
            <a:ext cx="3144837" cy="3986784"/>
          </a:xfrm>
        </p:spPr>
        <p:txBody>
          <a:bodyPr tIns="91440"/>
          <a:lstStyle>
            <a:lvl1pPr>
              <a:defRPr sz="1800">
                <a:solidFill>
                  <a:schemeClr val="tx1"/>
                </a:solidFill>
              </a:defRPr>
            </a:lvl1pPr>
            <a:lvl2pPr>
              <a:buClrTx/>
              <a:defRPr sz="1800">
                <a:solidFill>
                  <a:schemeClr val="tx1"/>
                </a:solidFill>
              </a:defRPr>
            </a:lvl2pPr>
            <a:lvl3pPr>
              <a:buClrTx/>
              <a:defRPr sz="1800">
                <a:solidFill>
                  <a:schemeClr val="tx1"/>
                </a:solidFill>
              </a:defRPr>
            </a:lvl3pPr>
            <a:lvl4pPr>
              <a:buClrTx/>
              <a:defRPr sz="1800">
                <a:solidFill>
                  <a:schemeClr val="tx1"/>
                </a:solidFill>
              </a:defRPr>
            </a:lvl4pPr>
            <a:lvl5pPr>
              <a:buClrTx/>
              <a:defRPr sz="18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p:cNvSpPr>
            <a:spLocks noGrp="1"/>
          </p:cNvSpPr>
          <p:nvPr>
            <p:ph type="body" idx="12"/>
          </p:nvPr>
        </p:nvSpPr>
        <p:spPr>
          <a:xfrm>
            <a:off x="8524876" y="542925"/>
            <a:ext cx="3144837" cy="771525"/>
          </a:xfrm>
        </p:spPr>
        <p:txBody>
          <a:bodyPr bIns="0" anchor="b" anchorCtr="0"/>
          <a:lstStyle>
            <a:lvl1pPr marL="0" indent="0">
              <a:buNone/>
              <a:defRPr sz="2400" b="1">
                <a:solidFill>
                  <a:schemeClr val="tx1"/>
                </a:solidFill>
              </a:defRPr>
            </a:lvl1pPr>
            <a:lvl2pPr marL="457241" indent="0">
              <a:buNone/>
              <a:defRPr sz="2000" b="1"/>
            </a:lvl2pPr>
            <a:lvl3pPr marL="914484" indent="0">
              <a:buNone/>
              <a:defRPr sz="1900" b="1"/>
            </a:lvl3pPr>
            <a:lvl4pPr marL="1371725" indent="0">
              <a:buNone/>
              <a:defRPr sz="1600" b="1"/>
            </a:lvl4pPr>
            <a:lvl5pPr marL="1828968" indent="0">
              <a:buNone/>
              <a:defRPr sz="1600" b="1"/>
            </a:lvl5pPr>
            <a:lvl6pPr marL="2286209" indent="0">
              <a:buNone/>
              <a:defRPr sz="1600" b="1"/>
            </a:lvl6pPr>
            <a:lvl7pPr marL="2743452" indent="0">
              <a:buNone/>
              <a:defRPr sz="1600" b="1"/>
            </a:lvl7pPr>
            <a:lvl8pPr marL="3200693" indent="0">
              <a:buNone/>
              <a:defRPr sz="1600" b="1"/>
            </a:lvl8pPr>
            <a:lvl9pPr marL="3657936" indent="0">
              <a:buNone/>
              <a:defRPr sz="1600" b="1"/>
            </a:lvl9pPr>
          </a:lstStyle>
          <a:p>
            <a:pPr lvl="0"/>
            <a:r>
              <a:rPr lang="en-US"/>
              <a:t>Click to edit Master text styles</a:t>
            </a:r>
          </a:p>
        </p:txBody>
      </p:sp>
      <p:sp>
        <p:nvSpPr>
          <p:cNvPr id="15" name="Content Placeholder 3"/>
          <p:cNvSpPr>
            <a:spLocks noGrp="1"/>
          </p:cNvSpPr>
          <p:nvPr>
            <p:ph sz="half" idx="13"/>
          </p:nvPr>
        </p:nvSpPr>
        <p:spPr>
          <a:xfrm>
            <a:off x="8524876" y="1597025"/>
            <a:ext cx="3144837" cy="3986784"/>
          </a:xfrm>
        </p:spPr>
        <p:txBody>
          <a:bodyPr vert="horz" lIns="0" tIns="91440" rIns="0" bIns="45724" rtlCol="0">
            <a:noAutofit/>
          </a:bodyPr>
          <a:lstStyle>
            <a:lvl1pPr>
              <a:defRPr lang="en-US" dirty="0" smtClean="0">
                <a:solidFill>
                  <a:schemeClr val="tx1"/>
                </a:solidFill>
              </a:defRPr>
            </a:lvl1pPr>
            <a:lvl2pPr>
              <a:buClrTx/>
              <a:defRPr lang="en-US" dirty="0" smtClean="0">
                <a:solidFill>
                  <a:schemeClr val="tx1"/>
                </a:solidFill>
              </a:defRPr>
            </a:lvl2pPr>
            <a:lvl3pPr>
              <a:buClrTx/>
              <a:defRPr lang="en-US" dirty="0" smtClean="0">
                <a:solidFill>
                  <a:schemeClr val="tx1"/>
                </a:solidFill>
              </a:defRPr>
            </a:lvl3pPr>
            <a:lvl4pPr>
              <a:buClrTx/>
              <a:defRPr lang="en-US" dirty="0" smtClean="0">
                <a:solidFill>
                  <a:schemeClr val="tx1"/>
                </a:solidFill>
              </a:defRPr>
            </a:lvl4pPr>
            <a:lvl5pPr>
              <a:buClrTx/>
              <a:defRPr lang="en-US" dirty="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reeform 15"/>
          <p:cNvSpPr/>
          <p:nvPr userDrawn="1"/>
        </p:nvSpPr>
        <p:spPr>
          <a:xfrm>
            <a:off x="4981575" y="1455737"/>
            <a:ext cx="6667500" cy="0"/>
          </a:xfrm>
          <a:custGeom>
            <a:avLst/>
            <a:gdLst>
              <a:gd name="connsiteX0" fmla="*/ 0 w 6667500"/>
              <a:gd name="connsiteY0" fmla="*/ 0 h 0"/>
              <a:gd name="connsiteX1" fmla="*/ 6667500 w 6667500"/>
              <a:gd name="connsiteY1" fmla="*/ 0 h 0"/>
            </a:gdLst>
            <a:ahLst/>
            <a:cxnLst>
              <a:cxn ang="0">
                <a:pos x="connsiteX0" y="connsiteY0"/>
              </a:cxn>
              <a:cxn ang="0">
                <a:pos x="connsiteX1" y="connsiteY1"/>
              </a:cxn>
            </a:cxnLst>
            <a:rect l="l" t="t" r="r" b="b"/>
            <a:pathLst>
              <a:path w="6667500">
                <a:moveTo>
                  <a:pt x="0" y="0"/>
                </a:moveTo>
                <a:lnTo>
                  <a:pt x="666750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Tree>
    <p:extLst>
      <p:ext uri="{BB962C8B-B14F-4D97-AF65-F5344CB8AC3E}">
        <p14:creationId xmlns:p14="http://schemas.microsoft.com/office/powerpoint/2010/main" val="3610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49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logo)">
    <p:spTree>
      <p:nvGrpSpPr>
        <p:cNvPr id="1" name=""/>
        <p:cNvGrpSpPr/>
        <p:nvPr/>
      </p:nvGrpSpPr>
      <p:grpSpPr>
        <a:xfrm>
          <a:off x="0" y="0"/>
          <a:ext cx="0" cy="0"/>
          <a:chOff x="0" y="0"/>
          <a:chExt cx="0" cy="0"/>
        </a:xfrm>
      </p:grpSpPr>
      <p:sp>
        <p:nvSpPr>
          <p:cNvPr id="7" name="Freeform 6"/>
          <p:cNvSpPr>
            <a:spLocks noChangeAspect="1" noEditPoints="1"/>
          </p:cNvSpPr>
          <p:nvPr userDrawn="1"/>
        </p:nvSpPr>
        <p:spPr bwMode="auto">
          <a:xfrm>
            <a:off x="541338" y="6049963"/>
            <a:ext cx="419073" cy="457200"/>
          </a:xfrm>
          <a:custGeom>
            <a:avLst/>
            <a:gdLst>
              <a:gd name="T0" fmla="*/ 661 w 1089"/>
              <a:gd name="T1" fmla="*/ 944 h 1188"/>
              <a:gd name="T2" fmla="*/ 690 w 1089"/>
              <a:gd name="T3" fmla="*/ 760 h 1188"/>
              <a:gd name="T4" fmla="*/ 399 w 1089"/>
              <a:gd name="T5" fmla="*/ 967 h 1188"/>
              <a:gd name="T6" fmla="*/ 569 w 1089"/>
              <a:gd name="T7" fmla="*/ 721 h 1188"/>
              <a:gd name="T8" fmla="*/ 360 w 1089"/>
              <a:gd name="T9" fmla="*/ 930 h 1188"/>
              <a:gd name="T10" fmla="*/ 452 w 1089"/>
              <a:gd name="T11" fmla="*/ 794 h 1188"/>
              <a:gd name="T12" fmla="*/ 219 w 1089"/>
              <a:gd name="T13" fmla="*/ 794 h 1188"/>
              <a:gd name="T14" fmla="*/ 490 w 1089"/>
              <a:gd name="T15" fmla="*/ 692 h 1188"/>
              <a:gd name="T16" fmla="*/ 336 w 1089"/>
              <a:gd name="T17" fmla="*/ 999 h 1188"/>
              <a:gd name="T18" fmla="*/ 753 w 1089"/>
              <a:gd name="T19" fmla="*/ 999 h 1188"/>
              <a:gd name="T20" fmla="*/ 869 w 1089"/>
              <a:gd name="T21" fmla="*/ 794 h 1188"/>
              <a:gd name="T22" fmla="*/ 729 w 1089"/>
              <a:gd name="T23" fmla="*/ 721 h 1188"/>
              <a:gd name="T24" fmla="*/ 869 w 1089"/>
              <a:gd name="T25" fmla="*/ 794 h 1188"/>
              <a:gd name="T26" fmla="*/ 1016 w 1089"/>
              <a:gd name="T27" fmla="*/ 285 h 1188"/>
              <a:gd name="T28" fmla="*/ 1080 w 1089"/>
              <a:gd name="T29" fmla="*/ 453 h 1188"/>
              <a:gd name="T30" fmla="*/ 1062 w 1089"/>
              <a:gd name="T31" fmla="*/ 341 h 1188"/>
              <a:gd name="T32" fmla="*/ 810 w 1089"/>
              <a:gd name="T33" fmla="*/ 458 h 1188"/>
              <a:gd name="T34" fmla="*/ 872 w 1089"/>
              <a:gd name="T35" fmla="*/ 474 h 1188"/>
              <a:gd name="T36" fmla="*/ 872 w 1089"/>
              <a:gd name="T37" fmla="*/ 289 h 1188"/>
              <a:gd name="T38" fmla="*/ 758 w 1089"/>
              <a:gd name="T39" fmla="*/ 303 h 1188"/>
              <a:gd name="T40" fmla="*/ 713 w 1089"/>
              <a:gd name="T41" fmla="*/ 335 h 1188"/>
              <a:gd name="T42" fmla="*/ 528 w 1089"/>
              <a:gd name="T43" fmla="*/ 302 h 1188"/>
              <a:gd name="T44" fmla="*/ 528 w 1089"/>
              <a:gd name="T45" fmla="*/ 489 h 1188"/>
              <a:gd name="T46" fmla="*/ 573 w 1089"/>
              <a:gd name="T47" fmla="*/ 329 h 1188"/>
              <a:gd name="T48" fmla="*/ 408 w 1089"/>
              <a:gd name="T49" fmla="*/ 303 h 1188"/>
              <a:gd name="T50" fmla="*/ 408 w 1089"/>
              <a:gd name="T51" fmla="*/ 489 h 1188"/>
              <a:gd name="T52" fmla="*/ 471 w 1089"/>
              <a:gd name="T53" fmla="*/ 320 h 1188"/>
              <a:gd name="T54" fmla="*/ 408 w 1089"/>
              <a:gd name="T55" fmla="*/ 303 h 1188"/>
              <a:gd name="T56" fmla="*/ 329 w 1089"/>
              <a:gd name="T57" fmla="*/ 472 h 1188"/>
              <a:gd name="T58" fmla="*/ 309 w 1089"/>
              <a:gd name="T59" fmla="*/ 303 h 1188"/>
              <a:gd name="T60" fmla="*/ 243 w 1089"/>
              <a:gd name="T61" fmla="*/ 320 h 1188"/>
              <a:gd name="T62" fmla="*/ 379 w 1089"/>
              <a:gd name="T63" fmla="*/ 489 h 1188"/>
              <a:gd name="T64" fmla="*/ 188 w 1089"/>
              <a:gd name="T65" fmla="*/ 298 h 1188"/>
              <a:gd name="T66" fmla="*/ 193 w 1089"/>
              <a:gd name="T67" fmla="*/ 464 h 1188"/>
              <a:gd name="T68" fmla="*/ 114 w 1089"/>
              <a:gd name="T69" fmla="*/ 302 h 1188"/>
              <a:gd name="T70" fmla="*/ 884 w 1089"/>
              <a:gd name="T71" fmla="*/ 16 h 1188"/>
              <a:gd name="T72" fmla="*/ 776 w 1089"/>
              <a:gd name="T73" fmla="*/ 107 h 1188"/>
              <a:gd name="T74" fmla="*/ 776 w 1089"/>
              <a:gd name="T75" fmla="*/ 107 h 1188"/>
              <a:gd name="T76" fmla="*/ 743 w 1089"/>
              <a:gd name="T77" fmla="*/ 36 h 1188"/>
              <a:gd name="T78" fmla="*/ 702 w 1089"/>
              <a:gd name="T79" fmla="*/ 17 h 1188"/>
              <a:gd name="T80" fmla="*/ 640 w 1089"/>
              <a:gd name="T81" fmla="*/ 40 h 1188"/>
              <a:gd name="T82" fmla="*/ 568 w 1089"/>
              <a:gd name="T83" fmla="*/ 4 h 1188"/>
              <a:gd name="T84" fmla="*/ 652 w 1089"/>
              <a:gd name="T85" fmla="*/ 172 h 1188"/>
              <a:gd name="T86" fmla="*/ 714 w 1089"/>
              <a:gd name="T87" fmla="*/ 189 h 1188"/>
              <a:gd name="T88" fmla="*/ 444 w 1089"/>
              <a:gd name="T89" fmla="*/ 120 h 1188"/>
              <a:gd name="T90" fmla="*/ 437 w 1089"/>
              <a:gd name="T91" fmla="*/ 136 h 1188"/>
              <a:gd name="T92" fmla="*/ 509 w 1089"/>
              <a:gd name="T93" fmla="*/ 189 h 1188"/>
              <a:gd name="T94" fmla="*/ 567 w 1089"/>
              <a:gd name="T95" fmla="*/ 169 h 1188"/>
              <a:gd name="T96" fmla="*/ 379 w 1089"/>
              <a:gd name="T97" fmla="*/ 189 h 1188"/>
              <a:gd name="T98" fmla="*/ 164 w 1089"/>
              <a:gd name="T99" fmla="*/ 189 h 1188"/>
              <a:gd name="T100" fmla="*/ 223 w 1089"/>
              <a:gd name="T101" fmla="*/ 197 h 1188"/>
              <a:gd name="T102" fmla="*/ 276 w 1089"/>
              <a:gd name="T103" fmla="*/ 203 h 1188"/>
              <a:gd name="T104" fmla="*/ 336 w 1089"/>
              <a:gd name="T105" fmla="*/ 34 h 1188"/>
              <a:gd name="T106" fmla="*/ 229 w 1089"/>
              <a:gd name="T107" fmla="*/ 148 h 1188"/>
              <a:gd name="T108" fmla="*/ 119 w 1089"/>
              <a:gd name="T109" fmla="*/ 47 h 1188"/>
              <a:gd name="T110" fmla="*/ 164 w 1089"/>
              <a:gd name="T111" fmla="*/ 20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9" h="1188">
                <a:moveTo>
                  <a:pt x="598" y="609"/>
                </a:moveTo>
                <a:cubicBezTo>
                  <a:pt x="598" y="783"/>
                  <a:pt x="598" y="783"/>
                  <a:pt x="598" y="783"/>
                </a:cubicBezTo>
                <a:cubicBezTo>
                  <a:pt x="598" y="850"/>
                  <a:pt x="619" y="904"/>
                  <a:pt x="661" y="944"/>
                </a:cubicBezTo>
                <a:cubicBezTo>
                  <a:pt x="661" y="944"/>
                  <a:pt x="661" y="944"/>
                  <a:pt x="661" y="944"/>
                </a:cubicBezTo>
                <a:cubicBezTo>
                  <a:pt x="661" y="898"/>
                  <a:pt x="661" y="898"/>
                  <a:pt x="661" y="898"/>
                </a:cubicBezTo>
                <a:cubicBezTo>
                  <a:pt x="645" y="869"/>
                  <a:pt x="637" y="834"/>
                  <a:pt x="637" y="794"/>
                </a:cubicBezTo>
                <a:cubicBezTo>
                  <a:pt x="637" y="760"/>
                  <a:pt x="637" y="760"/>
                  <a:pt x="637" y="760"/>
                </a:cubicBezTo>
                <a:cubicBezTo>
                  <a:pt x="690" y="760"/>
                  <a:pt x="690" y="760"/>
                  <a:pt x="690" y="760"/>
                </a:cubicBezTo>
                <a:cubicBezTo>
                  <a:pt x="690" y="760"/>
                  <a:pt x="690" y="929"/>
                  <a:pt x="690" y="937"/>
                </a:cubicBezTo>
                <a:cubicBezTo>
                  <a:pt x="690" y="953"/>
                  <a:pt x="690" y="962"/>
                  <a:pt x="689" y="966"/>
                </a:cubicBezTo>
                <a:cubicBezTo>
                  <a:pt x="682" y="1063"/>
                  <a:pt x="635" y="1128"/>
                  <a:pt x="544" y="1166"/>
                </a:cubicBezTo>
                <a:cubicBezTo>
                  <a:pt x="454" y="1128"/>
                  <a:pt x="406" y="1063"/>
                  <a:pt x="399" y="967"/>
                </a:cubicBezTo>
                <a:cubicBezTo>
                  <a:pt x="461" y="925"/>
                  <a:pt x="490" y="864"/>
                  <a:pt x="490" y="783"/>
                </a:cubicBezTo>
                <a:cubicBezTo>
                  <a:pt x="490" y="760"/>
                  <a:pt x="490" y="760"/>
                  <a:pt x="490" y="760"/>
                </a:cubicBezTo>
                <a:cubicBezTo>
                  <a:pt x="569" y="760"/>
                  <a:pt x="569" y="760"/>
                  <a:pt x="569" y="760"/>
                </a:cubicBezTo>
                <a:cubicBezTo>
                  <a:pt x="569" y="721"/>
                  <a:pt x="569" y="721"/>
                  <a:pt x="569" y="721"/>
                </a:cubicBezTo>
                <a:cubicBezTo>
                  <a:pt x="360" y="721"/>
                  <a:pt x="360" y="721"/>
                  <a:pt x="360" y="721"/>
                </a:cubicBezTo>
                <a:cubicBezTo>
                  <a:pt x="360" y="929"/>
                  <a:pt x="360" y="929"/>
                  <a:pt x="360" y="929"/>
                </a:cubicBezTo>
                <a:cubicBezTo>
                  <a:pt x="360" y="929"/>
                  <a:pt x="360" y="930"/>
                  <a:pt x="360" y="930"/>
                </a:cubicBezTo>
                <a:cubicBezTo>
                  <a:pt x="360" y="930"/>
                  <a:pt x="360" y="930"/>
                  <a:pt x="360" y="930"/>
                </a:cubicBezTo>
                <a:cubicBezTo>
                  <a:pt x="376" y="919"/>
                  <a:pt x="388" y="906"/>
                  <a:pt x="398" y="890"/>
                </a:cubicBezTo>
                <a:cubicBezTo>
                  <a:pt x="398" y="760"/>
                  <a:pt x="398" y="760"/>
                  <a:pt x="398" y="760"/>
                </a:cubicBezTo>
                <a:cubicBezTo>
                  <a:pt x="452" y="760"/>
                  <a:pt x="452" y="760"/>
                  <a:pt x="452" y="760"/>
                </a:cubicBezTo>
                <a:cubicBezTo>
                  <a:pt x="452" y="794"/>
                  <a:pt x="452" y="794"/>
                  <a:pt x="452" y="794"/>
                </a:cubicBezTo>
                <a:cubicBezTo>
                  <a:pt x="452" y="854"/>
                  <a:pt x="434" y="902"/>
                  <a:pt x="398" y="936"/>
                </a:cubicBezTo>
                <a:cubicBezTo>
                  <a:pt x="383" y="951"/>
                  <a:pt x="370" y="959"/>
                  <a:pt x="361" y="964"/>
                </a:cubicBezTo>
                <a:cubicBezTo>
                  <a:pt x="352" y="970"/>
                  <a:pt x="345" y="973"/>
                  <a:pt x="336" y="977"/>
                </a:cubicBezTo>
                <a:cubicBezTo>
                  <a:pt x="257" y="944"/>
                  <a:pt x="219" y="882"/>
                  <a:pt x="219" y="794"/>
                </a:cubicBezTo>
                <a:cubicBezTo>
                  <a:pt x="219" y="648"/>
                  <a:pt x="219" y="648"/>
                  <a:pt x="219" y="648"/>
                </a:cubicBezTo>
                <a:cubicBezTo>
                  <a:pt x="452" y="648"/>
                  <a:pt x="452" y="648"/>
                  <a:pt x="452" y="648"/>
                </a:cubicBezTo>
                <a:cubicBezTo>
                  <a:pt x="452" y="692"/>
                  <a:pt x="452" y="692"/>
                  <a:pt x="452" y="692"/>
                </a:cubicBezTo>
                <a:cubicBezTo>
                  <a:pt x="490" y="692"/>
                  <a:pt x="490" y="692"/>
                  <a:pt x="490" y="692"/>
                </a:cubicBezTo>
                <a:cubicBezTo>
                  <a:pt x="490" y="609"/>
                  <a:pt x="490" y="609"/>
                  <a:pt x="490" y="609"/>
                </a:cubicBezTo>
                <a:cubicBezTo>
                  <a:pt x="181" y="609"/>
                  <a:pt x="181" y="609"/>
                  <a:pt x="181" y="609"/>
                </a:cubicBezTo>
                <a:cubicBezTo>
                  <a:pt x="181" y="783"/>
                  <a:pt x="181" y="783"/>
                  <a:pt x="181" y="783"/>
                </a:cubicBezTo>
                <a:cubicBezTo>
                  <a:pt x="181" y="889"/>
                  <a:pt x="231" y="959"/>
                  <a:pt x="336" y="999"/>
                </a:cubicBezTo>
                <a:cubicBezTo>
                  <a:pt x="346" y="995"/>
                  <a:pt x="355" y="991"/>
                  <a:pt x="364" y="987"/>
                </a:cubicBezTo>
                <a:cubicBezTo>
                  <a:pt x="380" y="1082"/>
                  <a:pt x="439" y="1148"/>
                  <a:pt x="544" y="1188"/>
                </a:cubicBezTo>
                <a:cubicBezTo>
                  <a:pt x="649" y="1148"/>
                  <a:pt x="708" y="1082"/>
                  <a:pt x="724" y="987"/>
                </a:cubicBezTo>
                <a:cubicBezTo>
                  <a:pt x="733" y="991"/>
                  <a:pt x="743" y="995"/>
                  <a:pt x="753" y="999"/>
                </a:cubicBezTo>
                <a:cubicBezTo>
                  <a:pt x="857" y="959"/>
                  <a:pt x="907" y="889"/>
                  <a:pt x="907" y="783"/>
                </a:cubicBezTo>
                <a:cubicBezTo>
                  <a:pt x="907" y="609"/>
                  <a:pt x="907" y="609"/>
                  <a:pt x="907" y="609"/>
                </a:cubicBezTo>
                <a:lnTo>
                  <a:pt x="598" y="609"/>
                </a:lnTo>
                <a:close/>
                <a:moveTo>
                  <a:pt x="869" y="794"/>
                </a:moveTo>
                <a:cubicBezTo>
                  <a:pt x="869" y="882"/>
                  <a:pt x="831" y="944"/>
                  <a:pt x="753" y="977"/>
                </a:cubicBezTo>
                <a:cubicBezTo>
                  <a:pt x="744" y="973"/>
                  <a:pt x="735" y="969"/>
                  <a:pt x="727" y="964"/>
                </a:cubicBezTo>
                <a:cubicBezTo>
                  <a:pt x="728" y="953"/>
                  <a:pt x="729" y="941"/>
                  <a:pt x="729" y="929"/>
                </a:cubicBezTo>
                <a:cubicBezTo>
                  <a:pt x="729" y="721"/>
                  <a:pt x="729" y="721"/>
                  <a:pt x="729" y="721"/>
                </a:cubicBezTo>
                <a:cubicBezTo>
                  <a:pt x="637" y="721"/>
                  <a:pt x="637" y="721"/>
                  <a:pt x="637" y="721"/>
                </a:cubicBezTo>
                <a:cubicBezTo>
                  <a:pt x="637" y="648"/>
                  <a:pt x="637" y="648"/>
                  <a:pt x="637" y="648"/>
                </a:cubicBezTo>
                <a:cubicBezTo>
                  <a:pt x="869" y="648"/>
                  <a:pt x="869" y="648"/>
                  <a:pt x="869" y="648"/>
                </a:cubicBezTo>
                <a:lnTo>
                  <a:pt x="869" y="794"/>
                </a:lnTo>
                <a:close/>
                <a:moveTo>
                  <a:pt x="1062" y="347"/>
                </a:moveTo>
                <a:cubicBezTo>
                  <a:pt x="1074" y="347"/>
                  <a:pt x="1074" y="347"/>
                  <a:pt x="1074" y="347"/>
                </a:cubicBezTo>
                <a:cubicBezTo>
                  <a:pt x="1084" y="298"/>
                  <a:pt x="1084" y="298"/>
                  <a:pt x="1084" y="298"/>
                </a:cubicBezTo>
                <a:cubicBezTo>
                  <a:pt x="1068" y="290"/>
                  <a:pt x="1041" y="285"/>
                  <a:pt x="1016" y="285"/>
                </a:cubicBezTo>
                <a:cubicBezTo>
                  <a:pt x="944" y="285"/>
                  <a:pt x="895" y="331"/>
                  <a:pt x="895" y="392"/>
                </a:cubicBezTo>
                <a:cubicBezTo>
                  <a:pt x="895" y="451"/>
                  <a:pt x="938" y="493"/>
                  <a:pt x="1007" y="493"/>
                </a:cubicBezTo>
                <a:cubicBezTo>
                  <a:pt x="1041" y="493"/>
                  <a:pt x="1069" y="482"/>
                  <a:pt x="1089" y="464"/>
                </a:cubicBezTo>
                <a:cubicBezTo>
                  <a:pt x="1080" y="453"/>
                  <a:pt x="1080" y="453"/>
                  <a:pt x="1080" y="453"/>
                </a:cubicBezTo>
                <a:cubicBezTo>
                  <a:pt x="1062" y="466"/>
                  <a:pt x="1040" y="473"/>
                  <a:pt x="1018" y="473"/>
                </a:cubicBezTo>
                <a:cubicBezTo>
                  <a:pt x="969" y="473"/>
                  <a:pt x="932" y="440"/>
                  <a:pt x="932" y="383"/>
                </a:cubicBezTo>
                <a:cubicBezTo>
                  <a:pt x="932" y="331"/>
                  <a:pt x="962" y="302"/>
                  <a:pt x="1009" y="302"/>
                </a:cubicBezTo>
                <a:cubicBezTo>
                  <a:pt x="1047" y="302"/>
                  <a:pt x="1062" y="313"/>
                  <a:pt x="1062" y="341"/>
                </a:cubicBezTo>
                <a:lnTo>
                  <a:pt x="1062" y="347"/>
                </a:lnTo>
                <a:close/>
                <a:moveTo>
                  <a:pt x="783" y="303"/>
                </a:moveTo>
                <a:cubicBezTo>
                  <a:pt x="808" y="304"/>
                  <a:pt x="810" y="306"/>
                  <a:pt x="810" y="320"/>
                </a:cubicBezTo>
                <a:cubicBezTo>
                  <a:pt x="810" y="458"/>
                  <a:pt x="810" y="458"/>
                  <a:pt x="810" y="458"/>
                </a:cubicBezTo>
                <a:cubicBezTo>
                  <a:pt x="810" y="471"/>
                  <a:pt x="808" y="473"/>
                  <a:pt x="783" y="474"/>
                </a:cubicBezTo>
                <a:cubicBezTo>
                  <a:pt x="783" y="489"/>
                  <a:pt x="783" y="489"/>
                  <a:pt x="783" y="489"/>
                </a:cubicBezTo>
                <a:cubicBezTo>
                  <a:pt x="872" y="489"/>
                  <a:pt x="872" y="489"/>
                  <a:pt x="872" y="489"/>
                </a:cubicBezTo>
                <a:cubicBezTo>
                  <a:pt x="872" y="474"/>
                  <a:pt x="872" y="474"/>
                  <a:pt x="872" y="474"/>
                </a:cubicBezTo>
                <a:cubicBezTo>
                  <a:pt x="847" y="473"/>
                  <a:pt x="845" y="471"/>
                  <a:pt x="845" y="458"/>
                </a:cubicBezTo>
                <a:cubicBezTo>
                  <a:pt x="845" y="320"/>
                  <a:pt x="845" y="320"/>
                  <a:pt x="845" y="320"/>
                </a:cubicBezTo>
                <a:cubicBezTo>
                  <a:pt x="845" y="306"/>
                  <a:pt x="847" y="304"/>
                  <a:pt x="872" y="303"/>
                </a:cubicBezTo>
                <a:cubicBezTo>
                  <a:pt x="872" y="289"/>
                  <a:pt x="872" y="289"/>
                  <a:pt x="872" y="289"/>
                </a:cubicBezTo>
                <a:cubicBezTo>
                  <a:pt x="783" y="289"/>
                  <a:pt x="783" y="289"/>
                  <a:pt x="783" y="289"/>
                </a:cubicBezTo>
                <a:lnTo>
                  <a:pt x="783" y="303"/>
                </a:lnTo>
                <a:close/>
                <a:moveTo>
                  <a:pt x="731" y="335"/>
                </a:moveTo>
                <a:cubicBezTo>
                  <a:pt x="731" y="308"/>
                  <a:pt x="736" y="303"/>
                  <a:pt x="758" y="303"/>
                </a:cubicBezTo>
                <a:cubicBezTo>
                  <a:pt x="758" y="289"/>
                  <a:pt x="758" y="289"/>
                  <a:pt x="758" y="289"/>
                </a:cubicBezTo>
                <a:cubicBezTo>
                  <a:pt x="686" y="289"/>
                  <a:pt x="686" y="289"/>
                  <a:pt x="686" y="289"/>
                </a:cubicBezTo>
                <a:cubicBezTo>
                  <a:pt x="686" y="303"/>
                  <a:pt x="686" y="303"/>
                  <a:pt x="686" y="303"/>
                </a:cubicBezTo>
                <a:cubicBezTo>
                  <a:pt x="708" y="303"/>
                  <a:pt x="713" y="308"/>
                  <a:pt x="713" y="335"/>
                </a:cubicBezTo>
                <a:cubicBezTo>
                  <a:pt x="713" y="436"/>
                  <a:pt x="713" y="436"/>
                  <a:pt x="713" y="436"/>
                </a:cubicBezTo>
                <a:cubicBezTo>
                  <a:pt x="584" y="289"/>
                  <a:pt x="584" y="289"/>
                  <a:pt x="584" y="289"/>
                </a:cubicBezTo>
                <a:cubicBezTo>
                  <a:pt x="526" y="289"/>
                  <a:pt x="526" y="289"/>
                  <a:pt x="526" y="289"/>
                </a:cubicBezTo>
                <a:cubicBezTo>
                  <a:pt x="528" y="302"/>
                  <a:pt x="528" y="302"/>
                  <a:pt x="528" y="302"/>
                </a:cubicBezTo>
                <a:cubicBezTo>
                  <a:pt x="552" y="306"/>
                  <a:pt x="555" y="308"/>
                  <a:pt x="555" y="329"/>
                </a:cubicBezTo>
                <a:cubicBezTo>
                  <a:pt x="555" y="443"/>
                  <a:pt x="555" y="443"/>
                  <a:pt x="555" y="443"/>
                </a:cubicBezTo>
                <a:cubicBezTo>
                  <a:pt x="555" y="469"/>
                  <a:pt x="550" y="474"/>
                  <a:pt x="528" y="474"/>
                </a:cubicBezTo>
                <a:cubicBezTo>
                  <a:pt x="528" y="489"/>
                  <a:pt x="528" y="489"/>
                  <a:pt x="528" y="489"/>
                </a:cubicBezTo>
                <a:cubicBezTo>
                  <a:pt x="600" y="489"/>
                  <a:pt x="600" y="489"/>
                  <a:pt x="600" y="489"/>
                </a:cubicBezTo>
                <a:cubicBezTo>
                  <a:pt x="600" y="474"/>
                  <a:pt x="600" y="474"/>
                  <a:pt x="600" y="474"/>
                </a:cubicBezTo>
                <a:cubicBezTo>
                  <a:pt x="577" y="474"/>
                  <a:pt x="573" y="469"/>
                  <a:pt x="573" y="443"/>
                </a:cubicBezTo>
                <a:cubicBezTo>
                  <a:pt x="573" y="329"/>
                  <a:pt x="573" y="329"/>
                  <a:pt x="573" y="329"/>
                </a:cubicBezTo>
                <a:cubicBezTo>
                  <a:pt x="716" y="491"/>
                  <a:pt x="716" y="491"/>
                  <a:pt x="716" y="491"/>
                </a:cubicBezTo>
                <a:cubicBezTo>
                  <a:pt x="731" y="491"/>
                  <a:pt x="731" y="491"/>
                  <a:pt x="731" y="491"/>
                </a:cubicBezTo>
                <a:lnTo>
                  <a:pt x="731" y="335"/>
                </a:lnTo>
                <a:close/>
                <a:moveTo>
                  <a:pt x="408" y="303"/>
                </a:moveTo>
                <a:cubicBezTo>
                  <a:pt x="433" y="304"/>
                  <a:pt x="436" y="306"/>
                  <a:pt x="436" y="320"/>
                </a:cubicBezTo>
                <a:cubicBezTo>
                  <a:pt x="436" y="458"/>
                  <a:pt x="436" y="458"/>
                  <a:pt x="436" y="458"/>
                </a:cubicBezTo>
                <a:cubicBezTo>
                  <a:pt x="436" y="471"/>
                  <a:pt x="433" y="473"/>
                  <a:pt x="408" y="474"/>
                </a:cubicBezTo>
                <a:cubicBezTo>
                  <a:pt x="408" y="489"/>
                  <a:pt x="408" y="489"/>
                  <a:pt x="408" y="489"/>
                </a:cubicBezTo>
                <a:cubicBezTo>
                  <a:pt x="498" y="489"/>
                  <a:pt x="498" y="489"/>
                  <a:pt x="498" y="489"/>
                </a:cubicBezTo>
                <a:cubicBezTo>
                  <a:pt x="498" y="474"/>
                  <a:pt x="498" y="474"/>
                  <a:pt x="498" y="474"/>
                </a:cubicBezTo>
                <a:cubicBezTo>
                  <a:pt x="473" y="473"/>
                  <a:pt x="471" y="471"/>
                  <a:pt x="471" y="458"/>
                </a:cubicBezTo>
                <a:cubicBezTo>
                  <a:pt x="471" y="320"/>
                  <a:pt x="471" y="320"/>
                  <a:pt x="471" y="320"/>
                </a:cubicBezTo>
                <a:cubicBezTo>
                  <a:pt x="471" y="306"/>
                  <a:pt x="473" y="304"/>
                  <a:pt x="498" y="303"/>
                </a:cubicBezTo>
                <a:cubicBezTo>
                  <a:pt x="498" y="289"/>
                  <a:pt x="498" y="289"/>
                  <a:pt x="498" y="289"/>
                </a:cubicBezTo>
                <a:cubicBezTo>
                  <a:pt x="408" y="289"/>
                  <a:pt x="408" y="289"/>
                  <a:pt x="408" y="289"/>
                </a:cubicBezTo>
                <a:lnTo>
                  <a:pt x="408" y="303"/>
                </a:lnTo>
                <a:close/>
                <a:moveTo>
                  <a:pt x="390" y="431"/>
                </a:moveTo>
                <a:cubicBezTo>
                  <a:pt x="379" y="431"/>
                  <a:pt x="379" y="431"/>
                  <a:pt x="379" y="431"/>
                </a:cubicBezTo>
                <a:cubicBezTo>
                  <a:pt x="374" y="440"/>
                  <a:pt x="374" y="440"/>
                  <a:pt x="374" y="440"/>
                </a:cubicBezTo>
                <a:cubicBezTo>
                  <a:pt x="362" y="466"/>
                  <a:pt x="352" y="472"/>
                  <a:pt x="329" y="472"/>
                </a:cubicBezTo>
                <a:cubicBezTo>
                  <a:pt x="292" y="472"/>
                  <a:pt x="292" y="472"/>
                  <a:pt x="292" y="472"/>
                </a:cubicBezTo>
                <a:cubicBezTo>
                  <a:pt x="279" y="472"/>
                  <a:pt x="278" y="467"/>
                  <a:pt x="278" y="449"/>
                </a:cubicBezTo>
                <a:cubicBezTo>
                  <a:pt x="278" y="320"/>
                  <a:pt x="278" y="320"/>
                  <a:pt x="278" y="320"/>
                </a:cubicBezTo>
                <a:cubicBezTo>
                  <a:pt x="278" y="306"/>
                  <a:pt x="280" y="303"/>
                  <a:pt x="309" y="303"/>
                </a:cubicBezTo>
                <a:cubicBezTo>
                  <a:pt x="309" y="289"/>
                  <a:pt x="309" y="289"/>
                  <a:pt x="309" y="289"/>
                </a:cubicBezTo>
                <a:cubicBezTo>
                  <a:pt x="217" y="289"/>
                  <a:pt x="217" y="289"/>
                  <a:pt x="217" y="289"/>
                </a:cubicBezTo>
                <a:cubicBezTo>
                  <a:pt x="217" y="303"/>
                  <a:pt x="217" y="303"/>
                  <a:pt x="217" y="303"/>
                </a:cubicBezTo>
                <a:cubicBezTo>
                  <a:pt x="241" y="304"/>
                  <a:pt x="243" y="306"/>
                  <a:pt x="243" y="320"/>
                </a:cubicBezTo>
                <a:cubicBezTo>
                  <a:pt x="243" y="446"/>
                  <a:pt x="243" y="446"/>
                  <a:pt x="243" y="446"/>
                </a:cubicBezTo>
                <a:cubicBezTo>
                  <a:pt x="243" y="469"/>
                  <a:pt x="241" y="471"/>
                  <a:pt x="219" y="475"/>
                </a:cubicBezTo>
                <a:cubicBezTo>
                  <a:pt x="219" y="489"/>
                  <a:pt x="219" y="489"/>
                  <a:pt x="219" y="489"/>
                </a:cubicBezTo>
                <a:cubicBezTo>
                  <a:pt x="379" y="489"/>
                  <a:pt x="379" y="489"/>
                  <a:pt x="379" y="489"/>
                </a:cubicBezTo>
                <a:lnTo>
                  <a:pt x="390" y="431"/>
                </a:lnTo>
                <a:close/>
                <a:moveTo>
                  <a:pt x="167" y="347"/>
                </a:moveTo>
                <a:cubicBezTo>
                  <a:pt x="179" y="347"/>
                  <a:pt x="179" y="347"/>
                  <a:pt x="179" y="347"/>
                </a:cubicBezTo>
                <a:cubicBezTo>
                  <a:pt x="188" y="298"/>
                  <a:pt x="188" y="298"/>
                  <a:pt x="188" y="298"/>
                </a:cubicBezTo>
                <a:cubicBezTo>
                  <a:pt x="172" y="290"/>
                  <a:pt x="146" y="285"/>
                  <a:pt x="120" y="285"/>
                </a:cubicBezTo>
                <a:cubicBezTo>
                  <a:pt x="49" y="285"/>
                  <a:pt x="0" y="331"/>
                  <a:pt x="0" y="392"/>
                </a:cubicBezTo>
                <a:cubicBezTo>
                  <a:pt x="0" y="451"/>
                  <a:pt x="43" y="493"/>
                  <a:pt x="112" y="493"/>
                </a:cubicBezTo>
                <a:cubicBezTo>
                  <a:pt x="146" y="493"/>
                  <a:pt x="174" y="482"/>
                  <a:pt x="193" y="464"/>
                </a:cubicBezTo>
                <a:cubicBezTo>
                  <a:pt x="185" y="453"/>
                  <a:pt x="185" y="453"/>
                  <a:pt x="185" y="453"/>
                </a:cubicBezTo>
                <a:cubicBezTo>
                  <a:pt x="167" y="466"/>
                  <a:pt x="145" y="473"/>
                  <a:pt x="123" y="473"/>
                </a:cubicBezTo>
                <a:cubicBezTo>
                  <a:pt x="74" y="473"/>
                  <a:pt x="37" y="440"/>
                  <a:pt x="37" y="383"/>
                </a:cubicBezTo>
                <a:cubicBezTo>
                  <a:pt x="37" y="331"/>
                  <a:pt x="66" y="302"/>
                  <a:pt x="114" y="302"/>
                </a:cubicBezTo>
                <a:cubicBezTo>
                  <a:pt x="152" y="302"/>
                  <a:pt x="167" y="313"/>
                  <a:pt x="167" y="341"/>
                </a:cubicBezTo>
                <a:lnTo>
                  <a:pt x="167" y="347"/>
                </a:lnTo>
                <a:close/>
                <a:moveTo>
                  <a:pt x="813" y="98"/>
                </a:moveTo>
                <a:cubicBezTo>
                  <a:pt x="813" y="45"/>
                  <a:pt x="840" y="16"/>
                  <a:pt x="884" y="16"/>
                </a:cubicBezTo>
                <a:cubicBezTo>
                  <a:pt x="930" y="16"/>
                  <a:pt x="960" y="50"/>
                  <a:pt x="960" y="109"/>
                </a:cubicBezTo>
                <a:cubicBezTo>
                  <a:pt x="960" y="162"/>
                  <a:pt x="933" y="190"/>
                  <a:pt x="889" y="190"/>
                </a:cubicBezTo>
                <a:cubicBezTo>
                  <a:pt x="843" y="190"/>
                  <a:pt x="813" y="156"/>
                  <a:pt x="813" y="98"/>
                </a:cubicBezTo>
                <a:moveTo>
                  <a:pt x="776" y="107"/>
                </a:moveTo>
                <a:cubicBezTo>
                  <a:pt x="776" y="167"/>
                  <a:pt x="816" y="207"/>
                  <a:pt x="883" y="207"/>
                </a:cubicBezTo>
                <a:cubicBezTo>
                  <a:pt x="951" y="207"/>
                  <a:pt x="997" y="163"/>
                  <a:pt x="997" y="100"/>
                </a:cubicBezTo>
                <a:cubicBezTo>
                  <a:pt x="997" y="40"/>
                  <a:pt x="957" y="0"/>
                  <a:pt x="890" y="0"/>
                </a:cubicBezTo>
                <a:cubicBezTo>
                  <a:pt x="822" y="0"/>
                  <a:pt x="776" y="44"/>
                  <a:pt x="776" y="107"/>
                </a:cubicBezTo>
                <a:moveTo>
                  <a:pt x="714" y="189"/>
                </a:moveTo>
                <a:cubicBezTo>
                  <a:pt x="689" y="188"/>
                  <a:pt x="687" y="186"/>
                  <a:pt x="687" y="172"/>
                </a:cubicBezTo>
                <a:cubicBezTo>
                  <a:pt x="687" y="115"/>
                  <a:pt x="687" y="115"/>
                  <a:pt x="687" y="115"/>
                </a:cubicBezTo>
                <a:cubicBezTo>
                  <a:pt x="743" y="36"/>
                  <a:pt x="743" y="36"/>
                  <a:pt x="743" y="36"/>
                </a:cubicBezTo>
                <a:cubicBezTo>
                  <a:pt x="753" y="22"/>
                  <a:pt x="756" y="18"/>
                  <a:pt x="771" y="18"/>
                </a:cubicBezTo>
                <a:cubicBezTo>
                  <a:pt x="771" y="4"/>
                  <a:pt x="771" y="4"/>
                  <a:pt x="771" y="4"/>
                </a:cubicBezTo>
                <a:cubicBezTo>
                  <a:pt x="702" y="4"/>
                  <a:pt x="702" y="4"/>
                  <a:pt x="702" y="4"/>
                </a:cubicBezTo>
                <a:cubicBezTo>
                  <a:pt x="702" y="17"/>
                  <a:pt x="702" y="17"/>
                  <a:pt x="702" y="17"/>
                </a:cubicBezTo>
                <a:cubicBezTo>
                  <a:pt x="720" y="18"/>
                  <a:pt x="724" y="21"/>
                  <a:pt x="724" y="27"/>
                </a:cubicBezTo>
                <a:cubicBezTo>
                  <a:pt x="724" y="31"/>
                  <a:pt x="722" y="36"/>
                  <a:pt x="718" y="42"/>
                </a:cubicBezTo>
                <a:cubicBezTo>
                  <a:pt x="679" y="97"/>
                  <a:pt x="679" y="97"/>
                  <a:pt x="679" y="97"/>
                </a:cubicBezTo>
                <a:cubicBezTo>
                  <a:pt x="640" y="40"/>
                  <a:pt x="640" y="40"/>
                  <a:pt x="640" y="40"/>
                </a:cubicBezTo>
                <a:cubicBezTo>
                  <a:pt x="636" y="34"/>
                  <a:pt x="634" y="31"/>
                  <a:pt x="634" y="27"/>
                </a:cubicBezTo>
                <a:cubicBezTo>
                  <a:pt x="634" y="21"/>
                  <a:pt x="639" y="18"/>
                  <a:pt x="657" y="17"/>
                </a:cubicBezTo>
                <a:cubicBezTo>
                  <a:pt x="657" y="4"/>
                  <a:pt x="657" y="4"/>
                  <a:pt x="657" y="4"/>
                </a:cubicBezTo>
                <a:cubicBezTo>
                  <a:pt x="568" y="4"/>
                  <a:pt x="568" y="4"/>
                  <a:pt x="568" y="4"/>
                </a:cubicBezTo>
                <a:cubicBezTo>
                  <a:pt x="568" y="18"/>
                  <a:pt x="568" y="18"/>
                  <a:pt x="568" y="18"/>
                </a:cubicBezTo>
                <a:cubicBezTo>
                  <a:pt x="581" y="18"/>
                  <a:pt x="585" y="22"/>
                  <a:pt x="595" y="36"/>
                </a:cubicBezTo>
                <a:cubicBezTo>
                  <a:pt x="652" y="117"/>
                  <a:pt x="652" y="117"/>
                  <a:pt x="652" y="117"/>
                </a:cubicBezTo>
                <a:cubicBezTo>
                  <a:pt x="652" y="172"/>
                  <a:pt x="652" y="172"/>
                  <a:pt x="652" y="172"/>
                </a:cubicBezTo>
                <a:cubicBezTo>
                  <a:pt x="652" y="186"/>
                  <a:pt x="650" y="188"/>
                  <a:pt x="625" y="189"/>
                </a:cubicBezTo>
                <a:cubicBezTo>
                  <a:pt x="625" y="203"/>
                  <a:pt x="625" y="203"/>
                  <a:pt x="625" y="203"/>
                </a:cubicBezTo>
                <a:cubicBezTo>
                  <a:pt x="714" y="203"/>
                  <a:pt x="714" y="203"/>
                  <a:pt x="714" y="203"/>
                </a:cubicBezTo>
                <a:lnTo>
                  <a:pt x="714" y="189"/>
                </a:lnTo>
                <a:close/>
                <a:moveTo>
                  <a:pt x="444" y="120"/>
                </a:moveTo>
                <a:cubicBezTo>
                  <a:pt x="476" y="47"/>
                  <a:pt x="476" y="47"/>
                  <a:pt x="476" y="47"/>
                </a:cubicBezTo>
                <a:cubicBezTo>
                  <a:pt x="508" y="120"/>
                  <a:pt x="508" y="120"/>
                  <a:pt x="508" y="120"/>
                </a:cubicBezTo>
                <a:lnTo>
                  <a:pt x="444" y="120"/>
                </a:lnTo>
                <a:close/>
                <a:moveTo>
                  <a:pt x="446" y="189"/>
                </a:moveTo>
                <a:cubicBezTo>
                  <a:pt x="427" y="189"/>
                  <a:pt x="421" y="185"/>
                  <a:pt x="421" y="176"/>
                </a:cubicBezTo>
                <a:cubicBezTo>
                  <a:pt x="421" y="173"/>
                  <a:pt x="423" y="168"/>
                  <a:pt x="425" y="164"/>
                </a:cubicBezTo>
                <a:cubicBezTo>
                  <a:pt x="437" y="136"/>
                  <a:pt x="437" y="136"/>
                  <a:pt x="437" y="136"/>
                </a:cubicBezTo>
                <a:cubicBezTo>
                  <a:pt x="515" y="136"/>
                  <a:pt x="515" y="136"/>
                  <a:pt x="515" y="136"/>
                </a:cubicBezTo>
                <a:cubicBezTo>
                  <a:pt x="528" y="167"/>
                  <a:pt x="528" y="167"/>
                  <a:pt x="528" y="167"/>
                </a:cubicBezTo>
                <a:cubicBezTo>
                  <a:pt x="530" y="171"/>
                  <a:pt x="531" y="175"/>
                  <a:pt x="531" y="178"/>
                </a:cubicBezTo>
                <a:cubicBezTo>
                  <a:pt x="531" y="186"/>
                  <a:pt x="526" y="189"/>
                  <a:pt x="509" y="189"/>
                </a:cubicBezTo>
                <a:cubicBezTo>
                  <a:pt x="509" y="203"/>
                  <a:pt x="509" y="203"/>
                  <a:pt x="509" y="203"/>
                </a:cubicBezTo>
                <a:cubicBezTo>
                  <a:pt x="591" y="203"/>
                  <a:pt x="591" y="203"/>
                  <a:pt x="591" y="203"/>
                </a:cubicBezTo>
                <a:cubicBezTo>
                  <a:pt x="591" y="189"/>
                  <a:pt x="591" y="189"/>
                  <a:pt x="591" y="189"/>
                </a:cubicBezTo>
                <a:cubicBezTo>
                  <a:pt x="576" y="188"/>
                  <a:pt x="574" y="185"/>
                  <a:pt x="567" y="169"/>
                </a:cubicBezTo>
                <a:cubicBezTo>
                  <a:pt x="492" y="1"/>
                  <a:pt x="492" y="1"/>
                  <a:pt x="492" y="1"/>
                </a:cubicBezTo>
                <a:cubicBezTo>
                  <a:pt x="478" y="1"/>
                  <a:pt x="478" y="1"/>
                  <a:pt x="478" y="1"/>
                </a:cubicBezTo>
                <a:cubicBezTo>
                  <a:pt x="403" y="169"/>
                  <a:pt x="403" y="169"/>
                  <a:pt x="403" y="169"/>
                </a:cubicBezTo>
                <a:cubicBezTo>
                  <a:pt x="397" y="185"/>
                  <a:pt x="394" y="188"/>
                  <a:pt x="379" y="189"/>
                </a:cubicBezTo>
                <a:cubicBezTo>
                  <a:pt x="379" y="203"/>
                  <a:pt x="379" y="203"/>
                  <a:pt x="379" y="203"/>
                </a:cubicBezTo>
                <a:cubicBezTo>
                  <a:pt x="446" y="203"/>
                  <a:pt x="446" y="203"/>
                  <a:pt x="446" y="203"/>
                </a:cubicBezTo>
                <a:lnTo>
                  <a:pt x="446" y="189"/>
                </a:lnTo>
                <a:close/>
                <a:moveTo>
                  <a:pt x="164" y="189"/>
                </a:moveTo>
                <a:cubicBezTo>
                  <a:pt x="142" y="189"/>
                  <a:pt x="137" y="184"/>
                  <a:pt x="137" y="157"/>
                </a:cubicBezTo>
                <a:cubicBezTo>
                  <a:pt x="137" y="42"/>
                  <a:pt x="137" y="42"/>
                  <a:pt x="137" y="42"/>
                </a:cubicBezTo>
                <a:cubicBezTo>
                  <a:pt x="216" y="197"/>
                  <a:pt x="216" y="197"/>
                  <a:pt x="216" y="197"/>
                </a:cubicBezTo>
                <a:cubicBezTo>
                  <a:pt x="223" y="197"/>
                  <a:pt x="223" y="197"/>
                  <a:pt x="223" y="197"/>
                </a:cubicBezTo>
                <a:cubicBezTo>
                  <a:pt x="301" y="42"/>
                  <a:pt x="301" y="42"/>
                  <a:pt x="301" y="42"/>
                </a:cubicBezTo>
                <a:cubicBezTo>
                  <a:pt x="301" y="172"/>
                  <a:pt x="301" y="172"/>
                  <a:pt x="301" y="172"/>
                </a:cubicBezTo>
                <a:cubicBezTo>
                  <a:pt x="301" y="186"/>
                  <a:pt x="299" y="188"/>
                  <a:pt x="276" y="189"/>
                </a:cubicBezTo>
                <a:cubicBezTo>
                  <a:pt x="276" y="203"/>
                  <a:pt x="276" y="203"/>
                  <a:pt x="276" y="203"/>
                </a:cubicBezTo>
                <a:cubicBezTo>
                  <a:pt x="362" y="203"/>
                  <a:pt x="362" y="203"/>
                  <a:pt x="362" y="203"/>
                </a:cubicBezTo>
                <a:cubicBezTo>
                  <a:pt x="362" y="189"/>
                  <a:pt x="362" y="189"/>
                  <a:pt x="362" y="189"/>
                </a:cubicBezTo>
                <a:cubicBezTo>
                  <a:pt x="338" y="188"/>
                  <a:pt x="336" y="186"/>
                  <a:pt x="336" y="172"/>
                </a:cubicBezTo>
                <a:cubicBezTo>
                  <a:pt x="336" y="34"/>
                  <a:pt x="336" y="34"/>
                  <a:pt x="336" y="34"/>
                </a:cubicBezTo>
                <a:cubicBezTo>
                  <a:pt x="336" y="21"/>
                  <a:pt x="338" y="19"/>
                  <a:pt x="362" y="18"/>
                </a:cubicBezTo>
                <a:cubicBezTo>
                  <a:pt x="362" y="4"/>
                  <a:pt x="362" y="4"/>
                  <a:pt x="362" y="4"/>
                </a:cubicBezTo>
                <a:cubicBezTo>
                  <a:pt x="302" y="4"/>
                  <a:pt x="302" y="4"/>
                  <a:pt x="302" y="4"/>
                </a:cubicBezTo>
                <a:cubicBezTo>
                  <a:pt x="229" y="148"/>
                  <a:pt x="229" y="148"/>
                  <a:pt x="229" y="148"/>
                </a:cubicBezTo>
                <a:cubicBezTo>
                  <a:pt x="156" y="4"/>
                  <a:pt x="156" y="4"/>
                  <a:pt x="156" y="4"/>
                </a:cubicBezTo>
                <a:cubicBezTo>
                  <a:pt x="92" y="4"/>
                  <a:pt x="92" y="4"/>
                  <a:pt x="92" y="4"/>
                </a:cubicBezTo>
                <a:cubicBezTo>
                  <a:pt x="92" y="17"/>
                  <a:pt x="92" y="17"/>
                  <a:pt x="92" y="17"/>
                </a:cubicBezTo>
                <a:cubicBezTo>
                  <a:pt x="115" y="20"/>
                  <a:pt x="119" y="22"/>
                  <a:pt x="119" y="47"/>
                </a:cubicBezTo>
                <a:cubicBezTo>
                  <a:pt x="119" y="157"/>
                  <a:pt x="119" y="157"/>
                  <a:pt x="119" y="157"/>
                </a:cubicBezTo>
                <a:cubicBezTo>
                  <a:pt x="119" y="184"/>
                  <a:pt x="114" y="189"/>
                  <a:pt x="92" y="189"/>
                </a:cubicBezTo>
                <a:cubicBezTo>
                  <a:pt x="92" y="203"/>
                  <a:pt x="92" y="203"/>
                  <a:pt x="92" y="203"/>
                </a:cubicBezTo>
                <a:cubicBezTo>
                  <a:pt x="164" y="203"/>
                  <a:pt x="164" y="203"/>
                  <a:pt x="164" y="203"/>
                </a:cubicBezTo>
                <a:lnTo>
                  <a:pt x="164" y="189"/>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p:txBody>
          <a:bodyPr/>
          <a:lstStyle/>
          <a:p>
            <a:r>
              <a:rPr lang="en-US"/>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5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no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655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5F197-B1B8-4584-8B75-5D45B647D250}"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1725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71774" y="2733676"/>
            <a:ext cx="4452939" cy="1371600"/>
          </a:xfrm>
        </p:spPr>
        <p:txBody>
          <a:bodyPr anchor="ctr" anchorCtr="0"/>
          <a:lstStyle>
            <a:lvl1pPr algn="l">
              <a:defRPr sz="4000"/>
            </a:lvl1pPr>
          </a:lstStyle>
          <a:p>
            <a:r>
              <a:rPr lang="en-US"/>
              <a:t>CLICK TO EDIT MASTER TITLE STYLE</a:t>
            </a:r>
          </a:p>
        </p:txBody>
      </p:sp>
      <p:sp>
        <p:nvSpPr>
          <p:cNvPr id="3" name="Date Placeholder 2"/>
          <p:cNvSpPr>
            <a:spLocks noGrp="1"/>
          </p:cNvSpPr>
          <p:nvPr>
            <p:ph type="dt" sz="half" idx="10"/>
          </p:nvPr>
        </p:nvSpPr>
        <p:spPr/>
        <p:txBody>
          <a:bodyPr/>
          <a:lstStyle/>
          <a:p>
            <a:fld id="{3465F197-B1B8-4584-8B75-5D45B647D250}"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3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780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24052" y="536576"/>
            <a:ext cx="2742486" cy="5435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3138" y="536576"/>
            <a:ext cx="7592510" cy="543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194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3" name="Content Placeholder 2"/>
          <p:cNvSpPr>
            <a:spLocks noGrp="1"/>
          </p:cNvSpPr>
          <p:nvPr>
            <p:ph idx="1"/>
          </p:nvPr>
        </p:nvSpPr>
        <p:spPr>
          <a:xfrm>
            <a:off x="973138" y="1590674"/>
            <a:ext cx="9998921" cy="43891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9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ategy and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 STYLE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19" name="Text Placeholder 9"/>
          <p:cNvSpPr>
            <a:spLocks noGrp="1"/>
          </p:cNvSpPr>
          <p:nvPr>
            <p:ph type="body" sz="quarter" idx="13"/>
          </p:nvPr>
        </p:nvSpPr>
        <p:spPr>
          <a:xfrm>
            <a:off x="973138"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0" name="Text Placeholder 14"/>
          <p:cNvSpPr>
            <a:spLocks noGrp="1"/>
          </p:cNvSpPr>
          <p:nvPr>
            <p:ph type="body" sz="quarter" idx="17"/>
          </p:nvPr>
        </p:nvSpPr>
        <p:spPr>
          <a:xfrm>
            <a:off x="9731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21" name="Text Placeholder 14"/>
          <p:cNvSpPr>
            <a:spLocks noGrp="1"/>
          </p:cNvSpPr>
          <p:nvPr>
            <p:ph type="body" sz="quarter" idx="18"/>
          </p:nvPr>
        </p:nvSpPr>
        <p:spPr>
          <a:xfrm>
            <a:off x="3547005"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22" name="Text Placeholder 14"/>
          <p:cNvSpPr>
            <a:spLocks noGrp="1"/>
          </p:cNvSpPr>
          <p:nvPr>
            <p:ph type="body" sz="quarter" idx="19"/>
          </p:nvPr>
        </p:nvSpPr>
        <p:spPr>
          <a:xfrm>
            <a:off x="6120872"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23" name="Text Placeholder 14"/>
          <p:cNvSpPr>
            <a:spLocks noGrp="1"/>
          </p:cNvSpPr>
          <p:nvPr>
            <p:ph type="body" sz="quarter" idx="20"/>
          </p:nvPr>
        </p:nvSpPr>
        <p:spPr>
          <a:xfrm>
            <a:off x="8694738" y="4610073"/>
            <a:ext cx="2286000"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24" name="Text Placeholder 9"/>
          <p:cNvSpPr>
            <a:spLocks noGrp="1"/>
          </p:cNvSpPr>
          <p:nvPr>
            <p:ph type="body" sz="quarter" idx="21"/>
          </p:nvPr>
        </p:nvSpPr>
        <p:spPr>
          <a:xfrm>
            <a:off x="3547005"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9"/>
          <p:cNvSpPr>
            <a:spLocks noGrp="1"/>
          </p:cNvSpPr>
          <p:nvPr>
            <p:ph type="body" sz="quarter" idx="22"/>
          </p:nvPr>
        </p:nvSpPr>
        <p:spPr>
          <a:xfrm>
            <a:off x="6120872"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9"/>
          <p:cNvSpPr>
            <a:spLocks noGrp="1"/>
          </p:cNvSpPr>
          <p:nvPr>
            <p:ph type="body" sz="quarter" idx="23"/>
          </p:nvPr>
        </p:nvSpPr>
        <p:spPr>
          <a:xfrm>
            <a:off x="8694738" y="4892548"/>
            <a:ext cx="2286000" cy="1444752"/>
          </a:xfrm>
        </p:spPr>
        <p:txBody>
          <a:bodyPr tIns="91440" bIns="45720"/>
          <a:lstStyle>
            <a:lvl1pPr marL="171450" indent="-171450">
              <a:spcBef>
                <a:spcPts val="900"/>
              </a:spcBef>
              <a:buFont typeface="Arial" panose="020B0604020202020204" pitchFamily="34" charset="0"/>
              <a:buChar char="•"/>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Content Placeholder 2"/>
          <p:cNvSpPr>
            <a:spLocks noGrp="1"/>
          </p:cNvSpPr>
          <p:nvPr>
            <p:ph idx="24"/>
          </p:nvPr>
        </p:nvSpPr>
        <p:spPr>
          <a:xfrm>
            <a:off x="973138" y="1866900"/>
            <a:ext cx="9998921" cy="552450"/>
          </a:xfrm>
        </p:spPr>
        <p:txBody>
          <a:bodyPr tIns="91440"/>
          <a:lstStyle>
            <a:lvl1pPr marL="0" indent="0">
              <a:spcBef>
                <a:spcPts val="0"/>
              </a:spcBef>
              <a:buNone/>
              <a:defRPr sz="1600"/>
            </a:lvl1pPr>
            <a:lvl4pPr marL="1371600" indent="0">
              <a:buNone/>
              <a:defRPr/>
            </a:lvl4pPr>
          </a:lstStyle>
          <a:p>
            <a:pPr lvl="0"/>
            <a:r>
              <a:rPr lang="en-US"/>
              <a:t>Click to edit Master text styles</a:t>
            </a:r>
          </a:p>
          <a:p>
            <a:pPr lvl="0"/>
            <a:r>
              <a:rPr lang="en-US"/>
              <a:t>Second level</a:t>
            </a:r>
          </a:p>
        </p:txBody>
      </p:sp>
      <p:sp>
        <p:nvSpPr>
          <p:cNvPr id="31" name="Text Placeholder 14"/>
          <p:cNvSpPr>
            <a:spLocks noGrp="1"/>
          </p:cNvSpPr>
          <p:nvPr>
            <p:ph type="body" sz="quarter" idx="25"/>
          </p:nvPr>
        </p:nvSpPr>
        <p:spPr>
          <a:xfrm>
            <a:off x="973244" y="1597025"/>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32" name="Content Placeholder 2"/>
          <p:cNvSpPr>
            <a:spLocks noGrp="1"/>
          </p:cNvSpPr>
          <p:nvPr>
            <p:ph idx="26"/>
          </p:nvPr>
        </p:nvSpPr>
        <p:spPr>
          <a:xfrm>
            <a:off x="973138" y="3162300"/>
            <a:ext cx="9998921" cy="923925"/>
          </a:xfrm>
        </p:spPr>
        <p:txBody>
          <a:bodyPr tIns="91440"/>
          <a:lstStyle>
            <a:lvl1pPr marL="171450" indent="-171450">
              <a:spcBef>
                <a:spcPts val="900"/>
              </a:spcBef>
              <a:buFont typeface="Arial" panose="020B0604020202020204" pitchFamily="34" charset="0"/>
              <a:buChar char="•"/>
              <a:defRPr sz="1600"/>
            </a:lvl1pPr>
            <a:lvl4pPr marL="1371600" indent="0">
              <a:buNone/>
              <a:defRPr/>
            </a:lvl4pPr>
          </a:lstStyle>
          <a:p>
            <a:pPr lvl="0"/>
            <a:r>
              <a:rPr lang="en-US"/>
              <a:t>Click to edit Master text styles</a:t>
            </a:r>
          </a:p>
          <a:p>
            <a:pPr lvl="0"/>
            <a:r>
              <a:rPr lang="en-US"/>
              <a:t>Second level</a:t>
            </a:r>
          </a:p>
          <a:p>
            <a:pPr lvl="0"/>
            <a:r>
              <a:rPr lang="en-US"/>
              <a:t>Third level</a:t>
            </a:r>
          </a:p>
        </p:txBody>
      </p:sp>
      <p:sp>
        <p:nvSpPr>
          <p:cNvPr id="33" name="Text Placeholder 14"/>
          <p:cNvSpPr>
            <a:spLocks noGrp="1"/>
          </p:cNvSpPr>
          <p:nvPr>
            <p:ph type="body" sz="quarter" idx="27"/>
          </p:nvPr>
        </p:nvSpPr>
        <p:spPr>
          <a:xfrm>
            <a:off x="973244" y="2889547"/>
            <a:ext cx="10001397" cy="274320"/>
          </a:xfrm>
        </p:spPr>
        <p:txBody>
          <a:bodyPr bIns="0" anchor="t" anchorCtr="0"/>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a:t>
            </a:r>
          </a:p>
        </p:txBody>
      </p:sp>
      <p:sp>
        <p:nvSpPr>
          <p:cNvPr id="18" name="Rectangle 17"/>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6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 black_gray">
    <p:spTree>
      <p:nvGrpSpPr>
        <p:cNvPr id="1" name=""/>
        <p:cNvGrpSpPr/>
        <p:nvPr/>
      </p:nvGrpSpPr>
      <p:grpSpPr>
        <a:xfrm>
          <a:off x="0" y="0"/>
          <a:ext cx="0" cy="0"/>
          <a:chOff x="0" y="0"/>
          <a:chExt cx="0" cy="0"/>
        </a:xfrm>
      </p:grpSpPr>
      <p:sp>
        <p:nvSpPr>
          <p:cNvPr id="6" name="Rectangle 5"/>
          <p:cNvSpPr/>
          <p:nvPr userDrawn="1"/>
        </p:nvSpPr>
        <p:spPr>
          <a:xfrm>
            <a:off x="4416425" y="0"/>
            <a:ext cx="7772400" cy="685800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9" y="2366169"/>
            <a:ext cx="3065462" cy="2125663"/>
          </a:xfrm>
        </p:spPr>
        <p:txBody>
          <a:bodyPr tIns="0" bIns="0" anchor="ctr" anchorCtr="0"/>
          <a:lstStyle>
            <a:lvl1pPr>
              <a:defRPr>
                <a:solidFill>
                  <a:schemeClr val="tx1"/>
                </a:solidFill>
              </a:defRPr>
            </a:lvl1pPr>
          </a:lstStyle>
          <a:p>
            <a:r>
              <a:rPr lang="en-US"/>
              <a:t>CLICK TO EDIT TITLE</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7" name="Rectangle 6"/>
          <p:cNvSpPr/>
          <p:nvPr userDrawn="1"/>
        </p:nvSpPr>
        <p:spPr>
          <a:xfrm rot="16200000">
            <a:off x="-1624964" y="3362325"/>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15" name="Content Placeholder 3"/>
          <p:cNvSpPr>
            <a:spLocks noGrp="1"/>
          </p:cNvSpPr>
          <p:nvPr>
            <p:ph sz="half" idx="13"/>
          </p:nvPr>
        </p:nvSpPr>
        <p:spPr>
          <a:xfrm>
            <a:off x="4991100" y="1597026"/>
            <a:ext cx="6678613" cy="3663950"/>
          </a:xfrm>
        </p:spPr>
        <p:txBody>
          <a:bodyPr vert="horz" lIns="0" tIns="0" rIns="0" bIns="0" rtlCol="0" anchor="ctr" anchorCtr="0">
            <a:noAutofit/>
          </a:bodyPr>
          <a:lstStyle>
            <a:lvl1pPr marL="0" indent="0">
              <a:lnSpc>
                <a:spcPct val="125000"/>
              </a:lnSpc>
              <a:buNone/>
              <a:defRPr lang="en-US" sz="2200" dirty="0" smtClean="0">
                <a:solidFill>
                  <a:schemeClr val="tx1"/>
                </a:solidFill>
              </a:defRPr>
            </a:lvl1pPr>
            <a:lvl2pPr marL="457200" indent="0">
              <a:buClr>
                <a:schemeClr val="tx1"/>
              </a:buClr>
              <a:buNone/>
              <a:defRPr lang="en-US" sz="2200" dirty="0" smtClean="0"/>
            </a:lvl2pPr>
            <a:lvl3pPr marL="914400" indent="0">
              <a:buClr>
                <a:schemeClr val="tx1"/>
              </a:buClr>
              <a:buNone/>
              <a:defRPr lang="en-US" sz="2200" dirty="0" smtClean="0"/>
            </a:lvl3pPr>
            <a:lvl4pPr marL="1371600" indent="0">
              <a:buClr>
                <a:schemeClr val="tx1"/>
              </a:buClr>
              <a:buNone/>
              <a:defRPr lang="en-US" sz="2200" dirty="0" smtClean="0"/>
            </a:lvl4pPr>
            <a:lvl5pPr marL="1828800" indent="0">
              <a:buClr>
                <a:schemeClr val="tx1"/>
              </a:buClr>
              <a:buNone/>
              <a:defRPr lang="en-US" sz="2200" dirty="0"/>
            </a:lvl5pPr>
          </a:lstStyle>
          <a:p>
            <a:pPr lvl="0"/>
            <a:r>
              <a:rPr lang="en-US"/>
              <a:t>Click to edit Master text styles</a:t>
            </a:r>
          </a:p>
        </p:txBody>
      </p:sp>
      <p:sp>
        <p:nvSpPr>
          <p:cNvPr id="17" name="TextBox 16"/>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Tree>
    <p:extLst>
      <p:ext uri="{BB962C8B-B14F-4D97-AF65-F5344CB8AC3E}">
        <p14:creationId xmlns:p14="http://schemas.microsoft.com/office/powerpoint/2010/main" val="23560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_image righ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991100" y="0"/>
            <a:ext cx="7197725" cy="6858000"/>
          </a:xfrm>
        </p:spPr>
        <p:txBody>
          <a:bodyPr/>
          <a:lstStyle>
            <a:lvl1pPr marL="0" indent="0">
              <a:buNone/>
              <a:defRPr/>
            </a:lvl1pPr>
          </a:lstStyle>
          <a:p>
            <a:endParaRPr lang="en-US"/>
          </a:p>
        </p:txBody>
      </p:sp>
      <p:sp>
        <p:nvSpPr>
          <p:cNvPr id="2" name="Title 1"/>
          <p:cNvSpPr>
            <a:spLocks noGrp="1"/>
          </p:cNvSpPr>
          <p:nvPr>
            <p:ph type="title" hasCustomPrompt="1"/>
          </p:nvPr>
        </p:nvSpPr>
        <p:spPr>
          <a:xfrm>
            <a:off x="973138" y="2366169"/>
            <a:ext cx="3656012" cy="2125663"/>
          </a:xfrm>
        </p:spPr>
        <p:txBody>
          <a:bodyPr tIns="0" bIns="0" anchor="ctr" anchorCtr="0"/>
          <a:lstStyle>
            <a:lvl1pPr>
              <a:defRPr sz="3200">
                <a:solidFill>
                  <a:schemeClr val="tx1"/>
                </a:solidFill>
              </a:defRPr>
            </a:lvl1pPr>
          </a:lstStyle>
          <a:p>
            <a:r>
              <a:rPr lang="en-US"/>
              <a:t>CLICK TO EDIT MASTER TITLE</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3465F197-B1B8-4584-8B75-5D45B647D250}" type="datetimeFigureOut">
              <a:rPr lang="en-US" smtClean="0"/>
              <a:pPr/>
              <a:t>6/4/2026</a:t>
            </a:fld>
            <a:endParaRPr lang="en-US"/>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
        <p:nvSpPr>
          <p:cNvPr id="17" name="TextBox 16"/>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
        <p:nvSpPr>
          <p:cNvPr id="10" name="Text Placeholder 9"/>
          <p:cNvSpPr>
            <a:spLocks noGrp="1"/>
          </p:cNvSpPr>
          <p:nvPr>
            <p:ph type="body" sz="quarter" idx="13"/>
          </p:nvPr>
        </p:nvSpPr>
        <p:spPr>
          <a:xfrm>
            <a:off x="973138" y="4838700"/>
            <a:ext cx="3665537" cy="12763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23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ck_blu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89777"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2"/>
                </a:solidFill>
              </a:defRPr>
            </a:lvl1pPr>
          </a:lstStyle>
          <a:p>
            <a:fld id="{3465F197-B1B8-4584-8B75-5D45B647D250}" type="datetimeFigureOut">
              <a:rPr lang="en-US" smtClean="0"/>
              <a:pPr/>
              <a:t>6/4/2026</a:t>
            </a:fld>
            <a:endParaRPr lang="en-US"/>
          </a:p>
        </p:txBody>
      </p:sp>
      <p:sp>
        <p:nvSpPr>
          <p:cNvPr id="11" name="TextBox 10"/>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bg2"/>
                </a:solidFill>
              </a:rPr>
              <a:t>©2020 MFMER  |  slide-</a:t>
            </a:r>
            <a:fld id="{D445C29B-035B-48ED-941F-A66A11A8A322}" type="slidenum">
              <a:rPr lang="en-US" sz="700" smtClean="0">
                <a:solidFill>
                  <a:schemeClr val="bg2"/>
                </a:solidFill>
              </a:rPr>
              <a:pPr lvl="0"/>
              <a:t>‹#›</a:t>
            </a:fld>
            <a:endParaRPr lang="en-US" sz="700">
              <a:solidFill>
                <a:schemeClr val="bg2"/>
              </a:solidFill>
            </a:endParaRPr>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25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ck_white border">
    <p:spTree>
      <p:nvGrpSpPr>
        <p:cNvPr id="1" name=""/>
        <p:cNvGrpSpPr/>
        <p:nvPr/>
      </p:nvGrpSpPr>
      <p:grpSpPr>
        <a:xfrm>
          <a:off x="0" y="0"/>
          <a:ext cx="0" cy="0"/>
          <a:chOff x="0" y="0"/>
          <a:chExt cx="0" cy="0"/>
        </a:xfrm>
      </p:grpSpPr>
      <p:sp>
        <p:nvSpPr>
          <p:cNvPr id="7" name="Rectangle 6"/>
          <p:cNvSpPr/>
          <p:nvPr userDrawn="1"/>
        </p:nvSpPr>
        <p:spPr>
          <a:xfrm>
            <a:off x="0" y="0"/>
            <a:ext cx="60990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Rectangle 7"/>
          <p:cNvSpPr/>
          <p:nvPr userDrawn="1"/>
        </p:nvSpPr>
        <p:spPr>
          <a:xfrm>
            <a:off x="6089777" y="0"/>
            <a:ext cx="60990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Rectangle 9"/>
          <p:cNvSpPr/>
          <p:nvPr userDrawn="1"/>
        </p:nvSpPr>
        <p:spPr>
          <a:xfrm>
            <a:off x="541338" y="536575"/>
            <a:ext cx="11125200" cy="580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973139" y="1077914"/>
            <a:ext cx="10007600" cy="587375"/>
          </a:xfrm>
        </p:spPr>
        <p:txBody>
          <a:bodyPr/>
          <a:lstStyle>
            <a:lvl1pPr>
              <a:defRPr>
                <a:solidFill>
                  <a:schemeClr val="tx1"/>
                </a:solidFill>
              </a:defRPr>
            </a:lvl1pPr>
          </a:lstStyle>
          <a:p>
            <a:r>
              <a:rPr lang="en-US"/>
              <a:t>CLICK TO EDIT TITLE STYLE</a:t>
            </a:r>
          </a:p>
        </p:txBody>
      </p:sp>
      <p:sp>
        <p:nvSpPr>
          <p:cNvPr id="3" name="Content Placeholder 2"/>
          <p:cNvSpPr>
            <a:spLocks noGrp="1"/>
          </p:cNvSpPr>
          <p:nvPr>
            <p:ph idx="1"/>
          </p:nvPr>
        </p:nvSpPr>
        <p:spPr>
          <a:xfrm>
            <a:off x="973139" y="2132013"/>
            <a:ext cx="10007600" cy="3668712"/>
          </a:xfrm>
        </p:spPr>
        <p:txBody>
          <a:bodyPr/>
          <a:lstStyle>
            <a:lvl1pPr>
              <a:defRPr>
                <a:solidFill>
                  <a:schemeClr val="tx1"/>
                </a:solidFill>
              </a:defRPr>
            </a:lvl1pPr>
            <a:lvl2pPr>
              <a:buClr>
                <a:schemeClr val="tx1">
                  <a:lumMod val="50000"/>
                  <a:lumOff val="50000"/>
                </a:schemeClr>
              </a:buClr>
              <a:defRPr>
                <a:solidFill>
                  <a:schemeClr val="tx1"/>
                </a:solidFill>
              </a:defRPr>
            </a:lvl2pPr>
            <a:lvl3pPr>
              <a:buClr>
                <a:schemeClr val="tx1">
                  <a:lumMod val="50000"/>
                  <a:lumOff val="50000"/>
                </a:schemeClr>
              </a:buClr>
              <a:defRPr>
                <a:solidFill>
                  <a:schemeClr val="tx1"/>
                </a:solidFill>
              </a:defRPr>
            </a:lvl3pPr>
            <a:lvl4pPr>
              <a:buClr>
                <a:schemeClr val="tx1">
                  <a:lumMod val="50000"/>
                  <a:lumOff val="50000"/>
                </a:schemeClr>
              </a:buClr>
              <a:defRPr>
                <a:solidFill>
                  <a:schemeClr val="tx1"/>
                </a:solidFill>
              </a:defRPr>
            </a:lvl4pPr>
            <a:lvl5pPr>
              <a:buClr>
                <a:schemeClr val="tx1">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5F197-B1B8-4584-8B75-5D45B647D250}" type="datetimeFigureOut">
              <a:rPr lang="en-US" smtClean="0"/>
              <a:t>6/4/2026</a:t>
            </a:fld>
            <a:endParaRPr lang="en-US"/>
          </a:p>
        </p:txBody>
      </p:sp>
      <p:sp>
        <p:nvSpPr>
          <p:cNvPr id="11" name="TextBox 10"/>
          <p:cNvSpPr txBox="1"/>
          <p:nvPr userDrawn="1"/>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bg2"/>
                </a:solidFill>
              </a:rPr>
              <a:t>©2020 MFMER  |  slide-</a:t>
            </a:r>
            <a:fld id="{D445C29B-035B-48ED-941F-A66A11A8A322}" type="slidenum">
              <a:rPr lang="en-US" sz="700" smtClean="0">
                <a:solidFill>
                  <a:schemeClr val="bg2"/>
                </a:solidFill>
              </a:rPr>
              <a:pPr lvl="0"/>
              <a:t>‹#›</a:t>
            </a:fld>
            <a:endParaRPr lang="en-US" sz="700">
              <a:solidFill>
                <a:schemeClr val="bg2"/>
              </a:solidFill>
            </a:endParaRPr>
          </a:p>
        </p:txBody>
      </p:sp>
      <p:sp>
        <p:nvSpPr>
          <p:cNvPr id="12"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a:p>
        </p:txBody>
      </p:sp>
      <p:sp>
        <p:nvSpPr>
          <p:cNvPr id="14" name="Rectangle 13"/>
          <p:cNvSpPr/>
          <p:nvPr userDrawn="1"/>
        </p:nvSpPr>
        <p:spPr>
          <a:xfrm>
            <a:off x="973138" y="0"/>
            <a:ext cx="338328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3138" y="536575"/>
            <a:ext cx="9998921" cy="587375"/>
          </a:xfrm>
          <a:prstGeom prst="rect">
            <a:avLst/>
          </a:prstGeom>
        </p:spPr>
        <p:txBody>
          <a:bodyPr vert="horz" lIns="0" tIns="45724" rIns="0" bIns="45724" rtlCol="0" anchor="t" anchorCtr="0">
            <a:noAutofit/>
          </a:bodyPr>
          <a:lstStyle/>
          <a:p>
            <a:r>
              <a:rPr lang="en-US"/>
              <a:t>CLICK TO EDIT TITLE STYLE</a:t>
            </a:r>
          </a:p>
        </p:txBody>
      </p:sp>
      <p:sp>
        <p:nvSpPr>
          <p:cNvPr id="3" name="Text Placeholder 2"/>
          <p:cNvSpPr>
            <a:spLocks noGrp="1"/>
          </p:cNvSpPr>
          <p:nvPr>
            <p:ph type="body" idx="1"/>
          </p:nvPr>
        </p:nvSpPr>
        <p:spPr>
          <a:xfrm>
            <a:off x="973138" y="1597025"/>
            <a:ext cx="9998921" cy="4389120"/>
          </a:xfrm>
          <a:prstGeom prst="rect">
            <a:avLst/>
          </a:prstGeom>
        </p:spPr>
        <p:txBody>
          <a:bodyPr vert="horz" lIns="0" tIns="0" rIns="0" bIns="45724"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311230" y="6528816"/>
            <a:ext cx="877595" cy="109728"/>
          </a:xfrm>
          <a:prstGeom prst="rect">
            <a:avLst/>
          </a:prstGeom>
        </p:spPr>
        <p:txBody>
          <a:bodyPr vert="horz" lIns="91448" tIns="0" rIns="91448" bIns="0" rtlCol="0" anchor="ctr"/>
          <a:lstStyle>
            <a:lvl1pPr algn="r">
              <a:defRPr sz="700">
                <a:solidFill>
                  <a:schemeClr val="tx1">
                    <a:lumMod val="50000"/>
                    <a:lumOff val="50000"/>
                  </a:schemeClr>
                </a:solidFill>
              </a:defRPr>
            </a:lvl1pPr>
          </a:lstStyle>
          <a:p>
            <a:fld id="{3465F197-B1B8-4584-8B75-5D45B647D250}" type="datetimeFigureOut">
              <a:rPr lang="en-US" smtClean="0"/>
              <a:pPr/>
              <a:t>6/4/2026</a:t>
            </a:fld>
            <a:endParaRPr lang="en-US"/>
          </a:p>
        </p:txBody>
      </p:sp>
      <p:sp>
        <p:nvSpPr>
          <p:cNvPr id="5" name="Footer Placeholder 4"/>
          <p:cNvSpPr>
            <a:spLocks noGrp="1"/>
          </p:cNvSpPr>
          <p:nvPr>
            <p:ph type="ftr" sz="quarter" idx="3"/>
          </p:nvPr>
        </p:nvSpPr>
        <p:spPr>
          <a:xfrm>
            <a:off x="2234618" y="6135688"/>
            <a:ext cx="8735325" cy="365760"/>
          </a:xfrm>
          <a:prstGeom prst="rect">
            <a:avLst/>
          </a:prstGeom>
        </p:spPr>
        <p:txBody>
          <a:bodyPr vert="horz" lIns="0" tIns="45724" rIns="0" bIns="0" rtlCol="0" anchor="t" anchorCtr="0"/>
          <a:lstStyle>
            <a:lvl1pPr algn="r">
              <a:lnSpc>
                <a:spcPct val="90000"/>
              </a:lnSpc>
              <a:defRPr sz="1200">
                <a:solidFill>
                  <a:schemeClr val="tx1">
                    <a:lumMod val="50000"/>
                    <a:lumOff val="50000"/>
                  </a:schemeClr>
                </a:solidFill>
              </a:defRPr>
            </a:lvl1pPr>
          </a:lstStyle>
          <a:p>
            <a:endParaRPr lang="en-US"/>
          </a:p>
        </p:txBody>
      </p:sp>
      <p:sp>
        <p:nvSpPr>
          <p:cNvPr id="7" name="TextBox 6"/>
          <p:cNvSpPr txBox="1"/>
          <p:nvPr/>
        </p:nvSpPr>
        <p:spPr>
          <a:xfrm>
            <a:off x="9344766" y="6657947"/>
            <a:ext cx="2844059" cy="200055"/>
          </a:xfrm>
          <a:prstGeom prst="rect">
            <a:avLst/>
          </a:prstGeom>
        </p:spPr>
        <p:txBody>
          <a:bodyPr vert="horz" lIns="91448" tIns="45724" rIns="91448" bIns="45724" rtlCol="0" anchor="ctr">
            <a:noAutofit/>
          </a:bodyPr>
          <a:lstStyle>
            <a:defPPr>
              <a:defRPr lang="en-US"/>
            </a:defPPr>
            <a:lvl1pPr algn="r">
              <a:defRPr sz="1200">
                <a:solidFill>
                  <a:schemeClr val="tx1">
                    <a:tint val="75000"/>
                  </a:schemeClr>
                </a:solidFill>
              </a:defRPr>
            </a:lvl1pPr>
          </a:lstStyle>
          <a:p>
            <a:pPr lvl="0"/>
            <a:r>
              <a:rPr lang="en-US" sz="700">
                <a:solidFill>
                  <a:schemeClr val="tx1">
                    <a:lumMod val="50000"/>
                    <a:lumOff val="50000"/>
                  </a:schemeClr>
                </a:solidFill>
              </a:rPr>
              <a:t>©2020 MFMER  |  slide-</a:t>
            </a:r>
            <a:fld id="{D445C29B-035B-48ED-941F-A66A11A8A322}" type="slidenum">
              <a:rPr lang="en-US" sz="700" smtClean="0">
                <a:solidFill>
                  <a:schemeClr val="tx1">
                    <a:lumMod val="50000"/>
                    <a:lumOff val="50000"/>
                  </a:schemeClr>
                </a:solidFill>
              </a:rPr>
              <a:pPr lvl="0"/>
              <a:t>‹#›</a:t>
            </a:fld>
            <a:endParaRPr lang="en-US" sz="700">
              <a:solidFill>
                <a:schemeClr val="tx1">
                  <a:lumMod val="50000"/>
                  <a:lumOff val="50000"/>
                </a:schemeClr>
              </a:solidFill>
            </a:endParaRPr>
          </a:p>
        </p:txBody>
      </p:sp>
    </p:spTree>
    <p:extLst>
      <p:ext uri="{BB962C8B-B14F-4D97-AF65-F5344CB8AC3E}">
        <p14:creationId xmlns:p14="http://schemas.microsoft.com/office/powerpoint/2010/main" val="1279081648"/>
      </p:ext>
    </p:extLst>
  </p:cSld>
  <p:clrMap bg1="dk1" tx1="lt1" bg2="dk2" tx2="lt2" accent1="accent1" accent2="accent2" accent3="accent3" accent4="accent4" accent5="accent5" accent6="accent6" hlink="hlink" folHlink="folHlink"/>
  <p:sldLayoutIdLst>
    <p:sldLayoutId id="2147483678" r:id="rId1"/>
    <p:sldLayoutId id="2147483695" r:id="rId2"/>
    <p:sldLayoutId id="2147483662" r:id="rId3"/>
    <p:sldLayoutId id="2147483673" r:id="rId4"/>
    <p:sldLayoutId id="2147483699" r:id="rId5"/>
    <p:sldLayoutId id="2147483693" r:id="rId6"/>
    <p:sldLayoutId id="2147483698" r:id="rId7"/>
    <p:sldLayoutId id="2147483681" r:id="rId8"/>
    <p:sldLayoutId id="2147483682" r:id="rId9"/>
    <p:sldLayoutId id="2147483684" r:id="rId10"/>
    <p:sldLayoutId id="2147483683" r:id="rId11"/>
    <p:sldLayoutId id="2147483704" r:id="rId12"/>
    <p:sldLayoutId id="2147483709" r:id="rId13"/>
    <p:sldLayoutId id="2147483705" r:id="rId14"/>
    <p:sldLayoutId id="2147483708" r:id="rId15"/>
    <p:sldLayoutId id="2147483685" r:id="rId16"/>
    <p:sldLayoutId id="2147483675" r:id="rId17"/>
    <p:sldLayoutId id="2147483686" r:id="rId18"/>
    <p:sldLayoutId id="2147483710" r:id="rId19"/>
    <p:sldLayoutId id="2147483687" r:id="rId20"/>
    <p:sldLayoutId id="2147483688" r:id="rId21"/>
    <p:sldLayoutId id="2147483692" r:id="rId22"/>
    <p:sldLayoutId id="2147483694" r:id="rId23"/>
    <p:sldLayoutId id="2147483664" r:id="rId24"/>
    <p:sldLayoutId id="2147483700" r:id="rId25"/>
    <p:sldLayoutId id="2147483665" r:id="rId26"/>
    <p:sldLayoutId id="2147483696" r:id="rId27"/>
    <p:sldLayoutId id="2147483697" r:id="rId28"/>
    <p:sldLayoutId id="2147483666" r:id="rId29"/>
    <p:sldLayoutId id="2147483701" r:id="rId30"/>
    <p:sldLayoutId id="2147483667" r:id="rId31"/>
    <p:sldLayoutId id="2147483670" r:id="rId32"/>
    <p:sldLayoutId id="2147483671" r:id="rId33"/>
    <p:sldLayoutId id="2147483672" r:id="rId3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71450" indent="-171450" algn="l" defTabSz="914484" rtl="0" eaLnBrk="1" latinLnBrk="0" hangingPunct="1">
        <a:lnSpc>
          <a:spcPct val="90000"/>
        </a:lnSpc>
        <a:spcBef>
          <a:spcPts val="1500"/>
        </a:spcBef>
        <a:buClr>
          <a:schemeClr val="accent1"/>
        </a:buClr>
        <a:buFont typeface="Arial" pitchFamily="34" charset="0"/>
        <a:buChar char="•"/>
        <a:defRPr sz="1800" kern="1200">
          <a:solidFill>
            <a:schemeClr val="tx1"/>
          </a:solidFill>
          <a:latin typeface="+mn-lt"/>
          <a:ea typeface="+mn-ea"/>
          <a:cs typeface="+mn-cs"/>
        </a:defRPr>
      </a:lvl1pPr>
      <a:lvl2pPr marL="6286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2pPr>
      <a:lvl3pPr marL="10858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3pPr>
      <a:lvl4pPr marL="15430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4pPr>
      <a:lvl5pPr marL="2000250" indent="-171450" algn="l" defTabSz="914484" rtl="0" eaLnBrk="1" latinLnBrk="0" hangingPunct="1">
        <a:lnSpc>
          <a:spcPct val="90000"/>
        </a:lnSpc>
        <a:spcBef>
          <a:spcPts val="600"/>
        </a:spcBef>
        <a:buClr>
          <a:schemeClr val="tx1">
            <a:lumMod val="50000"/>
            <a:lumOff val="50000"/>
          </a:schemeClr>
        </a:buClr>
        <a:buFont typeface="Arial" pitchFamily="34" charset="0"/>
        <a:buChar char="•"/>
        <a:defRPr sz="1800" kern="1200">
          <a:solidFill>
            <a:schemeClr val="tx1"/>
          </a:solidFill>
          <a:latin typeface="+mn-lt"/>
          <a:ea typeface="+mn-ea"/>
          <a:cs typeface="+mn-cs"/>
        </a:defRPr>
      </a:lvl5pPr>
      <a:lvl6pPr marL="2514830"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72"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84" rtl="0" eaLnBrk="1" latinLnBrk="0" hangingPunct="1">
        <a:defRPr sz="1900" kern="1200">
          <a:solidFill>
            <a:schemeClr val="tx1"/>
          </a:solidFill>
          <a:latin typeface="+mn-lt"/>
          <a:ea typeface="+mn-ea"/>
          <a:cs typeface="+mn-cs"/>
        </a:defRPr>
      </a:lvl1pPr>
      <a:lvl2pPr marL="457241" algn="l" defTabSz="914484" rtl="0" eaLnBrk="1" latinLnBrk="0" hangingPunct="1">
        <a:defRPr sz="1900" kern="1200">
          <a:solidFill>
            <a:schemeClr val="tx1"/>
          </a:solidFill>
          <a:latin typeface="+mn-lt"/>
          <a:ea typeface="+mn-ea"/>
          <a:cs typeface="+mn-cs"/>
        </a:defRPr>
      </a:lvl2pPr>
      <a:lvl3pPr marL="914484" algn="l" defTabSz="914484" rtl="0" eaLnBrk="1" latinLnBrk="0" hangingPunct="1">
        <a:defRPr sz="1900" kern="1200">
          <a:solidFill>
            <a:schemeClr val="tx1"/>
          </a:solidFill>
          <a:latin typeface="+mn-lt"/>
          <a:ea typeface="+mn-ea"/>
          <a:cs typeface="+mn-cs"/>
        </a:defRPr>
      </a:lvl3pPr>
      <a:lvl4pPr marL="1371725" algn="l" defTabSz="914484" rtl="0" eaLnBrk="1" latinLnBrk="0" hangingPunct="1">
        <a:defRPr sz="1900" kern="1200">
          <a:solidFill>
            <a:schemeClr val="tx1"/>
          </a:solidFill>
          <a:latin typeface="+mn-lt"/>
          <a:ea typeface="+mn-ea"/>
          <a:cs typeface="+mn-cs"/>
        </a:defRPr>
      </a:lvl4pPr>
      <a:lvl5pPr marL="1828968" algn="l" defTabSz="914484" rtl="0" eaLnBrk="1" latinLnBrk="0" hangingPunct="1">
        <a:defRPr sz="1900" kern="1200">
          <a:solidFill>
            <a:schemeClr val="tx1"/>
          </a:solidFill>
          <a:latin typeface="+mn-lt"/>
          <a:ea typeface="+mn-ea"/>
          <a:cs typeface="+mn-cs"/>
        </a:defRPr>
      </a:lvl5pPr>
      <a:lvl6pPr marL="2286209" algn="l" defTabSz="914484" rtl="0" eaLnBrk="1" latinLnBrk="0" hangingPunct="1">
        <a:defRPr sz="1900" kern="1200">
          <a:solidFill>
            <a:schemeClr val="tx1"/>
          </a:solidFill>
          <a:latin typeface="+mn-lt"/>
          <a:ea typeface="+mn-ea"/>
          <a:cs typeface="+mn-cs"/>
        </a:defRPr>
      </a:lvl6pPr>
      <a:lvl7pPr marL="2743452" algn="l" defTabSz="914484" rtl="0" eaLnBrk="1" latinLnBrk="0" hangingPunct="1">
        <a:defRPr sz="1900" kern="1200">
          <a:solidFill>
            <a:schemeClr val="tx1"/>
          </a:solidFill>
          <a:latin typeface="+mn-lt"/>
          <a:ea typeface="+mn-ea"/>
          <a:cs typeface="+mn-cs"/>
        </a:defRPr>
      </a:lvl7pPr>
      <a:lvl8pPr marL="3200693" algn="l" defTabSz="914484" rtl="0" eaLnBrk="1" latinLnBrk="0" hangingPunct="1">
        <a:defRPr sz="1900" kern="1200">
          <a:solidFill>
            <a:schemeClr val="tx1"/>
          </a:solidFill>
          <a:latin typeface="+mn-lt"/>
          <a:ea typeface="+mn-ea"/>
          <a:cs typeface="+mn-cs"/>
        </a:defRPr>
      </a:lvl8pPr>
      <a:lvl9pPr marL="3657936" algn="l" defTabSz="91448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28"/>
          <p:cNvSpPr>
            <a:spLocks noChangeAspect="1"/>
          </p:cNvSpPr>
          <p:nvPr/>
        </p:nvSpPr>
        <p:spPr bwMode="auto">
          <a:xfrm>
            <a:off x="9195744" y="1984375"/>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p:txBody>
          <a:bodyPr/>
          <a:lstStyle/>
          <a:p>
            <a:r>
              <a:rPr lang="en-US" dirty="0" err="1"/>
              <a:t>Demedicalizing</a:t>
            </a:r>
            <a:r>
              <a:rPr lang="en-US" dirty="0"/>
              <a:t> </a:t>
            </a:r>
            <a:r>
              <a:rPr lang="en-US" dirty="0" err="1"/>
              <a:t>MAiD</a:t>
            </a:r>
            <a:endParaRPr lang="en-US" dirty="0"/>
          </a:p>
        </p:txBody>
      </p:sp>
      <p:sp>
        <p:nvSpPr>
          <p:cNvPr id="3" name="Subtitle 2"/>
          <p:cNvSpPr>
            <a:spLocks noGrp="1"/>
          </p:cNvSpPr>
          <p:nvPr>
            <p:ph type="subTitle" idx="1"/>
          </p:nvPr>
        </p:nvSpPr>
        <p:spPr/>
        <p:txBody>
          <a:bodyPr/>
          <a:lstStyle/>
          <a:p>
            <a:r>
              <a:rPr lang="en-US" b="1"/>
              <a:t>Reframing Autonomy and Accountability in Assisted Dying</a:t>
            </a:r>
            <a:endParaRPr lang="en-US"/>
          </a:p>
        </p:txBody>
      </p:sp>
      <p:sp>
        <p:nvSpPr>
          <p:cNvPr id="4" name="Subtitle 2"/>
          <p:cNvSpPr txBox="1">
            <a:spLocks/>
          </p:cNvSpPr>
          <p:nvPr/>
        </p:nvSpPr>
        <p:spPr>
          <a:xfrm>
            <a:off x="973137" y="4980972"/>
            <a:ext cx="10001503"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0" dirty="0">
                <a:solidFill>
                  <a:schemeClr val="tx1"/>
                </a:solidFill>
              </a:rPr>
              <a:t>Amirala Pasha, DO, JD, FACP, FCLM</a:t>
            </a:r>
          </a:p>
          <a:p>
            <a:r>
              <a:rPr lang="en-US" sz="2000" b="0" dirty="0">
                <a:solidFill>
                  <a:schemeClr val="tx1"/>
                </a:solidFill>
              </a:rPr>
              <a:t>Rick Silbert, MD</a:t>
            </a:r>
          </a:p>
        </p:txBody>
      </p:sp>
      <p:sp>
        <p:nvSpPr>
          <p:cNvPr id="5" name="Subtitle 2">
            <a:extLst>
              <a:ext uri="{FF2B5EF4-FFF2-40B4-BE49-F238E27FC236}">
                <a16:creationId xmlns:a16="http://schemas.microsoft.com/office/drawing/2014/main" id="{A3C4710E-F106-0C12-778B-D0F829EC747F}"/>
              </a:ext>
            </a:extLst>
          </p:cNvPr>
          <p:cNvSpPr txBox="1">
            <a:spLocks/>
          </p:cNvSpPr>
          <p:nvPr/>
        </p:nvSpPr>
        <p:spPr>
          <a:xfrm>
            <a:off x="979235" y="5923081"/>
            <a:ext cx="10001503" cy="685800"/>
          </a:xfrm>
          <a:prstGeom prst="rect">
            <a:avLst/>
          </a:prstGeom>
        </p:spPr>
        <p:txBody>
          <a:bodyPr vert="horz" lIns="0" tIns="45720" rIns="0" bIns="45724" rtlCol="0" anchor="ctr" anchorCtr="0">
            <a:noAutofit/>
          </a:bodyPr>
          <a:lstStyle>
            <a:lvl1pPr marL="0" indent="0" algn="l" defTabSz="914484" rtl="0" eaLnBrk="1" latinLnBrk="0" hangingPunct="1">
              <a:lnSpc>
                <a:spcPct val="80000"/>
              </a:lnSpc>
              <a:spcBef>
                <a:spcPts val="0"/>
              </a:spcBef>
              <a:buClr>
                <a:schemeClr val="tx2"/>
              </a:buClr>
              <a:buFont typeface="Arial" pitchFamily="34" charset="0"/>
              <a:buNone/>
              <a:defRPr sz="2400" b="1" kern="1200">
                <a:solidFill>
                  <a:schemeClr val="accent1"/>
                </a:solidFill>
                <a:latin typeface="+mn-lt"/>
                <a:ea typeface="+mn-ea"/>
                <a:cs typeface="+mn-cs"/>
              </a:defRPr>
            </a:lvl1pPr>
            <a:lvl2pPr marL="457241" indent="0" algn="ctr" defTabSz="914484" rtl="0" eaLnBrk="1" latinLnBrk="0" hangingPunct="1">
              <a:lnSpc>
                <a:spcPct val="80000"/>
              </a:lnSpc>
              <a:spcBef>
                <a:spcPts val="600"/>
              </a:spcBef>
              <a:buClr>
                <a:schemeClr val="bg2">
                  <a:lumMod val="75000"/>
                </a:schemeClr>
              </a:buClr>
              <a:buFont typeface="Arial" pitchFamily="34" charset="0"/>
              <a:buNone/>
              <a:defRPr sz="1800" kern="1200">
                <a:solidFill>
                  <a:schemeClr val="tx1">
                    <a:tint val="75000"/>
                  </a:schemeClr>
                </a:solidFill>
                <a:latin typeface="+mn-lt"/>
                <a:ea typeface="+mn-ea"/>
                <a:cs typeface="+mn-cs"/>
              </a:defRPr>
            </a:lvl2pPr>
            <a:lvl3pPr marL="914484"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3pPr>
            <a:lvl4pPr marL="1371725"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4pPr>
            <a:lvl5pPr marL="1828968" indent="0" algn="ctr" defTabSz="914484" rtl="0" eaLnBrk="1" latinLnBrk="0" hangingPunct="1">
              <a:lnSpc>
                <a:spcPct val="80000"/>
              </a:lnSpc>
              <a:spcBef>
                <a:spcPts val="600"/>
              </a:spcBef>
              <a:buClr>
                <a:srgbClr val="A8A8A8"/>
              </a:buClr>
              <a:buFont typeface="Arial" pitchFamily="34" charset="0"/>
              <a:buNone/>
              <a:defRPr sz="1800" kern="1200">
                <a:solidFill>
                  <a:schemeClr val="tx1">
                    <a:tint val="75000"/>
                  </a:schemeClr>
                </a:solidFill>
                <a:latin typeface="+mn-lt"/>
                <a:ea typeface="+mn-ea"/>
                <a:cs typeface="+mn-cs"/>
              </a:defRPr>
            </a:lvl5pPr>
            <a:lvl6pPr marL="2286209"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452"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693"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936" indent="0" algn="ctr" defTabSz="914484"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0" dirty="0">
                <a:solidFill>
                  <a:schemeClr val="tx1"/>
                </a:solidFill>
              </a:rPr>
              <a:t>2026 Health Law Professors Conference</a:t>
            </a:r>
          </a:p>
          <a:p>
            <a:r>
              <a:rPr lang="en-US" sz="2000" b="0" dirty="0">
                <a:solidFill>
                  <a:schemeClr val="tx1"/>
                </a:solidFill>
              </a:rPr>
              <a:t>Georgia State University College of Law</a:t>
            </a:r>
          </a:p>
          <a:p>
            <a:r>
              <a:rPr lang="en-US" sz="2000" b="0" dirty="0">
                <a:solidFill>
                  <a:schemeClr val="tx1"/>
                </a:solidFill>
              </a:rPr>
              <a:t>June 2026</a:t>
            </a:r>
          </a:p>
        </p:txBody>
      </p:sp>
      <p:cxnSp>
        <p:nvCxnSpPr>
          <p:cNvPr id="7" name="Straight Connector 6">
            <a:extLst>
              <a:ext uri="{FF2B5EF4-FFF2-40B4-BE49-F238E27FC236}">
                <a16:creationId xmlns:a16="http://schemas.microsoft.com/office/drawing/2014/main" id="{33D21744-3F86-55EA-A04C-A656BBAB0A4B}"/>
              </a:ext>
            </a:extLst>
          </p:cNvPr>
          <p:cNvCxnSpPr>
            <a:cxnSpLocks/>
          </p:cNvCxnSpPr>
          <p:nvPr/>
        </p:nvCxnSpPr>
        <p:spPr>
          <a:xfrm>
            <a:off x="6636327" y="3790454"/>
            <a:ext cx="77585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46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BA8328-85DC-8D27-4BDC-52306B7D3E43}"/>
              </a:ext>
            </a:extLst>
          </p:cNvPr>
          <p:cNvSpPr>
            <a:spLocks noGrp="1"/>
          </p:cNvSpPr>
          <p:nvPr>
            <p:ph type="title"/>
          </p:nvPr>
        </p:nvSpPr>
        <p:spPr/>
        <p:txBody>
          <a:bodyPr/>
          <a:lstStyle/>
          <a:p>
            <a:r>
              <a:rPr lang="en-US"/>
              <a:t>Example of Shifting Framework</a:t>
            </a:r>
          </a:p>
        </p:txBody>
      </p:sp>
      <p:sp>
        <p:nvSpPr>
          <p:cNvPr id="8" name="Text Placeholder 7">
            <a:extLst>
              <a:ext uri="{FF2B5EF4-FFF2-40B4-BE49-F238E27FC236}">
                <a16:creationId xmlns:a16="http://schemas.microsoft.com/office/drawing/2014/main" id="{AABDA186-47E9-D32B-3C22-C6CBF8896A4C}"/>
              </a:ext>
            </a:extLst>
          </p:cNvPr>
          <p:cNvSpPr>
            <a:spLocks noGrp="1"/>
          </p:cNvSpPr>
          <p:nvPr>
            <p:ph type="body" idx="1"/>
          </p:nvPr>
        </p:nvSpPr>
        <p:spPr/>
        <p:txBody>
          <a:bodyPr/>
          <a:lstStyle/>
          <a:p>
            <a:r>
              <a:rPr lang="en-US"/>
              <a:t>Overmedicalized</a:t>
            </a:r>
          </a:p>
        </p:txBody>
      </p:sp>
      <p:sp>
        <p:nvSpPr>
          <p:cNvPr id="9" name="Content Placeholder 8">
            <a:extLst>
              <a:ext uri="{FF2B5EF4-FFF2-40B4-BE49-F238E27FC236}">
                <a16:creationId xmlns:a16="http://schemas.microsoft.com/office/drawing/2014/main" id="{6056987E-3461-0F50-296D-9CDABE6AA5E3}"/>
              </a:ext>
            </a:extLst>
          </p:cNvPr>
          <p:cNvSpPr>
            <a:spLocks noGrp="1"/>
          </p:cNvSpPr>
          <p:nvPr>
            <p:ph sz="half" idx="2"/>
          </p:nvPr>
        </p:nvSpPr>
        <p:spPr/>
        <p:txBody>
          <a:bodyPr/>
          <a:lstStyle/>
          <a:p>
            <a:r>
              <a:rPr lang="en-US" dirty="0"/>
              <a:t>“The attending physician, in consultation with his patient, is free to determine, without regulation by the State, that, in his medical judgment, the patient’s pregnancy should be terminated.” </a:t>
            </a:r>
          </a:p>
          <a:p>
            <a:pPr marL="0" indent="0" algn="r">
              <a:buNone/>
            </a:pPr>
            <a:r>
              <a:rPr lang="en-US" i="1" dirty="0"/>
              <a:t>Roe v. Wade</a:t>
            </a:r>
            <a:r>
              <a:rPr lang="en-US" dirty="0"/>
              <a:t>, 410 U.S. 113, 163. 1973</a:t>
            </a:r>
          </a:p>
        </p:txBody>
      </p:sp>
      <p:sp>
        <p:nvSpPr>
          <p:cNvPr id="10" name="Text Placeholder 9">
            <a:extLst>
              <a:ext uri="{FF2B5EF4-FFF2-40B4-BE49-F238E27FC236}">
                <a16:creationId xmlns:a16="http://schemas.microsoft.com/office/drawing/2014/main" id="{0E7604F0-3A17-6CF6-45AE-C1B857A470EF}"/>
              </a:ext>
            </a:extLst>
          </p:cNvPr>
          <p:cNvSpPr>
            <a:spLocks noGrp="1"/>
          </p:cNvSpPr>
          <p:nvPr>
            <p:ph type="body" sz="quarter" idx="3"/>
          </p:nvPr>
        </p:nvSpPr>
        <p:spPr/>
        <p:txBody>
          <a:bodyPr/>
          <a:lstStyle/>
          <a:p>
            <a:r>
              <a:rPr lang="en-US" dirty="0" err="1"/>
              <a:t>Demedicalized</a:t>
            </a:r>
            <a:endParaRPr lang="en-US" dirty="0"/>
          </a:p>
        </p:txBody>
      </p:sp>
      <p:sp>
        <p:nvSpPr>
          <p:cNvPr id="11" name="Content Placeholder 10">
            <a:extLst>
              <a:ext uri="{FF2B5EF4-FFF2-40B4-BE49-F238E27FC236}">
                <a16:creationId xmlns:a16="http://schemas.microsoft.com/office/drawing/2014/main" id="{0092665E-F69D-99EC-26FA-CBBC9AB1725C}"/>
              </a:ext>
            </a:extLst>
          </p:cNvPr>
          <p:cNvSpPr>
            <a:spLocks noGrp="1"/>
          </p:cNvSpPr>
          <p:nvPr>
            <p:ph sz="quarter" idx="4"/>
          </p:nvPr>
        </p:nvSpPr>
        <p:spPr/>
        <p:txBody>
          <a:bodyPr/>
          <a:lstStyle/>
          <a:p>
            <a:r>
              <a:rPr lang="en-US" dirty="0"/>
              <a:t>“Every individual has a fundamental right to make autonomous decisions about the individual’s own reproductive health, including the fundamental right to use or refuse reproductive health care.” </a:t>
            </a:r>
          </a:p>
          <a:p>
            <a:pPr marL="0" indent="0" algn="r">
              <a:buNone/>
            </a:pPr>
            <a:r>
              <a:rPr lang="en-US" dirty="0"/>
              <a:t>Minn. Stat. § 145.409, 2023</a:t>
            </a:r>
          </a:p>
        </p:txBody>
      </p:sp>
    </p:spTree>
    <p:extLst>
      <p:ext uri="{BB962C8B-B14F-4D97-AF65-F5344CB8AC3E}">
        <p14:creationId xmlns:p14="http://schemas.microsoft.com/office/powerpoint/2010/main" val="3827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9B8774-B064-8C5D-6F92-59A8F2194B67}"/>
              </a:ext>
            </a:extLst>
          </p:cNvPr>
          <p:cNvSpPr>
            <a:spLocks noGrp="1"/>
          </p:cNvSpPr>
          <p:nvPr>
            <p:ph type="title"/>
          </p:nvPr>
        </p:nvSpPr>
        <p:spPr/>
        <p:txBody>
          <a:bodyPr/>
          <a:lstStyle/>
          <a:p>
            <a:r>
              <a:rPr lang="en-US" dirty="0"/>
              <a:t>Medicine Loves Overmedicalization</a:t>
            </a:r>
          </a:p>
        </p:txBody>
      </p:sp>
      <p:pic>
        <p:nvPicPr>
          <p:cNvPr id="9" name="Content Placeholder 8">
            <a:extLst>
              <a:ext uri="{FF2B5EF4-FFF2-40B4-BE49-F238E27FC236}">
                <a16:creationId xmlns:a16="http://schemas.microsoft.com/office/drawing/2014/main" id="{046CD82D-F9F6-AE66-56C6-1C90CF752D6E}"/>
              </a:ext>
            </a:extLst>
          </p:cNvPr>
          <p:cNvPicPr>
            <a:picLocks noGrp="1" noChangeAspect="1"/>
          </p:cNvPicPr>
          <p:nvPr>
            <p:ph idx="1"/>
          </p:nvPr>
        </p:nvPicPr>
        <p:blipFill>
          <a:blip r:embed="rId2"/>
          <a:stretch>
            <a:fillRect/>
          </a:stretch>
        </p:blipFill>
        <p:spPr>
          <a:xfrm>
            <a:off x="331458" y="1403569"/>
            <a:ext cx="8445500" cy="3594100"/>
          </a:xfrm>
          <a:prstGeom prst="rect">
            <a:avLst/>
          </a:prstGeom>
        </p:spPr>
      </p:pic>
      <p:pic>
        <p:nvPicPr>
          <p:cNvPr id="2050" name="Picture 2" descr="Maslow's Hammer">
            <a:extLst>
              <a:ext uri="{FF2B5EF4-FFF2-40B4-BE49-F238E27FC236}">
                <a16:creationId xmlns:a16="http://schemas.microsoft.com/office/drawing/2014/main" id="{A3940213-4A91-73DE-A643-4D57E3F5A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653" y="2216836"/>
            <a:ext cx="3101714" cy="24243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00753A0-0C13-A3DC-36A9-C9CEA0B46331}"/>
              </a:ext>
            </a:extLst>
          </p:cNvPr>
          <p:cNvPicPr>
            <a:picLocks noChangeAspect="1"/>
          </p:cNvPicPr>
          <p:nvPr/>
        </p:nvPicPr>
        <p:blipFill>
          <a:blip r:embed="rId4"/>
          <a:stretch>
            <a:fillRect/>
          </a:stretch>
        </p:blipFill>
        <p:spPr>
          <a:xfrm>
            <a:off x="5417790" y="5934997"/>
            <a:ext cx="7772400" cy="387445"/>
          </a:xfrm>
          <a:prstGeom prst="rect">
            <a:avLst/>
          </a:prstGeom>
        </p:spPr>
      </p:pic>
      <p:pic>
        <p:nvPicPr>
          <p:cNvPr id="12" name="Picture 11">
            <a:extLst>
              <a:ext uri="{FF2B5EF4-FFF2-40B4-BE49-F238E27FC236}">
                <a16:creationId xmlns:a16="http://schemas.microsoft.com/office/drawing/2014/main" id="{EE013984-5E47-D975-E7AA-071C79D1376A}"/>
              </a:ext>
            </a:extLst>
          </p:cNvPr>
          <p:cNvPicPr>
            <a:picLocks noChangeAspect="1"/>
          </p:cNvPicPr>
          <p:nvPr/>
        </p:nvPicPr>
        <p:blipFill>
          <a:blip r:embed="rId5"/>
          <a:stretch>
            <a:fillRect/>
          </a:stretch>
        </p:blipFill>
        <p:spPr>
          <a:xfrm>
            <a:off x="424503" y="5047869"/>
            <a:ext cx="4475925" cy="1546895"/>
          </a:xfrm>
          <a:prstGeom prst="rect">
            <a:avLst/>
          </a:prstGeom>
        </p:spPr>
      </p:pic>
      <p:pic>
        <p:nvPicPr>
          <p:cNvPr id="13" name="Picture 12">
            <a:extLst>
              <a:ext uri="{FF2B5EF4-FFF2-40B4-BE49-F238E27FC236}">
                <a16:creationId xmlns:a16="http://schemas.microsoft.com/office/drawing/2014/main" id="{23EA1961-0A40-E1C8-7DE8-6078D2B8DDE6}"/>
              </a:ext>
            </a:extLst>
          </p:cNvPr>
          <p:cNvPicPr>
            <a:picLocks noChangeAspect="1"/>
          </p:cNvPicPr>
          <p:nvPr/>
        </p:nvPicPr>
        <p:blipFill>
          <a:blip r:embed="rId6"/>
          <a:stretch>
            <a:fillRect/>
          </a:stretch>
        </p:blipFill>
        <p:spPr>
          <a:xfrm>
            <a:off x="5417790" y="5277288"/>
            <a:ext cx="5554269" cy="670840"/>
          </a:xfrm>
          <a:prstGeom prst="rect">
            <a:avLst/>
          </a:prstGeom>
        </p:spPr>
      </p:pic>
    </p:spTree>
    <p:extLst>
      <p:ext uri="{BB962C8B-B14F-4D97-AF65-F5344CB8AC3E}">
        <p14:creationId xmlns:p14="http://schemas.microsoft.com/office/powerpoint/2010/main" val="153824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79AC43-69F0-9A15-0778-64C836825A84}"/>
              </a:ext>
            </a:extLst>
          </p:cNvPr>
          <p:cNvSpPr>
            <a:spLocks noGrp="1"/>
          </p:cNvSpPr>
          <p:nvPr>
            <p:ph type="title"/>
          </p:nvPr>
        </p:nvSpPr>
        <p:spPr/>
        <p:txBody>
          <a:bodyPr/>
          <a:lstStyle/>
          <a:p>
            <a:r>
              <a:rPr lang="en-US"/>
              <a:t>Overmedicalization of </a:t>
            </a:r>
            <a:r>
              <a:rPr lang="en-US" err="1"/>
              <a:t>MAiD</a:t>
            </a:r>
            <a:endParaRPr lang="en-US"/>
          </a:p>
        </p:txBody>
      </p:sp>
      <p:sp>
        <p:nvSpPr>
          <p:cNvPr id="8" name="Content Placeholder 7">
            <a:extLst>
              <a:ext uri="{FF2B5EF4-FFF2-40B4-BE49-F238E27FC236}">
                <a16:creationId xmlns:a16="http://schemas.microsoft.com/office/drawing/2014/main" id="{2373F9BF-07BD-2D27-5FD4-DA6DC382C615}"/>
              </a:ext>
            </a:extLst>
          </p:cNvPr>
          <p:cNvSpPr>
            <a:spLocks noGrp="1"/>
          </p:cNvSpPr>
          <p:nvPr>
            <p:ph idx="1"/>
          </p:nvPr>
        </p:nvSpPr>
        <p:spPr/>
        <p:txBody>
          <a:bodyPr/>
          <a:lstStyle/>
          <a:p>
            <a:r>
              <a:rPr lang="en-US" dirty="0"/>
              <a:t>“Suicide began as a sin, became a crime, then became a mental illness, and now some people propose transferring it into the category called “treatment,” provided the “cure” is under the control of doctors.” </a:t>
            </a:r>
            <a:r>
              <a:rPr lang="en-US" i="1" dirty="0"/>
              <a:t>Szasz T., Fatal Freedom: The Ethics and Politics of Suicide (Syracuse University Press, 1999</a:t>
            </a:r>
          </a:p>
          <a:p>
            <a:r>
              <a:rPr lang="en-US" dirty="0"/>
              <a:t>In the US and Canada, physicians are intimately (and in many cases unnecessarily) involved in the entire process.</a:t>
            </a:r>
          </a:p>
          <a:p>
            <a:pPr lvl="1"/>
            <a:r>
              <a:rPr lang="en-US" dirty="0"/>
              <a:t>Determine capacity</a:t>
            </a:r>
          </a:p>
          <a:p>
            <a:pPr lvl="1"/>
            <a:r>
              <a:rPr lang="en-US" dirty="0"/>
              <a:t>Determine eligibility</a:t>
            </a:r>
          </a:p>
          <a:p>
            <a:pPr lvl="1"/>
            <a:r>
              <a:rPr lang="en-US" dirty="0"/>
              <a:t>Prescribe medication</a:t>
            </a:r>
          </a:p>
          <a:p>
            <a:r>
              <a:rPr lang="en-US" dirty="0"/>
              <a:t>To </a:t>
            </a:r>
            <a:r>
              <a:rPr lang="en-US" dirty="0" err="1"/>
              <a:t>demedicalize</a:t>
            </a:r>
            <a:r>
              <a:rPr lang="en-US" dirty="0"/>
              <a:t> </a:t>
            </a:r>
            <a:r>
              <a:rPr lang="en-US" dirty="0" err="1"/>
              <a:t>MAiD</a:t>
            </a:r>
            <a:r>
              <a:rPr lang="en-US" dirty="0"/>
              <a:t> means to transform </a:t>
            </a:r>
            <a:r>
              <a:rPr lang="en-US" dirty="0" err="1"/>
              <a:t>MAiD</a:t>
            </a:r>
            <a:r>
              <a:rPr lang="en-US" dirty="0"/>
              <a:t> from a medical framework to a purely legal framework.</a:t>
            </a:r>
          </a:p>
          <a:p>
            <a:pPr lvl="1"/>
            <a:r>
              <a:rPr lang="en-US" dirty="0" err="1"/>
              <a:t>MAiD</a:t>
            </a:r>
            <a:r>
              <a:rPr lang="en-US" dirty="0"/>
              <a:t>        </a:t>
            </a:r>
            <a:r>
              <a:rPr lang="en-US" dirty="0" err="1"/>
              <a:t>AiD</a:t>
            </a:r>
            <a:endParaRPr lang="en-US" dirty="0"/>
          </a:p>
          <a:p>
            <a:pPr lvl="1"/>
            <a:endParaRPr lang="en-US" dirty="0"/>
          </a:p>
        </p:txBody>
      </p:sp>
      <p:cxnSp>
        <p:nvCxnSpPr>
          <p:cNvPr id="10" name="Straight Arrow Connector 9">
            <a:extLst>
              <a:ext uri="{FF2B5EF4-FFF2-40B4-BE49-F238E27FC236}">
                <a16:creationId xmlns:a16="http://schemas.microsoft.com/office/drawing/2014/main" id="{B69D9BCB-B240-B4A3-4657-7C305DB3FAD3}"/>
              </a:ext>
            </a:extLst>
          </p:cNvPr>
          <p:cNvCxnSpPr/>
          <p:nvPr/>
        </p:nvCxnSpPr>
        <p:spPr>
          <a:xfrm>
            <a:off x="2229729" y="5099538"/>
            <a:ext cx="39389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5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4B860-2396-EADF-5C7B-14A11A3165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71292-F44A-790F-769A-B8E77D652BF8}"/>
              </a:ext>
            </a:extLst>
          </p:cNvPr>
          <p:cNvSpPr>
            <a:spLocks noGrp="1"/>
          </p:cNvSpPr>
          <p:nvPr>
            <p:ph type="title"/>
          </p:nvPr>
        </p:nvSpPr>
        <p:spPr/>
        <p:txBody>
          <a:bodyPr anchor="t" anchorCtr="0"/>
          <a:lstStyle/>
          <a:p>
            <a:r>
              <a:rPr lang="en-US" sz="4000" err="1"/>
              <a:t>MAiD</a:t>
            </a:r>
            <a:r>
              <a:rPr lang="en-US" sz="4000"/>
              <a:t> Globally</a:t>
            </a:r>
          </a:p>
        </p:txBody>
      </p:sp>
      <p:sp>
        <p:nvSpPr>
          <p:cNvPr id="3" name="Text Placeholder 2">
            <a:extLst>
              <a:ext uri="{FF2B5EF4-FFF2-40B4-BE49-F238E27FC236}">
                <a16:creationId xmlns:a16="http://schemas.microsoft.com/office/drawing/2014/main" id="{BBE84ADC-6E28-81C8-8A57-675EF44D2A83}"/>
              </a:ext>
            </a:extLst>
          </p:cNvPr>
          <p:cNvSpPr>
            <a:spLocks noGrp="1"/>
          </p:cNvSpPr>
          <p:nvPr>
            <p:ph type="body" idx="12"/>
          </p:nvPr>
        </p:nvSpPr>
        <p:spPr/>
        <p:txBody>
          <a:bodyPr/>
          <a:lstStyle/>
          <a:p>
            <a:r>
              <a:rPr lang="en-US" dirty="0"/>
              <a:t>3</a:t>
            </a:r>
          </a:p>
        </p:txBody>
      </p:sp>
    </p:spTree>
    <p:extLst>
      <p:ext uri="{BB962C8B-B14F-4D97-AF65-F5344CB8AC3E}">
        <p14:creationId xmlns:p14="http://schemas.microsoft.com/office/powerpoint/2010/main" val="158037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6E3D-5832-902F-8A32-ACA4C0218A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2C3486A-A9FF-B517-EE18-56C03712AD8B}"/>
              </a:ext>
            </a:extLst>
          </p:cNvPr>
          <p:cNvSpPr>
            <a:spLocks noGrp="1"/>
          </p:cNvSpPr>
          <p:nvPr>
            <p:ph type="title"/>
          </p:nvPr>
        </p:nvSpPr>
        <p:spPr/>
        <p:txBody>
          <a:bodyPr/>
          <a:lstStyle/>
          <a:p>
            <a:pPr>
              <a:lnSpc>
                <a:spcPct val="90000"/>
              </a:lnSpc>
            </a:pPr>
            <a:r>
              <a:rPr lang="en-US"/>
              <a:t>United States of America</a:t>
            </a:r>
            <a:endParaRPr lang="en-US" sz="2000" b="0">
              <a:solidFill>
                <a:schemeClr val="accent1"/>
              </a:solidFill>
            </a:endParaRPr>
          </a:p>
        </p:txBody>
      </p:sp>
      <p:sp>
        <p:nvSpPr>
          <p:cNvPr id="4" name="Footer Placeholder 3">
            <a:extLst>
              <a:ext uri="{FF2B5EF4-FFF2-40B4-BE49-F238E27FC236}">
                <a16:creationId xmlns:a16="http://schemas.microsoft.com/office/drawing/2014/main" id="{82FAC712-6E01-79FB-CE90-B33C76A0E7CB}"/>
              </a:ext>
            </a:extLst>
          </p:cNvPr>
          <p:cNvSpPr>
            <a:spLocks noGrp="1"/>
          </p:cNvSpPr>
          <p:nvPr>
            <p:ph type="ftr" sz="quarter" idx="11"/>
          </p:nvPr>
        </p:nvSpPr>
        <p:spPr>
          <a:xfrm>
            <a:off x="3453500" y="6437618"/>
            <a:ext cx="8735325" cy="365760"/>
          </a:xfrm>
        </p:spPr>
        <p:txBody>
          <a:bodyPr/>
          <a:lstStyle/>
          <a:p>
            <a:r>
              <a:rPr lang="en-US" dirty="0" err="1"/>
              <a:t>Treem</a:t>
            </a:r>
            <a:r>
              <a:rPr lang="en-US" dirty="0"/>
              <a:t>, J Adv </a:t>
            </a:r>
            <a:r>
              <a:rPr lang="en-US" dirty="0" err="1"/>
              <a:t>Pract</a:t>
            </a:r>
            <a:r>
              <a:rPr lang="en-US" dirty="0"/>
              <a:t> Oncol, Apr 2023 , </a:t>
            </a:r>
          </a:p>
        </p:txBody>
      </p:sp>
      <p:sp>
        <p:nvSpPr>
          <p:cNvPr id="2" name="Content Placeholder 1">
            <a:extLst>
              <a:ext uri="{FF2B5EF4-FFF2-40B4-BE49-F238E27FC236}">
                <a16:creationId xmlns:a16="http://schemas.microsoft.com/office/drawing/2014/main" id="{6AAAF1BE-AF76-EC1E-CCC8-8FB5F0439F6C}"/>
              </a:ext>
            </a:extLst>
          </p:cNvPr>
          <p:cNvSpPr>
            <a:spLocks noGrp="1"/>
          </p:cNvSpPr>
          <p:nvPr>
            <p:ph idx="1"/>
          </p:nvPr>
        </p:nvSpPr>
        <p:spPr>
          <a:xfrm>
            <a:off x="973137" y="1431290"/>
            <a:ext cx="4339313" cy="3995419"/>
          </a:xfrm>
        </p:spPr>
        <p:txBody>
          <a:bodyPr vert="horz" lIns="0" tIns="0" rIns="0" bIns="45724" rtlCol="0" anchor="t">
            <a:noAutofit/>
          </a:bodyPr>
          <a:lstStyle/>
          <a:p>
            <a:r>
              <a:rPr lang="en-US" dirty="0"/>
              <a:t>Oregon in 1997, now 13 states plus DC </a:t>
            </a:r>
          </a:p>
          <a:p>
            <a:r>
              <a:rPr lang="en-US" dirty="0"/>
              <a:t>Limited to physicians in most states</a:t>
            </a:r>
          </a:p>
          <a:p>
            <a:r>
              <a:rPr lang="en-US" dirty="0"/>
              <a:t>Physicians can refuse participation</a:t>
            </a:r>
          </a:p>
          <a:p>
            <a:r>
              <a:rPr lang="en-US" dirty="0" err="1"/>
              <a:t>MAiD</a:t>
            </a:r>
            <a:r>
              <a:rPr lang="en-US" dirty="0"/>
              <a:t>/PAS only (euthanasia remains illegal)</a:t>
            </a:r>
          </a:p>
          <a:p>
            <a:r>
              <a:rPr lang="en-US" dirty="0"/>
              <a:t>Eligibility confirmed independently by 2 physicians</a:t>
            </a:r>
          </a:p>
          <a:p>
            <a:r>
              <a:rPr lang="en-US" dirty="0"/>
              <a:t>Mental health professional involved only if concerns about capacity (HI/NY require).</a:t>
            </a:r>
          </a:p>
        </p:txBody>
      </p:sp>
      <p:sp>
        <p:nvSpPr>
          <p:cNvPr id="6" name="Rectangle 1">
            <a:extLst>
              <a:ext uri="{FF2B5EF4-FFF2-40B4-BE49-F238E27FC236}">
                <a16:creationId xmlns:a16="http://schemas.microsoft.com/office/drawing/2014/main" id="{0E148A7E-7934-B909-2C44-E11D677D969C}"/>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5D8973C0-A3C9-395B-7358-2D0315514BDB}"/>
              </a:ext>
            </a:extLst>
          </p:cNvPr>
          <p:cNvSpPr>
            <a:spLocks noChangeArrowheads="1"/>
          </p:cNvSpPr>
          <p:nvPr/>
        </p:nvSpPr>
        <p:spPr bwMode="auto">
          <a:xfrm>
            <a:off x="398144" y="-366415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4" descr="United States of America Flag , USA Flag , America Flag background 532212 Vector Art at Vecteezy">
            <a:extLst>
              <a:ext uri="{FF2B5EF4-FFF2-40B4-BE49-F238E27FC236}">
                <a16:creationId xmlns:a16="http://schemas.microsoft.com/office/drawing/2014/main" id="{6D90AB9B-C312-DD85-2CCC-8D71CDCCAF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625" y="139374"/>
            <a:ext cx="2082800" cy="11157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7084C6-CB45-997F-293F-7FC36BEEDDDC}"/>
              </a:ext>
            </a:extLst>
          </p:cNvPr>
          <p:cNvPicPr>
            <a:picLocks noChangeAspect="1"/>
          </p:cNvPicPr>
          <p:nvPr/>
        </p:nvPicPr>
        <p:blipFill>
          <a:blip r:embed="rId4"/>
          <a:stretch>
            <a:fillRect/>
          </a:stretch>
        </p:blipFill>
        <p:spPr>
          <a:xfrm>
            <a:off x="5728298" y="2266011"/>
            <a:ext cx="6308127" cy="2939581"/>
          </a:xfrm>
          <a:prstGeom prst="rect">
            <a:avLst/>
          </a:prstGeom>
        </p:spPr>
      </p:pic>
    </p:spTree>
    <p:extLst>
      <p:ext uri="{BB962C8B-B14F-4D97-AF65-F5344CB8AC3E}">
        <p14:creationId xmlns:p14="http://schemas.microsoft.com/office/powerpoint/2010/main" val="151812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6246B-789C-601C-3F97-C3095D4673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AEF3F-AE89-6F2E-8E98-813ADB633701}"/>
              </a:ext>
            </a:extLst>
          </p:cNvPr>
          <p:cNvSpPr>
            <a:spLocks noGrp="1"/>
          </p:cNvSpPr>
          <p:nvPr>
            <p:ph type="title"/>
          </p:nvPr>
        </p:nvSpPr>
        <p:spPr/>
        <p:txBody>
          <a:bodyPr/>
          <a:lstStyle/>
          <a:p>
            <a:pPr>
              <a:lnSpc>
                <a:spcPct val="90000"/>
              </a:lnSpc>
            </a:pPr>
            <a:r>
              <a:rPr lang="en-US"/>
              <a:t>Canada</a:t>
            </a:r>
            <a:endParaRPr lang="en-US" sz="2000" b="0">
              <a:solidFill>
                <a:schemeClr val="accent1"/>
              </a:solidFill>
            </a:endParaRPr>
          </a:p>
        </p:txBody>
      </p:sp>
      <p:sp>
        <p:nvSpPr>
          <p:cNvPr id="4" name="Footer Placeholder 3">
            <a:extLst>
              <a:ext uri="{FF2B5EF4-FFF2-40B4-BE49-F238E27FC236}">
                <a16:creationId xmlns:a16="http://schemas.microsoft.com/office/drawing/2014/main" id="{A39A6F4C-4039-5E68-90D6-8C13D01E9F1A}"/>
              </a:ext>
            </a:extLst>
          </p:cNvPr>
          <p:cNvSpPr>
            <a:spLocks noGrp="1"/>
          </p:cNvSpPr>
          <p:nvPr>
            <p:ph type="ftr" sz="quarter" idx="11"/>
          </p:nvPr>
        </p:nvSpPr>
        <p:spPr>
          <a:xfrm>
            <a:off x="3453500" y="6437618"/>
            <a:ext cx="8735325" cy="365760"/>
          </a:xfrm>
        </p:spPr>
        <p:txBody>
          <a:bodyPr/>
          <a:lstStyle/>
          <a:p>
            <a:r>
              <a:rPr lang="en-US"/>
              <a:t>, </a:t>
            </a:r>
          </a:p>
        </p:txBody>
      </p:sp>
      <p:sp>
        <p:nvSpPr>
          <p:cNvPr id="2" name="Content Placeholder 1">
            <a:extLst>
              <a:ext uri="{FF2B5EF4-FFF2-40B4-BE49-F238E27FC236}">
                <a16:creationId xmlns:a16="http://schemas.microsoft.com/office/drawing/2014/main" id="{4E763397-4E9A-3785-F8AF-FFA3F2D521BA}"/>
              </a:ext>
            </a:extLst>
          </p:cNvPr>
          <p:cNvSpPr>
            <a:spLocks noGrp="1"/>
          </p:cNvSpPr>
          <p:nvPr>
            <p:ph idx="1"/>
          </p:nvPr>
        </p:nvSpPr>
        <p:spPr>
          <a:xfrm>
            <a:off x="973137" y="1431290"/>
            <a:ext cx="9998921" cy="3995419"/>
          </a:xfrm>
        </p:spPr>
        <p:txBody>
          <a:bodyPr/>
          <a:lstStyle/>
          <a:p>
            <a:r>
              <a:rPr lang="en-US"/>
              <a:t>Passed in 2016</a:t>
            </a:r>
          </a:p>
          <a:p>
            <a:r>
              <a:rPr lang="en-US"/>
              <a:t>Euthanasia and PAS </a:t>
            </a:r>
          </a:p>
          <a:p>
            <a:r>
              <a:rPr lang="en-US"/>
              <a:t>Open to physicians and nurse practitioners*</a:t>
            </a:r>
          </a:p>
          <a:p>
            <a:r>
              <a:rPr lang="en-US" err="1"/>
              <a:t>MAiD</a:t>
            </a:r>
            <a:r>
              <a:rPr lang="en-US"/>
              <a:t> curriculum: accredited education program available for practitioners</a:t>
            </a:r>
          </a:p>
          <a:p>
            <a:r>
              <a:rPr lang="en-US"/>
              <a:t>Process</a:t>
            </a:r>
          </a:p>
          <a:p>
            <a:pPr lvl="1"/>
            <a:r>
              <a:rPr lang="en-US"/>
              <a:t>Written request with independent witness</a:t>
            </a:r>
          </a:p>
          <a:p>
            <a:pPr lvl="1"/>
            <a:r>
              <a:rPr lang="en-US"/>
              <a:t>Two independent medical assessments to confirm eligibility</a:t>
            </a:r>
          </a:p>
          <a:p>
            <a:pPr lvl="1"/>
            <a:r>
              <a:rPr lang="en-US"/>
              <a:t>Final consent </a:t>
            </a:r>
          </a:p>
          <a:p>
            <a:pPr lvl="1"/>
            <a:endParaRPr lang="en-US"/>
          </a:p>
          <a:p>
            <a:endParaRPr lang="en-US"/>
          </a:p>
        </p:txBody>
      </p:sp>
      <p:sp>
        <p:nvSpPr>
          <p:cNvPr id="6" name="Rectangle 1">
            <a:extLst>
              <a:ext uri="{FF2B5EF4-FFF2-40B4-BE49-F238E27FC236}">
                <a16:creationId xmlns:a16="http://schemas.microsoft.com/office/drawing/2014/main" id="{EC9AA7CA-38F4-76AA-6956-ADEDA97C7DA4}"/>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0D303B70-413B-7E71-073C-8D3FF2492623}"/>
              </a:ext>
            </a:extLst>
          </p:cNvPr>
          <p:cNvSpPr>
            <a:spLocks noChangeArrowheads="1"/>
          </p:cNvSpPr>
          <p:nvPr/>
        </p:nvSpPr>
        <p:spPr bwMode="auto">
          <a:xfrm>
            <a:off x="398144" y="-366415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2" descr="Canada Flag PNG Transparent Images | PNG All">
            <a:extLst>
              <a:ext uri="{FF2B5EF4-FFF2-40B4-BE49-F238E27FC236}">
                <a16:creationId xmlns:a16="http://schemas.microsoft.com/office/drawing/2014/main" id="{8F03EE51-D254-1975-E644-2F084FBC6D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53625" y="154216"/>
            <a:ext cx="2082800" cy="104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3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4377E-E586-6313-F99A-F4DC4B448A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56C0394-5C03-97C7-6F99-9926B888E6F5}"/>
              </a:ext>
            </a:extLst>
          </p:cNvPr>
          <p:cNvSpPr>
            <a:spLocks noGrp="1"/>
          </p:cNvSpPr>
          <p:nvPr>
            <p:ph type="title"/>
          </p:nvPr>
        </p:nvSpPr>
        <p:spPr/>
        <p:txBody>
          <a:bodyPr/>
          <a:lstStyle/>
          <a:p>
            <a:pPr>
              <a:lnSpc>
                <a:spcPct val="90000"/>
              </a:lnSpc>
            </a:pPr>
            <a:r>
              <a:rPr lang="en-US"/>
              <a:t>Switzerland</a:t>
            </a:r>
            <a:endParaRPr lang="en-US" sz="2000" b="0">
              <a:solidFill>
                <a:schemeClr val="accent1"/>
              </a:solidFill>
            </a:endParaRPr>
          </a:p>
        </p:txBody>
      </p:sp>
      <p:sp>
        <p:nvSpPr>
          <p:cNvPr id="4" name="Footer Placeholder 3">
            <a:extLst>
              <a:ext uri="{FF2B5EF4-FFF2-40B4-BE49-F238E27FC236}">
                <a16:creationId xmlns:a16="http://schemas.microsoft.com/office/drawing/2014/main" id="{576538E8-9795-F467-F96E-8C9F0B2432AE}"/>
              </a:ext>
            </a:extLst>
          </p:cNvPr>
          <p:cNvSpPr>
            <a:spLocks noGrp="1"/>
          </p:cNvSpPr>
          <p:nvPr>
            <p:ph type="ftr" sz="quarter" idx="11"/>
          </p:nvPr>
        </p:nvSpPr>
        <p:spPr>
          <a:xfrm>
            <a:off x="3453500" y="6437618"/>
            <a:ext cx="8735325" cy="365760"/>
          </a:xfrm>
        </p:spPr>
        <p:txBody>
          <a:bodyPr/>
          <a:lstStyle/>
          <a:p>
            <a:r>
              <a:rPr lang="en-US"/>
              <a:t>, </a:t>
            </a:r>
          </a:p>
        </p:txBody>
      </p:sp>
      <p:sp>
        <p:nvSpPr>
          <p:cNvPr id="2" name="Content Placeholder 1">
            <a:extLst>
              <a:ext uri="{FF2B5EF4-FFF2-40B4-BE49-F238E27FC236}">
                <a16:creationId xmlns:a16="http://schemas.microsoft.com/office/drawing/2014/main" id="{C2227EAD-432F-CF0A-29A2-5CE051B76FF9}"/>
              </a:ext>
            </a:extLst>
          </p:cNvPr>
          <p:cNvSpPr>
            <a:spLocks noGrp="1"/>
          </p:cNvSpPr>
          <p:nvPr>
            <p:ph idx="1"/>
          </p:nvPr>
        </p:nvSpPr>
        <p:spPr>
          <a:xfrm>
            <a:off x="849313" y="1431290"/>
            <a:ext cx="8980488" cy="3995419"/>
          </a:xfrm>
        </p:spPr>
        <p:txBody>
          <a:bodyPr/>
          <a:lstStyle/>
          <a:p>
            <a:r>
              <a:rPr lang="en-US" dirty="0"/>
              <a:t>1918 Swiss penal code: “suicide is not a crime…aiding and abetting suicide can themselves be inspired by altruistic motives”</a:t>
            </a:r>
            <a:r>
              <a:rPr lang="en-US" baseline="30000" dirty="0"/>
              <a:t>1</a:t>
            </a:r>
          </a:p>
          <a:p>
            <a:pPr lvl="1"/>
            <a:r>
              <a:rPr lang="en-US" sz="1600" dirty="0"/>
              <a:t>Initial conception for cases of honor or romance, not medical illness</a:t>
            </a:r>
          </a:p>
          <a:p>
            <a:endParaRPr lang="en-US" dirty="0"/>
          </a:p>
          <a:p>
            <a:r>
              <a:rPr lang="en-US" dirty="0"/>
              <a:t>Assisted suicide legal since 1942 </a:t>
            </a:r>
          </a:p>
          <a:p>
            <a:pPr lvl="1"/>
            <a:r>
              <a:rPr lang="en-US" sz="1600" dirty="0"/>
              <a:t>Only a crime if assistance is for selfish motive</a:t>
            </a:r>
          </a:p>
          <a:p>
            <a:pPr lvl="1"/>
            <a:r>
              <a:rPr lang="en-US" sz="1600" dirty="0"/>
              <a:t>Police inquiry initiated for all assisted suicides</a:t>
            </a:r>
          </a:p>
          <a:p>
            <a:pPr lvl="1"/>
            <a:r>
              <a:rPr lang="en-US" sz="1600" dirty="0"/>
              <a:t>Case closed if patient deemed competent and no evidence of selfish motive</a:t>
            </a:r>
          </a:p>
          <a:p>
            <a:pPr lvl="1"/>
            <a:endParaRPr lang="en-US" dirty="0"/>
          </a:p>
          <a:p>
            <a:r>
              <a:rPr lang="en-US" dirty="0"/>
              <a:t>Euthanasia or “murder upon request” is illegal</a:t>
            </a:r>
          </a:p>
        </p:txBody>
      </p:sp>
      <p:sp>
        <p:nvSpPr>
          <p:cNvPr id="6" name="Rectangle 1">
            <a:extLst>
              <a:ext uri="{FF2B5EF4-FFF2-40B4-BE49-F238E27FC236}">
                <a16:creationId xmlns:a16="http://schemas.microsoft.com/office/drawing/2014/main" id="{7C06A625-EFF6-144E-25D7-338CA6EF96F3}"/>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EDEADFD5-C208-5959-0E4D-23113793372B}"/>
              </a:ext>
            </a:extLst>
          </p:cNvPr>
          <p:cNvSpPr>
            <a:spLocks noChangeArrowheads="1"/>
          </p:cNvSpPr>
          <p:nvPr/>
        </p:nvSpPr>
        <p:spPr bwMode="auto">
          <a:xfrm>
            <a:off x="398144" y="-366415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3">
            <a:extLst>
              <a:ext uri="{FF2B5EF4-FFF2-40B4-BE49-F238E27FC236}">
                <a16:creationId xmlns:a16="http://schemas.microsoft.com/office/drawing/2014/main" id="{06299ED5-214D-EBFB-3E99-79ECC8E7D82C}"/>
              </a:ext>
            </a:extLst>
          </p:cNvPr>
          <p:cNvSpPr txBox="1">
            <a:spLocks/>
          </p:cNvSpPr>
          <p:nvPr/>
        </p:nvSpPr>
        <p:spPr>
          <a:xfrm>
            <a:off x="3238152" y="6437618"/>
            <a:ext cx="8735325" cy="365760"/>
          </a:xfrm>
          <a:prstGeom prst="rect">
            <a:avLst/>
          </a:prstGeom>
        </p:spPr>
        <p:txBody>
          <a:bodyPr vert="horz" lIns="0" tIns="45724" rIns="0" bIns="0" rtlCol="0" anchor="t" anchorCtr="0"/>
          <a:lstStyle>
            <a:defPPr>
              <a:defRPr lang="en-US"/>
            </a:defPPr>
            <a:lvl1pPr marL="0" algn="r" defTabSz="1218987" rtl="0" eaLnBrk="1" latinLnBrk="0" hangingPunct="1">
              <a:lnSpc>
                <a:spcPct val="90000"/>
              </a:lnSpc>
              <a:defRPr sz="1200" kern="1200">
                <a:solidFill>
                  <a:schemeClr val="tx1">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a:t>1. Hurst et al., BMJ Feb 2003 </a:t>
            </a:r>
          </a:p>
        </p:txBody>
      </p:sp>
      <p:pic>
        <p:nvPicPr>
          <p:cNvPr id="3074" name="Picture 2" descr="Flag of Switzerland | History, Design &amp; Symbolism | Britannica">
            <a:extLst>
              <a:ext uri="{FF2B5EF4-FFF2-40B4-BE49-F238E27FC236}">
                <a16:creationId xmlns:a16="http://schemas.microsoft.com/office/drawing/2014/main" id="{FE392DFC-B0E8-796F-3FA9-11EFA600AB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3764" y="85979"/>
            <a:ext cx="1679713" cy="167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12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FA7A-5C5A-0F16-BFCF-4BBA60607E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E950110-B664-F2A8-917B-6688605ACD83}"/>
              </a:ext>
            </a:extLst>
          </p:cNvPr>
          <p:cNvSpPr>
            <a:spLocks noGrp="1"/>
          </p:cNvSpPr>
          <p:nvPr>
            <p:ph type="title"/>
          </p:nvPr>
        </p:nvSpPr>
        <p:spPr/>
        <p:txBody>
          <a:bodyPr/>
          <a:lstStyle/>
          <a:p>
            <a:pPr>
              <a:lnSpc>
                <a:spcPct val="90000"/>
              </a:lnSpc>
            </a:pPr>
            <a:r>
              <a:rPr lang="en-US"/>
              <a:t>Switzerland</a:t>
            </a:r>
            <a:endParaRPr lang="en-US" sz="2000" b="0">
              <a:solidFill>
                <a:schemeClr val="accent1"/>
              </a:solidFill>
            </a:endParaRPr>
          </a:p>
        </p:txBody>
      </p:sp>
      <p:sp>
        <p:nvSpPr>
          <p:cNvPr id="4" name="Footer Placeholder 3">
            <a:extLst>
              <a:ext uri="{FF2B5EF4-FFF2-40B4-BE49-F238E27FC236}">
                <a16:creationId xmlns:a16="http://schemas.microsoft.com/office/drawing/2014/main" id="{FEAD71E4-8142-70BB-7B24-BC27217D96BC}"/>
              </a:ext>
            </a:extLst>
          </p:cNvPr>
          <p:cNvSpPr>
            <a:spLocks noGrp="1"/>
          </p:cNvSpPr>
          <p:nvPr>
            <p:ph type="ftr" sz="quarter" idx="11"/>
          </p:nvPr>
        </p:nvSpPr>
        <p:spPr>
          <a:xfrm>
            <a:off x="3453500" y="6437618"/>
            <a:ext cx="8735325" cy="365760"/>
          </a:xfrm>
        </p:spPr>
        <p:txBody>
          <a:bodyPr/>
          <a:lstStyle/>
          <a:p>
            <a:r>
              <a:rPr lang="en-US"/>
              <a:t>, </a:t>
            </a:r>
          </a:p>
        </p:txBody>
      </p:sp>
      <p:sp>
        <p:nvSpPr>
          <p:cNvPr id="2" name="Content Placeholder 1">
            <a:extLst>
              <a:ext uri="{FF2B5EF4-FFF2-40B4-BE49-F238E27FC236}">
                <a16:creationId xmlns:a16="http://schemas.microsoft.com/office/drawing/2014/main" id="{883B0ED7-2EEC-20F1-00BF-E090AD1E590F}"/>
              </a:ext>
            </a:extLst>
          </p:cNvPr>
          <p:cNvSpPr>
            <a:spLocks noGrp="1"/>
          </p:cNvSpPr>
          <p:nvPr>
            <p:ph idx="1"/>
          </p:nvPr>
        </p:nvSpPr>
        <p:spPr>
          <a:xfrm>
            <a:off x="973137" y="1431290"/>
            <a:ext cx="8894763" cy="3995419"/>
          </a:xfrm>
        </p:spPr>
        <p:txBody>
          <a:bodyPr/>
          <a:lstStyle/>
          <a:p>
            <a:r>
              <a:rPr lang="en-US" dirty="0"/>
              <a:t>Open to residents and non-residents</a:t>
            </a:r>
          </a:p>
          <a:p>
            <a:r>
              <a:rPr lang="en-US" dirty="0"/>
              <a:t>Anyone can assist – physician and non-physicians</a:t>
            </a:r>
          </a:p>
          <a:p>
            <a:r>
              <a:rPr lang="en-US" dirty="0"/>
              <a:t>Doctors limited assessing capacity and prescribing the lethal drug </a:t>
            </a:r>
          </a:p>
          <a:p>
            <a:r>
              <a:rPr lang="en-US" dirty="0"/>
              <a:t>No medical criteria</a:t>
            </a:r>
          </a:p>
          <a:p>
            <a:pPr lvl="1"/>
            <a:r>
              <a:rPr lang="en-US" dirty="0"/>
              <a:t>25% of those who perform assisted suicide do not have a serious or terminal condition</a:t>
            </a:r>
          </a:p>
          <a:p>
            <a:pPr lvl="1"/>
            <a:r>
              <a:rPr lang="en-US" dirty="0"/>
              <a:t>Most old or “tired of life”</a:t>
            </a:r>
            <a:r>
              <a:rPr lang="en-US" baseline="30000" dirty="0"/>
              <a:t>2</a:t>
            </a:r>
          </a:p>
          <a:p>
            <a:pPr lvl="1"/>
            <a:endParaRPr lang="en-US" baseline="30000" dirty="0"/>
          </a:p>
          <a:p>
            <a:r>
              <a:rPr lang="en-US" dirty="0"/>
              <a:t>Swiss Academy of Medical Science asserts assisted suicide is not within a physician’s purview</a:t>
            </a:r>
          </a:p>
        </p:txBody>
      </p:sp>
      <p:sp>
        <p:nvSpPr>
          <p:cNvPr id="6" name="Rectangle 1">
            <a:extLst>
              <a:ext uri="{FF2B5EF4-FFF2-40B4-BE49-F238E27FC236}">
                <a16:creationId xmlns:a16="http://schemas.microsoft.com/office/drawing/2014/main" id="{E58C915B-AC29-E2E0-9AB1-AD43F99A93BC}"/>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392A27CE-5E9C-2A8D-4DF7-D4CEDE1169B4}"/>
              </a:ext>
            </a:extLst>
          </p:cNvPr>
          <p:cNvSpPr>
            <a:spLocks noChangeArrowheads="1"/>
          </p:cNvSpPr>
          <p:nvPr/>
        </p:nvSpPr>
        <p:spPr bwMode="auto">
          <a:xfrm>
            <a:off x="398144" y="-366415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Footer Placeholder 3">
            <a:extLst>
              <a:ext uri="{FF2B5EF4-FFF2-40B4-BE49-F238E27FC236}">
                <a16:creationId xmlns:a16="http://schemas.microsoft.com/office/drawing/2014/main" id="{0119B87B-2DF2-90EA-CE94-9CE1B915C3E8}"/>
              </a:ext>
            </a:extLst>
          </p:cNvPr>
          <p:cNvSpPr txBox="1">
            <a:spLocks/>
          </p:cNvSpPr>
          <p:nvPr/>
        </p:nvSpPr>
        <p:spPr>
          <a:xfrm>
            <a:off x="3238152" y="6437618"/>
            <a:ext cx="8735325" cy="365760"/>
          </a:xfrm>
          <a:prstGeom prst="rect">
            <a:avLst/>
          </a:prstGeom>
        </p:spPr>
        <p:txBody>
          <a:bodyPr vert="horz" lIns="0" tIns="45724" rIns="0" bIns="0" rtlCol="0" anchor="t" anchorCtr="0"/>
          <a:lstStyle>
            <a:defPPr>
              <a:defRPr lang="en-US"/>
            </a:defPPr>
            <a:lvl1pPr marL="0" algn="r" defTabSz="1218987" rtl="0" eaLnBrk="1" latinLnBrk="0" hangingPunct="1">
              <a:lnSpc>
                <a:spcPct val="90000"/>
              </a:lnSpc>
              <a:defRPr sz="1200" kern="1200">
                <a:solidFill>
                  <a:schemeClr val="tx1">
                    <a:lumMod val="50000"/>
                    <a:lumOff val="50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a:t>2. </a:t>
            </a:r>
            <a:r>
              <a:rPr lang="en-US" err="1"/>
              <a:t>Andorno</a:t>
            </a:r>
            <a:r>
              <a:rPr lang="en-US"/>
              <a:t>, Cambridge Quarterly Healthcare Ethics, 2013</a:t>
            </a:r>
          </a:p>
        </p:txBody>
      </p:sp>
      <p:pic>
        <p:nvPicPr>
          <p:cNvPr id="8" name="Picture 2" descr="Flag of Switzerland | History, Design &amp; Symbolism | Britannica">
            <a:extLst>
              <a:ext uri="{FF2B5EF4-FFF2-40B4-BE49-F238E27FC236}">
                <a16:creationId xmlns:a16="http://schemas.microsoft.com/office/drawing/2014/main" id="{26E1B2C3-476A-423D-CD7E-34F9365E34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93764" y="85979"/>
            <a:ext cx="1679713" cy="167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7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AB52B-69ED-BCF9-39D6-A41FF594F0DB}"/>
              </a:ext>
            </a:extLst>
          </p:cNvPr>
          <p:cNvSpPr>
            <a:spLocks noGrp="1"/>
          </p:cNvSpPr>
          <p:nvPr>
            <p:ph type="title"/>
          </p:nvPr>
        </p:nvSpPr>
        <p:spPr/>
        <p:txBody>
          <a:bodyPr/>
          <a:lstStyle/>
          <a:p>
            <a:r>
              <a:rPr lang="en-US"/>
              <a:t>Review</a:t>
            </a:r>
          </a:p>
        </p:txBody>
      </p:sp>
      <p:sp>
        <p:nvSpPr>
          <p:cNvPr id="5" name="Text Placeholder 4">
            <a:extLst>
              <a:ext uri="{FF2B5EF4-FFF2-40B4-BE49-F238E27FC236}">
                <a16:creationId xmlns:a16="http://schemas.microsoft.com/office/drawing/2014/main" id="{6F936377-150B-91E4-9E02-EBEC32AB3E69}"/>
              </a:ext>
            </a:extLst>
          </p:cNvPr>
          <p:cNvSpPr>
            <a:spLocks noGrp="1"/>
          </p:cNvSpPr>
          <p:nvPr>
            <p:ph type="body" idx="1"/>
          </p:nvPr>
        </p:nvSpPr>
        <p:spPr/>
        <p:txBody>
          <a:bodyPr/>
          <a:lstStyle/>
          <a:p>
            <a:r>
              <a:rPr lang="en-US"/>
              <a:t>Overmedicalized</a:t>
            </a:r>
          </a:p>
        </p:txBody>
      </p:sp>
      <p:sp>
        <p:nvSpPr>
          <p:cNvPr id="7" name="Text Placeholder 6">
            <a:extLst>
              <a:ext uri="{FF2B5EF4-FFF2-40B4-BE49-F238E27FC236}">
                <a16:creationId xmlns:a16="http://schemas.microsoft.com/office/drawing/2014/main" id="{B0B653BD-51FE-BB39-DD66-4F35819D834D}"/>
              </a:ext>
            </a:extLst>
          </p:cNvPr>
          <p:cNvSpPr>
            <a:spLocks noGrp="1"/>
          </p:cNvSpPr>
          <p:nvPr>
            <p:ph type="body" sz="quarter" idx="3"/>
          </p:nvPr>
        </p:nvSpPr>
        <p:spPr/>
        <p:txBody>
          <a:bodyPr/>
          <a:lstStyle/>
          <a:p>
            <a:r>
              <a:rPr lang="en-US"/>
              <a:t>(partially) </a:t>
            </a:r>
            <a:r>
              <a:rPr lang="en-US" err="1"/>
              <a:t>Demedicalized</a:t>
            </a:r>
            <a:endParaRPr lang="en-US"/>
          </a:p>
        </p:txBody>
      </p:sp>
      <p:pic>
        <p:nvPicPr>
          <p:cNvPr id="9" name="Picture 4" descr="United States of America Flag , USA Flag , America Flag background 532212 Vector Art at Vecteezy">
            <a:extLst>
              <a:ext uri="{FF2B5EF4-FFF2-40B4-BE49-F238E27FC236}">
                <a16:creationId xmlns:a16="http://schemas.microsoft.com/office/drawing/2014/main" id="{6D8E02F3-CA24-D171-7D38-6E109239765B}"/>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68375" y="2624258"/>
            <a:ext cx="3202696" cy="1715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nada Flag PNG Transparent Images | PNG All">
            <a:extLst>
              <a:ext uri="{FF2B5EF4-FFF2-40B4-BE49-F238E27FC236}">
                <a16:creationId xmlns:a16="http://schemas.microsoft.com/office/drawing/2014/main" id="{A91EE818-C87E-2586-27B3-1BAB95C289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374" y="4492957"/>
            <a:ext cx="3202696" cy="16021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ag of Switzerland | History, Design &amp; Symbolism | Britannica">
            <a:extLst>
              <a:ext uri="{FF2B5EF4-FFF2-40B4-BE49-F238E27FC236}">
                <a16:creationId xmlns:a16="http://schemas.microsoft.com/office/drawing/2014/main" id="{41890643-8724-1730-5D47-1A99545A2A5D}"/>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7181557" y="2483351"/>
            <a:ext cx="3498349" cy="349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3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D1C0-F3D3-4808-CB01-38AAC7A6C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8759B9-FEB9-746C-1EC8-05D0DF334CB2}"/>
              </a:ext>
            </a:extLst>
          </p:cNvPr>
          <p:cNvSpPr>
            <a:spLocks noGrp="1"/>
          </p:cNvSpPr>
          <p:nvPr>
            <p:ph type="title"/>
          </p:nvPr>
        </p:nvSpPr>
        <p:spPr/>
        <p:txBody>
          <a:bodyPr anchor="t" anchorCtr="0"/>
          <a:lstStyle/>
          <a:p>
            <a:r>
              <a:rPr lang="en-US" sz="4000" dirty="0"/>
              <a:t>Organized Medicine</a:t>
            </a:r>
          </a:p>
        </p:txBody>
      </p:sp>
      <p:sp>
        <p:nvSpPr>
          <p:cNvPr id="3" name="Text Placeholder 2">
            <a:extLst>
              <a:ext uri="{FF2B5EF4-FFF2-40B4-BE49-F238E27FC236}">
                <a16:creationId xmlns:a16="http://schemas.microsoft.com/office/drawing/2014/main" id="{E6F8CC77-369E-76C6-0FC9-CFEE15488ECB}"/>
              </a:ext>
            </a:extLst>
          </p:cNvPr>
          <p:cNvSpPr>
            <a:spLocks noGrp="1"/>
          </p:cNvSpPr>
          <p:nvPr>
            <p:ph type="body" idx="12"/>
          </p:nvPr>
        </p:nvSpPr>
        <p:spPr/>
        <p:txBody>
          <a:bodyPr/>
          <a:lstStyle/>
          <a:p>
            <a:r>
              <a:rPr lang="en-US" dirty="0"/>
              <a:t>4</a:t>
            </a:r>
          </a:p>
        </p:txBody>
      </p:sp>
    </p:spTree>
    <p:extLst>
      <p:ext uri="{BB962C8B-B14F-4D97-AF65-F5344CB8AC3E}">
        <p14:creationId xmlns:p14="http://schemas.microsoft.com/office/powerpoint/2010/main" val="135131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EDBD67-3F5A-D049-1A2B-A846853F1610}"/>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008A5B77-179B-89A2-0D55-D0B9ED98F903}"/>
              </a:ext>
            </a:extLst>
          </p:cNvPr>
          <p:cNvSpPr>
            <a:spLocks noGrp="1"/>
          </p:cNvSpPr>
          <p:nvPr>
            <p:ph idx="1"/>
          </p:nvPr>
        </p:nvSpPr>
        <p:spPr/>
        <p:txBody>
          <a:bodyPr/>
          <a:lstStyle/>
          <a:p>
            <a:r>
              <a:rPr lang="en-US" dirty="0"/>
              <a:t>2026-2027 Voting Member of the American College of Physicians’ Health and Public Policy Committee.</a:t>
            </a:r>
          </a:p>
          <a:p>
            <a:endParaRPr lang="en-US" dirty="0"/>
          </a:p>
          <a:p>
            <a:r>
              <a:rPr lang="en-US" dirty="0"/>
              <a:t>2026-2027 Voting Member of the American College of Physicians’ Ethics, Professionalism and Human Rights Committee.</a:t>
            </a:r>
          </a:p>
          <a:p>
            <a:endParaRPr lang="en-US" dirty="0"/>
          </a:p>
        </p:txBody>
      </p:sp>
    </p:spTree>
    <p:extLst>
      <p:ext uri="{BB962C8B-B14F-4D97-AF65-F5344CB8AC3E}">
        <p14:creationId xmlns:p14="http://schemas.microsoft.com/office/powerpoint/2010/main" val="93078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1FB1-83ED-4655-11FF-87E51B20CD33}"/>
              </a:ext>
            </a:extLst>
          </p:cNvPr>
          <p:cNvSpPr>
            <a:spLocks noGrp="1"/>
          </p:cNvSpPr>
          <p:nvPr>
            <p:ph type="title"/>
          </p:nvPr>
        </p:nvSpPr>
        <p:spPr/>
        <p:txBody>
          <a:bodyPr/>
          <a:lstStyle/>
          <a:p>
            <a:r>
              <a:rPr lang="en-US" dirty="0"/>
              <a:t>Organized Medicine’s Opposition</a:t>
            </a:r>
          </a:p>
        </p:txBody>
      </p:sp>
      <p:sp>
        <p:nvSpPr>
          <p:cNvPr id="3" name="Text Placeholder 2">
            <a:extLst>
              <a:ext uri="{FF2B5EF4-FFF2-40B4-BE49-F238E27FC236}">
                <a16:creationId xmlns:a16="http://schemas.microsoft.com/office/drawing/2014/main" id="{472338D1-EE9B-D93A-A1C3-EEB6296F2D07}"/>
              </a:ext>
            </a:extLst>
          </p:cNvPr>
          <p:cNvSpPr>
            <a:spLocks noGrp="1"/>
          </p:cNvSpPr>
          <p:nvPr>
            <p:ph type="body" idx="1"/>
          </p:nvPr>
        </p:nvSpPr>
        <p:spPr/>
        <p:txBody>
          <a:bodyPr/>
          <a:lstStyle/>
          <a:p>
            <a:r>
              <a:rPr lang="en-US" dirty="0"/>
              <a:t>American Medical Association (AMA)</a:t>
            </a:r>
          </a:p>
        </p:txBody>
      </p:sp>
      <p:sp>
        <p:nvSpPr>
          <p:cNvPr id="4" name="Content Placeholder 3">
            <a:extLst>
              <a:ext uri="{FF2B5EF4-FFF2-40B4-BE49-F238E27FC236}">
                <a16:creationId xmlns:a16="http://schemas.microsoft.com/office/drawing/2014/main" id="{C7DD0EDA-B35B-3A43-9123-0DAEEE275809}"/>
              </a:ext>
            </a:extLst>
          </p:cNvPr>
          <p:cNvSpPr>
            <a:spLocks noGrp="1"/>
          </p:cNvSpPr>
          <p:nvPr>
            <p:ph sz="half" idx="2"/>
          </p:nvPr>
        </p:nvSpPr>
        <p:spPr/>
        <p:txBody>
          <a:bodyPr/>
          <a:lstStyle/>
          <a:p>
            <a:r>
              <a:rPr lang="en-US" dirty="0"/>
              <a:t>“It is understandable, though tragic, that some patients in extreme duress—such as those suffering from a terminal, painful, debilitating illness—may come to decide that death is preferable to life. </a:t>
            </a:r>
            <a:r>
              <a:rPr lang="en-US" u="sng" dirty="0"/>
              <a:t>However, permitting physicians to engage in assisted suicide would ultimately cause more harm than good</a:t>
            </a:r>
            <a:r>
              <a:rPr lang="en-US" dirty="0"/>
              <a:t>.”</a:t>
            </a:r>
          </a:p>
          <a:p>
            <a:endParaRPr lang="en-US" dirty="0"/>
          </a:p>
          <a:p>
            <a:pPr marL="0" indent="0" algn="r">
              <a:buNone/>
            </a:pPr>
            <a:r>
              <a:rPr lang="en-US" dirty="0"/>
              <a:t>AMA </a:t>
            </a:r>
            <a:r>
              <a:rPr lang="en-US" i="1" dirty="0"/>
              <a:t>Code of Medical Ethics</a:t>
            </a:r>
          </a:p>
          <a:p>
            <a:pPr marL="0" indent="0" algn="r">
              <a:buNone/>
            </a:pPr>
            <a:r>
              <a:rPr lang="en-US" dirty="0"/>
              <a:t>Opinion 5.7 Physician-Assisted Suicide </a:t>
            </a:r>
          </a:p>
          <a:p>
            <a:pPr marL="0" indent="0" algn="r">
              <a:buNone/>
            </a:pPr>
            <a:endParaRPr lang="en-US" dirty="0"/>
          </a:p>
        </p:txBody>
      </p:sp>
      <p:sp>
        <p:nvSpPr>
          <p:cNvPr id="5" name="Text Placeholder 4">
            <a:extLst>
              <a:ext uri="{FF2B5EF4-FFF2-40B4-BE49-F238E27FC236}">
                <a16:creationId xmlns:a16="http://schemas.microsoft.com/office/drawing/2014/main" id="{3202AE78-906F-3940-01FC-DFDB012FBC35}"/>
              </a:ext>
            </a:extLst>
          </p:cNvPr>
          <p:cNvSpPr>
            <a:spLocks noGrp="1"/>
          </p:cNvSpPr>
          <p:nvPr>
            <p:ph type="body" sz="quarter" idx="3"/>
          </p:nvPr>
        </p:nvSpPr>
        <p:spPr/>
        <p:txBody>
          <a:bodyPr/>
          <a:lstStyle/>
          <a:p>
            <a:r>
              <a:rPr lang="en-US" dirty="0"/>
              <a:t>American College of Physicians (ACP)</a:t>
            </a:r>
          </a:p>
        </p:txBody>
      </p:sp>
      <p:sp>
        <p:nvSpPr>
          <p:cNvPr id="6" name="Content Placeholder 5">
            <a:extLst>
              <a:ext uri="{FF2B5EF4-FFF2-40B4-BE49-F238E27FC236}">
                <a16:creationId xmlns:a16="http://schemas.microsoft.com/office/drawing/2014/main" id="{915851A7-C2C2-C894-0B7E-7AA8FDB07A5E}"/>
              </a:ext>
            </a:extLst>
          </p:cNvPr>
          <p:cNvSpPr>
            <a:spLocks noGrp="1"/>
          </p:cNvSpPr>
          <p:nvPr>
            <p:ph sz="quarter" idx="4"/>
          </p:nvPr>
        </p:nvSpPr>
        <p:spPr/>
        <p:txBody>
          <a:bodyPr/>
          <a:lstStyle/>
          <a:p>
            <a:r>
              <a:rPr lang="en-US" dirty="0"/>
              <a:t>The ACP does not support the legalization of physician-assisted suicide, the practice of which raises ethical, clinical, and other concerns.</a:t>
            </a:r>
          </a:p>
          <a:p>
            <a:r>
              <a:rPr lang="en-US" dirty="0"/>
              <a:t>Control over the manner and timing of a person's death has not been and should not be a goal of medicine.</a:t>
            </a:r>
          </a:p>
        </p:txBody>
      </p:sp>
      <p:pic>
        <p:nvPicPr>
          <p:cNvPr id="8" name="Picture 7">
            <a:extLst>
              <a:ext uri="{FF2B5EF4-FFF2-40B4-BE49-F238E27FC236}">
                <a16:creationId xmlns:a16="http://schemas.microsoft.com/office/drawing/2014/main" id="{64FC9185-9BF0-8BC2-2E7E-450BF7D629DB}"/>
              </a:ext>
            </a:extLst>
          </p:cNvPr>
          <p:cNvPicPr>
            <a:picLocks noChangeAspect="1"/>
          </p:cNvPicPr>
          <p:nvPr/>
        </p:nvPicPr>
        <p:blipFill>
          <a:blip r:embed="rId3"/>
          <a:stretch>
            <a:fillRect/>
          </a:stretch>
        </p:blipFill>
        <p:spPr>
          <a:xfrm>
            <a:off x="6884835" y="4714296"/>
            <a:ext cx="4328821" cy="958158"/>
          </a:xfrm>
          <a:prstGeom prst="rect">
            <a:avLst/>
          </a:prstGeom>
        </p:spPr>
      </p:pic>
      <p:sp>
        <p:nvSpPr>
          <p:cNvPr id="10" name="TextBox 9">
            <a:extLst>
              <a:ext uri="{FF2B5EF4-FFF2-40B4-BE49-F238E27FC236}">
                <a16:creationId xmlns:a16="http://schemas.microsoft.com/office/drawing/2014/main" id="{FE4295F9-6847-53F2-07F7-840597FC8315}"/>
              </a:ext>
            </a:extLst>
          </p:cNvPr>
          <p:cNvSpPr txBox="1"/>
          <p:nvPr/>
        </p:nvSpPr>
        <p:spPr>
          <a:xfrm>
            <a:off x="6960149" y="5672454"/>
            <a:ext cx="6097978" cy="323165"/>
          </a:xfrm>
          <a:prstGeom prst="rect">
            <a:avLst/>
          </a:prstGeom>
          <a:noFill/>
        </p:spPr>
        <p:txBody>
          <a:bodyPr wrap="square">
            <a:spAutoFit/>
          </a:bodyPr>
          <a:lstStyle/>
          <a:p>
            <a:r>
              <a:rPr lang="en-US" sz="1500" b="0" i="0" dirty="0">
                <a:solidFill>
                  <a:srgbClr val="212121"/>
                </a:solidFill>
                <a:effectLst/>
                <a:latin typeface="system-ui"/>
              </a:rPr>
              <a:t>Ann Intern Med. 2017 Oct 17;167(8):576-578.</a:t>
            </a:r>
            <a:endParaRPr lang="en-US" sz="1500" dirty="0"/>
          </a:p>
        </p:txBody>
      </p:sp>
    </p:spTree>
    <p:extLst>
      <p:ext uri="{BB962C8B-B14F-4D97-AF65-F5344CB8AC3E}">
        <p14:creationId xmlns:p14="http://schemas.microsoft.com/office/powerpoint/2010/main" val="322973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F1AC9-3C6E-B205-0CE7-5AE5C60382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3AB309A-8BC1-2733-3904-059A78A658DE}"/>
              </a:ext>
            </a:extLst>
          </p:cNvPr>
          <p:cNvSpPr>
            <a:spLocks noGrp="1"/>
          </p:cNvSpPr>
          <p:nvPr>
            <p:ph type="title"/>
          </p:nvPr>
        </p:nvSpPr>
        <p:spPr/>
        <p:txBody>
          <a:bodyPr/>
          <a:lstStyle/>
          <a:p>
            <a:pPr>
              <a:lnSpc>
                <a:spcPct val="90000"/>
              </a:lnSpc>
            </a:pPr>
            <a:r>
              <a:rPr lang="en-US"/>
              <a:t>Organized Medicine and </a:t>
            </a:r>
            <a:r>
              <a:rPr lang="en-US" err="1"/>
              <a:t>MAiD</a:t>
            </a:r>
            <a:endParaRPr lang="en-US" sz="2000" b="0">
              <a:solidFill>
                <a:schemeClr val="accent1"/>
              </a:solidFill>
            </a:endParaRPr>
          </a:p>
        </p:txBody>
      </p:sp>
      <p:sp>
        <p:nvSpPr>
          <p:cNvPr id="4" name="Footer Placeholder 3">
            <a:extLst>
              <a:ext uri="{FF2B5EF4-FFF2-40B4-BE49-F238E27FC236}">
                <a16:creationId xmlns:a16="http://schemas.microsoft.com/office/drawing/2014/main" id="{46C5C03A-8EAA-68CE-1FB8-ABA4118C4203}"/>
              </a:ext>
            </a:extLst>
          </p:cNvPr>
          <p:cNvSpPr>
            <a:spLocks noGrp="1"/>
          </p:cNvSpPr>
          <p:nvPr>
            <p:ph type="ftr" sz="quarter" idx="11"/>
          </p:nvPr>
        </p:nvSpPr>
        <p:spPr>
          <a:xfrm>
            <a:off x="3453500" y="6437618"/>
            <a:ext cx="8735325" cy="365760"/>
          </a:xfrm>
        </p:spPr>
        <p:txBody>
          <a:bodyPr/>
          <a:lstStyle/>
          <a:p>
            <a:r>
              <a:rPr lang="en-US"/>
              <a:t>, </a:t>
            </a:r>
          </a:p>
        </p:txBody>
      </p:sp>
      <p:sp>
        <p:nvSpPr>
          <p:cNvPr id="2" name="Content Placeholder 1">
            <a:extLst>
              <a:ext uri="{FF2B5EF4-FFF2-40B4-BE49-F238E27FC236}">
                <a16:creationId xmlns:a16="http://schemas.microsoft.com/office/drawing/2014/main" id="{FA274076-22F3-6A83-B74B-BB7E3356C445}"/>
              </a:ext>
            </a:extLst>
          </p:cNvPr>
          <p:cNvSpPr>
            <a:spLocks noGrp="1"/>
          </p:cNvSpPr>
          <p:nvPr>
            <p:ph idx="1"/>
          </p:nvPr>
        </p:nvSpPr>
        <p:spPr>
          <a:xfrm>
            <a:off x="973137" y="1431290"/>
            <a:ext cx="8894763" cy="3995419"/>
          </a:xfrm>
        </p:spPr>
        <p:txBody>
          <a:bodyPr/>
          <a:lstStyle/>
          <a:p>
            <a:r>
              <a:rPr lang="en-US"/>
              <a:t>American Medical Association has long opposed medical assistance in dying:</a:t>
            </a:r>
          </a:p>
          <a:p>
            <a:pPr lvl="1"/>
            <a:endParaRPr lang="en-US" i="1"/>
          </a:p>
          <a:p>
            <a:pPr lvl="1"/>
            <a:r>
              <a:rPr lang="en-US" sz="1600" i="1"/>
              <a:t>“American Medical Association strongly opposes any bill to legalize </a:t>
            </a:r>
            <a:r>
              <a:rPr lang="en-US" sz="1600" b="1" i="1"/>
              <a:t>physician</a:t>
            </a:r>
            <a:r>
              <a:rPr lang="en-US" sz="1600" i="1"/>
              <a:t>-</a:t>
            </a:r>
            <a:r>
              <a:rPr lang="en-US" sz="1600" b="1" i="1"/>
              <a:t>assisted</a:t>
            </a:r>
            <a:r>
              <a:rPr lang="en-US" sz="1600" i="1"/>
              <a:t> </a:t>
            </a:r>
            <a:r>
              <a:rPr lang="en-US" sz="1600" b="1" i="1"/>
              <a:t>suicide</a:t>
            </a:r>
            <a:r>
              <a:rPr lang="en-US" sz="1600" i="1"/>
              <a:t> or euthanasia, as these practices are fundamentally inconsistent with the </a:t>
            </a:r>
            <a:r>
              <a:rPr lang="en-US" sz="1600" b="1" i="1"/>
              <a:t>physician</a:t>
            </a:r>
            <a:r>
              <a:rPr lang="en-US" sz="1600" i="1"/>
              <a:t>'s role as healer” </a:t>
            </a:r>
            <a:r>
              <a:rPr lang="en-US" sz="1600"/>
              <a:t>- Policy H-270.965, 2018</a:t>
            </a:r>
          </a:p>
          <a:p>
            <a:pPr lvl="1"/>
            <a:endParaRPr lang="en-US"/>
          </a:p>
          <a:p>
            <a:r>
              <a:rPr lang="en-US"/>
              <a:t>Stance softened in 2025, prioritizing preservation of physician judgment and autonomy:</a:t>
            </a:r>
          </a:p>
          <a:p>
            <a:endParaRPr lang="en-US"/>
          </a:p>
          <a:p>
            <a:pPr lvl="1"/>
            <a:r>
              <a:rPr lang="en-US" sz="1600" i="1"/>
              <a:t>“Opposing criminalization of physicians who engage in physician assisted suicide, while simultaneously not supporting the legalization of this practice, will allow our AMA to uphold its existing core values” </a:t>
            </a:r>
            <a:r>
              <a:rPr lang="en-US" sz="1600"/>
              <a:t>– B of T Rep. 18-A-25, 2025</a:t>
            </a:r>
          </a:p>
        </p:txBody>
      </p:sp>
      <p:sp>
        <p:nvSpPr>
          <p:cNvPr id="6" name="Rectangle 1">
            <a:extLst>
              <a:ext uri="{FF2B5EF4-FFF2-40B4-BE49-F238E27FC236}">
                <a16:creationId xmlns:a16="http://schemas.microsoft.com/office/drawing/2014/main" id="{5E3322EC-4D10-49B9-B2AD-AB0C2BEBF37E}"/>
              </a:ext>
            </a:extLst>
          </p:cNvPr>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9EB60858-2506-97E1-EC5C-BC794F76011D}"/>
              </a:ext>
            </a:extLst>
          </p:cNvPr>
          <p:cNvSpPr>
            <a:spLocks noChangeArrowheads="1"/>
          </p:cNvSpPr>
          <p:nvPr/>
        </p:nvSpPr>
        <p:spPr bwMode="auto">
          <a:xfrm>
            <a:off x="398144" y="-3664156"/>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B1B1B"/>
                </a:solidFill>
                <a:effectLst/>
                <a:latin typeface="Source Sans Pro Web"/>
              </a:rPr>
              <a:t>.</a:t>
            </a:r>
            <a:r>
              <a:rPr kumimoji="0" lang="en-US" altLang="en-US" sz="7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013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48A3-CD30-6E82-10AA-A7A6CF565157}"/>
              </a:ext>
            </a:extLst>
          </p:cNvPr>
          <p:cNvSpPr>
            <a:spLocks noGrp="1"/>
          </p:cNvSpPr>
          <p:nvPr>
            <p:ph type="title"/>
          </p:nvPr>
        </p:nvSpPr>
        <p:spPr/>
        <p:txBody>
          <a:bodyPr/>
          <a:lstStyle/>
          <a:p>
            <a:r>
              <a:rPr lang="en-US" dirty="0"/>
              <a:t>Summarizing Organized Medicine’s Objections</a:t>
            </a:r>
          </a:p>
        </p:txBody>
      </p:sp>
      <p:sp>
        <p:nvSpPr>
          <p:cNvPr id="3" name="Content Placeholder 2">
            <a:extLst>
              <a:ext uri="{FF2B5EF4-FFF2-40B4-BE49-F238E27FC236}">
                <a16:creationId xmlns:a16="http://schemas.microsoft.com/office/drawing/2014/main" id="{548D0C99-258C-7652-D3A2-119DE431B2B0}"/>
              </a:ext>
            </a:extLst>
          </p:cNvPr>
          <p:cNvSpPr>
            <a:spLocks noGrp="1"/>
          </p:cNvSpPr>
          <p:nvPr>
            <p:ph idx="1"/>
          </p:nvPr>
        </p:nvSpPr>
        <p:spPr/>
        <p:txBody>
          <a:bodyPr/>
          <a:lstStyle/>
          <a:p>
            <a:r>
              <a:rPr lang="en-US" dirty="0"/>
              <a:t>Not a traditional role of the medical profession</a:t>
            </a:r>
          </a:p>
          <a:p>
            <a:r>
              <a:rPr lang="en-US" dirty="0"/>
              <a:t>Harms the patient-physician relationship</a:t>
            </a:r>
          </a:p>
          <a:p>
            <a:r>
              <a:rPr lang="en-US" dirty="0"/>
              <a:t>Inconsistent with the role of the ”healer”</a:t>
            </a:r>
          </a:p>
          <a:p>
            <a:endParaRPr lang="en-US" dirty="0"/>
          </a:p>
          <a:p>
            <a:r>
              <a:rPr lang="en-US" sz="2500" dirty="0"/>
              <a:t>The answer to all of the above: </a:t>
            </a:r>
            <a:r>
              <a:rPr lang="en-US" sz="2500" b="1" u="sng" dirty="0"/>
              <a:t>DEMEDICALIZATION</a:t>
            </a:r>
            <a:r>
              <a:rPr lang="en-US" sz="2500" dirty="0"/>
              <a:t>!</a:t>
            </a:r>
          </a:p>
        </p:txBody>
      </p:sp>
    </p:spTree>
    <p:extLst>
      <p:ext uri="{BB962C8B-B14F-4D97-AF65-F5344CB8AC3E}">
        <p14:creationId xmlns:p14="http://schemas.microsoft.com/office/powerpoint/2010/main" val="337645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DC255-D923-EAA2-4A0C-42E32C3AC7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A9EBDD-C860-4C09-1F91-BA4D68FC6D5E}"/>
              </a:ext>
            </a:extLst>
          </p:cNvPr>
          <p:cNvSpPr>
            <a:spLocks noGrp="1"/>
          </p:cNvSpPr>
          <p:nvPr>
            <p:ph type="title"/>
          </p:nvPr>
        </p:nvSpPr>
        <p:spPr/>
        <p:txBody>
          <a:bodyPr anchor="t" anchorCtr="0"/>
          <a:lstStyle/>
          <a:p>
            <a:r>
              <a:rPr lang="en-US" sz="4000" dirty="0"/>
              <a:t>Current Model</a:t>
            </a:r>
          </a:p>
        </p:txBody>
      </p:sp>
      <p:sp>
        <p:nvSpPr>
          <p:cNvPr id="3" name="Text Placeholder 2">
            <a:extLst>
              <a:ext uri="{FF2B5EF4-FFF2-40B4-BE49-F238E27FC236}">
                <a16:creationId xmlns:a16="http://schemas.microsoft.com/office/drawing/2014/main" id="{BA66C831-B7B4-D278-D738-7B2AA716ED16}"/>
              </a:ext>
            </a:extLst>
          </p:cNvPr>
          <p:cNvSpPr>
            <a:spLocks noGrp="1"/>
          </p:cNvSpPr>
          <p:nvPr>
            <p:ph type="body" idx="12"/>
          </p:nvPr>
        </p:nvSpPr>
        <p:spPr/>
        <p:txBody>
          <a:bodyPr/>
          <a:lstStyle/>
          <a:p>
            <a:r>
              <a:rPr lang="en-US" dirty="0"/>
              <a:t>5</a:t>
            </a:r>
          </a:p>
        </p:txBody>
      </p:sp>
    </p:spTree>
    <p:extLst>
      <p:ext uri="{BB962C8B-B14F-4D97-AF65-F5344CB8AC3E}">
        <p14:creationId xmlns:p14="http://schemas.microsoft.com/office/powerpoint/2010/main" val="170624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0C59-A16E-0EFE-7DC3-E06AA8E1AC46}"/>
              </a:ext>
            </a:extLst>
          </p:cNvPr>
          <p:cNvSpPr>
            <a:spLocks noGrp="1"/>
          </p:cNvSpPr>
          <p:nvPr>
            <p:ph type="title"/>
          </p:nvPr>
        </p:nvSpPr>
        <p:spPr/>
        <p:txBody>
          <a:bodyPr/>
          <a:lstStyle/>
          <a:p>
            <a:r>
              <a:rPr lang="en-US" dirty="0"/>
              <a:t>The Role of The Medical Professional</a:t>
            </a:r>
          </a:p>
        </p:txBody>
      </p:sp>
      <p:sp>
        <p:nvSpPr>
          <p:cNvPr id="3" name="Content Placeholder 2">
            <a:extLst>
              <a:ext uri="{FF2B5EF4-FFF2-40B4-BE49-F238E27FC236}">
                <a16:creationId xmlns:a16="http://schemas.microsoft.com/office/drawing/2014/main" id="{004B340D-36B6-BADA-D7CA-BD16074010D6}"/>
              </a:ext>
            </a:extLst>
          </p:cNvPr>
          <p:cNvSpPr>
            <a:spLocks noGrp="1"/>
          </p:cNvSpPr>
          <p:nvPr>
            <p:ph idx="1"/>
          </p:nvPr>
        </p:nvSpPr>
        <p:spPr/>
        <p:txBody>
          <a:bodyPr/>
          <a:lstStyle/>
          <a:p>
            <a:r>
              <a:rPr lang="en-US" dirty="0"/>
              <a:t>Gatekeepers</a:t>
            </a:r>
          </a:p>
          <a:p>
            <a:pPr lvl="1"/>
            <a:r>
              <a:rPr lang="en-US" dirty="0"/>
              <a:t>Doctor shopping</a:t>
            </a:r>
          </a:p>
          <a:p>
            <a:r>
              <a:rPr lang="en-US" dirty="0"/>
              <a:t>Prognosticator</a:t>
            </a:r>
          </a:p>
          <a:p>
            <a:pPr lvl="1"/>
            <a:r>
              <a:rPr lang="en-US" dirty="0"/>
              <a:t>Hospice</a:t>
            </a:r>
          </a:p>
          <a:p>
            <a:r>
              <a:rPr lang="en-US" dirty="0"/>
              <a:t>Prescriber</a:t>
            </a:r>
          </a:p>
          <a:p>
            <a:pPr lvl="1"/>
            <a:r>
              <a:rPr lang="en-US" dirty="0"/>
              <a:t>Legal requirement</a:t>
            </a:r>
          </a:p>
          <a:p>
            <a:r>
              <a:rPr lang="en-US" dirty="0"/>
              <a:t>Capacity determination</a:t>
            </a:r>
          </a:p>
          <a:p>
            <a:endParaRPr lang="en-US" dirty="0"/>
          </a:p>
          <a:p>
            <a:r>
              <a:rPr lang="en-US" altLang="en-US" dirty="0">
                <a:latin typeface="Arial" panose="020B0604020202020204" pitchFamily="34" charset="0"/>
              </a:rPr>
              <a:t>Physician involvement arose from administrative convenience rather than moral necessity. </a:t>
            </a:r>
            <a:endParaRPr lang="en-US" altLang="en-US" dirty="0"/>
          </a:p>
          <a:p>
            <a:r>
              <a:rPr lang="en-US" altLang="en-US" dirty="0">
                <a:latin typeface="Arial" panose="020B0604020202020204" pitchFamily="34" charset="0"/>
              </a:rPr>
              <a:t>Early MAID legislation often assumed medicine's role without deeply examining alternatives.</a:t>
            </a:r>
            <a:endParaRPr lang="en-US" dirty="0"/>
          </a:p>
          <a:p>
            <a:endParaRPr lang="en-US" dirty="0"/>
          </a:p>
        </p:txBody>
      </p:sp>
    </p:spTree>
    <p:extLst>
      <p:ext uri="{BB962C8B-B14F-4D97-AF65-F5344CB8AC3E}">
        <p14:creationId xmlns:p14="http://schemas.microsoft.com/office/powerpoint/2010/main" val="1342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2745-3870-CF54-B2A1-ED7298175C97}"/>
              </a:ext>
            </a:extLst>
          </p:cNvPr>
          <p:cNvSpPr>
            <a:spLocks noGrp="1"/>
          </p:cNvSpPr>
          <p:nvPr>
            <p:ph type="title"/>
          </p:nvPr>
        </p:nvSpPr>
        <p:spPr/>
        <p:txBody>
          <a:bodyPr/>
          <a:lstStyle/>
          <a:p>
            <a:r>
              <a:rPr lang="en-US" dirty="0"/>
              <a:t>Objections to </a:t>
            </a:r>
            <a:r>
              <a:rPr lang="en-US" dirty="0" err="1"/>
              <a:t>Demedicalization</a:t>
            </a:r>
            <a:endParaRPr lang="en-US" dirty="0"/>
          </a:p>
        </p:txBody>
      </p:sp>
      <p:sp>
        <p:nvSpPr>
          <p:cNvPr id="3" name="Content Placeholder 2">
            <a:extLst>
              <a:ext uri="{FF2B5EF4-FFF2-40B4-BE49-F238E27FC236}">
                <a16:creationId xmlns:a16="http://schemas.microsoft.com/office/drawing/2014/main" id="{05F9C241-2499-FB8A-E730-066B3B35B876}"/>
              </a:ext>
            </a:extLst>
          </p:cNvPr>
          <p:cNvSpPr>
            <a:spLocks noGrp="1"/>
          </p:cNvSpPr>
          <p:nvPr>
            <p:ph idx="1"/>
          </p:nvPr>
        </p:nvSpPr>
        <p:spPr/>
        <p:txBody>
          <a:bodyPr/>
          <a:lstStyle/>
          <a:p>
            <a:r>
              <a:rPr lang="en-US" b="1" dirty="0"/>
              <a:t>Objection 1: </a:t>
            </a:r>
            <a:r>
              <a:rPr lang="en-US" dirty="0"/>
              <a:t>Physicians Are Necessary for Safety</a:t>
            </a:r>
          </a:p>
          <a:p>
            <a:pPr lvl="1"/>
            <a:r>
              <a:rPr lang="en-US" dirty="0"/>
              <a:t>Medical expertise remains available on demand</a:t>
            </a:r>
          </a:p>
          <a:p>
            <a:r>
              <a:rPr lang="en-US" b="1" dirty="0"/>
              <a:t>Objection 2: </a:t>
            </a:r>
            <a:r>
              <a:rPr lang="en-US" dirty="0"/>
              <a:t>MAID Is Inherently Medical</a:t>
            </a:r>
          </a:p>
          <a:p>
            <a:pPr lvl="1"/>
            <a:r>
              <a:rPr lang="en-US" dirty="0"/>
              <a:t>The choice to die is fundamentally normative, legal, and personal</a:t>
            </a:r>
          </a:p>
          <a:p>
            <a:pPr lvl="2"/>
            <a:r>
              <a:rPr lang="en-US" dirty="0"/>
              <a:t>It does not </a:t>
            </a:r>
            <a:r>
              <a:rPr lang="en-US" u="sng" dirty="0"/>
              <a:t>require</a:t>
            </a:r>
            <a:r>
              <a:rPr lang="en-US" dirty="0"/>
              <a:t> a medical opinion on whether you should end your life or not</a:t>
            </a:r>
          </a:p>
          <a:p>
            <a:pPr lvl="2"/>
            <a:r>
              <a:rPr lang="en-US" dirty="0"/>
              <a:t>No different than the decision to terminate a pregnancy</a:t>
            </a:r>
          </a:p>
          <a:p>
            <a:r>
              <a:rPr lang="en-US" b="1" dirty="0"/>
              <a:t>Objection 3: </a:t>
            </a:r>
            <a:r>
              <a:rPr lang="en-US" dirty="0" err="1"/>
              <a:t>Demedicalization</a:t>
            </a:r>
            <a:r>
              <a:rPr lang="en-US" dirty="0"/>
              <a:t> Risks Abuse</a:t>
            </a:r>
          </a:p>
          <a:p>
            <a:pPr lvl="1"/>
            <a:r>
              <a:rPr lang="en-US" dirty="0"/>
              <a:t>The medical profession is not the abuse police (also, </a:t>
            </a:r>
            <a:r>
              <a:rPr lang="en-US" i="1" dirty="0"/>
              <a:t>see</a:t>
            </a:r>
            <a:r>
              <a:rPr lang="en-US" dirty="0"/>
              <a:t> FCA litigations)</a:t>
            </a:r>
          </a:p>
          <a:p>
            <a:r>
              <a:rPr lang="en-US" b="1" dirty="0"/>
              <a:t>Objection 4: </a:t>
            </a:r>
            <a:r>
              <a:rPr lang="en-US" dirty="0"/>
              <a:t>Public Trust Requires Physician Involvement</a:t>
            </a:r>
          </a:p>
          <a:p>
            <a:pPr lvl="1"/>
            <a:r>
              <a:rPr lang="en-US" dirty="0"/>
              <a:t>The opposite is actually true</a:t>
            </a:r>
          </a:p>
        </p:txBody>
      </p:sp>
      <p:sp>
        <p:nvSpPr>
          <p:cNvPr id="5" name="Rectangle 2">
            <a:extLst>
              <a:ext uri="{FF2B5EF4-FFF2-40B4-BE49-F238E27FC236}">
                <a16:creationId xmlns:a16="http://schemas.microsoft.com/office/drawing/2014/main" id="{56A908F8-8F77-3B00-3388-986BF35909EF}"/>
              </a:ext>
            </a:extLst>
          </p:cNvPr>
          <p:cNvSpPr>
            <a:spLocks noChangeArrowheads="1"/>
          </p:cNvSpPr>
          <p:nvPr/>
        </p:nvSpPr>
        <p:spPr bwMode="auto">
          <a:xfrm>
            <a:off x="0" y="-323165"/>
            <a:ext cx="3289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50190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AEE8-8CDE-F39C-F607-969FE4890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C41F0-75C4-617A-80D1-645FB01A5907}"/>
              </a:ext>
            </a:extLst>
          </p:cNvPr>
          <p:cNvSpPr>
            <a:spLocks noGrp="1"/>
          </p:cNvSpPr>
          <p:nvPr>
            <p:ph type="title"/>
          </p:nvPr>
        </p:nvSpPr>
        <p:spPr/>
        <p:txBody>
          <a:bodyPr anchor="t" anchorCtr="0"/>
          <a:lstStyle/>
          <a:p>
            <a:r>
              <a:rPr lang="en-US" sz="4000" dirty="0"/>
              <a:t>Alternative Model</a:t>
            </a:r>
          </a:p>
        </p:txBody>
      </p:sp>
      <p:sp>
        <p:nvSpPr>
          <p:cNvPr id="3" name="Text Placeholder 2">
            <a:extLst>
              <a:ext uri="{FF2B5EF4-FFF2-40B4-BE49-F238E27FC236}">
                <a16:creationId xmlns:a16="http://schemas.microsoft.com/office/drawing/2014/main" id="{A53BB248-052A-4F77-580C-16058CF63E59}"/>
              </a:ext>
            </a:extLst>
          </p:cNvPr>
          <p:cNvSpPr>
            <a:spLocks noGrp="1"/>
          </p:cNvSpPr>
          <p:nvPr>
            <p:ph type="body" idx="12"/>
          </p:nvPr>
        </p:nvSpPr>
        <p:spPr/>
        <p:txBody>
          <a:bodyPr/>
          <a:lstStyle/>
          <a:p>
            <a:r>
              <a:rPr lang="en-US" dirty="0"/>
              <a:t>6</a:t>
            </a:r>
          </a:p>
        </p:txBody>
      </p:sp>
    </p:spTree>
    <p:extLst>
      <p:ext uri="{BB962C8B-B14F-4D97-AF65-F5344CB8AC3E}">
        <p14:creationId xmlns:p14="http://schemas.microsoft.com/office/powerpoint/2010/main" val="37913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67793-486F-1E74-2309-85B5D9595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3D34D-357B-E1F5-9583-3D446566984D}"/>
              </a:ext>
            </a:extLst>
          </p:cNvPr>
          <p:cNvSpPr>
            <a:spLocks noGrp="1"/>
          </p:cNvSpPr>
          <p:nvPr>
            <p:ph type="title"/>
          </p:nvPr>
        </p:nvSpPr>
        <p:spPr/>
        <p:txBody>
          <a:bodyPr/>
          <a:lstStyle/>
          <a:p>
            <a:r>
              <a:rPr lang="en-US" dirty="0"/>
              <a:t>Alternative Model</a:t>
            </a:r>
          </a:p>
        </p:txBody>
      </p:sp>
      <p:sp>
        <p:nvSpPr>
          <p:cNvPr id="3" name="Content Placeholder 2">
            <a:extLst>
              <a:ext uri="{FF2B5EF4-FFF2-40B4-BE49-F238E27FC236}">
                <a16:creationId xmlns:a16="http://schemas.microsoft.com/office/drawing/2014/main" id="{349CE3F5-AD6E-BA48-5D6A-D29838EE2685}"/>
              </a:ext>
            </a:extLst>
          </p:cNvPr>
          <p:cNvSpPr>
            <a:spLocks noGrp="1"/>
          </p:cNvSpPr>
          <p:nvPr>
            <p:ph idx="1"/>
          </p:nvPr>
        </p:nvSpPr>
        <p:spPr/>
        <p:txBody>
          <a:bodyPr/>
          <a:lstStyle/>
          <a:p>
            <a:r>
              <a:rPr lang="en-US" dirty="0"/>
              <a:t>Medical professional (assessor role, none of which are unique to </a:t>
            </a:r>
            <a:r>
              <a:rPr lang="en-US" dirty="0" err="1"/>
              <a:t>MAiD</a:t>
            </a:r>
            <a:r>
              <a:rPr lang="en-US" dirty="0"/>
              <a:t>):</a:t>
            </a:r>
          </a:p>
          <a:p>
            <a:pPr lvl="1"/>
            <a:r>
              <a:rPr lang="en-US" dirty="0"/>
              <a:t>Determines capacity</a:t>
            </a:r>
          </a:p>
          <a:p>
            <a:pPr lvl="1"/>
            <a:r>
              <a:rPr lang="en-US" dirty="0"/>
              <a:t>Terminal illness certification (same requirements as hospice)</a:t>
            </a:r>
          </a:p>
          <a:p>
            <a:endParaRPr lang="en-US" dirty="0"/>
          </a:p>
          <a:p>
            <a:r>
              <a:rPr lang="en-US" dirty="0"/>
              <a:t>Alternative source for medication (non-physician agents):</a:t>
            </a:r>
          </a:p>
          <a:p>
            <a:pPr lvl="1"/>
            <a:r>
              <a:rPr lang="en-US" dirty="0"/>
              <a:t>Non-profit organizations similar to the Swiss model (limited to terminally ill patients)</a:t>
            </a:r>
          </a:p>
          <a:p>
            <a:pPr lvl="1"/>
            <a:r>
              <a:rPr lang="en-US" dirty="0"/>
              <a:t>The licensed facilitator model similar to psychedelics</a:t>
            </a:r>
          </a:p>
          <a:p>
            <a:pPr lvl="1"/>
            <a:r>
              <a:rPr lang="en-US" dirty="0"/>
              <a:t>The dispensary model is similar to cannabis</a:t>
            </a:r>
          </a:p>
          <a:p>
            <a:pPr marL="457200" lvl="1" indent="0">
              <a:buNone/>
            </a:pPr>
            <a:endParaRPr lang="en-US" dirty="0"/>
          </a:p>
        </p:txBody>
      </p:sp>
    </p:spTree>
    <p:extLst>
      <p:ext uri="{BB962C8B-B14F-4D97-AF65-F5344CB8AC3E}">
        <p14:creationId xmlns:p14="http://schemas.microsoft.com/office/powerpoint/2010/main" val="11316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E9C22-F482-DB6D-3DC2-74E279635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8CCB8-D4A2-DF65-A6B8-296D678A59C9}"/>
              </a:ext>
            </a:extLst>
          </p:cNvPr>
          <p:cNvSpPr>
            <a:spLocks noGrp="1"/>
          </p:cNvSpPr>
          <p:nvPr>
            <p:ph type="title"/>
          </p:nvPr>
        </p:nvSpPr>
        <p:spPr/>
        <p:txBody>
          <a:bodyPr anchor="t" anchorCtr="0"/>
          <a:lstStyle/>
          <a:p>
            <a:r>
              <a:rPr lang="en-US" sz="4000" dirty="0"/>
              <a:t>Summary</a:t>
            </a:r>
          </a:p>
        </p:txBody>
      </p:sp>
      <p:sp>
        <p:nvSpPr>
          <p:cNvPr id="3" name="Text Placeholder 2">
            <a:extLst>
              <a:ext uri="{FF2B5EF4-FFF2-40B4-BE49-F238E27FC236}">
                <a16:creationId xmlns:a16="http://schemas.microsoft.com/office/drawing/2014/main" id="{96A161E4-540F-EB3A-8E82-97F3AD50CBC3}"/>
              </a:ext>
            </a:extLst>
          </p:cNvPr>
          <p:cNvSpPr>
            <a:spLocks noGrp="1"/>
          </p:cNvSpPr>
          <p:nvPr>
            <p:ph type="body" idx="12"/>
          </p:nvPr>
        </p:nvSpPr>
        <p:spPr/>
        <p:txBody>
          <a:bodyPr/>
          <a:lstStyle/>
          <a:p>
            <a:r>
              <a:rPr lang="en-US" dirty="0"/>
              <a:t>7</a:t>
            </a:r>
          </a:p>
        </p:txBody>
      </p:sp>
    </p:spTree>
    <p:extLst>
      <p:ext uri="{BB962C8B-B14F-4D97-AF65-F5344CB8AC3E}">
        <p14:creationId xmlns:p14="http://schemas.microsoft.com/office/powerpoint/2010/main" val="142818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E6B9C-E80D-2D11-63DF-A7BBEA340A3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F312B56-74AB-00D4-ED68-198C173E2FCE}"/>
              </a:ext>
            </a:extLst>
          </p:cNvPr>
          <p:cNvSpPr>
            <a:spLocks noGrp="1"/>
          </p:cNvSpPr>
          <p:nvPr>
            <p:ph idx="1"/>
          </p:nvPr>
        </p:nvSpPr>
        <p:spPr/>
        <p:txBody>
          <a:bodyPr/>
          <a:lstStyle/>
          <a:p>
            <a:r>
              <a:rPr lang="en-US" dirty="0"/>
              <a:t>MAID is often mischaracterized as healthcare rather than a personal liberty choice.</a:t>
            </a:r>
          </a:p>
          <a:p>
            <a:r>
              <a:rPr lang="en-US" dirty="0"/>
              <a:t>Medicalization places physicians in ethically conflicted roles.</a:t>
            </a:r>
          </a:p>
          <a:p>
            <a:r>
              <a:rPr lang="en-US" dirty="0" err="1"/>
              <a:t>Demedicalization</a:t>
            </a:r>
            <a:r>
              <a:rPr lang="en-US" dirty="0"/>
              <a:t> may improve acceptance within the medical community.</a:t>
            </a:r>
          </a:p>
          <a:p>
            <a:r>
              <a:rPr lang="en-US" dirty="0"/>
              <a:t>Patient autonomy can be strengthened through legal rather than exclusively medical governance.</a:t>
            </a:r>
          </a:p>
          <a:p>
            <a:r>
              <a:rPr lang="en-US" dirty="0"/>
              <a:t>Robust safeguards can exist without making physicians the primary agents.</a:t>
            </a:r>
          </a:p>
          <a:p>
            <a:r>
              <a:rPr lang="en-US" dirty="0"/>
              <a:t>A rights-based framework may provide greater conceptual coherence and institutional legitimacy.</a:t>
            </a:r>
          </a:p>
          <a:p>
            <a:pPr marL="0" indent="0">
              <a:buNone/>
            </a:pPr>
            <a:endParaRPr lang="en-US" dirty="0"/>
          </a:p>
        </p:txBody>
      </p:sp>
    </p:spTree>
    <p:extLst>
      <p:ext uri="{BB962C8B-B14F-4D97-AF65-F5344CB8AC3E}">
        <p14:creationId xmlns:p14="http://schemas.microsoft.com/office/powerpoint/2010/main" val="395590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FFA7A-C6F3-5071-4E6E-0C600B8C7688}"/>
              </a:ext>
            </a:extLst>
          </p:cNvPr>
          <p:cNvSpPr>
            <a:spLocks noGrp="1"/>
          </p:cNvSpPr>
          <p:nvPr>
            <p:ph type="title"/>
          </p:nvPr>
        </p:nvSpPr>
        <p:spPr/>
        <p:txBody>
          <a:bodyPr anchor="t">
            <a:normAutofit/>
          </a:bodyPr>
          <a:lstStyle/>
          <a:p>
            <a:r>
              <a:rPr lang="en-US"/>
              <a:t>Disclaimers</a:t>
            </a:r>
          </a:p>
        </p:txBody>
      </p:sp>
      <p:graphicFrame>
        <p:nvGraphicFramePr>
          <p:cNvPr id="5" name="Content Placeholder 2">
            <a:extLst>
              <a:ext uri="{FF2B5EF4-FFF2-40B4-BE49-F238E27FC236}">
                <a16:creationId xmlns:a16="http://schemas.microsoft.com/office/drawing/2014/main" id="{71ECDB25-FBE8-B773-4EC0-3E02ED86B767}"/>
              </a:ext>
            </a:extLst>
          </p:cNvPr>
          <p:cNvGraphicFramePr>
            <a:graphicFrameLocks noGrp="1"/>
          </p:cNvGraphicFramePr>
          <p:nvPr>
            <p:ph idx="1"/>
          </p:nvPr>
        </p:nvGraphicFramePr>
        <p:xfrm>
          <a:off x="844658" y="1441342"/>
          <a:ext cx="10368366" cy="4711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17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28"/>
          <p:cNvSpPr>
            <a:spLocks noChangeAspect="1"/>
          </p:cNvSpPr>
          <p:nvPr/>
        </p:nvSpPr>
        <p:spPr bwMode="auto">
          <a:xfrm>
            <a:off x="4915122" y="2817379"/>
            <a:ext cx="1784994" cy="1792224"/>
          </a:xfrm>
          <a:custGeom>
            <a:avLst/>
            <a:gdLst>
              <a:gd name="T0" fmla="*/ 264 w 264"/>
              <a:gd name="T1" fmla="*/ 0 h 265"/>
              <a:gd name="T2" fmla="*/ 0 w 264"/>
              <a:gd name="T3" fmla="*/ 0 h 265"/>
              <a:gd name="T4" fmla="*/ 0 w 264"/>
              <a:gd name="T5" fmla="*/ 170 h 265"/>
              <a:gd name="T6" fmla="*/ 0 w 264"/>
              <a:gd name="T7" fmla="*/ 189 h 265"/>
              <a:gd name="T8" fmla="*/ 19 w 264"/>
              <a:gd name="T9" fmla="*/ 189 h 265"/>
              <a:gd name="T10" fmla="*/ 56 w 264"/>
              <a:gd name="T11" fmla="*/ 189 h 265"/>
              <a:gd name="T12" fmla="*/ 56 w 264"/>
              <a:gd name="T13" fmla="*/ 170 h 265"/>
              <a:gd name="T14" fmla="*/ 19 w 264"/>
              <a:gd name="T15" fmla="*/ 170 h 265"/>
              <a:gd name="T16" fmla="*/ 19 w 264"/>
              <a:gd name="T17" fmla="*/ 19 h 265"/>
              <a:gd name="T18" fmla="*/ 245 w 264"/>
              <a:gd name="T19" fmla="*/ 19 h 265"/>
              <a:gd name="T20" fmla="*/ 245 w 264"/>
              <a:gd name="T21" fmla="*/ 170 h 265"/>
              <a:gd name="T22" fmla="*/ 151 w 264"/>
              <a:gd name="T23" fmla="*/ 170 h 265"/>
              <a:gd name="T24" fmla="*/ 132 w 264"/>
              <a:gd name="T25" fmla="*/ 170 h 265"/>
              <a:gd name="T26" fmla="*/ 125 w 264"/>
              <a:gd name="T27" fmla="*/ 170 h 265"/>
              <a:gd name="T28" fmla="*/ 56 w 264"/>
              <a:gd name="T29" fmla="*/ 239 h 265"/>
              <a:gd name="T30" fmla="*/ 56 w 264"/>
              <a:gd name="T31" fmla="*/ 265 h 265"/>
              <a:gd name="T32" fmla="*/ 132 w 264"/>
              <a:gd name="T33" fmla="*/ 189 h 265"/>
              <a:gd name="T34" fmla="*/ 264 w 264"/>
              <a:gd name="T35" fmla="*/ 189 h 265"/>
              <a:gd name="T36" fmla="*/ 264 w 264"/>
              <a:gd name="T37"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4" h="265">
                <a:moveTo>
                  <a:pt x="264" y="0"/>
                </a:moveTo>
                <a:lnTo>
                  <a:pt x="0" y="0"/>
                </a:lnTo>
                <a:lnTo>
                  <a:pt x="0" y="170"/>
                </a:lnTo>
                <a:lnTo>
                  <a:pt x="0" y="189"/>
                </a:lnTo>
                <a:lnTo>
                  <a:pt x="19" y="189"/>
                </a:lnTo>
                <a:lnTo>
                  <a:pt x="56" y="189"/>
                </a:lnTo>
                <a:lnTo>
                  <a:pt x="56" y="170"/>
                </a:lnTo>
                <a:lnTo>
                  <a:pt x="19" y="170"/>
                </a:lnTo>
                <a:lnTo>
                  <a:pt x="19" y="19"/>
                </a:lnTo>
                <a:lnTo>
                  <a:pt x="245" y="19"/>
                </a:lnTo>
                <a:lnTo>
                  <a:pt x="245" y="170"/>
                </a:lnTo>
                <a:lnTo>
                  <a:pt x="151" y="170"/>
                </a:lnTo>
                <a:lnTo>
                  <a:pt x="132" y="170"/>
                </a:lnTo>
                <a:lnTo>
                  <a:pt x="125" y="170"/>
                </a:lnTo>
                <a:lnTo>
                  <a:pt x="56" y="239"/>
                </a:lnTo>
                <a:lnTo>
                  <a:pt x="56" y="265"/>
                </a:lnTo>
                <a:lnTo>
                  <a:pt x="132" y="189"/>
                </a:lnTo>
                <a:lnTo>
                  <a:pt x="264" y="189"/>
                </a:lnTo>
                <a:lnTo>
                  <a:pt x="26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8065" y="2747530"/>
            <a:ext cx="4452939" cy="1371600"/>
          </a:xfrm>
        </p:spPr>
        <p:txBody>
          <a:bodyPr/>
          <a:lstStyle/>
          <a:p>
            <a:pPr algn="l"/>
            <a:r>
              <a:rPr lang="en-US" sz="4000"/>
              <a:t>QUESTIONS </a:t>
            </a:r>
            <a:br>
              <a:rPr lang="en-US" sz="4000"/>
            </a:br>
            <a:r>
              <a:rPr lang="en-US" sz="4000"/>
              <a:t>&amp; ANSWERS</a:t>
            </a:r>
          </a:p>
        </p:txBody>
      </p:sp>
      <p:pic>
        <p:nvPicPr>
          <p:cNvPr id="5122" name="Picture 2" descr="A screenshot of a qr code">
            <a:extLst>
              <a:ext uri="{FF2B5EF4-FFF2-40B4-BE49-F238E27FC236}">
                <a16:creationId xmlns:a16="http://schemas.microsoft.com/office/drawing/2014/main" id="{5C132ABD-B4A5-7DA9-2157-59B4B8659A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085" y="1122219"/>
            <a:ext cx="4923105" cy="37822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18E7367-C12C-4452-817E-50F37030A573}"/>
              </a:ext>
            </a:extLst>
          </p:cNvPr>
          <p:cNvSpPr txBox="1"/>
          <p:nvPr/>
        </p:nvSpPr>
        <p:spPr>
          <a:xfrm>
            <a:off x="6701292" y="4904509"/>
            <a:ext cx="6235271" cy="630942"/>
          </a:xfrm>
          <a:prstGeom prst="rect">
            <a:avLst/>
          </a:prstGeom>
          <a:noFill/>
        </p:spPr>
        <p:txBody>
          <a:bodyPr wrap="square" lIns="91440" tIns="45720" rIns="91440" bIns="45720" rtlCol="0" anchor="t">
            <a:spAutoFit/>
          </a:bodyPr>
          <a:lstStyle/>
          <a:p>
            <a:r>
              <a:rPr lang="en-US" sz="3500"/>
              <a:t>pasha.amirala@mayo.edu</a:t>
            </a:r>
            <a:endParaRPr lang="en-US" sz="3500">
              <a:cs typeface="Arial"/>
            </a:endParaRPr>
          </a:p>
        </p:txBody>
      </p:sp>
    </p:spTree>
    <p:extLst>
      <p:ext uri="{BB962C8B-B14F-4D97-AF65-F5344CB8AC3E}">
        <p14:creationId xmlns:p14="http://schemas.microsoft.com/office/powerpoint/2010/main" val="2583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266AE-F511-29DE-13F3-86F4EAB06F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99DE4-BBE3-8E04-24C6-73310FB8FCB9}"/>
              </a:ext>
            </a:extLst>
          </p:cNvPr>
          <p:cNvSpPr>
            <a:spLocks noGrp="1"/>
          </p:cNvSpPr>
          <p:nvPr>
            <p:ph type="title"/>
          </p:nvPr>
        </p:nvSpPr>
        <p:spPr/>
        <p:txBody>
          <a:bodyPr/>
          <a:lstStyle/>
          <a:p>
            <a:r>
              <a:rPr lang="en-US" dirty="0"/>
              <a:t>The Problem</a:t>
            </a:r>
          </a:p>
        </p:txBody>
      </p:sp>
      <p:sp>
        <p:nvSpPr>
          <p:cNvPr id="8" name="Content Placeholder 7">
            <a:extLst>
              <a:ext uri="{FF2B5EF4-FFF2-40B4-BE49-F238E27FC236}">
                <a16:creationId xmlns:a16="http://schemas.microsoft.com/office/drawing/2014/main" id="{1D334912-44C2-5AE2-5EA1-3A610685F82F}"/>
              </a:ext>
            </a:extLst>
          </p:cNvPr>
          <p:cNvSpPr>
            <a:spLocks noGrp="1"/>
          </p:cNvSpPr>
          <p:nvPr>
            <p:ph sz="half" idx="13"/>
          </p:nvPr>
        </p:nvSpPr>
        <p:spPr>
          <a:xfrm>
            <a:off x="4991100" y="1597026"/>
            <a:ext cx="6943601" cy="3663950"/>
          </a:xfrm>
        </p:spPr>
        <p:txBody>
          <a:bodyPr/>
          <a:lstStyle/>
          <a:p>
            <a:pPr marL="342900" indent="-342900">
              <a:buFont typeface="Arial" panose="020B0604020202020204" pitchFamily="34" charset="0"/>
              <a:buChar char="•"/>
            </a:pPr>
            <a:r>
              <a:rPr lang="en-US" dirty="0"/>
              <a:t>The current medicalized model creates unnecessary ethical tension because it treats </a:t>
            </a:r>
            <a:r>
              <a:rPr lang="en-US" dirty="0" err="1"/>
              <a:t>MAiD</a:t>
            </a:r>
            <a:r>
              <a:rPr lang="en-US" dirty="0"/>
              <a:t> as healthcare rather than as a legally authorized autonomous choice about the timing and manner of death.</a:t>
            </a:r>
          </a:p>
        </p:txBody>
      </p:sp>
    </p:spTree>
    <p:extLst>
      <p:ext uri="{BB962C8B-B14F-4D97-AF65-F5344CB8AC3E}">
        <p14:creationId xmlns:p14="http://schemas.microsoft.com/office/powerpoint/2010/main" val="317076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0074C-C295-0927-3C38-7EC208287761}"/>
              </a:ext>
            </a:extLst>
          </p:cNvPr>
          <p:cNvSpPr>
            <a:spLocks noGrp="1"/>
          </p:cNvSpPr>
          <p:nvPr>
            <p:ph type="title"/>
          </p:nvPr>
        </p:nvSpPr>
        <p:spPr/>
        <p:txBody>
          <a:bodyPr/>
          <a:lstStyle/>
          <a:p>
            <a:r>
              <a:rPr lang="en-US" dirty="0"/>
              <a:t>The Goal</a:t>
            </a:r>
          </a:p>
        </p:txBody>
      </p:sp>
      <p:sp>
        <p:nvSpPr>
          <p:cNvPr id="3" name="Content Placeholder 2">
            <a:extLst>
              <a:ext uri="{FF2B5EF4-FFF2-40B4-BE49-F238E27FC236}">
                <a16:creationId xmlns:a16="http://schemas.microsoft.com/office/drawing/2014/main" id="{5D4060D4-AC4F-9177-4EA9-5EA6316A0C9B}"/>
              </a:ext>
            </a:extLst>
          </p:cNvPr>
          <p:cNvSpPr>
            <a:spLocks noGrp="1"/>
          </p:cNvSpPr>
          <p:nvPr>
            <p:ph sz="half" idx="13"/>
          </p:nvPr>
        </p:nvSpPr>
        <p:spPr/>
        <p:txBody>
          <a:bodyPr/>
          <a:lstStyle/>
          <a:p>
            <a:pPr marL="342900" indent="-342900">
              <a:buFont typeface="Arial" panose="020B0604020202020204" pitchFamily="34" charset="0"/>
              <a:buChar char="•"/>
            </a:pPr>
            <a:r>
              <a:rPr lang="en-US" dirty="0"/>
              <a:t>Transfer of conceptual ownership from medical practitioners to the individual patient through reframing the legal approach.</a:t>
            </a:r>
          </a:p>
        </p:txBody>
      </p:sp>
    </p:spTree>
    <p:extLst>
      <p:ext uri="{BB962C8B-B14F-4D97-AF65-F5344CB8AC3E}">
        <p14:creationId xmlns:p14="http://schemas.microsoft.com/office/powerpoint/2010/main" val="300287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sz="4000"/>
              <a:t>Definitions</a:t>
            </a:r>
          </a:p>
        </p:txBody>
      </p:sp>
      <p:sp>
        <p:nvSpPr>
          <p:cNvPr id="3" name="Text Placeholder 2"/>
          <p:cNvSpPr>
            <a:spLocks noGrp="1"/>
          </p:cNvSpPr>
          <p:nvPr>
            <p:ph type="body" idx="12"/>
          </p:nvPr>
        </p:nvSpPr>
        <p:spPr/>
        <p:txBody>
          <a:bodyPr/>
          <a:lstStyle/>
          <a:p>
            <a:r>
              <a:rPr lang="en-US"/>
              <a:t>1</a:t>
            </a:r>
          </a:p>
        </p:txBody>
      </p:sp>
    </p:spTree>
    <p:extLst>
      <p:ext uri="{BB962C8B-B14F-4D97-AF65-F5344CB8AC3E}">
        <p14:creationId xmlns:p14="http://schemas.microsoft.com/office/powerpoint/2010/main" val="37921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nSpc>
                <a:spcPct val="90000"/>
              </a:lnSpc>
            </a:pPr>
            <a:r>
              <a:rPr lang="en-US" dirty="0"/>
              <a:t>Definitions</a:t>
            </a:r>
            <a:endParaRPr lang="en-US" sz="2000" b="0" dirty="0">
              <a:solidFill>
                <a:schemeClr val="accent1"/>
              </a:solidFill>
            </a:endParaRPr>
          </a:p>
        </p:txBody>
      </p:sp>
      <p:sp>
        <p:nvSpPr>
          <p:cNvPr id="4" name="Footer Placeholder 3"/>
          <p:cNvSpPr>
            <a:spLocks noGrp="1"/>
          </p:cNvSpPr>
          <p:nvPr>
            <p:ph type="ftr" sz="quarter" idx="11"/>
          </p:nvPr>
        </p:nvSpPr>
        <p:spPr/>
        <p:txBody>
          <a:bodyPr/>
          <a:lstStyle/>
          <a:p>
            <a:endParaRPr lang="en-US"/>
          </a:p>
        </p:txBody>
      </p:sp>
      <p:sp>
        <p:nvSpPr>
          <p:cNvPr id="2" name="Content Placeholder 1"/>
          <p:cNvSpPr>
            <a:spLocks noGrp="1"/>
          </p:cNvSpPr>
          <p:nvPr>
            <p:ph idx="1"/>
          </p:nvPr>
        </p:nvSpPr>
        <p:spPr>
          <a:xfrm>
            <a:off x="973138" y="1984374"/>
            <a:ext cx="9998921" cy="3995419"/>
          </a:xfrm>
        </p:spPr>
        <p:txBody>
          <a:bodyPr/>
          <a:lstStyle/>
          <a:p>
            <a:r>
              <a:rPr lang="en-US" dirty="0"/>
              <a:t>Assisted Suicide (AS): Patient is provided with lethal means which the patient self administers without requirement for terminal illness.</a:t>
            </a:r>
            <a:endParaRPr lang="en-US" b="1" dirty="0"/>
          </a:p>
          <a:p>
            <a:pPr lvl="1"/>
            <a:r>
              <a:rPr lang="en-US" b="1" dirty="0"/>
              <a:t>Medical Assistance in Dying (</a:t>
            </a:r>
            <a:r>
              <a:rPr lang="en-US" b="1" dirty="0" err="1"/>
              <a:t>MAiD</a:t>
            </a:r>
            <a:r>
              <a:rPr lang="en-US" b="1" dirty="0"/>
              <a:t>)</a:t>
            </a:r>
            <a:r>
              <a:rPr lang="en-US" dirty="0"/>
              <a:t> and </a:t>
            </a:r>
            <a:r>
              <a:rPr lang="en-US" b="1" dirty="0"/>
              <a:t>Physician Assisted Suicide (PAS) (in the US context)</a:t>
            </a:r>
            <a:r>
              <a:rPr lang="en-US" dirty="0"/>
              <a:t>: Terminally ill patients are provided lethal medicine to be self administered.</a:t>
            </a:r>
          </a:p>
          <a:p>
            <a:pPr lvl="2"/>
            <a:r>
              <a:rPr lang="en-US" dirty="0"/>
              <a:t>Terminal Illness: a condition that will, by reasonable medical judgment, lead to death within six months.</a:t>
            </a:r>
          </a:p>
          <a:p>
            <a:pPr lvl="2"/>
            <a:endParaRPr lang="en-US" dirty="0"/>
          </a:p>
          <a:p>
            <a:r>
              <a:rPr lang="en-US" dirty="0"/>
              <a:t>Euthanasia: An individual other than the patient (typically a medical practitioner) provides the lethal means and performs the act.</a:t>
            </a:r>
          </a:p>
          <a:p>
            <a:endParaRPr lang="en-US" dirty="0"/>
          </a:p>
          <a:p>
            <a:endParaRPr lang="en-US" dirty="0"/>
          </a:p>
        </p:txBody>
      </p:sp>
      <p:sp>
        <p:nvSpPr>
          <p:cNvPr id="3" name="Rectangle 2">
            <a:extLst>
              <a:ext uri="{FF2B5EF4-FFF2-40B4-BE49-F238E27FC236}">
                <a16:creationId xmlns:a16="http://schemas.microsoft.com/office/drawing/2014/main" id="{D79B71B9-E14E-F656-1870-FEAF6D1BB82C}"/>
              </a:ext>
            </a:extLst>
          </p:cNvPr>
          <p:cNvSpPr/>
          <p:nvPr/>
        </p:nvSpPr>
        <p:spPr>
          <a:xfrm>
            <a:off x="1365662" y="2470068"/>
            <a:ext cx="9604281" cy="1270659"/>
          </a:xfrm>
          <a:prstGeom prst="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55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77DD-D7D3-4739-ED53-A48C994FC8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0B10D-4EF4-B481-2626-FDE5CA9D9AA8}"/>
              </a:ext>
            </a:extLst>
          </p:cNvPr>
          <p:cNvSpPr>
            <a:spLocks noGrp="1"/>
          </p:cNvSpPr>
          <p:nvPr>
            <p:ph type="title"/>
          </p:nvPr>
        </p:nvSpPr>
        <p:spPr/>
        <p:txBody>
          <a:bodyPr anchor="t" anchorCtr="0"/>
          <a:lstStyle/>
          <a:p>
            <a:r>
              <a:rPr lang="en-US" sz="4000" dirty="0"/>
              <a:t>Overmedicalization</a:t>
            </a:r>
          </a:p>
        </p:txBody>
      </p:sp>
      <p:sp>
        <p:nvSpPr>
          <p:cNvPr id="3" name="Text Placeholder 2">
            <a:extLst>
              <a:ext uri="{FF2B5EF4-FFF2-40B4-BE49-F238E27FC236}">
                <a16:creationId xmlns:a16="http://schemas.microsoft.com/office/drawing/2014/main" id="{CCE44C28-DE73-1809-AD5F-B86CB1B43E00}"/>
              </a:ext>
            </a:extLst>
          </p:cNvPr>
          <p:cNvSpPr>
            <a:spLocks noGrp="1"/>
          </p:cNvSpPr>
          <p:nvPr>
            <p:ph type="body" idx="12"/>
          </p:nvPr>
        </p:nvSpPr>
        <p:spPr/>
        <p:txBody>
          <a:bodyPr/>
          <a:lstStyle/>
          <a:p>
            <a:r>
              <a:rPr lang="en-US" dirty="0"/>
              <a:t>2</a:t>
            </a:r>
          </a:p>
        </p:txBody>
      </p:sp>
    </p:spTree>
    <p:extLst>
      <p:ext uri="{BB962C8B-B14F-4D97-AF65-F5344CB8AC3E}">
        <p14:creationId xmlns:p14="http://schemas.microsoft.com/office/powerpoint/2010/main" val="35107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140C5-70F7-A8F4-72F1-55CA91A70044}"/>
              </a:ext>
            </a:extLst>
          </p:cNvPr>
          <p:cNvSpPr>
            <a:spLocks noGrp="1"/>
          </p:cNvSpPr>
          <p:nvPr>
            <p:ph type="title"/>
          </p:nvPr>
        </p:nvSpPr>
        <p:spPr/>
        <p:txBody>
          <a:bodyPr/>
          <a:lstStyle/>
          <a:p>
            <a:r>
              <a:rPr lang="en-US"/>
              <a:t>Overmedicalization</a:t>
            </a:r>
          </a:p>
        </p:txBody>
      </p:sp>
      <p:sp>
        <p:nvSpPr>
          <p:cNvPr id="5" name="Content Placeholder 4">
            <a:extLst>
              <a:ext uri="{FF2B5EF4-FFF2-40B4-BE49-F238E27FC236}">
                <a16:creationId xmlns:a16="http://schemas.microsoft.com/office/drawing/2014/main" id="{E3BDA3FB-4B7E-21E3-3EF9-338774DE383F}"/>
              </a:ext>
            </a:extLst>
          </p:cNvPr>
          <p:cNvSpPr>
            <a:spLocks noGrp="1"/>
          </p:cNvSpPr>
          <p:nvPr>
            <p:ph idx="1"/>
          </p:nvPr>
        </p:nvSpPr>
        <p:spPr/>
        <p:txBody>
          <a:bodyPr/>
          <a:lstStyle/>
          <a:p>
            <a:pPr marL="0" indent="0">
              <a:buNone/>
            </a:pPr>
            <a:endParaRPr lang="en-US" dirty="0"/>
          </a:p>
          <a:p>
            <a:r>
              <a:rPr lang="en-US" dirty="0"/>
              <a:t>Concept of medicalization asserts that “treatment decisions must emanate from and be dispensed by qualified health professionals who, by virtue of their training and expertise, are insofar as treatment is concerned enjoined to stand superior to those they treat.”</a:t>
            </a:r>
            <a:r>
              <a:rPr lang="en-US" baseline="30000" dirty="0"/>
              <a:t>1</a:t>
            </a:r>
            <a:endParaRPr lang="en-US" dirty="0"/>
          </a:p>
          <a:p>
            <a:endParaRPr lang="en-US" dirty="0"/>
          </a:p>
          <a:p>
            <a:r>
              <a:rPr lang="en-US" dirty="0"/>
              <a:t>“Overmedicalization describes the overreliance on medical terminology and frameworks to explain, assess, and address an issue.”</a:t>
            </a:r>
            <a:r>
              <a:rPr lang="en-US" baseline="30000" dirty="0"/>
              <a:t>2</a:t>
            </a:r>
            <a:endParaRPr lang="en-US" dirty="0"/>
          </a:p>
          <a:p>
            <a:pPr marL="0" indent="0">
              <a:buNone/>
            </a:pPr>
            <a:endParaRPr lang="en-US" i="1" dirty="0"/>
          </a:p>
          <a:p>
            <a:r>
              <a:rPr lang="en-US" dirty="0"/>
              <a:t>“De-</a:t>
            </a:r>
            <a:r>
              <a:rPr lang="en-US" dirty="0" err="1"/>
              <a:t>medicalisation</a:t>
            </a:r>
            <a:r>
              <a:rPr lang="en-US" dirty="0"/>
              <a:t> can be defined as ‘stripping away medicine as a dominant frame of reference to reveal the “true”’ nature of a phenomenon.”</a:t>
            </a:r>
            <a:r>
              <a:rPr lang="en-US" baseline="30000" dirty="0"/>
              <a:t>3</a:t>
            </a:r>
          </a:p>
        </p:txBody>
      </p:sp>
      <p:sp>
        <p:nvSpPr>
          <p:cNvPr id="2" name="Footer Placeholder 3">
            <a:extLst>
              <a:ext uri="{FF2B5EF4-FFF2-40B4-BE49-F238E27FC236}">
                <a16:creationId xmlns:a16="http://schemas.microsoft.com/office/drawing/2014/main" id="{11EBA4BB-1317-96E0-EB73-71B153CB0801}"/>
              </a:ext>
            </a:extLst>
          </p:cNvPr>
          <p:cNvSpPr>
            <a:spLocks noGrp="1"/>
          </p:cNvSpPr>
          <p:nvPr>
            <p:ph type="ftr" sz="quarter" idx="11"/>
          </p:nvPr>
        </p:nvSpPr>
        <p:spPr>
          <a:xfrm>
            <a:off x="3310645" y="6138545"/>
            <a:ext cx="8735325" cy="365760"/>
          </a:xfrm>
        </p:spPr>
        <p:txBody>
          <a:bodyPr/>
          <a:lstStyle/>
          <a:p>
            <a:pPr marL="228600" indent="-228600">
              <a:buAutoNum type="arabicPeriod"/>
            </a:pPr>
            <a:r>
              <a:rPr lang="en-US" dirty="0"/>
              <a:t>Lowenberg and Davis, Soc Health &amp; Illness 1994</a:t>
            </a:r>
          </a:p>
          <a:p>
            <a:pPr marL="228600" indent="-228600">
              <a:buFontTx/>
              <a:buAutoNum type="arabicPeriod"/>
            </a:pPr>
            <a:r>
              <a:rPr lang="en-US" dirty="0"/>
              <a:t>Broom and Woodward, British J. of Sociology 1990</a:t>
            </a:r>
          </a:p>
          <a:p>
            <a:r>
              <a:rPr lang="en-US" dirty="0"/>
              <a:t>3. Ost, Med Law Review 2010 </a:t>
            </a:r>
          </a:p>
        </p:txBody>
      </p:sp>
    </p:spTree>
    <p:extLst>
      <p:ext uri="{BB962C8B-B14F-4D97-AF65-F5344CB8AC3E}">
        <p14:creationId xmlns:p14="http://schemas.microsoft.com/office/powerpoint/2010/main" val="239093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yoPlainWhite-widescreen">
  <a:themeElements>
    <a:clrScheme name="MC_White_Borders">
      <a:dk1>
        <a:srgbClr val="FFFFFF"/>
      </a:dk1>
      <a:lt1>
        <a:srgbClr val="000000"/>
      </a:lt1>
      <a:dk2>
        <a:srgbClr val="D2D2D2"/>
      </a:dk2>
      <a:lt2>
        <a:srgbClr val="0057B8"/>
      </a:lt2>
      <a:accent1>
        <a:srgbClr val="009CDE"/>
      </a:accent1>
      <a:accent2>
        <a:srgbClr val="0057B8"/>
      </a:accent2>
      <a:accent3>
        <a:srgbClr val="00873E"/>
      </a:accent3>
      <a:accent4>
        <a:srgbClr val="8246AF"/>
      </a:accent4>
      <a:accent5>
        <a:srgbClr val="FE5000"/>
      </a:accent5>
      <a:accent6>
        <a:srgbClr val="FFC845"/>
      </a:accent6>
      <a:hlink>
        <a:srgbClr val="009CDE"/>
      </a:hlink>
      <a:folHlink>
        <a:srgbClr val="A8A8A8"/>
      </a:folHlink>
    </a:clrScheme>
    <a:fontScheme name="mc-white-widescreen">
      <a:majorFont>
        <a:latin typeface="Arial"/>
        <a:ea typeface=""/>
        <a:cs typeface=""/>
      </a:majorFont>
      <a:minorFont>
        <a:latin typeface="Arial"/>
        <a:ea typeface=""/>
        <a:cs typeface=""/>
      </a:minorFont>
    </a:fontScheme>
    <a:fmtScheme name="mc-white-widescre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_MC_White Template.potx" id="{D14A6576-8D56-49B2-9DA6-290C1F72270C}" vid="{69CCA605-184A-4C8B-AFA1-0638188D42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90794cc-8ced-4156-9787-a1fbf819c752}"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emplate/>
  <TotalTime>146</TotalTime>
  <Words>1766</Words>
  <Application>Microsoft Office PowerPoint</Application>
  <PresentationFormat>Custom</PresentationFormat>
  <Paragraphs>212</Paragraphs>
  <Slides>30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Narrow</vt:lpstr>
      <vt:lpstr>Calibri</vt:lpstr>
      <vt:lpstr>Source Sans Pro Web</vt:lpstr>
      <vt:lpstr>system-ui</vt:lpstr>
      <vt:lpstr>MayoPlainWhite-widescreen</vt:lpstr>
      <vt:lpstr>Demedicalizing MAiD</vt:lpstr>
      <vt:lpstr>Disclosures</vt:lpstr>
      <vt:lpstr>Disclaimers</vt:lpstr>
      <vt:lpstr>The Problem</vt:lpstr>
      <vt:lpstr>The Goal</vt:lpstr>
      <vt:lpstr>Definitions</vt:lpstr>
      <vt:lpstr>Definitions</vt:lpstr>
      <vt:lpstr>Overmedicalization</vt:lpstr>
      <vt:lpstr>Overmedicalization</vt:lpstr>
      <vt:lpstr>Example of Shifting Framework</vt:lpstr>
      <vt:lpstr>Medicine Loves Overmedicalization</vt:lpstr>
      <vt:lpstr>Overmedicalization of MAiD</vt:lpstr>
      <vt:lpstr>MAiD Globally</vt:lpstr>
      <vt:lpstr>United States of America</vt:lpstr>
      <vt:lpstr>Canada</vt:lpstr>
      <vt:lpstr>Switzerland</vt:lpstr>
      <vt:lpstr>Switzerland</vt:lpstr>
      <vt:lpstr>Review</vt:lpstr>
      <vt:lpstr>Organized Medicine</vt:lpstr>
      <vt:lpstr>Organized Medicine’s Opposition</vt:lpstr>
      <vt:lpstr>Organized Medicine and MAiD</vt:lpstr>
      <vt:lpstr>Summarizing Organized Medicine’s Objections</vt:lpstr>
      <vt:lpstr>Current Model</vt:lpstr>
      <vt:lpstr>The Role of The Medical Professional</vt:lpstr>
      <vt:lpstr>Objections to Demedicalization</vt:lpstr>
      <vt:lpstr>Alternative Model</vt:lpstr>
      <vt:lpstr>Alternative Model</vt:lpstr>
      <vt:lpstr>Summary</vt:lpstr>
      <vt:lpstr>Summary</vt:lpstr>
      <vt:lpstr>QUESTIONS  &amp; ANSWERS</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Presentation Subtitle Here</dc:title>
  <dc:creator>Nielsen, Julie M.</dc:creator>
  <dc:description>v2.15</dc:description>
  <cp:lastModifiedBy>Pasha, Amirala S., D.O., J.D.</cp:lastModifiedBy>
  <cp:revision>10</cp:revision>
  <dcterms:created xsi:type="dcterms:W3CDTF">2020-01-09T15:24:10Z</dcterms:created>
  <dcterms:modified xsi:type="dcterms:W3CDTF">2026-06-04T15:55:38Z</dcterms:modified>
</cp:coreProperties>
</file>