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0" r:id="rId2"/>
    <p:sldId id="264" r:id="rId3"/>
    <p:sldId id="278" r:id="rId4"/>
    <p:sldId id="312" r:id="rId5"/>
    <p:sldId id="296" r:id="rId6"/>
    <p:sldId id="384" r:id="rId7"/>
    <p:sldId id="293" r:id="rId8"/>
    <p:sldId id="331" r:id="rId9"/>
    <p:sldId id="383" r:id="rId10"/>
    <p:sldId id="329" r:id="rId11"/>
    <p:sldId id="386" r:id="rId12"/>
    <p:sldId id="3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105" d="100"/>
          <a:sy n="105" d="100"/>
        </p:scale>
        <p:origin x="5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3B3B1-9BAB-49D6-8651-32A5923F6E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0A1029C-1BE0-4494-9205-774536A5F7E7}">
      <dgm:prSet/>
      <dgm:spPr/>
      <dgm:t>
        <a:bodyPr/>
        <a:lstStyle/>
        <a:p>
          <a:r>
            <a:rPr lang="en-US" dirty="0"/>
            <a:t>Incarcerated people have substantial preexisting health conditions; they can arise in or be exacerbated by prison conditions (Maruschak, 2008; National Academy of Sciences, 2013). </a:t>
          </a:r>
        </a:p>
      </dgm:t>
    </dgm:pt>
    <dgm:pt modelId="{DA379223-C1D7-4DD8-83F0-B4017E96DB6D}" type="parTrans" cxnId="{41B3B4CB-59AE-4CAA-8449-74DD0B1F998F}">
      <dgm:prSet/>
      <dgm:spPr/>
      <dgm:t>
        <a:bodyPr/>
        <a:lstStyle/>
        <a:p>
          <a:endParaRPr lang="en-US"/>
        </a:p>
      </dgm:t>
    </dgm:pt>
    <dgm:pt modelId="{B1384CCE-B3EF-4F4A-B63C-8F41A2958084}" type="sibTrans" cxnId="{41B3B4CB-59AE-4CAA-8449-74DD0B1F998F}">
      <dgm:prSet/>
      <dgm:spPr/>
      <dgm:t>
        <a:bodyPr/>
        <a:lstStyle/>
        <a:p>
          <a:endParaRPr lang="en-US"/>
        </a:p>
      </dgm:t>
    </dgm:pt>
    <dgm:pt modelId="{204A0A1F-0FC6-41B9-9091-0D100E7000A9}">
      <dgm:prSet/>
      <dgm:spPr/>
      <dgm:t>
        <a:bodyPr/>
        <a:lstStyle/>
        <a:p>
          <a:r>
            <a:rPr lang="en-US" dirty="0"/>
            <a:t>Increased rates of HIV, viral hepatitis, tuberculosis, mental health challenges, and substance use disorders (CDC, 2023). </a:t>
          </a:r>
        </a:p>
      </dgm:t>
    </dgm:pt>
    <dgm:pt modelId="{8E00FA4A-CE8B-4315-BEE0-AC764A557D87}" type="parTrans" cxnId="{E62C9CDF-77FC-4645-819B-E9505A1DA12E}">
      <dgm:prSet/>
      <dgm:spPr/>
      <dgm:t>
        <a:bodyPr/>
        <a:lstStyle/>
        <a:p>
          <a:endParaRPr lang="en-US"/>
        </a:p>
      </dgm:t>
    </dgm:pt>
    <dgm:pt modelId="{D5480DE4-74FC-43E8-8194-B0A6BE8C99BA}" type="sibTrans" cxnId="{E62C9CDF-77FC-4645-819B-E9505A1DA12E}">
      <dgm:prSet/>
      <dgm:spPr/>
      <dgm:t>
        <a:bodyPr/>
        <a:lstStyle/>
        <a:p>
          <a:endParaRPr lang="en-US"/>
        </a:p>
      </dgm:t>
    </dgm:pt>
    <dgm:pt modelId="{6FB97109-D369-40B6-BA12-C0547E19BB9F}">
      <dgm:prSet/>
      <dgm:spPr/>
      <dgm:t>
        <a:bodyPr/>
        <a:lstStyle/>
        <a:p>
          <a:r>
            <a:rPr lang="en-US" dirty="0"/>
            <a:t>Increased mortality rates (Wildeman, 2016). </a:t>
          </a:r>
        </a:p>
      </dgm:t>
    </dgm:pt>
    <dgm:pt modelId="{431539A4-7043-4911-8A61-61523C6F7C76}" type="parTrans" cxnId="{13FB7E0A-8BD3-4909-856A-0315F221C757}">
      <dgm:prSet/>
      <dgm:spPr/>
      <dgm:t>
        <a:bodyPr/>
        <a:lstStyle/>
        <a:p>
          <a:endParaRPr lang="en-US"/>
        </a:p>
      </dgm:t>
    </dgm:pt>
    <dgm:pt modelId="{A7761E77-541D-470B-BB12-2B1A96D130A5}" type="sibTrans" cxnId="{13FB7E0A-8BD3-4909-856A-0315F221C757}">
      <dgm:prSet/>
      <dgm:spPr/>
      <dgm:t>
        <a:bodyPr/>
        <a:lstStyle/>
        <a:p>
          <a:endParaRPr lang="en-US"/>
        </a:p>
      </dgm:t>
    </dgm:pt>
    <dgm:pt modelId="{2B4308D6-083C-40A2-BE90-DA655DEA1181}" type="pres">
      <dgm:prSet presAssocID="{4543B3B1-9BAB-49D6-8651-32A5923F6E4B}" presName="linear" presStyleCnt="0">
        <dgm:presLayoutVars>
          <dgm:animLvl val="lvl"/>
          <dgm:resizeHandles val="exact"/>
        </dgm:presLayoutVars>
      </dgm:prSet>
      <dgm:spPr/>
    </dgm:pt>
    <dgm:pt modelId="{16DAD94B-9CF6-4E67-9E62-AB921F9059DF}" type="pres">
      <dgm:prSet presAssocID="{A0A1029C-1BE0-4494-9205-774536A5F7E7}" presName="parentText" presStyleLbl="node1" presStyleIdx="0" presStyleCnt="3">
        <dgm:presLayoutVars>
          <dgm:chMax val="0"/>
          <dgm:bulletEnabled val="1"/>
        </dgm:presLayoutVars>
      </dgm:prSet>
      <dgm:spPr/>
    </dgm:pt>
    <dgm:pt modelId="{8D6265B8-4123-4BCA-8ACC-07324AD3DF7A}" type="pres">
      <dgm:prSet presAssocID="{B1384CCE-B3EF-4F4A-B63C-8F41A2958084}" presName="spacer" presStyleCnt="0"/>
      <dgm:spPr/>
    </dgm:pt>
    <dgm:pt modelId="{5A84C9E8-8F7B-4532-ADDD-00453F5C94D4}" type="pres">
      <dgm:prSet presAssocID="{204A0A1F-0FC6-41B9-9091-0D100E7000A9}" presName="parentText" presStyleLbl="node1" presStyleIdx="1" presStyleCnt="3">
        <dgm:presLayoutVars>
          <dgm:chMax val="0"/>
          <dgm:bulletEnabled val="1"/>
        </dgm:presLayoutVars>
      </dgm:prSet>
      <dgm:spPr/>
    </dgm:pt>
    <dgm:pt modelId="{5F4A3351-0610-4972-A132-11C0EF792061}" type="pres">
      <dgm:prSet presAssocID="{D5480DE4-74FC-43E8-8194-B0A6BE8C99BA}" presName="spacer" presStyleCnt="0"/>
      <dgm:spPr/>
    </dgm:pt>
    <dgm:pt modelId="{1AFD48CF-9680-4A1B-8188-8CD53FEDECFB}" type="pres">
      <dgm:prSet presAssocID="{6FB97109-D369-40B6-BA12-C0547E19BB9F}" presName="parentText" presStyleLbl="node1" presStyleIdx="2" presStyleCnt="3">
        <dgm:presLayoutVars>
          <dgm:chMax val="0"/>
          <dgm:bulletEnabled val="1"/>
        </dgm:presLayoutVars>
      </dgm:prSet>
      <dgm:spPr/>
    </dgm:pt>
  </dgm:ptLst>
  <dgm:cxnLst>
    <dgm:cxn modelId="{13FB7E0A-8BD3-4909-856A-0315F221C757}" srcId="{4543B3B1-9BAB-49D6-8651-32A5923F6E4B}" destId="{6FB97109-D369-40B6-BA12-C0547E19BB9F}" srcOrd="2" destOrd="0" parTransId="{431539A4-7043-4911-8A61-61523C6F7C76}" sibTransId="{A7761E77-541D-470B-BB12-2B1A96D130A5}"/>
    <dgm:cxn modelId="{44DBAF23-A7F2-4210-B8BC-4C1D0345D09C}" type="presOf" srcId="{A0A1029C-1BE0-4494-9205-774536A5F7E7}" destId="{16DAD94B-9CF6-4E67-9E62-AB921F9059DF}" srcOrd="0" destOrd="0" presId="urn:microsoft.com/office/officeart/2005/8/layout/vList2"/>
    <dgm:cxn modelId="{4A95FA2E-A6C7-4899-AE25-3A6FE2275922}" type="presOf" srcId="{6FB97109-D369-40B6-BA12-C0547E19BB9F}" destId="{1AFD48CF-9680-4A1B-8188-8CD53FEDECFB}" srcOrd="0" destOrd="0" presId="urn:microsoft.com/office/officeart/2005/8/layout/vList2"/>
    <dgm:cxn modelId="{40D4108B-BB0F-4983-AB97-EEC9C7B55D54}" type="presOf" srcId="{4543B3B1-9BAB-49D6-8651-32A5923F6E4B}" destId="{2B4308D6-083C-40A2-BE90-DA655DEA1181}" srcOrd="0" destOrd="0" presId="urn:microsoft.com/office/officeart/2005/8/layout/vList2"/>
    <dgm:cxn modelId="{41B3B4CB-59AE-4CAA-8449-74DD0B1F998F}" srcId="{4543B3B1-9BAB-49D6-8651-32A5923F6E4B}" destId="{A0A1029C-1BE0-4494-9205-774536A5F7E7}" srcOrd="0" destOrd="0" parTransId="{DA379223-C1D7-4DD8-83F0-B4017E96DB6D}" sibTransId="{B1384CCE-B3EF-4F4A-B63C-8F41A2958084}"/>
    <dgm:cxn modelId="{E62C9CDF-77FC-4645-819B-E9505A1DA12E}" srcId="{4543B3B1-9BAB-49D6-8651-32A5923F6E4B}" destId="{204A0A1F-0FC6-41B9-9091-0D100E7000A9}" srcOrd="1" destOrd="0" parTransId="{8E00FA4A-CE8B-4315-BEE0-AC764A557D87}" sibTransId="{D5480DE4-74FC-43E8-8194-B0A6BE8C99BA}"/>
    <dgm:cxn modelId="{BEDF29E5-EBE6-44BE-BC2D-873A09654FC6}" type="presOf" srcId="{204A0A1F-0FC6-41B9-9091-0D100E7000A9}" destId="{5A84C9E8-8F7B-4532-ADDD-00453F5C94D4}" srcOrd="0" destOrd="0" presId="urn:microsoft.com/office/officeart/2005/8/layout/vList2"/>
    <dgm:cxn modelId="{770A45D6-7014-408B-B8AE-41E393176206}" type="presParOf" srcId="{2B4308D6-083C-40A2-BE90-DA655DEA1181}" destId="{16DAD94B-9CF6-4E67-9E62-AB921F9059DF}" srcOrd="0" destOrd="0" presId="urn:microsoft.com/office/officeart/2005/8/layout/vList2"/>
    <dgm:cxn modelId="{C337937E-2320-4E70-96CA-236A736E6500}" type="presParOf" srcId="{2B4308D6-083C-40A2-BE90-DA655DEA1181}" destId="{8D6265B8-4123-4BCA-8ACC-07324AD3DF7A}" srcOrd="1" destOrd="0" presId="urn:microsoft.com/office/officeart/2005/8/layout/vList2"/>
    <dgm:cxn modelId="{A56BAEB7-0481-481A-A33B-8155A58ED10E}" type="presParOf" srcId="{2B4308D6-083C-40A2-BE90-DA655DEA1181}" destId="{5A84C9E8-8F7B-4532-ADDD-00453F5C94D4}" srcOrd="2" destOrd="0" presId="urn:microsoft.com/office/officeart/2005/8/layout/vList2"/>
    <dgm:cxn modelId="{2BCD4D06-DC4D-4BF7-96BF-AE79D4EA027A}" type="presParOf" srcId="{2B4308D6-083C-40A2-BE90-DA655DEA1181}" destId="{5F4A3351-0610-4972-A132-11C0EF792061}" srcOrd="3" destOrd="0" presId="urn:microsoft.com/office/officeart/2005/8/layout/vList2"/>
    <dgm:cxn modelId="{0309EADA-7F09-4A70-AAA2-471D4DA1EFF4}" type="presParOf" srcId="{2B4308D6-083C-40A2-BE90-DA655DEA1181}" destId="{1AFD48CF-9680-4A1B-8188-8CD53FEDECF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AD94B-9CF6-4E67-9E62-AB921F9059DF}">
      <dsp:nvSpPr>
        <dsp:cNvPr id="0" name=""/>
        <dsp:cNvSpPr/>
      </dsp:nvSpPr>
      <dsp:spPr>
        <a:xfrm>
          <a:off x="0" y="34322"/>
          <a:ext cx="8977509"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Incarcerated people have substantial preexisting health conditions; they can arise in or be exacerbated by prison conditions (Maruschak, 2008; National Academy of Sciences, 2013). </a:t>
          </a:r>
        </a:p>
      </dsp:txBody>
      <dsp:txXfrm>
        <a:off x="48319" y="82641"/>
        <a:ext cx="8880871" cy="893182"/>
      </dsp:txXfrm>
    </dsp:sp>
    <dsp:sp modelId="{5A84C9E8-8F7B-4532-ADDD-00453F5C94D4}">
      <dsp:nvSpPr>
        <dsp:cNvPr id="0" name=""/>
        <dsp:cNvSpPr/>
      </dsp:nvSpPr>
      <dsp:spPr>
        <a:xfrm>
          <a:off x="0" y="1075982"/>
          <a:ext cx="8977509"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Increased rates of HIV, viral hepatitis, tuberculosis, mental health challenges, and substance use disorders (CDC, 2023). </a:t>
          </a:r>
        </a:p>
      </dsp:txBody>
      <dsp:txXfrm>
        <a:off x="48319" y="1124301"/>
        <a:ext cx="8880871" cy="893182"/>
      </dsp:txXfrm>
    </dsp:sp>
    <dsp:sp modelId="{1AFD48CF-9680-4A1B-8188-8CD53FEDECFB}">
      <dsp:nvSpPr>
        <dsp:cNvPr id="0" name=""/>
        <dsp:cNvSpPr/>
      </dsp:nvSpPr>
      <dsp:spPr>
        <a:xfrm>
          <a:off x="0" y="2117642"/>
          <a:ext cx="8977509"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Increased mortality rates (Wildeman, 2016). </a:t>
          </a:r>
        </a:p>
      </dsp:txBody>
      <dsp:txXfrm>
        <a:off x="48319" y="2165961"/>
        <a:ext cx="8880871" cy="8931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618CB-1348-4F1D-A259-91B0F059551D}" type="datetimeFigureOut">
              <a:rPr lang="en-US" smtClean="0"/>
              <a:t>5/31/2026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6CC0A-10F9-45BE-90CF-2FC86ED31E39}" type="slidenum">
              <a:rPr lang="en-US" smtClean="0"/>
              <a:t>‹#›</a:t>
            </a:fld>
            <a:endParaRPr lang="en-US"/>
          </a:p>
        </p:txBody>
      </p:sp>
    </p:spTree>
    <p:extLst>
      <p:ext uri="{BB962C8B-B14F-4D97-AF65-F5344CB8AC3E}">
        <p14:creationId xmlns:p14="http://schemas.microsoft.com/office/powerpoint/2010/main" val="419300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B4A89-E273-4078-B85C-9D551A1669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24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spending – either explicit request for budget funding; or policy goal that necessarily implicates funding for implementation such as increased services or explicit request for increased staffing </a:t>
            </a:r>
          </a:p>
          <a:p>
            <a:endParaRPr lang="en-US" dirty="0"/>
          </a:p>
          <a:p>
            <a:endParaRPr lang="en-US" dirty="0"/>
          </a:p>
          <a:p>
            <a:r>
              <a:rPr lang="en-US" dirty="0"/>
              <a:t>In fact, the increased spending relates to those items seen as most key to health reform:</a:t>
            </a:r>
            <a:r>
              <a:rPr lang="en-US" sz="1800" dirty="0">
                <a:effectLst/>
                <a:latin typeface="Times New Roman" panose="02020603050405020304" pitchFamily="18" charset="0"/>
                <a:ea typeface="Times New Roman" panose="02020603050405020304" pitchFamily="18" charset="0"/>
              </a:rPr>
              <a:t> (Baer &amp; Bepko, 2007; Faria, 2014)</a:t>
            </a:r>
            <a:endParaRPr lang="en-US" dirty="0"/>
          </a:p>
          <a:p>
            <a:endParaRPr lang="en-US" dirty="0"/>
          </a:p>
          <a:p>
            <a:endParaRPr lang="en-US" dirty="0"/>
          </a:p>
          <a:p>
            <a:r>
              <a:rPr lang="en-US" sz="1800" dirty="0">
                <a:effectLst/>
                <a:latin typeface="Times New Roman" panose="02020603050405020304" pitchFamily="18" charset="0"/>
                <a:ea typeface="Times New Roman" panose="02020603050405020304" pitchFamily="18" charset="0"/>
              </a:rPr>
              <a:t>implementation of legal changes (e.g., via litigation) could lead to environmental changes (e.g., institution budgets), which could eventually impact public health outcomes (e.g., treatment utilization among prisoners). Therefore, as one approach to assessing changes in the environment that result from consent decrees, we could measure budgetary changes, specifically those applicable to healthcare spending and hiring.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B4A89-E273-4078-B85C-9D551A1669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4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key assumptions of Diff in diff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rPr>
              <a:t>Measuring the difference in trend over time and between cases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B4A89-E273-4078-B85C-9D551A1669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30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B4A89-E273-4078-B85C-9D551A1669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17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608406" y="4512376"/>
            <a:ext cx="8639776" cy="90019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7BD5B0E2-580F-4F94-8F85-E8F2DD53F14C}" type="datetime1">
              <a:rPr lang="en-US" smtClean="0"/>
              <a:t>5/31/2026</a:t>
            </a:fld>
            <a:endParaRPr lang="en-US" dirty="0"/>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CC2C9B9-B4B7-45CC-A7EB-16F8BADE9045}" type="slidenum">
              <a:rPr lang="en-US" smtClean="0"/>
              <a:t>‹#›</a:t>
            </a:fld>
            <a:endParaRPr lang="en-US" dirty="0"/>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608406" y="1720884"/>
            <a:ext cx="8639775" cy="2734693"/>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146889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a:xfrm>
            <a:off x="1624338" y="1255172"/>
            <a:ext cx="9297346" cy="1050707"/>
          </a:xfrm>
        </p:spPr>
        <p:txBody>
          <a:bodyPr anchor="b"/>
          <a:lstStyle/>
          <a:p>
            <a:r>
              <a:rPr lang="en-US" dirty="0"/>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a:xfrm>
            <a:off x="1624338" y="2419468"/>
            <a:ext cx="9297346" cy="32543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261A5D5-50E3-48ED-A00F-CDFA813D766F}" type="datetime1">
              <a:rPr lang="en-US" smtClean="0"/>
              <a:t>5/31/2026</a:t>
            </a:fld>
            <a:endParaRPr lang="en-US" dirty="0"/>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130145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26961" y="1414196"/>
            <a:ext cx="1817441" cy="4100602"/>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1346042" y="1414196"/>
            <a:ext cx="7780919" cy="410060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677F06F4-FE88-43B5-80F7-51B1BC80F90B}" type="datetime1">
              <a:rPr lang="en-US" smtClean="0"/>
              <a:t>5/31/2026</a:t>
            </a:fld>
            <a:endParaRPr lang="en-US" dirty="0"/>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286123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3580FEA5-0046-4991-89DD-B6A7457D4896}" type="datetime1">
              <a:rPr lang="en-US" smtClean="0"/>
              <a:t>5/31/2026</a:t>
            </a:fld>
            <a:endParaRPr lang="en-US" dirty="0"/>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129665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622474" y="2413788"/>
            <a:ext cx="8085116" cy="2737521"/>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622474" y="1351721"/>
            <a:ext cx="8085118" cy="993913"/>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F270F868-317C-4629-BF78-FF8EFF923AEC}" type="datetime1">
              <a:rPr lang="en-US" smtClean="0"/>
              <a:t>5/31/2026</a:t>
            </a:fld>
            <a:endParaRPr lang="en-US" dirty="0"/>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31650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a:xfrm>
            <a:off x="1615817" y="1272209"/>
            <a:ext cx="9164725" cy="1033670"/>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615817" y="2425148"/>
            <a:ext cx="4188635" cy="3160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371355" y="2425148"/>
            <a:ext cx="4188635" cy="31606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689C5C82-D70A-4D47-8B30-CDB1DAA2AF6B}" type="datetime1">
              <a:rPr lang="en-US" smtClean="0"/>
              <a:t>5/31/2026</a:t>
            </a:fld>
            <a:endParaRPr lang="en-US" dirty="0"/>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127972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017442" y="600817"/>
            <a:ext cx="10079497" cy="1168706"/>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017442" y="1798488"/>
            <a:ext cx="4599587"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017442" y="2777279"/>
            <a:ext cx="4599587"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497352" y="1798488"/>
            <a:ext cx="4599588"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497352" y="2777279"/>
            <a:ext cx="4599588"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C2FAE63B-D5A1-4F67-B7B1-F9E4271E2CBC}" type="datetime1">
              <a:rPr lang="en-US" smtClean="0"/>
              <a:t>5/31/2026</a:t>
            </a:fld>
            <a:endParaRPr lang="en-US" dirty="0"/>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CC2C9B9-B4B7-45CC-A7EB-16F8BADE9045}" type="slidenum">
              <a:rPr lang="en-US" smtClean="0"/>
              <a:t>‹#›</a:t>
            </a:fld>
            <a:endParaRPr lang="en-US" dirty="0"/>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571185" y="2593591"/>
            <a:ext cx="452575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107503" y="2593591"/>
            <a:ext cx="4509526"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17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093A8CE2-6D93-4410-A77A-89D80510F5AE}" type="datetime1">
              <a:rPr lang="en-US" smtClean="0"/>
              <a:t>5/31/2026</a:t>
            </a:fld>
            <a:endParaRPr lang="en-US" dirty="0"/>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202535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0EDD5914-A514-4998-A13C-F690828FF80E}" type="datetime1">
              <a:rPr lang="en-US" smtClean="0"/>
              <a:t>5/31/2026</a:t>
            </a:fld>
            <a:endParaRPr lang="en-US" dirty="0"/>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30661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80121" y="1391478"/>
            <a:ext cx="3288432" cy="1951414"/>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03235" y="920080"/>
            <a:ext cx="5312467" cy="502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80121" y="3566727"/>
            <a:ext cx="3288432" cy="1766325"/>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E12E4F75-A8A6-4A6A-B149-A10AA79593D3}" type="datetime1">
              <a:rPr lang="en-US" smtClean="0"/>
              <a:t>5/31/2026</a:t>
            </a:fld>
            <a:endParaRPr lang="en-US" dirty="0"/>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CC2C9B9-B4B7-45CC-A7EB-16F8BADE9045}" type="slidenum">
              <a:rPr lang="en-US" smtClean="0"/>
              <a:t>‹#›</a:t>
            </a:fld>
            <a:endParaRPr lang="en-US" dirty="0"/>
          </a:p>
        </p:txBody>
      </p:sp>
      <p:sp>
        <p:nvSpPr>
          <p:cNvPr id="11" name="Rectangle 10">
            <a:extLst>
              <a:ext uri="{FF2B5EF4-FFF2-40B4-BE49-F238E27FC236}">
                <a16:creationId xmlns:a16="http://schemas.microsoft.com/office/drawing/2014/main" id="{96AAC029-BE5C-900C-E7D2-DE6E31789D1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856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80120" y="1391478"/>
            <a:ext cx="3322510" cy="2037522"/>
          </a:xfrm>
        </p:spPr>
        <p:txBody>
          <a:bodyPr anchor="t">
            <a:normAutofit/>
          </a:bodyPr>
          <a:lstStyle>
            <a:lvl1pPr>
              <a:defRPr sz="2400"/>
            </a:lvl1pPr>
          </a:lstStyle>
          <a:p>
            <a:r>
              <a:rPr lang="en-US" dirty="0"/>
              <a:t>Click to edit Master title style</a:t>
            </a:r>
          </a:p>
        </p:txBody>
      </p:sp>
      <p:sp useBgFill="1">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907143" y="931857"/>
            <a:ext cx="5351659" cy="4996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80120" y="3742792"/>
            <a:ext cx="3322510" cy="1590261"/>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CB37871F-9967-4E0A-8050-66796843AB4C}" type="datetime1">
              <a:rPr lang="en-US" smtClean="0"/>
              <a:t>5/31/2026</a:t>
            </a:fld>
            <a:endParaRPr lang="en-US" dirty="0"/>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CC2C9B9-B4B7-45CC-A7EB-16F8BADE9045}" type="slidenum">
              <a:rPr lang="en-US" smtClean="0"/>
              <a:t>‹#›</a:t>
            </a:fld>
            <a:endParaRPr lang="en-US" dirty="0"/>
          </a:p>
        </p:txBody>
      </p:sp>
      <p:sp>
        <p:nvSpPr>
          <p:cNvPr id="9" name="Rectangle 8">
            <a:extLst>
              <a:ext uri="{FF2B5EF4-FFF2-40B4-BE49-F238E27FC236}">
                <a16:creationId xmlns:a16="http://schemas.microsoft.com/office/drawing/2014/main" id="{4DD8EE65-D4F9-418A-1628-F5DFD3DBA24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837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620442" y="1233199"/>
            <a:ext cx="8977511" cy="107382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620444" y="2419639"/>
            <a:ext cx="8977509" cy="31417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n-lt"/>
              </a:defRPr>
            </a:lvl1pPr>
          </a:lstStyle>
          <a:p>
            <a:fld id="{3CE5FD52-C8E0-46F1-8449-737844C7710A}" type="datetime1">
              <a:rPr lang="en-US" smtClean="0"/>
              <a:t>5/31/2026</a:t>
            </a:fld>
            <a:endParaRPr lang="en-US" dirty="0"/>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n-lt"/>
              </a:defRPr>
            </a:lvl1pPr>
          </a:lstStyle>
          <a:p>
            <a:endParaRPr lang="en-US" dirty="0"/>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696577" y="6199188"/>
            <a:ext cx="619125" cy="365125"/>
          </a:xfrm>
          <a:prstGeom prst="rect">
            <a:avLst/>
          </a:prstGeom>
        </p:spPr>
        <p:txBody>
          <a:bodyPr vert="horz" lIns="91440" tIns="45720" rIns="91440" bIns="45720" rtlCol="0" anchor="ctr"/>
          <a:lstStyle>
            <a:lvl1pPr algn="r">
              <a:defRPr sz="1050">
                <a:solidFill>
                  <a:schemeClr val="tx1"/>
                </a:solidFill>
                <a:latin typeface="+mn-lt"/>
              </a:defRPr>
            </a:lvl1pPr>
          </a:lstStyle>
          <a:p>
            <a:fld id="{1CC2C9B9-B4B7-45CC-A7EB-16F8BADE9045}" type="slidenum">
              <a:rPr lang="en-US" smtClean="0"/>
              <a:t>‹#›</a:t>
            </a:fld>
            <a:endParaRPr lang="en-US" dirty="0"/>
          </a:p>
        </p:txBody>
      </p:sp>
      <p:sp>
        <p:nvSpPr>
          <p:cNvPr id="8" name="Rectangle 7">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1041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20000"/>
        </a:lnSpc>
        <a:spcBef>
          <a:spcPct val="0"/>
        </a:spcBef>
        <a:buNone/>
        <a:defRPr sz="2800" b="1"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bjacksongreen@luc.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ade Gothic Next Light"/>
              <a:ea typeface="+mn-ea"/>
              <a:cs typeface="+mn-cs"/>
            </a:endParaRPr>
          </a:p>
        </p:txBody>
      </p:sp>
      <p:sp useBgFill="1">
        <p:nvSpPr>
          <p:cNvPr id="12" name="Rectangle 11">
            <a:extLst>
              <a:ext uri="{FF2B5EF4-FFF2-40B4-BE49-F238E27FC236}">
                <a16:creationId xmlns:a16="http://schemas.microsoft.com/office/drawing/2014/main" id="{0623FB3B-24E7-5304-70D8-3CA402902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ade Gothic Next Light"/>
              <a:ea typeface="+mn-ea"/>
              <a:cs typeface="+mn-cs"/>
            </a:endParaRPr>
          </a:p>
        </p:txBody>
      </p:sp>
      <p:sp>
        <p:nvSpPr>
          <p:cNvPr id="14" name="Rectangle 13">
            <a:extLst>
              <a:ext uri="{FF2B5EF4-FFF2-40B4-BE49-F238E27FC236}">
                <a16:creationId xmlns:a16="http://schemas.microsoft.com/office/drawing/2014/main" id="{97081EE3-B6BE-9584-F5AF-E5F6484DA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ade Gothic Next Light"/>
              <a:ea typeface="+mn-ea"/>
              <a:cs typeface="+mn-cs"/>
            </a:endParaRPr>
          </a:p>
        </p:txBody>
      </p:sp>
      <p:pic>
        <p:nvPicPr>
          <p:cNvPr id="5" name="Picture 4" descr="Open doors">
            <a:extLst>
              <a:ext uri="{FF2B5EF4-FFF2-40B4-BE49-F238E27FC236}">
                <a16:creationId xmlns:a16="http://schemas.microsoft.com/office/drawing/2014/main" id="{6D22B13D-4E5A-AAE3-0584-F28B97224119}"/>
              </a:ext>
            </a:extLst>
          </p:cNvPr>
          <p:cNvPicPr>
            <a:picLocks noChangeAspect="1"/>
          </p:cNvPicPr>
          <p:nvPr/>
        </p:nvPicPr>
        <p:blipFill rotWithShape="1">
          <a:blip r:embed="rId3">
            <a:alphaModFix amt="50000"/>
          </a:blip>
          <a:srcRect b="15730"/>
          <a:stretch>
            <a:fillRect/>
          </a:stretch>
        </p:blipFill>
        <p:spPr>
          <a:xfrm>
            <a:off x="-149" y="-5291"/>
            <a:ext cx="12192001" cy="6858000"/>
          </a:xfrm>
          <a:prstGeom prst="rect">
            <a:avLst/>
          </a:prstGeom>
        </p:spPr>
      </p:pic>
      <p:sp>
        <p:nvSpPr>
          <p:cNvPr id="16" name="Freeform: Shape 15">
            <a:extLst>
              <a:ext uri="{FF2B5EF4-FFF2-40B4-BE49-F238E27FC236}">
                <a16:creationId xmlns:a16="http://schemas.microsoft.com/office/drawing/2014/main" id="{4711BF64-C99B-2F90-ADA1-0C08F9BE8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1856" y="934541"/>
            <a:ext cx="10329631" cy="4992275"/>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0 w 9985794"/>
              <a:gd name="connsiteY0" fmla="*/ 1551223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17333 w 9985794"/>
              <a:gd name="connsiteY0" fmla="*/ 1686702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1 w 9985794"/>
              <a:gd name="connsiteY0" fmla="*/ 1686702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5794" h="4920343">
                <a:moveTo>
                  <a:pt x="1" y="1686702"/>
                </a:moveTo>
                <a:cubicBezTo>
                  <a:pt x="1" y="1124468"/>
                  <a:pt x="0" y="562234"/>
                  <a:pt x="0" y="0"/>
                </a:cubicBezTo>
                <a:lnTo>
                  <a:pt x="9985794" y="0"/>
                </a:lnTo>
                <a:lnTo>
                  <a:pt x="9985794" y="4920343"/>
                </a:lnTo>
                <a:lnTo>
                  <a:pt x="0" y="4920343"/>
                </a:lnTo>
                <a:lnTo>
                  <a:pt x="0" y="4119525"/>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6A17">
                  <a:lumMod val="40000"/>
                  <a:lumOff val="60000"/>
                </a:srgbClr>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BE2F26AA-DAF7-7F6E-998C-DCB6B306B740}"/>
              </a:ext>
            </a:extLst>
          </p:cNvPr>
          <p:cNvSpPr>
            <a:spLocks noGrp="1"/>
          </p:cNvSpPr>
          <p:nvPr>
            <p:ph type="title"/>
          </p:nvPr>
        </p:nvSpPr>
        <p:spPr>
          <a:xfrm>
            <a:off x="776882" y="2498165"/>
            <a:ext cx="4536336" cy="2016326"/>
          </a:xfrm>
          <a:noFill/>
        </p:spPr>
        <p:txBody>
          <a:bodyPr vert="horz" lIns="91440" tIns="45720" rIns="91440" bIns="45720" rtlCol="0" anchor="b">
            <a:normAutofit/>
          </a:bodyPr>
          <a:lstStyle/>
          <a:p>
            <a:pPr>
              <a:lnSpc>
                <a:spcPct val="110000"/>
              </a:lnSpc>
            </a:pPr>
            <a:r>
              <a:rPr lang="en-US" sz="1800" spc="530" dirty="0">
                <a:solidFill>
                  <a:schemeClr val="accent1">
                    <a:lumMod val="60000"/>
                    <a:lumOff val="40000"/>
                  </a:schemeClr>
                </a:solidFill>
              </a:rPr>
              <a:t>Are Prison-Healthcare Consent Decrees Implemented? A call for causal research</a:t>
            </a:r>
          </a:p>
        </p:txBody>
      </p:sp>
      <p:sp>
        <p:nvSpPr>
          <p:cNvPr id="3" name="Text Placeholder 2">
            <a:extLst>
              <a:ext uri="{FF2B5EF4-FFF2-40B4-BE49-F238E27FC236}">
                <a16:creationId xmlns:a16="http://schemas.microsoft.com/office/drawing/2014/main" id="{A2F031B4-8100-FAF4-2D4B-66567CE2302C}"/>
              </a:ext>
            </a:extLst>
          </p:cNvPr>
          <p:cNvSpPr>
            <a:spLocks noGrp="1"/>
          </p:cNvSpPr>
          <p:nvPr>
            <p:ph type="body" idx="1"/>
          </p:nvPr>
        </p:nvSpPr>
        <p:spPr>
          <a:xfrm>
            <a:off x="776882" y="4514492"/>
            <a:ext cx="4536336" cy="619145"/>
          </a:xfrm>
          <a:noFill/>
        </p:spPr>
        <p:txBody>
          <a:bodyPr vert="horz" lIns="91440" tIns="45720" rIns="91440" bIns="45720" rtlCol="0" anchor="t">
            <a:normAutofit fontScale="70000" lnSpcReduction="20000"/>
          </a:bodyPr>
          <a:lstStyle/>
          <a:p>
            <a:r>
              <a:rPr lang="en-US" dirty="0">
                <a:solidFill>
                  <a:schemeClr val="accent1">
                    <a:lumMod val="60000"/>
                    <a:lumOff val="40000"/>
                  </a:schemeClr>
                </a:solidFill>
              </a:rPr>
              <a:t>Bryant Jackson-Green</a:t>
            </a:r>
          </a:p>
          <a:p>
            <a:r>
              <a:rPr lang="en-US" dirty="0">
                <a:solidFill>
                  <a:schemeClr val="accent1">
                    <a:lumMod val="60000"/>
                    <a:lumOff val="40000"/>
                  </a:schemeClr>
                </a:solidFill>
              </a:rPr>
              <a:t>Loyola University Chicago </a:t>
            </a:r>
          </a:p>
          <a:p>
            <a:endParaRPr lang="en-US" dirty="0">
              <a:solidFill>
                <a:schemeClr val="accent1">
                  <a:lumMod val="60000"/>
                  <a:lumOff val="40000"/>
                </a:schemeClr>
              </a:solidFill>
            </a:endParaRPr>
          </a:p>
        </p:txBody>
      </p:sp>
    </p:spTree>
    <p:extLst>
      <p:ext uri="{BB962C8B-B14F-4D97-AF65-F5344CB8AC3E}">
        <p14:creationId xmlns:p14="http://schemas.microsoft.com/office/powerpoint/2010/main" val="167234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0C5DF0-D303-A16E-8151-B244791C1E71}"/>
              </a:ext>
            </a:extLst>
          </p:cNvPr>
          <p:cNvSpPr>
            <a:spLocks noGrp="1"/>
          </p:cNvSpPr>
          <p:nvPr>
            <p:ph type="title"/>
          </p:nvPr>
        </p:nvSpPr>
        <p:spPr/>
        <p:txBody>
          <a:bodyPr/>
          <a:lstStyle/>
          <a:p>
            <a:r>
              <a:rPr lang="en-US" dirty="0"/>
              <a:t>Two cases – Illinois and Arizona</a:t>
            </a:r>
          </a:p>
        </p:txBody>
      </p:sp>
      <p:graphicFrame>
        <p:nvGraphicFramePr>
          <p:cNvPr id="14" name="Content Placeholder 13">
            <a:extLst>
              <a:ext uri="{FF2B5EF4-FFF2-40B4-BE49-F238E27FC236}">
                <a16:creationId xmlns:a16="http://schemas.microsoft.com/office/drawing/2014/main" id="{A541063E-B2B5-AC80-532D-C14B49CC4C58}"/>
              </a:ext>
            </a:extLst>
          </p:cNvPr>
          <p:cNvGraphicFramePr>
            <a:graphicFrameLocks noGrp="1"/>
          </p:cNvGraphicFramePr>
          <p:nvPr>
            <p:ph sz="half" idx="2"/>
          </p:nvPr>
        </p:nvGraphicFramePr>
        <p:xfrm>
          <a:off x="5993546" y="3348421"/>
          <a:ext cx="5094515" cy="1530940"/>
        </p:xfrm>
        <a:graphic>
          <a:graphicData uri="http://schemas.openxmlformats.org/drawingml/2006/table">
            <a:tbl>
              <a:tblPr firstRow="1" firstCol="1" bandRow="1">
                <a:tableStyleId>{5C22544A-7EE6-4342-B048-85BDC9FD1C3A}</a:tableStyleId>
              </a:tblPr>
              <a:tblGrid>
                <a:gridCol w="1471209">
                  <a:extLst>
                    <a:ext uri="{9D8B030D-6E8A-4147-A177-3AD203B41FA5}">
                      <a16:colId xmlns:a16="http://schemas.microsoft.com/office/drawing/2014/main" val="545452259"/>
                    </a:ext>
                  </a:extLst>
                </a:gridCol>
                <a:gridCol w="1191557">
                  <a:extLst>
                    <a:ext uri="{9D8B030D-6E8A-4147-A177-3AD203B41FA5}">
                      <a16:colId xmlns:a16="http://schemas.microsoft.com/office/drawing/2014/main" val="665366597"/>
                    </a:ext>
                  </a:extLst>
                </a:gridCol>
                <a:gridCol w="1167239">
                  <a:extLst>
                    <a:ext uri="{9D8B030D-6E8A-4147-A177-3AD203B41FA5}">
                      <a16:colId xmlns:a16="http://schemas.microsoft.com/office/drawing/2014/main" val="4118998435"/>
                    </a:ext>
                  </a:extLst>
                </a:gridCol>
                <a:gridCol w="1264510">
                  <a:extLst>
                    <a:ext uri="{9D8B030D-6E8A-4147-A177-3AD203B41FA5}">
                      <a16:colId xmlns:a16="http://schemas.microsoft.com/office/drawing/2014/main" val="3730907851"/>
                    </a:ext>
                  </a:extLst>
                </a:gridCol>
              </a:tblGrid>
              <a:tr h="776564">
                <a:tc>
                  <a:txBody>
                    <a:bodyPr/>
                    <a:lstStyle/>
                    <a:p>
                      <a:pPr>
                        <a:lnSpc>
                          <a:spcPct val="115000"/>
                        </a:lnSpc>
                      </a:pPr>
                      <a:endParaRPr lang="en-US" sz="1600" kern="100" baseline="0" dirty="0">
                        <a:effectLst/>
                        <a:latin typeface="Aptos" panose="020B0004020202020204" pitchFamily="34" charset="0"/>
                      </a:endParaRPr>
                    </a:p>
                  </a:txBody>
                  <a:tcPr marL="53992" marR="53992" marT="0" marB="0" anchor="b"/>
                </a:tc>
                <a:tc>
                  <a:txBody>
                    <a:bodyPr/>
                    <a:lstStyle/>
                    <a:p>
                      <a:pPr marL="0" marR="0">
                        <a:lnSpc>
                          <a:spcPct val="115000"/>
                        </a:lnSpc>
                        <a:spcAft>
                          <a:spcPts val="800"/>
                        </a:spcAft>
                        <a:buNone/>
                      </a:pPr>
                      <a:r>
                        <a:rPr lang="en-US" sz="1600" kern="0" baseline="0" dirty="0">
                          <a:effectLst/>
                        </a:rPr>
                        <a:t>1 Year Difference </a:t>
                      </a:r>
                      <a:endParaRPr lang="en-US" sz="1600" kern="100" baseline="0" dirty="0">
                        <a:effectLst/>
                        <a:latin typeface="Aptos" panose="020B0004020202020204" pitchFamily="34" charset="0"/>
                        <a:ea typeface="Aptos" panose="020B0004020202020204" pitchFamily="34" charset="0"/>
                        <a:cs typeface="Times New Roman" panose="02020603050405020304" pitchFamily="18" charset="0"/>
                      </a:endParaRPr>
                    </a:p>
                  </a:txBody>
                  <a:tcPr marL="53992" marR="53992" marT="0" marB="0" anchor="b"/>
                </a:tc>
                <a:tc>
                  <a:txBody>
                    <a:bodyPr/>
                    <a:lstStyle/>
                    <a:p>
                      <a:pPr marL="0" marR="0">
                        <a:lnSpc>
                          <a:spcPct val="115000"/>
                        </a:lnSpc>
                        <a:spcAft>
                          <a:spcPts val="800"/>
                        </a:spcAft>
                        <a:buNone/>
                      </a:pPr>
                      <a:r>
                        <a:rPr lang="en-US" sz="1600" kern="0" baseline="0" dirty="0">
                          <a:effectLst/>
                        </a:rPr>
                        <a:t>3-Year Difference </a:t>
                      </a:r>
                      <a:endParaRPr lang="en-US" sz="1600" kern="100" baseline="0" dirty="0">
                        <a:effectLst/>
                        <a:latin typeface="Aptos" panose="020B0004020202020204" pitchFamily="34" charset="0"/>
                        <a:ea typeface="Aptos" panose="020B0004020202020204" pitchFamily="34" charset="0"/>
                        <a:cs typeface="Times New Roman" panose="02020603050405020304" pitchFamily="18" charset="0"/>
                      </a:endParaRPr>
                    </a:p>
                  </a:txBody>
                  <a:tcPr marL="53992" marR="53992" marT="0" marB="0" anchor="b"/>
                </a:tc>
                <a:tc>
                  <a:txBody>
                    <a:bodyPr/>
                    <a:lstStyle/>
                    <a:p>
                      <a:pPr marL="0" marR="0">
                        <a:lnSpc>
                          <a:spcPct val="115000"/>
                        </a:lnSpc>
                        <a:spcAft>
                          <a:spcPts val="800"/>
                        </a:spcAft>
                        <a:buNone/>
                      </a:pPr>
                      <a:r>
                        <a:rPr lang="en-US" sz="1600" kern="0" baseline="0" dirty="0">
                          <a:effectLst/>
                        </a:rPr>
                        <a:t>5-Year Difference </a:t>
                      </a:r>
                      <a:endParaRPr lang="en-US" sz="1600" kern="100" baseline="0" dirty="0">
                        <a:effectLst/>
                        <a:latin typeface="Aptos" panose="020B0004020202020204" pitchFamily="34" charset="0"/>
                        <a:ea typeface="Aptos" panose="020B0004020202020204" pitchFamily="34" charset="0"/>
                        <a:cs typeface="Times New Roman" panose="02020603050405020304" pitchFamily="18" charset="0"/>
                      </a:endParaRPr>
                    </a:p>
                  </a:txBody>
                  <a:tcPr marL="53992" marR="53992" marT="0" marB="0" anchor="b"/>
                </a:tc>
                <a:extLst>
                  <a:ext uri="{0D108BD9-81ED-4DB2-BD59-A6C34878D82A}">
                    <a16:rowId xmlns:a16="http://schemas.microsoft.com/office/drawing/2014/main" val="3803047995"/>
                  </a:ext>
                </a:extLst>
              </a:tr>
              <a:tr h="377188">
                <a:tc>
                  <a:txBody>
                    <a:bodyPr/>
                    <a:lstStyle/>
                    <a:p>
                      <a:pPr marL="0" marR="0">
                        <a:lnSpc>
                          <a:spcPct val="115000"/>
                        </a:lnSpc>
                        <a:spcAft>
                          <a:spcPts val="800"/>
                        </a:spcAft>
                        <a:buNone/>
                      </a:pPr>
                      <a:r>
                        <a:rPr lang="en-US" sz="1600" b="1" kern="0" baseline="0" dirty="0">
                          <a:effectLst/>
                        </a:rPr>
                        <a:t>Arizona</a:t>
                      </a:r>
                      <a:endParaRPr lang="en-US" sz="1600" b="1" kern="100" baseline="0" dirty="0">
                        <a:effectLst/>
                        <a:latin typeface="Aptos" panose="020B0004020202020204" pitchFamily="34" charset="0"/>
                        <a:ea typeface="Aptos" panose="020B0004020202020204" pitchFamily="34" charset="0"/>
                        <a:cs typeface="Times New Roman" panose="02020603050405020304" pitchFamily="18" charset="0"/>
                      </a:endParaRPr>
                    </a:p>
                  </a:txBody>
                  <a:tcPr marL="53992" marR="53992" marT="0" marB="0" anchor="b"/>
                </a:tc>
                <a:tc>
                  <a:txBody>
                    <a:bodyPr/>
                    <a:lstStyle/>
                    <a:p>
                      <a:pPr marL="0" marR="0" algn="r">
                        <a:lnSpc>
                          <a:spcPct val="115000"/>
                        </a:lnSpc>
                        <a:spcAft>
                          <a:spcPts val="800"/>
                        </a:spcAft>
                        <a:buNone/>
                      </a:pPr>
                      <a:r>
                        <a:rPr lang="en-US" sz="1600" kern="0" baseline="0" dirty="0">
                          <a:effectLst/>
                        </a:rPr>
                        <a:t>-8.44</a:t>
                      </a:r>
                      <a:endParaRPr lang="en-US" sz="1600" kern="100" baseline="0" dirty="0">
                        <a:effectLst/>
                        <a:latin typeface="Aptos" panose="020B0004020202020204" pitchFamily="34" charset="0"/>
                        <a:ea typeface="Aptos" panose="020B0004020202020204" pitchFamily="34" charset="0"/>
                        <a:cs typeface="Times New Roman" panose="02020603050405020304" pitchFamily="18" charset="0"/>
                      </a:endParaRPr>
                    </a:p>
                  </a:txBody>
                  <a:tcPr marL="53992" marR="53992" marT="0" marB="0" anchor="b"/>
                </a:tc>
                <a:tc>
                  <a:txBody>
                    <a:bodyPr/>
                    <a:lstStyle/>
                    <a:p>
                      <a:pPr marL="0" marR="0" algn="r">
                        <a:lnSpc>
                          <a:spcPct val="115000"/>
                        </a:lnSpc>
                        <a:spcAft>
                          <a:spcPts val="800"/>
                        </a:spcAft>
                        <a:buNone/>
                      </a:pPr>
                      <a:r>
                        <a:rPr lang="en-US" sz="1600" kern="0" baseline="0" dirty="0">
                          <a:effectLst/>
                        </a:rPr>
                        <a:t>-1.40</a:t>
                      </a:r>
                      <a:endParaRPr lang="en-US" sz="1600" kern="100" baseline="0" dirty="0">
                        <a:effectLst/>
                        <a:latin typeface="Aptos" panose="020B0004020202020204" pitchFamily="34" charset="0"/>
                        <a:ea typeface="Aptos" panose="020B0004020202020204" pitchFamily="34" charset="0"/>
                        <a:cs typeface="Times New Roman" panose="02020603050405020304" pitchFamily="18" charset="0"/>
                      </a:endParaRPr>
                    </a:p>
                  </a:txBody>
                  <a:tcPr marL="53992" marR="53992" marT="0" marB="0" anchor="b"/>
                </a:tc>
                <a:tc>
                  <a:txBody>
                    <a:bodyPr/>
                    <a:lstStyle/>
                    <a:p>
                      <a:pPr marL="0" marR="0">
                        <a:lnSpc>
                          <a:spcPct val="115000"/>
                        </a:lnSpc>
                        <a:spcAft>
                          <a:spcPts val="800"/>
                        </a:spcAft>
                        <a:buNone/>
                      </a:pPr>
                      <a:r>
                        <a:rPr lang="en-US" sz="1600" kern="0" baseline="0" dirty="0">
                          <a:effectLst/>
                        </a:rPr>
                        <a:t>N/A</a:t>
                      </a:r>
                      <a:endParaRPr lang="en-US" sz="1600" kern="100" baseline="0" dirty="0">
                        <a:effectLst/>
                        <a:latin typeface="Aptos" panose="020B0004020202020204" pitchFamily="34" charset="0"/>
                        <a:ea typeface="Aptos" panose="020B0004020202020204" pitchFamily="34" charset="0"/>
                        <a:cs typeface="Times New Roman" panose="02020603050405020304" pitchFamily="18" charset="0"/>
                      </a:endParaRPr>
                    </a:p>
                  </a:txBody>
                  <a:tcPr marL="53992" marR="53992" marT="0" marB="0" anchor="b"/>
                </a:tc>
                <a:extLst>
                  <a:ext uri="{0D108BD9-81ED-4DB2-BD59-A6C34878D82A}">
                    <a16:rowId xmlns:a16="http://schemas.microsoft.com/office/drawing/2014/main" val="2676683068"/>
                  </a:ext>
                </a:extLst>
              </a:tr>
              <a:tr h="377188">
                <a:tc>
                  <a:txBody>
                    <a:bodyPr/>
                    <a:lstStyle/>
                    <a:p>
                      <a:pPr marL="0" marR="0">
                        <a:lnSpc>
                          <a:spcPct val="115000"/>
                        </a:lnSpc>
                        <a:spcAft>
                          <a:spcPts val="800"/>
                        </a:spcAft>
                        <a:buNone/>
                      </a:pPr>
                      <a:r>
                        <a:rPr lang="en-US" sz="1600" kern="0" baseline="0" dirty="0">
                          <a:effectLst/>
                        </a:rPr>
                        <a:t>Illinois </a:t>
                      </a:r>
                      <a:endParaRPr lang="en-US" sz="1600" kern="100" baseline="0" dirty="0">
                        <a:effectLst/>
                        <a:latin typeface="Aptos" panose="020B0004020202020204" pitchFamily="34" charset="0"/>
                        <a:ea typeface="Aptos" panose="020B0004020202020204" pitchFamily="34" charset="0"/>
                        <a:cs typeface="Times New Roman" panose="02020603050405020304" pitchFamily="18" charset="0"/>
                      </a:endParaRPr>
                    </a:p>
                  </a:txBody>
                  <a:tcPr marL="53992" marR="53992" marT="0" marB="0" anchor="b"/>
                </a:tc>
                <a:tc>
                  <a:txBody>
                    <a:bodyPr/>
                    <a:lstStyle/>
                    <a:p>
                      <a:pPr marL="0" marR="0" algn="r">
                        <a:lnSpc>
                          <a:spcPct val="115000"/>
                        </a:lnSpc>
                        <a:spcAft>
                          <a:spcPts val="800"/>
                        </a:spcAft>
                        <a:buNone/>
                      </a:pPr>
                      <a:r>
                        <a:rPr lang="en-US" sz="1600" kern="0" baseline="0" dirty="0">
                          <a:effectLst/>
                        </a:rPr>
                        <a:t>-0.20</a:t>
                      </a:r>
                      <a:endParaRPr lang="en-US" sz="1600" kern="100" baseline="0" dirty="0">
                        <a:effectLst/>
                        <a:latin typeface="Aptos" panose="020B0004020202020204" pitchFamily="34" charset="0"/>
                        <a:ea typeface="Aptos" panose="020B0004020202020204" pitchFamily="34" charset="0"/>
                        <a:cs typeface="Times New Roman" panose="02020603050405020304" pitchFamily="18" charset="0"/>
                      </a:endParaRPr>
                    </a:p>
                  </a:txBody>
                  <a:tcPr marL="53992" marR="53992" marT="0" marB="0" anchor="b"/>
                </a:tc>
                <a:tc>
                  <a:txBody>
                    <a:bodyPr/>
                    <a:lstStyle/>
                    <a:p>
                      <a:pPr marL="0" marR="0" algn="r">
                        <a:lnSpc>
                          <a:spcPct val="115000"/>
                        </a:lnSpc>
                        <a:spcAft>
                          <a:spcPts val="800"/>
                        </a:spcAft>
                        <a:buNone/>
                      </a:pPr>
                      <a:r>
                        <a:rPr lang="en-US" sz="1600" kern="0" baseline="0" dirty="0">
                          <a:effectLst/>
                        </a:rPr>
                        <a:t>-11.82</a:t>
                      </a:r>
                      <a:endParaRPr lang="en-US" sz="1600" kern="100" baseline="0" dirty="0">
                        <a:effectLst/>
                        <a:latin typeface="Aptos" panose="020B0004020202020204" pitchFamily="34" charset="0"/>
                        <a:ea typeface="Aptos" panose="020B0004020202020204" pitchFamily="34" charset="0"/>
                        <a:cs typeface="Times New Roman" panose="02020603050405020304" pitchFamily="18" charset="0"/>
                      </a:endParaRPr>
                    </a:p>
                  </a:txBody>
                  <a:tcPr marL="53992" marR="53992" marT="0" marB="0" anchor="b"/>
                </a:tc>
                <a:tc>
                  <a:txBody>
                    <a:bodyPr/>
                    <a:lstStyle/>
                    <a:p>
                      <a:pPr marL="0" marR="0" algn="r">
                        <a:lnSpc>
                          <a:spcPct val="115000"/>
                        </a:lnSpc>
                        <a:spcAft>
                          <a:spcPts val="800"/>
                        </a:spcAft>
                        <a:buNone/>
                      </a:pPr>
                      <a:r>
                        <a:rPr lang="en-US" sz="1600" kern="0" baseline="0" dirty="0">
                          <a:effectLst/>
                        </a:rPr>
                        <a:t>4.054</a:t>
                      </a:r>
                      <a:endParaRPr lang="en-US" sz="1600" kern="100" baseline="0" dirty="0">
                        <a:effectLst/>
                        <a:latin typeface="Aptos" panose="020B0004020202020204" pitchFamily="34" charset="0"/>
                        <a:ea typeface="Aptos" panose="020B0004020202020204" pitchFamily="34" charset="0"/>
                        <a:cs typeface="Times New Roman" panose="02020603050405020304" pitchFamily="18" charset="0"/>
                      </a:endParaRPr>
                    </a:p>
                  </a:txBody>
                  <a:tcPr marL="53992" marR="53992" marT="0" marB="0" anchor="b"/>
                </a:tc>
                <a:extLst>
                  <a:ext uri="{0D108BD9-81ED-4DB2-BD59-A6C34878D82A}">
                    <a16:rowId xmlns:a16="http://schemas.microsoft.com/office/drawing/2014/main" val="4248573918"/>
                  </a:ext>
                </a:extLst>
              </a:tr>
            </a:tbl>
          </a:graphicData>
        </a:graphic>
      </p:graphicFrame>
      <p:sp>
        <p:nvSpPr>
          <p:cNvPr id="7" name="Slide Number Placeholder 6">
            <a:extLst>
              <a:ext uri="{FF2B5EF4-FFF2-40B4-BE49-F238E27FC236}">
                <a16:creationId xmlns:a16="http://schemas.microsoft.com/office/drawing/2014/main" id="{3254A4D9-591C-7C67-22BB-69CE284D8C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2C9B9-B4B7-45CC-A7EB-16F8BADE9045}" type="slidenum">
              <a:rPr kumimoji="0" lang="en-US" sz="1050" b="0" i="0" u="none" strike="noStrike" kern="1200" cap="none" spc="0" normalizeH="0" baseline="0" noProof="0" smtClean="0">
                <a:ln>
                  <a:noFill/>
                </a:ln>
                <a:solidFill>
                  <a:srgbClr val="000000"/>
                </a:solidFill>
                <a:effectLst/>
                <a:uLnTx/>
                <a:uFillTx/>
                <a:latin typeface="Trade Gothic Next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srgbClr val="000000"/>
              </a:solidFill>
              <a:effectLst/>
              <a:uLnTx/>
              <a:uFillTx/>
              <a:latin typeface="Trade Gothic Next Light"/>
              <a:ea typeface="+mn-ea"/>
              <a:cs typeface="+mn-cs"/>
            </a:endParaRPr>
          </a:p>
        </p:txBody>
      </p:sp>
      <p:pic>
        <p:nvPicPr>
          <p:cNvPr id="18" name="Content Placeholder 17" descr="A graph with lines and numbers&#10;&#10;AI-generated content may be incorrect.">
            <a:extLst>
              <a:ext uri="{FF2B5EF4-FFF2-40B4-BE49-F238E27FC236}">
                <a16:creationId xmlns:a16="http://schemas.microsoft.com/office/drawing/2014/main" id="{CE85D0B2-8594-0FAD-6F28-627E3580F87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99377" y="2425700"/>
            <a:ext cx="4021220" cy="3160713"/>
          </a:xfrm>
        </p:spPr>
      </p:pic>
    </p:spTree>
    <p:extLst>
      <p:ext uri="{BB962C8B-B14F-4D97-AF65-F5344CB8AC3E}">
        <p14:creationId xmlns:p14="http://schemas.microsoft.com/office/powerpoint/2010/main" val="422705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E2C3B9A-B4D2-F54D-15F0-06653E1832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068CEB5-F191-9D3E-BAC0-B0E21272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n abstract design with lines and financial symbols">
            <a:extLst>
              <a:ext uri="{FF2B5EF4-FFF2-40B4-BE49-F238E27FC236}">
                <a16:creationId xmlns:a16="http://schemas.microsoft.com/office/drawing/2014/main" id="{32F69D92-3FA8-10FB-3DCE-76B62B0F0998}"/>
              </a:ext>
            </a:extLst>
          </p:cNvPr>
          <p:cNvPicPr>
            <a:picLocks noChangeAspect="1"/>
          </p:cNvPicPr>
          <p:nvPr/>
        </p:nvPicPr>
        <p:blipFill>
          <a:blip r:embed="rId2">
            <a:alphaModFix amt="50000"/>
          </a:blip>
          <a:srcRect l="26989" r="27880"/>
          <a:stretch>
            <a:fillRect/>
          </a:stretch>
        </p:blipFill>
        <p:spPr>
          <a:xfrm>
            <a:off x="20" y="-1"/>
            <a:ext cx="4654276" cy="6857999"/>
          </a:xfrm>
          <a:prstGeom prst="rect">
            <a:avLst/>
          </a:prstGeom>
        </p:spPr>
      </p:pic>
      <p:sp>
        <p:nvSpPr>
          <p:cNvPr id="26" name="Freeform: Shape 25">
            <a:extLst>
              <a:ext uri="{FF2B5EF4-FFF2-40B4-BE49-F238E27FC236}">
                <a16:creationId xmlns:a16="http://schemas.microsoft.com/office/drawing/2014/main" id="{9464ED38-224B-AB8F-2B4A-18C5B2BE0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884" y="931856"/>
            <a:ext cx="10318890" cy="4994960"/>
          </a:xfrm>
          <a:custGeom>
            <a:avLst/>
            <a:gdLst>
              <a:gd name="connsiteX0" fmla="*/ 0 w 4172596"/>
              <a:gd name="connsiteY0" fmla="*/ 0 h 4952999"/>
              <a:gd name="connsiteX1" fmla="*/ 4172596 w 4172596"/>
              <a:gd name="connsiteY1" fmla="*/ 0 h 4952999"/>
              <a:gd name="connsiteX2" fmla="*/ 4172596 w 4172596"/>
              <a:gd name="connsiteY2" fmla="*/ 342900 h 4952999"/>
              <a:gd name="connsiteX3" fmla="*/ 3239761 w 4172596"/>
              <a:gd name="connsiteY3" fmla="*/ 342900 h 4952999"/>
              <a:gd name="connsiteX4" fmla="*/ 3239761 w 4172596"/>
              <a:gd name="connsiteY4" fmla="*/ 1934392 h 4952999"/>
              <a:gd name="connsiteX5" fmla="*/ 4172596 w 4172596"/>
              <a:gd name="connsiteY5" fmla="*/ 1934392 h 4952999"/>
              <a:gd name="connsiteX6" fmla="*/ 4172596 w 4172596"/>
              <a:gd name="connsiteY6" fmla="*/ 4952999 h 4952999"/>
              <a:gd name="connsiteX7" fmla="*/ 0 w 4172596"/>
              <a:gd name="connsiteY7" fmla="*/ 4952999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8" fmla="*/ 3331201 w 4172596"/>
              <a:gd name="connsiteY8" fmla="*/ 2025832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 name="connsiteX6" fmla="*/ 3239761 w 4172596"/>
              <a:gd name="connsiteY6"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596" h="4952999">
                <a:moveTo>
                  <a:pt x="4172596" y="1934392"/>
                </a:moveTo>
                <a:lnTo>
                  <a:pt x="4172596" y="4952999"/>
                </a:lnTo>
                <a:lnTo>
                  <a:pt x="0" y="4952999"/>
                </a:lnTo>
                <a:lnTo>
                  <a:pt x="0" y="0"/>
                </a:lnTo>
                <a:lnTo>
                  <a:pt x="4172596" y="0"/>
                </a:lnTo>
                <a:lnTo>
                  <a:pt x="4172596" y="342900"/>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F0C16210-F67F-FBBE-19EB-03261C824FB4}"/>
              </a:ext>
            </a:extLst>
          </p:cNvPr>
          <p:cNvSpPr>
            <a:spLocks noGrp="1"/>
          </p:cNvSpPr>
          <p:nvPr>
            <p:ph type="title"/>
          </p:nvPr>
        </p:nvSpPr>
        <p:spPr>
          <a:xfrm>
            <a:off x="738786" y="1319622"/>
            <a:ext cx="3481988" cy="1591492"/>
          </a:xfrm>
          <a:noFill/>
        </p:spPr>
        <p:txBody>
          <a:bodyPr>
            <a:normAutofit/>
          </a:bodyPr>
          <a:lstStyle/>
          <a:p>
            <a:r>
              <a:rPr lang="en-US">
                <a:solidFill>
                  <a:schemeClr val="accent1">
                    <a:lumMod val="60000"/>
                    <a:lumOff val="40000"/>
                  </a:schemeClr>
                </a:solidFill>
              </a:rPr>
              <a:t>Strengths &amp; Limitations</a:t>
            </a:r>
          </a:p>
        </p:txBody>
      </p:sp>
      <p:sp>
        <p:nvSpPr>
          <p:cNvPr id="9" name="Content Placeholder 8">
            <a:extLst>
              <a:ext uri="{FF2B5EF4-FFF2-40B4-BE49-F238E27FC236}">
                <a16:creationId xmlns:a16="http://schemas.microsoft.com/office/drawing/2014/main" id="{0F628ED1-B409-FB30-46D4-8CB8ADE2B61E}"/>
              </a:ext>
            </a:extLst>
          </p:cNvPr>
          <p:cNvSpPr>
            <a:spLocks noGrp="1"/>
          </p:cNvSpPr>
          <p:nvPr>
            <p:ph idx="1"/>
          </p:nvPr>
        </p:nvSpPr>
        <p:spPr>
          <a:xfrm>
            <a:off x="5562600" y="1495741"/>
            <a:ext cx="4988781" cy="3996716"/>
          </a:xfrm>
        </p:spPr>
        <p:txBody>
          <a:bodyPr>
            <a:normAutofit/>
          </a:bodyPr>
          <a:lstStyle/>
          <a:p>
            <a:r>
              <a:rPr lang="en-US" dirty="0"/>
              <a:t>More extensive data collection needed to estimate average treatment effects for these kinds of interventions </a:t>
            </a:r>
          </a:p>
          <a:p>
            <a:r>
              <a:rPr lang="en-US" dirty="0"/>
              <a:t>Fiscal measures do not wholly capture all elements of implementation (e.g. for goals that do not depend on budgets); they do, arguably, capture some of the most important ones </a:t>
            </a:r>
          </a:p>
          <a:p>
            <a:pPr marL="0" indent="0">
              <a:buNone/>
            </a:pPr>
            <a:endParaRPr lang="en-US" dirty="0"/>
          </a:p>
        </p:txBody>
      </p:sp>
      <p:sp>
        <p:nvSpPr>
          <p:cNvPr id="7" name="Slide Number Placeholder 6">
            <a:extLst>
              <a:ext uri="{FF2B5EF4-FFF2-40B4-BE49-F238E27FC236}">
                <a16:creationId xmlns:a16="http://schemas.microsoft.com/office/drawing/2014/main" id="{255106AB-51E8-4299-D4A8-AA89C619AF5E}"/>
              </a:ext>
            </a:extLst>
          </p:cNvPr>
          <p:cNvSpPr>
            <a:spLocks noGrp="1"/>
          </p:cNvSpPr>
          <p:nvPr>
            <p:ph type="sldNum" sz="quarter" idx="12"/>
          </p:nvPr>
        </p:nvSpPr>
        <p:spPr>
          <a:xfrm>
            <a:off x="10696577" y="6199188"/>
            <a:ext cx="619125" cy="365125"/>
          </a:xfrm>
        </p:spPr>
        <p:txBody>
          <a:bodyPr>
            <a:normAutofit/>
          </a:bodyPr>
          <a:lstStyle/>
          <a:p>
            <a:pPr>
              <a:spcAft>
                <a:spcPts val="600"/>
              </a:spcAft>
            </a:pPr>
            <a:fld id="{1CC2C9B9-B4B7-45CC-A7EB-16F8BADE9045}" type="slidenum">
              <a:rPr lang="en-US" smtClean="0"/>
              <a:pPr>
                <a:spcAft>
                  <a:spcPts val="600"/>
                </a:spcAft>
              </a:pPr>
              <a:t>11</a:t>
            </a:fld>
            <a:endParaRPr lang="en-US"/>
          </a:p>
        </p:txBody>
      </p:sp>
    </p:spTree>
    <p:extLst>
      <p:ext uri="{BB962C8B-B14F-4D97-AF65-F5344CB8AC3E}">
        <p14:creationId xmlns:p14="http://schemas.microsoft.com/office/powerpoint/2010/main" val="27501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C6F2DFF-FC10-E55C-5DA5-FFF0CC2E4FE8}"/>
              </a:ext>
            </a:extLst>
          </p:cNvPr>
          <p:cNvSpPr>
            <a:spLocks noGrp="1"/>
          </p:cNvSpPr>
          <p:nvPr>
            <p:ph type="title"/>
          </p:nvPr>
        </p:nvSpPr>
        <p:spPr/>
        <p:txBody>
          <a:bodyPr/>
          <a:lstStyle/>
          <a:p>
            <a:r>
              <a:rPr lang="en-US" dirty="0"/>
              <a:t>Questions</a:t>
            </a:r>
          </a:p>
        </p:txBody>
      </p:sp>
      <p:sp>
        <p:nvSpPr>
          <p:cNvPr id="9" name="Content Placeholder 8">
            <a:extLst>
              <a:ext uri="{FF2B5EF4-FFF2-40B4-BE49-F238E27FC236}">
                <a16:creationId xmlns:a16="http://schemas.microsoft.com/office/drawing/2014/main" id="{9FAEB0F5-8C85-9CF4-68ED-FF372FABE14B}"/>
              </a:ext>
            </a:extLst>
          </p:cNvPr>
          <p:cNvSpPr>
            <a:spLocks noGrp="1"/>
          </p:cNvSpPr>
          <p:nvPr>
            <p:ph idx="1"/>
          </p:nvPr>
        </p:nvSpPr>
        <p:spPr/>
        <p:txBody>
          <a:bodyPr/>
          <a:lstStyle/>
          <a:p>
            <a:pPr marL="0" indent="0">
              <a:buNone/>
            </a:pPr>
            <a:r>
              <a:rPr lang="en-US" b="1" dirty="0"/>
              <a:t>Email: </a:t>
            </a:r>
            <a:r>
              <a:rPr lang="en-US" dirty="0">
                <a:hlinkClick r:id="rId2"/>
              </a:rPr>
              <a:t>bjacksongreen@luc.edu</a:t>
            </a:r>
            <a:endParaRPr lang="en-US" dirty="0"/>
          </a:p>
          <a:p>
            <a:pPr marL="0" indent="0">
              <a:buNone/>
            </a:pPr>
            <a:endParaRPr lang="en-US" dirty="0"/>
          </a:p>
          <a:p>
            <a:pPr marL="0" indent="0">
              <a:buNone/>
            </a:pPr>
            <a:r>
              <a:rPr lang="en-US" b="1" dirty="0"/>
              <a:t>Acknowledgments</a:t>
            </a:r>
            <a:br>
              <a:rPr lang="en-US" dirty="0"/>
            </a:br>
            <a:r>
              <a:rPr lang="en-US" sz="1400" dirty="0"/>
              <a:t>This research was supported in part by the Robert Wood Johnson Foundation Health Policy Research Scholars Program and the California Policy Lab.</a:t>
            </a:r>
          </a:p>
        </p:txBody>
      </p:sp>
      <p:sp>
        <p:nvSpPr>
          <p:cNvPr id="7" name="Slide Number Placeholder 6">
            <a:extLst>
              <a:ext uri="{FF2B5EF4-FFF2-40B4-BE49-F238E27FC236}">
                <a16:creationId xmlns:a16="http://schemas.microsoft.com/office/drawing/2014/main" id="{5751931C-DE81-ACAB-5A80-B26723BDE34F}"/>
              </a:ext>
            </a:extLst>
          </p:cNvPr>
          <p:cNvSpPr>
            <a:spLocks noGrp="1"/>
          </p:cNvSpPr>
          <p:nvPr>
            <p:ph type="sldNum" sz="quarter" idx="12"/>
          </p:nvPr>
        </p:nvSpPr>
        <p:spPr/>
        <p:txBody>
          <a:bodyPr/>
          <a:lstStyle/>
          <a:p>
            <a:fld id="{1CC2C9B9-B4B7-45CC-A7EB-16F8BADE9045}" type="slidenum">
              <a:rPr lang="en-US" smtClean="0"/>
              <a:t>12</a:t>
            </a:fld>
            <a:endParaRPr lang="en-US" dirty="0"/>
          </a:p>
        </p:txBody>
      </p:sp>
    </p:spTree>
    <p:extLst>
      <p:ext uri="{BB962C8B-B14F-4D97-AF65-F5344CB8AC3E}">
        <p14:creationId xmlns:p14="http://schemas.microsoft.com/office/powerpoint/2010/main" val="215692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509B5-DE75-9EBD-8725-D1F5834FB97D}"/>
              </a:ext>
            </a:extLst>
          </p:cNvPr>
          <p:cNvSpPr>
            <a:spLocks noGrp="1"/>
          </p:cNvSpPr>
          <p:nvPr>
            <p:ph type="title"/>
          </p:nvPr>
        </p:nvSpPr>
        <p:spPr/>
        <p:txBody>
          <a:bodyPr/>
          <a:lstStyle/>
          <a:p>
            <a:r>
              <a:rPr lang="en-US" dirty="0"/>
              <a:t>Overview</a:t>
            </a:r>
          </a:p>
        </p:txBody>
      </p:sp>
      <p:graphicFrame>
        <p:nvGraphicFramePr>
          <p:cNvPr id="5" name="Content Placeholder 2">
            <a:extLst>
              <a:ext uri="{FF2B5EF4-FFF2-40B4-BE49-F238E27FC236}">
                <a16:creationId xmlns:a16="http://schemas.microsoft.com/office/drawing/2014/main" id="{936936AA-AE1D-1EF6-53F2-C9F6719B8DE9}"/>
              </a:ext>
            </a:extLst>
          </p:cNvPr>
          <p:cNvGraphicFramePr>
            <a:graphicFrameLocks noGrp="1"/>
          </p:cNvGraphicFramePr>
          <p:nvPr>
            <p:ph idx="1"/>
          </p:nvPr>
        </p:nvGraphicFramePr>
        <p:xfrm>
          <a:off x="1620444" y="2419639"/>
          <a:ext cx="8977509" cy="3141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863ED8E-1D1B-0CC5-4499-540F91C41367}"/>
              </a:ext>
            </a:extLst>
          </p:cNvPr>
          <p:cNvSpPr>
            <a:spLocks noGrp="1"/>
          </p:cNvSpPr>
          <p:nvPr>
            <p:ph type="sldNum" sz="quarter" idx="12"/>
          </p:nvPr>
        </p:nvSpPr>
        <p:spPr/>
        <p:txBody>
          <a:bodyPr/>
          <a:lstStyle/>
          <a:p>
            <a:fld id="{1CC2C9B9-B4B7-45CC-A7EB-16F8BADE9045}" type="slidenum">
              <a:rPr lang="en-US" smtClean="0"/>
              <a:t>2</a:t>
            </a:fld>
            <a:endParaRPr lang="en-US" dirty="0"/>
          </a:p>
        </p:txBody>
      </p:sp>
    </p:spTree>
    <p:extLst>
      <p:ext uri="{BB962C8B-B14F-4D97-AF65-F5344CB8AC3E}">
        <p14:creationId xmlns:p14="http://schemas.microsoft.com/office/powerpoint/2010/main" val="19843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52A1-BEBE-3490-6A10-11AAE90DF0D6}"/>
              </a:ext>
            </a:extLst>
          </p:cNvPr>
          <p:cNvSpPr>
            <a:spLocks noGrp="1"/>
          </p:cNvSpPr>
          <p:nvPr>
            <p:ph type="title"/>
          </p:nvPr>
        </p:nvSpPr>
        <p:spPr/>
        <p:txBody>
          <a:bodyPr/>
          <a:lstStyle/>
          <a:p>
            <a:r>
              <a:rPr lang="en-US" dirty="0"/>
              <a:t>Motivation </a:t>
            </a:r>
          </a:p>
        </p:txBody>
      </p:sp>
      <p:sp>
        <p:nvSpPr>
          <p:cNvPr id="3" name="Content Placeholder 2">
            <a:extLst>
              <a:ext uri="{FF2B5EF4-FFF2-40B4-BE49-F238E27FC236}">
                <a16:creationId xmlns:a16="http://schemas.microsoft.com/office/drawing/2014/main" id="{6D0096E7-BD53-5016-AE2B-05F2B366DD41}"/>
              </a:ext>
            </a:extLst>
          </p:cNvPr>
          <p:cNvSpPr>
            <a:spLocks noGrp="1"/>
          </p:cNvSpPr>
          <p:nvPr>
            <p:ph idx="1"/>
          </p:nvPr>
        </p:nvSpPr>
        <p:spPr/>
        <p:txBody>
          <a:bodyPr>
            <a:normAutofit fontScale="92500" lnSpcReduction="20000"/>
          </a:bodyPr>
          <a:lstStyle/>
          <a:p>
            <a:r>
              <a:rPr lang="en-US" dirty="0"/>
              <a:t>Civil litigation is frequent response to prison healthcare conditions </a:t>
            </a:r>
          </a:p>
          <a:p>
            <a:r>
              <a:rPr lang="en-US" dirty="0"/>
              <a:t>Building on </a:t>
            </a:r>
            <a:r>
              <a:rPr lang="en-US" b="1" dirty="0">
                <a:solidFill>
                  <a:schemeClr val="accent1"/>
                </a:solidFill>
              </a:rPr>
              <a:t>Estelle v. Gamble </a:t>
            </a:r>
            <a:r>
              <a:rPr lang="en-US" dirty="0"/>
              <a:t>(1976) and progeny (Schlanger, 2006); </a:t>
            </a:r>
          </a:p>
          <a:p>
            <a:r>
              <a:rPr lang="en-US" dirty="0"/>
              <a:t>Policy innovation of interest: </a:t>
            </a:r>
            <a:r>
              <a:rPr lang="en-US" b="1" dirty="0">
                <a:solidFill>
                  <a:schemeClr val="accent1"/>
                </a:solidFill>
              </a:rPr>
              <a:t>Consent Decrees </a:t>
            </a:r>
            <a:r>
              <a:rPr lang="en-US" dirty="0"/>
              <a:t>“legally binding performance improvement plan” (McCann, 2023)</a:t>
            </a:r>
          </a:p>
          <a:p>
            <a:pPr lvl="1"/>
            <a:r>
              <a:rPr lang="en-US" dirty="0"/>
              <a:t>Most often discussed in policing, antitrust, environmental contexts </a:t>
            </a:r>
          </a:p>
          <a:p>
            <a:pPr lvl="1"/>
            <a:r>
              <a:rPr lang="en-US" dirty="0"/>
              <a:t>Prison conditions (Rubin &amp; Feeley, 2000)</a:t>
            </a:r>
          </a:p>
          <a:p>
            <a:pPr lvl="1"/>
            <a:r>
              <a:rPr lang="en-US" dirty="0"/>
              <a:t>For prison healthcare, analysis of 121 consent decrees shows national scope of policy instruments across general healthcare, mental health, and specialized conditions  (Jackson-Green, Yuhm, &amp; Vu, 2026)</a:t>
            </a:r>
          </a:p>
          <a:p>
            <a:r>
              <a:rPr lang="en-US" dirty="0"/>
              <a:t>Why litigation? Do consent decrees deliver on reform, or should other avenues be pursued?</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10018CC-7C79-1664-43E7-DF3A99DB8425}"/>
              </a:ext>
            </a:extLst>
          </p:cNvPr>
          <p:cNvSpPr>
            <a:spLocks noGrp="1"/>
          </p:cNvSpPr>
          <p:nvPr>
            <p:ph type="sldNum" sz="quarter" idx="12"/>
          </p:nvPr>
        </p:nvSpPr>
        <p:spPr/>
        <p:txBody>
          <a:bodyPr/>
          <a:lstStyle/>
          <a:p>
            <a:fld id="{1CC2C9B9-B4B7-45CC-A7EB-16F8BADE9045}" type="slidenum">
              <a:rPr lang="en-US" smtClean="0"/>
              <a:t>3</a:t>
            </a:fld>
            <a:endParaRPr lang="en-US" dirty="0"/>
          </a:p>
        </p:txBody>
      </p:sp>
    </p:spTree>
    <p:extLst>
      <p:ext uri="{BB962C8B-B14F-4D97-AF65-F5344CB8AC3E}">
        <p14:creationId xmlns:p14="http://schemas.microsoft.com/office/powerpoint/2010/main" val="11593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F18E-954E-F128-190D-31D1AC6BE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A3461-48BC-BA02-A92C-07EF64444153}"/>
              </a:ext>
            </a:extLst>
          </p:cNvPr>
          <p:cNvSpPr>
            <a:spLocks noGrp="1"/>
          </p:cNvSpPr>
          <p:nvPr>
            <p:ph type="title"/>
          </p:nvPr>
        </p:nvSpPr>
        <p:spPr/>
        <p:txBody>
          <a:bodyPr/>
          <a:lstStyle/>
          <a:p>
            <a:r>
              <a:rPr lang="en-US" dirty="0"/>
              <a:t>Literature Review </a:t>
            </a:r>
          </a:p>
        </p:txBody>
      </p:sp>
      <p:sp>
        <p:nvSpPr>
          <p:cNvPr id="3" name="Content Placeholder 2">
            <a:extLst>
              <a:ext uri="{FF2B5EF4-FFF2-40B4-BE49-F238E27FC236}">
                <a16:creationId xmlns:a16="http://schemas.microsoft.com/office/drawing/2014/main" id="{C16948E0-BFAD-D862-45EB-56AAA7D2876D}"/>
              </a:ext>
            </a:extLst>
          </p:cNvPr>
          <p:cNvSpPr>
            <a:spLocks noGrp="1"/>
          </p:cNvSpPr>
          <p:nvPr>
            <p:ph idx="1"/>
          </p:nvPr>
        </p:nvSpPr>
        <p:spPr/>
        <p:txBody>
          <a:bodyPr/>
          <a:lstStyle/>
          <a:p>
            <a:r>
              <a:rPr lang="en-US" dirty="0"/>
              <a:t>Early studies (Harriman &amp; Straussman, 1983;Taggart, 1989; Filter, 1996) suggest court orders had modest or uneven effects—typically increasing capital expenditures (e.g., prison construction), but not consistently raising operational spending.</a:t>
            </a:r>
          </a:p>
          <a:p>
            <a:r>
              <a:rPr lang="en-US" dirty="0"/>
              <a:t>Using more advanced methods like difference-in-differences, studies by Boylan &amp; Mocan and Guetzkow &amp; Schoon found significant increases in correctional spending—especially in operations and capital projects—following court orders.</a:t>
            </a:r>
          </a:p>
          <a:p>
            <a:r>
              <a:rPr lang="en-US" dirty="0"/>
              <a:t>Despite increasing healthcare costs and litigation-driven reforms, little research has examined the causal impact of correctional healthcare consent decrees specifically.</a:t>
            </a:r>
          </a:p>
        </p:txBody>
      </p:sp>
      <p:sp>
        <p:nvSpPr>
          <p:cNvPr id="4" name="Slide Number Placeholder 3">
            <a:extLst>
              <a:ext uri="{FF2B5EF4-FFF2-40B4-BE49-F238E27FC236}">
                <a16:creationId xmlns:a16="http://schemas.microsoft.com/office/drawing/2014/main" id="{F0E79BAD-B737-2AD5-7EA5-E0A5708F6C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2C9B9-B4B7-45CC-A7EB-16F8BADE9045}" type="slidenum">
              <a:rPr kumimoji="0" lang="en-US" sz="1050" b="0" i="0" u="none" strike="noStrike" kern="1200" cap="none" spc="0" normalizeH="0" baseline="0" noProof="0" smtClean="0">
                <a:ln>
                  <a:noFill/>
                </a:ln>
                <a:solidFill>
                  <a:srgbClr val="000000"/>
                </a:solidFill>
                <a:effectLst/>
                <a:uLnTx/>
                <a:uFillTx/>
                <a:latin typeface="Trade Gothic Next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srgbClr val="000000"/>
              </a:solidFill>
              <a:effectLst/>
              <a:uLnTx/>
              <a:uFillTx/>
              <a:latin typeface="Trade Gothic Next Light"/>
              <a:ea typeface="+mn-ea"/>
              <a:cs typeface="+mn-cs"/>
            </a:endParaRPr>
          </a:p>
        </p:txBody>
      </p:sp>
    </p:spTree>
    <p:extLst>
      <p:ext uri="{BB962C8B-B14F-4D97-AF65-F5344CB8AC3E}">
        <p14:creationId xmlns:p14="http://schemas.microsoft.com/office/powerpoint/2010/main" val="132692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D58137-2D97-43A3-BC3C-A0BBA85D8BA8}"/>
              </a:ext>
            </a:extLst>
          </p:cNvPr>
          <p:cNvSpPr>
            <a:spLocks noGrp="1"/>
          </p:cNvSpPr>
          <p:nvPr>
            <p:ph type="title"/>
          </p:nvPr>
        </p:nvSpPr>
        <p:spPr/>
        <p:txBody>
          <a:bodyPr/>
          <a:lstStyle/>
          <a:p>
            <a:r>
              <a:rPr lang="en-US" dirty="0"/>
              <a:t>Research Questions</a:t>
            </a:r>
          </a:p>
        </p:txBody>
      </p:sp>
      <p:sp>
        <p:nvSpPr>
          <p:cNvPr id="5" name="Content Placeholder 4">
            <a:extLst>
              <a:ext uri="{FF2B5EF4-FFF2-40B4-BE49-F238E27FC236}">
                <a16:creationId xmlns:a16="http://schemas.microsoft.com/office/drawing/2014/main" id="{A18EBB9F-9E7D-0B52-9650-0CC23FFF359A}"/>
              </a:ext>
            </a:extLst>
          </p:cNvPr>
          <p:cNvSpPr>
            <a:spLocks noGrp="1"/>
          </p:cNvSpPr>
          <p:nvPr>
            <p:ph idx="1"/>
          </p:nvPr>
        </p:nvSpPr>
        <p:spPr/>
        <p:txBody>
          <a:bodyPr/>
          <a:lstStyle/>
          <a:p>
            <a:pPr lvl="1"/>
            <a:r>
              <a:rPr lang="en-US" sz="1800" dirty="0">
                <a:ea typeface="Times New Roman" panose="02020603050405020304" pitchFamily="18" charset="0"/>
              </a:rPr>
              <a:t>Are healthcare-related prison consent decrees implemented, as measured by changes in correctional healthcare hiring and spending? </a:t>
            </a:r>
          </a:p>
          <a:p>
            <a:pPr lvl="2"/>
            <a:r>
              <a:rPr lang="en-US" dirty="0"/>
              <a:t>If implementation effects emerge, when does this typically happen — in the early years of a consent decree or later in its lifecycle?</a:t>
            </a:r>
          </a:p>
          <a:p>
            <a:pPr lvl="2"/>
            <a:r>
              <a:rPr lang="en-US" dirty="0"/>
              <a:t>How do implementation effects vary across jurisdictions — do some states show stronger spending and hiring responses than others? </a:t>
            </a:r>
          </a:p>
          <a:p>
            <a:pPr lvl="2"/>
            <a:r>
              <a:rPr lang="en-US" dirty="0"/>
              <a:t>Do facility-level consent decrees produce different implementation effects than statewide consent decrees?</a:t>
            </a:r>
          </a:p>
          <a:p>
            <a:pPr lvl="1"/>
            <a:endParaRPr lang="en-US" sz="1800" dirty="0">
              <a:ea typeface="Times New Roman" panose="02020603050405020304" pitchFamily="18" charset="0"/>
            </a:endParaRPr>
          </a:p>
        </p:txBody>
      </p:sp>
    </p:spTree>
    <p:extLst>
      <p:ext uri="{BB962C8B-B14F-4D97-AF65-F5344CB8AC3E}">
        <p14:creationId xmlns:p14="http://schemas.microsoft.com/office/powerpoint/2010/main" val="330842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5E1C-8365-24FF-9ACA-FF2777A55467}"/>
              </a:ext>
            </a:extLst>
          </p:cNvPr>
          <p:cNvSpPr>
            <a:spLocks noGrp="1"/>
          </p:cNvSpPr>
          <p:nvPr>
            <p:ph type="title"/>
          </p:nvPr>
        </p:nvSpPr>
        <p:spPr/>
        <p:txBody>
          <a:bodyPr/>
          <a:lstStyle/>
          <a:p>
            <a:r>
              <a:rPr lang="en-US" dirty="0"/>
              <a:t>Hypotheses  </a:t>
            </a:r>
          </a:p>
        </p:txBody>
      </p:sp>
      <p:sp>
        <p:nvSpPr>
          <p:cNvPr id="3" name="Content Placeholder 2">
            <a:extLst>
              <a:ext uri="{FF2B5EF4-FFF2-40B4-BE49-F238E27FC236}">
                <a16:creationId xmlns:a16="http://schemas.microsoft.com/office/drawing/2014/main" id="{48DD046F-7894-EACA-313A-0A4D0178649C}"/>
              </a:ext>
            </a:extLst>
          </p:cNvPr>
          <p:cNvSpPr>
            <a:spLocks noGrp="1"/>
          </p:cNvSpPr>
          <p:nvPr>
            <p:ph idx="1"/>
          </p:nvPr>
        </p:nvSpPr>
        <p:spPr/>
        <p:txBody>
          <a:bodyPr/>
          <a:lstStyle/>
          <a:p>
            <a:r>
              <a:rPr lang="en-US" dirty="0"/>
              <a:t>Even with those years, consent decree impact is likely longer-term since implementation takes time</a:t>
            </a:r>
          </a:p>
          <a:p>
            <a:pPr lvl="1"/>
            <a:r>
              <a:rPr lang="en-US" dirty="0"/>
              <a:t>I hypothesize we would see 5-10 year impacts more than short-term, but this needs to be tested </a:t>
            </a:r>
          </a:p>
        </p:txBody>
      </p:sp>
      <p:sp>
        <p:nvSpPr>
          <p:cNvPr id="5" name="Slide Number Placeholder 4">
            <a:extLst>
              <a:ext uri="{FF2B5EF4-FFF2-40B4-BE49-F238E27FC236}">
                <a16:creationId xmlns:a16="http://schemas.microsoft.com/office/drawing/2014/main" id="{3408CAF3-2944-B804-5CDD-2C7039BE9A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2C9B9-B4B7-45CC-A7EB-16F8BADE9045}" type="slidenum">
              <a:rPr kumimoji="0" lang="en-US" sz="1050" b="0" i="0" u="none" strike="noStrike" kern="1200" cap="none" spc="0" normalizeH="0" baseline="0" noProof="0" smtClean="0">
                <a:ln>
                  <a:noFill/>
                </a:ln>
                <a:solidFill>
                  <a:srgbClr val="000000"/>
                </a:solidFill>
                <a:effectLst/>
                <a:uLnTx/>
                <a:uFillTx/>
                <a:latin typeface="Trade Gothic Next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000000"/>
              </a:solidFill>
              <a:effectLst/>
              <a:uLnTx/>
              <a:uFillTx/>
              <a:latin typeface="Trade Gothic Next Light"/>
              <a:ea typeface="+mn-ea"/>
              <a:cs typeface="+mn-cs"/>
            </a:endParaRPr>
          </a:p>
        </p:txBody>
      </p:sp>
    </p:spTree>
    <p:extLst>
      <p:ext uri="{BB962C8B-B14F-4D97-AF65-F5344CB8AC3E}">
        <p14:creationId xmlns:p14="http://schemas.microsoft.com/office/powerpoint/2010/main" val="269058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8C80A-B8A4-CCD8-B54A-C01C1DEB282E}"/>
              </a:ext>
            </a:extLst>
          </p:cNvPr>
          <p:cNvSpPr>
            <a:spLocks noGrp="1"/>
          </p:cNvSpPr>
          <p:nvPr>
            <p:ph type="title"/>
          </p:nvPr>
        </p:nvSpPr>
        <p:spPr/>
        <p:txBody>
          <a:bodyPr/>
          <a:lstStyle/>
          <a:p>
            <a:r>
              <a:rPr lang="en-US" dirty="0"/>
              <a:t>Data and Methods - </a:t>
            </a:r>
            <a:r>
              <a:rPr lang="en-US" sz="2800" dirty="0">
                <a:ea typeface="Times New Roman" panose="02020603050405020304" pitchFamily="18" charset="0"/>
              </a:rPr>
              <a:t>Are healthcare-related prison consent decrees implemented?</a:t>
            </a:r>
            <a:endParaRPr lang="en-US" dirty="0"/>
          </a:p>
        </p:txBody>
      </p:sp>
      <p:sp>
        <p:nvSpPr>
          <p:cNvPr id="6" name="Text Placeholder 5">
            <a:extLst>
              <a:ext uri="{FF2B5EF4-FFF2-40B4-BE49-F238E27FC236}">
                <a16:creationId xmlns:a16="http://schemas.microsoft.com/office/drawing/2014/main" id="{D7EDAFCE-4BCF-8E75-E63F-4E36586FED44}"/>
              </a:ext>
            </a:extLst>
          </p:cNvPr>
          <p:cNvSpPr>
            <a:spLocks noGrp="1"/>
          </p:cNvSpPr>
          <p:nvPr>
            <p:ph type="body" idx="1"/>
          </p:nvPr>
        </p:nvSpPr>
        <p:spPr/>
        <p:txBody>
          <a:bodyPr/>
          <a:lstStyle/>
          <a:p>
            <a:r>
              <a:rPr lang="en-US" dirty="0"/>
              <a:t>Data Collection </a:t>
            </a:r>
          </a:p>
        </p:txBody>
      </p:sp>
      <p:sp>
        <p:nvSpPr>
          <p:cNvPr id="7" name="Content Placeholder 6">
            <a:extLst>
              <a:ext uri="{FF2B5EF4-FFF2-40B4-BE49-F238E27FC236}">
                <a16:creationId xmlns:a16="http://schemas.microsoft.com/office/drawing/2014/main" id="{71B11B51-F9FE-B1B3-6B5A-4F92CD4CF04A}"/>
              </a:ext>
            </a:extLst>
          </p:cNvPr>
          <p:cNvSpPr>
            <a:spLocks noGrp="1"/>
          </p:cNvSpPr>
          <p:nvPr>
            <p:ph sz="half" idx="2"/>
          </p:nvPr>
        </p:nvSpPr>
        <p:spPr/>
        <p:txBody>
          <a:bodyPr>
            <a:normAutofit/>
          </a:bodyPr>
          <a:lstStyle/>
          <a:p>
            <a:r>
              <a:rPr lang="en-US" dirty="0"/>
              <a:t>Collection of state budget correctional healthcare spending, typically from budget line items</a:t>
            </a:r>
          </a:p>
          <a:p>
            <a:r>
              <a:rPr lang="en-US" dirty="0"/>
              <a:t>Hiring will be a smaller data source; these are often acquired from Secretary of State or Department of Corrections  </a:t>
            </a:r>
          </a:p>
        </p:txBody>
      </p:sp>
      <p:sp>
        <p:nvSpPr>
          <p:cNvPr id="8" name="Text Placeholder 7">
            <a:extLst>
              <a:ext uri="{FF2B5EF4-FFF2-40B4-BE49-F238E27FC236}">
                <a16:creationId xmlns:a16="http://schemas.microsoft.com/office/drawing/2014/main" id="{AEEBA7AE-5E65-CAF5-64E6-7C77D685C18D}"/>
              </a:ext>
            </a:extLst>
          </p:cNvPr>
          <p:cNvSpPr>
            <a:spLocks noGrp="1"/>
          </p:cNvSpPr>
          <p:nvPr>
            <p:ph type="body" sz="quarter" idx="3"/>
          </p:nvPr>
        </p:nvSpPr>
        <p:spPr/>
        <p:txBody>
          <a:bodyPr/>
          <a:lstStyle/>
          <a:p>
            <a:r>
              <a:rPr lang="en-US" dirty="0"/>
              <a:t>Methods </a:t>
            </a:r>
          </a:p>
        </p:txBody>
      </p:sp>
      <p:sp>
        <p:nvSpPr>
          <p:cNvPr id="9" name="Content Placeholder 8">
            <a:extLst>
              <a:ext uri="{FF2B5EF4-FFF2-40B4-BE49-F238E27FC236}">
                <a16:creationId xmlns:a16="http://schemas.microsoft.com/office/drawing/2014/main" id="{82E48449-40B9-AA16-B10F-3151BDD33F4E}"/>
              </a:ext>
            </a:extLst>
          </p:cNvPr>
          <p:cNvSpPr>
            <a:spLocks noGrp="1"/>
          </p:cNvSpPr>
          <p:nvPr>
            <p:ph sz="quarter" idx="4"/>
          </p:nvPr>
        </p:nvSpPr>
        <p:spPr/>
        <p:txBody>
          <a:bodyPr>
            <a:normAutofit/>
          </a:bodyPr>
          <a:lstStyle/>
          <a:p>
            <a:r>
              <a:rPr lang="en-US" dirty="0"/>
              <a:t>Staggered Difference-in Differences (Angrist &amp; Jorn-Steffen Pischke, 2015)</a:t>
            </a:r>
          </a:p>
          <a:p>
            <a:pPr lvl="1"/>
            <a:r>
              <a:rPr lang="en-US" dirty="0"/>
              <a:t>Enactment of consent decree as treatment (timing varies by state)</a:t>
            </a:r>
          </a:p>
          <a:p>
            <a:r>
              <a:rPr lang="en-US" dirty="0"/>
              <a:t>Two comparison groups</a:t>
            </a:r>
          </a:p>
          <a:p>
            <a:pPr lvl="1"/>
            <a:r>
              <a:rPr lang="en-US" dirty="0"/>
              <a:t>States with system-wide consent decrees compared to those without </a:t>
            </a:r>
          </a:p>
          <a:p>
            <a:pPr lvl="1"/>
            <a:r>
              <a:rPr lang="en-US" dirty="0"/>
              <a:t>Individual prison facilities compared to those without (within states)</a:t>
            </a:r>
          </a:p>
        </p:txBody>
      </p:sp>
    </p:spTree>
    <p:extLst>
      <p:ext uri="{BB962C8B-B14F-4D97-AF65-F5344CB8AC3E}">
        <p14:creationId xmlns:p14="http://schemas.microsoft.com/office/powerpoint/2010/main" val="41148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D3569-35F6-9F66-D447-1EB096008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73610D7-5B5F-BFD7-C987-D09D5608610E}"/>
              </a:ext>
            </a:extLst>
          </p:cNvPr>
          <p:cNvSpPr>
            <a:spLocks noGrp="1"/>
          </p:cNvSpPr>
          <p:nvPr>
            <p:ph type="sldNum" sz="quarter" idx="12"/>
          </p:nvPr>
        </p:nvSpPr>
        <p:spPr>
          <a:xfrm>
            <a:off x="10696577" y="6199188"/>
            <a:ext cx="619125"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CC2C9B9-B4B7-45CC-A7EB-16F8BADE9045}" type="slidenum">
              <a:rPr kumimoji="0" lang="en-US" b="0" i="0" u="none" strike="noStrike" kern="1200" cap="none" spc="0" normalizeH="0" baseline="0" noProof="0" smtClean="0">
                <a:ln>
                  <a:noFill/>
                </a:ln>
                <a:effectLst/>
                <a:uLnTx/>
                <a:uFillTx/>
                <a:latin typeface="Trade Gothic Next Light"/>
                <a:ea typeface="+mn-ea"/>
                <a:cs typeface="+mn-cs"/>
              </a:rPr>
              <a:pPr marL="0" marR="0" lvl="0" indent="0" defTabSz="914400" rtl="0" eaLnBrk="1" fontAlgn="auto" latinLnBrk="0" hangingPunct="1">
                <a:spcBef>
                  <a:spcPts val="0"/>
                </a:spcBef>
                <a:spcAft>
                  <a:spcPts val="600"/>
                </a:spcAft>
                <a:buClrTx/>
                <a:buSzTx/>
                <a:buFontTx/>
                <a:buNone/>
                <a:tabLst/>
                <a:defRPr/>
              </a:pPr>
              <a:t>8</a:t>
            </a:fld>
            <a:endParaRPr kumimoji="0" lang="en-US" b="0" i="0" u="none" strike="noStrike" kern="1200" cap="none" spc="0" normalizeH="0" baseline="0" noProof="0">
              <a:ln>
                <a:noFill/>
              </a:ln>
              <a:effectLst/>
              <a:uLnTx/>
              <a:uFillTx/>
              <a:latin typeface="Trade Gothic Next Light"/>
              <a:ea typeface="+mn-ea"/>
              <a:cs typeface="+mn-cs"/>
            </a:endParaRPr>
          </a:p>
        </p:txBody>
      </p:sp>
      <p:sp>
        <p:nvSpPr>
          <p:cNvPr id="11" name="Rectangle 10">
            <a:extLst>
              <a:ext uri="{FF2B5EF4-FFF2-40B4-BE49-F238E27FC236}">
                <a16:creationId xmlns:a16="http://schemas.microsoft.com/office/drawing/2014/main" id="{72843310-8E09-C809-A540-5B06954B5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159" y="937858"/>
            <a:ext cx="10314136" cy="4982284"/>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11A6E1A-B6EF-BBF6-DBFB-248F9E5E9A43}"/>
              </a:ext>
              <a:ext uri="{C183D7F6-B498-43B3-948B-1728B52AA6E4}">
                <adec:decorative xmlns:adec="http://schemas.microsoft.com/office/drawing/2017/decorative" val="1"/>
              </a:ext>
            </a:extLst>
          </p:cNvPr>
          <p:cNvPicPr>
            <a:picLocks noChangeAspect="1"/>
          </p:cNvPicPr>
          <p:nvPr/>
        </p:nvPicPr>
        <p:blipFill>
          <a:blip r:embed="rId2"/>
          <a:srcRect t="151" r="-1" b="-1"/>
          <a:stretch>
            <a:fillRect/>
          </a:stretch>
        </p:blipFill>
        <p:spPr>
          <a:xfrm>
            <a:off x="938932" y="937858"/>
            <a:ext cx="10314136" cy="4994825"/>
          </a:xfrm>
          <a:prstGeom prst="rect">
            <a:avLst/>
          </a:prstGeom>
        </p:spPr>
      </p:pic>
    </p:spTree>
    <p:extLst>
      <p:ext uri="{BB962C8B-B14F-4D97-AF65-F5344CB8AC3E}">
        <p14:creationId xmlns:p14="http://schemas.microsoft.com/office/powerpoint/2010/main" val="34135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91AE-317F-9B4B-3B7F-A355AED24281}"/>
              </a:ext>
            </a:extLst>
          </p:cNvPr>
          <p:cNvSpPr>
            <a:spLocks noGrp="1"/>
          </p:cNvSpPr>
          <p:nvPr>
            <p:ph type="title"/>
          </p:nvPr>
        </p:nvSpPr>
        <p:spPr/>
        <p:txBody>
          <a:bodyPr/>
          <a:lstStyle/>
          <a:p>
            <a:r>
              <a:rPr lang="en-US" dirty="0"/>
              <a:t>Data Collection</a:t>
            </a:r>
          </a:p>
        </p:txBody>
      </p:sp>
      <p:sp>
        <p:nvSpPr>
          <p:cNvPr id="12" name="Text Placeholder 11">
            <a:extLst>
              <a:ext uri="{FF2B5EF4-FFF2-40B4-BE49-F238E27FC236}">
                <a16:creationId xmlns:a16="http://schemas.microsoft.com/office/drawing/2014/main" id="{70352A08-501A-282B-3561-A26FA31E4643}"/>
              </a:ext>
            </a:extLst>
          </p:cNvPr>
          <p:cNvSpPr>
            <a:spLocks noGrp="1"/>
          </p:cNvSpPr>
          <p:nvPr>
            <p:ph type="body" idx="1"/>
          </p:nvPr>
        </p:nvSpPr>
        <p:spPr/>
        <p:txBody>
          <a:bodyPr/>
          <a:lstStyle/>
          <a:p>
            <a:r>
              <a:rPr lang="en-US" dirty="0"/>
              <a:t>What we tried </a:t>
            </a:r>
          </a:p>
        </p:txBody>
      </p:sp>
      <p:sp>
        <p:nvSpPr>
          <p:cNvPr id="8" name="Content Placeholder 7">
            <a:extLst>
              <a:ext uri="{FF2B5EF4-FFF2-40B4-BE49-F238E27FC236}">
                <a16:creationId xmlns:a16="http://schemas.microsoft.com/office/drawing/2014/main" id="{C59A5BE9-1EBD-D6D8-50D8-1F26E5BF51D6}"/>
              </a:ext>
            </a:extLst>
          </p:cNvPr>
          <p:cNvSpPr>
            <a:spLocks noGrp="1"/>
          </p:cNvSpPr>
          <p:nvPr>
            <p:ph sz="half" idx="2"/>
          </p:nvPr>
        </p:nvSpPr>
        <p:spPr/>
        <p:txBody>
          <a:bodyPr>
            <a:normAutofit/>
          </a:bodyPr>
          <a:lstStyle/>
          <a:p>
            <a:r>
              <a:rPr lang="en-US" dirty="0"/>
              <a:t>Budget data were gathered through online state budget archives, FOIA requests, and archival visits, as many online records only cover recent years.</a:t>
            </a:r>
          </a:p>
          <a:p>
            <a:r>
              <a:rPr lang="en-US" dirty="0"/>
              <a:t>FOIA responses were generally helpful but varied by state, with some charging fees or restricting requests to residents; archival visits were necessary for older data (e.g., pre-1990s).</a:t>
            </a:r>
          </a:p>
          <a:p>
            <a:endParaRPr lang="en-US" dirty="0"/>
          </a:p>
        </p:txBody>
      </p:sp>
      <p:sp>
        <p:nvSpPr>
          <p:cNvPr id="13" name="Text Placeholder 12">
            <a:extLst>
              <a:ext uri="{FF2B5EF4-FFF2-40B4-BE49-F238E27FC236}">
                <a16:creationId xmlns:a16="http://schemas.microsoft.com/office/drawing/2014/main" id="{09A76D57-73A6-9E82-8A9D-79DB666DAA63}"/>
              </a:ext>
            </a:extLst>
          </p:cNvPr>
          <p:cNvSpPr>
            <a:spLocks noGrp="1"/>
          </p:cNvSpPr>
          <p:nvPr>
            <p:ph type="body" sz="quarter" idx="3"/>
          </p:nvPr>
        </p:nvSpPr>
        <p:spPr/>
        <p:txBody>
          <a:bodyPr/>
          <a:lstStyle/>
          <a:p>
            <a:r>
              <a:rPr lang="en-US" dirty="0"/>
              <a:t>Lessons</a:t>
            </a:r>
          </a:p>
        </p:txBody>
      </p:sp>
      <p:sp>
        <p:nvSpPr>
          <p:cNvPr id="14" name="Content Placeholder 13">
            <a:extLst>
              <a:ext uri="{FF2B5EF4-FFF2-40B4-BE49-F238E27FC236}">
                <a16:creationId xmlns:a16="http://schemas.microsoft.com/office/drawing/2014/main" id="{C25D5B79-F381-38AE-FDA7-DF78DEB8D221}"/>
              </a:ext>
            </a:extLst>
          </p:cNvPr>
          <p:cNvSpPr>
            <a:spLocks noGrp="1"/>
          </p:cNvSpPr>
          <p:nvPr>
            <p:ph sz="quarter" idx="4"/>
          </p:nvPr>
        </p:nvSpPr>
        <p:spPr/>
        <p:txBody>
          <a:bodyPr>
            <a:normAutofit/>
          </a:bodyPr>
          <a:lstStyle/>
          <a:p>
            <a:r>
              <a:rPr lang="en-US" dirty="0"/>
              <a:t>Budget data requires multiple sourcing – not just FOIA but archival visits </a:t>
            </a:r>
          </a:p>
        </p:txBody>
      </p:sp>
      <p:sp>
        <p:nvSpPr>
          <p:cNvPr id="7" name="Slide Number Placeholder 6">
            <a:extLst>
              <a:ext uri="{FF2B5EF4-FFF2-40B4-BE49-F238E27FC236}">
                <a16:creationId xmlns:a16="http://schemas.microsoft.com/office/drawing/2014/main" id="{F44F557E-3BA2-E86B-C041-C230F59DE9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2C9B9-B4B7-45CC-A7EB-16F8BADE9045}" type="slidenum">
              <a:rPr kumimoji="0" lang="en-US" sz="1050" b="0" i="0" u="none" strike="noStrike" kern="1200" cap="none" spc="0" normalizeH="0" baseline="0" noProof="0" smtClean="0">
                <a:ln>
                  <a:noFill/>
                </a:ln>
                <a:solidFill>
                  <a:srgbClr val="000000"/>
                </a:solidFill>
                <a:effectLst/>
                <a:uLnTx/>
                <a:uFillTx/>
                <a:latin typeface="Trade Gothic Next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srgbClr val="000000"/>
              </a:solidFill>
              <a:effectLst/>
              <a:uLnTx/>
              <a:uFillTx/>
              <a:latin typeface="Trade Gothic Next Light"/>
              <a:ea typeface="+mn-ea"/>
              <a:cs typeface="+mn-cs"/>
            </a:endParaRPr>
          </a:p>
        </p:txBody>
      </p:sp>
    </p:spTree>
    <p:extLst>
      <p:ext uri="{BB962C8B-B14F-4D97-AF65-F5344CB8AC3E}">
        <p14:creationId xmlns:p14="http://schemas.microsoft.com/office/powerpoint/2010/main" val="2952822046"/>
      </p:ext>
    </p:extLst>
  </p:cSld>
  <p:clrMapOvr>
    <a:masterClrMapping/>
  </p:clrMapOvr>
</p:sld>
</file>

<file path=ppt/theme/theme1.xml><?xml version="1.0" encoding="utf-8"?>
<a:theme xmlns:a="http://schemas.openxmlformats.org/drawingml/2006/main" name="Limelight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elightVTI" id="{7936DCFD-B587-41FD-9126-64F2709ED40B}" vid="{74F41540-78F1-4C56-9EAA-6FA6E9F1D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2173</TotalTime>
  <Words>857</Words>
  <Application>Microsoft Office PowerPoint</Application>
  <PresentationFormat>Widescreen</PresentationFormat>
  <Paragraphs>86</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Times New Roman</vt:lpstr>
      <vt:lpstr>Trade Gothic Next Cond</vt:lpstr>
      <vt:lpstr>Trade Gothic Next Light</vt:lpstr>
      <vt:lpstr>LimelightVTI</vt:lpstr>
      <vt:lpstr>Are Prison-Healthcare Consent Decrees Implemented? A call for causal research</vt:lpstr>
      <vt:lpstr>Overview</vt:lpstr>
      <vt:lpstr>Motivation </vt:lpstr>
      <vt:lpstr>Literature Review </vt:lpstr>
      <vt:lpstr>Research Questions</vt:lpstr>
      <vt:lpstr>Hypotheses  </vt:lpstr>
      <vt:lpstr>Data and Methods - Are healthcare-related prison consent decrees implemented?</vt:lpstr>
      <vt:lpstr>PowerPoint Presentation</vt:lpstr>
      <vt:lpstr>Data Collection</vt:lpstr>
      <vt:lpstr>Two cases – Illinois and Arizona</vt:lpstr>
      <vt:lpstr>Strengths &amp; Limitations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Bryant Jackson-Green</dc:creator>
  <cp:lastModifiedBy>Jackson-Green, Bryant</cp:lastModifiedBy>
  <cp:revision>4</cp:revision>
  <dcterms:created xsi:type="dcterms:W3CDTF">2026-05-30T07:24:55Z</dcterms:created>
  <dcterms:modified xsi:type="dcterms:W3CDTF">2026-05-31T23:15:47Z</dcterms:modified>
</cp:coreProperties>
</file>