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60" r:id="rId5"/>
    <p:sldId id="266" r:id="rId6"/>
    <p:sldId id="398" r:id="rId7"/>
    <p:sldId id="399" r:id="rId8"/>
    <p:sldId id="384" r:id="rId9"/>
    <p:sldId id="395" r:id="rId10"/>
    <p:sldId id="400" r:id="rId11"/>
    <p:sldId id="402" r:id="rId12"/>
    <p:sldId id="360" r:id="rId13"/>
    <p:sldId id="361" r:id="rId14"/>
    <p:sldId id="396" r:id="rId15"/>
    <p:sldId id="377" r:id="rId16"/>
    <p:sldId id="3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/Divider" id="{35B31863-ADFF-443D-9E33-11613600A277}">
          <p14:sldIdLst>
            <p14:sldId id="260"/>
          </p14:sldIdLst>
        </p14:section>
        <p14:section name="Content Layouts" id="{55C5DDA5-7B87-406B-863F-58EF2417E260}">
          <p14:sldIdLst>
            <p14:sldId id="266"/>
            <p14:sldId id="398"/>
            <p14:sldId id="399"/>
            <p14:sldId id="384"/>
            <p14:sldId id="395"/>
            <p14:sldId id="400"/>
            <p14:sldId id="402"/>
            <p14:sldId id="360"/>
            <p14:sldId id="361"/>
            <p14:sldId id="396"/>
            <p14:sldId id="377"/>
            <p14:sldId id="378"/>
          </p14:sldIdLst>
        </p14:section>
        <p14:section name="Multiple Photos_R" id="{FFE158D1-4978-4F29-94E3-B7DDE5E48189}">
          <p14:sldIdLst/>
        </p14:section>
        <p14:section name="Multiple Photos_L" id="{FC5D3244-8FC6-46F9-AA4E-5D2AD77CE454}">
          <p14:sldIdLst/>
        </p14:section>
        <p14:section name="Big Stats, Quotes, Infographics" id="{204ACDBF-DDDD-4AC8-8E87-CE376B46105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A9A9B"/>
    <a:srgbClr val="DEDEDE"/>
    <a:srgbClr val="B4B5B5"/>
    <a:srgbClr val="5E5F60"/>
    <a:srgbClr val="BCBCBD"/>
    <a:srgbClr val="4D4D4C"/>
    <a:srgbClr val="DCDCDC"/>
    <a:srgbClr val="58595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216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856" y="17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118" d="100"/>
          <a:sy n="118" d="100"/>
        </p:scale>
        <p:origin x="340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2221" y="892147"/>
            <a:ext cx="4513557" cy="253887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28599" y="3653292"/>
            <a:ext cx="6399213" cy="494044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AEF9C3-6622-46D8-B52F-444C04EEEB6C}"/>
              </a:ext>
            </a:extLst>
          </p:cNvPr>
          <p:cNvSpPr>
            <a:spLocks noChangeAspect="1"/>
          </p:cNvSpPr>
          <p:nvPr/>
        </p:nvSpPr>
        <p:spPr>
          <a:xfrm>
            <a:off x="0" y="219019"/>
            <a:ext cx="6857999" cy="515594"/>
          </a:xfrm>
          <a:prstGeom prst="rect">
            <a:avLst/>
          </a:prstGeom>
          <a:solidFill>
            <a:srgbClr val="5859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UTK Horiz_R">
            <a:extLst>
              <a:ext uri="{FF2B5EF4-FFF2-40B4-BE49-F238E27FC236}">
                <a16:creationId xmlns:a16="http://schemas.microsoft.com/office/drawing/2014/main" id="{5AE1D029-3359-4019-AE1E-E2DFB10D456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48189" y="363344"/>
            <a:ext cx="970075" cy="217635"/>
            <a:chOff x="0" y="1299"/>
            <a:chExt cx="7680" cy="1723"/>
          </a:xfrm>
        </p:grpSpPr>
        <p:sp>
          <p:nvSpPr>
            <p:cNvPr id="10" name="T fill">
              <a:extLst>
                <a:ext uri="{FF2B5EF4-FFF2-40B4-BE49-F238E27FC236}">
                  <a16:creationId xmlns:a16="http://schemas.microsoft.com/office/drawing/2014/main" id="{1435F426-ED13-4CA8-AEE5-ED5A3AB6FED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Type">
              <a:extLst>
                <a:ext uri="{FF2B5EF4-FFF2-40B4-BE49-F238E27FC236}">
                  <a16:creationId xmlns:a16="http://schemas.microsoft.com/office/drawing/2014/main" id="{DA63481C-9A34-4F9A-9EFA-445053B975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Power T">
              <a:extLst>
                <a:ext uri="{FF2B5EF4-FFF2-40B4-BE49-F238E27FC236}">
                  <a16:creationId xmlns:a16="http://schemas.microsoft.com/office/drawing/2014/main" id="{EFB07273-CCEA-4154-B732-80E95F37B4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28021" y="254365"/>
            <a:ext cx="1808276" cy="4587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fld id="{4C43107C-0EFE-49AA-96DD-13AB464531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714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800" kern="1200">
        <a:solidFill>
          <a:schemeClr val="tx1"/>
        </a:solidFill>
        <a:latin typeface="Arial Nova" panose="020B0504020202020204" pitchFamily="34" charset="0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800" kern="1200">
        <a:solidFill>
          <a:schemeClr val="tx1"/>
        </a:solidFill>
        <a:latin typeface="Arial Nova" panose="020B0504020202020204" pitchFamily="34" charset="0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800" kern="1200">
        <a:solidFill>
          <a:schemeClr val="tx1"/>
        </a:solidFill>
        <a:latin typeface="Arial Nova" panose="020B0504020202020204" pitchFamily="34" charset="0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800" kern="1200">
        <a:solidFill>
          <a:schemeClr val="tx1"/>
        </a:solidFill>
        <a:latin typeface="Arial Nova" panose="020B0504020202020204" pitchFamily="34" charset="0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800" kern="1200">
        <a:solidFill>
          <a:schemeClr val="tx1"/>
        </a:solidFill>
        <a:latin typeface="Arial Nova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pos="144" userDrawn="1">
          <p15:clr>
            <a:srgbClr val="F26B43"/>
          </p15:clr>
        </p15:guide>
        <p15:guide id="2" pos="4176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The H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32ED1D7-4803-4C4A-9965-3B1634644815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8" b="7808"/>
          <a:stretch/>
        </p:blipFill>
        <p:spPr>
          <a:xfrm>
            <a:off x="-6096" y="1"/>
            <a:ext cx="12198096" cy="685799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8945DE-F130-4CD9-AD26-0D5B9F34A914}"/>
              </a:ext>
            </a:extLst>
          </p:cNvPr>
          <p:cNvSpPr/>
          <p:nvPr userDrawn="1"/>
        </p:nvSpPr>
        <p:spPr>
          <a:xfrm>
            <a:off x="457201" y="0"/>
            <a:ext cx="563880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8A628-CAE9-41C5-AD1A-ED470A6CC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991" y="365125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A black and grey logo&#10;&#10;AI-generated content may be incorrect.">
            <a:extLst>
              <a:ext uri="{FF2B5EF4-FFF2-40B4-BE49-F238E27FC236}">
                <a16:creationId xmlns:a16="http://schemas.microsoft.com/office/drawing/2014/main" id="{E2109C1C-9355-C4C5-5811-2237F4F9D6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145" y="4737215"/>
            <a:ext cx="3500911" cy="86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3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hoto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C7307B-043D-4B98-899E-9133B9F1219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CC106-579D-4E1D-BB51-B1482A571F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28601"/>
            <a:ext cx="5430253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FEE59F0B-09B7-492D-83C1-6FBDA0B8D1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25625"/>
            <a:ext cx="5430253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C121225-E67C-437E-834A-25CD1B32DE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-1"/>
            <a:ext cx="6096000" cy="611555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endParaRPr lang="en-US" dirty="0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1A07FCD8-3BB1-4FF9-A3B5-7C203A60B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305104F7-00AD-4F64-874E-304171A42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C9B1989F-4896-4364-B631-428DE2B76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FD170F49-0971-EDDD-98F1-ED39A5971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9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hoto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C7307B-043D-4B98-899E-9133B9F1219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CC106-579D-4E1D-BB51-B1482A571F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4547" y="228601"/>
            <a:ext cx="5430253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FEE59F0B-09B7-492D-83C1-6FBDA0B8D1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04547" y="1825625"/>
            <a:ext cx="5430253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C121225-E67C-437E-834A-25CD1B32DE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11689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endParaRPr lang="en-US" dirty="0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7D760A07-345B-40F2-B8C0-6C66BB4CAB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17B40D33-171A-4D6F-AC92-C54E722F5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FAB2FE1A-CC7E-4520-92C6-384EC2F09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0C7490AE-22C9-B7D1-BDCF-038721024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E4DB656-2AD3-4B6D-B912-AA14E43934E2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A9D0E8A-079C-469C-8EFD-E5B886491A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12775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8595B"/>
                </a:solidFill>
              </a:defRPr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7F062795-CA06-4DC5-8E36-E1CCB236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1561DC46-605C-45B1-B99A-70446236E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7B995BD6-CFF3-4E17-8ED0-5D87EFF65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3B8353AB-8E79-E8B8-5F93-E1B4F2BEF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6111689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1A3C71-0AD6-4ACF-A079-D135E8EA575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AF16959D-9AE7-4935-A4C3-FABF62F230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2743C078-638D-46A7-9156-199899A36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2083A4D7-C72A-44AE-89CA-8687C3F05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AF5BE6C1-99BD-8C3F-87C7-DED6899B2C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3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311844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97226-AD9A-4716-950C-2928B604B01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6A660581-A64E-4983-8D6C-F96F89E7E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F8F2701F-D63A-4BC7-B67D-E3D34B114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D952F882-7811-40A1-A211-934FAF365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4F38774C-705B-0F79-FEE3-7EF57556EE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2" y="4145288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F44072-A04B-4000-A688-7203EC9CF96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1983403D-46E0-49C1-8379-5F44BC70C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A8F40A6D-8084-4FCA-B313-F4BDA53F9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AF78E67F-46D6-4034-ABF3-1AD6D8932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DE5A9C58-A2C8-5BA4-7C36-5B89DA832C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2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0" y="4145288"/>
            <a:ext cx="4651709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28758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CC7FAC-8640-4220-971F-94CC6D17796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72050CB8-5B0E-42E7-AABF-5763E53C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7F0EFEA0-DAF3-47EC-9DE0-D606B4AA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1F61F12E-A586-40EC-8CF8-0BD1FC3F6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7B099459-0A6D-D003-5F1E-0A44727E7D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1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2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 userDrawn="1"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928758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928758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363217-2D76-4935-B860-12E9B80ACA8E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46EEE9D9-DFB0-4C9C-B0FF-9831F81503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2C8441A0-3B15-4E6F-9AB7-67B5208F7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71751C83-81CC-4BF3-B02E-DF0434ACD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030DCCA5-8825-1CDF-7934-0A63C7A9CF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8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2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28758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 userDrawn="1"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928758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928758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72509F-C50C-43CE-B715-13763CF3504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92794AFA-4542-4B40-852C-C0435B4E3C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19A53203-4FF6-4A23-87EF-91ED86C7A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70A0F888-6943-4E94-8967-1DD98900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CFE03A1A-FFE9-B573-29B0-D6661E0A33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4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6111689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1A3C71-0AD6-4ACF-A079-D135E8EA575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9EFA9863-B948-410F-9E5B-DC7870DD1B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9F9929FA-C903-47F5-A405-13D0D2337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655CD01-A4DC-4E0A-891D-A6E2A5AFF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61C7CD43-42E7-7B77-F752-37EFC86A10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1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Mascot Sta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CE04991-562A-4DE2-A5BA-5C3B26CEC3B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1334" t="15157" r="6588" b="15372"/>
          <a:stretch/>
        </p:blipFill>
        <p:spPr>
          <a:xfrm>
            <a:off x="0" y="0"/>
            <a:ext cx="12198096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8945DE-F130-4CD9-AD26-0D5B9F34A914}"/>
              </a:ext>
            </a:extLst>
          </p:cNvPr>
          <p:cNvSpPr/>
          <p:nvPr userDrawn="1"/>
        </p:nvSpPr>
        <p:spPr>
          <a:xfrm>
            <a:off x="6096000" y="0"/>
            <a:ext cx="563880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8A628-CAE9-41C5-AD1A-ED470A6CC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530" y="365125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 descr="A black and grey logo&#10;&#10;AI-generated content may be incorrect.">
            <a:extLst>
              <a:ext uri="{FF2B5EF4-FFF2-40B4-BE49-F238E27FC236}">
                <a16:creationId xmlns:a16="http://schemas.microsoft.com/office/drawing/2014/main" id="{CB1B78B9-E3AA-098D-49FC-F21A9DB3EA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378" y="4622915"/>
            <a:ext cx="3500911" cy="86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7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311844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97226-AD9A-4716-950C-2928B604B01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2CD688FB-2347-DD93-76BA-42D504317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4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F44072-A04B-4000-A688-7203EC9CF96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95B91D6B-039D-4776-A018-E4C8E37C0F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7EBB6EBA-D05D-4768-BAD9-4F05D59F2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FBC586CD-FC15-4C65-8D1E-00942736B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EDEF40D1-B173-6D2A-6D69-B738457F69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1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88466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CC7FAC-8640-4220-971F-94CC6D17796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EA63C74F-5523-4238-97A1-1F2B760B7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BBDF5AFE-C389-46E9-B604-F41D844BA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66962A50-E982-46D9-B35F-153F8654E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E798C98E-4ADE-D85D-4CF3-868A020384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2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 userDrawn="1"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388466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388466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363217-2D76-4935-B860-12E9B80ACA8E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54EF557E-4158-4ADF-BDFE-B315ACFB4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C65FD3E4-3477-4CF8-A652-E48983438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67BAC002-60CA-49B0-B1F3-97EC39971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5E1EE0FD-99E3-B895-AED3-16BC5EA683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6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88466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 userDrawn="1"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388466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388466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72509F-C50C-43CE-B715-13763CF3504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Date Placeholder 4">
            <a:extLst>
              <a:ext uri="{FF2B5EF4-FFF2-40B4-BE49-F238E27FC236}">
                <a16:creationId xmlns:a16="http://schemas.microsoft.com/office/drawing/2014/main" id="{9C1CE7AD-702A-4C7D-AA79-8290CAA01C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085011CE-E16C-431C-A5CE-5827B64F1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7F871542-871F-4050-9C93-F8FD7D518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BC21EEC0-D4A1-EE0C-169A-090D89235D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4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FA913D2-AE7C-478F-91D3-D5ECA28FF02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ADA35-C08F-436B-BC32-7110CBB3E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825626"/>
            <a:ext cx="5400847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B945E-AC2B-4A62-9F16-0BBE7FEA2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3953" y="1825626"/>
            <a:ext cx="5400847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65358-983C-4BDA-AB6F-1D3D27E6D0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8F6995-9A6F-4981-AD39-FB3586410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072AF9-0574-452D-A73D-C4BFC634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0B7C54A4-3403-4FA1-BA1F-50742A33E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35656AE1-CCEF-15C9-CF53-36527B58C8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3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CF10B-9379-41FE-9379-4E3AA50021E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199" y="1575772"/>
            <a:ext cx="5400846" cy="549590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CF0462-A8D2-44F0-A70F-182C81B48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199" y="2370023"/>
            <a:ext cx="5400846" cy="351306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61CB7-7AC1-488A-9B0D-4B29F833F9F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3954" y="1575772"/>
            <a:ext cx="5400846" cy="549590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0E850B-D4BC-4AF1-AD73-E08A69A50F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3954" y="2370023"/>
            <a:ext cx="5400846" cy="351306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FE2D7E-371A-4AF4-B3B2-93B34B48B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D42726-97EC-4182-8422-C2ED09370B3D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531A1-730B-42D7-AD0E-0815807D9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5A2204-7C86-4079-B858-269E18C17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551EB664-ABAB-4DFC-B59B-7B8D04842B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72A1AEFE-3477-F664-46A8-0711F890D7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1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EAE361-3066-43BC-86A5-54B5D9ADFFF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02E8A-B4B3-40E1-97F1-85F5334D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9E736-E6B5-457E-856E-BF5E0470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3C883-52D3-4AE0-BDA5-281172C9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0D271676-1150-4616-93E4-C506F224F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EF2E7854-59ED-D779-C4C7-8229E9708A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2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EAE361-3066-43BC-86A5-54B5D9ADFFF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02E8A-B4B3-40E1-97F1-85F5334D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9E736-E6B5-457E-856E-BF5E0470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3C883-52D3-4AE0-BDA5-281172C9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7889469E-19FC-938B-D6BA-D1BE3084D6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7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EAE361-3066-43BC-86A5-54B5D9ADFFF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02E8A-B4B3-40E1-97F1-85F5334D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9E736-E6B5-457E-856E-BF5E0470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3C883-52D3-4AE0-BDA5-281172C9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5359D3CD-F6D3-A1ED-DD12-B455553E8C25}"/>
              </a:ext>
            </a:extLst>
          </p:cNvPr>
          <p:cNvSpPr/>
          <p:nvPr userDrawn="1"/>
        </p:nvSpPr>
        <p:spPr>
          <a:xfrm flipV="1">
            <a:off x="3754966" y="1777767"/>
            <a:ext cx="0" cy="2640763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000000"/>
                </a:solidFill>
                <a:latin typeface="FreightSansLFPro Light"/>
                <a:ea typeface="FreightSansLFPro Light"/>
                <a:cs typeface="FreightSansLFPro Light"/>
                <a:sym typeface="FreightSansLFPro Light"/>
              </a:defRPr>
            </a:pPr>
            <a:endParaRPr sz="1600" kern="0" dirty="0">
              <a:solidFill>
                <a:srgbClr val="000000"/>
              </a:solidFill>
              <a:latin typeface="+mj-lt"/>
              <a:sym typeface="FreightSansLFPro Light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211219-04F1-11DD-D180-789F379CE7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55623" y="2288927"/>
            <a:ext cx="6117016" cy="161109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/>
              <a:t>Lorem ipsum dolor sit </a:t>
            </a:r>
            <a:r>
              <a:rPr lang="en-US" sz="2800" dirty="0" err="1"/>
              <a:t>amet</a:t>
            </a:r>
            <a:r>
              <a:rPr lang="en-US" sz="2800" dirty="0"/>
              <a:t>, </a:t>
            </a:r>
            <a:r>
              <a:rPr lang="en-US" sz="2800" dirty="0" err="1"/>
              <a:t>consectetur</a:t>
            </a:r>
            <a:r>
              <a:rPr lang="en-US" sz="2800" dirty="0"/>
              <a:t> </a:t>
            </a:r>
            <a:r>
              <a:rPr lang="en-US" sz="2800" dirty="0" err="1"/>
              <a:t>adipiscing</a:t>
            </a:r>
            <a:r>
              <a:rPr lang="en-US" sz="2800" dirty="0"/>
              <a:t> </a:t>
            </a:r>
            <a:r>
              <a:rPr lang="en-US" sz="2800" dirty="0" err="1"/>
              <a:t>elit</a:t>
            </a:r>
            <a:r>
              <a:rPr lang="en-US" sz="2800" dirty="0"/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4DDF29-6528-7E73-C856-0D17E31E17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6950" y="2331667"/>
            <a:ext cx="1525614" cy="1525614"/>
          </a:xfrm>
          <a:prstGeom prst="rect">
            <a:avLst/>
          </a:prstGeom>
        </p:spPr>
      </p:pic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E4BF296A-524D-02BB-FC33-0D4D01D0E7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4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Cover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E1108932-1706-4ECC-BACC-F6F9FA86EC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lIns="274320" anchor="ctr"/>
          <a:lstStyle>
            <a:lvl1pPr marL="0" indent="0" algn="l">
              <a:buNone/>
              <a:defRPr>
                <a:solidFill>
                  <a:srgbClr val="58595B"/>
                </a:solidFill>
              </a:defRPr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8A628-CAE9-41C5-AD1A-ED470A6CC5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0530" y="365125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Custom Photo Cover Page</a:t>
            </a:r>
          </a:p>
        </p:txBody>
      </p:sp>
    </p:spTree>
    <p:extLst>
      <p:ext uri="{BB962C8B-B14F-4D97-AF65-F5344CB8AC3E}">
        <p14:creationId xmlns:p14="http://schemas.microsoft.com/office/powerpoint/2010/main" val="162658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+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EAE361-3066-43BC-86A5-54B5D9ADFFF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02E8A-B4B3-40E1-97F1-85F5334D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373145" y="661916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9E736-E6B5-457E-856E-BF5E0470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3C883-52D3-4AE0-BDA5-281172C9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63DE947-20C7-07B3-B599-59DDA74DC2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9053" y="3573152"/>
            <a:ext cx="2434693" cy="3513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6E233D9-133D-B2B7-3899-B9EE866085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430" y="4092762"/>
            <a:ext cx="3309938" cy="646113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 dolor sit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amet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,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consectetur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adipiscing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elit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.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E2C6F58-210F-E81A-3B76-7A08941418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8654" y="3573152"/>
            <a:ext cx="2434693" cy="3513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BBE5A13D-0E36-803E-CAFB-43650547FF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1031" y="4092762"/>
            <a:ext cx="3309938" cy="646113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 dolor sit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amet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,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consectetur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adipiscing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elit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.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809AC7D3-F5F5-8B08-E0AC-6A0E02AAC8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58255" y="3573152"/>
            <a:ext cx="2434693" cy="3513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459300A1-6BFF-7356-68A3-400B15A2D5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0632" y="4092762"/>
            <a:ext cx="3309938" cy="646113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 dolor sit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amet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,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consectetur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adipiscing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elit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8A1CF4-B072-60A6-0C0E-67569DF00B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3592" y="1957141"/>
            <a:ext cx="1525614" cy="15256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A2D79-C463-9E5B-F63E-D2E3D4C7A1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193" y="1957141"/>
            <a:ext cx="1525614" cy="15256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7EF300-98A1-5149-EF07-273AD0F917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2794" y="1957141"/>
            <a:ext cx="1525614" cy="1525614"/>
          </a:xfrm>
          <a:prstGeom prst="rect">
            <a:avLst/>
          </a:prstGeom>
        </p:spPr>
      </p:pic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0BA6D83F-D7AD-B743-78F5-37462E0E84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3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79913-CD4A-4DB3-A3C6-FE1D03C98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C74F1-443C-4038-A516-48064F801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EFF89-71B9-4B44-BF45-E5CEADE26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45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 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77E977-AC2A-40FD-B6F6-156C9ACDB4A3}"/>
              </a:ext>
            </a:extLst>
          </p:cNvPr>
          <p:cNvSpPr txBox="1"/>
          <p:nvPr userDrawn="1"/>
        </p:nvSpPr>
        <p:spPr>
          <a:xfrm>
            <a:off x="228600" y="1459230"/>
            <a:ext cx="11734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</a:t>
            </a:r>
            <a:b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Grids</a:t>
            </a:r>
          </a:p>
        </p:txBody>
      </p:sp>
    </p:spTree>
    <p:extLst>
      <p:ext uri="{BB962C8B-B14F-4D97-AF65-F5344CB8AC3E}">
        <p14:creationId xmlns:p14="http://schemas.microsoft.com/office/powerpoint/2010/main" val="3253299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Full Screen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/>
          <p:cNvSpPr>
            <a:spLocks noGrp="1"/>
          </p:cNvSpPr>
          <p:nvPr>
            <p:ph type="pic" sz="quarter" idx="10"/>
          </p:nvPr>
        </p:nvSpPr>
        <p:spPr>
          <a:xfrm>
            <a:off x="-3048" y="0"/>
            <a:ext cx="12198096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2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3838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2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806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3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4494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4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483864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483864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8733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6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410718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0576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8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 userDrawn="1">
            <p:ph type="pic" idx="15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idx="13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5" name="Picture Placeholder 6"/>
          <p:cNvSpPr>
            <a:spLocks noGrp="1"/>
          </p:cNvSpPr>
          <p:nvPr userDrawn="1">
            <p:ph type="pic" idx="14"/>
          </p:nvPr>
        </p:nvSpPr>
        <p:spPr bwMode="gray">
          <a:xfrm>
            <a:off x="6163056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Picture Placeholder 5"/>
          <p:cNvSpPr>
            <a:spLocks noGrp="1"/>
          </p:cNvSpPr>
          <p:nvPr userDrawn="1">
            <p:ph type="pic" idx="16"/>
          </p:nvPr>
        </p:nvSpPr>
        <p:spPr bwMode="gray">
          <a:xfrm>
            <a:off x="6163056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 userDrawn="1">
            <p:ph type="pic" idx="10"/>
          </p:nvPr>
        </p:nvSpPr>
        <p:spPr bwMode="gray">
          <a:xfrm>
            <a:off x="3081528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8" name="Picture Placeholder 3"/>
          <p:cNvSpPr>
            <a:spLocks noGrp="1"/>
          </p:cNvSpPr>
          <p:nvPr userDrawn="1">
            <p:ph type="pic" idx="17"/>
          </p:nvPr>
        </p:nvSpPr>
        <p:spPr bwMode="gray">
          <a:xfrm>
            <a:off x="3081528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2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 userDrawn="1">
            <p:ph type="pic" idx="1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451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16-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9247632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8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6165087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082543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6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0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655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Cover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E1108932-1706-4ECC-BACC-F6F9FA86EC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rIns="457200" anchor="ctr"/>
          <a:lstStyle>
            <a:lvl1pPr marL="0" indent="0" algn="r">
              <a:buNone/>
              <a:defRPr>
                <a:solidFill>
                  <a:srgbClr val="58595B"/>
                </a:solidFill>
              </a:defRPr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8A628-CAE9-41C5-AD1A-ED470A6CC5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991" y="365125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Custom Photo Cover Page</a:t>
            </a:r>
          </a:p>
        </p:txBody>
      </p:sp>
    </p:spTree>
    <p:extLst>
      <p:ext uri="{BB962C8B-B14F-4D97-AF65-F5344CB8AC3E}">
        <p14:creationId xmlns:p14="http://schemas.microsoft.com/office/powerpoint/2010/main" val="30227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12-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5069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20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icture Placeholder 20"/>
          <p:cNvSpPr>
            <a:spLocks noGrp="1"/>
          </p:cNvSpPr>
          <p:nvPr>
            <p:ph type="pic" sz="quarter" idx="29"/>
          </p:nvPr>
        </p:nvSpPr>
        <p:spPr>
          <a:xfrm>
            <a:off x="9860280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60" name="Picture Placeholder 19"/>
          <p:cNvSpPr>
            <a:spLocks noGrp="1"/>
          </p:cNvSpPr>
          <p:nvPr>
            <p:ph type="pic" sz="quarter" idx="28"/>
          </p:nvPr>
        </p:nvSpPr>
        <p:spPr>
          <a:xfrm>
            <a:off x="9860280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8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9860280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6" name="Picture Placeholder 17"/>
          <p:cNvSpPr>
            <a:spLocks noGrp="1"/>
          </p:cNvSpPr>
          <p:nvPr>
            <p:ph type="pic" sz="quarter" idx="26"/>
          </p:nvPr>
        </p:nvSpPr>
        <p:spPr>
          <a:xfrm>
            <a:off x="9860280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4" name="Picture Placeholder 16"/>
          <p:cNvSpPr>
            <a:spLocks noGrp="1"/>
          </p:cNvSpPr>
          <p:nvPr>
            <p:ph type="pic" sz="quarter" idx="25"/>
          </p:nvPr>
        </p:nvSpPr>
        <p:spPr>
          <a:xfrm>
            <a:off x="7395209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2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7395209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0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95209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8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7395209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7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4930138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5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4930138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4930138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4930138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68880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2468880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468880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468880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331720" cy="162534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1958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5"/>
          <p:cNvSpPr>
            <a:spLocks noGrp="1"/>
          </p:cNvSpPr>
          <p:nvPr>
            <p:ph type="pic" idx="16"/>
          </p:nvPr>
        </p:nvSpPr>
        <p:spPr bwMode="gray">
          <a:xfrm>
            <a:off x="6163056" y="0"/>
            <a:ext cx="6028944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>
            <p:ph type="pic" idx="10"/>
          </p:nvPr>
        </p:nvSpPr>
        <p:spPr bwMode="gray">
          <a:xfrm>
            <a:off x="3081528" y="3483864"/>
            <a:ext cx="2944368" cy="337344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idx="17"/>
          </p:nvPr>
        </p:nvSpPr>
        <p:spPr bwMode="gray">
          <a:xfrm>
            <a:off x="3081528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idx="12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3101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4" name="Picture Placeholder 3"/>
          <p:cNvSpPr>
            <a:spLocks noGrp="1"/>
          </p:cNvSpPr>
          <p:nvPr>
            <p:ph type="pic" idx="18"/>
          </p:nvPr>
        </p:nvSpPr>
        <p:spPr bwMode="gray">
          <a:xfrm>
            <a:off x="6160475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6160475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6017685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1990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6166104" y="0"/>
            <a:ext cx="6025896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308305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 smtClean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idx="21"/>
          </p:nvPr>
        </p:nvSpPr>
        <p:spPr bwMode="gray">
          <a:xfrm>
            <a:off x="0" y="3483864"/>
            <a:ext cx="60274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6654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"/>
          <p:cNvSpPr>
            <a:spLocks noGrp="1"/>
          </p:cNvSpPr>
          <p:nvPr>
            <p:ph type="pic" idx="23"/>
          </p:nvPr>
        </p:nvSpPr>
        <p:spPr bwMode="gray">
          <a:xfrm>
            <a:off x="3081528" y="3483864"/>
            <a:ext cx="9110472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idx="24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6458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25896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4616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/>
          <p:cNvSpPr>
            <a:spLocks noGrp="1"/>
          </p:cNvSpPr>
          <p:nvPr>
            <p:ph type="pic" idx="12"/>
          </p:nvPr>
        </p:nvSpPr>
        <p:spPr bwMode="gray">
          <a:xfrm>
            <a:off x="6166104" y="3492500"/>
            <a:ext cx="6025896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>
            <p:ph type="pic" idx="11"/>
          </p:nvPr>
        </p:nvSpPr>
        <p:spPr bwMode="gray">
          <a:xfrm>
            <a:off x="3083052" y="349250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idx="10"/>
          </p:nvPr>
        </p:nvSpPr>
        <p:spPr bwMode="gray">
          <a:xfrm>
            <a:off x="0" y="349250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idx="13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9107424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5336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483864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0290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483864"/>
            <a:ext cx="602284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307848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615696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8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986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0"/>
            <a:ext cx="80848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9690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6FD4D3-C966-4822-9387-3AB4F151E8FC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1499EB-BF02-476C-852A-5008E47BE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228600"/>
            <a:ext cx="11735708" cy="187880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E3FFA-F11D-4957-BD27-CF973FE9A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2197381"/>
            <a:ext cx="11734800" cy="56080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20B95-90F4-46BF-AE4B-E031211B5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A9C57-F7B9-4DC2-907D-CA3EDFBA9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CE83C-A73A-4EF4-ADCE-C29A3F117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black and grey logo&#10;&#10;AI-generated content may be incorrect.">
            <a:extLst>
              <a:ext uri="{FF2B5EF4-FFF2-40B4-BE49-F238E27FC236}">
                <a16:creationId xmlns:a16="http://schemas.microsoft.com/office/drawing/2014/main" id="{6F2EA151-C893-63F6-8B4F-5B2E55B21D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273" y="3933701"/>
            <a:ext cx="4907453" cy="121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5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3483864"/>
            <a:ext cx="80848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9676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: Mosaic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821436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327148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654296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9393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: Mosaic 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80848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2327148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8214360" y="4654296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4286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 userDrawn="1">
            <p:ph type="pic" idx="15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idx="13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5" name="Picture Placeholder 6"/>
          <p:cNvSpPr>
            <a:spLocks noGrp="1"/>
          </p:cNvSpPr>
          <p:nvPr userDrawn="1">
            <p:ph type="pic" idx="14"/>
          </p:nvPr>
        </p:nvSpPr>
        <p:spPr bwMode="gray">
          <a:xfrm>
            <a:off x="6163056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Picture Placeholder 5"/>
          <p:cNvSpPr>
            <a:spLocks noGrp="1"/>
          </p:cNvSpPr>
          <p:nvPr userDrawn="1">
            <p:ph type="pic" idx="16"/>
          </p:nvPr>
        </p:nvSpPr>
        <p:spPr bwMode="gray">
          <a:xfrm>
            <a:off x="6163056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 userDrawn="1">
            <p:ph type="pic" idx="10"/>
          </p:nvPr>
        </p:nvSpPr>
        <p:spPr bwMode="gray">
          <a:xfrm>
            <a:off x="3081528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8" name="Picture Placeholder 3"/>
          <p:cNvSpPr>
            <a:spLocks noGrp="1"/>
          </p:cNvSpPr>
          <p:nvPr userDrawn="1">
            <p:ph type="pic" idx="17"/>
          </p:nvPr>
        </p:nvSpPr>
        <p:spPr bwMode="gray">
          <a:xfrm>
            <a:off x="3081528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2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 userDrawn="1">
            <p:ph type="pic" idx="1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idx="18"/>
          </p:nvPr>
        </p:nvSpPr>
        <p:spPr bwMode="gray">
          <a:xfrm>
            <a:off x="6163056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917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327148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654296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6321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8745056" y="3978574"/>
            <a:ext cx="3446944" cy="287942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1" y="0"/>
            <a:ext cx="12192000" cy="3857988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1"/>
          <p:cNvSpPr>
            <a:spLocks noGrp="1"/>
          </p:cNvSpPr>
          <p:nvPr>
            <p:ph type="pic" idx="19"/>
          </p:nvPr>
        </p:nvSpPr>
        <p:spPr bwMode="gray">
          <a:xfrm>
            <a:off x="1" y="3978574"/>
            <a:ext cx="3394780" cy="287942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3516700" y="3978574"/>
            <a:ext cx="5106436" cy="287942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6624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o not us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77E977-AC2A-40FD-B6F6-156C9ACDB4A3}"/>
              </a:ext>
            </a:extLst>
          </p:cNvPr>
          <p:cNvSpPr txBox="1"/>
          <p:nvPr userDrawn="1"/>
        </p:nvSpPr>
        <p:spPr>
          <a:xfrm>
            <a:off x="228600" y="1459230"/>
            <a:ext cx="11734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 Grids</a:t>
            </a:r>
            <a:b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Bar</a:t>
            </a:r>
          </a:p>
        </p:txBody>
      </p:sp>
    </p:spTree>
    <p:extLst>
      <p:ext uri="{BB962C8B-B14F-4D97-AF65-F5344CB8AC3E}">
        <p14:creationId xmlns:p14="http://schemas.microsoft.com/office/powerpoint/2010/main" val="2157115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Full Screen Photo + Ba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/>
          <p:cNvSpPr>
            <a:spLocks noGrp="1"/>
          </p:cNvSpPr>
          <p:nvPr>
            <p:ph type="pic" sz="quarter" idx="10"/>
          </p:nvPr>
        </p:nvSpPr>
        <p:spPr>
          <a:xfrm>
            <a:off x="-3048" y="0"/>
            <a:ext cx="12198096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2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376F4E-3D45-4916-8924-485476FFC0C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D158326-3AD0-4269-8A83-87D0CC53C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F035C54-3CF5-4159-ABE0-FD63B8F56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C8293B0-577D-467E-9C7F-5282AA5EDA8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B1E77FA4-FF0F-DC77-E4F8-815E90E80D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5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2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2E8B6D-BFD1-4837-BF2C-0E8E712A986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9906FF7-C576-4286-8C4B-3F53F071A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26C2A94-53CE-486F-9975-8669EB591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141FE45-4DB9-4E2A-B7DA-CCED0E8769A8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0248CF85-3FF5-8B26-75AE-B7109FB82B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6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3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2FB9D316-28B6-42F9-931B-3A6A99DF56BD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2CB228-B452-DD50-139F-C8337AD10D48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1FCB4F5-D693-E35B-5FE9-FC36FEE82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07C280C6-6469-0E9F-E776-DE7144D5B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 descr="A black and white logo&#10;&#10;AI-generated content may be incorrect.">
            <a:extLst>
              <a:ext uri="{FF2B5EF4-FFF2-40B4-BE49-F238E27FC236}">
                <a16:creationId xmlns:a16="http://schemas.microsoft.com/office/drawing/2014/main" id="{F233373B-C66A-A01B-CDC9-A841F6375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6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+ 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99EB-BF02-476C-852A-5008E47BE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228600"/>
            <a:ext cx="11735708" cy="187880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E3FFA-F11D-4957-BD27-CF973FE9A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2197381"/>
            <a:ext cx="11734800" cy="56080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20B95-90F4-46BF-AE4B-E031211B5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pic>
        <p:nvPicPr>
          <p:cNvPr id="10" name="Picture 9" descr="A black and white logo&#10;&#10;AI-generated content may be incorrect.">
            <a:extLst>
              <a:ext uri="{FF2B5EF4-FFF2-40B4-BE49-F238E27FC236}">
                <a16:creationId xmlns:a16="http://schemas.microsoft.com/office/drawing/2014/main" id="{45142CAB-22E9-0B94-8726-A819F1EE9E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780" y="3939539"/>
            <a:ext cx="5150440" cy="127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03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4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112120"/>
            <a:ext cx="6035040" cy="299956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112121"/>
            <a:ext cx="6035040" cy="299956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88CB8D8-C86C-4EF1-95D0-B8E47851A316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590F39-E969-5C0C-D814-83A379B150E8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4D529B1D-3239-1F84-12A2-90EE0109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BA72D13A-CC12-151F-6B90-4FE35ED68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6A136E04-B37A-CC2B-FEE1-7FBD942D4F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1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6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4107180" y="3118439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9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3118439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4AF7E0A5-DA31-42F7-A72B-B0C1563A51EB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DD0FAA-D324-4802-0A7E-365750DEBB7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0BE4DFC-984B-E8A4-1B9D-2B997C3D3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952974DE-9522-B6C6-1E7B-4CE541859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Picture 21" descr="A black and white logo&#10;&#10;AI-generated content may be incorrect.">
            <a:extLst>
              <a:ext uri="{FF2B5EF4-FFF2-40B4-BE49-F238E27FC236}">
                <a16:creationId xmlns:a16="http://schemas.microsoft.com/office/drawing/2014/main" id="{8F1C43AF-1F1D-7ECB-95DF-38322ACE2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8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 userDrawn="1">
            <p:ph type="pic" idx="15"/>
          </p:nvPr>
        </p:nvSpPr>
        <p:spPr bwMode="gray">
          <a:xfrm>
            <a:off x="9247632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idx="13"/>
          </p:nvPr>
        </p:nvSpPr>
        <p:spPr bwMode="gray">
          <a:xfrm>
            <a:off x="9247632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5" name="Picture Placeholder 6"/>
          <p:cNvSpPr>
            <a:spLocks noGrp="1"/>
          </p:cNvSpPr>
          <p:nvPr userDrawn="1">
            <p:ph type="pic" idx="14"/>
          </p:nvPr>
        </p:nvSpPr>
        <p:spPr bwMode="gray">
          <a:xfrm>
            <a:off x="6163056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Picture Placeholder 5"/>
          <p:cNvSpPr>
            <a:spLocks noGrp="1"/>
          </p:cNvSpPr>
          <p:nvPr userDrawn="1">
            <p:ph type="pic" idx="16"/>
          </p:nvPr>
        </p:nvSpPr>
        <p:spPr bwMode="gray">
          <a:xfrm>
            <a:off x="6163056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 userDrawn="1">
            <p:ph type="pic" idx="10"/>
          </p:nvPr>
        </p:nvSpPr>
        <p:spPr bwMode="gray">
          <a:xfrm>
            <a:off x="3081528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8" name="Picture Placeholder 3"/>
          <p:cNvSpPr>
            <a:spLocks noGrp="1"/>
          </p:cNvSpPr>
          <p:nvPr userDrawn="1">
            <p:ph type="pic" idx="17"/>
          </p:nvPr>
        </p:nvSpPr>
        <p:spPr bwMode="gray">
          <a:xfrm>
            <a:off x="3081528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2"/>
          </p:nvPr>
        </p:nvSpPr>
        <p:spPr bwMode="gray">
          <a:xfrm>
            <a:off x="0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 userDrawn="1">
            <p:ph type="pic" idx="1"/>
          </p:nvPr>
        </p:nvSpPr>
        <p:spPr bwMode="gray">
          <a:xfrm>
            <a:off x="0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53DA30D9-F729-40A4-B2AE-42A471E14192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5B0926-71C8-F102-E118-6FD5C6835111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D96A732-A61C-F4D6-76BA-9FD23F987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AD2B080-AEF4-7CDF-8653-7C545BA6DBA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CDBBD0D9-B5FF-BCD4-EA45-595551648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16-up + Ba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9247632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8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6165087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082543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6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0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3112124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3112124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3112124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3112123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1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1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1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0CCF4881-751C-4EFF-97C7-FD0FD09161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BE1A51-015A-A49D-D800-EA82A3AE7DF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58B5D4A7-81D3-D22E-B46A-B382B5A4B9E9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1329F311-4A0D-D593-207A-22EA1FAD6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697C2FE2-5459-F457-C90A-8DF89B9113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0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12-up + Ba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1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1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1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E45C44-80D6-4D55-B880-DFC0555C018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62E42A51-C863-419E-9AC3-5E27D8ED0C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3970CD-0428-DC25-BF36-65CCE47DA351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CEBC280D-FB5B-6B69-C2AD-895945F65226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0FA5958D-6958-25C7-80AC-D3C8B4EA9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1EFA50FD-0615-42CA-8168-567FD33DF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20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icture Placeholder 20"/>
          <p:cNvSpPr>
            <a:spLocks noGrp="1"/>
          </p:cNvSpPr>
          <p:nvPr>
            <p:ph type="pic" sz="quarter" idx="29"/>
          </p:nvPr>
        </p:nvSpPr>
        <p:spPr>
          <a:xfrm>
            <a:off x="9860280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60" name="Picture Placeholder 19"/>
          <p:cNvSpPr>
            <a:spLocks noGrp="1"/>
          </p:cNvSpPr>
          <p:nvPr>
            <p:ph type="pic" sz="quarter" idx="28"/>
          </p:nvPr>
        </p:nvSpPr>
        <p:spPr>
          <a:xfrm>
            <a:off x="9860280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8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9860280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6" name="Picture Placeholder 17"/>
          <p:cNvSpPr>
            <a:spLocks noGrp="1"/>
          </p:cNvSpPr>
          <p:nvPr>
            <p:ph type="pic" sz="quarter" idx="26"/>
          </p:nvPr>
        </p:nvSpPr>
        <p:spPr>
          <a:xfrm>
            <a:off x="9860280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4" name="Picture Placeholder 16"/>
          <p:cNvSpPr>
            <a:spLocks noGrp="1"/>
          </p:cNvSpPr>
          <p:nvPr>
            <p:ph type="pic" sz="quarter" idx="25"/>
          </p:nvPr>
        </p:nvSpPr>
        <p:spPr>
          <a:xfrm>
            <a:off x="7395209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2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7395209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0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95209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8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7395209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7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4930138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5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4930138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4930138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4930138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68880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2468880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468880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468880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3114228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557114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574D8F1-F965-42A1-BFD5-F9438B3A996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88B15B7F-4560-4DB1-8284-14384A9D9A31}"/>
              </a:ext>
            </a:extLst>
          </p:cNvPr>
          <p:cNvSpPr>
            <a:spLocks noGrp="1"/>
          </p:cNvSpPr>
          <p:nvPr>
            <p:ph type="dt" sz="half" idx="32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CE37C6-7E84-FCA7-FD74-333A0F9E051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161E4-54E8-C783-A907-F093B2344ADD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370995-D4F3-87C4-39D9-0E8649A939D3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8055A019-FB39-FA84-3E60-744AE5C0D1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3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5"/>
          <p:cNvSpPr>
            <a:spLocks noGrp="1"/>
          </p:cNvSpPr>
          <p:nvPr>
            <p:ph type="pic" idx="16"/>
          </p:nvPr>
        </p:nvSpPr>
        <p:spPr bwMode="gray">
          <a:xfrm>
            <a:off x="6163056" y="0"/>
            <a:ext cx="6028944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>
            <p:ph type="pic" idx="10"/>
          </p:nvPr>
        </p:nvSpPr>
        <p:spPr bwMode="gray">
          <a:xfrm>
            <a:off x="3081528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idx="17"/>
          </p:nvPr>
        </p:nvSpPr>
        <p:spPr bwMode="gray">
          <a:xfrm>
            <a:off x="3081528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idx="12"/>
          </p:nvPr>
        </p:nvSpPr>
        <p:spPr bwMode="gray">
          <a:xfrm>
            <a:off x="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2944368" cy="299325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96908412-FFF0-4A86-BBB2-6941860C2A18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62F78E-817C-5484-B142-43BE29265BA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25133DBE-F9BD-6E73-C71C-BD16D3350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50328752-80C1-C3D6-499A-293E20247B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9D43885D-1AA7-E245-98A4-B59E6CD9A9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2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2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9247632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4" name="Picture Placeholder 3"/>
          <p:cNvSpPr>
            <a:spLocks noGrp="1"/>
          </p:cNvSpPr>
          <p:nvPr>
            <p:ph type="pic" idx="18"/>
          </p:nvPr>
        </p:nvSpPr>
        <p:spPr bwMode="gray">
          <a:xfrm>
            <a:off x="6160475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6160475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6017685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9F8FAD0-B80E-4BD2-9BD3-2ADC9EE726C7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9C5793-1FCF-5919-13AF-513226F9533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3D17C84-902F-EF35-456B-E366FFF2D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C583280-D9FA-3D5C-CDF9-DFAAB38C7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3A93D419-2085-F6C3-442C-D16668420A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5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3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6166104" y="0"/>
            <a:ext cx="6025896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308305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 smtClean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idx="21"/>
          </p:nvPr>
        </p:nvSpPr>
        <p:spPr bwMode="gray">
          <a:xfrm>
            <a:off x="0" y="3118437"/>
            <a:ext cx="60274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871E7641-16C3-43FE-94FC-4056A095D352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2B1FD2-6E08-88AF-741F-AE7E66DD605D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3AD81142-D98C-D0A9-80D8-38590E710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BF8629BB-641C-3F3D-ECE1-1DFF671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7E64B727-71AC-200D-607C-813F53131D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8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4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"/>
          <p:cNvSpPr>
            <a:spLocks noGrp="1"/>
          </p:cNvSpPr>
          <p:nvPr>
            <p:ph type="pic" idx="23"/>
          </p:nvPr>
        </p:nvSpPr>
        <p:spPr bwMode="gray">
          <a:xfrm>
            <a:off x="3081528" y="3118437"/>
            <a:ext cx="9110472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idx="24"/>
          </p:nvPr>
        </p:nvSpPr>
        <p:spPr bwMode="gray">
          <a:xfrm>
            <a:off x="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6458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25896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A8C4FA-E308-4FB5-8A69-997971CF264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3053804-EAF9-4628-9D5E-F3B9353C966A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8F847A-6772-CBDD-7F0C-837BDE8715A1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68680BE-B61F-FD2F-7315-D9F453254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4BC190FA-4B76-1F10-72D3-B72C3AC71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E63EC13E-8A62-71F1-17D4-7F67814FB1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5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+ 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DB634-B7FA-4145-8897-F16FACB80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348968"/>
            <a:ext cx="11277600" cy="131603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651026E5-5229-43FE-B896-A6FE4229A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16299"/>
            <a:ext cx="11277600" cy="112376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016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5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/>
          <p:cNvSpPr>
            <a:spLocks noGrp="1"/>
          </p:cNvSpPr>
          <p:nvPr>
            <p:ph type="pic" idx="12"/>
          </p:nvPr>
        </p:nvSpPr>
        <p:spPr bwMode="gray">
          <a:xfrm>
            <a:off x="6166104" y="3118437"/>
            <a:ext cx="6025896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>
            <p:ph type="pic" idx="11"/>
          </p:nvPr>
        </p:nvSpPr>
        <p:spPr bwMode="gray">
          <a:xfrm>
            <a:off x="3083052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idx="10"/>
          </p:nvPr>
        </p:nvSpPr>
        <p:spPr bwMode="gray">
          <a:xfrm>
            <a:off x="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idx="13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9107424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89AD2-3518-413A-ABA3-E7A8DF65D372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36BC8F37-88EF-4806-8713-D21CF52DB3C8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01AA31-6E8C-1383-7FC1-1FA55F5A968A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53293B7F-5AE3-7A41-C0F1-AF411A7B69A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F3978A9-F029-40C7-8061-EAD930B0E91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515E1821-0162-64AD-7D0A-E319BB77EC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8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6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118437"/>
            <a:ext cx="60350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FE673D-FF00-4E0B-BD0B-A4155EE42812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B92355A-E470-4530-93A8-9F1064000B1C}"/>
              </a:ext>
            </a:extLst>
          </p:cNvPr>
          <p:cNvSpPr>
            <a:spLocks noGrp="1"/>
          </p:cNvSpPr>
          <p:nvPr>
            <p:ph type="dt" sz="half" idx="24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A0679C-5E9D-337F-9E42-24282FEC36AC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09BC5B71-A185-F75F-F56A-7163D912C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B4ED7D3-59AE-0A5E-6F61-D394296B2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AD93E5FD-F205-BE32-EB72-6171147E5F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1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7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118437"/>
            <a:ext cx="602284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6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307848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615696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8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9247632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22A63-E91F-41BB-B99E-9AF07C0ECF61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43327178-A31A-430C-A7E0-88375EB29483}"/>
              </a:ext>
            </a:extLst>
          </p:cNvPr>
          <p:cNvSpPr>
            <a:spLocks noGrp="1"/>
          </p:cNvSpPr>
          <p:nvPr>
            <p:ph type="dt" sz="half" idx="28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4A64E3-3E59-A221-0BC7-8AD80641225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54A2C253-7EA2-9431-F7F4-A59A8C600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7BE8CF2-5CDC-FA2B-EEC5-8FA5CEE97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B873C1D3-AA89-6C21-22BF-378CC0488F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5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8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0"/>
            <a:ext cx="80848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42831C-0EFB-4147-A29B-23AB7C64D53C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84662B40-877B-4302-998D-7B358131F04F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85E867-5ECC-9E41-73B1-10C52029D4F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35215A78-3081-9F37-785A-383D39BC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DBA96CEC-A004-7C8C-0541-9B2FFA5D2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FC82E29B-8356-71BA-E4FD-1D6D721263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9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9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3118437"/>
            <a:ext cx="80848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F9F4E4-7053-49B2-A0D6-9F76EDC79A3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D68BDAE1-3E81-4FCD-BA48-8138B435B950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D80349-7FA9-B37A-F4E5-0D681F4B4EC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C1589A26-8CA4-BA8C-B52B-2506029C2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2646193F-E35D-C698-0E83-34A16BACA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51F3B32E-C70F-D386-F1FA-87E45697F4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1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: Mosaic 10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821436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072644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151602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B0B9D2-715F-45A6-9C1A-81AAEE3A4FA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13044729-870F-475E-8C1C-A4D82F210A14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8211A3-E724-5294-DB89-DB4588175622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38AA8B97-C86E-59C4-4450-0421D2B38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0B456357-788F-2545-78AB-CF00D5EC5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D416BCC2-E56D-E597-A50E-E95478D502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: Mosaic 11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1"/>
            <a:ext cx="3977640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2123"/>
            <a:ext cx="80848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2072644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8214360" y="4151602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54E9F9-8C64-4B90-BF05-711F877D40E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18CFCA41-9812-43AD-B4D0-CE9F6F45D8BA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5F2FB3-BD12-A173-C449-71C42461A4AB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0FE8F5CA-9562-57A5-8815-AFEB02BDC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3AFFCD5-E097-6B09-6730-482DD0D38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C82BAABD-837A-C8B0-5DBF-9EEE33EE93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6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2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 userDrawn="1">
            <p:ph type="pic" idx="15"/>
          </p:nvPr>
        </p:nvSpPr>
        <p:spPr bwMode="gray">
          <a:xfrm>
            <a:off x="9247632" y="3118436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idx="13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5" name="Picture Placeholder 6"/>
          <p:cNvSpPr>
            <a:spLocks noGrp="1"/>
          </p:cNvSpPr>
          <p:nvPr userDrawn="1">
            <p:ph type="pic" idx="14"/>
          </p:nvPr>
        </p:nvSpPr>
        <p:spPr bwMode="gray">
          <a:xfrm>
            <a:off x="6163056" y="4151602"/>
            <a:ext cx="2944368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Picture Placeholder 5"/>
          <p:cNvSpPr>
            <a:spLocks noGrp="1"/>
          </p:cNvSpPr>
          <p:nvPr userDrawn="1">
            <p:ph type="pic" idx="16"/>
          </p:nvPr>
        </p:nvSpPr>
        <p:spPr bwMode="gray">
          <a:xfrm>
            <a:off x="6163056" y="0"/>
            <a:ext cx="2944368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 userDrawn="1">
            <p:ph type="pic" idx="10"/>
          </p:nvPr>
        </p:nvSpPr>
        <p:spPr bwMode="gray">
          <a:xfrm>
            <a:off x="3081528" y="3118436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8" name="Picture Placeholder 3"/>
          <p:cNvSpPr>
            <a:spLocks noGrp="1"/>
          </p:cNvSpPr>
          <p:nvPr userDrawn="1">
            <p:ph type="pic" idx="17"/>
          </p:nvPr>
        </p:nvSpPr>
        <p:spPr bwMode="gray">
          <a:xfrm>
            <a:off x="3081528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2"/>
          </p:nvPr>
        </p:nvSpPr>
        <p:spPr bwMode="gray">
          <a:xfrm>
            <a:off x="0" y="3118436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 userDrawn="1">
            <p:ph type="pic" idx="1"/>
          </p:nvPr>
        </p:nvSpPr>
        <p:spPr bwMode="gray">
          <a:xfrm>
            <a:off x="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idx="18"/>
          </p:nvPr>
        </p:nvSpPr>
        <p:spPr bwMode="gray">
          <a:xfrm>
            <a:off x="6163056" y="2075801"/>
            <a:ext cx="2944368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143ACD-1767-40B8-B397-18D32147E17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9C0E0ED1-B8F7-45F0-96C0-308432B5926B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21C54F-A5A9-78EF-E572-8CE8C48D51D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7B0C0B37-4B1E-8D78-8A47-8FC405F9C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B38FC9D3-87FC-D79B-353B-1C9BC620072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C99745D4-91E6-AEC3-CFDC-D3F3D45284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3 +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610537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2122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072644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145288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D4159F-8F61-4238-914D-12A6B1A989DD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0AC2C9A6-1DAC-467A-A4CA-11EDED9694BF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1221DF-738F-4783-86B7-E82AC868DEB8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942703B-AA84-E879-0BCE-15F5A2C6D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D713BE7F-8D8A-4B47-0901-C0E75D158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2B94F377-2480-7CB5-6BFE-15D782DFD8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7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4 +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8745056" y="3112122"/>
            <a:ext cx="3446944" cy="299324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1" y="0"/>
            <a:ext cx="1219200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1"/>
          <p:cNvSpPr>
            <a:spLocks noGrp="1"/>
          </p:cNvSpPr>
          <p:nvPr>
            <p:ph type="pic" idx="19"/>
          </p:nvPr>
        </p:nvSpPr>
        <p:spPr bwMode="gray">
          <a:xfrm>
            <a:off x="1" y="3112122"/>
            <a:ext cx="3394780" cy="299324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4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3516700" y="3112122"/>
            <a:ext cx="5106436" cy="299324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26FCCE-E158-4678-B117-39A0EA94BABD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D7736EAC-4B6A-41B4-BBA8-1CA684966D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0EE3EF-F8A7-379C-1C11-A883BD84367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18D93AE8-DF08-AD17-8E4A-23A0B3C45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8796C1F3-BD15-4A5D-F2B5-249A4EC93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71901A4C-A3E6-1FF4-9CAE-68A5E5D66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9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DB634-B7FA-4145-8897-F16FACB80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348968"/>
            <a:ext cx="11277600" cy="131603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651026E5-5229-43FE-B896-A6FE4229A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16299"/>
            <a:ext cx="11277600" cy="112376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4354F6BA-F1E5-4E6F-B39E-A87F9453D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88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 not us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77E977-AC2A-40FD-B6F6-156C9ACDB4A3}"/>
              </a:ext>
            </a:extLst>
          </p:cNvPr>
          <p:cNvSpPr txBox="1"/>
          <p:nvPr userDrawn="1"/>
        </p:nvSpPr>
        <p:spPr>
          <a:xfrm>
            <a:off x="228600" y="1459230"/>
            <a:ext cx="11734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Video</a:t>
            </a:r>
            <a:b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Placeholder</a:t>
            </a:r>
          </a:p>
        </p:txBody>
      </p:sp>
    </p:spTree>
    <p:extLst>
      <p:ext uri="{BB962C8B-B14F-4D97-AF65-F5344CB8AC3E}">
        <p14:creationId xmlns:p14="http://schemas.microsoft.com/office/powerpoint/2010/main" val="3214623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644E9673-74AF-4383-922C-DD5F5F38EA2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Video</a:t>
            </a:r>
          </a:p>
        </p:txBody>
      </p:sp>
    </p:spTree>
    <p:extLst>
      <p:ext uri="{BB962C8B-B14F-4D97-AF65-F5344CB8AC3E}">
        <p14:creationId xmlns:p14="http://schemas.microsoft.com/office/powerpoint/2010/main" val="3467147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C7307B-043D-4B98-899E-9133B9F1219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CC106-579D-4E1D-BB51-B1482A571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FEE59F0B-09B7-492D-83C1-6FBDA0B8D1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25625"/>
            <a:ext cx="11277600" cy="4057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0FE08160-6E71-41C8-97E3-2765A27F8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8625D9E3-65B8-4E4E-B741-1C6FE3526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CEB9AAF4-80D2-4CE7-9323-2E7967E4A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596F8F2B-4CDD-A03C-8AFF-82439217F9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3" y="6296781"/>
            <a:ext cx="1514587" cy="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4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064340-01A7-48D1-B7C3-2A2922649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1"/>
            <a:ext cx="11277600" cy="112376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51C87-2A75-429B-B1EB-F92F8C97F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7600" cy="40574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624E3-1070-4E05-B22B-4D89456A0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9776558"/>
            <a:ext cx="43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0"/>
                  </a:schemeClr>
                </a:solidFill>
              </a:defRPr>
            </a:lvl1pPr>
          </a:lstStyle>
          <a:p>
            <a:fld id="{AE726307-B9FA-44BB-9F13-9F53D863018F}" type="datetimeFigureOut">
              <a:rPr lang="en-US" smtClean="0"/>
              <a:pPr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9C6B0-F4DF-4321-B00E-B9E935F18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78E60-6E8D-4B9E-90FA-C5DF72CE8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50"/>
            <a:ext cx="431800" cy="2730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31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49" r:id="rId5"/>
    <p:sldLayoutId id="2147483667" r:id="rId6"/>
    <p:sldLayoutId id="2147483705" r:id="rId7"/>
    <p:sldLayoutId id="2147483651" r:id="rId8"/>
    <p:sldLayoutId id="2147483650" r:id="rId9"/>
    <p:sldLayoutId id="2147483693" r:id="rId10"/>
    <p:sldLayoutId id="2147483694" r:id="rId11"/>
    <p:sldLayoutId id="2147483660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652" r:id="rId25"/>
    <p:sldLayoutId id="2147483653" r:id="rId26"/>
    <p:sldLayoutId id="2147483654" r:id="rId27"/>
    <p:sldLayoutId id="2147483708" r:id="rId28"/>
    <p:sldLayoutId id="2147483746" r:id="rId29"/>
    <p:sldLayoutId id="2147483747" r:id="rId30"/>
    <p:sldLayoutId id="2147483655" r:id="rId31"/>
    <p:sldLayoutId id="2147483692" r:id="rId32"/>
    <p:sldLayoutId id="2147483668" r:id="rId33"/>
    <p:sldLayoutId id="2147483669" r:id="rId34"/>
    <p:sldLayoutId id="2147483670" r:id="rId35"/>
    <p:sldLayoutId id="2147483671" r:id="rId36"/>
    <p:sldLayoutId id="2147483672" r:id="rId37"/>
    <p:sldLayoutId id="2147483673" r:id="rId38"/>
    <p:sldLayoutId id="2147483674" r:id="rId39"/>
    <p:sldLayoutId id="2147483709" r:id="rId40"/>
    <p:sldLayoutId id="2147483675" r:id="rId41"/>
    <p:sldLayoutId id="2147483676" r:id="rId42"/>
    <p:sldLayoutId id="2147483677" r:id="rId43"/>
    <p:sldLayoutId id="2147483678" r:id="rId44"/>
    <p:sldLayoutId id="2147483679" r:id="rId45"/>
    <p:sldLayoutId id="2147483680" r:id="rId46"/>
    <p:sldLayoutId id="2147483681" r:id="rId47"/>
    <p:sldLayoutId id="2147483682" r:id="rId48"/>
    <p:sldLayoutId id="2147483683" r:id="rId49"/>
    <p:sldLayoutId id="2147483684" r:id="rId50"/>
    <p:sldLayoutId id="2147483685" r:id="rId51"/>
    <p:sldLayoutId id="2147483686" r:id="rId52"/>
    <p:sldLayoutId id="2147483687" r:id="rId53"/>
    <p:sldLayoutId id="2147483688" r:id="rId54"/>
    <p:sldLayoutId id="2147483689" r:id="rId55"/>
    <p:sldLayoutId id="2147483710" r:id="rId56"/>
    <p:sldLayoutId id="2147483711" r:id="rId57"/>
    <p:sldLayoutId id="2147483712" r:id="rId58"/>
    <p:sldLayoutId id="2147483713" r:id="rId59"/>
    <p:sldLayoutId id="2147483714" r:id="rId60"/>
    <p:sldLayoutId id="2147483715" r:id="rId61"/>
    <p:sldLayoutId id="2147483716" r:id="rId62"/>
    <p:sldLayoutId id="2147483717" r:id="rId63"/>
    <p:sldLayoutId id="2147483718" r:id="rId64"/>
    <p:sldLayoutId id="2147483719" r:id="rId65"/>
    <p:sldLayoutId id="2147483720" r:id="rId66"/>
    <p:sldLayoutId id="2147483721" r:id="rId67"/>
    <p:sldLayoutId id="2147483722" r:id="rId68"/>
    <p:sldLayoutId id="2147483723" r:id="rId69"/>
    <p:sldLayoutId id="2147483724" r:id="rId70"/>
    <p:sldLayoutId id="2147483725" r:id="rId71"/>
    <p:sldLayoutId id="2147483726" r:id="rId72"/>
    <p:sldLayoutId id="2147483727" r:id="rId73"/>
    <p:sldLayoutId id="2147483728" r:id="rId74"/>
    <p:sldLayoutId id="2147483729" r:id="rId75"/>
    <p:sldLayoutId id="2147483730" r:id="rId76"/>
    <p:sldLayoutId id="2147483731" r:id="rId77"/>
    <p:sldLayoutId id="2147483732" r:id="rId78"/>
    <p:sldLayoutId id="2147483733" r:id="rId79"/>
    <p:sldLayoutId id="2147483703" r:id="rId80"/>
    <p:sldLayoutId id="2147483704" r:id="rId8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 Nova" panose="020B0604020202020204" pitchFamily="34" charset="0"/>
          <a:ea typeface="UD Digi Kyokasho NK-B" panose="02020700000000000000" pitchFamily="18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338138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Roboto" pitchFamily="2" charset="0"/>
        <a:buChar char="—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01688" indent="-231775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13" indent="-225425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7113" indent="-225425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44" userDrawn="1">
          <p15:clr>
            <a:srgbClr val="F26B43"/>
          </p15:clr>
        </p15:guide>
        <p15:guide id="4" pos="7536" userDrawn="1">
          <p15:clr>
            <a:srgbClr val="F26B43"/>
          </p15:clr>
        </p15:guide>
        <p15:guide id="7" orient="horz" pos="144" userDrawn="1">
          <p15:clr>
            <a:srgbClr val="F26B43"/>
          </p15:clr>
        </p15:guide>
        <p15:guide id="8" orient="horz" pos="4176" userDrawn="1">
          <p15:clr>
            <a:srgbClr val="F26B43"/>
          </p15:clr>
        </p15:guide>
        <p15:guide id="9" orient="horz" pos="3720" userDrawn="1">
          <p15:clr>
            <a:srgbClr val="F26B43"/>
          </p15:clr>
        </p15:guide>
        <p15:guide id="10" pos="288" userDrawn="1">
          <p15:clr>
            <a:srgbClr val="A4A3A4"/>
          </p15:clr>
        </p15:guide>
        <p15:guide id="11" pos="73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C515BC-D8D4-4FC8-88F2-3FF1530E7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4725"/>
            <a:ext cx="5333999" cy="3281045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Nonprofit Hospitals and Health Governance</a:t>
            </a:r>
            <a:br>
              <a:rPr lang="en-US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700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Zack Buck</a:t>
            </a:r>
            <a:br>
              <a:rPr lang="en-US" sz="2700" b="0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700" b="0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2026 Health Law Professors Conference</a:t>
            </a:r>
            <a:br>
              <a:rPr lang="en-US" sz="2700" b="0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700" b="0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Georgia State University College of Law</a:t>
            </a:r>
            <a:br>
              <a:rPr lang="en-US" sz="2700" b="0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700" b="0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June 5, 2026</a:t>
            </a:r>
            <a:br>
              <a:rPr lang="en-US" dirty="0">
                <a:solidFill>
                  <a:schemeClr val="bg1">
                    <a:lumMod val="10000"/>
                  </a:schemeClr>
                </a:solidFill>
              </a:rPr>
            </a:b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F0776C-6B6A-4F03-844D-1ED39AD123E6}"/>
              </a:ext>
            </a:extLst>
          </p:cNvPr>
          <p:cNvSpPr/>
          <p:nvPr/>
        </p:nvSpPr>
        <p:spPr>
          <a:xfrm>
            <a:off x="12521480" y="520505"/>
            <a:ext cx="3981157" cy="317929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instructions</a:t>
            </a:r>
          </a:p>
        </p:txBody>
      </p:sp>
    </p:spTree>
    <p:extLst>
      <p:ext uri="{BB962C8B-B14F-4D97-AF65-F5344CB8AC3E}">
        <p14:creationId xmlns:p14="http://schemas.microsoft.com/office/powerpoint/2010/main" val="241515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9758F-A8FB-8C44-2B71-5D5592FA7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96C1F3-865C-1C84-4325-8844C46C77A5}"/>
              </a:ext>
            </a:extLst>
          </p:cNvPr>
          <p:cNvSpPr/>
          <p:nvPr/>
        </p:nvSpPr>
        <p:spPr>
          <a:xfrm>
            <a:off x="483480" y="212502"/>
            <a:ext cx="1136168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NONPROFIT HOSPITALS AND HEALTH GOVERNANCE</a:t>
            </a:r>
          </a:p>
          <a:p>
            <a:pPr algn="ctr"/>
            <a:r>
              <a:rPr lang="en-US" sz="4400" b="1" dirty="0">
                <a:solidFill>
                  <a:schemeClr val="bg1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From Charity to Governance</a:t>
            </a:r>
          </a:p>
          <a:p>
            <a:pPr algn="ctr"/>
            <a:endParaRPr lang="en-US" sz="6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050581B-7C62-D8AC-4F1F-2438F4B6F52A}"/>
              </a:ext>
            </a:extLst>
          </p:cNvPr>
          <p:cNvSpPr txBox="1">
            <a:spLocks/>
          </p:cNvSpPr>
          <p:nvPr/>
        </p:nvSpPr>
        <p:spPr>
          <a:xfrm>
            <a:off x="1103087" y="1417880"/>
            <a:ext cx="10058400" cy="3615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scope of the problem and the remedy (disintegration vs. bolstering)</a:t>
            </a:r>
          </a:p>
          <a:p>
            <a:r>
              <a:rPr lang="en-US" sz="34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“publicness” of all hospitals </a:t>
            </a:r>
          </a:p>
          <a:p>
            <a:r>
              <a:rPr lang="en-US" sz="34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understated upside: </a:t>
            </a:r>
            <a:r>
              <a:rPr lang="en-US" sz="34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regulatory oversight and leverage over the nonprofit (focus on governance) in an era of nearly no oversight and/or leverage over for-profits</a:t>
            </a:r>
          </a:p>
          <a:p>
            <a:pPr lvl="1"/>
            <a:endParaRPr lang="en-US" altLang="en-US" sz="2300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endParaRPr lang="en-US" altLang="en-US" sz="2300" b="1" u="sng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54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CB780-1780-C3B6-4611-279D0F991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3F88C2-E9DC-ACB9-E92A-6053305232BF}"/>
              </a:ext>
            </a:extLst>
          </p:cNvPr>
          <p:cNvSpPr/>
          <p:nvPr/>
        </p:nvSpPr>
        <p:spPr>
          <a:xfrm>
            <a:off x="483480" y="212502"/>
            <a:ext cx="1136168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NONPROFIT HOSPITALS AND HEALTH GOVERNANCE</a:t>
            </a:r>
          </a:p>
          <a:p>
            <a:pPr algn="ctr"/>
            <a:r>
              <a:rPr lang="en-US" sz="4400" b="1" dirty="0">
                <a:solidFill>
                  <a:schemeClr val="bg1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“Local” Governance Hole</a:t>
            </a:r>
          </a:p>
          <a:p>
            <a:pPr algn="ctr"/>
            <a:endParaRPr lang="en-US" sz="6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C623AC-FBFA-D4F5-DC08-E0D656F1E15C}"/>
              </a:ext>
            </a:extLst>
          </p:cNvPr>
          <p:cNvSpPr/>
          <p:nvPr/>
        </p:nvSpPr>
        <p:spPr>
          <a:xfrm>
            <a:off x="5736319" y="1849820"/>
            <a:ext cx="2248480" cy="32871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Nonprofit Hospitals</a:t>
            </a:r>
            <a:endParaRPr lang="en-US" sz="22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48624E-E1AD-14F0-4427-FC4B2CD6AA5B}"/>
              </a:ext>
            </a:extLst>
          </p:cNvPr>
          <p:cNvSpPr/>
          <p:nvPr/>
        </p:nvSpPr>
        <p:spPr>
          <a:xfrm>
            <a:off x="8515317" y="1849819"/>
            <a:ext cx="1149552" cy="15791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 AG</a:t>
            </a:r>
            <a:endParaRPr lang="en-US" sz="22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B62594-EC3F-F33C-F883-A3DF6D52D422}"/>
              </a:ext>
            </a:extLst>
          </p:cNvPr>
          <p:cNvSpPr/>
          <p:nvPr/>
        </p:nvSpPr>
        <p:spPr>
          <a:xfrm>
            <a:off x="3192141" y="1849819"/>
            <a:ext cx="2158792" cy="32871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For-Profit Hospitals</a:t>
            </a:r>
            <a:endParaRPr lang="en-US" sz="22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B058D5-7745-F8D4-0467-CFD6B2C98021}"/>
              </a:ext>
            </a:extLst>
          </p:cNvPr>
          <p:cNvSpPr/>
          <p:nvPr/>
        </p:nvSpPr>
        <p:spPr>
          <a:xfrm>
            <a:off x="8515316" y="4345541"/>
            <a:ext cx="1717569" cy="15791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Board of Directors (</a:t>
            </a:r>
            <a:r>
              <a:rPr lang="en-US" sz="2200" b="1" i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effective?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2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7CCAE97F-D19F-815D-D2E2-220B8BC203D1}"/>
              </a:ext>
            </a:extLst>
          </p:cNvPr>
          <p:cNvSpPr/>
          <p:nvPr/>
        </p:nvSpPr>
        <p:spPr>
          <a:xfrm>
            <a:off x="8002100" y="2315849"/>
            <a:ext cx="557784" cy="4572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E786804F-2CF6-0C00-31CB-B9C33FCC47FC}"/>
              </a:ext>
            </a:extLst>
          </p:cNvPr>
          <p:cNvSpPr/>
          <p:nvPr/>
        </p:nvSpPr>
        <p:spPr>
          <a:xfrm>
            <a:off x="7984419" y="4554840"/>
            <a:ext cx="557784" cy="4572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54B673-99C6-915F-4F88-95A1B101EA31}"/>
              </a:ext>
            </a:extLst>
          </p:cNvPr>
          <p:cNvCxnSpPr/>
          <p:nvPr/>
        </p:nvCxnSpPr>
        <p:spPr>
          <a:xfrm>
            <a:off x="5556746" y="1674055"/>
            <a:ext cx="0" cy="3739896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7A606A0-C491-8648-0B9C-BDD4C30ABEDB}"/>
              </a:ext>
            </a:extLst>
          </p:cNvPr>
          <p:cNvSpPr/>
          <p:nvPr/>
        </p:nvSpPr>
        <p:spPr>
          <a:xfrm>
            <a:off x="9777044" y="1127213"/>
            <a:ext cx="1833399" cy="1169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 Concerns</a:t>
            </a:r>
            <a:endParaRPr lang="en-US" sz="22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CD4CDF-F6B2-DBFE-299A-31E3FAA9F2D9}"/>
              </a:ext>
            </a:extLst>
          </p:cNvPr>
          <p:cNvSpPr/>
          <p:nvPr/>
        </p:nvSpPr>
        <p:spPr>
          <a:xfrm>
            <a:off x="9777043" y="3066241"/>
            <a:ext cx="1833399" cy="1169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Limited Tools and Resources</a:t>
            </a:r>
            <a:endParaRPr lang="en-US" sz="22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1BD5D82E-1972-0EC3-5D0F-F53AFFE48D67}"/>
              </a:ext>
            </a:extLst>
          </p:cNvPr>
          <p:cNvCxnSpPr>
            <a:cxnSpLocks/>
            <a:stCxn id="9" idx="0"/>
          </p:cNvCxnSpPr>
          <p:nvPr/>
        </p:nvCxnSpPr>
        <p:spPr>
          <a:xfrm rot="5400000" flipH="1" flipV="1">
            <a:off x="9199685" y="1272461"/>
            <a:ext cx="467766" cy="686950"/>
          </a:xfrm>
          <a:prstGeom prst="bentConnector2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07C5870A-A9D7-2EEF-0CCF-CAFF58227625}"/>
              </a:ext>
            </a:extLst>
          </p:cNvPr>
          <p:cNvCxnSpPr>
            <a:cxnSpLocks/>
          </p:cNvCxnSpPr>
          <p:nvPr/>
        </p:nvCxnSpPr>
        <p:spPr>
          <a:xfrm>
            <a:off x="9076025" y="3510295"/>
            <a:ext cx="686950" cy="467766"/>
          </a:xfrm>
          <a:prstGeom prst="bentConnector3">
            <a:avLst>
              <a:gd name="adj1" fmla="val 9043"/>
            </a:avLst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4E08391-E7B9-05FC-DC3A-2AF8430EA32E}"/>
              </a:ext>
            </a:extLst>
          </p:cNvPr>
          <p:cNvSpPr/>
          <p:nvPr/>
        </p:nvSpPr>
        <p:spPr>
          <a:xfrm>
            <a:off x="819394" y="1893009"/>
            <a:ext cx="1778782" cy="15791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Shareholders</a:t>
            </a:r>
          </a:p>
          <a:p>
            <a:pPr algn="ctr"/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200" b="1" i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dispersed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2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4E8D18F-B83B-1346-6A64-F4E311B11064}"/>
              </a:ext>
            </a:extLst>
          </p:cNvPr>
          <p:cNvSpPr/>
          <p:nvPr/>
        </p:nvSpPr>
        <p:spPr>
          <a:xfrm>
            <a:off x="819393" y="3993849"/>
            <a:ext cx="1821663" cy="15791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Board of Directors (</a:t>
            </a:r>
            <a:r>
              <a:rPr lang="en-US" sz="2200" b="1" i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dispersed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2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360129D7-A085-8BBC-BE44-80CBFBDEC0FD}"/>
              </a:ext>
            </a:extLst>
          </p:cNvPr>
          <p:cNvSpPr/>
          <p:nvPr/>
        </p:nvSpPr>
        <p:spPr>
          <a:xfrm rot="10800000">
            <a:off x="2611639" y="2530381"/>
            <a:ext cx="557784" cy="4572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6D238922-5DE7-8262-24DC-36359E5C2BB7}"/>
              </a:ext>
            </a:extLst>
          </p:cNvPr>
          <p:cNvSpPr/>
          <p:nvPr/>
        </p:nvSpPr>
        <p:spPr>
          <a:xfrm rot="10800000">
            <a:off x="2617056" y="4554840"/>
            <a:ext cx="557784" cy="4572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18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BF923-603B-9815-6DEA-9E04C3E55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4A1590-FF39-1ECB-1C20-90C19E834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8684" y="395732"/>
            <a:ext cx="2970945" cy="923340"/>
          </a:xfrm>
        </p:spPr>
        <p:txBody>
          <a:bodyPr>
            <a:noAutofit/>
          </a:bodyPr>
          <a:lstStyle/>
          <a:p>
            <a:pPr algn="ctr"/>
            <a:r>
              <a:rPr lang="en-US" sz="4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Nonprofit Governance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D775705-C0A9-F538-BDD6-06A85A3C7FA4}"/>
              </a:ext>
            </a:extLst>
          </p:cNvPr>
          <p:cNvSpPr txBox="1">
            <a:spLocks/>
          </p:cNvSpPr>
          <p:nvPr/>
        </p:nvSpPr>
        <p:spPr>
          <a:xfrm>
            <a:off x="78715" y="250592"/>
            <a:ext cx="8252486" cy="5810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public oversight adequately protect the stakeholders of a nonprofit hospital?</a:t>
            </a:r>
          </a:p>
          <a:p>
            <a:pPr lvl="1"/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Address dispersal and strengthen local control</a:t>
            </a:r>
          </a:p>
          <a:p>
            <a:pPr lvl="1"/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resources and broaden laws for state AGs (downsides?)</a:t>
            </a:r>
          </a:p>
          <a:p>
            <a:pPr lvl="1"/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Bolster internal governance reforms meant to protect workers </a:t>
            </a:r>
          </a:p>
          <a:p>
            <a:pPr lvl="1"/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Utilize state or federally-based reimbursement policy to incentivize certain behaviors</a:t>
            </a:r>
          </a:p>
          <a:p>
            <a:pPr lvl="1"/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Mimic shareholder-based corporate law tools (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stakeholderism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private enforcement for nonprofits)</a:t>
            </a:r>
          </a:p>
          <a:p>
            <a:pPr lvl="1"/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models? Public Utility Commissions?</a:t>
            </a:r>
          </a:p>
          <a:p>
            <a:pPr lvl="1"/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en-US" sz="2600" b="1" u="sng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pic>
        <p:nvPicPr>
          <p:cNvPr id="10" name="Picture 9" descr="A document with text on it&#10;&#10;AI-generated content may be incorrect.">
            <a:extLst>
              <a:ext uri="{FF2B5EF4-FFF2-40B4-BE49-F238E27FC236}">
                <a16:creationId xmlns:a16="http://schemas.microsoft.com/office/drawing/2014/main" id="{2228B78A-6F5F-8D56-6E5E-3E2181FDB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702" y="1553029"/>
            <a:ext cx="3325954" cy="4508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672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AA7B9-FDBF-56BC-A552-CB4804D40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882E7EA-5820-7697-90E3-6F8DC61C8E32}"/>
              </a:ext>
            </a:extLst>
          </p:cNvPr>
          <p:cNvSpPr/>
          <p:nvPr/>
        </p:nvSpPr>
        <p:spPr>
          <a:xfrm>
            <a:off x="1746950" y="1657053"/>
            <a:ext cx="8698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300" b="1" dirty="0">
              <a:solidFill>
                <a:schemeClr val="bg1">
                  <a:lumMod val="1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300" b="1" dirty="0">
                <a:solidFill>
                  <a:schemeClr val="bg1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Zack Buck</a:t>
            </a:r>
            <a:br>
              <a:rPr lang="en-US" sz="3300" dirty="0">
                <a:solidFill>
                  <a:schemeClr val="bg1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300" dirty="0">
                <a:solidFill>
                  <a:schemeClr val="bg1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Associate Dean for Faculty Development and  Professor of Law</a:t>
            </a:r>
            <a:br>
              <a:rPr lang="en-US" sz="3300" dirty="0">
                <a:solidFill>
                  <a:schemeClr val="bg1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300" dirty="0">
                <a:solidFill>
                  <a:schemeClr val="bg1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University of Tennessee Winston College of Law</a:t>
            </a:r>
          </a:p>
          <a:p>
            <a:pPr algn="ctr"/>
            <a:r>
              <a:rPr lang="en-US" sz="3300" b="1" dirty="0" err="1">
                <a:solidFill>
                  <a:schemeClr val="bg1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zbuck@tennessee.edu</a:t>
            </a:r>
            <a:endParaRPr lang="en-US" sz="3300" b="1" dirty="0">
              <a:solidFill>
                <a:schemeClr val="bg1">
                  <a:lumMod val="1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charset="0"/>
              <a:buChar char="•"/>
            </a:pPr>
            <a:endParaRPr lang="en-US" sz="2800" dirty="0">
              <a:solidFill>
                <a:schemeClr val="bg1">
                  <a:lumMod val="10000"/>
                </a:schemeClr>
              </a:solidFill>
              <a:latin typeface="Calibri" charset="0"/>
            </a:endParaRPr>
          </a:p>
          <a:p>
            <a:pPr lvl="1"/>
            <a:endParaRPr lang="en-US" sz="1400" dirty="0">
              <a:solidFill>
                <a:schemeClr val="bg1">
                  <a:lumMod val="10000"/>
                </a:schemeClr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4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1E82A3-E017-3E7C-C292-63681A2DF42E}"/>
              </a:ext>
            </a:extLst>
          </p:cNvPr>
          <p:cNvSpPr/>
          <p:nvPr/>
        </p:nvSpPr>
        <p:spPr>
          <a:xfrm flipH="1">
            <a:off x="8744514" y="1958298"/>
            <a:ext cx="315487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Mission Hospital, </a:t>
            </a:r>
            <a:r>
              <a:rPr lang="en-US" sz="4400" dirty="0">
                <a:solidFill>
                  <a:schemeClr val="bg1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Asheville</a:t>
            </a:r>
          </a:p>
          <a:p>
            <a:pPr algn="ctr"/>
            <a:endParaRPr lang="en-US" sz="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" descr="The award for patient safety goes to…Mission Hospital? • Asheville Watchdog">
            <a:extLst>
              <a:ext uri="{FF2B5EF4-FFF2-40B4-BE49-F238E27FC236}">
                <a16:creationId xmlns:a16="http://schemas.microsoft.com/office/drawing/2014/main" id="{E89438CB-A07B-A037-2C52-44005FE36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39" y="584460"/>
            <a:ext cx="7639493" cy="51500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D2B341-4648-5A18-CDE6-3E3FF56DC74B}"/>
              </a:ext>
            </a:extLst>
          </p:cNvPr>
          <p:cNvSpPr/>
          <p:nvPr/>
        </p:nvSpPr>
        <p:spPr>
          <a:xfrm>
            <a:off x="9100824" y="1347537"/>
            <a:ext cx="2442258" cy="610761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TRANSITIONAL</a:t>
            </a:r>
          </a:p>
          <a:p>
            <a:pPr algn="ctr"/>
            <a:r>
              <a:rPr lang="en-US" b="1" dirty="0"/>
              <a:t>TRANSACTIONS</a:t>
            </a:r>
          </a:p>
        </p:txBody>
      </p:sp>
    </p:spTree>
    <p:extLst>
      <p:ext uri="{BB962C8B-B14F-4D97-AF65-F5344CB8AC3E}">
        <p14:creationId xmlns:p14="http://schemas.microsoft.com/office/powerpoint/2010/main" val="141527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26416-A7DB-717D-CB8A-894747295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E89FB1-37C0-F438-49EA-088E434BC3A3}"/>
              </a:ext>
            </a:extLst>
          </p:cNvPr>
          <p:cNvSpPr/>
          <p:nvPr/>
        </p:nvSpPr>
        <p:spPr>
          <a:xfrm rot="10800000" flipH="1" flipV="1">
            <a:off x="666299" y="285617"/>
            <a:ext cx="108519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Mission Hospital, </a:t>
            </a:r>
            <a:r>
              <a:rPr lang="en-US" sz="4400" dirty="0">
                <a:solidFill>
                  <a:schemeClr val="bg1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Asheville</a:t>
            </a:r>
          </a:p>
          <a:p>
            <a:pPr algn="ctr"/>
            <a:endParaRPr lang="en-US" sz="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B9F2E6C-F7C4-2908-CDDB-769482CFEABF}"/>
              </a:ext>
            </a:extLst>
          </p:cNvPr>
          <p:cNvSpPr txBox="1">
            <a:spLocks/>
          </p:cNvSpPr>
          <p:nvPr/>
        </p:nvSpPr>
        <p:spPr>
          <a:xfrm>
            <a:off x="203329" y="1218843"/>
            <a:ext cx="7594281" cy="4880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Sold to HCA, deal closed Jan. 2019</a:t>
            </a:r>
          </a:p>
          <a:p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Attorney General Josh Stein ”conducted a review ... To ensure that the price paid for the assets was fair and that any charitable assets remained dedicated to a charitable purpose” 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entered into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additional agreements as part of the Asset Purchase Agreement to “safeguard the public” (15 conditions), AG issued “Letter of Nonobjection”</a:t>
            </a:r>
          </a:p>
          <a:p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has noted the office “had concerns from the beginning”</a:t>
            </a:r>
          </a:p>
          <a:p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Mounting quality of care concerns</a:t>
            </a:r>
          </a:p>
          <a:p>
            <a:endParaRPr lang="en-US" sz="2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3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3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en-US" sz="2300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lvl="1"/>
            <a:endParaRPr lang="en-US" altLang="en-US" sz="2300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endParaRPr lang="en-US" altLang="en-US" sz="2300" b="1" u="sng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pic>
        <p:nvPicPr>
          <p:cNvPr id="3" name="Picture 2" descr="A screenshot of a medical news&#10;&#10;Description automatically generated">
            <a:extLst>
              <a:ext uri="{FF2B5EF4-FFF2-40B4-BE49-F238E27FC236}">
                <a16:creationId xmlns:a16="http://schemas.microsoft.com/office/drawing/2014/main" id="{DE3CA144-115C-85BA-8A75-DC0CE541D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610" y="1126547"/>
            <a:ext cx="3623532" cy="460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4EE83-584C-3DFC-6775-2A5D121EB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EAFB11-7F8B-709F-0F78-7D2616ABD6B5}"/>
              </a:ext>
            </a:extLst>
          </p:cNvPr>
          <p:cNvSpPr/>
          <p:nvPr/>
        </p:nvSpPr>
        <p:spPr>
          <a:xfrm rot="10800000" flipH="1" flipV="1">
            <a:off x="0" y="241190"/>
            <a:ext cx="57339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Mission Hospital</a:t>
            </a:r>
            <a:endParaRPr lang="en-US" sz="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4619F84-C39F-1150-D4C3-C3D083B848EE}"/>
              </a:ext>
            </a:extLst>
          </p:cNvPr>
          <p:cNvSpPr txBox="1">
            <a:spLocks/>
          </p:cNvSpPr>
          <p:nvPr/>
        </p:nvSpPr>
        <p:spPr>
          <a:xfrm>
            <a:off x="151077" y="1427851"/>
            <a:ext cx="6510980" cy="3303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Concerns: charity care cuts, patient safety concerns due to staff cuts, poor morale</a:t>
            </a:r>
          </a:p>
          <a:p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Dramatic margin and profitability increases; drop in patient-care costs per adjusted discharge; decline of staffing rates</a:t>
            </a:r>
          </a:p>
          <a:p>
            <a:endParaRPr lang="en-US" sz="26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3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3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en-US" sz="2300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lvl="1"/>
            <a:endParaRPr lang="en-US" altLang="en-US" sz="2300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endParaRPr lang="en-US" altLang="en-US" sz="2300" b="1" u="sng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pic>
        <p:nvPicPr>
          <p:cNvPr id="4" name="Picture 3" descr="A person in a suit speaking into a microphone&#10;&#10;Description automatically generated">
            <a:extLst>
              <a:ext uri="{FF2B5EF4-FFF2-40B4-BE49-F238E27FC236}">
                <a16:creationId xmlns:a16="http://schemas.microsoft.com/office/drawing/2014/main" id="{67C18C07-3468-9360-4666-EFEBA7708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309" y="195023"/>
            <a:ext cx="5085330" cy="3303528"/>
          </a:xfrm>
          <a:prstGeom prst="rect">
            <a:avLst/>
          </a:prstGeom>
        </p:spPr>
      </p:pic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D28A73FA-7C7A-1485-67C1-188D98674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366" y="4315757"/>
            <a:ext cx="8938204" cy="25422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347920-E749-09F7-3DBA-CEFA8B25AD4C}"/>
              </a:ext>
            </a:extLst>
          </p:cNvPr>
          <p:cNvSpPr/>
          <p:nvPr/>
        </p:nvSpPr>
        <p:spPr>
          <a:xfrm>
            <a:off x="1204767" y="3991666"/>
            <a:ext cx="2442258" cy="324091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SEEKING:</a:t>
            </a:r>
          </a:p>
        </p:txBody>
      </p:sp>
    </p:spTree>
    <p:extLst>
      <p:ext uri="{BB962C8B-B14F-4D97-AF65-F5344CB8AC3E}">
        <p14:creationId xmlns:p14="http://schemas.microsoft.com/office/powerpoint/2010/main" val="419714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4FC18-169E-6852-22AD-5F0C06688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C0C156-B7AC-3F29-7040-21AD2A323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1459" y="215154"/>
            <a:ext cx="2720210" cy="4052045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BACKSTORY:</a:t>
            </a:r>
            <a:br>
              <a:rPr lang="en-US" sz="2600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Nonprofits Under Siege</a:t>
            </a:r>
          </a:p>
        </p:txBody>
      </p:sp>
      <p:pic>
        <p:nvPicPr>
          <p:cNvPr id="3" name="Picture 2" descr="A screenshot of a medical website&#10;&#10;AI-generated content may be incorrect.">
            <a:extLst>
              <a:ext uri="{FF2B5EF4-FFF2-40B4-BE49-F238E27FC236}">
                <a16:creationId xmlns:a16="http://schemas.microsoft.com/office/drawing/2014/main" id="{34AAA253-AC45-4DE6-1112-2867F87D3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94463" cy="2261478"/>
          </a:xfrm>
          <a:prstGeom prst="rect">
            <a:avLst/>
          </a:prstGeom>
        </p:spPr>
      </p:pic>
      <p:pic>
        <p:nvPicPr>
          <p:cNvPr id="5" name="Picture 4" descr="A building with trees in front of it&#10;&#10;AI-generated content may be incorrect.">
            <a:extLst>
              <a:ext uri="{FF2B5EF4-FFF2-40B4-BE49-F238E27FC236}">
                <a16:creationId xmlns:a16="http://schemas.microsoft.com/office/drawing/2014/main" id="{B7CF48CD-5243-0194-9CF6-38BC59F75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06742">
            <a:off x="533601" y="1551608"/>
            <a:ext cx="4688153" cy="4800600"/>
          </a:xfrm>
          <a:prstGeom prst="rect">
            <a:avLst/>
          </a:prstGeom>
        </p:spPr>
      </p:pic>
      <p:pic>
        <p:nvPicPr>
          <p:cNvPr id="7" name="Picture 6" descr="A screenshot of a website&#10;&#10;AI-generated content may be incorrect.">
            <a:extLst>
              <a:ext uri="{FF2B5EF4-FFF2-40B4-BE49-F238E27FC236}">
                <a16:creationId xmlns:a16="http://schemas.microsoft.com/office/drawing/2014/main" id="{8AF3C7F6-0878-22A1-E148-BA70154F6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370" y="1248021"/>
            <a:ext cx="6183630" cy="4288387"/>
          </a:xfrm>
          <a:prstGeom prst="rect">
            <a:avLst/>
          </a:prstGeom>
        </p:spPr>
      </p:pic>
      <p:pic>
        <p:nvPicPr>
          <p:cNvPr id="8" name="Picture 7" descr="A screenshot of a magazine&#10;&#10;AI-generated content may be incorrect.">
            <a:extLst>
              <a:ext uri="{FF2B5EF4-FFF2-40B4-BE49-F238E27FC236}">
                <a16:creationId xmlns:a16="http://schemas.microsoft.com/office/drawing/2014/main" id="{8104D2E5-ADCF-1FE3-7A36-E68A2D173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30065">
            <a:off x="3247779" y="319787"/>
            <a:ext cx="4621802" cy="592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F0B4B-8638-FC9C-2822-E143029F3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469C2E-66EF-EDB3-61D6-6056F7321B1F}"/>
              </a:ext>
            </a:extLst>
          </p:cNvPr>
          <p:cNvSpPr/>
          <p:nvPr/>
        </p:nvSpPr>
        <p:spPr>
          <a:xfrm>
            <a:off x="6710495" y="116250"/>
            <a:ext cx="45545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NONPROFIT HOSPITALS AND HEALTH GOVERNANCE</a:t>
            </a:r>
          </a:p>
          <a:p>
            <a:pPr algn="ctr"/>
            <a:r>
              <a:rPr lang="en-US" sz="4400" b="1" dirty="0">
                <a:solidFill>
                  <a:schemeClr val="bg1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Public Attention</a:t>
            </a:r>
          </a:p>
          <a:p>
            <a:pPr algn="ctr"/>
            <a:endParaRPr lang="en-US" sz="6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screenshot of a website&#10;&#10;AI-generated content may be incorrect.">
            <a:extLst>
              <a:ext uri="{FF2B5EF4-FFF2-40B4-BE49-F238E27FC236}">
                <a16:creationId xmlns:a16="http://schemas.microsoft.com/office/drawing/2014/main" id="{7C7AB419-1CC2-DD66-6DCB-C9A8DDF81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855" y="1521389"/>
            <a:ext cx="6408129" cy="4541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screenshot of a news&#10;&#10;AI-generated content may be incorrect.">
            <a:extLst>
              <a:ext uri="{FF2B5EF4-FFF2-40B4-BE49-F238E27FC236}">
                <a16:creationId xmlns:a16="http://schemas.microsoft.com/office/drawing/2014/main" id="{B264AF7C-C93C-7A4A-535B-EA65EB92C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16" y="212502"/>
            <a:ext cx="5350491" cy="4892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61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8BA91-DB47-3EE4-B424-7696621FC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7C32030-F4F5-3C56-761A-635205578C8F}"/>
              </a:ext>
            </a:extLst>
          </p:cNvPr>
          <p:cNvSpPr/>
          <p:nvPr/>
        </p:nvSpPr>
        <p:spPr>
          <a:xfrm>
            <a:off x="6710495" y="116250"/>
            <a:ext cx="45545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NONPROFIT HOSPITALS AND HEALTH GOVERNANCE</a:t>
            </a:r>
          </a:p>
          <a:p>
            <a:pPr algn="ctr"/>
            <a:r>
              <a:rPr lang="en-US" sz="4400" b="1" dirty="0">
                <a:solidFill>
                  <a:schemeClr val="bg1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Public Attention</a:t>
            </a:r>
          </a:p>
          <a:p>
            <a:pPr algn="ctr"/>
            <a:endParaRPr lang="en-US" sz="6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76507229-7B45-BBDF-08F7-6F894D611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23" y="957943"/>
            <a:ext cx="4862763" cy="4484914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C70FF06-446F-5E92-F8F8-C6D134C1D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557" y="1862158"/>
            <a:ext cx="6592159" cy="358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0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22EA1-8C5A-40E8-0C72-0A27787D5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FDFB22-E3D1-58DF-268D-ABEAFEF49686}"/>
              </a:ext>
            </a:extLst>
          </p:cNvPr>
          <p:cNvSpPr/>
          <p:nvPr/>
        </p:nvSpPr>
        <p:spPr>
          <a:xfrm>
            <a:off x="6710495" y="116250"/>
            <a:ext cx="45545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NONPROFIT HOSPITALS AND HEALTH GOVERNANCE</a:t>
            </a:r>
          </a:p>
          <a:p>
            <a:pPr algn="ctr"/>
            <a:r>
              <a:rPr lang="en-US" sz="4400" b="1" dirty="0">
                <a:solidFill>
                  <a:schemeClr val="bg1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CRS Report</a:t>
            </a:r>
          </a:p>
          <a:p>
            <a:pPr algn="ctr"/>
            <a:endParaRPr lang="en-US" sz="6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screenshot of a web page&#10;&#10;AI-generated content may be incorrect.">
            <a:extLst>
              <a:ext uri="{FF2B5EF4-FFF2-40B4-BE49-F238E27FC236}">
                <a16:creationId xmlns:a16="http://schemas.microsoft.com/office/drawing/2014/main" id="{D13D35D3-A4D7-E32A-B7DC-99E005D45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1" y="116250"/>
            <a:ext cx="5940149" cy="3759200"/>
          </a:xfrm>
          <a:prstGeom prst="rect">
            <a:avLst/>
          </a:prstGeom>
        </p:spPr>
      </p:pic>
      <p:pic>
        <p:nvPicPr>
          <p:cNvPr id="6" name="Picture 5" descr="A screenshot of a search box&#10;&#10;AI-generated content may be incorrect.">
            <a:extLst>
              <a:ext uri="{FF2B5EF4-FFF2-40B4-BE49-F238E27FC236}">
                <a16:creationId xmlns:a16="http://schemas.microsoft.com/office/drawing/2014/main" id="{1347DF57-1678-1147-0122-4B615A364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756888"/>
            <a:ext cx="7772400" cy="29848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584B5E7-4E37-89E8-1B39-B3B763EF0552}"/>
              </a:ext>
            </a:extLst>
          </p:cNvPr>
          <p:cNvSpPr txBox="1">
            <a:spLocks/>
          </p:cNvSpPr>
          <p:nvPr/>
        </p:nvSpPr>
        <p:spPr>
          <a:xfrm>
            <a:off x="6600186" y="1860099"/>
            <a:ext cx="4775200" cy="3137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Regulatory changes (minimum charity care requirements)</a:t>
            </a:r>
          </a:p>
          <a:p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Enhanced oversight</a:t>
            </a:r>
          </a:p>
          <a:p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taxes</a:t>
            </a:r>
          </a:p>
          <a:p>
            <a:pPr lvl="1"/>
            <a:endParaRPr lang="en-US" altLang="en-US" sz="2300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endParaRPr lang="en-US" altLang="en-US" sz="2300" b="1" u="sng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20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4CA5E-6B91-BB87-822E-16086970D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7643894-3A43-8AD8-9777-FE14D70B8681}"/>
              </a:ext>
            </a:extLst>
          </p:cNvPr>
          <p:cNvSpPr/>
          <p:nvPr/>
        </p:nvSpPr>
        <p:spPr>
          <a:xfrm>
            <a:off x="0" y="285072"/>
            <a:ext cx="1182774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NONPROFIT HOSPITALS AND HEALTH GOVERNANCE</a:t>
            </a:r>
          </a:p>
          <a:p>
            <a:pPr algn="ctr"/>
            <a:r>
              <a:rPr lang="en-US" sz="4400" b="1" dirty="0">
                <a:solidFill>
                  <a:schemeClr val="bg1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Focus of Academic Work and Critique</a:t>
            </a:r>
          </a:p>
          <a:p>
            <a:pPr algn="ctr"/>
            <a:endParaRPr lang="en-US" sz="6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9A3414-6987-4E8A-AAFC-98D05C20E39F}"/>
              </a:ext>
            </a:extLst>
          </p:cNvPr>
          <p:cNvSpPr/>
          <p:nvPr/>
        </p:nvSpPr>
        <p:spPr>
          <a:xfrm>
            <a:off x="7368290" y="1681655"/>
            <a:ext cx="2158792" cy="26491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Staffing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Cuts</a:t>
            </a:r>
          </a:p>
          <a:p>
            <a:pPr algn="ctr"/>
            <a:endParaRPr lang="en-US" sz="22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Layoffs lead to poor care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321989-8A01-7888-E19D-9C3332776279}"/>
              </a:ext>
            </a:extLst>
          </p:cNvPr>
          <p:cNvSpPr/>
          <p:nvPr/>
        </p:nvSpPr>
        <p:spPr>
          <a:xfrm>
            <a:off x="2754444" y="1681655"/>
            <a:ext cx="2158792" cy="26491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Insufficient Community Benefit</a:t>
            </a:r>
          </a:p>
          <a:p>
            <a:pPr algn="ctr"/>
            <a:endParaRPr lang="en-US" sz="22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compared to for-profits and the tax benefit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ED1272-7D43-6D0E-9974-6F6CD1DDA24E}"/>
              </a:ext>
            </a:extLst>
          </p:cNvPr>
          <p:cNvSpPr/>
          <p:nvPr/>
        </p:nvSpPr>
        <p:spPr>
          <a:xfrm>
            <a:off x="5061367" y="1681655"/>
            <a:ext cx="2158792" cy="26491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 Mistreatment</a:t>
            </a:r>
          </a:p>
          <a:p>
            <a:pPr algn="ctr"/>
            <a:endParaRPr lang="en-US" sz="1200" i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Study: “nearly half were billing patients with low incomes”</a:t>
            </a:r>
          </a:p>
          <a:p>
            <a:pPr algn="ctr"/>
            <a:endParaRPr lang="en-US" sz="22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194EFF-6120-9383-5E6A-6A92342922D5}"/>
              </a:ext>
            </a:extLst>
          </p:cNvPr>
          <p:cNvSpPr/>
          <p:nvPr/>
        </p:nvSpPr>
        <p:spPr>
          <a:xfrm>
            <a:off x="447521" y="1681655"/>
            <a:ext cx="2158792" cy="26491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Rising CEO Pay</a:t>
            </a:r>
          </a:p>
          <a:p>
            <a:pPr algn="ctr"/>
            <a:endParaRPr lang="en-US" sz="22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Linked to profit growth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7CD484-CEDE-D16B-C7FC-7BC2E364947A}"/>
              </a:ext>
            </a:extLst>
          </p:cNvPr>
          <p:cNvSpPr/>
          <p:nvPr/>
        </p:nvSpPr>
        <p:spPr>
          <a:xfrm>
            <a:off x="9675213" y="1681655"/>
            <a:ext cx="2158792" cy="26491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Profitability-Focused Service Shifts</a:t>
            </a:r>
          </a:p>
          <a:p>
            <a:pPr algn="ctr"/>
            <a:endParaRPr lang="en-US" sz="22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i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Nonprofits moving services to affluent areas</a:t>
            </a:r>
          </a:p>
        </p:txBody>
      </p:sp>
      <p:pic>
        <p:nvPicPr>
          <p:cNvPr id="22" name="Picture 2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734A9FD5-20A7-3BB3-DC20-7C0CB6819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40" y="4483538"/>
            <a:ext cx="3860800" cy="1422400"/>
          </a:xfrm>
          <a:prstGeom prst="rect">
            <a:avLst/>
          </a:prstGeom>
        </p:spPr>
      </p:pic>
      <p:pic>
        <p:nvPicPr>
          <p:cNvPr id="3" name="Picture 2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4846DDCE-804F-C42A-77C2-73E74CACB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464" y="5330371"/>
            <a:ext cx="2463800" cy="46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5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UTK 2020_Orange">
  <a:themeElements>
    <a:clrScheme name="UT Orange Theme">
      <a:dk1>
        <a:srgbClr val="4B4B4B"/>
      </a:dk1>
      <a:lt1>
        <a:srgbClr val="F0F0F0"/>
      </a:lt1>
      <a:dk2>
        <a:srgbClr val="000000"/>
      </a:dk2>
      <a:lt2>
        <a:srgbClr val="FFFFFF"/>
      </a:lt2>
      <a:accent1>
        <a:srgbClr val="FF8200"/>
      </a:accent1>
      <a:accent2>
        <a:srgbClr val="2197A9"/>
      </a:accent2>
      <a:accent3>
        <a:srgbClr val="8D2048"/>
      </a:accent3>
      <a:accent4>
        <a:srgbClr val="FED535"/>
      </a:accent4>
      <a:accent5>
        <a:srgbClr val="E65933"/>
      </a:accent5>
      <a:accent6>
        <a:srgbClr val="006C93"/>
      </a:accent6>
      <a:hlink>
        <a:srgbClr val="4B4B4B"/>
      </a:hlink>
      <a:folHlink>
        <a:srgbClr val="4B4B4B"/>
      </a:folHlink>
    </a:clrScheme>
    <a:fontScheme name="UTK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5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94BDD4B-E6ED-4D8E-ADAB-ACF2250EB413}" vid="{F6A72376-E9A1-4622-A75D-C4211D8C73DD}"/>
    </a:ext>
  </a:extLst>
</a:theme>
</file>

<file path=ppt/theme/theme2.xml><?xml version="1.0" encoding="utf-8"?>
<a:theme xmlns:a="http://schemas.openxmlformats.org/drawingml/2006/main" name="Office Theme">
  <a:themeElements>
    <a:clrScheme name="University of Tennessee">
      <a:dk1>
        <a:srgbClr val="58595B"/>
      </a:dk1>
      <a:lt1>
        <a:srgbClr val="F0F0F0"/>
      </a:lt1>
      <a:dk2>
        <a:srgbClr val="000000"/>
      </a:dk2>
      <a:lt2>
        <a:srgbClr val="FFFFFF"/>
      </a:lt2>
      <a:accent1>
        <a:srgbClr val="FF8200"/>
      </a:accent1>
      <a:accent2>
        <a:srgbClr val="00746F"/>
      </a:accent2>
      <a:accent3>
        <a:srgbClr val="E65933"/>
      </a:accent3>
      <a:accent4>
        <a:srgbClr val="FED535"/>
      </a:accent4>
      <a:accent5>
        <a:srgbClr val="517C96"/>
      </a:accent5>
      <a:accent6>
        <a:srgbClr val="8D204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FA8C6AB570D9459039B51A9DB8E6CA" ma:contentTypeVersion="4" ma:contentTypeDescription="Create a new document." ma:contentTypeScope="" ma:versionID="a40a8eec818f41c686182ef1bd230622">
  <xsd:schema xmlns:xsd="http://www.w3.org/2001/XMLSchema" xmlns:xs="http://www.w3.org/2001/XMLSchema" xmlns:p="http://schemas.microsoft.com/office/2006/metadata/properties" xmlns:ns2="58f90558-142f-47fc-8895-8037ff58f1ad" targetNamespace="http://schemas.microsoft.com/office/2006/metadata/properties" ma:root="true" ma:fieldsID="d1c3049bd3ca20e09b7851a3f137d50e" ns2:_="">
    <xsd:import namespace="58f90558-142f-47fc-8895-8037ff58f1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f90558-142f-47fc-8895-8037ff58f1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5E3FDB-9455-45B1-A394-350EF3CAE4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9BC2A7-41B9-40E4-9FB9-A3E90383D966}">
  <ds:schemaRefs>
    <ds:schemaRef ds:uri="http://schemas.microsoft.com/office/2006/metadata/properties"/>
    <ds:schemaRef ds:uri="http://schemas.microsoft.com/office/infopath/2007/PartnerControls"/>
    <ds:schemaRef ds:uri="6ce7f05b-413c-43f0-a405-4782f1c736f4"/>
    <ds:schemaRef ds:uri="52c5501b-ac23-4643-b2d1-99050004ecce"/>
  </ds:schemaRefs>
</ds:datastoreItem>
</file>

<file path=customXml/itemProps3.xml><?xml version="1.0" encoding="utf-8"?>
<ds:datastoreItem xmlns:ds="http://schemas.openxmlformats.org/officeDocument/2006/customXml" ds:itemID="{9FB8C694-34A5-49A4-AB6C-4CC2B17C37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f90558-142f-47fc-8895-8037ff58f1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14980</TotalTime>
  <Words>458</Words>
  <Application>Microsoft Office PowerPoint</Application>
  <PresentationFormat>Widescreen</PresentationFormat>
  <Paragraphs>83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UTK 2020_Orange</vt:lpstr>
      <vt:lpstr>Nonprofit Hospitals and Health Governance  Zack Buck 2026 Health Law Professors Conference Georgia State University College of Law June 5, 2026 </vt:lpstr>
      <vt:lpstr>PowerPoint Presentation</vt:lpstr>
      <vt:lpstr>PowerPoint Presentation</vt:lpstr>
      <vt:lpstr>PowerPoint Presentation</vt:lpstr>
      <vt:lpstr>THE BACKSTORY:  Nonprofits Under Siege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Nonprofit Governance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Peterson</dc:creator>
  <cp:lastModifiedBy>Buck, Zack (Zack)</cp:lastModifiedBy>
  <cp:revision>188</cp:revision>
  <dcterms:created xsi:type="dcterms:W3CDTF">2019-10-24T14:01:45Z</dcterms:created>
  <dcterms:modified xsi:type="dcterms:W3CDTF">2026-06-04T19:14:44Z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32590308</vt:lpwstr>
  </property>
  <property fmtid="{D5CDD505-2E9C-101B-9397-08002B2CF9AE}" pid="3" name="NXPowerLiteSettings">
    <vt:lpwstr>C9000AA0054001</vt:lpwstr>
  </property>
  <property fmtid="{D5CDD505-2E9C-101B-9397-08002B2CF9AE}" pid="4" name="NXPowerLiteVersion">
    <vt:lpwstr>D8.0.4</vt:lpwstr>
  </property>
  <property fmtid="{D5CDD505-2E9C-101B-9397-08002B2CF9AE}" pid="5" name="ContentTypeId">
    <vt:lpwstr>0x01010068FA8C6AB570D9459039B51A9DB8E6CA</vt:lpwstr>
  </property>
</Properties>
</file>