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7" r:id="rId3"/>
    <p:sldId id="259" r:id="rId4"/>
    <p:sldId id="261" r:id="rId5"/>
    <p:sldId id="272" r:id="rId6"/>
    <p:sldId id="282" r:id="rId7"/>
    <p:sldId id="276" r:id="rId8"/>
    <p:sldId id="277" r:id="rId9"/>
    <p:sldId id="281" r:id="rId10"/>
    <p:sldId id="269" r:id="rId11"/>
    <p:sldId id="270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50A"/>
    <a:srgbClr val="451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BE9A8-F240-4737-A9C1-20D2EB2FB9B1}" v="65" dt="2026-06-01T20:21:57.234"/>
    <p1510:client id="{E71E05BE-8CFF-44DD-92EF-2456942A4096}" v="233" dt="2026-06-02T17:08:25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301C0-3AE0-4DEF-9EE1-11B41868926C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EB70233-B4C0-4B98-9260-338DAC76D9B5}">
      <dgm:prSet/>
      <dgm:spPr/>
      <dgm:t>
        <a:bodyPr/>
        <a:lstStyle/>
        <a:p>
          <a:r>
            <a:rPr lang="en-US" dirty="0"/>
            <a:t>Continuity-of-Care Requirement</a:t>
          </a:r>
        </a:p>
      </dgm:t>
    </dgm:pt>
    <dgm:pt modelId="{89C11E81-EB50-4BE1-8782-F2876BEB14E7}" type="parTrans" cxnId="{10F662C7-03CA-44F4-8836-463F40B0B30A}">
      <dgm:prSet/>
      <dgm:spPr/>
      <dgm:t>
        <a:bodyPr/>
        <a:lstStyle/>
        <a:p>
          <a:endParaRPr lang="en-US"/>
        </a:p>
      </dgm:t>
    </dgm:pt>
    <dgm:pt modelId="{635D81E7-7979-4ADE-83C2-54C5587597B8}" type="sibTrans" cxnId="{10F662C7-03CA-44F4-8836-463F40B0B30A}">
      <dgm:prSet/>
      <dgm:spPr/>
      <dgm:t>
        <a:bodyPr/>
        <a:lstStyle/>
        <a:p>
          <a:endParaRPr lang="en-US"/>
        </a:p>
      </dgm:t>
    </dgm:pt>
    <dgm:pt modelId="{B3E09B80-632B-4349-B071-9B6B6D2BA401}">
      <dgm:prSet/>
      <dgm:spPr/>
      <dgm:t>
        <a:bodyPr/>
        <a:lstStyle/>
        <a:p>
          <a:r>
            <a:rPr lang="en-US"/>
            <a:t>Performance Bonds</a:t>
          </a:r>
        </a:p>
      </dgm:t>
    </dgm:pt>
    <dgm:pt modelId="{88BD2C88-B02F-4928-88EE-9A15DCE37F34}" type="parTrans" cxnId="{81726FB7-1E8A-45A8-A448-FEA6E9BA5AF7}">
      <dgm:prSet/>
      <dgm:spPr/>
      <dgm:t>
        <a:bodyPr/>
        <a:lstStyle/>
        <a:p>
          <a:endParaRPr lang="en-US"/>
        </a:p>
      </dgm:t>
    </dgm:pt>
    <dgm:pt modelId="{2E125A40-D2A4-4D7E-B775-73BCED7CC6C4}" type="sibTrans" cxnId="{81726FB7-1E8A-45A8-A448-FEA6E9BA5AF7}">
      <dgm:prSet/>
      <dgm:spPr/>
      <dgm:t>
        <a:bodyPr/>
        <a:lstStyle/>
        <a:p>
          <a:endParaRPr lang="en-US"/>
        </a:p>
      </dgm:t>
    </dgm:pt>
    <dgm:pt modelId="{B0169035-BFC5-44B0-B170-D722B276E9E2}">
      <dgm:prSet/>
      <dgm:spPr/>
      <dgm:t>
        <a:bodyPr/>
        <a:lstStyle/>
        <a:p>
          <a:r>
            <a:rPr lang="en-US"/>
            <a:t>Bankruptcy Reform </a:t>
          </a:r>
        </a:p>
      </dgm:t>
    </dgm:pt>
    <dgm:pt modelId="{97412ED2-EF5F-44D4-BA5A-9FF323477710}" type="parTrans" cxnId="{805BF3E2-7770-401E-A5E3-81174BF232B2}">
      <dgm:prSet/>
      <dgm:spPr/>
      <dgm:t>
        <a:bodyPr/>
        <a:lstStyle/>
        <a:p>
          <a:endParaRPr lang="en-US"/>
        </a:p>
      </dgm:t>
    </dgm:pt>
    <dgm:pt modelId="{BB2E37C3-47A0-4839-8C78-BB1C84287036}" type="sibTrans" cxnId="{805BF3E2-7770-401E-A5E3-81174BF232B2}">
      <dgm:prSet/>
      <dgm:spPr/>
      <dgm:t>
        <a:bodyPr/>
        <a:lstStyle/>
        <a:p>
          <a:endParaRPr lang="en-US"/>
        </a:p>
      </dgm:t>
    </dgm:pt>
    <dgm:pt modelId="{59B0372C-476A-43B3-BC57-4C9D7BE601D5}">
      <dgm:prSet/>
      <dgm:spPr/>
      <dgm:t>
        <a:bodyPr/>
        <a:lstStyle/>
        <a:p>
          <a:r>
            <a:rPr lang="en-US"/>
            <a:t>Guaranty Funds</a:t>
          </a:r>
        </a:p>
      </dgm:t>
    </dgm:pt>
    <dgm:pt modelId="{19AF86C7-B6E3-43B6-B32A-96951D40DCCA}" type="parTrans" cxnId="{87D91C97-2C17-4485-BD7E-552348C20A8F}">
      <dgm:prSet/>
      <dgm:spPr/>
      <dgm:t>
        <a:bodyPr/>
        <a:lstStyle/>
        <a:p>
          <a:endParaRPr lang="en-US"/>
        </a:p>
      </dgm:t>
    </dgm:pt>
    <dgm:pt modelId="{1DA41247-6AA3-46DA-8A8C-7708DB7F7AFD}" type="sibTrans" cxnId="{87D91C97-2C17-4485-BD7E-552348C20A8F}">
      <dgm:prSet/>
      <dgm:spPr/>
      <dgm:t>
        <a:bodyPr/>
        <a:lstStyle/>
        <a:p>
          <a:endParaRPr lang="en-US"/>
        </a:p>
      </dgm:t>
    </dgm:pt>
    <dgm:pt modelId="{B9245D91-A6B9-4ECD-9E48-33A136CB16E2}" type="pres">
      <dgm:prSet presAssocID="{7BE301C0-3AE0-4DEF-9EE1-11B4186892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FB55CC-236A-4E2B-80A3-A43D9B0A7C9C}" type="pres">
      <dgm:prSet presAssocID="{8EB70233-B4C0-4B98-9260-338DAC76D9B5}" presName="hierRoot1" presStyleCnt="0"/>
      <dgm:spPr/>
    </dgm:pt>
    <dgm:pt modelId="{E5575BE1-64EB-49DA-8015-7F243FAFE149}" type="pres">
      <dgm:prSet presAssocID="{8EB70233-B4C0-4B98-9260-338DAC76D9B5}" presName="composite" presStyleCnt="0"/>
      <dgm:spPr/>
    </dgm:pt>
    <dgm:pt modelId="{92D0D459-DBDC-4057-BBD2-211D232A4A6A}" type="pres">
      <dgm:prSet presAssocID="{8EB70233-B4C0-4B98-9260-338DAC76D9B5}" presName="background" presStyleLbl="node0" presStyleIdx="0" presStyleCnt="4"/>
      <dgm:spPr/>
    </dgm:pt>
    <dgm:pt modelId="{A317850A-BAF9-443F-9FE0-A2C570AA2722}" type="pres">
      <dgm:prSet presAssocID="{8EB70233-B4C0-4B98-9260-338DAC76D9B5}" presName="text" presStyleLbl="fgAcc0" presStyleIdx="0" presStyleCnt="4">
        <dgm:presLayoutVars>
          <dgm:chPref val="3"/>
        </dgm:presLayoutVars>
      </dgm:prSet>
      <dgm:spPr/>
    </dgm:pt>
    <dgm:pt modelId="{FDE0351C-651C-48C1-AD0D-D61164CC1A9B}" type="pres">
      <dgm:prSet presAssocID="{8EB70233-B4C0-4B98-9260-338DAC76D9B5}" presName="hierChild2" presStyleCnt="0"/>
      <dgm:spPr/>
    </dgm:pt>
    <dgm:pt modelId="{365F0C16-BA0E-49AB-AE98-344CEB94F3AC}" type="pres">
      <dgm:prSet presAssocID="{B3E09B80-632B-4349-B071-9B6B6D2BA401}" presName="hierRoot1" presStyleCnt="0"/>
      <dgm:spPr/>
    </dgm:pt>
    <dgm:pt modelId="{1E3C1634-9D46-47CB-862A-532155844345}" type="pres">
      <dgm:prSet presAssocID="{B3E09B80-632B-4349-B071-9B6B6D2BA401}" presName="composite" presStyleCnt="0"/>
      <dgm:spPr/>
    </dgm:pt>
    <dgm:pt modelId="{7737E9D5-2831-479B-92C0-ABA8394A8A41}" type="pres">
      <dgm:prSet presAssocID="{B3E09B80-632B-4349-B071-9B6B6D2BA401}" presName="background" presStyleLbl="node0" presStyleIdx="1" presStyleCnt="4"/>
      <dgm:spPr/>
    </dgm:pt>
    <dgm:pt modelId="{4C1F1456-6482-467F-B672-13E9D42C816E}" type="pres">
      <dgm:prSet presAssocID="{B3E09B80-632B-4349-B071-9B6B6D2BA401}" presName="text" presStyleLbl="fgAcc0" presStyleIdx="1" presStyleCnt="4">
        <dgm:presLayoutVars>
          <dgm:chPref val="3"/>
        </dgm:presLayoutVars>
      </dgm:prSet>
      <dgm:spPr/>
    </dgm:pt>
    <dgm:pt modelId="{064189CC-F4B6-4F6E-893E-E755A9F1CF08}" type="pres">
      <dgm:prSet presAssocID="{B3E09B80-632B-4349-B071-9B6B6D2BA401}" presName="hierChild2" presStyleCnt="0"/>
      <dgm:spPr/>
    </dgm:pt>
    <dgm:pt modelId="{650EB0A2-F424-45C8-810B-3CF2DF7B98CC}" type="pres">
      <dgm:prSet presAssocID="{B0169035-BFC5-44B0-B170-D722B276E9E2}" presName="hierRoot1" presStyleCnt="0"/>
      <dgm:spPr/>
    </dgm:pt>
    <dgm:pt modelId="{70B8F5A6-BD0C-43CD-ACA3-80004BFDA59F}" type="pres">
      <dgm:prSet presAssocID="{B0169035-BFC5-44B0-B170-D722B276E9E2}" presName="composite" presStyleCnt="0"/>
      <dgm:spPr/>
    </dgm:pt>
    <dgm:pt modelId="{8FA14303-5E41-4CD8-9452-129C70DA10FE}" type="pres">
      <dgm:prSet presAssocID="{B0169035-BFC5-44B0-B170-D722B276E9E2}" presName="background" presStyleLbl="node0" presStyleIdx="2" presStyleCnt="4"/>
      <dgm:spPr/>
    </dgm:pt>
    <dgm:pt modelId="{FA7042C1-03E0-4F9A-B06F-6AA2BAB7F56D}" type="pres">
      <dgm:prSet presAssocID="{B0169035-BFC5-44B0-B170-D722B276E9E2}" presName="text" presStyleLbl="fgAcc0" presStyleIdx="2" presStyleCnt="4">
        <dgm:presLayoutVars>
          <dgm:chPref val="3"/>
        </dgm:presLayoutVars>
      </dgm:prSet>
      <dgm:spPr/>
    </dgm:pt>
    <dgm:pt modelId="{6DDEAA18-0151-4F77-A451-FA0884D6AC5A}" type="pres">
      <dgm:prSet presAssocID="{B0169035-BFC5-44B0-B170-D722B276E9E2}" presName="hierChild2" presStyleCnt="0"/>
      <dgm:spPr/>
    </dgm:pt>
    <dgm:pt modelId="{BE5851A5-ACCD-4390-86E2-EABB30C632C7}" type="pres">
      <dgm:prSet presAssocID="{59B0372C-476A-43B3-BC57-4C9D7BE601D5}" presName="hierRoot1" presStyleCnt="0"/>
      <dgm:spPr/>
    </dgm:pt>
    <dgm:pt modelId="{8A6E30CE-2C64-4EB4-838B-64ADAAAD1E12}" type="pres">
      <dgm:prSet presAssocID="{59B0372C-476A-43B3-BC57-4C9D7BE601D5}" presName="composite" presStyleCnt="0"/>
      <dgm:spPr/>
    </dgm:pt>
    <dgm:pt modelId="{9DF94C75-F891-4C2A-A342-39A8404A4C62}" type="pres">
      <dgm:prSet presAssocID="{59B0372C-476A-43B3-BC57-4C9D7BE601D5}" presName="background" presStyleLbl="node0" presStyleIdx="3" presStyleCnt="4"/>
      <dgm:spPr/>
    </dgm:pt>
    <dgm:pt modelId="{098314EC-1755-4E98-AACD-7F0C035D5C4F}" type="pres">
      <dgm:prSet presAssocID="{59B0372C-476A-43B3-BC57-4C9D7BE601D5}" presName="text" presStyleLbl="fgAcc0" presStyleIdx="3" presStyleCnt="4">
        <dgm:presLayoutVars>
          <dgm:chPref val="3"/>
        </dgm:presLayoutVars>
      </dgm:prSet>
      <dgm:spPr/>
    </dgm:pt>
    <dgm:pt modelId="{7744A00C-D11B-4580-A3A3-2F1A29F90CAE}" type="pres">
      <dgm:prSet presAssocID="{59B0372C-476A-43B3-BC57-4C9D7BE601D5}" presName="hierChild2" presStyleCnt="0"/>
      <dgm:spPr/>
    </dgm:pt>
  </dgm:ptLst>
  <dgm:cxnLst>
    <dgm:cxn modelId="{9543670F-36E0-4DFC-BE49-5FDBDB7C0BA8}" type="presOf" srcId="{59B0372C-476A-43B3-BC57-4C9D7BE601D5}" destId="{098314EC-1755-4E98-AACD-7F0C035D5C4F}" srcOrd="0" destOrd="0" presId="urn:microsoft.com/office/officeart/2005/8/layout/hierarchy1"/>
    <dgm:cxn modelId="{5769666E-63BB-43F4-B17F-1F513DC8E74A}" type="presOf" srcId="{B0169035-BFC5-44B0-B170-D722B276E9E2}" destId="{FA7042C1-03E0-4F9A-B06F-6AA2BAB7F56D}" srcOrd="0" destOrd="0" presId="urn:microsoft.com/office/officeart/2005/8/layout/hierarchy1"/>
    <dgm:cxn modelId="{4DE6CD76-F879-43E3-8D9E-FF46A0C5CD21}" type="presOf" srcId="{B3E09B80-632B-4349-B071-9B6B6D2BA401}" destId="{4C1F1456-6482-467F-B672-13E9D42C816E}" srcOrd="0" destOrd="0" presId="urn:microsoft.com/office/officeart/2005/8/layout/hierarchy1"/>
    <dgm:cxn modelId="{87D91C97-2C17-4485-BD7E-552348C20A8F}" srcId="{7BE301C0-3AE0-4DEF-9EE1-11B41868926C}" destId="{59B0372C-476A-43B3-BC57-4C9D7BE601D5}" srcOrd="3" destOrd="0" parTransId="{19AF86C7-B6E3-43B6-B32A-96951D40DCCA}" sibTransId="{1DA41247-6AA3-46DA-8A8C-7708DB7F7AFD}"/>
    <dgm:cxn modelId="{6C8F81AF-FF64-4E9F-A41C-4137C047C302}" type="presOf" srcId="{7BE301C0-3AE0-4DEF-9EE1-11B41868926C}" destId="{B9245D91-A6B9-4ECD-9E48-33A136CB16E2}" srcOrd="0" destOrd="0" presId="urn:microsoft.com/office/officeart/2005/8/layout/hierarchy1"/>
    <dgm:cxn modelId="{81726FB7-1E8A-45A8-A448-FEA6E9BA5AF7}" srcId="{7BE301C0-3AE0-4DEF-9EE1-11B41868926C}" destId="{B3E09B80-632B-4349-B071-9B6B6D2BA401}" srcOrd="1" destOrd="0" parTransId="{88BD2C88-B02F-4928-88EE-9A15DCE37F34}" sibTransId="{2E125A40-D2A4-4D7E-B775-73BCED7CC6C4}"/>
    <dgm:cxn modelId="{10F662C7-03CA-44F4-8836-463F40B0B30A}" srcId="{7BE301C0-3AE0-4DEF-9EE1-11B41868926C}" destId="{8EB70233-B4C0-4B98-9260-338DAC76D9B5}" srcOrd="0" destOrd="0" parTransId="{89C11E81-EB50-4BE1-8782-F2876BEB14E7}" sibTransId="{635D81E7-7979-4ADE-83C2-54C5587597B8}"/>
    <dgm:cxn modelId="{890E63CA-49F1-4D51-8C94-7878DF0F1688}" type="presOf" srcId="{8EB70233-B4C0-4B98-9260-338DAC76D9B5}" destId="{A317850A-BAF9-443F-9FE0-A2C570AA2722}" srcOrd="0" destOrd="0" presId="urn:microsoft.com/office/officeart/2005/8/layout/hierarchy1"/>
    <dgm:cxn modelId="{805BF3E2-7770-401E-A5E3-81174BF232B2}" srcId="{7BE301C0-3AE0-4DEF-9EE1-11B41868926C}" destId="{B0169035-BFC5-44B0-B170-D722B276E9E2}" srcOrd="2" destOrd="0" parTransId="{97412ED2-EF5F-44D4-BA5A-9FF323477710}" sibTransId="{BB2E37C3-47A0-4839-8C78-BB1C84287036}"/>
    <dgm:cxn modelId="{2D554D98-FB83-4ACE-AECF-A61B9C9FA4DC}" type="presParOf" srcId="{B9245D91-A6B9-4ECD-9E48-33A136CB16E2}" destId="{ABFB55CC-236A-4E2B-80A3-A43D9B0A7C9C}" srcOrd="0" destOrd="0" presId="urn:microsoft.com/office/officeart/2005/8/layout/hierarchy1"/>
    <dgm:cxn modelId="{F27F8194-AF1B-4BA2-A53D-13C37FD8DAA4}" type="presParOf" srcId="{ABFB55CC-236A-4E2B-80A3-A43D9B0A7C9C}" destId="{E5575BE1-64EB-49DA-8015-7F243FAFE149}" srcOrd="0" destOrd="0" presId="urn:microsoft.com/office/officeart/2005/8/layout/hierarchy1"/>
    <dgm:cxn modelId="{72E720D8-016F-4B4A-A81A-A19FA8B9D4DC}" type="presParOf" srcId="{E5575BE1-64EB-49DA-8015-7F243FAFE149}" destId="{92D0D459-DBDC-4057-BBD2-211D232A4A6A}" srcOrd="0" destOrd="0" presId="urn:microsoft.com/office/officeart/2005/8/layout/hierarchy1"/>
    <dgm:cxn modelId="{DEBE33DE-E9E9-469B-94AC-8B395A15C086}" type="presParOf" srcId="{E5575BE1-64EB-49DA-8015-7F243FAFE149}" destId="{A317850A-BAF9-443F-9FE0-A2C570AA2722}" srcOrd="1" destOrd="0" presId="urn:microsoft.com/office/officeart/2005/8/layout/hierarchy1"/>
    <dgm:cxn modelId="{962D0B70-C54F-4E7D-BD8B-B12137836CC7}" type="presParOf" srcId="{ABFB55CC-236A-4E2B-80A3-A43D9B0A7C9C}" destId="{FDE0351C-651C-48C1-AD0D-D61164CC1A9B}" srcOrd="1" destOrd="0" presId="urn:microsoft.com/office/officeart/2005/8/layout/hierarchy1"/>
    <dgm:cxn modelId="{7C5B381E-DD33-442A-B2BC-08BC2DBC47A1}" type="presParOf" srcId="{B9245D91-A6B9-4ECD-9E48-33A136CB16E2}" destId="{365F0C16-BA0E-49AB-AE98-344CEB94F3AC}" srcOrd="1" destOrd="0" presId="urn:microsoft.com/office/officeart/2005/8/layout/hierarchy1"/>
    <dgm:cxn modelId="{AE8A9BD4-2549-40EF-B7C6-604B35AE0181}" type="presParOf" srcId="{365F0C16-BA0E-49AB-AE98-344CEB94F3AC}" destId="{1E3C1634-9D46-47CB-862A-532155844345}" srcOrd="0" destOrd="0" presId="urn:microsoft.com/office/officeart/2005/8/layout/hierarchy1"/>
    <dgm:cxn modelId="{6F3D15A5-09E5-4A80-8DA7-E4C66CF7A2F8}" type="presParOf" srcId="{1E3C1634-9D46-47CB-862A-532155844345}" destId="{7737E9D5-2831-479B-92C0-ABA8394A8A41}" srcOrd="0" destOrd="0" presId="urn:microsoft.com/office/officeart/2005/8/layout/hierarchy1"/>
    <dgm:cxn modelId="{C0977659-7B96-4E7B-8B1B-A208EDDAF5A2}" type="presParOf" srcId="{1E3C1634-9D46-47CB-862A-532155844345}" destId="{4C1F1456-6482-467F-B672-13E9D42C816E}" srcOrd="1" destOrd="0" presId="urn:microsoft.com/office/officeart/2005/8/layout/hierarchy1"/>
    <dgm:cxn modelId="{A9A46862-5CC4-4281-8907-59EA2B1F383C}" type="presParOf" srcId="{365F0C16-BA0E-49AB-AE98-344CEB94F3AC}" destId="{064189CC-F4B6-4F6E-893E-E755A9F1CF08}" srcOrd="1" destOrd="0" presId="urn:microsoft.com/office/officeart/2005/8/layout/hierarchy1"/>
    <dgm:cxn modelId="{A75618E8-DE44-4555-A10F-BDA246EEB6B6}" type="presParOf" srcId="{B9245D91-A6B9-4ECD-9E48-33A136CB16E2}" destId="{650EB0A2-F424-45C8-810B-3CF2DF7B98CC}" srcOrd="2" destOrd="0" presId="urn:microsoft.com/office/officeart/2005/8/layout/hierarchy1"/>
    <dgm:cxn modelId="{8000E06B-23A6-4CC6-94A9-AD2D5A7D3B7E}" type="presParOf" srcId="{650EB0A2-F424-45C8-810B-3CF2DF7B98CC}" destId="{70B8F5A6-BD0C-43CD-ACA3-80004BFDA59F}" srcOrd="0" destOrd="0" presId="urn:microsoft.com/office/officeart/2005/8/layout/hierarchy1"/>
    <dgm:cxn modelId="{B7CF6F6C-CF56-47FE-ADF0-14A4B57C67B1}" type="presParOf" srcId="{70B8F5A6-BD0C-43CD-ACA3-80004BFDA59F}" destId="{8FA14303-5E41-4CD8-9452-129C70DA10FE}" srcOrd="0" destOrd="0" presId="urn:microsoft.com/office/officeart/2005/8/layout/hierarchy1"/>
    <dgm:cxn modelId="{80C41CCA-F6A5-43C3-8936-510E8A34C488}" type="presParOf" srcId="{70B8F5A6-BD0C-43CD-ACA3-80004BFDA59F}" destId="{FA7042C1-03E0-4F9A-B06F-6AA2BAB7F56D}" srcOrd="1" destOrd="0" presId="urn:microsoft.com/office/officeart/2005/8/layout/hierarchy1"/>
    <dgm:cxn modelId="{932C0DBE-BF72-4E8D-8278-454B2F809FBD}" type="presParOf" srcId="{650EB0A2-F424-45C8-810B-3CF2DF7B98CC}" destId="{6DDEAA18-0151-4F77-A451-FA0884D6AC5A}" srcOrd="1" destOrd="0" presId="urn:microsoft.com/office/officeart/2005/8/layout/hierarchy1"/>
    <dgm:cxn modelId="{46D17474-179B-4F8F-B836-60AFC6D613EB}" type="presParOf" srcId="{B9245D91-A6B9-4ECD-9E48-33A136CB16E2}" destId="{BE5851A5-ACCD-4390-86E2-EABB30C632C7}" srcOrd="3" destOrd="0" presId="urn:microsoft.com/office/officeart/2005/8/layout/hierarchy1"/>
    <dgm:cxn modelId="{99BD2D95-DAFA-4F2A-BBDC-FB03A34FB96B}" type="presParOf" srcId="{BE5851A5-ACCD-4390-86E2-EABB30C632C7}" destId="{8A6E30CE-2C64-4EB4-838B-64ADAAAD1E12}" srcOrd="0" destOrd="0" presId="urn:microsoft.com/office/officeart/2005/8/layout/hierarchy1"/>
    <dgm:cxn modelId="{D6ABF731-E560-4075-9379-6D3CB96D23C6}" type="presParOf" srcId="{8A6E30CE-2C64-4EB4-838B-64ADAAAD1E12}" destId="{9DF94C75-F891-4C2A-A342-39A8404A4C62}" srcOrd="0" destOrd="0" presId="urn:microsoft.com/office/officeart/2005/8/layout/hierarchy1"/>
    <dgm:cxn modelId="{4702D954-4B90-491B-82AE-3C0C2B693A36}" type="presParOf" srcId="{8A6E30CE-2C64-4EB4-838B-64ADAAAD1E12}" destId="{098314EC-1755-4E98-AACD-7F0C035D5C4F}" srcOrd="1" destOrd="0" presId="urn:microsoft.com/office/officeart/2005/8/layout/hierarchy1"/>
    <dgm:cxn modelId="{47BD03C0-EDFD-411A-A2DD-36D33244AE4C}" type="presParOf" srcId="{BE5851A5-ACCD-4390-86E2-EABB30C632C7}" destId="{7744A00C-D11B-4580-A3A3-2F1A29F90C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0D459-DBDC-4057-BBD2-211D232A4A6A}">
      <dsp:nvSpPr>
        <dsp:cNvPr id="0" name=""/>
        <dsp:cNvSpPr/>
      </dsp:nvSpPr>
      <dsp:spPr>
        <a:xfrm>
          <a:off x="3058" y="1010222"/>
          <a:ext cx="2183710" cy="138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7850A-BAF9-443F-9FE0-A2C570AA2722}">
      <dsp:nvSpPr>
        <dsp:cNvPr id="0" name=""/>
        <dsp:cNvSpPr/>
      </dsp:nvSpPr>
      <dsp:spPr>
        <a:xfrm>
          <a:off x="245692" y="1240724"/>
          <a:ext cx="2183710" cy="1386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Continuity-of-Care Requirement</a:t>
          </a:r>
        </a:p>
      </dsp:txBody>
      <dsp:txXfrm>
        <a:off x="286306" y="1281338"/>
        <a:ext cx="2102482" cy="1305428"/>
      </dsp:txXfrm>
    </dsp:sp>
    <dsp:sp modelId="{7737E9D5-2831-479B-92C0-ABA8394A8A41}">
      <dsp:nvSpPr>
        <dsp:cNvPr id="0" name=""/>
        <dsp:cNvSpPr/>
      </dsp:nvSpPr>
      <dsp:spPr>
        <a:xfrm>
          <a:off x="2672037" y="1010222"/>
          <a:ext cx="2183710" cy="138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F1456-6482-467F-B672-13E9D42C816E}">
      <dsp:nvSpPr>
        <dsp:cNvPr id="0" name=""/>
        <dsp:cNvSpPr/>
      </dsp:nvSpPr>
      <dsp:spPr>
        <a:xfrm>
          <a:off x="2914672" y="1240724"/>
          <a:ext cx="2183710" cy="1386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Performance Bonds</a:t>
          </a:r>
        </a:p>
      </dsp:txBody>
      <dsp:txXfrm>
        <a:off x="2955286" y="1281338"/>
        <a:ext cx="2102482" cy="1305428"/>
      </dsp:txXfrm>
    </dsp:sp>
    <dsp:sp modelId="{8FA14303-5E41-4CD8-9452-129C70DA10FE}">
      <dsp:nvSpPr>
        <dsp:cNvPr id="0" name=""/>
        <dsp:cNvSpPr/>
      </dsp:nvSpPr>
      <dsp:spPr>
        <a:xfrm>
          <a:off x="5341017" y="1010222"/>
          <a:ext cx="2183710" cy="138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042C1-03E0-4F9A-B06F-6AA2BAB7F56D}">
      <dsp:nvSpPr>
        <dsp:cNvPr id="0" name=""/>
        <dsp:cNvSpPr/>
      </dsp:nvSpPr>
      <dsp:spPr>
        <a:xfrm>
          <a:off x="5583651" y="1240724"/>
          <a:ext cx="2183710" cy="1386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Bankruptcy Reform </a:t>
          </a:r>
        </a:p>
      </dsp:txBody>
      <dsp:txXfrm>
        <a:off x="5624265" y="1281338"/>
        <a:ext cx="2102482" cy="1305428"/>
      </dsp:txXfrm>
    </dsp:sp>
    <dsp:sp modelId="{9DF94C75-F891-4C2A-A342-39A8404A4C62}">
      <dsp:nvSpPr>
        <dsp:cNvPr id="0" name=""/>
        <dsp:cNvSpPr/>
      </dsp:nvSpPr>
      <dsp:spPr>
        <a:xfrm>
          <a:off x="8009996" y="1010222"/>
          <a:ext cx="2183710" cy="13866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314EC-1755-4E98-AACD-7F0C035D5C4F}">
      <dsp:nvSpPr>
        <dsp:cNvPr id="0" name=""/>
        <dsp:cNvSpPr/>
      </dsp:nvSpPr>
      <dsp:spPr>
        <a:xfrm>
          <a:off x="8252631" y="1240724"/>
          <a:ext cx="2183710" cy="1386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Guaranty Funds</a:t>
          </a:r>
        </a:p>
      </dsp:txBody>
      <dsp:txXfrm>
        <a:off x="8293245" y="1281338"/>
        <a:ext cx="2102482" cy="130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1280-681F-4517-9149-61FED8609D48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A95A3-0FCC-4F3E-8B39-0A560A786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A95A3-0FCC-4F3E-8B39-0A560A7864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7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A95A3-0FCC-4F3E-8B39-0A560A7864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7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2159A-5633-33F0-5A1E-BC1977F56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32B4C-EF14-C2F0-9F17-098D6EAAA2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71F86E-7BA5-BB2E-6E50-A8EBEEE35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0674-95EF-853D-06ED-2B29E688AD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A95A3-0FCC-4F3E-8B39-0A560A7864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6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271E-5195-B2FB-F543-9007C2F28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CA583-28CC-36F1-62B3-6B4A9E8A9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608CE9-031A-AD0C-9E50-3DBECF66C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B7055-9EEC-A5D9-9974-327C71D7E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A95A3-0FCC-4F3E-8B39-0A560A7864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9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A95A3-0FCC-4F3E-8B39-0A560A7864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1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A95A3-0FCC-4F3E-8B39-0A560A7864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9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95D3-AA41-FDA8-EEA2-D4CC706CA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9D6F5-98E7-75E5-7493-49DC8D444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15C60-E210-5F7B-28CF-88842D59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CE0-E4A5-4698-869B-7C3AD039BED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97DAD-5B73-6713-9035-59149EA5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71C9-CAE1-5B3F-C71F-CB374E90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F52-09A7-4979-93A0-821ADD2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8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9912-D341-1BBB-FF0D-7DEA2E16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AB248-11D5-871A-1C68-EBF1F3B81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E1425-A7D3-B0E6-C37C-365A2695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CE0-E4A5-4698-869B-7C3AD039BED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7768B-863F-BEA8-E680-E1232E16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D6BF9-256E-7CB9-2BEF-026B960B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F52-09A7-4979-93A0-821ADD2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9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E2AD3-E2D4-2093-67B2-BEAA7629E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F1708-2E58-B73D-B418-CA7E99FAD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36CA4-168F-F24C-57A3-1328E606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CE0-E4A5-4698-869B-7C3AD039BED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9D538-4E78-C756-74A7-689A77C8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2A0CE-5794-82EE-F9A8-B83BB0A0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F52-09A7-4979-93A0-821ADD2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12B4-F10A-B227-8D79-1263EC47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A3081-57F2-A567-D686-31AA1F9CA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D1E9C-254D-B9F6-F519-346F43C79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CE0-E4A5-4698-869B-7C3AD039BED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5E739-6ACA-33B8-DF8A-A97BF174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05821-9478-8119-3448-13AE21C7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F52-09A7-4979-93A0-821ADD2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8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64AE-AFCB-0DB7-3A99-F291FE52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75149-101E-78DF-5F55-D9EB3822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66221-0A2B-8AB3-F39B-10A3472A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CE0-E4A5-4698-869B-7C3AD039BED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242C9-5DB3-4B34-D563-1A195D59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F8A95-5C7B-3AD9-25E2-957FE3F7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F52-09A7-4979-93A0-821ADD2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0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CFDB-2D6C-4A65-7E3F-23614AF4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85DEF-03CD-8AFF-2DB1-5C5469440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A4443-C218-5FB9-743B-42640092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EF0B2-5AFF-9339-47E7-AB691ABA3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CE0-E4A5-4698-869B-7C3AD039BED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7AAAF-C9E7-910F-8BC0-E5BCA709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F2ED4-EB69-6F3A-2360-766BF4A2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F52-09A7-4979-93A0-821ADD2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A5FD-7FE4-2FB2-D8AD-C285B5B1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DDF9F-DA3F-8F03-FB8E-7252AEE0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27546-71BA-D918-B2C1-7263AABD1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65381-27D5-948D-F103-AABBDC168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D6707-3A00-E23D-6EAD-11EA074C0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DBF375-309C-7CB6-C3DB-AF078191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CE0-E4A5-4698-869B-7C3AD039BED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5A45B0-89D5-1A0C-D4E4-7366E1AB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DDBF8-F989-FBD7-3626-F7A469E3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F52-09A7-4979-93A0-821ADD2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4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C4F9-6673-0BCC-F3BB-247A37EA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777F6-70FD-E478-020A-A5AE87BD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CE0-E4A5-4698-869B-7C3AD039BED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0A760-0D21-F13B-74BF-FBABAA57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E3C60-5972-3B22-1FA8-95A5ED81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F52-09A7-4979-93A0-821ADD2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4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4F9F9-8922-D8D0-D18A-D93F9968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CE0-E4A5-4698-869B-7C3AD039BED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DBBDE-935C-02C3-9E49-5FE40513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DEF80-0EF7-E215-7EF3-D9E65AB5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F52-09A7-4979-93A0-821ADD2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64C5-8B7D-073A-33D8-86AE58FF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4D07B-D16D-7EAE-3CB4-A25423999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21713-6A2C-8010-7621-71EC005C1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DE724-76A3-E243-F613-C2C05E7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CE0-E4A5-4698-869B-7C3AD039BED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C09DF-570A-6199-36D0-EC8D914A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2650C-FC28-BD3A-E020-6A4FE09C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F52-09A7-4979-93A0-821ADD2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BFD-E1DF-549E-AFDA-373C615B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54086-BC79-9640-7027-2E45857B0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7FB7A-2E46-FFC5-6E96-D01CDBCE5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75677-3B39-546E-E6B6-95E90B9D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CE0-E4A5-4698-869B-7C3AD039BED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DA3B2-3E1D-67E8-400F-CDD2744C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65A6A-F951-D154-4B3F-436C05A1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DF52-09A7-4979-93A0-821ADD2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6EC34-E92A-99C8-EDB1-AD1446B6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99F81-939F-2BAD-1850-5AD5FB457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DF803-08A1-A61E-9297-3DC38BF73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55ECE0-E4A5-4698-869B-7C3AD039BED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1B900-735F-D00D-7D86-089839CFC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30C81-2C37-980D-6041-82D32186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E3DF52-09A7-4979-93A0-821ADD2E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7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E8612-3BB6-D018-052E-5BE53F434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151116"/>
            <a:ext cx="9231410" cy="2184751"/>
          </a:xfrm>
        </p:spPr>
        <p:txBody>
          <a:bodyPr anchor="b">
            <a:normAutofit/>
          </a:bodyPr>
          <a:lstStyle/>
          <a:p>
            <a:pPr algn="l"/>
            <a:r>
              <a:rPr lang="en-US" sz="5000" dirty="0"/>
              <a:t>Disruption of Care Arising from Equity Acquisition of Providers: Problems and Possible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FF24-5506-866F-EAB3-2E836B75D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3766456"/>
            <a:ext cx="7132335" cy="1940428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en-US" sz="2800" dirty="0"/>
              <a:t>Mark A. Hall</a:t>
            </a:r>
            <a:br>
              <a:rPr lang="en-US" sz="2800" dirty="0"/>
            </a:br>
            <a:r>
              <a:rPr lang="en-US" dirty="0"/>
              <a:t>Professor of Law and Public Health</a:t>
            </a:r>
            <a:br>
              <a:rPr lang="en-US" dirty="0"/>
            </a:br>
            <a:r>
              <a:rPr lang="en-US" dirty="0"/>
              <a:t>Wake Forest University School of Law</a:t>
            </a:r>
            <a:br>
              <a:rPr lang="en-US" sz="2600" dirty="0"/>
            </a:br>
            <a:endParaRPr lang="en-US" sz="2600" dirty="0"/>
          </a:p>
          <a:p>
            <a:pPr algn="l"/>
            <a:r>
              <a:rPr lang="en-US" sz="2800" dirty="0"/>
              <a:t>Joseph A. Singleton</a:t>
            </a:r>
            <a:br>
              <a:rPr lang="en-US" sz="2800" dirty="0"/>
            </a:br>
            <a:r>
              <a:rPr lang="en-US" dirty="0"/>
              <a:t>Assistant Professor of Law</a:t>
            </a:r>
            <a:br>
              <a:rPr lang="en-US" dirty="0"/>
            </a:br>
            <a:r>
              <a:rPr lang="en-US" dirty="0"/>
              <a:t>University of St. Thomas School of Law</a:t>
            </a:r>
          </a:p>
        </p:txBody>
      </p:sp>
    </p:spTree>
    <p:extLst>
      <p:ext uri="{BB962C8B-B14F-4D97-AF65-F5344CB8AC3E}">
        <p14:creationId xmlns:p14="http://schemas.microsoft.com/office/powerpoint/2010/main" val="39237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1AD30-18CE-9DF1-180D-8A1A09D69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369E-1308-3E24-BC35-958BD020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539"/>
            <a:ext cx="10515600" cy="51630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Key Aspect of Financialized-Driven Patient-Care Disruptions</a:t>
            </a:r>
          </a:p>
          <a:p>
            <a:pPr lvl="1"/>
            <a:r>
              <a:rPr lang="en-US" dirty="0"/>
              <a:t>Purpose of Bankruptcy to Preserve Value of Underlying Entity for Creditors</a:t>
            </a:r>
          </a:p>
          <a:p>
            <a:pPr marL="0" indent="0">
              <a:buNone/>
            </a:pPr>
            <a:r>
              <a:rPr lang="en-US" b="1" dirty="0"/>
              <a:t>Patient Care Ombudsmen (11 U.S.C.§ 333, 2005)</a:t>
            </a:r>
          </a:p>
          <a:p>
            <a:pPr lvl="1"/>
            <a:r>
              <a:rPr lang="en-US" dirty="0"/>
              <a:t>Appointed to Monitor Quality of PT Care &amp; Rep. PT’s interests in “Health Care Business” (Acute/Inpatient) Bankruptcy Unless Unnecessary </a:t>
            </a:r>
          </a:p>
          <a:p>
            <a:pPr marL="0" indent="0">
              <a:buNone/>
            </a:pPr>
            <a:r>
              <a:rPr lang="en-US" b="1" dirty="0"/>
              <a:t>Amend 11 U.S.C.§ 333</a:t>
            </a:r>
          </a:p>
          <a:p>
            <a:pPr lvl="1"/>
            <a:r>
              <a:rPr lang="en-US" dirty="0"/>
              <a:t>Empower Ombudsmen to Enforce CoC Requirements</a:t>
            </a:r>
          </a:p>
          <a:p>
            <a:pPr lvl="1"/>
            <a:r>
              <a:rPr lang="en-US" dirty="0"/>
              <a:t>Require Continuity-Bond Insurers to Adhere to Legitimate Determinations Made by Appointed Patient Care Ombudsmen </a:t>
            </a:r>
          </a:p>
          <a:p>
            <a:pPr marL="0" indent="0">
              <a:buNone/>
            </a:pPr>
            <a:r>
              <a:rPr lang="en-US" b="1" dirty="0"/>
              <a:t>Pros/Cons</a:t>
            </a:r>
          </a:p>
          <a:p>
            <a:pPr lvl="1"/>
            <a:r>
              <a:rPr lang="en-US" dirty="0"/>
              <a:t>Pre-Existing Legislation, Some Demonstrated Efficacy</a:t>
            </a:r>
          </a:p>
          <a:p>
            <a:pPr lvl="1"/>
            <a:r>
              <a:rPr lang="en-US" dirty="0"/>
              <a:t>Does Not Cover Clinician Turnover, Better Suited for Larger Providers</a:t>
            </a:r>
          </a:p>
          <a:p>
            <a:pPr lvl="1"/>
            <a:r>
              <a:rPr lang="en-US" dirty="0"/>
              <a:t>Timeliness and Estate Costs of Ombudsmen Appointment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E7BD4B-E23B-D66C-2B75-381A6DB7AC9C}"/>
              </a:ext>
            </a:extLst>
          </p:cNvPr>
          <p:cNvSpPr txBox="1">
            <a:spLocks/>
          </p:cNvSpPr>
          <p:nvPr/>
        </p:nvSpPr>
        <p:spPr>
          <a:xfrm>
            <a:off x="838199" y="609539"/>
            <a:ext cx="10548257" cy="72469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7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III. Bankruptcy Reform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A6366-27E5-605C-A79E-22A0783A3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" y="609539"/>
            <a:ext cx="664301" cy="72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AEA7B-6AF9-F028-97A8-FA4ADD823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5716-2286-5FD7-0BE4-4278864E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911"/>
            <a:ext cx="10515600" cy="49654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Regulated, Pooled Guaranty Funds </a:t>
            </a:r>
          </a:p>
          <a:p>
            <a:pPr lvl="1"/>
            <a:r>
              <a:rPr lang="en-US" dirty="0"/>
              <a:t>How Insurance Industry Guarantees Its Own Performance</a:t>
            </a:r>
          </a:p>
          <a:p>
            <a:pPr lvl="1"/>
            <a:r>
              <a:rPr lang="en-US" dirty="0"/>
              <a:t>State-Mandated and Regulated “Safety Net” if Insurance Insolvent</a:t>
            </a:r>
          </a:p>
          <a:p>
            <a:pPr lvl="1"/>
            <a:r>
              <a:rPr lang="en-US" dirty="0"/>
              <a:t>States Require Pooled Backstop Fund Based on Insurer Size </a:t>
            </a:r>
          </a:p>
          <a:p>
            <a:pPr lvl="2"/>
            <a:r>
              <a:rPr lang="en-US" dirty="0"/>
              <a:t>Usually Number of Policies w/in Area (e.g. Life, Annuity, Health, etc.) </a:t>
            </a:r>
          </a:p>
          <a:p>
            <a:pPr marL="0" indent="0">
              <a:buNone/>
            </a:pPr>
            <a:r>
              <a:rPr lang="en-US" b="1" dirty="0"/>
              <a:t>Pros/Cons</a:t>
            </a:r>
          </a:p>
          <a:p>
            <a:pPr lvl="1"/>
            <a:r>
              <a:rPr lang="en-US" dirty="0"/>
              <a:t>Pre-Existing in Insurance &amp; Similar to Licensure Bonds </a:t>
            </a:r>
          </a:p>
          <a:p>
            <a:pPr lvl="2"/>
            <a:r>
              <a:rPr lang="en-US" dirty="0"/>
              <a:t>E.g., Automobile Dealerships, About Protecting Consumers</a:t>
            </a:r>
          </a:p>
          <a:p>
            <a:pPr lvl="1"/>
            <a:r>
              <a:rPr lang="en-US" dirty="0"/>
              <a:t>Smaller Providers, Reduce Transactional Costs in Bonding</a:t>
            </a:r>
          </a:p>
          <a:p>
            <a:pPr lvl="1"/>
            <a:r>
              <a:rPr lang="en-US" dirty="0"/>
              <a:t>No Variation Among Risk/Type of Providers</a:t>
            </a:r>
          </a:p>
          <a:p>
            <a:pPr lvl="1"/>
            <a:r>
              <a:rPr lang="en-US" dirty="0"/>
              <a:t>Medical Boards Regulate Physicians? Adjudication/Oversight?</a:t>
            </a:r>
          </a:p>
          <a:p>
            <a:pPr lvl="1"/>
            <a:r>
              <a:rPr lang="en-US" dirty="0"/>
              <a:t>Medical Board Better Suited Than Surety Bond Companies or Bankruptcy Courts to Evaluate Medical Issues w/Patient Care Disruption </a:t>
            </a:r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64080F-02A4-930B-0BE5-B6C428D22048}"/>
              </a:ext>
            </a:extLst>
          </p:cNvPr>
          <p:cNvSpPr txBox="1">
            <a:spLocks/>
          </p:cNvSpPr>
          <p:nvPr/>
        </p:nvSpPr>
        <p:spPr>
          <a:xfrm>
            <a:off x="838199" y="609539"/>
            <a:ext cx="10548257" cy="72469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7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IV. Guaranty Funds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6D74A-7D9E-0D5A-3921-7DE89DAE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" y="609539"/>
            <a:ext cx="664301" cy="72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CAF79550-E1C1-4C46-745F-B4FB4AAFF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/>
          <a:stretch>
            <a:fillRect/>
          </a:stretch>
        </p:blipFill>
        <p:spPr bwMode="auto">
          <a:xfrm>
            <a:off x="928687" y="1941058"/>
            <a:ext cx="10334625" cy="45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3E175-EE9F-E184-28FE-0B48A0F80A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771"/>
          <a:stretch>
            <a:fillRect/>
          </a:stretch>
        </p:blipFill>
        <p:spPr>
          <a:xfrm>
            <a:off x="928687" y="4822369"/>
            <a:ext cx="10334625" cy="1630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508E5-B409-2CE5-FF6B-7352A83C5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1" y="609539"/>
            <a:ext cx="664301" cy="7246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F19023-C219-59CC-40A8-5BD1618AF68F}"/>
              </a:ext>
            </a:extLst>
          </p:cNvPr>
          <p:cNvSpPr txBox="1">
            <a:spLocks/>
          </p:cNvSpPr>
          <p:nvPr/>
        </p:nvSpPr>
        <p:spPr>
          <a:xfrm>
            <a:off x="838199" y="609539"/>
            <a:ext cx="10548257" cy="72469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75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Untested Proposals with Lots of Complexities, But…</a:t>
            </a:r>
          </a:p>
        </p:txBody>
      </p:sp>
    </p:spTree>
    <p:extLst>
      <p:ext uri="{BB962C8B-B14F-4D97-AF65-F5344CB8AC3E}">
        <p14:creationId xmlns:p14="http://schemas.microsoft.com/office/powerpoint/2010/main" val="3417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04595-3678-3CA3-8B70-DAD7A6F7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Patient Care Disruption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F1C33-4CB4-282C-9586-D298EC65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60321"/>
            <a:ext cx="10907486" cy="3924992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Outside investors (e.g.  PE firms) take control of a provider entity (e.g. physician group) and </a:t>
            </a:r>
          </a:p>
          <a:p>
            <a:pPr lvl="2"/>
            <a:r>
              <a:rPr lang="en-US" dirty="0"/>
              <a:t>Fire or replace employed professionals, or</a:t>
            </a:r>
          </a:p>
          <a:p>
            <a:pPr lvl="2"/>
            <a:r>
              <a:rPr lang="en-US" dirty="0"/>
              <a:t>Financialized Management Drives away medical professionals who dislike the changed environment or working conditions</a:t>
            </a:r>
          </a:p>
          <a:p>
            <a:pPr lvl="2"/>
            <a:r>
              <a:rPr lang="en-US" dirty="0"/>
              <a:t>27.5% greater physician turnover rate after PE acquisition (Zhu)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Investors’ subsequent decisions to either disinvest or reduce services for financial reasons can remove support for existing treatment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Hospital Bankruptcy impairs local physician contracts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ssion Health: HCA Healthcare Welcomes You | HCA Healthcare Magazine">
            <a:extLst>
              <a:ext uri="{FF2B5EF4-FFF2-40B4-BE49-F238E27FC236}">
                <a16:creationId xmlns:a16="http://schemas.microsoft.com/office/drawing/2014/main" id="{0E528DE4-A4C9-6D2D-3FA6-3ECDCFDF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r="28639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102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8EC1C-219A-E831-802B-D7575BEC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Mission Hospital – Asheville, NC Case Study</a:t>
            </a:r>
          </a:p>
        </p:txBody>
      </p: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5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9B298-33E4-60E6-F0F1-62070F6D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Problems &amp; Policy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A275B-0888-0B1C-0496-769BBA5F1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720025"/>
            <a:ext cx="10907487" cy="39689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b="1" dirty="0"/>
              <a:t>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Medical Professionals Have Duty to Not Abandon Patients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Duty Rests ONLY w/Medical Professionals – Not Investors,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Financialized Owners Withhold Permission/Support to Continue Care During Vulnerable Stage of Health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600" b="1" dirty="0"/>
              <a:t>Three Policy Goals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200" dirty="0"/>
              <a:t>Req. to Maintain Tx Relationships for Acceptable Length of Time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200" dirty="0"/>
              <a:t>Financial Support to Meet Goal I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200" dirty="0"/>
              <a:t>Mechanism to Enforce Tx and Financial Requirements</a:t>
            </a:r>
          </a:p>
          <a:p>
            <a:pPr marL="0" indent="0">
              <a:buNone/>
            </a:pPr>
            <a:endParaRPr lang="en-US" sz="15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2E0C2-A914-EE44-A471-14BEE7AD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Our Proposed Solutions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4EAC31D-7D23-1902-C95C-46AB1452B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236902"/>
              </p:ext>
            </p:extLst>
          </p:nvPr>
        </p:nvGraphicFramePr>
        <p:xfrm>
          <a:off x="876300" y="2704014"/>
          <a:ext cx="10439400" cy="363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09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05F31-7CBC-3FC0-614F-C9CD57C2D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0264-D895-26BC-2198-3412C0904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539"/>
            <a:ext cx="10515600" cy="5163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Managed Care CoC Mandates  (~50% States, 2001)</a:t>
            </a:r>
          </a:p>
          <a:p>
            <a:pPr marL="0" indent="0">
              <a:buNone/>
            </a:pPr>
            <a:r>
              <a:rPr lang="en-US" sz="3000" b="1" dirty="0"/>
              <a:t>No Suprises Act (26 U.S.C. § 9818, 2021)</a:t>
            </a:r>
          </a:p>
          <a:p>
            <a:pPr lvl="1"/>
            <a:r>
              <a:rPr lang="en-US" dirty="0"/>
              <a:t>CoC Requirements on All Health Insurers</a:t>
            </a:r>
          </a:p>
          <a:p>
            <a:pPr lvl="1"/>
            <a:r>
              <a:rPr lang="en-US" dirty="0"/>
              <a:t>Triggered When Provider’s Network Membership Due to End (PT Noticed)</a:t>
            </a:r>
          </a:p>
          <a:p>
            <a:pPr lvl="1"/>
            <a:r>
              <a:rPr lang="en-US" dirty="0"/>
              <a:t>Provider's Network Status Maintained for 90 Days for Any Patient</a:t>
            </a:r>
          </a:p>
          <a:p>
            <a:pPr lvl="2"/>
            <a:r>
              <a:rPr lang="en-US" dirty="0"/>
              <a:t>Hospitalized, pregnant, terminally ill, scheduled for non-elective surgery, OR</a:t>
            </a:r>
          </a:p>
          <a:p>
            <a:pPr lvl="2"/>
            <a:r>
              <a:rPr lang="en-US" dirty="0"/>
              <a:t>In the midst of treatment for a serious or complex condition</a:t>
            </a:r>
            <a:endParaRPr lang="en-US" b="1" dirty="0"/>
          </a:p>
          <a:p>
            <a:pPr marL="0" indent="0">
              <a:buNone/>
            </a:pPr>
            <a:r>
              <a:rPr lang="en-US" sz="3000" b="1" dirty="0"/>
              <a:t>Pros/Cons</a:t>
            </a:r>
          </a:p>
          <a:p>
            <a:pPr lvl="1"/>
            <a:r>
              <a:rPr lang="en-US" dirty="0"/>
              <a:t>No Issues w/CoC Mandates Since 2001 (e.g. Medicaid Postpartum)</a:t>
            </a:r>
          </a:p>
          <a:p>
            <a:pPr lvl="1"/>
            <a:r>
              <a:rPr lang="en-US" dirty="0"/>
              <a:t>Only Avoid Immediate Disruption (90 Days), Alternative Provider</a:t>
            </a:r>
          </a:p>
          <a:p>
            <a:pPr lvl="1"/>
            <a:r>
              <a:rPr lang="en-US" dirty="0"/>
              <a:t>Asheville </a:t>
            </a:r>
            <a:r>
              <a:rPr lang="en-US" dirty="0">
                <a:sym typeface="Wingdings" panose="05000000000000000000" pitchFamily="2" charset="2"/>
              </a:rPr>
              <a:t> ~50% PT Couldn’t Find ANY Alternative Provider (1 Year)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How To Define Triggering Event?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Providers Leaving Area Entirely, Financial Burden on Providers?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What Entity is Responsible?</a:t>
            </a:r>
            <a:endParaRPr lang="en-US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044301-9B0B-2E63-E192-019145B1D8E4}"/>
              </a:ext>
            </a:extLst>
          </p:cNvPr>
          <p:cNvSpPr txBox="1">
            <a:spLocks/>
          </p:cNvSpPr>
          <p:nvPr/>
        </p:nvSpPr>
        <p:spPr>
          <a:xfrm>
            <a:off x="838199" y="609539"/>
            <a:ext cx="10548257" cy="72469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7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I. Continuity of Care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2CE2BE-7CB0-7B08-E2B2-DBAE63EF0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" y="609539"/>
            <a:ext cx="664301" cy="72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BFC3A-96DD-4247-9B36-6DDBA319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Autofit/>
          </a:bodyPr>
          <a:lstStyle/>
          <a:p>
            <a:r>
              <a:rPr lang="en-US" dirty="0"/>
              <a:t>Sample Diagram of Financialized Investment/Management of Health Services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860668-C552-641A-933B-EE28858AA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9" b="2876"/>
          <a:stretch>
            <a:fillRect/>
          </a:stretch>
        </p:blipFill>
        <p:spPr>
          <a:xfrm>
            <a:off x="1672685" y="2225381"/>
            <a:ext cx="7886515" cy="41642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9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3884D-24A4-2164-FB6B-93E4BFD3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466988"/>
            <a:ext cx="7456720" cy="5834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C9E2E-BE81-1D5B-840D-F362AF01A64C}"/>
              </a:ext>
            </a:extLst>
          </p:cNvPr>
          <p:cNvSpPr txBox="1"/>
          <p:nvPr/>
        </p:nvSpPr>
        <p:spPr>
          <a:xfrm>
            <a:off x="7554691" y="858553"/>
            <a:ext cx="4003287" cy="56078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Prospect Medical Holdings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Organizational Structure</a:t>
            </a:r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*Source: 2010 Form 10-K SEC </a:t>
            </a:r>
          </a:p>
        </p:txBody>
      </p:sp>
    </p:spTree>
    <p:extLst>
      <p:ext uri="{BB962C8B-B14F-4D97-AF65-F5344CB8AC3E}">
        <p14:creationId xmlns:p14="http://schemas.microsoft.com/office/powerpoint/2010/main" val="138045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EC0DC-1831-21EA-16E0-C6E670708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54F21-68DB-6E6A-56F2-E1EF5F77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539"/>
            <a:ext cx="10515600" cy="51630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Continuity Bond</a:t>
            </a:r>
            <a:endParaRPr lang="en-US" dirty="0"/>
          </a:p>
          <a:p>
            <a:pPr lvl="1"/>
            <a:r>
              <a:rPr lang="en-US" dirty="0"/>
              <a:t>Investor-Managed Providers Post Performance Bond</a:t>
            </a:r>
          </a:p>
          <a:p>
            <a:pPr lvl="2"/>
            <a:r>
              <a:rPr lang="en-US" dirty="0"/>
              <a:t>Bond Attaches to Entity that Immediately Employs/Arranges for Care </a:t>
            </a:r>
          </a:p>
          <a:p>
            <a:pPr lvl="2"/>
            <a:r>
              <a:rPr lang="en-US" dirty="0"/>
              <a:t>Funds Available for Clinicians to Support Vulnerable Patients for Prescribed Time</a:t>
            </a:r>
          </a:p>
          <a:p>
            <a:pPr lvl="2"/>
            <a:r>
              <a:rPr lang="en-US" dirty="0"/>
              <a:t>Trigger Conditions: Provider Closing, Leaving, or Unavailable</a:t>
            </a:r>
          </a:p>
          <a:p>
            <a:pPr marL="0" indent="0">
              <a:buNone/>
            </a:pPr>
            <a:r>
              <a:rPr lang="en-US" b="1" dirty="0"/>
              <a:t>Pros/Cons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Longstanding Tool w/ Licensed Trades and Professional Services</a:t>
            </a:r>
            <a:endParaRPr lang="en-US" dirty="0"/>
          </a:p>
          <a:p>
            <a:pPr lvl="2"/>
            <a:r>
              <a:rPr lang="en-US" dirty="0"/>
              <a:t>Approx. 300 types of license and permit bonds (e.g. construction, electricians, private investigators, financial fiduciaries, notaries, etc.) across all </a:t>
            </a:r>
            <a:r>
              <a:rPr lang="en-US" dirty="0" err="1"/>
              <a:t>Jxs</a:t>
            </a:r>
            <a:endParaRPr lang="en-US" dirty="0"/>
          </a:p>
          <a:p>
            <a:pPr lvl="2"/>
            <a:r>
              <a:rPr lang="en-US" dirty="0"/>
              <a:t>Guarantee Completion of Project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Bond Insurers May Refuse to Bond Risky Investments Up Front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. . .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How to Standardize? Variability in Revenue, Services, Patient Acuity/Size?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Continuity Claims Dispute Process? Claims Denials? Time and Patient Care?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Penalties? Enforcement Mechanisms? Private v. Public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A93A9C-E13D-B883-BFA4-C0FFE2559070}"/>
              </a:ext>
            </a:extLst>
          </p:cNvPr>
          <p:cNvSpPr txBox="1">
            <a:spLocks/>
          </p:cNvSpPr>
          <p:nvPr/>
        </p:nvSpPr>
        <p:spPr>
          <a:xfrm>
            <a:off x="838199" y="609539"/>
            <a:ext cx="10548257" cy="72469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7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II. Performance Bonds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7D148-0106-1139-814C-2B858E08F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" y="609539"/>
            <a:ext cx="664301" cy="72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791</Words>
  <Application>Microsoft Office PowerPoint</Application>
  <PresentationFormat>Widescreen</PresentationFormat>
  <Paragraphs>104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 Theme</vt:lpstr>
      <vt:lpstr>Disruption of Care Arising from Equity Acquisition of Providers: Problems and Possible Solutions</vt:lpstr>
      <vt:lpstr>Patient Care Disruption</vt:lpstr>
      <vt:lpstr>Mission Hospital – Asheville, NC Case Study</vt:lpstr>
      <vt:lpstr>Problems &amp; Policy Goals</vt:lpstr>
      <vt:lpstr>Our Proposed Solutions</vt:lpstr>
      <vt:lpstr>PowerPoint Presentation</vt:lpstr>
      <vt:lpstr>Sample Diagram of Financialized Investment/Management of Health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Disruption of Care Arising from Equity Acquisition of Providers: Problems and Possible Solutions</dc:title>
  <dc:creator>Singleton, Joe</dc:creator>
  <cp:lastModifiedBy>Singleton, Joe</cp:lastModifiedBy>
  <cp:revision>9</cp:revision>
  <dcterms:created xsi:type="dcterms:W3CDTF">2026-05-31T18:45:57Z</dcterms:created>
  <dcterms:modified xsi:type="dcterms:W3CDTF">2026-06-02T17:10:43Z</dcterms:modified>
</cp:coreProperties>
</file>