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72"/>
  </p:normalViewPr>
  <p:slideViewPr>
    <p:cSldViewPr snapToGrid="0">
      <p:cViewPr varScale="1">
        <p:scale>
          <a:sx n="99" d="100"/>
          <a:sy n="99" d="100"/>
        </p:scale>
        <p:origin x="9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9A4-720B-6411-5D94-F41CF437AE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91F0EC-3CFF-1025-313E-EB54822F49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51AD2-515D-7CDC-D799-2A3387C31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F17-86BF-6D4A-8641-CDF94241E0F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D227C-FD77-DDEE-D6AE-7C72868F6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217DA-716F-240D-F5E1-908A1A0CB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62B7-56B6-084F-8E51-FC1E6B8A9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989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B3C1F-17C8-1DAB-12C2-D6205FB09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C531AC-613E-8226-E2D6-7323F6C943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A0152-5263-6642-8267-7F5029444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F17-86BF-6D4A-8641-CDF94241E0F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7FEC1-A41E-2B8C-CB3A-21E8ADA2D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EB17E-983B-EF35-E4D6-BF2AAB7A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62B7-56B6-084F-8E51-FC1E6B8A9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8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6788B7-2FD5-1626-E40A-08F75B45D2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621B42-193D-A64B-5F77-6745766065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F03B6-934A-2474-EDDC-C010F5799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F17-86BF-6D4A-8641-CDF94241E0F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6AB6B-2E6E-23AB-8BA7-1709A7E13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F1EDE-AEDA-A768-6FD2-503E07569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62B7-56B6-084F-8E51-FC1E6B8A9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236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BB20E-C594-B936-A7F0-86B68BA92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0F60B-6128-9468-67B9-B5F88A07D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F774D-A169-2CC8-A241-A2ACD7E14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F17-86BF-6D4A-8641-CDF94241E0F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F75DC-CAB3-E192-7D30-86D0CC8C1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8CA07-A725-AD8B-057E-441414A3F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62B7-56B6-084F-8E51-FC1E6B8A9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5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79176-B94C-97FA-F6B9-381A238D9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CD3009-DDF5-B48E-E62D-368B27A19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6698E-DCFA-2E9E-9E65-85F013F57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F17-86BF-6D4A-8641-CDF94241E0F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A8190-F424-39AA-9C88-10DD6AF56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4AC45-0B37-2418-5BFF-BF3622B65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62B7-56B6-084F-8E51-FC1E6B8A9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793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28CE0-5223-999A-755D-756566FF9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D5FBF-B905-3E37-0F03-6536B343C2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42998E-CBBB-C5A5-6B12-303676E9A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B8B94-277A-D2F7-D21F-33DD6E484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F17-86BF-6D4A-8641-CDF94241E0F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F4857B-02EE-56FA-1E78-CA550E68C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D7A82-0F64-C979-004D-491266C1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62B7-56B6-084F-8E51-FC1E6B8A9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26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96B29-1578-8933-8C2E-0C2354C79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84E35-D5BA-1358-B4F8-995DEE268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4213E5-9966-B73D-E703-523D7F939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5C087D-36A6-ABB0-9611-62D871DBC2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1A530C-435C-2E7B-A18A-217D2CE3DB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E5DEF2-7116-316D-E5D7-761E134D7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F17-86BF-6D4A-8641-CDF94241E0F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2F071E-5FDA-BDF9-6B2B-2C6D6A18E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B41CBA-351A-EEF6-C8F8-8EE096AA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62B7-56B6-084F-8E51-FC1E6B8A9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0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DEAEF-3CB3-A821-F6EE-F4AA57E9B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C2E479-11C8-C150-DAE0-CEA88D72B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F17-86BF-6D4A-8641-CDF94241E0F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7D3E8B-4C84-310C-8027-E1AB46933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BC06CA-1C9C-3933-3668-CAB2D3D07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62B7-56B6-084F-8E51-FC1E6B8A9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597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D7DE4F-5119-A0DA-7C3D-970FD55F2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F17-86BF-6D4A-8641-CDF94241E0F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EAFBD9-3868-03D8-861C-670C9B0F2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82609-99CA-8635-0ECD-6BCAE0EEB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62B7-56B6-084F-8E51-FC1E6B8A9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524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65B2F-13CC-D361-1115-4070A3D2C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C67E6-C105-FC66-D671-B84CA2446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8E3737-C517-0DD8-9978-B76FD0D55C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5B3E30-69D1-9F3F-9426-0D7E2B98C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F17-86BF-6D4A-8641-CDF94241E0F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FC125-D972-86CD-88E8-E10034996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8C95DC-DA68-1860-D6E8-718D8CD93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62B7-56B6-084F-8E51-FC1E6B8A9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9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48D9F-14BF-860D-60CF-647A8F65D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3CA4DA-C611-B224-98DA-8BDC879EFD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0B101-93B2-2A27-3264-265BF31BDA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0100C1-70DE-F503-94C4-B22B2D338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AF17-86BF-6D4A-8641-CDF94241E0F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4DD32B-7E48-6793-FB0B-B354A1FC4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77933-4E89-924A-9611-C749F90D1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62B7-56B6-084F-8E51-FC1E6B8A9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67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0DF229-8CC4-C0B1-973D-081821A25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24AFAB-4C3D-690B-39CC-0C63E6828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32BE1-D6A0-6DE0-5C85-512E08079F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60AF17-86BF-6D4A-8641-CDF94241E0F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0E3F1-0982-09C6-F2C3-DFF78867AA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A13C6-6AB0-1429-0006-45A0D140B5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8662B7-56B6-084F-8E51-FC1E6B8A9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17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9D36D6-2AC5-46A1-A849-4C82D5264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7FD79F-0F77-2621-A6FD-843D137802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54955" y="552182"/>
            <a:ext cx="5998840" cy="3343135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5200"/>
              <a:t>The Bearded Lady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551F1F-2B43-B438-5A62-FBC6ABF495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54955" y="4067032"/>
            <a:ext cx="5998840" cy="2067068"/>
          </a:xfrm>
          <a:noFill/>
        </p:spPr>
        <p:txBody>
          <a:bodyPr>
            <a:normAutofit/>
          </a:bodyPr>
          <a:lstStyle/>
          <a:p>
            <a:pPr algn="l"/>
            <a:r>
              <a:rPr lang="en-US" dirty="0"/>
              <a:t>A Case Study in the Concept of Freedom</a:t>
            </a:r>
            <a:endParaRPr lang="en-US"/>
          </a:p>
        </p:txBody>
      </p:sp>
      <p:pic>
        <p:nvPicPr>
          <p:cNvPr id="4" name="Picture 3" descr="Bearded lady - Wikipedia">
            <a:extLst>
              <a:ext uri="{FF2B5EF4-FFF2-40B4-BE49-F238E27FC236}">
                <a16:creationId xmlns:a16="http://schemas.microsoft.com/office/drawing/2014/main" id="{B55E9DB9-5E34-5E75-1FB4-6018560A3D8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675"/>
          <a:stretch>
            <a:fillRect/>
          </a:stretch>
        </p:blipFill>
        <p:spPr>
          <a:xfrm>
            <a:off x="20" y="10"/>
            <a:ext cx="499298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114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On Freedom: The Sir Isaiah Berlin Memorial Lecture | The Rabbi Sacks Legacy">
            <a:extLst>
              <a:ext uri="{FF2B5EF4-FFF2-40B4-BE49-F238E27FC236}">
                <a16:creationId xmlns:a16="http://schemas.microsoft.com/office/drawing/2014/main" id="{38C17827-B1F1-A66F-75F3-B7BE1C96F12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198" r="470"/>
          <a:stretch>
            <a:fillRect/>
          </a:stretch>
        </p:blipFill>
        <p:spPr>
          <a:xfrm>
            <a:off x="0" y="10"/>
            <a:ext cx="857493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30A9A3-423C-9F30-4EB3-E5055E7AE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en-US" sz="4000" dirty="0"/>
              <a:t>“Two Concepts of Liberty”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C8AF8-7FC4-F337-9CBD-09A5A81F3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7922" y="1957681"/>
            <a:ext cx="5609822" cy="4535193"/>
          </a:xfrm>
        </p:spPr>
        <p:txBody>
          <a:bodyPr>
            <a:noAutofit/>
          </a:bodyPr>
          <a:lstStyle/>
          <a:p>
            <a:r>
              <a:rPr lang="en-US" sz="1800" dirty="0"/>
              <a:t>Negative:</a:t>
            </a:r>
          </a:p>
          <a:p>
            <a:pPr lvl="1"/>
            <a:r>
              <a:rPr lang="en-US" sz="1800" dirty="0"/>
              <a:t>Self-satisfy preferences without impediment</a:t>
            </a:r>
          </a:p>
          <a:p>
            <a:pPr lvl="1"/>
            <a:r>
              <a:rPr lang="en-US" sz="1800" dirty="0"/>
              <a:t>No inquiry into objective validity of the preferences themselves</a:t>
            </a:r>
          </a:p>
          <a:p>
            <a:pPr lvl="1"/>
            <a:r>
              <a:rPr lang="en-US" sz="1800" dirty="0"/>
              <a:t>Rationality: cost-benefit analysis (freedom need not extend to options that are not cost-benefit justified from the subjective agent’s perspective)</a:t>
            </a:r>
          </a:p>
          <a:p>
            <a:r>
              <a:rPr lang="en-US" sz="1800" dirty="0"/>
              <a:t>Positive:</a:t>
            </a:r>
          </a:p>
          <a:p>
            <a:pPr lvl="1"/>
            <a:r>
              <a:rPr lang="en-US" sz="1800" dirty="0"/>
              <a:t>Empowerment to live rationally</a:t>
            </a:r>
          </a:p>
          <a:p>
            <a:pPr lvl="1"/>
            <a:r>
              <a:rPr lang="en-US" sz="1800" dirty="0"/>
              <a:t>Mere preference-satisfaction is inadequate because preferences are socially constructed</a:t>
            </a:r>
          </a:p>
          <a:p>
            <a:pPr lvl="1"/>
            <a:r>
              <a:rPr lang="en-US" sz="1800" dirty="0"/>
              <a:t>Rationality: what you </a:t>
            </a:r>
            <a:r>
              <a:rPr lang="en-US" sz="1800" i="1" dirty="0"/>
              <a:t>would</a:t>
            </a:r>
            <a:r>
              <a:rPr lang="en-US" sz="1800" dirty="0"/>
              <a:t> want if “you” were abstracted from your social circumstances (“noumenal self” in Kantian terms)</a:t>
            </a:r>
          </a:p>
        </p:txBody>
      </p:sp>
    </p:spTree>
    <p:extLst>
      <p:ext uri="{BB962C8B-B14F-4D97-AF65-F5344CB8AC3E}">
        <p14:creationId xmlns:p14="http://schemas.microsoft.com/office/powerpoint/2010/main" val="2230804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1AC6A30-4F22-4C0F-B278-19C5B8A80C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4335AD-65B1-44E4-90AF-264024FE4B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12191999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9BB278-4EFA-54EE-21A3-49FAAAEBE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0366" y="609600"/>
            <a:ext cx="4267200" cy="1351472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American Law</a:t>
            </a:r>
          </a:p>
        </p:txBody>
      </p:sp>
      <p:pic>
        <p:nvPicPr>
          <p:cNvPr id="5" name="Picture 4" descr="Franklin D. Roosevelt - Wikipedia">
            <a:extLst>
              <a:ext uri="{FF2B5EF4-FFF2-40B4-BE49-F238E27FC236}">
                <a16:creationId xmlns:a16="http://schemas.microsoft.com/office/drawing/2014/main" id="{D6A56F57-8DD5-4092-B50C-227904D93A1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574" r="12482" b="1"/>
          <a:stretch>
            <a:fillRect/>
          </a:stretch>
        </p:blipFill>
        <p:spPr>
          <a:xfrm>
            <a:off x="3" y="1"/>
            <a:ext cx="3695699" cy="6858001"/>
          </a:xfrm>
          <a:custGeom>
            <a:avLst/>
            <a:gdLst/>
            <a:ahLst/>
            <a:cxnLst/>
            <a:rect l="l" t="t" r="r" b="b"/>
            <a:pathLst>
              <a:path w="3695699" h="6858001">
                <a:moveTo>
                  <a:pt x="0" y="0"/>
                </a:moveTo>
                <a:lnTo>
                  <a:pt x="3435129" y="0"/>
                </a:lnTo>
                <a:lnTo>
                  <a:pt x="3430599" y="17349"/>
                </a:lnTo>
                <a:cubicBezTo>
                  <a:pt x="3437542" y="19835"/>
                  <a:pt x="3423757" y="30822"/>
                  <a:pt x="3427683" y="38871"/>
                </a:cubicBezTo>
                <a:cubicBezTo>
                  <a:pt x="3431230" y="44698"/>
                  <a:pt x="3427877" y="49388"/>
                  <a:pt x="3427096" y="55116"/>
                </a:cubicBezTo>
                <a:cubicBezTo>
                  <a:pt x="3429620" y="62945"/>
                  <a:pt x="3421946" y="87211"/>
                  <a:pt x="3417356" y="93331"/>
                </a:cubicBezTo>
                <a:cubicBezTo>
                  <a:pt x="3401974" y="107607"/>
                  <a:pt x="3409629" y="143436"/>
                  <a:pt x="3397765" y="155370"/>
                </a:cubicBezTo>
                <a:cubicBezTo>
                  <a:pt x="3395800" y="159886"/>
                  <a:pt x="3394789" y="164378"/>
                  <a:pt x="3394373" y="168831"/>
                </a:cubicBezTo>
                <a:lnTo>
                  <a:pt x="3394553" y="181402"/>
                </a:lnTo>
                <a:lnTo>
                  <a:pt x="3397293" y="185192"/>
                </a:lnTo>
                <a:lnTo>
                  <a:pt x="3395923" y="192756"/>
                </a:lnTo>
                <a:cubicBezTo>
                  <a:pt x="3396018" y="193497"/>
                  <a:pt x="3396112" y="194237"/>
                  <a:pt x="3396207" y="194978"/>
                </a:cubicBezTo>
                <a:cubicBezTo>
                  <a:pt x="3396531" y="199154"/>
                  <a:pt x="3396856" y="203330"/>
                  <a:pt x="3397180" y="207506"/>
                </a:cubicBezTo>
                <a:cubicBezTo>
                  <a:pt x="3382438" y="200939"/>
                  <a:pt x="3394549" y="241317"/>
                  <a:pt x="3383191" y="229051"/>
                </a:cubicBezTo>
                <a:cubicBezTo>
                  <a:pt x="3382519" y="234401"/>
                  <a:pt x="3381383" y="237332"/>
                  <a:pt x="3380194" y="239137"/>
                </a:cubicBezTo>
                <a:lnTo>
                  <a:pt x="3349267" y="310262"/>
                </a:lnTo>
                <a:lnTo>
                  <a:pt x="3344455" y="381704"/>
                </a:lnTo>
                <a:cubicBezTo>
                  <a:pt x="3343420" y="464598"/>
                  <a:pt x="3338482" y="511985"/>
                  <a:pt x="3327551" y="571873"/>
                </a:cubicBezTo>
                <a:cubicBezTo>
                  <a:pt x="3316620" y="631761"/>
                  <a:pt x="3309762" y="702429"/>
                  <a:pt x="3278869" y="741030"/>
                </a:cubicBezTo>
                <a:lnTo>
                  <a:pt x="3239259" y="957888"/>
                </a:lnTo>
                <a:cubicBezTo>
                  <a:pt x="3267597" y="1021376"/>
                  <a:pt x="3235647" y="1004478"/>
                  <a:pt x="3243890" y="1047869"/>
                </a:cubicBezTo>
                <a:cubicBezTo>
                  <a:pt x="3245988" y="1077107"/>
                  <a:pt x="3228006" y="1101189"/>
                  <a:pt x="3221700" y="1118244"/>
                </a:cubicBezTo>
                <a:cubicBezTo>
                  <a:pt x="3220198" y="1120922"/>
                  <a:pt x="3213346" y="1188569"/>
                  <a:pt x="3211078" y="1190394"/>
                </a:cubicBezTo>
                <a:cubicBezTo>
                  <a:pt x="3204899" y="1218939"/>
                  <a:pt x="3210276" y="1253036"/>
                  <a:pt x="3199704" y="1304585"/>
                </a:cubicBezTo>
                <a:cubicBezTo>
                  <a:pt x="3199438" y="1346246"/>
                  <a:pt x="3168623" y="1413431"/>
                  <a:pt x="3167741" y="1449444"/>
                </a:cubicBezTo>
                <a:cubicBezTo>
                  <a:pt x="3180911" y="1471132"/>
                  <a:pt x="3193362" y="1499173"/>
                  <a:pt x="3194410" y="1520667"/>
                </a:cubicBezTo>
                <a:cubicBezTo>
                  <a:pt x="3181228" y="1513763"/>
                  <a:pt x="3199978" y="1547097"/>
                  <a:pt x="3184473" y="1547038"/>
                </a:cubicBezTo>
                <a:cubicBezTo>
                  <a:pt x="3185153" y="1550949"/>
                  <a:pt x="3186303" y="1554741"/>
                  <a:pt x="3187573" y="1558550"/>
                </a:cubicBezTo>
                <a:lnTo>
                  <a:pt x="3188231" y="1560544"/>
                </a:lnTo>
                <a:lnTo>
                  <a:pt x="3188195" y="1568317"/>
                </a:lnTo>
                <a:lnTo>
                  <a:pt x="3191518" y="1570772"/>
                </a:lnTo>
                <a:lnTo>
                  <a:pt x="3193853" y="1582659"/>
                </a:lnTo>
                <a:cubicBezTo>
                  <a:pt x="3194213" y="1587070"/>
                  <a:pt x="3193997" y="1591769"/>
                  <a:pt x="3192857" y="1596890"/>
                </a:cubicBezTo>
                <a:cubicBezTo>
                  <a:pt x="3185716" y="1609144"/>
                  <a:pt x="3191593" y="1629575"/>
                  <a:pt x="3189686" y="1647479"/>
                </a:cubicBezTo>
                <a:lnTo>
                  <a:pt x="3187125" y="1655568"/>
                </a:lnTo>
                <a:cubicBezTo>
                  <a:pt x="3187259" y="1659315"/>
                  <a:pt x="3192418" y="1733399"/>
                  <a:pt x="3192552" y="1737146"/>
                </a:cubicBezTo>
                <a:cubicBezTo>
                  <a:pt x="3236684" y="1834597"/>
                  <a:pt x="3210475" y="1851660"/>
                  <a:pt x="3219437" y="1908917"/>
                </a:cubicBezTo>
                <a:lnTo>
                  <a:pt x="3220572" y="1915235"/>
                </a:lnTo>
                <a:cubicBezTo>
                  <a:pt x="3225642" y="1919319"/>
                  <a:pt x="3228448" y="1945519"/>
                  <a:pt x="3226946" y="1954447"/>
                </a:cubicBezTo>
                <a:cubicBezTo>
                  <a:pt x="3219553" y="1979351"/>
                  <a:pt x="3239504" y="2001442"/>
                  <a:pt x="3234148" y="2021397"/>
                </a:cubicBezTo>
                <a:cubicBezTo>
                  <a:pt x="3234224" y="2026740"/>
                  <a:pt x="3235084" y="2031233"/>
                  <a:pt x="3236424" y="2035173"/>
                </a:cubicBezTo>
                <a:lnTo>
                  <a:pt x="3241339" y="2045116"/>
                </a:lnTo>
                <a:lnTo>
                  <a:pt x="3233470" y="2098623"/>
                </a:lnTo>
                <a:cubicBezTo>
                  <a:pt x="3230495" y="2129687"/>
                  <a:pt x="3232618" y="2188321"/>
                  <a:pt x="3230016" y="2240964"/>
                </a:cubicBezTo>
                <a:cubicBezTo>
                  <a:pt x="3226602" y="2283982"/>
                  <a:pt x="3232644" y="2342030"/>
                  <a:pt x="3237809" y="2379644"/>
                </a:cubicBezTo>
                <a:cubicBezTo>
                  <a:pt x="3244462" y="2409884"/>
                  <a:pt x="3221747" y="2435219"/>
                  <a:pt x="3237054" y="2459103"/>
                </a:cubicBezTo>
                <a:cubicBezTo>
                  <a:pt x="3245536" y="2488997"/>
                  <a:pt x="3251426" y="2510390"/>
                  <a:pt x="3255285" y="2538679"/>
                </a:cubicBezTo>
                <a:cubicBezTo>
                  <a:pt x="3258296" y="2574322"/>
                  <a:pt x="3245460" y="2589819"/>
                  <a:pt x="3245073" y="2622720"/>
                </a:cubicBezTo>
                <a:lnTo>
                  <a:pt x="3252960" y="2736087"/>
                </a:lnTo>
                <a:cubicBezTo>
                  <a:pt x="3245577" y="2772183"/>
                  <a:pt x="3230063" y="2856752"/>
                  <a:pt x="3218681" y="2902964"/>
                </a:cubicBezTo>
                <a:cubicBezTo>
                  <a:pt x="3212624" y="2927969"/>
                  <a:pt x="3209733" y="2973979"/>
                  <a:pt x="3203641" y="3008786"/>
                </a:cubicBezTo>
                <a:cubicBezTo>
                  <a:pt x="3197547" y="3043595"/>
                  <a:pt x="3186644" y="3093251"/>
                  <a:pt x="3182123" y="3111815"/>
                </a:cubicBezTo>
                <a:lnTo>
                  <a:pt x="3176517" y="3120169"/>
                </a:lnTo>
                <a:lnTo>
                  <a:pt x="3177035" y="3121646"/>
                </a:lnTo>
                <a:cubicBezTo>
                  <a:pt x="3177423" y="3127588"/>
                  <a:pt x="3176129" y="3130763"/>
                  <a:pt x="3174093" y="3132705"/>
                </a:cubicBezTo>
                <a:lnTo>
                  <a:pt x="3171045" y="3134220"/>
                </a:lnTo>
                <a:lnTo>
                  <a:pt x="3168274" y="3141524"/>
                </a:lnTo>
                <a:lnTo>
                  <a:pt x="3160781" y="3155149"/>
                </a:lnTo>
                <a:cubicBezTo>
                  <a:pt x="3160949" y="3156237"/>
                  <a:pt x="3161116" y="3157326"/>
                  <a:pt x="3161284" y="3158414"/>
                </a:cubicBezTo>
                <a:lnTo>
                  <a:pt x="3152950" y="3180080"/>
                </a:lnTo>
                <a:lnTo>
                  <a:pt x="3153739" y="3180719"/>
                </a:lnTo>
                <a:cubicBezTo>
                  <a:pt x="3155321" y="3182647"/>
                  <a:pt x="3156128" y="3184999"/>
                  <a:pt x="3155342" y="3188313"/>
                </a:cubicBezTo>
                <a:cubicBezTo>
                  <a:pt x="3169797" y="3188216"/>
                  <a:pt x="3159934" y="3192271"/>
                  <a:pt x="3156340" y="3202049"/>
                </a:cubicBezTo>
                <a:cubicBezTo>
                  <a:pt x="3177988" y="3204083"/>
                  <a:pt x="3159779" y="3228842"/>
                  <a:pt x="3169832" y="3237938"/>
                </a:cubicBezTo>
                <a:cubicBezTo>
                  <a:pt x="3166705" y="3245075"/>
                  <a:pt x="3163793" y="3252659"/>
                  <a:pt x="3161244" y="3260564"/>
                </a:cubicBezTo>
                <a:lnTo>
                  <a:pt x="3160005" y="3265314"/>
                </a:lnTo>
                <a:cubicBezTo>
                  <a:pt x="3160063" y="3265371"/>
                  <a:pt x="3160124" y="3265428"/>
                  <a:pt x="3160184" y="3265486"/>
                </a:cubicBezTo>
                <a:cubicBezTo>
                  <a:pt x="3160345" y="3266694"/>
                  <a:pt x="3160101" y="3268319"/>
                  <a:pt x="3159279" y="3270659"/>
                </a:cubicBezTo>
                <a:lnTo>
                  <a:pt x="3157747" y="3273971"/>
                </a:lnTo>
                <a:lnTo>
                  <a:pt x="3155343" y="3283185"/>
                </a:lnTo>
                <a:cubicBezTo>
                  <a:pt x="3155517" y="3284422"/>
                  <a:pt x="3155689" y="3285657"/>
                  <a:pt x="3155860" y="3286893"/>
                </a:cubicBezTo>
                <a:lnTo>
                  <a:pt x="3158001" y="3289146"/>
                </a:lnTo>
                <a:lnTo>
                  <a:pt x="3157508" y="3289877"/>
                </a:lnTo>
                <a:cubicBezTo>
                  <a:pt x="3151604" y="3294411"/>
                  <a:pt x="3144966" y="3293561"/>
                  <a:pt x="3159853" y="3309833"/>
                </a:cubicBezTo>
                <a:cubicBezTo>
                  <a:pt x="3149181" y="3321561"/>
                  <a:pt x="3158789" y="3329345"/>
                  <a:pt x="3157392" y="3351579"/>
                </a:cubicBezTo>
                <a:cubicBezTo>
                  <a:pt x="3148710" y="3357083"/>
                  <a:pt x="3149361" y="3365079"/>
                  <a:pt x="3152871" y="3374240"/>
                </a:cubicBezTo>
                <a:cubicBezTo>
                  <a:pt x="3148885" y="3383513"/>
                  <a:pt x="3145239" y="3392740"/>
                  <a:pt x="3142119" y="3402557"/>
                </a:cubicBezTo>
                <a:lnTo>
                  <a:pt x="3138061" y="3419585"/>
                </a:lnTo>
                <a:lnTo>
                  <a:pt x="3139796" y="3424940"/>
                </a:lnTo>
                <a:cubicBezTo>
                  <a:pt x="3142520" y="3434326"/>
                  <a:pt x="3143300" y="3443700"/>
                  <a:pt x="3137669" y="3463264"/>
                </a:cubicBezTo>
                <a:cubicBezTo>
                  <a:pt x="3147380" y="3480689"/>
                  <a:pt x="3167781" y="3490510"/>
                  <a:pt x="3168140" y="3518969"/>
                </a:cubicBezTo>
                <a:cubicBezTo>
                  <a:pt x="3159473" y="3545761"/>
                  <a:pt x="3191152" y="3574399"/>
                  <a:pt x="3179206" y="3607864"/>
                </a:cubicBezTo>
                <a:cubicBezTo>
                  <a:pt x="3176757" y="3619813"/>
                  <a:pt x="3181069" y="3654600"/>
                  <a:pt x="3189125" y="3659839"/>
                </a:cubicBezTo>
                <a:cubicBezTo>
                  <a:pt x="3191518" y="3666815"/>
                  <a:pt x="3189857" y="3675779"/>
                  <a:pt x="3198077" y="3677681"/>
                </a:cubicBezTo>
                <a:cubicBezTo>
                  <a:pt x="3208136" y="3681475"/>
                  <a:pt x="3196345" y="3709561"/>
                  <a:pt x="3207094" y="3703876"/>
                </a:cubicBezTo>
                <a:cubicBezTo>
                  <a:pt x="3199084" y="3723751"/>
                  <a:pt x="3220453" y="3734396"/>
                  <a:pt x="3227016" y="3748633"/>
                </a:cubicBezTo>
                <a:cubicBezTo>
                  <a:pt x="3218663" y="3764666"/>
                  <a:pt x="3240667" y="3778725"/>
                  <a:pt x="3246806" y="3811324"/>
                </a:cubicBezTo>
                <a:cubicBezTo>
                  <a:pt x="3237058" y="3829063"/>
                  <a:pt x="3251097" y="3833247"/>
                  <a:pt x="3239091" y="3865102"/>
                </a:cubicBezTo>
                <a:cubicBezTo>
                  <a:pt x="3240755" y="3865725"/>
                  <a:pt x="3242340" y="3866659"/>
                  <a:pt x="3243800" y="3867874"/>
                </a:cubicBezTo>
                <a:cubicBezTo>
                  <a:pt x="3252276" y="3874935"/>
                  <a:pt x="3254724" y="3889782"/>
                  <a:pt x="3249268" y="3901031"/>
                </a:cubicBezTo>
                <a:cubicBezTo>
                  <a:pt x="3234180" y="3950514"/>
                  <a:pt x="3270886" y="3938724"/>
                  <a:pt x="3271850" y="3976535"/>
                </a:cubicBezTo>
                <a:cubicBezTo>
                  <a:pt x="3275333" y="4018513"/>
                  <a:pt x="3265836" y="4033210"/>
                  <a:pt x="3253128" y="4091308"/>
                </a:cubicBezTo>
                <a:cubicBezTo>
                  <a:pt x="3262530" y="4093945"/>
                  <a:pt x="3263925" y="4100312"/>
                  <a:pt x="3261491" y="4112665"/>
                </a:cubicBezTo>
                <a:cubicBezTo>
                  <a:pt x="3263824" y="4132845"/>
                  <a:pt x="3285122" y="4124005"/>
                  <a:pt x="3275235" y="4148543"/>
                </a:cubicBezTo>
                <a:cubicBezTo>
                  <a:pt x="3282222" y="4163609"/>
                  <a:pt x="3300717" y="4191930"/>
                  <a:pt x="3303406" y="4203059"/>
                </a:cubicBezTo>
                <a:cubicBezTo>
                  <a:pt x="3307769" y="4216879"/>
                  <a:pt x="3289765" y="4198911"/>
                  <a:pt x="3291377" y="4215304"/>
                </a:cubicBezTo>
                <a:cubicBezTo>
                  <a:pt x="3295421" y="4234470"/>
                  <a:pt x="3290844" y="4240556"/>
                  <a:pt x="3303627" y="4247412"/>
                </a:cubicBezTo>
                <a:cubicBezTo>
                  <a:pt x="3300302" y="4270043"/>
                  <a:pt x="3313094" y="4269840"/>
                  <a:pt x="3323715" y="4295574"/>
                </a:cubicBezTo>
                <a:cubicBezTo>
                  <a:pt x="3318854" y="4309546"/>
                  <a:pt x="3323708" y="4317748"/>
                  <a:pt x="3331757" y="4324626"/>
                </a:cubicBezTo>
                <a:cubicBezTo>
                  <a:pt x="3334500" y="4352298"/>
                  <a:pt x="3348521" y="4373553"/>
                  <a:pt x="3357571" y="4402594"/>
                </a:cubicBezTo>
                <a:cubicBezTo>
                  <a:pt x="3395421" y="4440113"/>
                  <a:pt x="3406716" y="4492429"/>
                  <a:pt x="3416883" y="4511276"/>
                </a:cubicBezTo>
                <a:lnTo>
                  <a:pt x="3418568" y="4515669"/>
                </a:lnTo>
                <a:cubicBezTo>
                  <a:pt x="3418685" y="4519956"/>
                  <a:pt x="3418801" y="4524244"/>
                  <a:pt x="3418918" y="4528531"/>
                </a:cubicBezTo>
                <a:cubicBezTo>
                  <a:pt x="3418727" y="4530191"/>
                  <a:pt x="3418537" y="4531850"/>
                  <a:pt x="3418346" y="4533510"/>
                </a:cubicBezTo>
                <a:cubicBezTo>
                  <a:pt x="3418215" y="4536889"/>
                  <a:pt x="3418462" y="4539065"/>
                  <a:pt x="3419005" y="4540494"/>
                </a:cubicBezTo>
                <a:lnTo>
                  <a:pt x="3424268" y="4595886"/>
                </a:lnTo>
                <a:cubicBezTo>
                  <a:pt x="3429156" y="4624362"/>
                  <a:pt x="3443934" y="4682306"/>
                  <a:pt x="3448330" y="4711348"/>
                </a:cubicBezTo>
                <a:lnTo>
                  <a:pt x="3445621" y="4714874"/>
                </a:lnTo>
                <a:cubicBezTo>
                  <a:pt x="3444103" y="4718397"/>
                  <a:pt x="3443735" y="4723077"/>
                  <a:pt x="3445980" y="4730345"/>
                </a:cubicBezTo>
                <a:lnTo>
                  <a:pt x="3446976" y="4731926"/>
                </a:lnTo>
                <a:lnTo>
                  <a:pt x="3443720" y="4745408"/>
                </a:lnTo>
                <a:cubicBezTo>
                  <a:pt x="3444756" y="4771155"/>
                  <a:pt x="3455466" y="4843107"/>
                  <a:pt x="3453194" y="4886406"/>
                </a:cubicBezTo>
                <a:cubicBezTo>
                  <a:pt x="3454856" y="4906631"/>
                  <a:pt x="3481235" y="5008239"/>
                  <a:pt x="3455210" y="5025296"/>
                </a:cubicBezTo>
                <a:cubicBezTo>
                  <a:pt x="3442202" y="5116320"/>
                  <a:pt x="3464654" y="5119078"/>
                  <a:pt x="3462841" y="5211091"/>
                </a:cubicBezTo>
                <a:cubicBezTo>
                  <a:pt x="3469390" y="5269669"/>
                  <a:pt x="3462794" y="5327391"/>
                  <a:pt x="3469385" y="5356669"/>
                </a:cubicBezTo>
                <a:cubicBezTo>
                  <a:pt x="3471479" y="5361935"/>
                  <a:pt x="3474277" y="5366825"/>
                  <a:pt x="3477268" y="5371683"/>
                </a:cubicBezTo>
                <a:lnTo>
                  <a:pt x="3478824" y="5374232"/>
                </a:lnTo>
                <a:lnTo>
                  <a:pt x="3486664" y="5427532"/>
                </a:lnTo>
                <a:lnTo>
                  <a:pt x="3499845" y="5523238"/>
                </a:lnTo>
                <a:cubicBezTo>
                  <a:pt x="3496480" y="5535759"/>
                  <a:pt x="3498126" y="5574631"/>
                  <a:pt x="3505782" y="5582050"/>
                </a:cubicBezTo>
                <a:cubicBezTo>
                  <a:pt x="3507640" y="5590169"/>
                  <a:pt x="3505294" y="5599602"/>
                  <a:pt x="3513368" y="5603412"/>
                </a:cubicBezTo>
                <a:cubicBezTo>
                  <a:pt x="3518549" y="5620896"/>
                  <a:pt x="3530454" y="5660930"/>
                  <a:pt x="3536869" y="5686953"/>
                </a:cubicBezTo>
                <a:cubicBezTo>
                  <a:pt x="3527290" y="5702684"/>
                  <a:pt x="3548216" y="5722678"/>
                  <a:pt x="3551859" y="5759548"/>
                </a:cubicBezTo>
                <a:cubicBezTo>
                  <a:pt x="3540751" y="5776843"/>
                  <a:pt x="3554471" y="5784377"/>
                  <a:pt x="3540024" y="5816599"/>
                </a:cubicBezTo>
                <a:cubicBezTo>
                  <a:pt x="3541640" y="5817630"/>
                  <a:pt x="3543154" y="5818984"/>
                  <a:pt x="3544521" y="5820619"/>
                </a:cubicBezTo>
                <a:cubicBezTo>
                  <a:pt x="3552455" y="5830118"/>
                  <a:pt x="3553767" y="5846834"/>
                  <a:pt x="3547449" y="5857956"/>
                </a:cubicBezTo>
                <a:cubicBezTo>
                  <a:pt x="3528571" y="5908761"/>
                  <a:pt x="3532186" y="5952107"/>
                  <a:pt x="3530253" y="5993572"/>
                </a:cubicBezTo>
                <a:cubicBezTo>
                  <a:pt x="3530522" y="6040113"/>
                  <a:pt x="3553891" y="6005695"/>
                  <a:pt x="3536734" y="6066404"/>
                </a:cubicBezTo>
                <a:cubicBezTo>
                  <a:pt x="3545935" y="6071268"/>
                  <a:pt x="3546842" y="6078512"/>
                  <a:pt x="3543461" y="6091477"/>
                </a:cubicBezTo>
                <a:cubicBezTo>
                  <a:pt x="3549602" y="6107585"/>
                  <a:pt x="3568275" y="6137061"/>
                  <a:pt x="3573577" y="6163051"/>
                </a:cubicBezTo>
                <a:cubicBezTo>
                  <a:pt x="3577046" y="6182032"/>
                  <a:pt x="3572259" y="6223892"/>
                  <a:pt x="3575275" y="6247420"/>
                </a:cubicBezTo>
                <a:cubicBezTo>
                  <a:pt x="3570217" y="6271412"/>
                  <a:pt x="3583023" y="6273898"/>
                  <a:pt x="3591673" y="6304222"/>
                </a:cubicBezTo>
                <a:cubicBezTo>
                  <a:pt x="3585743" y="6318440"/>
                  <a:pt x="3589967" y="6328418"/>
                  <a:pt x="3597489" y="6337624"/>
                </a:cubicBezTo>
                <a:cubicBezTo>
                  <a:pt x="3598113" y="6368401"/>
                  <a:pt x="3610504" y="6394558"/>
                  <a:pt x="3617330" y="6428161"/>
                </a:cubicBezTo>
                <a:cubicBezTo>
                  <a:pt x="3612404" y="6466489"/>
                  <a:pt x="3633001" y="6482393"/>
                  <a:pt x="3640218" y="6518318"/>
                </a:cubicBezTo>
                <a:cubicBezTo>
                  <a:pt x="3625420" y="6557419"/>
                  <a:pt x="3668862" y="6537820"/>
                  <a:pt x="3670788" y="6568733"/>
                </a:cubicBezTo>
                <a:cubicBezTo>
                  <a:pt x="3659124" y="6621466"/>
                  <a:pt x="3685482" y="6565072"/>
                  <a:pt x="3687763" y="6643164"/>
                </a:cubicBezTo>
                <a:cubicBezTo>
                  <a:pt x="3685396" y="6647995"/>
                  <a:pt x="3689317" y="6656838"/>
                  <a:pt x="3693097" y="6655183"/>
                </a:cubicBezTo>
                <a:cubicBezTo>
                  <a:pt x="3693444" y="6672318"/>
                  <a:pt x="3690193" y="6715787"/>
                  <a:pt x="3689847" y="6745974"/>
                </a:cubicBezTo>
                <a:cubicBezTo>
                  <a:pt x="3689583" y="6773144"/>
                  <a:pt x="3690048" y="6817635"/>
                  <a:pt x="3691023" y="6836306"/>
                </a:cubicBezTo>
                <a:lnTo>
                  <a:pt x="3695699" y="6858001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4A136-18EA-27E0-B0B6-A9C7E9F3B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5702" y="1961072"/>
            <a:ext cx="4884761" cy="4101042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Historically, “negative liberty” is right-wing while “positive liberty” is left wing</a:t>
            </a:r>
          </a:p>
          <a:p>
            <a:pPr lvl="1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“Charter of negative rights” (Posner in </a:t>
            </a:r>
            <a:r>
              <a:rPr lang="en-US" sz="2000" i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DeShaney</a:t>
            </a:r>
            <a:r>
              <a:rPr lang="en-US" sz="20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v. Winnebago County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7</a:t>
            </a:r>
            <a:r>
              <a:rPr lang="en-US" sz="2000" baseline="30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Cir.)</a:t>
            </a:r>
          </a:p>
          <a:p>
            <a:pPr lvl="1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vs. “Second Bill of Rights” from FDR</a:t>
            </a:r>
          </a:p>
          <a:p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Today, we’re seeing an inversion</a:t>
            </a:r>
          </a:p>
          <a:p>
            <a:pPr lvl="1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Right-wing appeals to Christian virtue as a form of Kantian-style “rationalism”</a:t>
            </a:r>
          </a:p>
          <a:p>
            <a:pPr lvl="1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Left-wing appeals to the individual agent as the only legitimate arbiter of preferences’ validity (gay rights, trans rights)</a:t>
            </a:r>
          </a:p>
        </p:txBody>
      </p:sp>
      <p:pic>
        <p:nvPicPr>
          <p:cNvPr id="4" name="Picture 3" descr="Richard A. Posner | University of Chicago Law School">
            <a:extLst>
              <a:ext uri="{FF2B5EF4-FFF2-40B4-BE49-F238E27FC236}">
                <a16:creationId xmlns:a16="http://schemas.microsoft.com/office/drawing/2014/main" id="{B21E76B0-2C0C-B2A0-E515-131C2C73327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259" r="11060" b="2"/>
          <a:stretch>
            <a:fillRect/>
          </a:stretch>
        </p:blipFill>
        <p:spPr>
          <a:xfrm>
            <a:off x="8580467" y="10"/>
            <a:ext cx="3611533" cy="6857990"/>
          </a:xfrm>
          <a:custGeom>
            <a:avLst/>
            <a:gdLst/>
            <a:ahLst/>
            <a:cxnLst/>
            <a:rect l="l" t="t" r="r" b="b"/>
            <a:pathLst>
              <a:path w="3810000" h="6858000">
                <a:moveTo>
                  <a:pt x="95627" y="0"/>
                </a:moveTo>
                <a:lnTo>
                  <a:pt x="3810000" y="0"/>
                </a:lnTo>
                <a:lnTo>
                  <a:pt x="3810000" y="6858000"/>
                </a:lnTo>
                <a:lnTo>
                  <a:pt x="13132" y="6858000"/>
                </a:lnTo>
                <a:cubicBezTo>
                  <a:pt x="13183" y="6857363"/>
                  <a:pt x="13234" y="6856727"/>
                  <a:pt x="13284" y="6856090"/>
                </a:cubicBezTo>
                <a:lnTo>
                  <a:pt x="31566" y="6805847"/>
                </a:lnTo>
                <a:lnTo>
                  <a:pt x="30463" y="6715381"/>
                </a:lnTo>
                <a:cubicBezTo>
                  <a:pt x="29585" y="6714082"/>
                  <a:pt x="28597" y="6713038"/>
                  <a:pt x="27533" y="6712286"/>
                </a:cubicBezTo>
                <a:lnTo>
                  <a:pt x="31288" y="6698474"/>
                </a:lnTo>
                <a:lnTo>
                  <a:pt x="29901" y="6686264"/>
                </a:lnTo>
                <a:cubicBezTo>
                  <a:pt x="29591" y="6639749"/>
                  <a:pt x="29281" y="6593234"/>
                  <a:pt x="28971" y="6546719"/>
                </a:cubicBezTo>
                <a:cubicBezTo>
                  <a:pt x="23415" y="6502008"/>
                  <a:pt x="3087" y="6462057"/>
                  <a:pt x="310" y="6408337"/>
                </a:cubicBezTo>
                <a:cubicBezTo>
                  <a:pt x="-2468" y="6354617"/>
                  <a:pt x="14431" y="6312397"/>
                  <a:pt x="12307" y="6224401"/>
                </a:cubicBezTo>
                <a:lnTo>
                  <a:pt x="27152" y="6147415"/>
                </a:lnTo>
                <a:lnTo>
                  <a:pt x="39044" y="6093837"/>
                </a:lnTo>
                <a:cubicBezTo>
                  <a:pt x="47718" y="6039281"/>
                  <a:pt x="47985" y="5964495"/>
                  <a:pt x="46816" y="5915901"/>
                </a:cubicBezTo>
                <a:cubicBezTo>
                  <a:pt x="43189" y="5876557"/>
                  <a:pt x="47196" y="5863739"/>
                  <a:pt x="33533" y="5831562"/>
                </a:cubicBezTo>
                <a:cubicBezTo>
                  <a:pt x="27901" y="5792459"/>
                  <a:pt x="47408" y="5747455"/>
                  <a:pt x="46555" y="5710909"/>
                </a:cubicBezTo>
                <a:cubicBezTo>
                  <a:pt x="53188" y="5686865"/>
                  <a:pt x="49116" y="5615845"/>
                  <a:pt x="62461" y="5602222"/>
                </a:cubicBezTo>
                <a:cubicBezTo>
                  <a:pt x="64066" y="5572067"/>
                  <a:pt x="49594" y="5555548"/>
                  <a:pt x="56185" y="5529979"/>
                </a:cubicBezTo>
                <a:lnTo>
                  <a:pt x="67961" y="5458854"/>
                </a:lnTo>
                <a:lnTo>
                  <a:pt x="110939" y="5353584"/>
                </a:lnTo>
                <a:cubicBezTo>
                  <a:pt x="123070" y="5308303"/>
                  <a:pt x="110671" y="5307524"/>
                  <a:pt x="128276" y="5249764"/>
                </a:cubicBezTo>
                <a:cubicBezTo>
                  <a:pt x="137692" y="5218499"/>
                  <a:pt x="146153" y="5160067"/>
                  <a:pt x="156749" y="5116288"/>
                </a:cubicBezTo>
                <a:cubicBezTo>
                  <a:pt x="167347" y="5072508"/>
                  <a:pt x="184838" y="5010298"/>
                  <a:pt x="191855" y="4987089"/>
                </a:cubicBezTo>
                <a:lnTo>
                  <a:pt x="219824" y="4934095"/>
                </a:lnTo>
                <a:cubicBezTo>
                  <a:pt x="223315" y="4926170"/>
                  <a:pt x="231151" y="4920904"/>
                  <a:pt x="231137" y="4903120"/>
                </a:cubicBezTo>
                <a:lnTo>
                  <a:pt x="219738" y="4827391"/>
                </a:lnTo>
                <a:cubicBezTo>
                  <a:pt x="223928" y="4818620"/>
                  <a:pt x="227939" y="4809255"/>
                  <a:pt x="231597" y="4799440"/>
                </a:cubicBezTo>
                <a:lnTo>
                  <a:pt x="233480" y="4793512"/>
                </a:lnTo>
                <a:cubicBezTo>
                  <a:pt x="233423" y="4793432"/>
                  <a:pt x="233367" y="4793351"/>
                  <a:pt x="233310" y="4793271"/>
                </a:cubicBezTo>
                <a:cubicBezTo>
                  <a:pt x="233275" y="4791711"/>
                  <a:pt x="233728" y="4789662"/>
                  <a:pt x="234882" y="4786765"/>
                </a:cubicBezTo>
                <a:lnTo>
                  <a:pt x="236914" y="4782703"/>
                </a:lnTo>
                <a:lnTo>
                  <a:pt x="246329" y="4683644"/>
                </a:lnTo>
                <a:cubicBezTo>
                  <a:pt x="256294" y="4677568"/>
                  <a:pt x="256527" y="4667288"/>
                  <a:pt x="253823" y="4655204"/>
                </a:cubicBezTo>
                <a:cubicBezTo>
                  <a:pt x="259521" y="4631796"/>
                  <a:pt x="280440" y="4574275"/>
                  <a:pt x="280514" y="4543195"/>
                </a:cubicBezTo>
                <a:cubicBezTo>
                  <a:pt x="272112" y="4519880"/>
                  <a:pt x="251340" y="4505102"/>
                  <a:pt x="254268" y="4468722"/>
                </a:cubicBezTo>
                <a:cubicBezTo>
                  <a:pt x="266696" y="4435462"/>
                  <a:pt x="236001" y="4395418"/>
                  <a:pt x="252728" y="4353998"/>
                </a:cubicBezTo>
                <a:cubicBezTo>
                  <a:pt x="256750" y="4339008"/>
                  <a:pt x="256168" y="4294115"/>
                  <a:pt x="248123" y="4286542"/>
                </a:cubicBezTo>
                <a:cubicBezTo>
                  <a:pt x="246365" y="4277371"/>
                  <a:pt x="249194" y="4266107"/>
                  <a:pt x="240584" y="4262777"/>
                </a:cubicBezTo>
                <a:cubicBezTo>
                  <a:pt x="230221" y="4256829"/>
                  <a:pt x="246153" y="4222259"/>
                  <a:pt x="233949" y="4228340"/>
                </a:cubicBezTo>
                <a:cubicBezTo>
                  <a:pt x="244865" y="4203839"/>
                  <a:pt x="223150" y="4187902"/>
                  <a:pt x="217758" y="4169004"/>
                </a:cubicBezTo>
                <a:cubicBezTo>
                  <a:pt x="228596" y="4149446"/>
                  <a:pt x="206597" y="4129080"/>
                  <a:pt x="203797" y="4086781"/>
                </a:cubicBezTo>
                <a:cubicBezTo>
                  <a:pt x="216334" y="4065199"/>
                  <a:pt x="201740" y="4058317"/>
                  <a:pt x="218344" y="4018957"/>
                </a:cubicBezTo>
                <a:cubicBezTo>
                  <a:pt x="216630" y="4017979"/>
                  <a:pt x="215034" y="4016614"/>
                  <a:pt x="213609" y="4014902"/>
                </a:cubicBezTo>
                <a:cubicBezTo>
                  <a:pt x="205325" y="4004955"/>
                  <a:pt x="204424" y="3985729"/>
                  <a:pt x="211594" y="3971964"/>
                </a:cubicBezTo>
                <a:cubicBezTo>
                  <a:pt x="233561" y="3910433"/>
                  <a:pt x="230991" y="3860613"/>
                  <a:pt x="234357" y="3812226"/>
                </a:cubicBezTo>
                <a:cubicBezTo>
                  <a:pt x="235501" y="3758242"/>
                  <a:pt x="209185" y="3801364"/>
                  <a:pt x="229596" y="3728573"/>
                </a:cubicBezTo>
                <a:cubicBezTo>
                  <a:pt x="219804" y="3724174"/>
                  <a:pt x="219047" y="3715890"/>
                  <a:pt x="223099" y="3700384"/>
                </a:cubicBezTo>
                <a:cubicBezTo>
                  <a:pt x="222942" y="3674360"/>
                  <a:pt x="199034" y="3683312"/>
                  <a:pt x="212511" y="3653063"/>
                </a:cubicBezTo>
                <a:cubicBezTo>
                  <a:pt x="207582" y="3623616"/>
                  <a:pt x="199349" y="3555881"/>
                  <a:pt x="193522" y="3523704"/>
                </a:cubicBezTo>
                <a:cubicBezTo>
                  <a:pt x="199728" y="3495169"/>
                  <a:pt x="185963" y="3494025"/>
                  <a:pt x="177551" y="3460001"/>
                </a:cubicBezTo>
                <a:cubicBezTo>
                  <a:pt x="184399" y="3442692"/>
                  <a:pt x="180138" y="3431687"/>
                  <a:pt x="172293" y="3422022"/>
                </a:cubicBezTo>
                <a:cubicBezTo>
                  <a:pt x="172567" y="3386386"/>
                  <a:pt x="159982" y="3357707"/>
                  <a:pt x="153640" y="3319632"/>
                </a:cubicBezTo>
                <a:cubicBezTo>
                  <a:pt x="117352" y="3267571"/>
                  <a:pt x="111308" y="3199530"/>
                  <a:pt x="102580" y="3174350"/>
                </a:cubicBezTo>
                <a:lnTo>
                  <a:pt x="101281" y="3168555"/>
                </a:lnTo>
                <a:cubicBezTo>
                  <a:pt x="101655" y="3163067"/>
                  <a:pt x="102030" y="3157580"/>
                  <a:pt x="102403" y="3152092"/>
                </a:cubicBezTo>
                <a:lnTo>
                  <a:pt x="103597" y="3145797"/>
                </a:lnTo>
                <a:cubicBezTo>
                  <a:pt x="104132" y="3141497"/>
                  <a:pt x="104119" y="3138691"/>
                  <a:pt x="103701" y="3136806"/>
                </a:cubicBezTo>
                <a:lnTo>
                  <a:pt x="108221" y="3088993"/>
                </a:lnTo>
                <a:cubicBezTo>
                  <a:pt x="109464" y="3064872"/>
                  <a:pt x="113188" y="3030250"/>
                  <a:pt x="111158" y="2992081"/>
                </a:cubicBezTo>
                <a:cubicBezTo>
                  <a:pt x="109031" y="2944441"/>
                  <a:pt x="104226" y="2942439"/>
                  <a:pt x="105565" y="2902844"/>
                </a:cubicBezTo>
                <a:cubicBezTo>
                  <a:pt x="107874" y="2897323"/>
                  <a:pt x="101362" y="2801618"/>
                  <a:pt x="105102" y="2797375"/>
                </a:cubicBezTo>
                <a:cubicBezTo>
                  <a:pt x="86174" y="2744941"/>
                  <a:pt x="109804" y="2750735"/>
                  <a:pt x="107241" y="2691357"/>
                </a:cubicBezTo>
                <a:cubicBezTo>
                  <a:pt x="107811" y="2665349"/>
                  <a:pt x="115946" y="2561129"/>
                  <a:pt x="145888" y="2542201"/>
                </a:cubicBezTo>
                <a:cubicBezTo>
                  <a:pt x="170455" y="2427400"/>
                  <a:pt x="123634" y="2367849"/>
                  <a:pt x="136292" y="2250554"/>
                </a:cubicBezTo>
                <a:cubicBezTo>
                  <a:pt x="110877" y="2215639"/>
                  <a:pt x="134601" y="2180816"/>
                  <a:pt x="130310" y="2141581"/>
                </a:cubicBezTo>
                <a:cubicBezTo>
                  <a:pt x="154051" y="2149219"/>
                  <a:pt x="117587" y="2094975"/>
                  <a:pt x="144587" y="2089095"/>
                </a:cubicBezTo>
                <a:cubicBezTo>
                  <a:pt x="142952" y="2082142"/>
                  <a:pt x="140513" y="2075590"/>
                  <a:pt x="137867" y="2069059"/>
                </a:cubicBezTo>
                <a:lnTo>
                  <a:pt x="136492" y="2065634"/>
                </a:lnTo>
                <a:cubicBezTo>
                  <a:pt x="136216" y="2060851"/>
                  <a:pt x="135939" y="2056067"/>
                  <a:pt x="135663" y="2051284"/>
                </a:cubicBezTo>
                <a:lnTo>
                  <a:pt x="124268" y="1960184"/>
                </a:lnTo>
                <a:cubicBezTo>
                  <a:pt x="138968" y="1926370"/>
                  <a:pt x="111716" y="1914873"/>
                  <a:pt x="131257" y="1873060"/>
                </a:cubicBezTo>
                <a:cubicBezTo>
                  <a:pt x="136329" y="1857442"/>
                  <a:pt x="139083" y="1807624"/>
                  <a:pt x="131724" y="1797311"/>
                </a:cubicBezTo>
                <a:cubicBezTo>
                  <a:pt x="130673" y="1786740"/>
                  <a:pt x="134293" y="1774954"/>
                  <a:pt x="126063" y="1769201"/>
                </a:cubicBezTo>
                <a:cubicBezTo>
                  <a:pt x="116300" y="1760126"/>
                  <a:pt x="134551" y="1725705"/>
                  <a:pt x="122085" y="1729500"/>
                </a:cubicBezTo>
                <a:cubicBezTo>
                  <a:pt x="134648" y="1705012"/>
                  <a:pt x="114449" y="1682158"/>
                  <a:pt x="110543" y="1659949"/>
                </a:cubicBezTo>
                <a:cubicBezTo>
                  <a:pt x="122664" y="1640913"/>
                  <a:pt x="102513" y="1613087"/>
                  <a:pt x="102892" y="1565607"/>
                </a:cubicBezTo>
                <a:cubicBezTo>
                  <a:pt x="116835" y="1544742"/>
                  <a:pt x="102976" y="1533616"/>
                  <a:pt x="122245" y="1494057"/>
                </a:cubicBezTo>
                <a:cubicBezTo>
                  <a:pt x="120629" y="1492563"/>
                  <a:pt x="119160" y="1490668"/>
                  <a:pt x="117883" y="1488429"/>
                </a:cubicBezTo>
                <a:cubicBezTo>
                  <a:pt x="110465" y="1475431"/>
                  <a:pt x="111002" y="1453942"/>
                  <a:pt x="119083" y="1440433"/>
                </a:cubicBezTo>
                <a:cubicBezTo>
                  <a:pt x="145274" y="1377630"/>
                  <a:pt x="146438" y="1321884"/>
                  <a:pt x="153340" y="1269148"/>
                </a:cubicBezTo>
                <a:cubicBezTo>
                  <a:pt x="158467" y="1209690"/>
                  <a:pt x="129360" y="1251077"/>
                  <a:pt x="154855" y="1175439"/>
                </a:cubicBezTo>
                <a:cubicBezTo>
                  <a:pt x="145538" y="1168218"/>
                  <a:pt x="145408" y="1158868"/>
                  <a:pt x="150548" y="1142685"/>
                </a:cubicBezTo>
                <a:cubicBezTo>
                  <a:pt x="152321" y="1113850"/>
                  <a:pt x="128121" y="1118007"/>
                  <a:pt x="143630" y="1087778"/>
                </a:cubicBezTo>
                <a:cubicBezTo>
                  <a:pt x="139451" y="1064261"/>
                  <a:pt x="125971" y="1018012"/>
                  <a:pt x="125476" y="1001580"/>
                </a:cubicBezTo>
                <a:cubicBezTo>
                  <a:pt x="123958" y="976962"/>
                  <a:pt x="134851" y="962709"/>
                  <a:pt x="134526" y="940069"/>
                </a:cubicBezTo>
                <a:cubicBezTo>
                  <a:pt x="142751" y="909988"/>
                  <a:pt x="129284" y="905409"/>
                  <a:pt x="123523" y="865739"/>
                </a:cubicBezTo>
                <a:cubicBezTo>
                  <a:pt x="131549" y="848234"/>
                  <a:pt x="128173" y="835030"/>
                  <a:pt x="121164" y="822450"/>
                </a:cubicBezTo>
                <a:cubicBezTo>
                  <a:pt x="124077" y="783082"/>
                  <a:pt x="113811" y="748321"/>
                  <a:pt x="110389" y="704665"/>
                </a:cubicBezTo>
                <a:cubicBezTo>
                  <a:pt x="120144" y="656264"/>
                  <a:pt x="99869" y="633697"/>
                  <a:pt x="96299" y="587032"/>
                </a:cubicBezTo>
                <a:cubicBezTo>
                  <a:pt x="87861" y="539988"/>
                  <a:pt x="66571" y="452493"/>
                  <a:pt x="59759" y="422399"/>
                </a:cubicBezTo>
                <a:cubicBezTo>
                  <a:pt x="62865" y="416491"/>
                  <a:pt x="59682" y="404768"/>
                  <a:pt x="55429" y="406467"/>
                </a:cubicBezTo>
                <a:cubicBezTo>
                  <a:pt x="56742" y="400038"/>
                  <a:pt x="64884" y="384166"/>
                  <a:pt x="58062" y="383409"/>
                </a:cubicBezTo>
                <a:cubicBezTo>
                  <a:pt x="57210" y="351894"/>
                  <a:pt x="61145" y="320031"/>
                  <a:pt x="69487" y="290892"/>
                </a:cubicBezTo>
                <a:cubicBezTo>
                  <a:pt x="57686" y="231306"/>
                  <a:pt x="89539" y="260845"/>
                  <a:pt x="86198" y="217175"/>
                </a:cubicBezTo>
                <a:cubicBezTo>
                  <a:pt x="72715" y="183379"/>
                  <a:pt x="83646" y="168958"/>
                  <a:pt x="74643" y="129155"/>
                </a:cubicBezTo>
                <a:cubicBezTo>
                  <a:pt x="96697" y="112411"/>
                  <a:pt x="72236" y="90977"/>
                  <a:pt x="78417" y="74202"/>
                </a:cubicBezTo>
                <a:cubicBezTo>
                  <a:pt x="59029" y="57686"/>
                  <a:pt x="81827" y="29115"/>
                  <a:pt x="94183" y="4683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75505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90786E-B72D-4C32-BDCE-A170B0078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E46F2E7-848F-4A6C-A098-4764FDEA7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Trump Administration Moves to Reject Transgender Identity, Rights | Human  Rights Watch">
            <a:extLst>
              <a:ext uri="{FF2B5EF4-FFF2-40B4-BE49-F238E27FC236}">
                <a16:creationId xmlns:a16="http://schemas.microsoft.com/office/drawing/2014/main" id="{5D55A65E-8C5E-1F22-25CC-AC356542B19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15730"/>
          <a:stretch>
            <a:fillRect/>
          </a:stretch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50B0EDE-A72E-3FDA-7011-90114A49D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72661"/>
            <a:ext cx="5155261" cy="821289"/>
          </a:xfrm>
        </p:spPr>
        <p:txBody>
          <a:bodyPr anchor="t"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Trans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9E3FD-6492-69D6-A593-FB32B02D6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86343"/>
            <a:ext cx="5715911" cy="4471657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FFFFFF"/>
                </a:solidFill>
              </a:rPr>
              <a:t>Right-wing claim is that children need to protected from socially-ingrained, irrational preferences</a:t>
            </a:r>
          </a:p>
          <a:p>
            <a:r>
              <a:rPr lang="en-US" sz="3000" dirty="0">
                <a:solidFill>
                  <a:srgbClr val="FFFFFF"/>
                </a:solidFill>
              </a:rPr>
              <a:t>Left-wing claim is that we should defer to and protect the child’s subjective preferences regardless of whether they are “rational” or not</a:t>
            </a:r>
          </a:p>
        </p:txBody>
      </p:sp>
    </p:spTree>
    <p:extLst>
      <p:ext uri="{BB962C8B-B14F-4D97-AF65-F5344CB8AC3E}">
        <p14:creationId xmlns:p14="http://schemas.microsoft.com/office/powerpoint/2010/main" val="1295598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6FF5ED-183D-88B5-DAA9-2A234C9A1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The Bearded Lady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67068-3EE9-4865-EBE8-897A276A9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Gender is not binary!</a:t>
            </a:r>
          </a:p>
          <a:p>
            <a:r>
              <a:rPr lang="en-US" sz="1800" dirty="0">
                <a:solidFill>
                  <a:schemeClr val="tx2"/>
                </a:solidFill>
              </a:rPr>
              <a:t>But society is structured as though it were</a:t>
            </a:r>
          </a:p>
          <a:p>
            <a:r>
              <a:rPr lang="en-US" sz="1800" dirty="0">
                <a:solidFill>
                  <a:schemeClr val="tx2"/>
                </a:solidFill>
              </a:rPr>
              <a:t>There is no space, within society, for the bearded lady</a:t>
            </a:r>
          </a:p>
          <a:p>
            <a:r>
              <a:rPr lang="en-US" sz="1800" dirty="0">
                <a:solidFill>
                  <a:schemeClr val="tx2"/>
                </a:solidFill>
              </a:rPr>
              <a:t>The bearded lady thus lives on the margins, as a “circus freak”</a:t>
            </a:r>
          </a:p>
          <a:p>
            <a:r>
              <a:rPr lang="en-US" sz="1800" dirty="0">
                <a:solidFill>
                  <a:schemeClr val="tx2"/>
                </a:solidFill>
              </a:rPr>
              <a:t>No wonder, then, that a trans woman chooses to be a </a:t>
            </a:r>
            <a:r>
              <a:rPr lang="en-US" sz="1800" i="1" dirty="0">
                <a:solidFill>
                  <a:schemeClr val="tx2"/>
                </a:solidFill>
              </a:rPr>
              <a:t>woman</a:t>
            </a:r>
            <a:r>
              <a:rPr lang="en-US" sz="1800" dirty="0">
                <a:solidFill>
                  <a:schemeClr val="tx2"/>
                </a:solidFill>
              </a:rPr>
              <a:t> – to conform to the gender binary – rather than living with their own spectral blend of gendered characteristics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 descr="Gender binary - Wikipedia">
            <a:extLst>
              <a:ext uri="{FF2B5EF4-FFF2-40B4-BE49-F238E27FC236}">
                <a16:creationId xmlns:a16="http://schemas.microsoft.com/office/drawing/2014/main" id="{3C60A33A-A939-9D53-D92C-3296AC222B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8392" y="1987824"/>
            <a:ext cx="4142232" cy="380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265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4ECDE7A-6944-466D-8FFE-149A29BA6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3420082-9415-44EC-802E-C77D71D59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5A52C45-1FCB-4636-A80F-2849B8226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1A7B48-E596-012D-BFD6-5E8B3D3F2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Gender-Affirming Care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8EB4DD-3704-43AD-92B3-C4E0C6EA9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7079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gender-affirming care in America">
            <a:extLst>
              <a:ext uri="{FF2B5EF4-FFF2-40B4-BE49-F238E27FC236}">
                <a16:creationId xmlns:a16="http://schemas.microsoft.com/office/drawing/2014/main" id="{ADBD8627-15EB-23DF-7687-6290B9D88D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8896" b="-1"/>
          <a:stretch>
            <a:fillRect/>
          </a:stretch>
        </p:blipFill>
        <p:spPr>
          <a:xfrm>
            <a:off x="908304" y="2478024"/>
            <a:ext cx="6009855" cy="369417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E1B93-EDDC-F4A7-4A78-E98B24458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1453" y="2478024"/>
            <a:ext cx="3872243" cy="3694176"/>
          </a:xfrm>
        </p:spPr>
        <p:txBody>
          <a:bodyPr anchor="ctr">
            <a:normAutofit/>
          </a:bodyPr>
          <a:lstStyle/>
          <a:p>
            <a:r>
              <a:rPr lang="en-US" sz="1800"/>
              <a:t>So is the preference for gender-affirming care “rational”? </a:t>
            </a:r>
          </a:p>
          <a:p>
            <a:r>
              <a:rPr lang="en-US" sz="1800"/>
              <a:t>Would the noumenal self want hormones and surgical alteration?</a:t>
            </a:r>
          </a:p>
          <a:p>
            <a:r>
              <a:rPr lang="en-US" sz="1800" i="1"/>
              <a:t>There is no way of knowing! </a:t>
            </a:r>
          </a:p>
          <a:p>
            <a:r>
              <a:rPr lang="en-US" sz="1800"/>
              <a:t>We’re trapped in our social context. In fact, there is no such thing as a noumenal self.</a:t>
            </a:r>
          </a:p>
        </p:txBody>
      </p:sp>
    </p:spTree>
    <p:extLst>
      <p:ext uri="{BB962C8B-B14F-4D97-AF65-F5344CB8AC3E}">
        <p14:creationId xmlns:p14="http://schemas.microsoft.com/office/powerpoint/2010/main" val="159081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ndemic can lead to depression, anxiety">
            <a:extLst>
              <a:ext uri="{FF2B5EF4-FFF2-40B4-BE49-F238E27FC236}">
                <a16:creationId xmlns:a16="http://schemas.microsoft.com/office/drawing/2014/main" id="{C5A8F69E-019F-7270-DA8D-9CC000B4A5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64786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0E5C04F-8BAA-D072-D73B-14024A72D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Uncertainty vs. Pluralism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22AFC-9517-55C8-25BD-C3E6F301C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924" y="2055813"/>
            <a:ext cx="6554273" cy="4175930"/>
          </a:xfrm>
        </p:spPr>
        <p:txBody>
          <a:bodyPr>
            <a:normAutofit/>
          </a:bodyPr>
          <a:lstStyle/>
          <a:p>
            <a:r>
              <a:rPr lang="en-US" b="1" dirty="0"/>
              <a:t>The problem is not, as Berlin argued, that values are plural and incommensurable</a:t>
            </a:r>
          </a:p>
          <a:p>
            <a:r>
              <a:rPr lang="en-US" b="1" dirty="0"/>
              <a:t>The problem is that, when the standard of rationality requires abstraction from society, there is no way to determine what is rational</a:t>
            </a:r>
          </a:p>
          <a:p>
            <a:r>
              <a:rPr lang="en-US" b="1" dirty="0"/>
              <a:t>Ineradicable uncertainty, then, is the justification for “negative liberty.”</a:t>
            </a:r>
          </a:p>
        </p:txBody>
      </p:sp>
    </p:spTree>
    <p:extLst>
      <p:ext uri="{BB962C8B-B14F-4D97-AF65-F5344CB8AC3E}">
        <p14:creationId xmlns:p14="http://schemas.microsoft.com/office/powerpoint/2010/main" val="1559669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400</Words>
  <Application>Microsoft Macintosh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 Theme</vt:lpstr>
      <vt:lpstr>The Bearded Lady</vt:lpstr>
      <vt:lpstr>“Two Concepts of Liberty”</vt:lpstr>
      <vt:lpstr>American Law</vt:lpstr>
      <vt:lpstr>Trans Rights</vt:lpstr>
      <vt:lpstr>The Bearded Lady</vt:lpstr>
      <vt:lpstr>Gender-Affirming Care</vt:lpstr>
      <vt:lpstr>Uncertainty vs. Pluralism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Abigail Moncrieff</dc:creator>
  <cp:lastModifiedBy>Abigail Moncrieff</cp:lastModifiedBy>
  <cp:revision>1</cp:revision>
  <dcterms:created xsi:type="dcterms:W3CDTF">2026-05-29T21:26:11Z</dcterms:created>
  <dcterms:modified xsi:type="dcterms:W3CDTF">2026-05-30T00:31:50Z</dcterms:modified>
</cp:coreProperties>
</file>