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58" r:id="rId5"/>
    <p:sldId id="2145707981" r:id="rId6"/>
    <p:sldId id="2145707989" r:id="rId7"/>
    <p:sldId id="2145707990" r:id="rId8"/>
    <p:sldId id="2145707991" r:id="rId9"/>
    <p:sldId id="2145707992" r:id="rId10"/>
    <p:sldId id="2145707993" r:id="rId11"/>
    <p:sldId id="2145707996" r:id="rId12"/>
    <p:sldId id="2145707994" r:id="rId13"/>
    <p:sldId id="2145707987" r:id="rId14"/>
    <p:sldId id="2145707995" r:id="rId15"/>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52"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5EA514-DEDB-E7A1-A989-8ABCED5F3400}" name="Jean O'Connor" initials="JO" userId="S::JOConnor@ECONOMETRICAINC.COM::ddb325c9-07f3-4718-8c30-78436f2c5c5f" providerId="AD"/>
  <p188:author id="{D79ACE17-FDE7-5A43-67E1-2CB2A5FE2D6B}" name="Jennifer Paraboschi" initials="JP" userId="S::JParaboschi@econometricainc.com::a971d931-de35-4eef-bf65-e558e0702495" providerId="AD"/>
  <p188:author id="{0A667020-52E7-4AC2-737E-5F6C14D06DA5}" name="Caroline Lind" initials="CL" userId="S::clind@econometricainc.com::a8eace1f-fbdd-46a4-a65a-57c9cb23a6c1" providerId="AD"/>
  <p188:author id="{C002CD26-E43A-D69D-74E7-0AF3BEBF617B}" name="Jean O'Connor" initials="JO" userId="S::joconnor@econometricainc.com::ddb325c9-07f3-4718-8c30-78436f2c5c5f" providerId="AD"/>
  <p188:author id="{3F3A7427-ED2A-1DF7-153A-00AC6AA3674D}" name="Sarah Gillam" initials="" userId="S::SGillam@econometricainc.com::0944ac4f-113f-4e77-9824-e91b84969a40" providerId="AD"/>
  <p188:author id="{440A3F2F-324F-57EE-F3CA-7021A79A0E48}" name="Oneyda Campos" initials="OC" userId="S::ocampos@econometricainc.com::89ae68fc-dd2f-4605-85e4-50a39bf62da2" providerId="AD"/>
  <p188:author id="{FCCC9137-BA00-683A-FFC1-FAA35C208B43}" name="Oneyda Campos" initials="" userId="S::OCampos@econometricainc.com::89ae68fc-dd2f-4605-85e4-50a39bf62da2" providerId="AD"/>
  <p188:author id="{904C8D3A-CD9A-A90B-9D3D-FEC5A17F6052}" name="Oneyda Arellano" initials="OA" userId="Oneyda Arellano" providerId="None"/>
  <p188:author id="{0714404B-4AFB-A766-5513-83AE05043F62}" name="Caroline Lind" initials="" userId="S::CLind@econometricainc.com::a8eace1f-fbdd-46a4-a65a-57c9cb23a6c1" providerId="AD"/>
  <p188:author id="{B6D49C4D-3C1E-087A-15DB-033664479C43}" name="Jacqueline Ryan" initials="JR" userId="S::JRyan@econometricainc.com::c46dd994-dbd6-44ef-bf2b-9fa95bdf267e" providerId="AD"/>
  <p188:author id="{8FC03E53-EC7F-E80A-EE55-450ADE55F746}" name="Masuma Rahman" initials="" userId="S::MRahman@econometricainc.com::8e410b2e-7733-47e4-9789-16ed04efbce9" providerId="AD"/>
  <p188:author id="{83490E5D-4672-2F16-A067-4CFECBF8D7EB}" name="Sakina Rizvi" initials="SR" userId="S::srizvi@econometricainc.com::2ffcf983-f92b-4abf-b4a7-2eb1581f0b9c" providerId="AD"/>
  <p188:author id="{80C34A98-AD40-AA3F-CE72-D1F3B99ACCA7}" name="Lisa Newton" initials="LN" userId="S::lnewton@econometricainc.com::6479a14a-7407-4296-ae3e-c25b11a874cf" providerId="AD"/>
  <p188:author id="{5E710B9C-83E0-961E-2574-0BF03C6D5E45}" name="Sakina Rizvi" initials="" userId="S::Srizvi@econometricainc.com::2ffcf983-f92b-4abf-b4a7-2eb1581f0b9c" providerId="AD"/>
  <p188:author id="{FD4E9DB8-0A92-E1AA-48A8-55B40FF2A681}" name="Lisa Newton" initials="" userId="S::LNewton@econometricainc.com::6479a14a-7407-4296-ae3e-c25b11a874cf" providerId="AD"/>
  <p188:author id="{12B1B8BA-E50B-8D13-0062-2FE899B63FC5}" name="Jennifer Stoloff" initials="" userId="S::jstoloff@econometricainc.com::4555c8a0-a162-4476-9d7d-fdac443c2dae" providerId="AD"/>
  <p188:author id="{A9AA6DE0-F5EF-020D-F4C1-AFCB602BBD08}" name="LIsa Newton" initials="LN" userId="LIsa Newton" providerId="None"/>
  <p188:author id="{DBC7AAFE-90CB-8156-4C44-C32DC6DA54B8}" name="Masuma Rahman" initials="MR" userId="S::mrahman@econometricainc.com::8e410b2e-7733-47e4-9789-16ed04efbce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3D6"/>
    <a:srgbClr val="287C6E"/>
    <a:srgbClr val="2F9181"/>
    <a:srgbClr val="CDE9EF"/>
    <a:srgbClr val="F3FDFF"/>
    <a:srgbClr val="404040"/>
    <a:srgbClr val="5F9461"/>
    <a:srgbClr val="F9F9F3"/>
    <a:srgbClr val="81B88B"/>
    <a:srgbClr val="D59D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61A8D3-5D7B-4FB7-8FA6-D80B7845BD67}" v="44" dt="2026-05-31T13:44:10.2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98" y="96"/>
      </p:cViewPr>
      <p:guideLst>
        <p:guide orient="horz" pos="235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3C2E5B-0199-4994-B415-3F9439F0AE03}"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0C944B5F-76F3-4FC0-B23A-5E2E0DA8EB6D}">
      <dgm:prSet/>
      <dgm:spPr/>
      <dgm:t>
        <a:bodyPr/>
        <a:lstStyle/>
        <a:p>
          <a:r>
            <a:rPr lang="en-US" b="1" i="0"/>
            <a:t>§ 486.303 - Requirements for Certification:</a:t>
          </a:r>
          <a:r>
            <a:rPr lang="en-US" b="0" i="0"/>
            <a:t> Establishes the criteria OPOs must meet to be Medicare and Medicaid certified. </a:t>
          </a:r>
          <a:endParaRPr lang="en-US"/>
        </a:p>
      </dgm:t>
    </dgm:pt>
    <dgm:pt modelId="{03E6CB58-48D7-48E4-9F2B-0BBB461E5F9C}" type="parTrans" cxnId="{CCF68B76-ED2D-4EF2-B882-F9D05C374714}">
      <dgm:prSet/>
      <dgm:spPr/>
      <dgm:t>
        <a:bodyPr/>
        <a:lstStyle/>
        <a:p>
          <a:endParaRPr lang="en-US"/>
        </a:p>
      </dgm:t>
    </dgm:pt>
    <dgm:pt modelId="{815F2454-9999-49FB-8A20-36B931B2ACFD}" type="sibTrans" cxnId="{CCF68B76-ED2D-4EF2-B882-F9D05C374714}">
      <dgm:prSet/>
      <dgm:spPr/>
      <dgm:t>
        <a:bodyPr/>
        <a:lstStyle/>
        <a:p>
          <a:endParaRPr lang="en-US"/>
        </a:p>
      </dgm:t>
    </dgm:pt>
    <dgm:pt modelId="{0C18B13D-2568-4CF9-8604-129F8E1A1AE2}">
      <dgm:prSet/>
      <dgm:spPr/>
      <dgm:t>
        <a:bodyPr/>
        <a:lstStyle/>
        <a:p>
          <a:r>
            <a:rPr lang="en-US" b="1" i="0"/>
            <a:t>§ 486.308 &amp; 309 - Service Areas (DSAs):</a:t>
          </a:r>
          <a:r>
            <a:rPr lang="en-US" b="0" i="0"/>
            <a:t> Defines the assignment of a single designated OPO per Donation Service Area (DSA) to ensure geographic monopolies. </a:t>
          </a:r>
          <a:endParaRPr lang="en-US"/>
        </a:p>
      </dgm:t>
    </dgm:pt>
    <dgm:pt modelId="{472F176B-C30D-4E55-8FC0-8F82851947A7}" type="parTrans" cxnId="{907D55AC-E93E-46A3-8AE9-DD7C137D4DE3}">
      <dgm:prSet/>
      <dgm:spPr/>
      <dgm:t>
        <a:bodyPr/>
        <a:lstStyle/>
        <a:p>
          <a:endParaRPr lang="en-US"/>
        </a:p>
      </dgm:t>
    </dgm:pt>
    <dgm:pt modelId="{2F983989-B63D-4EB5-83E2-090B61040CEC}" type="sibTrans" cxnId="{907D55AC-E93E-46A3-8AE9-DD7C137D4DE3}">
      <dgm:prSet/>
      <dgm:spPr/>
      <dgm:t>
        <a:bodyPr/>
        <a:lstStyle/>
        <a:p>
          <a:endParaRPr lang="en-US"/>
        </a:p>
      </dgm:t>
    </dgm:pt>
    <dgm:pt modelId="{74BCF62E-80AB-447E-8CE0-099C35D3ECC7}">
      <dgm:prSet/>
      <dgm:spPr/>
      <dgm:t>
        <a:bodyPr/>
        <a:lstStyle/>
        <a:p>
          <a:r>
            <a:rPr lang="en-US" b="1" i="0"/>
            <a:t>§ 486.320 - OPTN Membership:</a:t>
          </a:r>
          <a:r>
            <a:rPr lang="en-US" b="0" i="0"/>
            <a:t> OPOs are required to be members of and abide by the rules of the Organ Procurement and Transplantation Network (OPTN). </a:t>
          </a:r>
          <a:endParaRPr lang="en-US"/>
        </a:p>
      </dgm:t>
    </dgm:pt>
    <dgm:pt modelId="{F4F44A8B-1EA6-4BD0-899C-8D83D4B9F125}" type="parTrans" cxnId="{59C41B54-E968-45BD-93A7-48BD1D9D949B}">
      <dgm:prSet/>
      <dgm:spPr/>
      <dgm:t>
        <a:bodyPr/>
        <a:lstStyle/>
        <a:p>
          <a:endParaRPr lang="en-US"/>
        </a:p>
      </dgm:t>
    </dgm:pt>
    <dgm:pt modelId="{B71EDB3D-7D37-443E-97F1-50EEDE4ABA06}" type="sibTrans" cxnId="{59C41B54-E968-45BD-93A7-48BD1D9D949B}">
      <dgm:prSet/>
      <dgm:spPr/>
      <dgm:t>
        <a:bodyPr/>
        <a:lstStyle/>
        <a:p>
          <a:endParaRPr lang="en-US"/>
        </a:p>
      </dgm:t>
    </dgm:pt>
    <dgm:pt modelId="{41A9F9F4-A999-47E7-A6D3-DE03B23AC779}">
      <dgm:prSet/>
      <dgm:spPr/>
      <dgm:t>
        <a:bodyPr/>
        <a:lstStyle/>
        <a:p>
          <a:r>
            <a:rPr lang="en-US" b="1" i="0"/>
            <a:t>§ 486.322 - Relationships with Hospitals:</a:t>
          </a:r>
          <a:r>
            <a:rPr lang="en-US" b="0" i="0"/>
            <a:t> Mandates that OPOs and hospitals have written agreements outlining duties regarding timely referral, screening, and recovery. </a:t>
          </a:r>
          <a:endParaRPr lang="en-US"/>
        </a:p>
      </dgm:t>
    </dgm:pt>
    <dgm:pt modelId="{790104FA-D3B9-4960-A2D4-C668B870EC96}" type="parTrans" cxnId="{3D9A8A5E-AAD1-495A-AAEA-5A743A12BA8A}">
      <dgm:prSet/>
      <dgm:spPr/>
      <dgm:t>
        <a:bodyPr/>
        <a:lstStyle/>
        <a:p>
          <a:endParaRPr lang="en-US"/>
        </a:p>
      </dgm:t>
    </dgm:pt>
    <dgm:pt modelId="{1E799752-A34A-4008-82B6-BCFC749FE3B9}" type="sibTrans" cxnId="{3D9A8A5E-AAD1-495A-AAEA-5A743A12BA8A}">
      <dgm:prSet/>
      <dgm:spPr/>
      <dgm:t>
        <a:bodyPr/>
        <a:lstStyle/>
        <a:p>
          <a:endParaRPr lang="en-US"/>
        </a:p>
      </dgm:t>
    </dgm:pt>
    <dgm:pt modelId="{ED2AB528-D971-4163-8296-A20328656598}">
      <dgm:prSet/>
      <dgm:spPr/>
      <dgm:t>
        <a:bodyPr/>
        <a:lstStyle/>
        <a:p>
          <a:r>
            <a:rPr lang="en-US" b="1" i="0" dirty="0"/>
            <a:t>§ 486.342 - Requesting Consent:</a:t>
          </a:r>
          <a:r>
            <a:rPr lang="en-US" b="0" i="0" dirty="0"/>
            <a:t> Requires OPOs to have written protocols for obtaining informed consent for organ/tissue donation from families. </a:t>
          </a:r>
          <a:endParaRPr lang="en-US" dirty="0"/>
        </a:p>
      </dgm:t>
    </dgm:pt>
    <dgm:pt modelId="{53073144-1BF0-4803-A472-E9F6B420499E}" type="parTrans" cxnId="{2D01206A-DA2C-4706-81DD-03363C08249F}">
      <dgm:prSet/>
      <dgm:spPr/>
      <dgm:t>
        <a:bodyPr/>
        <a:lstStyle/>
        <a:p>
          <a:endParaRPr lang="en-US"/>
        </a:p>
      </dgm:t>
    </dgm:pt>
    <dgm:pt modelId="{84D64F1F-4379-4D22-BF4C-27DF8A61FFD5}" type="sibTrans" cxnId="{2D01206A-DA2C-4706-81DD-03363C08249F}">
      <dgm:prSet/>
      <dgm:spPr/>
      <dgm:t>
        <a:bodyPr/>
        <a:lstStyle/>
        <a:p>
          <a:endParaRPr lang="en-US"/>
        </a:p>
      </dgm:t>
    </dgm:pt>
    <dgm:pt modelId="{F44891B6-D072-43E0-8926-0A9C917046C8}">
      <dgm:prSet/>
      <dgm:spPr/>
      <dgm:t>
        <a:bodyPr/>
        <a:lstStyle/>
        <a:p>
          <a:r>
            <a:rPr lang="en-US" b="1" i="0"/>
            <a:t>§ 486.348 - Quality Assessment and Performance Improvement (QAPI):</a:t>
          </a:r>
          <a:r>
            <a:rPr lang="en-US" b="0" i="0"/>
            <a:t> Requires OPOs to have an active QAPI program that CMS assesses to continuously improve organ yields. </a:t>
          </a:r>
          <a:endParaRPr lang="en-US"/>
        </a:p>
      </dgm:t>
    </dgm:pt>
    <dgm:pt modelId="{9F91DBAE-D132-44D5-958B-13ED3160BBDB}" type="parTrans" cxnId="{5B5E0F33-B220-48FC-9142-F918F4189081}">
      <dgm:prSet/>
      <dgm:spPr/>
      <dgm:t>
        <a:bodyPr/>
        <a:lstStyle/>
        <a:p>
          <a:endParaRPr lang="en-US"/>
        </a:p>
      </dgm:t>
    </dgm:pt>
    <dgm:pt modelId="{253BC11E-AFCD-4579-912E-B73B23017DA0}" type="sibTrans" cxnId="{5B5E0F33-B220-48FC-9142-F918F4189081}">
      <dgm:prSet/>
      <dgm:spPr/>
      <dgm:t>
        <a:bodyPr/>
        <a:lstStyle/>
        <a:p>
          <a:endParaRPr lang="en-US"/>
        </a:p>
      </dgm:t>
    </dgm:pt>
    <dgm:pt modelId="{EDCE05D8-97C7-4D3F-B211-1C6D85600568}">
      <dgm:prSet/>
      <dgm:spPr/>
      <dgm:t>
        <a:bodyPr/>
        <a:lstStyle/>
        <a:p>
          <a:r>
            <a:rPr lang="en-US" b="1" i="0"/>
            <a:t>§ 486.318 - Outcome Measures:</a:t>
          </a:r>
          <a:r>
            <a:rPr lang="en-US" b="0" i="0"/>
            <a:t> The cornerstone of CMS oversight. It evaluates OPOs based strictly on two metrics: a </a:t>
          </a:r>
          <a:r>
            <a:rPr lang="en-US" b="1" i="0"/>
            <a:t>donation rate</a:t>
          </a:r>
          <a:r>
            <a:rPr lang="en-US" b="0" i="0"/>
            <a:t> and a </a:t>
          </a:r>
          <a:r>
            <a:rPr lang="en-US" b="1" i="0"/>
            <a:t>transplantation rate</a:t>
          </a:r>
          <a:r>
            <a:rPr lang="en-US" b="0" i="0"/>
            <a:t>. OPOs are tiered (e.g., top 25% are Tier 1 and automatically recertified; bottom tiers face competition or decertification). </a:t>
          </a:r>
          <a:endParaRPr lang="en-US"/>
        </a:p>
      </dgm:t>
    </dgm:pt>
    <dgm:pt modelId="{E8AFC0AA-3BF0-4577-BA87-D5B9CEDBC01C}" type="parTrans" cxnId="{F9A10FAF-B9B6-4D31-BC4D-83E280506E06}">
      <dgm:prSet/>
      <dgm:spPr/>
      <dgm:t>
        <a:bodyPr/>
        <a:lstStyle/>
        <a:p>
          <a:endParaRPr lang="en-US"/>
        </a:p>
      </dgm:t>
    </dgm:pt>
    <dgm:pt modelId="{3EB2DE33-2EAA-4C26-9D2A-C777AEBB805A}" type="sibTrans" cxnId="{F9A10FAF-B9B6-4D31-BC4D-83E280506E06}">
      <dgm:prSet/>
      <dgm:spPr/>
      <dgm:t>
        <a:bodyPr/>
        <a:lstStyle/>
        <a:p>
          <a:endParaRPr lang="en-US"/>
        </a:p>
      </dgm:t>
    </dgm:pt>
    <dgm:pt modelId="{7E10D0AB-9586-4944-A8F5-00F10CEC14FE}" type="pres">
      <dgm:prSet presAssocID="{393C2E5B-0199-4994-B415-3F9439F0AE03}" presName="diagram" presStyleCnt="0">
        <dgm:presLayoutVars>
          <dgm:dir/>
          <dgm:resizeHandles val="exact"/>
        </dgm:presLayoutVars>
      </dgm:prSet>
      <dgm:spPr/>
    </dgm:pt>
    <dgm:pt modelId="{2D112768-3C59-4133-9247-4DF1D8AD83AD}" type="pres">
      <dgm:prSet presAssocID="{0C944B5F-76F3-4FC0-B23A-5E2E0DA8EB6D}" presName="node" presStyleLbl="node1" presStyleIdx="0" presStyleCnt="7">
        <dgm:presLayoutVars>
          <dgm:bulletEnabled val="1"/>
        </dgm:presLayoutVars>
      </dgm:prSet>
      <dgm:spPr/>
    </dgm:pt>
    <dgm:pt modelId="{0033428D-12E7-49BC-8004-3165E7780C85}" type="pres">
      <dgm:prSet presAssocID="{815F2454-9999-49FB-8A20-36B931B2ACFD}" presName="sibTrans" presStyleCnt="0"/>
      <dgm:spPr/>
    </dgm:pt>
    <dgm:pt modelId="{6FA7617F-EF74-4963-B9F0-1215331CE918}" type="pres">
      <dgm:prSet presAssocID="{0C18B13D-2568-4CF9-8604-129F8E1A1AE2}" presName="node" presStyleLbl="node1" presStyleIdx="1" presStyleCnt="7">
        <dgm:presLayoutVars>
          <dgm:bulletEnabled val="1"/>
        </dgm:presLayoutVars>
      </dgm:prSet>
      <dgm:spPr/>
    </dgm:pt>
    <dgm:pt modelId="{A08E99D4-6E95-4B0B-ADBD-51D28A394141}" type="pres">
      <dgm:prSet presAssocID="{2F983989-B63D-4EB5-83E2-090B61040CEC}" presName="sibTrans" presStyleCnt="0"/>
      <dgm:spPr/>
    </dgm:pt>
    <dgm:pt modelId="{4D7E9579-6C62-417E-B143-BAB73300D703}" type="pres">
      <dgm:prSet presAssocID="{74BCF62E-80AB-447E-8CE0-099C35D3ECC7}" presName="node" presStyleLbl="node1" presStyleIdx="2" presStyleCnt="7">
        <dgm:presLayoutVars>
          <dgm:bulletEnabled val="1"/>
        </dgm:presLayoutVars>
      </dgm:prSet>
      <dgm:spPr/>
    </dgm:pt>
    <dgm:pt modelId="{B9581532-D925-488D-B3B4-FCCA0020769E}" type="pres">
      <dgm:prSet presAssocID="{B71EDB3D-7D37-443E-97F1-50EEDE4ABA06}" presName="sibTrans" presStyleCnt="0"/>
      <dgm:spPr/>
    </dgm:pt>
    <dgm:pt modelId="{38B212AC-B33F-4D5E-A610-CD504905C8ED}" type="pres">
      <dgm:prSet presAssocID="{41A9F9F4-A999-47E7-A6D3-DE03B23AC779}" presName="node" presStyleLbl="node1" presStyleIdx="3" presStyleCnt="7">
        <dgm:presLayoutVars>
          <dgm:bulletEnabled val="1"/>
        </dgm:presLayoutVars>
      </dgm:prSet>
      <dgm:spPr/>
    </dgm:pt>
    <dgm:pt modelId="{FA6F5178-2D8E-450A-AF42-00A4B3A1BE1E}" type="pres">
      <dgm:prSet presAssocID="{1E799752-A34A-4008-82B6-BCFC749FE3B9}" presName="sibTrans" presStyleCnt="0"/>
      <dgm:spPr/>
    </dgm:pt>
    <dgm:pt modelId="{6E069383-0A47-4573-B186-3A4F23D728AE}" type="pres">
      <dgm:prSet presAssocID="{ED2AB528-D971-4163-8296-A20328656598}" presName="node" presStyleLbl="node1" presStyleIdx="4" presStyleCnt="7">
        <dgm:presLayoutVars>
          <dgm:bulletEnabled val="1"/>
        </dgm:presLayoutVars>
      </dgm:prSet>
      <dgm:spPr/>
    </dgm:pt>
    <dgm:pt modelId="{06430AD7-50CF-4655-9BDC-A5AA5B8E64E4}" type="pres">
      <dgm:prSet presAssocID="{84D64F1F-4379-4D22-BF4C-27DF8A61FFD5}" presName="sibTrans" presStyleCnt="0"/>
      <dgm:spPr/>
    </dgm:pt>
    <dgm:pt modelId="{1AFDCF23-D5E8-469D-B7F3-C7449086B798}" type="pres">
      <dgm:prSet presAssocID="{F44891B6-D072-43E0-8926-0A9C917046C8}" presName="node" presStyleLbl="node1" presStyleIdx="5" presStyleCnt="7">
        <dgm:presLayoutVars>
          <dgm:bulletEnabled val="1"/>
        </dgm:presLayoutVars>
      </dgm:prSet>
      <dgm:spPr/>
    </dgm:pt>
    <dgm:pt modelId="{01C4245B-25A0-4D32-97C1-E65C471A1857}" type="pres">
      <dgm:prSet presAssocID="{253BC11E-AFCD-4579-912E-B73B23017DA0}" presName="sibTrans" presStyleCnt="0"/>
      <dgm:spPr/>
    </dgm:pt>
    <dgm:pt modelId="{E338BA3A-34C3-4809-8C03-E410FE26BABA}" type="pres">
      <dgm:prSet presAssocID="{EDCE05D8-97C7-4D3F-B211-1C6D85600568}" presName="node" presStyleLbl="node1" presStyleIdx="6" presStyleCnt="7">
        <dgm:presLayoutVars>
          <dgm:bulletEnabled val="1"/>
        </dgm:presLayoutVars>
      </dgm:prSet>
      <dgm:spPr/>
    </dgm:pt>
  </dgm:ptLst>
  <dgm:cxnLst>
    <dgm:cxn modelId="{F5C2F905-A69C-4411-8CAC-3832DA833818}" type="presOf" srcId="{41A9F9F4-A999-47E7-A6D3-DE03B23AC779}" destId="{38B212AC-B33F-4D5E-A610-CD504905C8ED}" srcOrd="0" destOrd="0" presId="urn:microsoft.com/office/officeart/2005/8/layout/default"/>
    <dgm:cxn modelId="{02A87D11-3FA3-4D08-9925-CE8027EF7038}" type="presOf" srcId="{393C2E5B-0199-4994-B415-3F9439F0AE03}" destId="{7E10D0AB-9586-4944-A8F5-00F10CEC14FE}" srcOrd="0" destOrd="0" presId="urn:microsoft.com/office/officeart/2005/8/layout/default"/>
    <dgm:cxn modelId="{5B5E0F33-B220-48FC-9142-F918F4189081}" srcId="{393C2E5B-0199-4994-B415-3F9439F0AE03}" destId="{F44891B6-D072-43E0-8926-0A9C917046C8}" srcOrd="5" destOrd="0" parTransId="{9F91DBAE-D132-44D5-958B-13ED3160BBDB}" sibTransId="{253BC11E-AFCD-4579-912E-B73B23017DA0}"/>
    <dgm:cxn modelId="{3D9A8A5E-AAD1-495A-AAEA-5A743A12BA8A}" srcId="{393C2E5B-0199-4994-B415-3F9439F0AE03}" destId="{41A9F9F4-A999-47E7-A6D3-DE03B23AC779}" srcOrd="3" destOrd="0" parTransId="{790104FA-D3B9-4960-A2D4-C668B870EC96}" sibTransId="{1E799752-A34A-4008-82B6-BCFC749FE3B9}"/>
    <dgm:cxn modelId="{9C0F965F-155A-452F-BCCD-A41F4D63CD78}" type="presOf" srcId="{EDCE05D8-97C7-4D3F-B211-1C6D85600568}" destId="{E338BA3A-34C3-4809-8C03-E410FE26BABA}" srcOrd="0" destOrd="0" presId="urn:microsoft.com/office/officeart/2005/8/layout/default"/>
    <dgm:cxn modelId="{33A28747-DF1A-4A38-BD95-851D3086EC2B}" type="presOf" srcId="{74BCF62E-80AB-447E-8CE0-099C35D3ECC7}" destId="{4D7E9579-6C62-417E-B143-BAB73300D703}" srcOrd="0" destOrd="0" presId="urn:microsoft.com/office/officeart/2005/8/layout/default"/>
    <dgm:cxn modelId="{2D01206A-DA2C-4706-81DD-03363C08249F}" srcId="{393C2E5B-0199-4994-B415-3F9439F0AE03}" destId="{ED2AB528-D971-4163-8296-A20328656598}" srcOrd="4" destOrd="0" parTransId="{53073144-1BF0-4803-A472-E9F6B420499E}" sibTransId="{84D64F1F-4379-4D22-BF4C-27DF8A61FFD5}"/>
    <dgm:cxn modelId="{59C41B54-E968-45BD-93A7-48BD1D9D949B}" srcId="{393C2E5B-0199-4994-B415-3F9439F0AE03}" destId="{74BCF62E-80AB-447E-8CE0-099C35D3ECC7}" srcOrd="2" destOrd="0" parTransId="{F4F44A8B-1EA6-4BD0-899C-8D83D4B9F125}" sibTransId="{B71EDB3D-7D37-443E-97F1-50EEDE4ABA06}"/>
    <dgm:cxn modelId="{63F3DA55-3E4E-41D9-8B0C-2CF005CC12B5}" type="presOf" srcId="{F44891B6-D072-43E0-8926-0A9C917046C8}" destId="{1AFDCF23-D5E8-469D-B7F3-C7449086B798}" srcOrd="0" destOrd="0" presId="urn:microsoft.com/office/officeart/2005/8/layout/default"/>
    <dgm:cxn modelId="{CCF68B76-ED2D-4EF2-B882-F9D05C374714}" srcId="{393C2E5B-0199-4994-B415-3F9439F0AE03}" destId="{0C944B5F-76F3-4FC0-B23A-5E2E0DA8EB6D}" srcOrd="0" destOrd="0" parTransId="{03E6CB58-48D7-48E4-9F2B-0BBB461E5F9C}" sibTransId="{815F2454-9999-49FB-8A20-36B931B2ACFD}"/>
    <dgm:cxn modelId="{80F1198D-BFC9-47D7-B0C9-4B2A63DD1B27}" type="presOf" srcId="{0C944B5F-76F3-4FC0-B23A-5E2E0DA8EB6D}" destId="{2D112768-3C59-4133-9247-4DF1D8AD83AD}" srcOrd="0" destOrd="0" presId="urn:microsoft.com/office/officeart/2005/8/layout/default"/>
    <dgm:cxn modelId="{907D55AC-E93E-46A3-8AE9-DD7C137D4DE3}" srcId="{393C2E5B-0199-4994-B415-3F9439F0AE03}" destId="{0C18B13D-2568-4CF9-8604-129F8E1A1AE2}" srcOrd="1" destOrd="0" parTransId="{472F176B-C30D-4E55-8FC0-8F82851947A7}" sibTransId="{2F983989-B63D-4EB5-83E2-090B61040CEC}"/>
    <dgm:cxn modelId="{F9A10FAF-B9B6-4D31-BC4D-83E280506E06}" srcId="{393C2E5B-0199-4994-B415-3F9439F0AE03}" destId="{EDCE05D8-97C7-4D3F-B211-1C6D85600568}" srcOrd="6" destOrd="0" parTransId="{E8AFC0AA-3BF0-4577-BA87-D5B9CEDBC01C}" sibTransId="{3EB2DE33-2EAA-4C26-9D2A-C777AEBB805A}"/>
    <dgm:cxn modelId="{A65AB5C2-7DCE-46D2-AFD8-D2EF132080F1}" type="presOf" srcId="{ED2AB528-D971-4163-8296-A20328656598}" destId="{6E069383-0A47-4573-B186-3A4F23D728AE}" srcOrd="0" destOrd="0" presId="urn:microsoft.com/office/officeart/2005/8/layout/default"/>
    <dgm:cxn modelId="{D0C20DC6-D666-489A-8C85-0C38627CA275}" type="presOf" srcId="{0C18B13D-2568-4CF9-8604-129F8E1A1AE2}" destId="{6FA7617F-EF74-4963-B9F0-1215331CE918}" srcOrd="0" destOrd="0" presId="urn:microsoft.com/office/officeart/2005/8/layout/default"/>
    <dgm:cxn modelId="{E66EA006-3650-4D85-BBF4-2CC49AA96C32}" type="presParOf" srcId="{7E10D0AB-9586-4944-A8F5-00F10CEC14FE}" destId="{2D112768-3C59-4133-9247-4DF1D8AD83AD}" srcOrd="0" destOrd="0" presId="urn:microsoft.com/office/officeart/2005/8/layout/default"/>
    <dgm:cxn modelId="{A7B6AEBA-6B15-4D1A-9B7F-5C180FAD3E37}" type="presParOf" srcId="{7E10D0AB-9586-4944-A8F5-00F10CEC14FE}" destId="{0033428D-12E7-49BC-8004-3165E7780C85}" srcOrd="1" destOrd="0" presId="urn:microsoft.com/office/officeart/2005/8/layout/default"/>
    <dgm:cxn modelId="{A54AE874-4C5F-4A54-8E3C-6AEB7BAB3FEB}" type="presParOf" srcId="{7E10D0AB-9586-4944-A8F5-00F10CEC14FE}" destId="{6FA7617F-EF74-4963-B9F0-1215331CE918}" srcOrd="2" destOrd="0" presId="urn:microsoft.com/office/officeart/2005/8/layout/default"/>
    <dgm:cxn modelId="{CF84798D-FE88-4FF7-A7FC-D43DECE8E9AB}" type="presParOf" srcId="{7E10D0AB-9586-4944-A8F5-00F10CEC14FE}" destId="{A08E99D4-6E95-4B0B-ADBD-51D28A394141}" srcOrd="3" destOrd="0" presId="urn:microsoft.com/office/officeart/2005/8/layout/default"/>
    <dgm:cxn modelId="{70AFC80D-1FDC-4E80-B480-9B0920F4C779}" type="presParOf" srcId="{7E10D0AB-9586-4944-A8F5-00F10CEC14FE}" destId="{4D7E9579-6C62-417E-B143-BAB73300D703}" srcOrd="4" destOrd="0" presId="urn:microsoft.com/office/officeart/2005/8/layout/default"/>
    <dgm:cxn modelId="{F286F2A0-63FA-44E8-83C8-B09D4E110680}" type="presParOf" srcId="{7E10D0AB-9586-4944-A8F5-00F10CEC14FE}" destId="{B9581532-D925-488D-B3B4-FCCA0020769E}" srcOrd="5" destOrd="0" presId="urn:microsoft.com/office/officeart/2005/8/layout/default"/>
    <dgm:cxn modelId="{9B7CB9E4-9C57-4E0D-BDB5-6A9E115F25D5}" type="presParOf" srcId="{7E10D0AB-9586-4944-A8F5-00F10CEC14FE}" destId="{38B212AC-B33F-4D5E-A610-CD504905C8ED}" srcOrd="6" destOrd="0" presId="urn:microsoft.com/office/officeart/2005/8/layout/default"/>
    <dgm:cxn modelId="{DCE1C4C7-1B83-4059-BB59-4DFB1E3CB4A2}" type="presParOf" srcId="{7E10D0AB-9586-4944-A8F5-00F10CEC14FE}" destId="{FA6F5178-2D8E-450A-AF42-00A4B3A1BE1E}" srcOrd="7" destOrd="0" presId="urn:microsoft.com/office/officeart/2005/8/layout/default"/>
    <dgm:cxn modelId="{0689E5BA-6068-4B9A-8EE8-E822E01F436E}" type="presParOf" srcId="{7E10D0AB-9586-4944-A8F5-00F10CEC14FE}" destId="{6E069383-0A47-4573-B186-3A4F23D728AE}" srcOrd="8" destOrd="0" presId="urn:microsoft.com/office/officeart/2005/8/layout/default"/>
    <dgm:cxn modelId="{2B671B0D-DE87-4498-AD14-FA4914D919CC}" type="presParOf" srcId="{7E10D0AB-9586-4944-A8F5-00F10CEC14FE}" destId="{06430AD7-50CF-4655-9BDC-A5AA5B8E64E4}" srcOrd="9" destOrd="0" presId="urn:microsoft.com/office/officeart/2005/8/layout/default"/>
    <dgm:cxn modelId="{01F6CFFF-C719-432E-B6A6-58A7D650957C}" type="presParOf" srcId="{7E10D0AB-9586-4944-A8F5-00F10CEC14FE}" destId="{1AFDCF23-D5E8-469D-B7F3-C7449086B798}" srcOrd="10" destOrd="0" presId="urn:microsoft.com/office/officeart/2005/8/layout/default"/>
    <dgm:cxn modelId="{1B661991-08B4-42A3-8AA5-2F33BA6E3C2A}" type="presParOf" srcId="{7E10D0AB-9586-4944-A8F5-00F10CEC14FE}" destId="{01C4245B-25A0-4D32-97C1-E65C471A1857}" srcOrd="11" destOrd="0" presId="urn:microsoft.com/office/officeart/2005/8/layout/default"/>
    <dgm:cxn modelId="{57E6A74A-1AFF-478C-BC82-AC5DE877BCDC}" type="presParOf" srcId="{7E10D0AB-9586-4944-A8F5-00F10CEC14FE}" destId="{E338BA3A-34C3-4809-8C03-E410FE26BABA}"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112768-3C59-4133-9247-4DF1D8AD83AD}">
      <dsp:nvSpPr>
        <dsp:cNvPr id="0" name=""/>
        <dsp:cNvSpPr/>
      </dsp:nvSpPr>
      <dsp:spPr>
        <a:xfrm>
          <a:off x="1369426" y="207"/>
          <a:ext cx="2589206" cy="155352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i="0" kern="1200"/>
            <a:t>§ 486.303 - Requirements for Certification:</a:t>
          </a:r>
          <a:r>
            <a:rPr lang="en-US" sz="1100" b="0" i="0" kern="1200"/>
            <a:t> Establishes the criteria OPOs must meet to be Medicare and Medicaid certified. </a:t>
          </a:r>
          <a:endParaRPr lang="en-US" sz="1100" kern="1200"/>
        </a:p>
      </dsp:txBody>
      <dsp:txXfrm>
        <a:off x="1369426" y="207"/>
        <a:ext cx="2589206" cy="1553524"/>
      </dsp:txXfrm>
    </dsp:sp>
    <dsp:sp modelId="{6FA7617F-EF74-4963-B9F0-1215331CE918}">
      <dsp:nvSpPr>
        <dsp:cNvPr id="0" name=""/>
        <dsp:cNvSpPr/>
      </dsp:nvSpPr>
      <dsp:spPr>
        <a:xfrm>
          <a:off x="4217554" y="207"/>
          <a:ext cx="2589206" cy="1553524"/>
        </a:xfrm>
        <a:prstGeom prst="rect">
          <a:avLst/>
        </a:prstGeom>
        <a:solidFill>
          <a:schemeClr val="accent3">
            <a:hueOff val="-2399343"/>
            <a:satOff val="-640"/>
            <a:lumOff val="30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i="0" kern="1200"/>
            <a:t>§ 486.308 &amp; 309 - Service Areas (DSAs):</a:t>
          </a:r>
          <a:r>
            <a:rPr lang="en-US" sz="1100" b="0" i="0" kern="1200"/>
            <a:t> Defines the assignment of a single designated OPO per Donation Service Area (DSA) to ensure geographic monopolies. </a:t>
          </a:r>
          <a:endParaRPr lang="en-US" sz="1100" kern="1200"/>
        </a:p>
      </dsp:txBody>
      <dsp:txXfrm>
        <a:off x="4217554" y="207"/>
        <a:ext cx="2589206" cy="1553524"/>
      </dsp:txXfrm>
    </dsp:sp>
    <dsp:sp modelId="{4D7E9579-6C62-417E-B143-BAB73300D703}">
      <dsp:nvSpPr>
        <dsp:cNvPr id="0" name=""/>
        <dsp:cNvSpPr/>
      </dsp:nvSpPr>
      <dsp:spPr>
        <a:xfrm>
          <a:off x="7065681" y="207"/>
          <a:ext cx="2589206" cy="1553524"/>
        </a:xfrm>
        <a:prstGeom prst="rect">
          <a:avLst/>
        </a:prstGeom>
        <a:solidFill>
          <a:schemeClr val="accent3">
            <a:hueOff val="-4798685"/>
            <a:satOff val="-1279"/>
            <a:lumOff val="607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i="0" kern="1200"/>
            <a:t>§ 486.320 - OPTN Membership:</a:t>
          </a:r>
          <a:r>
            <a:rPr lang="en-US" sz="1100" b="0" i="0" kern="1200"/>
            <a:t> OPOs are required to be members of and abide by the rules of the Organ Procurement and Transplantation Network (OPTN). </a:t>
          </a:r>
          <a:endParaRPr lang="en-US" sz="1100" kern="1200"/>
        </a:p>
      </dsp:txBody>
      <dsp:txXfrm>
        <a:off x="7065681" y="207"/>
        <a:ext cx="2589206" cy="1553524"/>
      </dsp:txXfrm>
    </dsp:sp>
    <dsp:sp modelId="{38B212AC-B33F-4D5E-A610-CD504905C8ED}">
      <dsp:nvSpPr>
        <dsp:cNvPr id="0" name=""/>
        <dsp:cNvSpPr/>
      </dsp:nvSpPr>
      <dsp:spPr>
        <a:xfrm>
          <a:off x="1369426" y="1812652"/>
          <a:ext cx="2589206" cy="1553524"/>
        </a:xfrm>
        <a:prstGeom prst="rect">
          <a:avLst/>
        </a:prstGeom>
        <a:solidFill>
          <a:schemeClr val="accent3">
            <a:hueOff val="-7198028"/>
            <a:satOff val="-1919"/>
            <a:lumOff val="911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i="0" kern="1200"/>
            <a:t>§ 486.322 - Relationships with Hospitals:</a:t>
          </a:r>
          <a:r>
            <a:rPr lang="en-US" sz="1100" b="0" i="0" kern="1200"/>
            <a:t> Mandates that OPOs and hospitals have written agreements outlining duties regarding timely referral, screening, and recovery. </a:t>
          </a:r>
          <a:endParaRPr lang="en-US" sz="1100" kern="1200"/>
        </a:p>
      </dsp:txBody>
      <dsp:txXfrm>
        <a:off x="1369426" y="1812652"/>
        <a:ext cx="2589206" cy="1553524"/>
      </dsp:txXfrm>
    </dsp:sp>
    <dsp:sp modelId="{6E069383-0A47-4573-B186-3A4F23D728AE}">
      <dsp:nvSpPr>
        <dsp:cNvPr id="0" name=""/>
        <dsp:cNvSpPr/>
      </dsp:nvSpPr>
      <dsp:spPr>
        <a:xfrm>
          <a:off x="4217554" y="1812652"/>
          <a:ext cx="2589206" cy="1553524"/>
        </a:xfrm>
        <a:prstGeom prst="rect">
          <a:avLst/>
        </a:prstGeom>
        <a:solidFill>
          <a:schemeClr val="accent3">
            <a:hueOff val="-9597371"/>
            <a:satOff val="-2558"/>
            <a:lumOff val="1215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i="0" kern="1200" dirty="0"/>
            <a:t>§ 486.342 - Requesting Consent:</a:t>
          </a:r>
          <a:r>
            <a:rPr lang="en-US" sz="1100" b="0" i="0" kern="1200" dirty="0"/>
            <a:t> Requires OPOs to have written protocols for obtaining informed consent for organ/tissue donation from families. </a:t>
          </a:r>
          <a:endParaRPr lang="en-US" sz="1100" kern="1200" dirty="0"/>
        </a:p>
      </dsp:txBody>
      <dsp:txXfrm>
        <a:off x="4217554" y="1812652"/>
        <a:ext cx="2589206" cy="1553524"/>
      </dsp:txXfrm>
    </dsp:sp>
    <dsp:sp modelId="{1AFDCF23-D5E8-469D-B7F3-C7449086B798}">
      <dsp:nvSpPr>
        <dsp:cNvPr id="0" name=""/>
        <dsp:cNvSpPr/>
      </dsp:nvSpPr>
      <dsp:spPr>
        <a:xfrm>
          <a:off x="7065681" y="1812652"/>
          <a:ext cx="2589206" cy="1553524"/>
        </a:xfrm>
        <a:prstGeom prst="rect">
          <a:avLst/>
        </a:prstGeom>
        <a:solidFill>
          <a:schemeClr val="accent3">
            <a:hueOff val="-11996713"/>
            <a:satOff val="-3198"/>
            <a:lumOff val="1519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i="0" kern="1200"/>
            <a:t>§ 486.348 - Quality Assessment and Performance Improvement (QAPI):</a:t>
          </a:r>
          <a:r>
            <a:rPr lang="en-US" sz="1100" b="0" i="0" kern="1200"/>
            <a:t> Requires OPOs to have an active QAPI program that CMS assesses to continuously improve organ yields. </a:t>
          </a:r>
          <a:endParaRPr lang="en-US" sz="1100" kern="1200"/>
        </a:p>
      </dsp:txBody>
      <dsp:txXfrm>
        <a:off x="7065681" y="1812652"/>
        <a:ext cx="2589206" cy="1553524"/>
      </dsp:txXfrm>
    </dsp:sp>
    <dsp:sp modelId="{E338BA3A-34C3-4809-8C03-E410FE26BABA}">
      <dsp:nvSpPr>
        <dsp:cNvPr id="0" name=""/>
        <dsp:cNvSpPr/>
      </dsp:nvSpPr>
      <dsp:spPr>
        <a:xfrm>
          <a:off x="4217554" y="3625097"/>
          <a:ext cx="2589206" cy="1553524"/>
        </a:xfrm>
        <a:prstGeom prst="rect">
          <a:avLst/>
        </a:prstGeom>
        <a:solidFill>
          <a:schemeClr val="accent3">
            <a:hueOff val="-14396056"/>
            <a:satOff val="-3837"/>
            <a:lumOff val="1823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i="0" kern="1200"/>
            <a:t>§ 486.318 - Outcome Measures:</a:t>
          </a:r>
          <a:r>
            <a:rPr lang="en-US" sz="1100" b="0" i="0" kern="1200"/>
            <a:t> The cornerstone of CMS oversight. It evaluates OPOs based strictly on two metrics: a </a:t>
          </a:r>
          <a:r>
            <a:rPr lang="en-US" sz="1100" b="1" i="0" kern="1200"/>
            <a:t>donation rate</a:t>
          </a:r>
          <a:r>
            <a:rPr lang="en-US" sz="1100" b="0" i="0" kern="1200"/>
            <a:t> and a </a:t>
          </a:r>
          <a:r>
            <a:rPr lang="en-US" sz="1100" b="1" i="0" kern="1200"/>
            <a:t>transplantation rate</a:t>
          </a:r>
          <a:r>
            <a:rPr lang="en-US" sz="1100" b="0" i="0" kern="1200"/>
            <a:t>. OPOs are tiered (e.g., top 25% are Tier 1 and automatically recertified; bottom tiers face competition or decertification). </a:t>
          </a:r>
          <a:endParaRPr lang="en-US" sz="1100" kern="1200"/>
        </a:p>
      </dsp:txBody>
      <dsp:txXfrm>
        <a:off x="4217554" y="3625097"/>
        <a:ext cx="2589206" cy="155352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1BB82C-C939-C147-98F4-67F5C19244DA}" type="datetimeFigureOut">
              <a:rPr lang="en-US" smtClean="0"/>
              <a:t>5/31/2026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102F2D-C0AC-D246-8418-ECD2AD85E400}" type="slidenum">
              <a:rPr lang="en-US" smtClean="0"/>
              <a:t>‹#›</a:t>
            </a:fld>
            <a:endParaRPr lang="en-US"/>
          </a:p>
        </p:txBody>
      </p:sp>
    </p:spTree>
    <p:extLst>
      <p:ext uri="{BB962C8B-B14F-4D97-AF65-F5344CB8AC3E}">
        <p14:creationId xmlns:p14="http://schemas.microsoft.com/office/powerpoint/2010/main" val="129473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Briefly recap where we have been</a:t>
            </a:r>
          </a:p>
        </p:txBody>
      </p:sp>
      <p:sp>
        <p:nvSpPr>
          <p:cNvPr id="4" name="Slide Number Placeholder 3"/>
          <p:cNvSpPr>
            <a:spLocks noGrp="1"/>
          </p:cNvSpPr>
          <p:nvPr>
            <p:ph type="sldNum" sz="quarter" idx="5"/>
          </p:nvPr>
        </p:nvSpPr>
        <p:spPr/>
        <p:txBody>
          <a:bodyPr/>
          <a:lstStyle/>
          <a:p>
            <a:fld id="{47102F2D-C0AC-D246-8418-ECD2AD85E400}" type="slidenum">
              <a:rPr lang="en-US" smtClean="0"/>
              <a:t>1</a:t>
            </a:fld>
            <a:endParaRPr lang="en-US"/>
          </a:p>
        </p:txBody>
      </p:sp>
    </p:spTree>
    <p:extLst>
      <p:ext uri="{BB962C8B-B14F-4D97-AF65-F5344CB8AC3E}">
        <p14:creationId xmlns:p14="http://schemas.microsoft.com/office/powerpoint/2010/main" val="3771555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16,000 people donate about 3 organs each, meaning there are about 45,000 organs available in a year.  This number was climbing until 2025, and now is declining.</a:t>
            </a:r>
          </a:p>
          <a:p>
            <a:r>
              <a:rPr lang="en-US" dirty="0"/>
              <a:t>There are 103,000 people on the organ transplant waiting list. This number continues to climb each year.</a:t>
            </a:r>
          </a:p>
        </p:txBody>
      </p:sp>
      <p:sp>
        <p:nvSpPr>
          <p:cNvPr id="4" name="Slide Number Placeholder 3"/>
          <p:cNvSpPr>
            <a:spLocks noGrp="1"/>
          </p:cNvSpPr>
          <p:nvPr>
            <p:ph type="sldNum" sz="quarter" idx="5"/>
          </p:nvPr>
        </p:nvSpPr>
        <p:spPr/>
        <p:txBody>
          <a:bodyPr/>
          <a:lstStyle/>
          <a:p>
            <a:fld id="{47102F2D-C0AC-D246-8418-ECD2AD85E400}" type="slidenum">
              <a:rPr lang="en-US" smtClean="0"/>
              <a:t>3</a:t>
            </a:fld>
            <a:endParaRPr lang="en-US"/>
          </a:p>
        </p:txBody>
      </p:sp>
    </p:spTree>
    <p:extLst>
      <p:ext uri="{BB962C8B-B14F-4D97-AF65-F5344CB8AC3E}">
        <p14:creationId xmlns:p14="http://schemas.microsoft.com/office/powerpoint/2010/main" val="4107448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2020-2021 overhaul, the process measures required by NOTA are not provided.</a:t>
            </a:r>
          </a:p>
          <a:p>
            <a:r>
              <a:rPr lang="en-US" dirty="0"/>
              <a:t>Also, </a:t>
            </a:r>
          </a:p>
        </p:txBody>
      </p:sp>
      <p:sp>
        <p:nvSpPr>
          <p:cNvPr id="4" name="Slide Number Placeholder 3"/>
          <p:cNvSpPr>
            <a:spLocks noGrp="1"/>
          </p:cNvSpPr>
          <p:nvPr>
            <p:ph type="sldNum" sz="quarter" idx="5"/>
          </p:nvPr>
        </p:nvSpPr>
        <p:spPr/>
        <p:txBody>
          <a:bodyPr/>
          <a:lstStyle/>
          <a:p>
            <a:fld id="{47102F2D-C0AC-D246-8418-ECD2AD85E400}" type="slidenum">
              <a:rPr lang="en-US" smtClean="0"/>
              <a:t>6</a:t>
            </a:fld>
            <a:endParaRPr lang="en-US"/>
          </a:p>
        </p:txBody>
      </p:sp>
    </p:spTree>
    <p:extLst>
      <p:ext uri="{BB962C8B-B14F-4D97-AF65-F5344CB8AC3E}">
        <p14:creationId xmlns:p14="http://schemas.microsoft.com/office/powerpoint/2010/main" val="1645118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level of nationwide disruption this would cause is unprecedented in health care regulation, highlighting the urgent need for accurate, actionable performance measures to protect the more than 100,000 patients currently awaiting lifesaving transplants.</a:t>
            </a:r>
          </a:p>
          <a:p>
            <a:endParaRPr lang="en-US" dirty="0"/>
          </a:p>
        </p:txBody>
      </p:sp>
      <p:sp>
        <p:nvSpPr>
          <p:cNvPr id="4" name="Slide Number Placeholder 3"/>
          <p:cNvSpPr>
            <a:spLocks noGrp="1"/>
          </p:cNvSpPr>
          <p:nvPr>
            <p:ph type="sldNum" sz="quarter" idx="5"/>
          </p:nvPr>
        </p:nvSpPr>
        <p:spPr/>
        <p:txBody>
          <a:bodyPr/>
          <a:lstStyle/>
          <a:p>
            <a:fld id="{47102F2D-C0AC-D246-8418-ECD2AD85E400}" type="slidenum">
              <a:rPr lang="en-US" smtClean="0"/>
              <a:t>7</a:t>
            </a:fld>
            <a:endParaRPr lang="en-US"/>
          </a:p>
        </p:txBody>
      </p:sp>
    </p:spTree>
    <p:extLst>
      <p:ext uri="{BB962C8B-B14F-4D97-AF65-F5344CB8AC3E}">
        <p14:creationId xmlns:p14="http://schemas.microsoft.com/office/powerpoint/2010/main" val="3078775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PQM is the Measurement Entity designated under the </a:t>
            </a:r>
            <a:r>
              <a:rPr lang="en-US" sz="1200" dirty="0"/>
              <a:t>Medicare Improvements for Patients and Providers Act of 2008.</a:t>
            </a:r>
            <a:endParaRPr lang="en-US" dirty="0"/>
          </a:p>
        </p:txBody>
      </p:sp>
      <p:sp>
        <p:nvSpPr>
          <p:cNvPr id="4" name="Slide Number Placeholder 3"/>
          <p:cNvSpPr>
            <a:spLocks noGrp="1"/>
          </p:cNvSpPr>
          <p:nvPr>
            <p:ph type="sldNum" sz="quarter" idx="5"/>
          </p:nvPr>
        </p:nvSpPr>
        <p:spPr/>
        <p:txBody>
          <a:bodyPr/>
          <a:lstStyle/>
          <a:p>
            <a:fld id="{47102F2D-C0AC-D246-8418-ECD2AD85E400}" type="slidenum">
              <a:rPr lang="en-US" smtClean="0"/>
              <a:t>9</a:t>
            </a:fld>
            <a:endParaRPr lang="en-US"/>
          </a:p>
        </p:txBody>
      </p:sp>
    </p:spTree>
    <p:extLst>
      <p:ext uri="{BB962C8B-B14F-4D97-AF65-F5344CB8AC3E}">
        <p14:creationId xmlns:p14="http://schemas.microsoft.com/office/powerpoint/2010/main" val="4238697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elements.envato.com/document-business-icons-33WY4HL"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https://elements.envato.com/time-creative-icons-ANW9XT2" TargetMode="External"/><Relationship Id="rId5" Type="http://schemas.openxmlformats.org/officeDocument/2006/relationships/hyperlink" Target="https://elements.envato.com/medical-pharmacy-icons-GUYT5LY" TargetMode="External"/><Relationship Id="rId4" Type="http://schemas.openxmlformats.org/officeDocument/2006/relationships/hyperlink" Target="https://elements.envato.com/business-meeting-icons-CY2JVD3"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97E7C2-2E23-6D99-4F20-695C940F48AF}"/>
              </a:ext>
            </a:extLst>
          </p:cNvPr>
          <p:cNvSpPr>
            <a:spLocks noGrp="1"/>
          </p:cNvSpPr>
          <p:nvPr>
            <p:ph type="sldNum" sz="quarter" idx="10"/>
          </p:nvPr>
        </p:nvSpPr>
        <p:spPr/>
        <p:txBody>
          <a:bodyPr/>
          <a:lstStyle/>
          <a:p>
            <a:fld id="{03AFC407-FF81-462F-996C-C46BB9BF4FCD}" type="slidenum">
              <a:rPr lang="en-US" smtClean="0"/>
              <a:t>‹#›</a:t>
            </a:fld>
            <a:endParaRPr lang="en-US"/>
          </a:p>
        </p:txBody>
      </p:sp>
    </p:spTree>
    <p:extLst>
      <p:ext uri="{BB962C8B-B14F-4D97-AF65-F5344CB8AC3E}">
        <p14:creationId xmlns:p14="http://schemas.microsoft.com/office/powerpoint/2010/main" val="4150788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D3D5-6AAD-0624-A715-73D4E4129A37}"/>
              </a:ext>
            </a:extLst>
          </p:cNvPr>
          <p:cNvSpPr/>
          <p:nvPr userDrawn="1"/>
        </p:nvSpPr>
        <p:spPr>
          <a:xfrm>
            <a:off x="368059" y="219123"/>
            <a:ext cx="10544356" cy="682399"/>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920491-D715-42D1-8362-E49BE552274D}"/>
              </a:ext>
            </a:extLst>
          </p:cNvPr>
          <p:cNvSpPr>
            <a:spLocks noGrp="1"/>
          </p:cNvSpPr>
          <p:nvPr>
            <p:ph type="title"/>
          </p:nvPr>
        </p:nvSpPr>
        <p:spPr>
          <a:xfrm>
            <a:off x="566670" y="365126"/>
            <a:ext cx="10131810" cy="536396"/>
          </a:xfrm>
        </p:spPr>
        <p:txBody>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1146EA7-608F-5FD1-1CB8-F66A8D0728E2}"/>
              </a:ext>
            </a:extLst>
          </p:cNvPr>
          <p:cNvSpPr>
            <a:spLocks noGrp="1"/>
          </p:cNvSpPr>
          <p:nvPr>
            <p:ph idx="1"/>
          </p:nvPr>
        </p:nvSpPr>
        <p:spPr>
          <a:xfrm>
            <a:off x="4247804" y="1246909"/>
            <a:ext cx="7343180" cy="517882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Rectangle 3">
            <a:extLst>
              <a:ext uri="{FF2B5EF4-FFF2-40B4-BE49-F238E27FC236}">
                <a16:creationId xmlns:a16="http://schemas.microsoft.com/office/drawing/2014/main" id="{39FFCBB3-1B99-E053-90CB-FCDC1CB1E8BB}"/>
              </a:ext>
            </a:extLst>
          </p:cNvPr>
          <p:cNvSpPr/>
          <p:nvPr userDrawn="1"/>
        </p:nvSpPr>
        <p:spPr>
          <a:xfrm>
            <a:off x="1263534" y="3682538"/>
            <a:ext cx="2743200" cy="2743200"/>
          </a:xfrm>
          <a:prstGeom prst="rect">
            <a:avLst/>
          </a:prstGeom>
          <a:solidFill>
            <a:schemeClr val="accent3"/>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DED67B55-E7C6-C15D-754A-96980BC0666C}"/>
              </a:ext>
            </a:extLst>
          </p:cNvPr>
          <p:cNvSpPr>
            <a:spLocks noGrp="1"/>
          </p:cNvSpPr>
          <p:nvPr>
            <p:ph type="pic" sz="quarter" idx="10"/>
          </p:nvPr>
        </p:nvSpPr>
        <p:spPr>
          <a:xfrm>
            <a:off x="601016" y="1438110"/>
            <a:ext cx="3181756" cy="4788113"/>
          </a:xfrm>
          <a:solidFill>
            <a:schemeClr val="bg1">
              <a:lumMod val="95000"/>
            </a:schemeClr>
          </a:solidFill>
          <a:effectLst/>
        </p:spPr>
        <p:txBody>
          <a:bodyPr/>
          <a:lstStyle/>
          <a:p>
            <a:endParaRPr lang="en-US"/>
          </a:p>
        </p:txBody>
      </p:sp>
      <p:sp>
        <p:nvSpPr>
          <p:cNvPr id="5" name="Slide Number Placeholder 4">
            <a:extLst>
              <a:ext uri="{FF2B5EF4-FFF2-40B4-BE49-F238E27FC236}">
                <a16:creationId xmlns:a16="http://schemas.microsoft.com/office/drawing/2014/main" id="{872F63E6-2C01-EA12-C50B-41E572482236}"/>
              </a:ext>
            </a:extLst>
          </p:cNvPr>
          <p:cNvSpPr>
            <a:spLocks noGrp="1"/>
          </p:cNvSpPr>
          <p:nvPr>
            <p:ph type="sldNum" sz="quarter" idx="11"/>
          </p:nvPr>
        </p:nvSpPr>
        <p:spPr/>
        <p:txBody>
          <a:bodyPr/>
          <a:lstStyle/>
          <a:p>
            <a:fld id="{03AFC407-FF81-462F-996C-C46BB9BF4FCD}" type="slidenum">
              <a:rPr lang="en-US" smtClean="0"/>
              <a:t>‹#›</a:t>
            </a:fld>
            <a:endParaRPr lang="en-US"/>
          </a:p>
        </p:txBody>
      </p:sp>
      <p:grpSp>
        <p:nvGrpSpPr>
          <p:cNvPr id="12" name="Group 11">
            <a:extLst>
              <a:ext uri="{FF2B5EF4-FFF2-40B4-BE49-F238E27FC236}">
                <a16:creationId xmlns:a16="http://schemas.microsoft.com/office/drawing/2014/main" id="{CBA3C77D-58A9-D48A-359B-8407B64849B4}"/>
              </a:ext>
            </a:extLst>
          </p:cNvPr>
          <p:cNvGrpSpPr/>
          <p:nvPr userDrawn="1"/>
        </p:nvGrpSpPr>
        <p:grpSpPr>
          <a:xfrm>
            <a:off x="683047" y="1021364"/>
            <a:ext cx="9224149" cy="0"/>
            <a:chOff x="1454727" y="3902467"/>
            <a:chExt cx="9224149" cy="0"/>
          </a:xfrm>
          <a:effectLst/>
        </p:grpSpPr>
        <p:cxnSp>
          <p:nvCxnSpPr>
            <p:cNvPr id="13" name="Straight Connector 12">
              <a:extLst>
                <a:ext uri="{FF2B5EF4-FFF2-40B4-BE49-F238E27FC236}">
                  <a16:creationId xmlns:a16="http://schemas.microsoft.com/office/drawing/2014/main" id="{F0501B8D-CEA9-6267-8D8F-C00F273CDD0C}"/>
                </a:ext>
              </a:extLst>
            </p:cNvPr>
            <p:cNvCxnSpPr>
              <a:cxnSpLocks/>
            </p:cNvCxnSpPr>
            <p:nvPr userDrawn="1"/>
          </p:nvCxnSpPr>
          <p:spPr>
            <a:xfrm>
              <a:off x="1454727" y="3902467"/>
              <a:ext cx="7654618"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BFA24BD-ED26-10AB-2D90-37CE93C6AD9A}"/>
                </a:ext>
              </a:extLst>
            </p:cNvPr>
            <p:cNvCxnSpPr>
              <a:cxnSpLocks/>
            </p:cNvCxnSpPr>
            <p:nvPr userDrawn="1"/>
          </p:nvCxnSpPr>
          <p:spPr>
            <a:xfrm>
              <a:off x="9249978" y="3902467"/>
              <a:ext cx="152400"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A00EDDC-0416-D035-CEB3-30C44D894D8D}"/>
                </a:ext>
              </a:extLst>
            </p:cNvPr>
            <p:cNvCxnSpPr>
              <a:cxnSpLocks/>
            </p:cNvCxnSpPr>
            <p:nvPr userDrawn="1"/>
          </p:nvCxnSpPr>
          <p:spPr>
            <a:xfrm>
              <a:off x="9543012" y="3902467"/>
              <a:ext cx="1135864"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49225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D3D5-6AAD-0624-A715-73D4E4129A37}"/>
              </a:ext>
            </a:extLst>
          </p:cNvPr>
          <p:cNvSpPr/>
          <p:nvPr userDrawn="1"/>
        </p:nvSpPr>
        <p:spPr>
          <a:xfrm>
            <a:off x="368059" y="219123"/>
            <a:ext cx="10544356" cy="682399"/>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920491-D715-42D1-8362-E49BE552274D}"/>
              </a:ext>
            </a:extLst>
          </p:cNvPr>
          <p:cNvSpPr>
            <a:spLocks noGrp="1"/>
          </p:cNvSpPr>
          <p:nvPr>
            <p:ph type="title"/>
          </p:nvPr>
        </p:nvSpPr>
        <p:spPr>
          <a:xfrm>
            <a:off x="566670" y="365126"/>
            <a:ext cx="10131810" cy="536396"/>
          </a:xfrm>
        </p:spPr>
        <p:txBody>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1146EA7-608F-5FD1-1CB8-F66A8D0728E2}"/>
              </a:ext>
            </a:extLst>
          </p:cNvPr>
          <p:cNvSpPr>
            <a:spLocks noGrp="1"/>
          </p:cNvSpPr>
          <p:nvPr>
            <p:ph idx="1"/>
          </p:nvPr>
        </p:nvSpPr>
        <p:spPr>
          <a:xfrm>
            <a:off x="566670" y="1242751"/>
            <a:ext cx="7343180" cy="517882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Rectangle 3">
            <a:extLst>
              <a:ext uri="{FF2B5EF4-FFF2-40B4-BE49-F238E27FC236}">
                <a16:creationId xmlns:a16="http://schemas.microsoft.com/office/drawing/2014/main" id="{39FFCBB3-1B99-E053-90CB-FCDC1CB1E8BB}"/>
              </a:ext>
            </a:extLst>
          </p:cNvPr>
          <p:cNvSpPr/>
          <p:nvPr userDrawn="1"/>
        </p:nvSpPr>
        <p:spPr>
          <a:xfrm>
            <a:off x="8169215" y="3678380"/>
            <a:ext cx="2743200" cy="2743200"/>
          </a:xfrm>
          <a:prstGeom prst="rect">
            <a:avLst/>
          </a:prstGeom>
          <a:solidFill>
            <a:schemeClr val="accent3"/>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DED67B55-E7C6-C15D-754A-96980BC0666C}"/>
              </a:ext>
            </a:extLst>
          </p:cNvPr>
          <p:cNvSpPr>
            <a:spLocks noGrp="1"/>
          </p:cNvSpPr>
          <p:nvPr>
            <p:ph type="pic" sz="quarter" idx="10"/>
          </p:nvPr>
        </p:nvSpPr>
        <p:spPr>
          <a:xfrm>
            <a:off x="8395854" y="1403734"/>
            <a:ext cx="3229475" cy="4788113"/>
          </a:xfrm>
          <a:solidFill>
            <a:schemeClr val="bg1">
              <a:lumMod val="95000"/>
            </a:schemeClr>
          </a:solidFill>
          <a:effectLst/>
        </p:spPr>
        <p:txBody>
          <a:bodyPr/>
          <a:lstStyle>
            <a:lvl1pPr>
              <a:defRPr>
                <a:effectLst/>
              </a:defRPr>
            </a:lvl1pPr>
          </a:lstStyle>
          <a:p>
            <a:endParaRPr lang="en-US"/>
          </a:p>
        </p:txBody>
      </p:sp>
      <p:sp>
        <p:nvSpPr>
          <p:cNvPr id="5" name="Slide Number Placeholder 4">
            <a:extLst>
              <a:ext uri="{FF2B5EF4-FFF2-40B4-BE49-F238E27FC236}">
                <a16:creationId xmlns:a16="http://schemas.microsoft.com/office/drawing/2014/main" id="{12263EE9-D035-7A9E-4A23-7B2BC9881053}"/>
              </a:ext>
            </a:extLst>
          </p:cNvPr>
          <p:cNvSpPr>
            <a:spLocks noGrp="1"/>
          </p:cNvSpPr>
          <p:nvPr>
            <p:ph type="sldNum" sz="quarter" idx="11"/>
          </p:nvPr>
        </p:nvSpPr>
        <p:spPr/>
        <p:txBody>
          <a:bodyPr/>
          <a:lstStyle/>
          <a:p>
            <a:fld id="{03AFC407-FF81-462F-996C-C46BB9BF4FCD}" type="slidenum">
              <a:rPr lang="en-US" smtClean="0"/>
              <a:t>‹#›</a:t>
            </a:fld>
            <a:endParaRPr lang="en-US"/>
          </a:p>
        </p:txBody>
      </p:sp>
      <p:grpSp>
        <p:nvGrpSpPr>
          <p:cNvPr id="12" name="Group 11">
            <a:extLst>
              <a:ext uri="{FF2B5EF4-FFF2-40B4-BE49-F238E27FC236}">
                <a16:creationId xmlns:a16="http://schemas.microsoft.com/office/drawing/2014/main" id="{5A7998C1-7C63-B087-0B36-619AC360DC9D}"/>
              </a:ext>
            </a:extLst>
          </p:cNvPr>
          <p:cNvGrpSpPr/>
          <p:nvPr userDrawn="1"/>
        </p:nvGrpSpPr>
        <p:grpSpPr>
          <a:xfrm>
            <a:off x="683047" y="1021364"/>
            <a:ext cx="9224149" cy="0"/>
            <a:chOff x="1454727" y="3902467"/>
            <a:chExt cx="9224149" cy="0"/>
          </a:xfrm>
          <a:effectLst/>
        </p:grpSpPr>
        <p:cxnSp>
          <p:nvCxnSpPr>
            <p:cNvPr id="13" name="Straight Connector 12">
              <a:extLst>
                <a:ext uri="{FF2B5EF4-FFF2-40B4-BE49-F238E27FC236}">
                  <a16:creationId xmlns:a16="http://schemas.microsoft.com/office/drawing/2014/main" id="{0A5DD633-1517-57EB-3F7F-DF14A92E8B5E}"/>
                </a:ext>
              </a:extLst>
            </p:cNvPr>
            <p:cNvCxnSpPr>
              <a:cxnSpLocks/>
            </p:cNvCxnSpPr>
            <p:nvPr userDrawn="1"/>
          </p:nvCxnSpPr>
          <p:spPr>
            <a:xfrm>
              <a:off x="1454727" y="3902467"/>
              <a:ext cx="7654618"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2038276-F5E6-BCC0-F029-9DF17F980D42}"/>
                </a:ext>
              </a:extLst>
            </p:cNvPr>
            <p:cNvCxnSpPr>
              <a:cxnSpLocks/>
            </p:cNvCxnSpPr>
            <p:nvPr userDrawn="1"/>
          </p:nvCxnSpPr>
          <p:spPr>
            <a:xfrm>
              <a:off x="9249978" y="3902467"/>
              <a:ext cx="152400"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322A357-694B-3851-D54A-EE8FD4B42B3D}"/>
                </a:ext>
              </a:extLst>
            </p:cNvPr>
            <p:cNvCxnSpPr>
              <a:cxnSpLocks/>
            </p:cNvCxnSpPr>
            <p:nvPr userDrawn="1"/>
          </p:nvCxnSpPr>
          <p:spPr>
            <a:xfrm>
              <a:off x="9543012" y="3902467"/>
              <a:ext cx="1135864"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62813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rgbClr val="F3FDFF"/>
        </a:solidFill>
        <a:effectLst/>
      </p:bgPr>
    </p:bg>
    <p:spTree>
      <p:nvGrpSpPr>
        <p:cNvPr id="1" name=""/>
        <p:cNvGrpSpPr/>
        <p:nvPr/>
      </p:nvGrpSpPr>
      <p:grpSpPr>
        <a:xfrm>
          <a:off x="0" y="0"/>
          <a:ext cx="0" cy="0"/>
          <a:chOff x="0" y="0"/>
          <a:chExt cx="0" cy="0"/>
        </a:xfrm>
      </p:grpSpPr>
      <p:pic>
        <p:nvPicPr>
          <p:cNvPr id="5" name="Picture 4" descr="A group of hands raised in the air&#10;&#10;AI-generated content may be incorrect.">
            <a:extLst>
              <a:ext uri="{FF2B5EF4-FFF2-40B4-BE49-F238E27FC236}">
                <a16:creationId xmlns:a16="http://schemas.microsoft.com/office/drawing/2014/main" id="{B30C0A40-9D8B-E88C-DF38-E90503857791}"/>
              </a:ext>
            </a:extLst>
          </p:cNvPr>
          <p:cNvPicPr>
            <a:picLocks noChangeAspect="1"/>
          </p:cNvPicPr>
          <p:nvPr userDrawn="1"/>
        </p:nvPicPr>
        <p:blipFill>
          <a:blip r:embed="rId2"/>
          <a:srcRect t="32173"/>
          <a:stretch/>
        </p:blipFill>
        <p:spPr>
          <a:xfrm>
            <a:off x="690859" y="0"/>
            <a:ext cx="6818871" cy="6362700"/>
          </a:xfrm>
          <a:prstGeom prst="rect">
            <a:avLst/>
          </a:prstGeom>
        </p:spPr>
      </p:pic>
      <p:sp>
        <p:nvSpPr>
          <p:cNvPr id="7" name="Rectangle 6">
            <a:extLst>
              <a:ext uri="{FF2B5EF4-FFF2-40B4-BE49-F238E27FC236}">
                <a16:creationId xmlns:a16="http://schemas.microsoft.com/office/drawing/2014/main" id="{C873D3D5-6AAD-0624-A715-73D4E4129A37}"/>
              </a:ext>
            </a:extLst>
          </p:cNvPr>
          <p:cNvSpPr/>
          <p:nvPr userDrawn="1"/>
        </p:nvSpPr>
        <p:spPr>
          <a:xfrm>
            <a:off x="435936" y="3924300"/>
            <a:ext cx="11633790" cy="2846825"/>
          </a:xfrm>
          <a:prstGeom prst="rect">
            <a:avLst/>
          </a:prstGeom>
          <a:solidFill>
            <a:schemeClr val="tx2">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EA66010-C7EE-BE85-076B-A78947DFFA02}"/>
              </a:ext>
            </a:extLst>
          </p:cNvPr>
          <p:cNvGrpSpPr/>
          <p:nvPr userDrawn="1"/>
        </p:nvGrpSpPr>
        <p:grpSpPr>
          <a:xfrm>
            <a:off x="6444317" y="5821831"/>
            <a:ext cx="5135862" cy="179083"/>
            <a:chOff x="1454727" y="3902467"/>
            <a:chExt cx="9224149" cy="0"/>
          </a:xfrm>
        </p:grpSpPr>
        <p:cxnSp>
          <p:nvCxnSpPr>
            <p:cNvPr id="9" name="Straight Connector 8">
              <a:extLst>
                <a:ext uri="{FF2B5EF4-FFF2-40B4-BE49-F238E27FC236}">
                  <a16:creationId xmlns:a16="http://schemas.microsoft.com/office/drawing/2014/main" id="{F190BE95-8BDE-4A63-3BDD-C37DE00FB3CE}"/>
                </a:ext>
              </a:extLst>
            </p:cNvPr>
            <p:cNvCxnSpPr>
              <a:cxnSpLocks/>
            </p:cNvCxnSpPr>
            <p:nvPr userDrawn="1"/>
          </p:nvCxnSpPr>
          <p:spPr>
            <a:xfrm>
              <a:off x="1454727" y="3902467"/>
              <a:ext cx="7654618"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46D3EDF-E23E-1015-912D-39E5491A1768}"/>
                </a:ext>
              </a:extLst>
            </p:cNvPr>
            <p:cNvCxnSpPr>
              <a:cxnSpLocks/>
            </p:cNvCxnSpPr>
            <p:nvPr userDrawn="1"/>
          </p:nvCxnSpPr>
          <p:spPr>
            <a:xfrm>
              <a:off x="9249978" y="3902467"/>
              <a:ext cx="152400"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6C6DAD8-C459-B661-0B7F-A211EBBE258E}"/>
                </a:ext>
              </a:extLst>
            </p:cNvPr>
            <p:cNvCxnSpPr>
              <a:cxnSpLocks/>
            </p:cNvCxnSpPr>
            <p:nvPr userDrawn="1"/>
          </p:nvCxnSpPr>
          <p:spPr>
            <a:xfrm>
              <a:off x="9543012" y="3902467"/>
              <a:ext cx="1135864"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grpSp>
      <p:sp>
        <p:nvSpPr>
          <p:cNvPr id="12" name="TextBox 11">
            <a:extLst>
              <a:ext uri="{FF2B5EF4-FFF2-40B4-BE49-F238E27FC236}">
                <a16:creationId xmlns:a16="http://schemas.microsoft.com/office/drawing/2014/main" id="{86224579-5B83-9D05-251A-EA00009D95B4}"/>
              </a:ext>
            </a:extLst>
          </p:cNvPr>
          <p:cNvSpPr txBox="1"/>
          <p:nvPr userDrawn="1"/>
        </p:nvSpPr>
        <p:spPr>
          <a:xfrm>
            <a:off x="6291982" y="4495985"/>
            <a:ext cx="5858540" cy="1200329"/>
          </a:xfrm>
          <a:prstGeom prst="rect">
            <a:avLst/>
          </a:prstGeom>
          <a:noFill/>
        </p:spPr>
        <p:txBody>
          <a:bodyPr wrap="square" rtlCol="0">
            <a:spAutoFit/>
          </a:bodyPr>
          <a:lstStyle/>
          <a:p>
            <a:r>
              <a:rPr lang="en-US" sz="7200" b="1">
                <a:solidFill>
                  <a:schemeClr val="bg1"/>
                </a:solidFill>
                <a:latin typeface="+mj-lt"/>
              </a:rPr>
              <a:t>Questions?</a:t>
            </a:r>
          </a:p>
        </p:txBody>
      </p:sp>
    </p:spTree>
    <p:extLst>
      <p:ext uri="{BB962C8B-B14F-4D97-AF65-F5344CB8AC3E}">
        <p14:creationId xmlns:p14="http://schemas.microsoft.com/office/powerpoint/2010/main" val="3538870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CE65C8-38BB-6F50-6B10-DBA7D9CC3B48}"/>
              </a:ext>
            </a:extLst>
          </p:cNvPr>
          <p:cNvSpPr/>
          <p:nvPr userDrawn="1"/>
        </p:nvSpPr>
        <p:spPr>
          <a:xfrm>
            <a:off x="0" y="0"/>
            <a:ext cx="9074989" cy="6858001"/>
          </a:xfrm>
          <a:prstGeom prst="rect">
            <a:avLst/>
          </a:prstGeom>
          <a:solidFill>
            <a:srgbClr val="F3FDFF"/>
          </a:solidFill>
          <a:ln>
            <a:noFill/>
          </a:ln>
          <a:effectLst>
            <a:outerShdw blurRad="50800" dist="38100" dir="600000" algn="l" rotWithShape="0">
              <a:schemeClr val="tx1">
                <a:lumMod val="75000"/>
                <a:lumOff val="25000"/>
                <a:alpha val="9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BB9CB39-BC97-088C-A6CB-77F3ECFBCDBB}"/>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15000"/>
                    </a14:imgEffect>
                    <a14:imgEffect>
                      <a14:brightnessContrast bright="15000" contrast="8000"/>
                    </a14:imgEffect>
                  </a14:imgLayer>
                </a14:imgProps>
              </a:ext>
            </a:extLst>
          </a:blip>
          <a:srcRect l="235" t="8287" r="8524"/>
          <a:stretch/>
        </p:blipFill>
        <p:spPr>
          <a:xfrm>
            <a:off x="3347047" y="681488"/>
            <a:ext cx="8200249" cy="5495026"/>
          </a:xfrm>
          <a:prstGeom prst="rect">
            <a:avLst/>
          </a:prstGeom>
        </p:spPr>
      </p:pic>
      <p:sp>
        <p:nvSpPr>
          <p:cNvPr id="8" name="Rectangle 7">
            <a:extLst>
              <a:ext uri="{FF2B5EF4-FFF2-40B4-BE49-F238E27FC236}">
                <a16:creationId xmlns:a16="http://schemas.microsoft.com/office/drawing/2014/main" id="{3C136283-54B0-511E-56D4-AAA2F6857A15}"/>
              </a:ext>
            </a:extLst>
          </p:cNvPr>
          <p:cNvSpPr/>
          <p:nvPr userDrawn="1"/>
        </p:nvSpPr>
        <p:spPr>
          <a:xfrm>
            <a:off x="3347049" y="681486"/>
            <a:ext cx="5727939" cy="5495027"/>
          </a:xfrm>
          <a:prstGeom prst="rect">
            <a:avLst/>
          </a:prstGeom>
          <a:solidFill>
            <a:schemeClr val="tx2">
              <a:alpha val="8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F9A8B8-93FF-33A0-4B8E-43DE6077F0BB}"/>
              </a:ext>
            </a:extLst>
          </p:cNvPr>
          <p:cNvSpPr>
            <a:spLocks noGrp="1" noRot="1" noMove="1" noResize="1" noEditPoints="1" noAdjustHandles="1" noChangeArrowheads="1" noChangeShapeType="1"/>
          </p:cNvSpPr>
          <p:nvPr userDrawn="1"/>
        </p:nvSpPr>
        <p:spPr>
          <a:xfrm>
            <a:off x="874742" y="1624614"/>
            <a:ext cx="7115404" cy="4794984"/>
          </a:xfrm>
          <a:prstGeom prst="rect">
            <a:avLst/>
          </a:prstGeom>
          <a:solidFill>
            <a:schemeClr val="bg1"/>
          </a:solidFill>
          <a:ln>
            <a:noFill/>
          </a:ln>
          <a:effectLst>
            <a:outerShdw blurRad="50800" dist="88900" dir="5400000" algn="t" rotWithShape="0">
              <a:schemeClr val="tx1">
                <a:lumMod val="75000"/>
                <a:lumOff val="2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985E5C7-66F9-2F01-8D15-A7D42BE3657C}"/>
              </a:ext>
            </a:extLst>
          </p:cNvPr>
          <p:cNvPicPr>
            <a:picLocks noChangeAspect="1"/>
          </p:cNvPicPr>
          <p:nvPr userDrawn="1"/>
        </p:nvPicPr>
        <p:blipFill>
          <a:blip r:embed="rId4"/>
          <a:stretch>
            <a:fillRect/>
          </a:stretch>
        </p:blipFill>
        <p:spPr>
          <a:xfrm>
            <a:off x="258933" y="251126"/>
            <a:ext cx="1651818" cy="988073"/>
          </a:xfrm>
          <a:prstGeom prst="rect">
            <a:avLst/>
          </a:prstGeom>
        </p:spPr>
      </p:pic>
      <p:sp>
        <p:nvSpPr>
          <p:cNvPr id="3" name="Subtitle 2">
            <a:extLst>
              <a:ext uri="{FF2B5EF4-FFF2-40B4-BE49-F238E27FC236}">
                <a16:creationId xmlns:a16="http://schemas.microsoft.com/office/drawing/2014/main" id="{8613E0CE-B58B-83B9-49D0-62E9CFAA0A3F}"/>
              </a:ext>
            </a:extLst>
          </p:cNvPr>
          <p:cNvSpPr>
            <a:spLocks noGrp="1"/>
          </p:cNvSpPr>
          <p:nvPr>
            <p:ph type="subTitle" idx="1"/>
          </p:nvPr>
        </p:nvSpPr>
        <p:spPr>
          <a:xfrm>
            <a:off x="1350224" y="2888653"/>
            <a:ext cx="6176357" cy="759549"/>
          </a:xfrm>
        </p:spPr>
        <p:txBody>
          <a:bodyPr anchor="ctr">
            <a:norm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t>
            </a:r>
          </a:p>
          <a:p>
            <a:r>
              <a:rPr lang="en-US"/>
              <a:t>Master subtitle style</a:t>
            </a:r>
          </a:p>
        </p:txBody>
      </p:sp>
      <p:sp>
        <p:nvSpPr>
          <p:cNvPr id="2" name="Title 1">
            <a:extLst>
              <a:ext uri="{FF2B5EF4-FFF2-40B4-BE49-F238E27FC236}">
                <a16:creationId xmlns:a16="http://schemas.microsoft.com/office/drawing/2014/main" id="{E5A60E2A-5EC7-6D80-C22C-5ACB5540D4A7}"/>
              </a:ext>
            </a:extLst>
          </p:cNvPr>
          <p:cNvSpPr>
            <a:spLocks noGrp="1"/>
          </p:cNvSpPr>
          <p:nvPr>
            <p:ph type="ctrTitle" hasCustomPrompt="1"/>
          </p:nvPr>
        </p:nvSpPr>
        <p:spPr>
          <a:xfrm>
            <a:off x="1350224" y="2104265"/>
            <a:ext cx="6176357" cy="759548"/>
          </a:xfrm>
        </p:spPr>
        <p:txBody>
          <a:bodyPr anchor="b">
            <a:noAutofit/>
          </a:bodyPr>
          <a:lstStyle>
            <a:lvl1pPr algn="l">
              <a:defRPr sz="4800" b="1"/>
            </a:lvl1pPr>
          </a:lstStyle>
          <a:p>
            <a:r>
              <a:rPr lang="en-US"/>
              <a:t>Thank You!</a:t>
            </a:r>
          </a:p>
        </p:txBody>
      </p:sp>
      <p:grpSp>
        <p:nvGrpSpPr>
          <p:cNvPr id="19" name="Group 18">
            <a:extLst>
              <a:ext uri="{FF2B5EF4-FFF2-40B4-BE49-F238E27FC236}">
                <a16:creationId xmlns:a16="http://schemas.microsoft.com/office/drawing/2014/main" id="{212C8A67-DFAA-6D64-DF72-3059447AAC79}"/>
              </a:ext>
            </a:extLst>
          </p:cNvPr>
          <p:cNvGrpSpPr/>
          <p:nvPr userDrawn="1"/>
        </p:nvGrpSpPr>
        <p:grpSpPr>
          <a:xfrm>
            <a:off x="1425041" y="3787065"/>
            <a:ext cx="6007122" cy="0"/>
            <a:chOff x="1454727" y="3902467"/>
            <a:chExt cx="6007122" cy="0"/>
          </a:xfrm>
          <a:effectLst/>
        </p:grpSpPr>
        <p:cxnSp>
          <p:nvCxnSpPr>
            <p:cNvPr id="12" name="Straight Connector 11">
              <a:extLst>
                <a:ext uri="{FF2B5EF4-FFF2-40B4-BE49-F238E27FC236}">
                  <a16:creationId xmlns:a16="http://schemas.microsoft.com/office/drawing/2014/main" id="{BE221510-CC84-75C7-E79B-DE8531C083AF}"/>
                </a:ext>
              </a:extLst>
            </p:cNvPr>
            <p:cNvCxnSpPr>
              <a:cxnSpLocks/>
            </p:cNvCxnSpPr>
            <p:nvPr userDrawn="1"/>
          </p:nvCxnSpPr>
          <p:spPr>
            <a:xfrm>
              <a:off x="1454727" y="3902467"/>
              <a:ext cx="4438997"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2F3DF29-79AA-F818-5CB1-91235C1DEE31}"/>
                </a:ext>
              </a:extLst>
            </p:cNvPr>
            <p:cNvCxnSpPr>
              <a:cxnSpLocks/>
            </p:cNvCxnSpPr>
            <p:nvPr userDrawn="1"/>
          </p:nvCxnSpPr>
          <p:spPr>
            <a:xfrm>
              <a:off x="6033654" y="3902467"/>
              <a:ext cx="152400"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C47F3E0-41C4-BE16-ACD7-6B9219E8150D}"/>
                </a:ext>
              </a:extLst>
            </p:cNvPr>
            <p:cNvCxnSpPr>
              <a:cxnSpLocks/>
            </p:cNvCxnSpPr>
            <p:nvPr userDrawn="1"/>
          </p:nvCxnSpPr>
          <p:spPr>
            <a:xfrm>
              <a:off x="6325985" y="3902467"/>
              <a:ext cx="1135864"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grpSp>
      <p:pic>
        <p:nvPicPr>
          <p:cNvPr id="23" name="Picture 22">
            <a:extLst>
              <a:ext uri="{FF2B5EF4-FFF2-40B4-BE49-F238E27FC236}">
                <a16:creationId xmlns:a16="http://schemas.microsoft.com/office/drawing/2014/main" id="{9EFF234F-FB1A-B5CB-EB32-D9015B47B3A0}"/>
              </a:ext>
            </a:extLst>
          </p:cNvPr>
          <p:cNvPicPr>
            <a:picLocks noChangeAspect="1"/>
          </p:cNvPicPr>
          <p:nvPr userDrawn="1"/>
        </p:nvPicPr>
        <p:blipFill>
          <a:blip r:embed="rId5"/>
          <a:stretch>
            <a:fillRect/>
          </a:stretch>
        </p:blipFill>
        <p:spPr>
          <a:xfrm>
            <a:off x="10076610" y="6419597"/>
            <a:ext cx="1362015" cy="187277"/>
          </a:xfrm>
          <a:prstGeom prst="rect">
            <a:avLst/>
          </a:prstGeom>
        </p:spPr>
      </p:pic>
      <p:sp>
        <p:nvSpPr>
          <p:cNvPr id="5" name="Text Placeholder 4">
            <a:extLst>
              <a:ext uri="{FF2B5EF4-FFF2-40B4-BE49-F238E27FC236}">
                <a16:creationId xmlns:a16="http://schemas.microsoft.com/office/drawing/2014/main" id="{7DF48657-832D-4746-AF23-F852E5F78AF8}"/>
              </a:ext>
            </a:extLst>
          </p:cNvPr>
          <p:cNvSpPr>
            <a:spLocks noGrp="1"/>
          </p:cNvSpPr>
          <p:nvPr>
            <p:ph type="body" sz="quarter" idx="10"/>
          </p:nvPr>
        </p:nvSpPr>
        <p:spPr>
          <a:xfrm>
            <a:off x="1350225" y="3922348"/>
            <a:ext cx="6176356" cy="19376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Rectangle 3">
            <a:extLst>
              <a:ext uri="{FF2B5EF4-FFF2-40B4-BE49-F238E27FC236}">
                <a16:creationId xmlns:a16="http://schemas.microsoft.com/office/drawing/2014/main" id="{16EB1D39-016C-FA39-3927-5E3CFFC454A7}"/>
              </a:ext>
            </a:extLst>
          </p:cNvPr>
          <p:cNvSpPr/>
          <p:nvPr userDrawn="1"/>
        </p:nvSpPr>
        <p:spPr>
          <a:xfrm>
            <a:off x="9074989" y="689964"/>
            <a:ext cx="2472308" cy="5495027"/>
          </a:xfrm>
          <a:prstGeom prst="rect">
            <a:avLst/>
          </a:prstGeom>
          <a:solidFill>
            <a:schemeClr val="accent1">
              <a:lumMod val="60000"/>
              <a:lumOff val="40000"/>
              <a:alpha val="19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4785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CE65C8-38BB-6F50-6B10-DBA7D9CC3B48}"/>
              </a:ext>
            </a:extLst>
          </p:cNvPr>
          <p:cNvSpPr/>
          <p:nvPr userDrawn="1"/>
        </p:nvSpPr>
        <p:spPr>
          <a:xfrm>
            <a:off x="0" y="0"/>
            <a:ext cx="9074989" cy="6858001"/>
          </a:xfrm>
          <a:prstGeom prst="rect">
            <a:avLst/>
          </a:prstGeom>
          <a:solidFill>
            <a:srgbClr val="F3FDFF"/>
          </a:solidFill>
          <a:ln>
            <a:noFill/>
          </a:ln>
          <a:effectLst>
            <a:outerShdw blurRad="50800" dist="38100" dir="600000" algn="l" rotWithShape="0">
              <a:schemeClr val="tx1">
                <a:lumMod val="75000"/>
                <a:lumOff val="25000"/>
                <a:alpha val="9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BB9CB39-BC97-088C-A6CB-77F3ECFBCDBB}"/>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15000"/>
                    </a14:imgEffect>
                    <a14:imgEffect>
                      <a14:brightnessContrast bright="15000" contrast="8000"/>
                    </a14:imgEffect>
                  </a14:imgLayer>
                </a14:imgProps>
              </a:ext>
            </a:extLst>
          </a:blip>
          <a:srcRect l="235" t="8287" r="8524"/>
          <a:stretch/>
        </p:blipFill>
        <p:spPr>
          <a:xfrm>
            <a:off x="3347047" y="681488"/>
            <a:ext cx="8200249" cy="5495026"/>
          </a:xfrm>
          <a:prstGeom prst="rect">
            <a:avLst/>
          </a:prstGeom>
        </p:spPr>
      </p:pic>
      <p:sp>
        <p:nvSpPr>
          <p:cNvPr id="8" name="Rectangle 7">
            <a:extLst>
              <a:ext uri="{FF2B5EF4-FFF2-40B4-BE49-F238E27FC236}">
                <a16:creationId xmlns:a16="http://schemas.microsoft.com/office/drawing/2014/main" id="{3C136283-54B0-511E-56D4-AAA2F6857A15}"/>
              </a:ext>
            </a:extLst>
          </p:cNvPr>
          <p:cNvSpPr/>
          <p:nvPr userDrawn="1"/>
        </p:nvSpPr>
        <p:spPr>
          <a:xfrm>
            <a:off x="3347049" y="681486"/>
            <a:ext cx="5727939" cy="5495027"/>
          </a:xfrm>
          <a:prstGeom prst="rect">
            <a:avLst/>
          </a:prstGeom>
          <a:solidFill>
            <a:schemeClr val="tx2">
              <a:alpha val="8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F9A8B8-93FF-33A0-4B8E-43DE6077F0BB}"/>
              </a:ext>
            </a:extLst>
          </p:cNvPr>
          <p:cNvSpPr>
            <a:spLocks/>
          </p:cNvSpPr>
          <p:nvPr userDrawn="1"/>
        </p:nvSpPr>
        <p:spPr>
          <a:xfrm>
            <a:off x="874742" y="3624864"/>
            <a:ext cx="7115404" cy="1804386"/>
          </a:xfrm>
          <a:prstGeom prst="rect">
            <a:avLst/>
          </a:prstGeom>
          <a:solidFill>
            <a:schemeClr val="bg1"/>
          </a:solidFill>
          <a:ln>
            <a:noFill/>
          </a:ln>
          <a:effectLst>
            <a:outerShdw blurRad="50800" dist="88900" dir="5400000" algn="t" rotWithShape="0">
              <a:schemeClr val="tx1">
                <a:lumMod val="75000"/>
                <a:lumOff val="2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985E5C7-66F9-2F01-8D15-A7D42BE3657C}"/>
              </a:ext>
            </a:extLst>
          </p:cNvPr>
          <p:cNvPicPr>
            <a:picLocks noChangeAspect="1"/>
          </p:cNvPicPr>
          <p:nvPr userDrawn="1"/>
        </p:nvPicPr>
        <p:blipFill>
          <a:blip r:embed="rId4"/>
          <a:stretch>
            <a:fillRect/>
          </a:stretch>
        </p:blipFill>
        <p:spPr>
          <a:xfrm>
            <a:off x="258933" y="251126"/>
            <a:ext cx="1651818" cy="988073"/>
          </a:xfrm>
          <a:prstGeom prst="rect">
            <a:avLst/>
          </a:prstGeom>
        </p:spPr>
      </p:pic>
      <p:grpSp>
        <p:nvGrpSpPr>
          <p:cNvPr id="19" name="Group 18">
            <a:extLst>
              <a:ext uri="{FF2B5EF4-FFF2-40B4-BE49-F238E27FC236}">
                <a16:creationId xmlns:a16="http://schemas.microsoft.com/office/drawing/2014/main" id="{212C8A67-DFAA-6D64-DF72-3059447AAC79}"/>
              </a:ext>
            </a:extLst>
          </p:cNvPr>
          <p:cNvGrpSpPr/>
          <p:nvPr userDrawn="1"/>
        </p:nvGrpSpPr>
        <p:grpSpPr>
          <a:xfrm>
            <a:off x="1350224" y="4864063"/>
            <a:ext cx="6007122" cy="0"/>
            <a:chOff x="1454727" y="3902467"/>
            <a:chExt cx="6007122" cy="0"/>
          </a:xfrm>
          <a:effectLst/>
        </p:grpSpPr>
        <p:cxnSp>
          <p:nvCxnSpPr>
            <p:cNvPr id="12" name="Straight Connector 11">
              <a:extLst>
                <a:ext uri="{FF2B5EF4-FFF2-40B4-BE49-F238E27FC236}">
                  <a16:creationId xmlns:a16="http://schemas.microsoft.com/office/drawing/2014/main" id="{BE221510-CC84-75C7-E79B-DE8531C083AF}"/>
                </a:ext>
              </a:extLst>
            </p:cNvPr>
            <p:cNvCxnSpPr>
              <a:cxnSpLocks/>
            </p:cNvCxnSpPr>
            <p:nvPr userDrawn="1"/>
          </p:nvCxnSpPr>
          <p:spPr>
            <a:xfrm>
              <a:off x="1454727" y="3902467"/>
              <a:ext cx="4438997"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2F3DF29-79AA-F818-5CB1-91235C1DEE31}"/>
                </a:ext>
              </a:extLst>
            </p:cNvPr>
            <p:cNvCxnSpPr>
              <a:cxnSpLocks/>
            </p:cNvCxnSpPr>
            <p:nvPr userDrawn="1"/>
          </p:nvCxnSpPr>
          <p:spPr>
            <a:xfrm>
              <a:off x="6033654" y="3902467"/>
              <a:ext cx="152400"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C47F3E0-41C4-BE16-ACD7-6B9219E8150D}"/>
                </a:ext>
              </a:extLst>
            </p:cNvPr>
            <p:cNvCxnSpPr>
              <a:cxnSpLocks/>
            </p:cNvCxnSpPr>
            <p:nvPr userDrawn="1"/>
          </p:nvCxnSpPr>
          <p:spPr>
            <a:xfrm>
              <a:off x="6325985" y="3902467"/>
              <a:ext cx="1135864"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grpSp>
      <p:pic>
        <p:nvPicPr>
          <p:cNvPr id="23" name="Picture 22">
            <a:extLst>
              <a:ext uri="{FF2B5EF4-FFF2-40B4-BE49-F238E27FC236}">
                <a16:creationId xmlns:a16="http://schemas.microsoft.com/office/drawing/2014/main" id="{9EFF234F-FB1A-B5CB-EB32-D9015B47B3A0}"/>
              </a:ext>
            </a:extLst>
          </p:cNvPr>
          <p:cNvPicPr>
            <a:picLocks noChangeAspect="1"/>
          </p:cNvPicPr>
          <p:nvPr userDrawn="1"/>
        </p:nvPicPr>
        <p:blipFill>
          <a:blip r:embed="rId5"/>
          <a:stretch>
            <a:fillRect/>
          </a:stretch>
        </p:blipFill>
        <p:spPr>
          <a:xfrm>
            <a:off x="10076610" y="6419597"/>
            <a:ext cx="1362015" cy="187277"/>
          </a:xfrm>
          <a:prstGeom prst="rect">
            <a:avLst/>
          </a:prstGeom>
        </p:spPr>
      </p:pic>
      <p:sp>
        <p:nvSpPr>
          <p:cNvPr id="4" name="Rectangle 3">
            <a:extLst>
              <a:ext uri="{FF2B5EF4-FFF2-40B4-BE49-F238E27FC236}">
                <a16:creationId xmlns:a16="http://schemas.microsoft.com/office/drawing/2014/main" id="{16EB1D39-016C-FA39-3927-5E3CFFC454A7}"/>
              </a:ext>
            </a:extLst>
          </p:cNvPr>
          <p:cNvSpPr/>
          <p:nvPr userDrawn="1"/>
        </p:nvSpPr>
        <p:spPr>
          <a:xfrm>
            <a:off x="9074989" y="689964"/>
            <a:ext cx="2472308" cy="5495027"/>
          </a:xfrm>
          <a:prstGeom prst="rect">
            <a:avLst/>
          </a:prstGeom>
          <a:solidFill>
            <a:schemeClr val="accent1">
              <a:lumMod val="60000"/>
              <a:lumOff val="40000"/>
              <a:alpha val="19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303DF3F-9D7B-61EE-9C2C-D0F78B7EC63F}"/>
              </a:ext>
            </a:extLst>
          </p:cNvPr>
          <p:cNvSpPr txBox="1"/>
          <p:nvPr userDrawn="1"/>
        </p:nvSpPr>
        <p:spPr>
          <a:xfrm>
            <a:off x="1300459" y="3829556"/>
            <a:ext cx="6007122" cy="1200329"/>
          </a:xfrm>
          <a:prstGeom prst="rect">
            <a:avLst/>
          </a:prstGeom>
          <a:noFill/>
        </p:spPr>
        <p:txBody>
          <a:bodyPr wrap="square" rtlCol="0">
            <a:spAutoFit/>
          </a:bodyPr>
          <a:lstStyle/>
          <a:p>
            <a:r>
              <a:rPr kumimoji="0" lang="en-US" sz="7200" b="0" i="0" u="none" strike="noStrike" kern="1200" cap="none" spc="0" normalizeH="0" baseline="0" noProof="0">
                <a:ln>
                  <a:noFill/>
                </a:ln>
                <a:solidFill>
                  <a:srgbClr val="000000"/>
                </a:solidFill>
                <a:effectLst/>
                <a:uLnTx/>
                <a:uFillTx/>
                <a:latin typeface="Montserrat SemiBold"/>
                <a:ea typeface="+mj-ea"/>
                <a:cs typeface="+mj-cs"/>
              </a:rPr>
              <a:t>Thank You!</a:t>
            </a:r>
            <a:endParaRPr lang="en-US" sz="4800" b="0"/>
          </a:p>
        </p:txBody>
      </p:sp>
    </p:spTree>
    <p:extLst>
      <p:ext uri="{BB962C8B-B14F-4D97-AF65-F5344CB8AC3E}">
        <p14:creationId xmlns:p14="http://schemas.microsoft.com/office/powerpoint/2010/main" val="1867227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4EA39D86-8496-32B2-44EC-1B3E4A1E5249}"/>
              </a:ext>
            </a:extLst>
          </p:cNvPr>
          <p:cNvSpPr/>
          <p:nvPr userDrawn="1"/>
        </p:nvSpPr>
        <p:spPr>
          <a:xfrm>
            <a:off x="3147043" y="1428675"/>
            <a:ext cx="2313901" cy="2313901"/>
          </a:xfrm>
          <a:prstGeom prst="ellipse">
            <a:avLst/>
          </a:prstGeom>
          <a:solidFill>
            <a:srgbClr val="0177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a:latin typeface="+mn-lt"/>
              </a:rPr>
              <a:t>01779D</a:t>
            </a:r>
          </a:p>
        </p:txBody>
      </p:sp>
      <p:sp>
        <p:nvSpPr>
          <p:cNvPr id="6" name="Oval 5">
            <a:extLst>
              <a:ext uri="{FF2B5EF4-FFF2-40B4-BE49-F238E27FC236}">
                <a16:creationId xmlns:a16="http://schemas.microsoft.com/office/drawing/2014/main" id="{F3307E68-7A81-70D3-817F-75879C0356FA}"/>
              </a:ext>
            </a:extLst>
          </p:cNvPr>
          <p:cNvSpPr/>
          <p:nvPr userDrawn="1"/>
        </p:nvSpPr>
        <p:spPr>
          <a:xfrm>
            <a:off x="658626" y="423804"/>
            <a:ext cx="2313900" cy="23139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a:latin typeface="+mn-lt"/>
              </a:rPr>
              <a:t>283A57</a:t>
            </a:r>
          </a:p>
        </p:txBody>
      </p:sp>
      <p:sp>
        <p:nvSpPr>
          <p:cNvPr id="7" name="Oval 6">
            <a:extLst>
              <a:ext uri="{FF2B5EF4-FFF2-40B4-BE49-F238E27FC236}">
                <a16:creationId xmlns:a16="http://schemas.microsoft.com/office/drawing/2014/main" id="{28146145-21E2-F6BD-F467-5F41E890E0C2}"/>
              </a:ext>
            </a:extLst>
          </p:cNvPr>
          <p:cNvSpPr/>
          <p:nvPr userDrawn="1"/>
        </p:nvSpPr>
        <p:spPr>
          <a:xfrm>
            <a:off x="738537" y="3581777"/>
            <a:ext cx="1077039" cy="107703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0" i="0">
                <a:solidFill>
                  <a:schemeClr val="tx1"/>
                </a:solidFill>
                <a:latin typeface="+mn-lt"/>
              </a:rPr>
              <a:t>D49D8F</a:t>
            </a:r>
          </a:p>
        </p:txBody>
      </p:sp>
      <p:sp>
        <p:nvSpPr>
          <p:cNvPr id="8" name="Oval 7">
            <a:extLst>
              <a:ext uri="{FF2B5EF4-FFF2-40B4-BE49-F238E27FC236}">
                <a16:creationId xmlns:a16="http://schemas.microsoft.com/office/drawing/2014/main" id="{D8E725ED-DC48-F773-6B9C-9207CF8EC126}"/>
              </a:ext>
            </a:extLst>
          </p:cNvPr>
          <p:cNvSpPr/>
          <p:nvPr userDrawn="1"/>
        </p:nvSpPr>
        <p:spPr>
          <a:xfrm>
            <a:off x="2289208" y="4036403"/>
            <a:ext cx="1077039" cy="107703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0" i="0">
                <a:solidFill>
                  <a:schemeClr val="tx1"/>
                </a:solidFill>
                <a:latin typeface="+mn-lt"/>
              </a:rPr>
              <a:t>8DC63F</a:t>
            </a:r>
          </a:p>
        </p:txBody>
      </p:sp>
      <p:sp>
        <p:nvSpPr>
          <p:cNvPr id="9" name="Oval 8">
            <a:extLst>
              <a:ext uri="{FF2B5EF4-FFF2-40B4-BE49-F238E27FC236}">
                <a16:creationId xmlns:a16="http://schemas.microsoft.com/office/drawing/2014/main" id="{7EFB45B9-2A7C-37E7-F291-C02F19CBE2BD}"/>
              </a:ext>
            </a:extLst>
          </p:cNvPr>
          <p:cNvSpPr/>
          <p:nvPr userDrawn="1"/>
        </p:nvSpPr>
        <p:spPr>
          <a:xfrm>
            <a:off x="1765526" y="1970999"/>
            <a:ext cx="1767984" cy="176798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a:latin typeface="+mn-lt"/>
              </a:rPr>
              <a:t>8F3574</a:t>
            </a:r>
          </a:p>
        </p:txBody>
      </p:sp>
      <p:sp>
        <p:nvSpPr>
          <p:cNvPr id="10" name="Oval 9">
            <a:extLst>
              <a:ext uri="{FF2B5EF4-FFF2-40B4-BE49-F238E27FC236}">
                <a16:creationId xmlns:a16="http://schemas.microsoft.com/office/drawing/2014/main" id="{6DFDE616-EE41-9834-3A97-AF8C039CE1CC}"/>
              </a:ext>
            </a:extLst>
          </p:cNvPr>
          <p:cNvSpPr/>
          <p:nvPr userDrawn="1"/>
        </p:nvSpPr>
        <p:spPr>
          <a:xfrm>
            <a:off x="2586060" y="216838"/>
            <a:ext cx="1767985" cy="1767985"/>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a:solidFill>
                  <a:schemeClr val="bg1"/>
                </a:solidFill>
                <a:latin typeface="+mn-lt"/>
              </a:rPr>
              <a:t>A3BF62</a:t>
            </a:r>
          </a:p>
        </p:txBody>
      </p:sp>
      <p:sp>
        <p:nvSpPr>
          <p:cNvPr id="11" name="Oval 10">
            <a:extLst>
              <a:ext uri="{FF2B5EF4-FFF2-40B4-BE49-F238E27FC236}">
                <a16:creationId xmlns:a16="http://schemas.microsoft.com/office/drawing/2014/main" id="{6CC376BE-FECA-353A-5937-8A89E76BD256}"/>
              </a:ext>
            </a:extLst>
          </p:cNvPr>
          <p:cNvSpPr/>
          <p:nvPr userDrawn="1"/>
        </p:nvSpPr>
        <p:spPr>
          <a:xfrm>
            <a:off x="2626620" y="1449888"/>
            <a:ext cx="1166440" cy="116644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en-US" sz="1200" b="0" i="0">
                <a:solidFill>
                  <a:schemeClr val="tx1"/>
                </a:solidFill>
                <a:latin typeface="+mn-lt"/>
              </a:rPr>
              <a:t>F7F7F5</a:t>
            </a:r>
          </a:p>
        </p:txBody>
      </p:sp>
      <p:pic>
        <p:nvPicPr>
          <p:cNvPr id="14" name="Picture 13">
            <a:extLst>
              <a:ext uri="{FF2B5EF4-FFF2-40B4-BE49-F238E27FC236}">
                <a16:creationId xmlns:a16="http://schemas.microsoft.com/office/drawing/2014/main" id="{60DF040B-2555-5503-FE8B-D84C6D410AC0}"/>
              </a:ext>
            </a:extLst>
          </p:cNvPr>
          <p:cNvPicPr>
            <a:picLocks noChangeAspect="1"/>
          </p:cNvPicPr>
          <p:nvPr userDrawn="1"/>
        </p:nvPicPr>
        <p:blipFill>
          <a:blip r:embed="rId2"/>
          <a:stretch>
            <a:fillRect/>
          </a:stretch>
        </p:blipFill>
        <p:spPr>
          <a:xfrm>
            <a:off x="6493733" y="2360954"/>
            <a:ext cx="1651818" cy="988073"/>
          </a:xfrm>
          <a:prstGeom prst="rect">
            <a:avLst/>
          </a:prstGeom>
        </p:spPr>
      </p:pic>
      <p:sp>
        <p:nvSpPr>
          <p:cNvPr id="2" name="TextBox 1">
            <a:extLst>
              <a:ext uri="{FF2B5EF4-FFF2-40B4-BE49-F238E27FC236}">
                <a16:creationId xmlns:a16="http://schemas.microsoft.com/office/drawing/2014/main" id="{315EFD85-D0F0-79BA-CB2D-44BAB1609039}"/>
              </a:ext>
            </a:extLst>
          </p:cNvPr>
          <p:cNvSpPr txBox="1"/>
          <p:nvPr userDrawn="1"/>
        </p:nvSpPr>
        <p:spPr>
          <a:xfrm>
            <a:off x="6243009" y="643845"/>
            <a:ext cx="5415379" cy="1569660"/>
          </a:xfrm>
          <a:prstGeom prst="rect">
            <a:avLst/>
          </a:prstGeom>
          <a:noFill/>
        </p:spPr>
        <p:txBody>
          <a:bodyPr wrap="square" rtlCol="0">
            <a:spAutoFit/>
          </a:bodyPr>
          <a:lstStyle/>
          <a:p>
            <a:r>
              <a:rPr lang="en-US"/>
              <a:t>Icons by zafdesign on Envato Elements</a:t>
            </a:r>
          </a:p>
          <a:p>
            <a:pPr marL="171450" indent="-171450">
              <a:buFont typeface="Arial" panose="020B0604020202020204" pitchFamily="34" charset="0"/>
              <a:buChar char="•"/>
            </a:pPr>
            <a:r>
              <a:rPr lang="en-US" sz="1200">
                <a:hlinkClick r:id="rId3"/>
              </a:rPr>
              <a:t>https://elements.envato.com/document-business-icons-33WY4HL</a:t>
            </a:r>
            <a:endParaRPr lang="en-US" sz="1200"/>
          </a:p>
          <a:p>
            <a:pPr marL="171450" indent="-171450">
              <a:buFont typeface="Arial" panose="020B0604020202020204" pitchFamily="34" charset="0"/>
              <a:buChar char="•"/>
            </a:pPr>
            <a:r>
              <a:rPr lang="en-US" sz="1200">
                <a:hlinkClick r:id="rId4"/>
              </a:rPr>
              <a:t>https://elements.envato.com/business-meeting-icons-CY2JVD3</a:t>
            </a:r>
            <a:endParaRPr lang="en-US" sz="1200"/>
          </a:p>
          <a:p>
            <a:pPr marL="171450" indent="-171450">
              <a:buFont typeface="Arial" panose="020B0604020202020204" pitchFamily="34" charset="0"/>
              <a:buChar char="•"/>
            </a:pPr>
            <a:r>
              <a:rPr lang="en-US" sz="1200">
                <a:hlinkClick r:id="rId5"/>
              </a:rPr>
              <a:t>https://elements.envato.com/medical-pharmacy-icons-GUYT5LY</a:t>
            </a:r>
            <a:endParaRPr lang="en-US" sz="1200"/>
          </a:p>
          <a:p>
            <a:pPr marL="171450" indent="-171450">
              <a:buFont typeface="Arial" panose="020B0604020202020204" pitchFamily="34" charset="0"/>
              <a:buChar char="•"/>
            </a:pPr>
            <a:r>
              <a:rPr lang="en-US" sz="1200">
                <a:hlinkClick r:id="rId6"/>
              </a:rPr>
              <a:t>https://elements.envato.com/time-creative-icons-ANW9XT2</a:t>
            </a:r>
            <a:endParaRPr lang="en-US" sz="1200"/>
          </a:p>
          <a:p>
            <a:pPr marL="171450" indent="-171450">
              <a:buFont typeface="Arial" panose="020B0604020202020204" pitchFamily="34" charset="0"/>
              <a:buChar char="•"/>
            </a:pPr>
            <a:endParaRPr lang="en-US" sz="1200"/>
          </a:p>
          <a:p>
            <a:r>
              <a:rPr lang="en-US"/>
              <a:t>Fonts: Montserrat Semibold, Montserrat</a:t>
            </a:r>
          </a:p>
        </p:txBody>
      </p:sp>
      <p:graphicFrame>
        <p:nvGraphicFramePr>
          <p:cNvPr id="3" name="Content Placeholder 3">
            <a:extLst>
              <a:ext uri="{FF2B5EF4-FFF2-40B4-BE49-F238E27FC236}">
                <a16:creationId xmlns:a16="http://schemas.microsoft.com/office/drawing/2014/main" id="{FD351A17-9ABB-C20E-331B-5FF28F59D390}"/>
              </a:ext>
            </a:extLst>
          </p:cNvPr>
          <p:cNvGraphicFramePr>
            <a:graphicFrameLocks/>
          </p:cNvGraphicFramePr>
          <p:nvPr userDrawn="1">
            <p:extLst>
              <p:ext uri="{D42A27DB-BD31-4B8C-83A1-F6EECF244321}">
                <p14:modId xmlns:p14="http://schemas.microsoft.com/office/powerpoint/2010/main" val="788489135"/>
              </p:ext>
            </p:extLst>
          </p:nvPr>
        </p:nvGraphicFramePr>
        <p:xfrm>
          <a:off x="3533511" y="4289729"/>
          <a:ext cx="4070974" cy="2279191"/>
        </p:xfrm>
        <a:graphic>
          <a:graphicData uri="http://schemas.openxmlformats.org/drawingml/2006/table">
            <a:tbl>
              <a:tblPr firstRow="1" bandRow="1">
                <a:tableStyleId>{EB344D84-9AFB-497E-A393-DC336BA19D2E}</a:tableStyleId>
              </a:tblPr>
              <a:tblGrid>
                <a:gridCol w="1054825">
                  <a:extLst>
                    <a:ext uri="{9D8B030D-6E8A-4147-A177-3AD203B41FA5}">
                      <a16:colId xmlns:a16="http://schemas.microsoft.com/office/drawing/2014/main" val="2386433073"/>
                    </a:ext>
                  </a:extLst>
                </a:gridCol>
                <a:gridCol w="835639">
                  <a:extLst>
                    <a:ext uri="{9D8B030D-6E8A-4147-A177-3AD203B41FA5}">
                      <a16:colId xmlns:a16="http://schemas.microsoft.com/office/drawing/2014/main" val="3404799400"/>
                    </a:ext>
                  </a:extLst>
                </a:gridCol>
                <a:gridCol w="809625">
                  <a:extLst>
                    <a:ext uri="{9D8B030D-6E8A-4147-A177-3AD203B41FA5}">
                      <a16:colId xmlns:a16="http://schemas.microsoft.com/office/drawing/2014/main" val="544665078"/>
                    </a:ext>
                  </a:extLst>
                </a:gridCol>
                <a:gridCol w="1370885">
                  <a:extLst>
                    <a:ext uri="{9D8B030D-6E8A-4147-A177-3AD203B41FA5}">
                      <a16:colId xmlns:a16="http://schemas.microsoft.com/office/drawing/2014/main" val="492294514"/>
                    </a:ext>
                  </a:extLst>
                </a:gridCol>
              </a:tblGrid>
              <a:tr h="354279">
                <a:tc>
                  <a:txBody>
                    <a:bodyPr/>
                    <a:lstStyle/>
                    <a:p>
                      <a:r>
                        <a:rPr lang="en-US" sz="1200">
                          <a:latin typeface="+mn-lt"/>
                        </a:rPr>
                        <a:t>Topic</a:t>
                      </a:r>
                    </a:p>
                  </a:txBody>
                  <a:tcPr marL="83908" marR="83908" marT="83908" marB="83908" anchor="b"/>
                </a:tc>
                <a:tc>
                  <a:txBody>
                    <a:bodyPr/>
                    <a:lstStyle/>
                    <a:p>
                      <a:pPr algn="ctr"/>
                      <a:r>
                        <a:rPr lang="en-US" sz="1200">
                          <a:latin typeface="+mn-lt"/>
                        </a:rPr>
                        <a:t>Number</a:t>
                      </a:r>
                    </a:p>
                  </a:txBody>
                  <a:tcPr marL="83908" marR="83908" marT="83908" marB="83908" anchor="b"/>
                </a:tc>
                <a:tc>
                  <a:txBody>
                    <a:bodyPr/>
                    <a:lstStyle/>
                    <a:p>
                      <a:pPr algn="ctr"/>
                      <a:r>
                        <a:rPr lang="en-US" sz="1200">
                          <a:latin typeface="+mn-lt"/>
                        </a:rPr>
                        <a:t>Date</a:t>
                      </a:r>
                    </a:p>
                  </a:txBody>
                  <a:tcPr marL="83908" marR="83908" marT="83908" marB="83908" anchor="b"/>
                </a:tc>
                <a:tc>
                  <a:txBody>
                    <a:bodyPr/>
                    <a:lstStyle/>
                    <a:p>
                      <a:r>
                        <a:rPr lang="en-US" sz="1200">
                          <a:latin typeface="+mn-lt"/>
                        </a:rPr>
                        <a:t>Notes</a:t>
                      </a:r>
                    </a:p>
                  </a:txBody>
                  <a:tcPr marL="83908" marR="83908" marT="83908" marB="83908" anchor="b"/>
                </a:tc>
                <a:extLst>
                  <a:ext uri="{0D108BD9-81ED-4DB2-BD59-A6C34878D82A}">
                    <a16:rowId xmlns:a16="http://schemas.microsoft.com/office/drawing/2014/main" val="3903469136"/>
                  </a:ext>
                </a:extLst>
              </a:tr>
              <a:tr h="459006">
                <a:tc>
                  <a:txBody>
                    <a:bodyPr/>
                    <a:lstStyle/>
                    <a:p>
                      <a:r>
                        <a:rPr lang="en-US" sz="1100">
                          <a:latin typeface="+mn-lt"/>
                        </a:rPr>
                        <a:t>First item</a:t>
                      </a:r>
                    </a:p>
                  </a:txBody>
                  <a:tcPr marL="83908" marR="83908" marT="83908" marB="83908" anchor="ctr"/>
                </a:tc>
                <a:tc>
                  <a:txBody>
                    <a:bodyPr/>
                    <a:lstStyle/>
                    <a:p>
                      <a:pPr algn="ctr"/>
                      <a:r>
                        <a:rPr lang="en-US" sz="1100">
                          <a:latin typeface="+mn-lt"/>
                        </a:rPr>
                        <a:t>85%</a:t>
                      </a:r>
                    </a:p>
                  </a:txBody>
                  <a:tcPr marL="83908" marR="83908" marT="83908" marB="83908" anchor="ctr"/>
                </a:tc>
                <a:tc>
                  <a:txBody>
                    <a:bodyPr/>
                    <a:lstStyle/>
                    <a:p>
                      <a:pPr algn="ctr"/>
                      <a:r>
                        <a:rPr lang="en-US" sz="1100">
                          <a:latin typeface="+mn-lt"/>
                        </a:rPr>
                        <a:t>1/12/25</a:t>
                      </a:r>
                    </a:p>
                  </a:txBody>
                  <a:tcPr marL="83908" marR="83908" marT="83908" marB="83908" anchor="ctr"/>
                </a:tc>
                <a:tc>
                  <a:txBody>
                    <a:bodyPr/>
                    <a:lstStyle/>
                    <a:p>
                      <a:r>
                        <a:rPr lang="en-US" sz="1100">
                          <a:latin typeface="+mn-lt"/>
                        </a:rPr>
                        <a:t>Late arrival</a:t>
                      </a:r>
                    </a:p>
                  </a:txBody>
                  <a:tcPr marL="83908" marR="83908" marT="83908" marB="83908" anchor="ctr"/>
                </a:tc>
                <a:extLst>
                  <a:ext uri="{0D108BD9-81ED-4DB2-BD59-A6C34878D82A}">
                    <a16:rowId xmlns:a16="http://schemas.microsoft.com/office/drawing/2014/main" val="2722711600"/>
                  </a:ext>
                </a:extLst>
              </a:tr>
              <a:tr h="503450">
                <a:tc>
                  <a:txBody>
                    <a:bodyPr/>
                    <a:lstStyle/>
                    <a:p>
                      <a:r>
                        <a:rPr lang="en-US" sz="1100">
                          <a:latin typeface="+mn-lt"/>
                        </a:rPr>
                        <a:t>Another item</a:t>
                      </a:r>
                    </a:p>
                  </a:txBody>
                  <a:tcPr marL="83908" marR="83908" marT="83908" marB="83908" anchor="ctr"/>
                </a:tc>
                <a:tc>
                  <a:txBody>
                    <a:bodyPr/>
                    <a:lstStyle/>
                    <a:p>
                      <a:pPr algn="ctr"/>
                      <a:r>
                        <a:rPr lang="en-US" sz="1100">
                          <a:latin typeface="+mn-lt"/>
                        </a:rPr>
                        <a:t>19.5%</a:t>
                      </a:r>
                    </a:p>
                  </a:txBody>
                  <a:tcPr marL="83908" marR="83908" marT="83908" marB="83908" anchor="ctr"/>
                </a:tc>
                <a:tc>
                  <a:txBody>
                    <a:bodyPr/>
                    <a:lstStyle/>
                    <a:p>
                      <a:pPr algn="ctr"/>
                      <a:r>
                        <a:rPr lang="en-US" sz="1100">
                          <a:latin typeface="+mn-lt"/>
                        </a:rPr>
                        <a:t>4/29/25</a:t>
                      </a:r>
                    </a:p>
                  </a:txBody>
                  <a:tcPr marL="83908" marR="83908" marT="83908" marB="83908" anchor="ctr"/>
                </a:tc>
                <a:tc>
                  <a:txBody>
                    <a:bodyPr/>
                    <a:lstStyle/>
                    <a:p>
                      <a:r>
                        <a:rPr lang="en-US" sz="1100">
                          <a:latin typeface="+mn-lt"/>
                        </a:rPr>
                        <a:t>All good</a:t>
                      </a:r>
                    </a:p>
                  </a:txBody>
                  <a:tcPr marL="83908" marR="83908" marT="83908" marB="83908" anchor="ctr"/>
                </a:tc>
                <a:extLst>
                  <a:ext uri="{0D108BD9-81ED-4DB2-BD59-A6C34878D82A}">
                    <a16:rowId xmlns:a16="http://schemas.microsoft.com/office/drawing/2014/main" val="1733816465"/>
                  </a:ext>
                </a:extLst>
              </a:tr>
              <a:tr h="503450">
                <a:tc>
                  <a:txBody>
                    <a:bodyPr/>
                    <a:lstStyle/>
                    <a:p>
                      <a:r>
                        <a:rPr lang="en-US" sz="1100">
                          <a:latin typeface="+mn-lt"/>
                        </a:rPr>
                        <a:t>Additional item</a:t>
                      </a:r>
                    </a:p>
                  </a:txBody>
                  <a:tcPr marL="83908" marR="83908" marT="83908" marB="83908" anchor="ctr"/>
                </a:tc>
                <a:tc>
                  <a:txBody>
                    <a:bodyPr/>
                    <a:lstStyle/>
                    <a:p>
                      <a:pPr algn="ctr"/>
                      <a:r>
                        <a:rPr lang="en-US" sz="1100">
                          <a:latin typeface="+mn-lt"/>
                        </a:rPr>
                        <a:t>2%</a:t>
                      </a:r>
                    </a:p>
                  </a:txBody>
                  <a:tcPr marL="83908" marR="83908" marT="83908" marB="83908" anchor="ctr"/>
                </a:tc>
                <a:tc>
                  <a:txBody>
                    <a:bodyPr/>
                    <a:lstStyle/>
                    <a:p>
                      <a:pPr algn="ctr"/>
                      <a:r>
                        <a:rPr lang="en-US" sz="1100">
                          <a:latin typeface="+mn-lt"/>
                        </a:rPr>
                        <a:t>6/27/24</a:t>
                      </a:r>
                    </a:p>
                  </a:txBody>
                  <a:tcPr marL="83908" marR="83908" marT="83908" marB="83908" anchor="ctr"/>
                </a:tc>
                <a:tc>
                  <a:txBody>
                    <a:bodyPr/>
                    <a:lstStyle/>
                    <a:p>
                      <a:r>
                        <a:rPr lang="en-US" sz="1100">
                          <a:latin typeface="+mn-lt"/>
                        </a:rPr>
                        <a:t>No notes</a:t>
                      </a:r>
                    </a:p>
                  </a:txBody>
                  <a:tcPr marL="83908" marR="83908" marT="83908" marB="83908" anchor="ctr"/>
                </a:tc>
                <a:extLst>
                  <a:ext uri="{0D108BD9-81ED-4DB2-BD59-A6C34878D82A}">
                    <a16:rowId xmlns:a16="http://schemas.microsoft.com/office/drawing/2014/main" val="3757855342"/>
                  </a:ext>
                </a:extLst>
              </a:tr>
              <a:tr h="459006">
                <a:tc>
                  <a:txBody>
                    <a:bodyPr/>
                    <a:lstStyle/>
                    <a:p>
                      <a:r>
                        <a:rPr lang="en-US" sz="1100">
                          <a:latin typeface="+mn-lt"/>
                        </a:rPr>
                        <a:t>Final item</a:t>
                      </a:r>
                    </a:p>
                  </a:txBody>
                  <a:tcPr marL="83908" marR="83908" marT="83908" marB="83908" anchor="ctr"/>
                </a:tc>
                <a:tc>
                  <a:txBody>
                    <a:bodyPr/>
                    <a:lstStyle/>
                    <a:p>
                      <a:pPr algn="ctr"/>
                      <a:r>
                        <a:rPr lang="en-US" sz="1100">
                          <a:latin typeface="+mn-lt"/>
                        </a:rPr>
                        <a:t>18.8%</a:t>
                      </a:r>
                    </a:p>
                  </a:txBody>
                  <a:tcPr marL="83908" marR="83908" marT="83908" marB="83908" anchor="ctr"/>
                </a:tc>
                <a:tc>
                  <a:txBody>
                    <a:bodyPr/>
                    <a:lstStyle/>
                    <a:p>
                      <a:pPr algn="ctr"/>
                      <a:r>
                        <a:rPr lang="en-US" sz="1100">
                          <a:latin typeface="+mn-lt"/>
                        </a:rPr>
                        <a:t>11/8/24</a:t>
                      </a:r>
                    </a:p>
                  </a:txBody>
                  <a:tcPr marL="83908" marR="83908" marT="83908" marB="83908" anchor="ctr"/>
                </a:tc>
                <a:tc>
                  <a:txBody>
                    <a:bodyPr/>
                    <a:lstStyle/>
                    <a:p>
                      <a:r>
                        <a:rPr lang="en-US" sz="1100">
                          <a:latin typeface="+mn-lt"/>
                        </a:rPr>
                        <a:t>Comment</a:t>
                      </a:r>
                    </a:p>
                  </a:txBody>
                  <a:tcPr marL="83908" marR="83908" marT="83908" marB="83908" anchor="ctr"/>
                </a:tc>
                <a:extLst>
                  <a:ext uri="{0D108BD9-81ED-4DB2-BD59-A6C34878D82A}">
                    <a16:rowId xmlns:a16="http://schemas.microsoft.com/office/drawing/2014/main" val="3107006768"/>
                  </a:ext>
                </a:extLst>
              </a:tr>
            </a:tbl>
          </a:graphicData>
        </a:graphic>
      </p:graphicFrame>
      <p:graphicFrame>
        <p:nvGraphicFramePr>
          <p:cNvPr id="4" name="Content Placeholder 3">
            <a:extLst>
              <a:ext uri="{FF2B5EF4-FFF2-40B4-BE49-F238E27FC236}">
                <a16:creationId xmlns:a16="http://schemas.microsoft.com/office/drawing/2014/main" id="{1CB6AFA4-F4BC-089A-4F00-F35550E36EDD}"/>
              </a:ext>
            </a:extLst>
          </p:cNvPr>
          <p:cNvGraphicFramePr>
            <a:graphicFrameLocks/>
          </p:cNvGraphicFramePr>
          <p:nvPr userDrawn="1">
            <p:extLst>
              <p:ext uri="{D42A27DB-BD31-4B8C-83A1-F6EECF244321}">
                <p14:modId xmlns:p14="http://schemas.microsoft.com/office/powerpoint/2010/main" val="721307123"/>
              </p:ext>
            </p:extLst>
          </p:nvPr>
        </p:nvGraphicFramePr>
        <p:xfrm>
          <a:off x="7847349" y="4289729"/>
          <a:ext cx="3901628" cy="1417117"/>
        </p:xfrm>
        <a:graphic>
          <a:graphicData uri="http://schemas.openxmlformats.org/drawingml/2006/table">
            <a:tbl>
              <a:tblPr firstRow="1">
                <a:tableStyleId>{B301B821-A1FF-4177-AEE7-76D212191A09}</a:tableStyleId>
              </a:tblPr>
              <a:tblGrid>
                <a:gridCol w="975407">
                  <a:extLst>
                    <a:ext uri="{9D8B030D-6E8A-4147-A177-3AD203B41FA5}">
                      <a16:colId xmlns:a16="http://schemas.microsoft.com/office/drawing/2014/main" val="2386433073"/>
                    </a:ext>
                  </a:extLst>
                </a:gridCol>
                <a:gridCol w="975407">
                  <a:extLst>
                    <a:ext uri="{9D8B030D-6E8A-4147-A177-3AD203B41FA5}">
                      <a16:colId xmlns:a16="http://schemas.microsoft.com/office/drawing/2014/main" val="3404799400"/>
                    </a:ext>
                  </a:extLst>
                </a:gridCol>
                <a:gridCol w="975407">
                  <a:extLst>
                    <a:ext uri="{9D8B030D-6E8A-4147-A177-3AD203B41FA5}">
                      <a16:colId xmlns:a16="http://schemas.microsoft.com/office/drawing/2014/main" val="492294514"/>
                    </a:ext>
                  </a:extLst>
                </a:gridCol>
                <a:gridCol w="975407">
                  <a:extLst>
                    <a:ext uri="{9D8B030D-6E8A-4147-A177-3AD203B41FA5}">
                      <a16:colId xmlns:a16="http://schemas.microsoft.com/office/drawing/2014/main" val="2943840504"/>
                    </a:ext>
                  </a:extLst>
                </a:gridCol>
              </a:tblGrid>
              <a:tr h="298341">
                <a:tc>
                  <a:txBody>
                    <a:bodyPr/>
                    <a:lstStyle/>
                    <a:p>
                      <a:pPr algn="ctr"/>
                      <a:endParaRPr lang="en-US" sz="1200">
                        <a:latin typeface="+mn-lt"/>
                      </a:endParaRPr>
                    </a:p>
                  </a:txBody>
                  <a:tcPr marL="55939" marR="55939" marT="55939" marB="55939" anchor="ctr">
                    <a:lnL w="12700" cap="flat" cmpd="sng" algn="ctr">
                      <a:no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mn-lt"/>
                        </a:rPr>
                        <a:t>Date</a:t>
                      </a:r>
                    </a:p>
                  </a:txBody>
                  <a:tcPr marL="55939" marR="55939" marT="55939" marB="55939"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mn-lt"/>
                        </a:rPr>
                        <a:t>Dollars</a:t>
                      </a:r>
                    </a:p>
                  </a:txBody>
                  <a:tcPr marL="55939" marR="55939" marT="55939" marB="55939"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mn-lt"/>
                        </a:rPr>
                        <a:t>Ranking</a:t>
                      </a:r>
                    </a:p>
                  </a:txBody>
                  <a:tcPr marL="55939" marR="55939" marT="55939" marB="55939"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3469136"/>
                  </a:ext>
                </a:extLst>
              </a:tr>
              <a:tr h="279694">
                <a:tc>
                  <a:txBody>
                    <a:bodyPr/>
                    <a:lstStyle/>
                    <a:p>
                      <a:r>
                        <a:rPr lang="en-US" sz="1100">
                          <a:latin typeface="+mn-lt"/>
                        </a:rPr>
                        <a:t>First item</a:t>
                      </a:r>
                    </a:p>
                  </a:txBody>
                  <a:tcPr marL="55939" marR="55939" marT="55939" marB="55939" anchor="ctr">
                    <a:lnL w="12700" cmpd="sng">
                      <a:noFill/>
                    </a:lnL>
                    <a:lnR w="127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a:latin typeface="+mn-lt"/>
                        </a:rPr>
                        <a:t>11/17/2021</a:t>
                      </a:r>
                    </a:p>
                  </a:txBody>
                  <a:tcPr marL="55939" marR="55939" marT="55939" marB="55939"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a:latin typeface="+mn-lt"/>
                        </a:rPr>
                        <a:t>$4598.00</a:t>
                      </a:r>
                    </a:p>
                  </a:txBody>
                  <a:tcPr marL="55939" marR="55939" marT="55939" marB="55939"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a:latin typeface="+mn-lt"/>
                        </a:rPr>
                        <a:t>18</a:t>
                      </a:r>
                    </a:p>
                  </a:txBody>
                  <a:tcPr marL="55939" marR="55939" marT="55939" marB="55939"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2711600"/>
                  </a:ext>
                </a:extLst>
              </a:tr>
              <a:tr h="279694">
                <a:tc>
                  <a:txBody>
                    <a:bodyPr/>
                    <a:lstStyle/>
                    <a:p>
                      <a:r>
                        <a:rPr lang="en-US" sz="1100">
                          <a:latin typeface="+mn-lt"/>
                        </a:rPr>
                        <a:t>Next item</a:t>
                      </a:r>
                    </a:p>
                  </a:txBody>
                  <a:tcPr marL="55939" marR="55939" marT="55939" marB="55939" anchor="ctr">
                    <a:lnL w="12700" cmpd="sng">
                      <a:noFill/>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a:latin typeface="+mn-lt"/>
                        </a:rPr>
                        <a:t>07/02/2024</a:t>
                      </a:r>
                    </a:p>
                  </a:txBody>
                  <a:tcPr marL="55939" marR="55939" marT="55939" marB="55939"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a:latin typeface="+mn-lt"/>
                        </a:rPr>
                        <a:t>$56.18</a:t>
                      </a:r>
                    </a:p>
                  </a:txBody>
                  <a:tcPr marL="55939" marR="55939" marT="55939" marB="55939"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a:latin typeface="+mn-lt"/>
                        </a:rPr>
                        <a:t>3</a:t>
                      </a:r>
                    </a:p>
                  </a:txBody>
                  <a:tcPr marL="55939" marR="55939" marT="55939" marB="55939"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3816465"/>
                  </a:ext>
                </a:extLst>
              </a:tr>
              <a:tr h="279694">
                <a:tc>
                  <a:txBody>
                    <a:bodyPr/>
                    <a:lstStyle/>
                    <a:p>
                      <a:endParaRPr lang="en-US" sz="1100">
                        <a:latin typeface="+mn-lt"/>
                      </a:endParaRPr>
                    </a:p>
                  </a:txBody>
                  <a:tcPr marL="55939" marR="55939" marT="55939" marB="55939" anchor="ctr">
                    <a:lnL w="12700" cmpd="sng">
                      <a:noFill/>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a:latin typeface="+mn-lt"/>
                      </a:endParaRPr>
                    </a:p>
                  </a:txBody>
                  <a:tcPr marL="55939" marR="55939" marT="55939" marB="55939"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a:latin typeface="+mn-lt"/>
                      </a:endParaRPr>
                    </a:p>
                  </a:txBody>
                  <a:tcPr marL="55939" marR="55939" marT="55939" marB="55939"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100">
                        <a:latin typeface="+mn-lt"/>
                      </a:endParaRPr>
                    </a:p>
                  </a:txBody>
                  <a:tcPr marL="55939" marR="55939" marT="55939" marB="55939"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7855342"/>
                  </a:ext>
                </a:extLst>
              </a:tr>
              <a:tr h="279694">
                <a:tc>
                  <a:txBody>
                    <a:bodyPr/>
                    <a:lstStyle/>
                    <a:p>
                      <a:endParaRPr lang="en-US" sz="1100">
                        <a:latin typeface="+mn-lt"/>
                      </a:endParaRPr>
                    </a:p>
                  </a:txBody>
                  <a:tcPr marL="55939" marR="55939" marT="55939" marB="55939" anchor="ctr">
                    <a:lnL w="12700" cmpd="sng">
                      <a:noFill/>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endParaRPr lang="en-US" sz="1100">
                        <a:latin typeface="+mn-lt"/>
                      </a:endParaRPr>
                    </a:p>
                  </a:txBody>
                  <a:tcPr marL="55939" marR="55939" marT="55939" marB="55939"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endParaRPr lang="en-US" sz="1100">
                        <a:latin typeface="+mn-lt"/>
                      </a:endParaRPr>
                    </a:p>
                  </a:txBody>
                  <a:tcPr marL="55939" marR="55939" marT="55939" marB="55939"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endParaRPr lang="en-US" sz="1100">
                        <a:latin typeface="+mn-lt"/>
                      </a:endParaRPr>
                    </a:p>
                  </a:txBody>
                  <a:tcPr marL="55939" marR="55939" marT="55939" marB="55939"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7006768"/>
                  </a:ext>
                </a:extLst>
              </a:tr>
            </a:tbl>
          </a:graphicData>
        </a:graphic>
      </p:graphicFrame>
    </p:spTree>
    <p:extLst>
      <p:ext uri="{BB962C8B-B14F-4D97-AF65-F5344CB8AC3E}">
        <p14:creationId xmlns:p14="http://schemas.microsoft.com/office/powerpoint/2010/main" val="4120667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258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CE65C8-38BB-6F50-6B10-DBA7D9CC3B48}"/>
              </a:ext>
            </a:extLst>
          </p:cNvPr>
          <p:cNvSpPr/>
          <p:nvPr userDrawn="1"/>
        </p:nvSpPr>
        <p:spPr>
          <a:xfrm>
            <a:off x="0" y="0"/>
            <a:ext cx="9074989" cy="6858001"/>
          </a:xfrm>
          <a:prstGeom prst="rect">
            <a:avLst/>
          </a:prstGeom>
          <a:solidFill>
            <a:srgbClr val="F3FDFF"/>
          </a:solidFill>
          <a:ln>
            <a:noFill/>
          </a:ln>
          <a:effectLst>
            <a:outerShdw blurRad="50800" dist="38100" dir="600000" algn="l" rotWithShape="0">
              <a:schemeClr val="tx1">
                <a:lumMod val="75000"/>
                <a:lumOff val="25000"/>
                <a:alpha val="9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BB9CB39-BC97-088C-A6CB-77F3ECFBCDBB}"/>
              </a:ext>
            </a:extLst>
          </p:cNvPr>
          <p:cNvPicPr>
            <a:picLocks noChangeAspect="1"/>
          </p:cNvPicPr>
          <p:nvPr userDrawn="1"/>
        </p:nvPicPr>
        <p:blipFill>
          <a:blip r:embed="rId2">
            <a:alphaModFix amt="85000"/>
          </a:blip>
          <a:srcRect l="506" r="506"/>
          <a:stretch/>
        </p:blipFill>
        <p:spPr>
          <a:xfrm>
            <a:off x="3347047" y="681488"/>
            <a:ext cx="8159181" cy="5495026"/>
          </a:xfrm>
          <a:prstGeom prst="rect">
            <a:avLst/>
          </a:prstGeom>
        </p:spPr>
      </p:pic>
      <p:sp>
        <p:nvSpPr>
          <p:cNvPr id="8" name="Rectangle 7">
            <a:extLst>
              <a:ext uri="{FF2B5EF4-FFF2-40B4-BE49-F238E27FC236}">
                <a16:creationId xmlns:a16="http://schemas.microsoft.com/office/drawing/2014/main" id="{3C136283-54B0-511E-56D4-AAA2F6857A15}"/>
              </a:ext>
            </a:extLst>
          </p:cNvPr>
          <p:cNvSpPr/>
          <p:nvPr userDrawn="1"/>
        </p:nvSpPr>
        <p:spPr>
          <a:xfrm>
            <a:off x="3347049" y="681486"/>
            <a:ext cx="5727939" cy="5495027"/>
          </a:xfrm>
          <a:prstGeom prst="rect">
            <a:avLst/>
          </a:prstGeom>
          <a:solidFill>
            <a:schemeClr val="tx2"/>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F9A8B8-93FF-33A0-4B8E-43DE6077F0BB}"/>
              </a:ext>
            </a:extLst>
          </p:cNvPr>
          <p:cNvSpPr/>
          <p:nvPr userDrawn="1"/>
        </p:nvSpPr>
        <p:spPr>
          <a:xfrm>
            <a:off x="1084842" y="2035834"/>
            <a:ext cx="6905304" cy="2786332"/>
          </a:xfrm>
          <a:prstGeom prst="rect">
            <a:avLst/>
          </a:prstGeom>
          <a:solidFill>
            <a:schemeClr val="bg1"/>
          </a:solidFill>
          <a:ln>
            <a:noFill/>
          </a:ln>
          <a:effectLst>
            <a:outerShdw blurRad="50800" dist="88900" dir="5400000" algn="t" rotWithShape="0">
              <a:schemeClr val="tx1">
                <a:lumMod val="75000"/>
                <a:lumOff val="2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985E5C7-66F9-2F01-8D15-A7D42BE3657C}"/>
              </a:ext>
            </a:extLst>
          </p:cNvPr>
          <p:cNvPicPr>
            <a:picLocks noChangeAspect="1"/>
          </p:cNvPicPr>
          <p:nvPr userDrawn="1"/>
        </p:nvPicPr>
        <p:blipFill>
          <a:blip r:embed="rId3"/>
          <a:stretch>
            <a:fillRect/>
          </a:stretch>
        </p:blipFill>
        <p:spPr>
          <a:xfrm>
            <a:off x="1163782" y="821916"/>
            <a:ext cx="1651818" cy="988073"/>
          </a:xfrm>
          <a:prstGeom prst="rect">
            <a:avLst/>
          </a:prstGeom>
        </p:spPr>
      </p:pic>
      <p:sp>
        <p:nvSpPr>
          <p:cNvPr id="3" name="Subtitle 2">
            <a:extLst>
              <a:ext uri="{FF2B5EF4-FFF2-40B4-BE49-F238E27FC236}">
                <a16:creationId xmlns:a16="http://schemas.microsoft.com/office/drawing/2014/main" id="{8613E0CE-B58B-83B9-49D0-62E9CFAA0A3F}"/>
              </a:ext>
            </a:extLst>
          </p:cNvPr>
          <p:cNvSpPr>
            <a:spLocks noGrp="1"/>
          </p:cNvSpPr>
          <p:nvPr>
            <p:ph type="subTitle" idx="1"/>
          </p:nvPr>
        </p:nvSpPr>
        <p:spPr>
          <a:xfrm>
            <a:off x="1454727" y="4062548"/>
            <a:ext cx="6176357" cy="533774"/>
          </a:xfr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E5A60E2A-5EC7-6D80-C22C-5ACB5540D4A7}"/>
              </a:ext>
            </a:extLst>
          </p:cNvPr>
          <p:cNvSpPr>
            <a:spLocks noGrp="1"/>
          </p:cNvSpPr>
          <p:nvPr>
            <p:ph type="ctrTitle"/>
          </p:nvPr>
        </p:nvSpPr>
        <p:spPr>
          <a:xfrm>
            <a:off x="1454727" y="2219666"/>
            <a:ext cx="6176357" cy="1617037"/>
          </a:xfrm>
        </p:spPr>
        <p:txBody>
          <a:bodyPr anchor="b">
            <a:normAutofit/>
          </a:bodyPr>
          <a:lstStyle>
            <a:lvl1pPr algn="l">
              <a:defRPr sz="4400"/>
            </a:lvl1pPr>
          </a:lstStyle>
          <a:p>
            <a:r>
              <a:rPr lang="en-US"/>
              <a:t>Click to edit Master title style</a:t>
            </a:r>
          </a:p>
        </p:txBody>
      </p:sp>
      <p:grpSp>
        <p:nvGrpSpPr>
          <p:cNvPr id="19" name="Group 18">
            <a:extLst>
              <a:ext uri="{FF2B5EF4-FFF2-40B4-BE49-F238E27FC236}">
                <a16:creationId xmlns:a16="http://schemas.microsoft.com/office/drawing/2014/main" id="{212C8A67-DFAA-6D64-DF72-3059447AAC79}"/>
              </a:ext>
            </a:extLst>
          </p:cNvPr>
          <p:cNvGrpSpPr/>
          <p:nvPr userDrawn="1"/>
        </p:nvGrpSpPr>
        <p:grpSpPr>
          <a:xfrm>
            <a:off x="1529544" y="3902467"/>
            <a:ext cx="6007122" cy="0"/>
            <a:chOff x="1454727" y="3902467"/>
            <a:chExt cx="6007122" cy="0"/>
          </a:xfrm>
          <a:effectLst/>
        </p:grpSpPr>
        <p:cxnSp>
          <p:nvCxnSpPr>
            <p:cNvPr id="12" name="Straight Connector 11">
              <a:extLst>
                <a:ext uri="{FF2B5EF4-FFF2-40B4-BE49-F238E27FC236}">
                  <a16:creationId xmlns:a16="http://schemas.microsoft.com/office/drawing/2014/main" id="{BE221510-CC84-75C7-E79B-DE8531C083AF}"/>
                </a:ext>
              </a:extLst>
            </p:cNvPr>
            <p:cNvCxnSpPr>
              <a:cxnSpLocks/>
            </p:cNvCxnSpPr>
            <p:nvPr userDrawn="1"/>
          </p:nvCxnSpPr>
          <p:spPr>
            <a:xfrm>
              <a:off x="1454727" y="3902467"/>
              <a:ext cx="4438997"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2F3DF29-79AA-F818-5CB1-91235C1DEE31}"/>
                </a:ext>
              </a:extLst>
            </p:cNvPr>
            <p:cNvCxnSpPr>
              <a:cxnSpLocks/>
            </p:cNvCxnSpPr>
            <p:nvPr userDrawn="1"/>
          </p:nvCxnSpPr>
          <p:spPr>
            <a:xfrm>
              <a:off x="6033654" y="3902467"/>
              <a:ext cx="152400"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C47F3E0-41C4-BE16-ACD7-6B9219E8150D}"/>
                </a:ext>
              </a:extLst>
            </p:cNvPr>
            <p:cNvCxnSpPr>
              <a:cxnSpLocks/>
            </p:cNvCxnSpPr>
            <p:nvPr userDrawn="1"/>
          </p:nvCxnSpPr>
          <p:spPr>
            <a:xfrm>
              <a:off x="6325985" y="3902467"/>
              <a:ext cx="1135864"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grpSp>
      <p:pic>
        <p:nvPicPr>
          <p:cNvPr id="23" name="Picture 22">
            <a:extLst>
              <a:ext uri="{FF2B5EF4-FFF2-40B4-BE49-F238E27FC236}">
                <a16:creationId xmlns:a16="http://schemas.microsoft.com/office/drawing/2014/main" id="{9EFF234F-FB1A-B5CB-EB32-D9015B47B3A0}"/>
              </a:ext>
            </a:extLst>
          </p:cNvPr>
          <p:cNvPicPr>
            <a:picLocks noChangeAspect="1"/>
          </p:cNvPicPr>
          <p:nvPr userDrawn="1"/>
        </p:nvPicPr>
        <p:blipFill>
          <a:blip r:embed="rId4"/>
          <a:stretch>
            <a:fillRect/>
          </a:stretch>
        </p:blipFill>
        <p:spPr>
          <a:xfrm>
            <a:off x="10076610" y="6419597"/>
            <a:ext cx="1362015" cy="187277"/>
          </a:xfrm>
          <a:prstGeom prst="rect">
            <a:avLst/>
          </a:prstGeom>
        </p:spPr>
      </p:pic>
    </p:spTree>
    <p:extLst>
      <p:ext uri="{BB962C8B-B14F-4D97-AF65-F5344CB8AC3E}">
        <p14:creationId xmlns:p14="http://schemas.microsoft.com/office/powerpoint/2010/main" val="1111357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D3D5-6AAD-0624-A715-73D4E4129A37}"/>
              </a:ext>
            </a:extLst>
          </p:cNvPr>
          <p:cNvSpPr/>
          <p:nvPr userDrawn="1"/>
        </p:nvSpPr>
        <p:spPr>
          <a:xfrm>
            <a:off x="9308528" y="457205"/>
            <a:ext cx="2883472" cy="5968507"/>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146EA7-608F-5FD1-1CB8-F66A8D0728E2}"/>
              </a:ext>
            </a:extLst>
          </p:cNvPr>
          <p:cNvSpPr>
            <a:spLocks noGrp="1"/>
          </p:cNvSpPr>
          <p:nvPr>
            <p:ph idx="1"/>
          </p:nvPr>
        </p:nvSpPr>
        <p:spPr>
          <a:xfrm>
            <a:off x="583146" y="1118438"/>
            <a:ext cx="7318242" cy="5307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79153552-B64E-5001-3426-CCFA9268D091}"/>
              </a:ext>
            </a:extLst>
          </p:cNvPr>
          <p:cNvGrpSpPr/>
          <p:nvPr userDrawn="1"/>
        </p:nvGrpSpPr>
        <p:grpSpPr>
          <a:xfrm>
            <a:off x="703830" y="901522"/>
            <a:ext cx="3712809" cy="0"/>
            <a:chOff x="1454727" y="3902467"/>
            <a:chExt cx="3712809" cy="0"/>
          </a:xfrm>
          <a:effectLst/>
        </p:grpSpPr>
        <p:cxnSp>
          <p:nvCxnSpPr>
            <p:cNvPr id="5" name="Straight Connector 4">
              <a:extLst>
                <a:ext uri="{FF2B5EF4-FFF2-40B4-BE49-F238E27FC236}">
                  <a16:creationId xmlns:a16="http://schemas.microsoft.com/office/drawing/2014/main" id="{282F26F7-0CD0-7313-7CCD-8369F441E183}"/>
                </a:ext>
              </a:extLst>
            </p:cNvPr>
            <p:cNvCxnSpPr>
              <a:cxnSpLocks/>
            </p:cNvCxnSpPr>
            <p:nvPr userDrawn="1"/>
          </p:nvCxnSpPr>
          <p:spPr>
            <a:xfrm>
              <a:off x="1454727" y="3902467"/>
              <a:ext cx="2130724"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60DBCD5A-8AA5-3370-CF05-E74F4A79D3A9}"/>
                </a:ext>
              </a:extLst>
            </p:cNvPr>
            <p:cNvCxnSpPr>
              <a:cxnSpLocks/>
            </p:cNvCxnSpPr>
            <p:nvPr userDrawn="1"/>
          </p:nvCxnSpPr>
          <p:spPr>
            <a:xfrm>
              <a:off x="3739341" y="3902467"/>
              <a:ext cx="152400"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C2EFE54-7122-B7BD-1BCB-A2A25A29FC90}"/>
                </a:ext>
              </a:extLst>
            </p:cNvPr>
            <p:cNvCxnSpPr>
              <a:cxnSpLocks/>
            </p:cNvCxnSpPr>
            <p:nvPr userDrawn="1"/>
          </p:nvCxnSpPr>
          <p:spPr>
            <a:xfrm>
              <a:off x="4031672" y="3902467"/>
              <a:ext cx="1135864"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grpSp>
      <p:pic>
        <p:nvPicPr>
          <p:cNvPr id="11" name="Picture 10" descr="A light bulb with gears inside&#10;&#10;AI-generated content may be incorrect.">
            <a:extLst>
              <a:ext uri="{FF2B5EF4-FFF2-40B4-BE49-F238E27FC236}">
                <a16:creationId xmlns:a16="http://schemas.microsoft.com/office/drawing/2014/main" id="{E3B0642A-0490-B718-A26C-BE53894049C4}"/>
              </a:ext>
            </a:extLst>
          </p:cNvPr>
          <p:cNvPicPr>
            <a:picLocks noChangeAspect="1"/>
          </p:cNvPicPr>
          <p:nvPr userDrawn="1"/>
        </p:nvPicPr>
        <p:blipFill>
          <a:blip r:embed="rId2"/>
          <a:stretch>
            <a:fillRect/>
          </a:stretch>
        </p:blipFill>
        <p:spPr>
          <a:xfrm>
            <a:off x="7510140" y="1223174"/>
            <a:ext cx="4436567" cy="4436567"/>
          </a:xfrm>
          <a:prstGeom prst="rect">
            <a:avLst/>
          </a:prstGeom>
        </p:spPr>
      </p:pic>
      <p:sp>
        <p:nvSpPr>
          <p:cNvPr id="2" name="Slide Number Placeholder 1">
            <a:extLst>
              <a:ext uri="{FF2B5EF4-FFF2-40B4-BE49-F238E27FC236}">
                <a16:creationId xmlns:a16="http://schemas.microsoft.com/office/drawing/2014/main" id="{CD1F5F86-D278-D882-CA33-9AECD47D2D87}"/>
              </a:ext>
            </a:extLst>
          </p:cNvPr>
          <p:cNvSpPr>
            <a:spLocks noGrp="1"/>
          </p:cNvSpPr>
          <p:nvPr>
            <p:ph type="sldNum" sz="quarter" idx="10"/>
          </p:nvPr>
        </p:nvSpPr>
        <p:spPr/>
        <p:txBody>
          <a:bodyPr/>
          <a:lstStyle/>
          <a:p>
            <a:fld id="{03AFC407-FF81-462F-996C-C46BB9BF4FCD}" type="slidenum">
              <a:rPr lang="en-US" smtClean="0"/>
              <a:t>‹#›</a:t>
            </a:fld>
            <a:endParaRPr lang="en-US"/>
          </a:p>
        </p:txBody>
      </p:sp>
      <p:sp>
        <p:nvSpPr>
          <p:cNvPr id="9" name="Title 8">
            <a:extLst>
              <a:ext uri="{FF2B5EF4-FFF2-40B4-BE49-F238E27FC236}">
                <a16:creationId xmlns:a16="http://schemas.microsoft.com/office/drawing/2014/main" id="{6B719BAB-6CF8-92AC-5EC6-6C75E867E885}"/>
              </a:ext>
            </a:extLst>
          </p:cNvPr>
          <p:cNvSpPr>
            <a:spLocks noGrp="1"/>
          </p:cNvSpPr>
          <p:nvPr>
            <p:ph type="title"/>
          </p:nvPr>
        </p:nvSpPr>
        <p:spPr>
          <a:xfrm>
            <a:off x="566670" y="365126"/>
            <a:ext cx="7334718" cy="536396"/>
          </a:xfrm>
        </p:spPr>
        <p:txBody>
          <a:bodyPr/>
          <a:lstStyle/>
          <a:p>
            <a:r>
              <a:rPr lang="en-US"/>
              <a:t>Click to edit Master title style</a:t>
            </a:r>
          </a:p>
        </p:txBody>
      </p:sp>
      <p:sp>
        <p:nvSpPr>
          <p:cNvPr id="10" name="TextBox 9">
            <a:extLst>
              <a:ext uri="{FF2B5EF4-FFF2-40B4-BE49-F238E27FC236}">
                <a16:creationId xmlns:a16="http://schemas.microsoft.com/office/drawing/2014/main" id="{EC86E465-2542-9485-0484-7D3B5476A400}"/>
              </a:ext>
            </a:extLst>
          </p:cNvPr>
          <p:cNvSpPr txBox="1"/>
          <p:nvPr userDrawn="1"/>
        </p:nvSpPr>
        <p:spPr>
          <a:xfrm>
            <a:off x="163902" y="6511917"/>
            <a:ext cx="5727939" cy="276999"/>
          </a:xfrm>
          <a:prstGeom prst="rect">
            <a:avLst/>
          </a:prstGeom>
          <a:noFill/>
        </p:spPr>
        <p:txBody>
          <a:bodyPr wrap="square" rtlCol="0">
            <a:spAutoFit/>
          </a:bodyPr>
          <a:lstStyle/>
          <a:p>
            <a:r>
              <a:rPr lang="en-US" sz="1200">
                <a:solidFill>
                  <a:srgbClr val="FF0000"/>
                </a:solidFill>
              </a:rPr>
              <a:t>Internal - Not for Distribution</a:t>
            </a:r>
          </a:p>
        </p:txBody>
      </p:sp>
    </p:spTree>
    <p:extLst>
      <p:ext uri="{BB962C8B-B14F-4D97-AF65-F5344CB8AC3E}">
        <p14:creationId xmlns:p14="http://schemas.microsoft.com/office/powerpoint/2010/main" val="4256905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D3D5-6AAD-0624-A715-73D4E4129A37}"/>
              </a:ext>
            </a:extLst>
          </p:cNvPr>
          <p:cNvSpPr/>
          <p:nvPr userDrawn="1"/>
        </p:nvSpPr>
        <p:spPr>
          <a:xfrm>
            <a:off x="368059" y="423269"/>
            <a:ext cx="2499832" cy="6093909"/>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146EA7-608F-5FD1-1CB8-F66A8D0728E2}"/>
              </a:ext>
            </a:extLst>
          </p:cNvPr>
          <p:cNvSpPr>
            <a:spLocks noGrp="1"/>
          </p:cNvSpPr>
          <p:nvPr>
            <p:ph idx="1"/>
          </p:nvPr>
        </p:nvSpPr>
        <p:spPr>
          <a:xfrm>
            <a:off x="4272743" y="1084502"/>
            <a:ext cx="7318242" cy="5350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descr="A clipboard and pen&#10;&#10;AI-generated content may be incorrect.">
            <a:extLst>
              <a:ext uri="{FF2B5EF4-FFF2-40B4-BE49-F238E27FC236}">
                <a16:creationId xmlns:a16="http://schemas.microsoft.com/office/drawing/2014/main" id="{69E847EA-C5CF-46E5-2B0D-B571361634E5}"/>
              </a:ext>
            </a:extLst>
          </p:cNvPr>
          <p:cNvPicPr>
            <a:picLocks noChangeAspect="1"/>
          </p:cNvPicPr>
          <p:nvPr userDrawn="1"/>
        </p:nvPicPr>
        <p:blipFill>
          <a:blip r:embed="rId2"/>
          <a:srcRect r="76043"/>
          <a:stretch/>
        </p:blipFill>
        <p:spPr>
          <a:xfrm>
            <a:off x="716246" y="1211580"/>
            <a:ext cx="3481682" cy="4434840"/>
          </a:xfrm>
          <a:prstGeom prst="rect">
            <a:avLst/>
          </a:prstGeom>
        </p:spPr>
      </p:pic>
      <p:sp>
        <p:nvSpPr>
          <p:cNvPr id="2" name="Slide Number Placeholder 1">
            <a:extLst>
              <a:ext uri="{FF2B5EF4-FFF2-40B4-BE49-F238E27FC236}">
                <a16:creationId xmlns:a16="http://schemas.microsoft.com/office/drawing/2014/main" id="{8FA0DBDD-5D12-A7A8-1574-3B87CE6FF42F}"/>
              </a:ext>
            </a:extLst>
          </p:cNvPr>
          <p:cNvSpPr>
            <a:spLocks noGrp="1"/>
          </p:cNvSpPr>
          <p:nvPr>
            <p:ph type="sldNum" sz="quarter" idx="10"/>
          </p:nvPr>
        </p:nvSpPr>
        <p:spPr/>
        <p:txBody>
          <a:bodyPr/>
          <a:lstStyle/>
          <a:p>
            <a:fld id="{03AFC407-FF81-462F-996C-C46BB9BF4FCD}" type="slidenum">
              <a:rPr lang="en-US" smtClean="0"/>
              <a:t>‹#›</a:t>
            </a:fld>
            <a:endParaRPr lang="en-US"/>
          </a:p>
        </p:txBody>
      </p:sp>
      <p:grpSp>
        <p:nvGrpSpPr>
          <p:cNvPr id="9" name="Group 8">
            <a:extLst>
              <a:ext uri="{FF2B5EF4-FFF2-40B4-BE49-F238E27FC236}">
                <a16:creationId xmlns:a16="http://schemas.microsoft.com/office/drawing/2014/main" id="{E5A3590A-D9CC-5C20-B4D9-5ADB6DC6F521}"/>
              </a:ext>
            </a:extLst>
          </p:cNvPr>
          <p:cNvGrpSpPr/>
          <p:nvPr userDrawn="1"/>
        </p:nvGrpSpPr>
        <p:grpSpPr>
          <a:xfrm>
            <a:off x="4390738" y="900532"/>
            <a:ext cx="3712809" cy="0"/>
            <a:chOff x="1454727" y="3902467"/>
            <a:chExt cx="3712809" cy="0"/>
          </a:xfrm>
          <a:effectLst/>
        </p:grpSpPr>
        <p:cxnSp>
          <p:nvCxnSpPr>
            <p:cNvPr id="10" name="Straight Connector 9">
              <a:extLst>
                <a:ext uri="{FF2B5EF4-FFF2-40B4-BE49-F238E27FC236}">
                  <a16:creationId xmlns:a16="http://schemas.microsoft.com/office/drawing/2014/main" id="{80959732-D566-1394-110A-A7472C8A0F0D}"/>
                </a:ext>
              </a:extLst>
            </p:cNvPr>
            <p:cNvCxnSpPr>
              <a:cxnSpLocks/>
            </p:cNvCxnSpPr>
            <p:nvPr userDrawn="1"/>
          </p:nvCxnSpPr>
          <p:spPr>
            <a:xfrm>
              <a:off x="1454727" y="3902467"/>
              <a:ext cx="2130724"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4CB2F2B-B7E0-D9D5-B61B-8E7A95F83095}"/>
                </a:ext>
              </a:extLst>
            </p:cNvPr>
            <p:cNvCxnSpPr>
              <a:cxnSpLocks/>
            </p:cNvCxnSpPr>
            <p:nvPr userDrawn="1"/>
          </p:nvCxnSpPr>
          <p:spPr>
            <a:xfrm>
              <a:off x="3739341" y="3902467"/>
              <a:ext cx="152400"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12B5D98-DDE9-90F8-F7FF-D29BEBF89487}"/>
                </a:ext>
              </a:extLst>
            </p:cNvPr>
            <p:cNvCxnSpPr>
              <a:cxnSpLocks/>
            </p:cNvCxnSpPr>
            <p:nvPr userDrawn="1"/>
          </p:nvCxnSpPr>
          <p:spPr>
            <a:xfrm>
              <a:off x="4031672" y="3902467"/>
              <a:ext cx="1135864"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grpSp>
      <p:sp>
        <p:nvSpPr>
          <p:cNvPr id="14" name="Title 13">
            <a:extLst>
              <a:ext uri="{FF2B5EF4-FFF2-40B4-BE49-F238E27FC236}">
                <a16:creationId xmlns:a16="http://schemas.microsoft.com/office/drawing/2014/main" id="{48F64957-E300-243B-DEC6-A06A2C0AAFC9}"/>
              </a:ext>
            </a:extLst>
          </p:cNvPr>
          <p:cNvSpPr>
            <a:spLocks noGrp="1"/>
          </p:cNvSpPr>
          <p:nvPr>
            <p:ph type="title"/>
          </p:nvPr>
        </p:nvSpPr>
        <p:spPr>
          <a:xfrm>
            <a:off x="4272742" y="365126"/>
            <a:ext cx="7318243" cy="536396"/>
          </a:xfrm>
        </p:spPr>
        <p:txBody>
          <a:bodyPr/>
          <a:lstStyle/>
          <a:p>
            <a:r>
              <a:rPr lang="en-US"/>
              <a:t>Click to edit Master title style</a:t>
            </a:r>
          </a:p>
        </p:txBody>
      </p:sp>
    </p:spTree>
    <p:extLst>
      <p:ext uri="{BB962C8B-B14F-4D97-AF65-F5344CB8AC3E}">
        <p14:creationId xmlns:p14="http://schemas.microsoft.com/office/powerpoint/2010/main" val="821926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D3D5-6AAD-0624-A715-73D4E4129A37}"/>
              </a:ext>
            </a:extLst>
          </p:cNvPr>
          <p:cNvSpPr/>
          <p:nvPr userDrawn="1"/>
        </p:nvSpPr>
        <p:spPr>
          <a:xfrm>
            <a:off x="1945178" y="1122218"/>
            <a:ext cx="9684328" cy="460525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920491-D715-42D1-8362-E49BE552274D}"/>
              </a:ext>
            </a:extLst>
          </p:cNvPr>
          <p:cNvSpPr>
            <a:spLocks noGrp="1"/>
          </p:cNvSpPr>
          <p:nvPr>
            <p:ph type="title"/>
          </p:nvPr>
        </p:nvSpPr>
        <p:spPr>
          <a:xfrm>
            <a:off x="3928114" y="2593215"/>
            <a:ext cx="6064818" cy="1671570"/>
          </a:xfrm>
        </p:spPr>
        <p:txBody>
          <a:bodyPr anchor="b"/>
          <a:lstStyle>
            <a:lvl1pPr>
              <a:defRPr sz="4400">
                <a:solidFill>
                  <a:schemeClr val="bg1"/>
                </a:solidFill>
              </a:defRPr>
            </a:lvl1pPr>
          </a:lstStyle>
          <a:p>
            <a:r>
              <a:rPr lang="en-US"/>
              <a:t>Click to edit Master title style</a:t>
            </a:r>
          </a:p>
        </p:txBody>
      </p:sp>
      <p:grpSp>
        <p:nvGrpSpPr>
          <p:cNvPr id="8" name="Group 7">
            <a:extLst>
              <a:ext uri="{FF2B5EF4-FFF2-40B4-BE49-F238E27FC236}">
                <a16:creationId xmlns:a16="http://schemas.microsoft.com/office/drawing/2014/main" id="{4EA66010-C7EE-BE85-076B-A78947DFFA02}"/>
              </a:ext>
            </a:extLst>
          </p:cNvPr>
          <p:cNvGrpSpPr/>
          <p:nvPr userDrawn="1"/>
        </p:nvGrpSpPr>
        <p:grpSpPr>
          <a:xfrm>
            <a:off x="3952014" y="4351351"/>
            <a:ext cx="5135862" cy="179083"/>
            <a:chOff x="1454727" y="3902467"/>
            <a:chExt cx="9224149" cy="0"/>
          </a:xfrm>
        </p:grpSpPr>
        <p:cxnSp>
          <p:nvCxnSpPr>
            <p:cNvPr id="9" name="Straight Connector 8">
              <a:extLst>
                <a:ext uri="{FF2B5EF4-FFF2-40B4-BE49-F238E27FC236}">
                  <a16:creationId xmlns:a16="http://schemas.microsoft.com/office/drawing/2014/main" id="{F190BE95-8BDE-4A63-3BDD-C37DE00FB3CE}"/>
                </a:ext>
              </a:extLst>
            </p:cNvPr>
            <p:cNvCxnSpPr>
              <a:cxnSpLocks/>
            </p:cNvCxnSpPr>
            <p:nvPr userDrawn="1"/>
          </p:nvCxnSpPr>
          <p:spPr>
            <a:xfrm>
              <a:off x="1454727" y="3902467"/>
              <a:ext cx="7654618"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46D3EDF-E23E-1015-912D-39E5491A1768}"/>
                </a:ext>
              </a:extLst>
            </p:cNvPr>
            <p:cNvCxnSpPr>
              <a:cxnSpLocks/>
            </p:cNvCxnSpPr>
            <p:nvPr userDrawn="1"/>
          </p:nvCxnSpPr>
          <p:spPr>
            <a:xfrm>
              <a:off x="9249978" y="3902467"/>
              <a:ext cx="152400"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6C6DAD8-C459-B661-0B7F-A211EBBE258E}"/>
                </a:ext>
              </a:extLst>
            </p:cNvPr>
            <p:cNvCxnSpPr>
              <a:cxnSpLocks/>
            </p:cNvCxnSpPr>
            <p:nvPr userDrawn="1"/>
          </p:nvCxnSpPr>
          <p:spPr>
            <a:xfrm>
              <a:off x="9543012" y="3902467"/>
              <a:ext cx="1135864"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grpSp>
      <p:sp>
        <p:nvSpPr>
          <p:cNvPr id="6" name="Picture Placeholder 5">
            <a:extLst>
              <a:ext uri="{FF2B5EF4-FFF2-40B4-BE49-F238E27FC236}">
                <a16:creationId xmlns:a16="http://schemas.microsoft.com/office/drawing/2014/main" id="{A180C87F-E291-EF75-9229-8917D911C786}"/>
              </a:ext>
            </a:extLst>
          </p:cNvPr>
          <p:cNvSpPr>
            <a:spLocks noGrp="1"/>
          </p:cNvSpPr>
          <p:nvPr>
            <p:ph type="pic" sz="quarter" idx="10"/>
          </p:nvPr>
        </p:nvSpPr>
        <p:spPr>
          <a:xfrm>
            <a:off x="561975" y="1463675"/>
            <a:ext cx="2762597" cy="3806825"/>
          </a:xfrm>
          <a:solidFill>
            <a:schemeClr val="bg1">
              <a:lumMod val="95000"/>
            </a:schemeClr>
          </a:solidFill>
          <a:effectLst/>
        </p:spPr>
        <p:txBody>
          <a:bodyPr/>
          <a:lstStyle/>
          <a:p>
            <a:endParaRPr lang="en-US"/>
          </a:p>
        </p:txBody>
      </p:sp>
      <p:sp>
        <p:nvSpPr>
          <p:cNvPr id="3" name="Slide Number Placeholder 2">
            <a:extLst>
              <a:ext uri="{FF2B5EF4-FFF2-40B4-BE49-F238E27FC236}">
                <a16:creationId xmlns:a16="http://schemas.microsoft.com/office/drawing/2014/main" id="{699EF5BB-8A3F-6B19-BEC6-93AB9A4F38D8}"/>
              </a:ext>
            </a:extLst>
          </p:cNvPr>
          <p:cNvSpPr>
            <a:spLocks noGrp="1"/>
          </p:cNvSpPr>
          <p:nvPr>
            <p:ph type="sldNum" sz="quarter" idx="11"/>
          </p:nvPr>
        </p:nvSpPr>
        <p:spPr/>
        <p:txBody>
          <a:bodyPr/>
          <a:lstStyle/>
          <a:p>
            <a:fld id="{03AFC407-FF81-462F-996C-C46BB9BF4FCD}" type="slidenum">
              <a:rPr lang="en-US" smtClean="0"/>
              <a:t>‹#›</a:t>
            </a:fld>
            <a:endParaRPr lang="en-US"/>
          </a:p>
        </p:txBody>
      </p:sp>
    </p:spTree>
    <p:extLst>
      <p:ext uri="{BB962C8B-B14F-4D97-AF65-F5344CB8AC3E}">
        <p14:creationId xmlns:p14="http://schemas.microsoft.com/office/powerpoint/2010/main" val="1866920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D3D5-6AAD-0624-A715-73D4E4129A37}"/>
              </a:ext>
            </a:extLst>
          </p:cNvPr>
          <p:cNvSpPr/>
          <p:nvPr userDrawn="1"/>
        </p:nvSpPr>
        <p:spPr>
          <a:xfrm>
            <a:off x="368059" y="219123"/>
            <a:ext cx="11024314" cy="682399"/>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920491-D715-42D1-8362-E49BE552274D}"/>
              </a:ext>
            </a:extLst>
          </p:cNvPr>
          <p:cNvSpPr>
            <a:spLocks noGrp="1"/>
          </p:cNvSpPr>
          <p:nvPr>
            <p:ph type="title"/>
          </p:nvPr>
        </p:nvSpPr>
        <p:spPr>
          <a:xfrm>
            <a:off x="566669" y="365126"/>
            <a:ext cx="10605635" cy="536396"/>
          </a:xfrm>
        </p:spPr>
        <p:txBody>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1146EA7-608F-5FD1-1CB8-F66A8D0728E2}"/>
              </a:ext>
            </a:extLst>
          </p:cNvPr>
          <p:cNvSpPr>
            <a:spLocks noGrp="1"/>
          </p:cNvSpPr>
          <p:nvPr>
            <p:ph idx="1"/>
          </p:nvPr>
        </p:nvSpPr>
        <p:spPr/>
        <p:txBody>
          <a:bodyPr/>
          <a:lstStyle>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8" name="Group 7">
            <a:extLst>
              <a:ext uri="{FF2B5EF4-FFF2-40B4-BE49-F238E27FC236}">
                <a16:creationId xmlns:a16="http://schemas.microsoft.com/office/drawing/2014/main" id="{4EA66010-C7EE-BE85-076B-A78947DFFA02}"/>
              </a:ext>
            </a:extLst>
          </p:cNvPr>
          <p:cNvGrpSpPr/>
          <p:nvPr userDrawn="1"/>
        </p:nvGrpSpPr>
        <p:grpSpPr>
          <a:xfrm>
            <a:off x="683047" y="1021364"/>
            <a:ext cx="9224149" cy="0"/>
            <a:chOff x="1454727" y="3902467"/>
            <a:chExt cx="9224149" cy="0"/>
          </a:xfrm>
          <a:effectLst/>
        </p:grpSpPr>
        <p:cxnSp>
          <p:nvCxnSpPr>
            <p:cNvPr id="9" name="Straight Connector 8">
              <a:extLst>
                <a:ext uri="{FF2B5EF4-FFF2-40B4-BE49-F238E27FC236}">
                  <a16:creationId xmlns:a16="http://schemas.microsoft.com/office/drawing/2014/main" id="{F190BE95-8BDE-4A63-3BDD-C37DE00FB3CE}"/>
                </a:ext>
              </a:extLst>
            </p:cNvPr>
            <p:cNvCxnSpPr>
              <a:cxnSpLocks/>
            </p:cNvCxnSpPr>
            <p:nvPr userDrawn="1"/>
          </p:nvCxnSpPr>
          <p:spPr>
            <a:xfrm>
              <a:off x="1454727" y="3902467"/>
              <a:ext cx="7654618"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46D3EDF-E23E-1015-912D-39E5491A1768}"/>
                </a:ext>
              </a:extLst>
            </p:cNvPr>
            <p:cNvCxnSpPr>
              <a:cxnSpLocks/>
            </p:cNvCxnSpPr>
            <p:nvPr userDrawn="1"/>
          </p:nvCxnSpPr>
          <p:spPr>
            <a:xfrm>
              <a:off x="9249978" y="3902467"/>
              <a:ext cx="152400"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6C6DAD8-C459-B661-0B7F-A211EBBE258E}"/>
                </a:ext>
              </a:extLst>
            </p:cNvPr>
            <p:cNvCxnSpPr>
              <a:cxnSpLocks/>
            </p:cNvCxnSpPr>
            <p:nvPr userDrawn="1"/>
          </p:nvCxnSpPr>
          <p:spPr>
            <a:xfrm>
              <a:off x="9543012" y="3902467"/>
              <a:ext cx="1135864"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grpSp>
      <p:sp>
        <p:nvSpPr>
          <p:cNvPr id="4" name="Slide Number Placeholder 3">
            <a:extLst>
              <a:ext uri="{FF2B5EF4-FFF2-40B4-BE49-F238E27FC236}">
                <a16:creationId xmlns:a16="http://schemas.microsoft.com/office/drawing/2014/main" id="{2FF938F0-2BD9-D751-675B-4D04A292806B}"/>
              </a:ext>
            </a:extLst>
          </p:cNvPr>
          <p:cNvSpPr>
            <a:spLocks noGrp="1"/>
          </p:cNvSpPr>
          <p:nvPr>
            <p:ph type="sldNum" sz="quarter" idx="10"/>
          </p:nvPr>
        </p:nvSpPr>
        <p:spPr/>
        <p:txBody>
          <a:bodyPr/>
          <a:lstStyle/>
          <a:p>
            <a:fld id="{03AFC407-FF81-462F-996C-C46BB9BF4FCD}" type="slidenum">
              <a:rPr lang="en-US" smtClean="0"/>
              <a:t>‹#›</a:t>
            </a:fld>
            <a:endParaRPr lang="en-US"/>
          </a:p>
        </p:txBody>
      </p:sp>
    </p:spTree>
    <p:extLst>
      <p:ext uri="{BB962C8B-B14F-4D97-AF65-F5344CB8AC3E}">
        <p14:creationId xmlns:p14="http://schemas.microsoft.com/office/powerpoint/2010/main" val="2493407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D3D5-6AAD-0624-A715-73D4E4129A37}"/>
              </a:ext>
            </a:extLst>
          </p:cNvPr>
          <p:cNvSpPr/>
          <p:nvPr userDrawn="1"/>
        </p:nvSpPr>
        <p:spPr>
          <a:xfrm>
            <a:off x="368059" y="219123"/>
            <a:ext cx="11024314" cy="1055839"/>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182880" rtlCol="0" anchor="b" anchorCtr="0"/>
          <a:lstStyle/>
          <a:p>
            <a:pPr algn="ctr"/>
            <a:endParaRPr lang="en-US"/>
          </a:p>
        </p:txBody>
      </p:sp>
      <p:sp>
        <p:nvSpPr>
          <p:cNvPr id="2" name="Title 1">
            <a:extLst>
              <a:ext uri="{FF2B5EF4-FFF2-40B4-BE49-F238E27FC236}">
                <a16:creationId xmlns:a16="http://schemas.microsoft.com/office/drawing/2014/main" id="{3C920491-D715-42D1-8362-E49BE552274D}"/>
              </a:ext>
            </a:extLst>
          </p:cNvPr>
          <p:cNvSpPr>
            <a:spLocks noGrp="1"/>
          </p:cNvSpPr>
          <p:nvPr>
            <p:ph type="title" hasCustomPrompt="1"/>
          </p:nvPr>
        </p:nvSpPr>
        <p:spPr>
          <a:xfrm>
            <a:off x="368059" y="219123"/>
            <a:ext cx="11024314" cy="1055839"/>
          </a:xfrm>
        </p:spPr>
        <p:txBody>
          <a:bodyPr lIns="274320" tIns="91440" bIns="91440" anchor="b"/>
          <a:lstStyle>
            <a:lvl1pPr>
              <a:defRPr sz="3200">
                <a:solidFill>
                  <a:schemeClr val="bg1"/>
                </a:solidFill>
              </a:defRPr>
            </a:lvl1pPr>
          </a:lstStyle>
          <a:p>
            <a:r>
              <a:rPr lang="en-US"/>
              <a:t>Click to edit Master </a:t>
            </a:r>
            <a:br>
              <a:rPr lang="en-US"/>
            </a:br>
            <a:r>
              <a:rPr lang="en-US"/>
              <a:t>title style</a:t>
            </a:r>
          </a:p>
        </p:txBody>
      </p:sp>
      <p:sp>
        <p:nvSpPr>
          <p:cNvPr id="3" name="Content Placeholder 2">
            <a:extLst>
              <a:ext uri="{FF2B5EF4-FFF2-40B4-BE49-F238E27FC236}">
                <a16:creationId xmlns:a16="http://schemas.microsoft.com/office/drawing/2014/main" id="{01146EA7-608F-5FD1-1CB8-F66A8D0728E2}"/>
              </a:ext>
            </a:extLst>
          </p:cNvPr>
          <p:cNvSpPr>
            <a:spLocks noGrp="1"/>
          </p:cNvSpPr>
          <p:nvPr>
            <p:ph idx="1"/>
          </p:nvPr>
        </p:nvSpPr>
        <p:spPr>
          <a:xfrm>
            <a:off x="566669" y="1559442"/>
            <a:ext cx="11024315" cy="48662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8" name="Group 7">
            <a:extLst>
              <a:ext uri="{FF2B5EF4-FFF2-40B4-BE49-F238E27FC236}">
                <a16:creationId xmlns:a16="http://schemas.microsoft.com/office/drawing/2014/main" id="{4EA66010-C7EE-BE85-076B-A78947DFFA02}"/>
              </a:ext>
            </a:extLst>
          </p:cNvPr>
          <p:cNvGrpSpPr/>
          <p:nvPr userDrawn="1"/>
        </p:nvGrpSpPr>
        <p:grpSpPr>
          <a:xfrm>
            <a:off x="683047" y="1406894"/>
            <a:ext cx="9224149" cy="0"/>
            <a:chOff x="1454727" y="3902467"/>
            <a:chExt cx="9224149" cy="0"/>
          </a:xfrm>
          <a:effectLst/>
        </p:grpSpPr>
        <p:cxnSp>
          <p:nvCxnSpPr>
            <p:cNvPr id="9" name="Straight Connector 8">
              <a:extLst>
                <a:ext uri="{FF2B5EF4-FFF2-40B4-BE49-F238E27FC236}">
                  <a16:creationId xmlns:a16="http://schemas.microsoft.com/office/drawing/2014/main" id="{F190BE95-8BDE-4A63-3BDD-C37DE00FB3CE}"/>
                </a:ext>
              </a:extLst>
            </p:cNvPr>
            <p:cNvCxnSpPr>
              <a:cxnSpLocks/>
            </p:cNvCxnSpPr>
            <p:nvPr userDrawn="1"/>
          </p:nvCxnSpPr>
          <p:spPr>
            <a:xfrm>
              <a:off x="1454727" y="3902467"/>
              <a:ext cx="7654618"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46D3EDF-E23E-1015-912D-39E5491A1768}"/>
                </a:ext>
              </a:extLst>
            </p:cNvPr>
            <p:cNvCxnSpPr>
              <a:cxnSpLocks/>
            </p:cNvCxnSpPr>
            <p:nvPr userDrawn="1"/>
          </p:nvCxnSpPr>
          <p:spPr>
            <a:xfrm>
              <a:off x="9249978" y="3902467"/>
              <a:ext cx="152400"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6C6DAD8-C459-B661-0B7F-A211EBBE258E}"/>
                </a:ext>
              </a:extLst>
            </p:cNvPr>
            <p:cNvCxnSpPr>
              <a:cxnSpLocks/>
            </p:cNvCxnSpPr>
            <p:nvPr userDrawn="1"/>
          </p:nvCxnSpPr>
          <p:spPr>
            <a:xfrm>
              <a:off x="9543012" y="3902467"/>
              <a:ext cx="1135864"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grpSp>
      <p:sp>
        <p:nvSpPr>
          <p:cNvPr id="4" name="Slide Number Placeholder 3">
            <a:extLst>
              <a:ext uri="{FF2B5EF4-FFF2-40B4-BE49-F238E27FC236}">
                <a16:creationId xmlns:a16="http://schemas.microsoft.com/office/drawing/2014/main" id="{6D2B6159-3892-A598-122B-5D096F52C9B3}"/>
              </a:ext>
            </a:extLst>
          </p:cNvPr>
          <p:cNvSpPr>
            <a:spLocks noGrp="1"/>
          </p:cNvSpPr>
          <p:nvPr>
            <p:ph type="sldNum" sz="quarter" idx="10"/>
          </p:nvPr>
        </p:nvSpPr>
        <p:spPr/>
        <p:txBody>
          <a:bodyPr/>
          <a:lstStyle/>
          <a:p>
            <a:fld id="{03AFC407-FF81-462F-996C-C46BB9BF4FCD}" type="slidenum">
              <a:rPr lang="en-US" smtClean="0"/>
              <a:t>‹#›</a:t>
            </a:fld>
            <a:endParaRPr lang="en-US"/>
          </a:p>
        </p:txBody>
      </p:sp>
    </p:spTree>
    <p:extLst>
      <p:ext uri="{BB962C8B-B14F-4D97-AF65-F5344CB8AC3E}">
        <p14:creationId xmlns:p14="http://schemas.microsoft.com/office/powerpoint/2010/main" val="1826615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D3D5-6AAD-0624-A715-73D4E4129A37}"/>
              </a:ext>
            </a:extLst>
          </p:cNvPr>
          <p:cNvSpPr/>
          <p:nvPr userDrawn="1"/>
        </p:nvSpPr>
        <p:spPr>
          <a:xfrm>
            <a:off x="368059" y="219123"/>
            <a:ext cx="10544356" cy="682399"/>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920491-D715-42D1-8362-E49BE552274D}"/>
              </a:ext>
            </a:extLst>
          </p:cNvPr>
          <p:cNvSpPr>
            <a:spLocks noGrp="1"/>
          </p:cNvSpPr>
          <p:nvPr>
            <p:ph type="title"/>
          </p:nvPr>
        </p:nvSpPr>
        <p:spPr>
          <a:xfrm>
            <a:off x="566670" y="365126"/>
            <a:ext cx="10131810" cy="536396"/>
          </a:xfrm>
        </p:spPr>
        <p:txBody>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1146EA7-608F-5FD1-1CB8-F66A8D0728E2}"/>
              </a:ext>
            </a:extLst>
          </p:cNvPr>
          <p:cNvSpPr>
            <a:spLocks noGrp="1"/>
          </p:cNvSpPr>
          <p:nvPr>
            <p:ph idx="1"/>
          </p:nvPr>
        </p:nvSpPr>
        <p:spPr>
          <a:xfrm>
            <a:off x="4247804" y="1246909"/>
            <a:ext cx="7343180" cy="517882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Rectangle 3">
            <a:extLst>
              <a:ext uri="{FF2B5EF4-FFF2-40B4-BE49-F238E27FC236}">
                <a16:creationId xmlns:a16="http://schemas.microsoft.com/office/drawing/2014/main" id="{39FFCBB3-1B99-E053-90CB-FCDC1CB1E8BB}"/>
              </a:ext>
            </a:extLst>
          </p:cNvPr>
          <p:cNvSpPr/>
          <p:nvPr userDrawn="1"/>
        </p:nvSpPr>
        <p:spPr>
          <a:xfrm>
            <a:off x="1263534" y="3682538"/>
            <a:ext cx="2743200" cy="2743200"/>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DED67B55-E7C6-C15D-754A-96980BC0666C}"/>
              </a:ext>
            </a:extLst>
          </p:cNvPr>
          <p:cNvSpPr>
            <a:spLocks noGrp="1"/>
          </p:cNvSpPr>
          <p:nvPr>
            <p:ph type="pic" sz="quarter" idx="10"/>
          </p:nvPr>
        </p:nvSpPr>
        <p:spPr>
          <a:xfrm>
            <a:off x="601016" y="1438110"/>
            <a:ext cx="3181756" cy="4788113"/>
          </a:xfrm>
          <a:solidFill>
            <a:schemeClr val="bg1">
              <a:lumMod val="95000"/>
            </a:schemeClr>
          </a:solidFill>
          <a:effectLst/>
        </p:spPr>
        <p:txBody>
          <a:bodyPr/>
          <a:lstStyle/>
          <a:p>
            <a:endParaRPr lang="en-US"/>
          </a:p>
        </p:txBody>
      </p:sp>
      <p:sp>
        <p:nvSpPr>
          <p:cNvPr id="5" name="Slide Number Placeholder 4">
            <a:extLst>
              <a:ext uri="{FF2B5EF4-FFF2-40B4-BE49-F238E27FC236}">
                <a16:creationId xmlns:a16="http://schemas.microsoft.com/office/drawing/2014/main" id="{34224671-49C7-4CEE-2A8E-1056D089C012}"/>
              </a:ext>
            </a:extLst>
          </p:cNvPr>
          <p:cNvSpPr>
            <a:spLocks noGrp="1"/>
          </p:cNvSpPr>
          <p:nvPr>
            <p:ph type="sldNum" sz="quarter" idx="11"/>
          </p:nvPr>
        </p:nvSpPr>
        <p:spPr/>
        <p:txBody>
          <a:bodyPr/>
          <a:lstStyle/>
          <a:p>
            <a:fld id="{03AFC407-FF81-462F-996C-C46BB9BF4FCD}" type="slidenum">
              <a:rPr lang="en-US" smtClean="0"/>
              <a:t>‹#›</a:t>
            </a:fld>
            <a:endParaRPr lang="en-US"/>
          </a:p>
        </p:txBody>
      </p:sp>
      <p:grpSp>
        <p:nvGrpSpPr>
          <p:cNvPr id="12" name="Group 11">
            <a:extLst>
              <a:ext uri="{FF2B5EF4-FFF2-40B4-BE49-F238E27FC236}">
                <a16:creationId xmlns:a16="http://schemas.microsoft.com/office/drawing/2014/main" id="{644E7D80-087E-AEFB-1078-EF5B59FD5CE0}"/>
              </a:ext>
            </a:extLst>
          </p:cNvPr>
          <p:cNvGrpSpPr/>
          <p:nvPr userDrawn="1"/>
        </p:nvGrpSpPr>
        <p:grpSpPr>
          <a:xfrm>
            <a:off x="683047" y="1021364"/>
            <a:ext cx="9224149" cy="0"/>
            <a:chOff x="1454727" y="3902467"/>
            <a:chExt cx="9224149" cy="0"/>
          </a:xfrm>
          <a:effectLst/>
        </p:grpSpPr>
        <p:cxnSp>
          <p:nvCxnSpPr>
            <p:cNvPr id="13" name="Straight Connector 12">
              <a:extLst>
                <a:ext uri="{FF2B5EF4-FFF2-40B4-BE49-F238E27FC236}">
                  <a16:creationId xmlns:a16="http://schemas.microsoft.com/office/drawing/2014/main" id="{75911522-A06E-23EF-C236-94203154AADF}"/>
                </a:ext>
              </a:extLst>
            </p:cNvPr>
            <p:cNvCxnSpPr>
              <a:cxnSpLocks/>
            </p:cNvCxnSpPr>
            <p:nvPr userDrawn="1"/>
          </p:nvCxnSpPr>
          <p:spPr>
            <a:xfrm>
              <a:off x="1454727" y="3902467"/>
              <a:ext cx="7654618"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3FE34A3-6E6F-935A-E900-4C66C3838FCC}"/>
                </a:ext>
              </a:extLst>
            </p:cNvPr>
            <p:cNvCxnSpPr>
              <a:cxnSpLocks/>
            </p:cNvCxnSpPr>
            <p:nvPr userDrawn="1"/>
          </p:nvCxnSpPr>
          <p:spPr>
            <a:xfrm>
              <a:off x="9249978" y="3902467"/>
              <a:ext cx="152400"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A983CAA-2051-05A1-0915-099233802762}"/>
                </a:ext>
              </a:extLst>
            </p:cNvPr>
            <p:cNvCxnSpPr>
              <a:cxnSpLocks/>
            </p:cNvCxnSpPr>
            <p:nvPr userDrawn="1"/>
          </p:nvCxnSpPr>
          <p:spPr>
            <a:xfrm>
              <a:off x="9543012" y="3902467"/>
              <a:ext cx="1135864"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29183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D3D5-6AAD-0624-A715-73D4E4129A37}"/>
              </a:ext>
            </a:extLst>
          </p:cNvPr>
          <p:cNvSpPr/>
          <p:nvPr userDrawn="1"/>
        </p:nvSpPr>
        <p:spPr>
          <a:xfrm>
            <a:off x="368059" y="219123"/>
            <a:ext cx="10544356" cy="682399"/>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920491-D715-42D1-8362-E49BE552274D}"/>
              </a:ext>
            </a:extLst>
          </p:cNvPr>
          <p:cNvSpPr>
            <a:spLocks noGrp="1"/>
          </p:cNvSpPr>
          <p:nvPr>
            <p:ph type="title"/>
          </p:nvPr>
        </p:nvSpPr>
        <p:spPr>
          <a:xfrm>
            <a:off x="566670" y="365126"/>
            <a:ext cx="10131810" cy="536396"/>
          </a:xfrm>
        </p:spPr>
        <p:txBody>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1146EA7-608F-5FD1-1CB8-F66A8D0728E2}"/>
              </a:ext>
            </a:extLst>
          </p:cNvPr>
          <p:cNvSpPr>
            <a:spLocks noGrp="1"/>
          </p:cNvSpPr>
          <p:nvPr>
            <p:ph idx="1"/>
          </p:nvPr>
        </p:nvSpPr>
        <p:spPr>
          <a:xfrm>
            <a:off x="566670" y="1242751"/>
            <a:ext cx="7343180" cy="517882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Rectangle 3">
            <a:extLst>
              <a:ext uri="{FF2B5EF4-FFF2-40B4-BE49-F238E27FC236}">
                <a16:creationId xmlns:a16="http://schemas.microsoft.com/office/drawing/2014/main" id="{39FFCBB3-1B99-E053-90CB-FCDC1CB1E8BB}"/>
              </a:ext>
            </a:extLst>
          </p:cNvPr>
          <p:cNvSpPr/>
          <p:nvPr userDrawn="1"/>
        </p:nvSpPr>
        <p:spPr>
          <a:xfrm>
            <a:off x="8169215" y="3678380"/>
            <a:ext cx="2743200" cy="2743200"/>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DED67B55-E7C6-C15D-754A-96980BC0666C}"/>
              </a:ext>
            </a:extLst>
          </p:cNvPr>
          <p:cNvSpPr>
            <a:spLocks noGrp="1"/>
          </p:cNvSpPr>
          <p:nvPr>
            <p:ph type="pic" sz="quarter" idx="10"/>
          </p:nvPr>
        </p:nvSpPr>
        <p:spPr>
          <a:xfrm>
            <a:off x="8394538" y="1431128"/>
            <a:ext cx="3181756" cy="4788113"/>
          </a:xfrm>
          <a:solidFill>
            <a:schemeClr val="bg1">
              <a:lumMod val="95000"/>
            </a:schemeClr>
          </a:solidFill>
          <a:effectLst/>
        </p:spPr>
        <p:txBody>
          <a:bodyPr/>
          <a:lstStyle/>
          <a:p>
            <a:endParaRPr lang="en-US"/>
          </a:p>
        </p:txBody>
      </p:sp>
      <p:sp>
        <p:nvSpPr>
          <p:cNvPr id="5" name="Slide Number Placeholder 4">
            <a:extLst>
              <a:ext uri="{FF2B5EF4-FFF2-40B4-BE49-F238E27FC236}">
                <a16:creationId xmlns:a16="http://schemas.microsoft.com/office/drawing/2014/main" id="{370DF5C3-4D5C-828D-E964-2B88D69767D2}"/>
              </a:ext>
            </a:extLst>
          </p:cNvPr>
          <p:cNvSpPr>
            <a:spLocks noGrp="1"/>
          </p:cNvSpPr>
          <p:nvPr>
            <p:ph type="sldNum" sz="quarter" idx="11"/>
          </p:nvPr>
        </p:nvSpPr>
        <p:spPr/>
        <p:txBody>
          <a:bodyPr/>
          <a:lstStyle/>
          <a:p>
            <a:fld id="{03AFC407-FF81-462F-996C-C46BB9BF4FCD}" type="slidenum">
              <a:rPr lang="en-US" smtClean="0"/>
              <a:t>‹#›</a:t>
            </a:fld>
            <a:endParaRPr lang="en-US"/>
          </a:p>
        </p:txBody>
      </p:sp>
      <p:grpSp>
        <p:nvGrpSpPr>
          <p:cNvPr id="12" name="Group 11">
            <a:extLst>
              <a:ext uri="{FF2B5EF4-FFF2-40B4-BE49-F238E27FC236}">
                <a16:creationId xmlns:a16="http://schemas.microsoft.com/office/drawing/2014/main" id="{6D414C23-8F36-9B88-C28B-6A5A675127AC}"/>
              </a:ext>
            </a:extLst>
          </p:cNvPr>
          <p:cNvGrpSpPr/>
          <p:nvPr userDrawn="1"/>
        </p:nvGrpSpPr>
        <p:grpSpPr>
          <a:xfrm>
            <a:off x="683047" y="1021364"/>
            <a:ext cx="9224149" cy="0"/>
            <a:chOff x="1454727" y="3902467"/>
            <a:chExt cx="9224149" cy="0"/>
          </a:xfrm>
          <a:effectLst/>
        </p:grpSpPr>
        <p:cxnSp>
          <p:nvCxnSpPr>
            <p:cNvPr id="13" name="Straight Connector 12">
              <a:extLst>
                <a:ext uri="{FF2B5EF4-FFF2-40B4-BE49-F238E27FC236}">
                  <a16:creationId xmlns:a16="http://schemas.microsoft.com/office/drawing/2014/main" id="{97A24AB6-9C07-4BB7-CE02-000E94DB2799}"/>
                </a:ext>
              </a:extLst>
            </p:cNvPr>
            <p:cNvCxnSpPr>
              <a:cxnSpLocks/>
            </p:cNvCxnSpPr>
            <p:nvPr userDrawn="1"/>
          </p:nvCxnSpPr>
          <p:spPr>
            <a:xfrm>
              <a:off x="1454727" y="3902467"/>
              <a:ext cx="7654618"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D783C8D-9E87-147D-7CD0-12E1BB482AC2}"/>
                </a:ext>
              </a:extLst>
            </p:cNvPr>
            <p:cNvCxnSpPr>
              <a:cxnSpLocks/>
            </p:cNvCxnSpPr>
            <p:nvPr userDrawn="1"/>
          </p:nvCxnSpPr>
          <p:spPr>
            <a:xfrm>
              <a:off x="9249978" y="3902467"/>
              <a:ext cx="152400"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EC07DC0-74CB-7C87-4813-1C455E873622}"/>
                </a:ext>
              </a:extLst>
            </p:cNvPr>
            <p:cNvCxnSpPr>
              <a:cxnSpLocks/>
            </p:cNvCxnSpPr>
            <p:nvPr userDrawn="1"/>
          </p:nvCxnSpPr>
          <p:spPr>
            <a:xfrm>
              <a:off x="9543012" y="3902467"/>
              <a:ext cx="1135864" cy="0"/>
            </a:xfrm>
            <a:prstGeom prst="line">
              <a:avLst/>
            </a:prstGeom>
            <a:ln w="28575" cap="rnd">
              <a:solidFill>
                <a:schemeClr val="accent4"/>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66411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56F92D-7EF4-DDA9-CF19-FE363BFD6B59}"/>
              </a:ext>
            </a:extLst>
          </p:cNvPr>
          <p:cNvSpPr>
            <a:spLocks noGrp="1"/>
          </p:cNvSpPr>
          <p:nvPr>
            <p:ph type="title"/>
          </p:nvPr>
        </p:nvSpPr>
        <p:spPr>
          <a:xfrm>
            <a:off x="566670" y="365126"/>
            <a:ext cx="11024316" cy="536396"/>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5CC79820-E972-81D8-19AA-E0F6EB430774}"/>
              </a:ext>
            </a:extLst>
          </p:cNvPr>
          <p:cNvSpPr>
            <a:spLocks noGrp="1"/>
          </p:cNvSpPr>
          <p:nvPr>
            <p:ph type="body" idx="1"/>
          </p:nvPr>
        </p:nvSpPr>
        <p:spPr>
          <a:xfrm>
            <a:off x="566669" y="1246909"/>
            <a:ext cx="11024315" cy="51788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3">
            <a:extLst>
              <a:ext uri="{FF2B5EF4-FFF2-40B4-BE49-F238E27FC236}">
                <a16:creationId xmlns:a16="http://schemas.microsoft.com/office/drawing/2014/main" id="{8A2386E0-F724-A96B-7B63-8A40C9189B8C}"/>
              </a:ext>
            </a:extLst>
          </p:cNvPr>
          <p:cNvSpPr>
            <a:spLocks noGrp="1"/>
          </p:cNvSpPr>
          <p:nvPr>
            <p:ph type="sldNum" sz="quarter" idx="4"/>
          </p:nvPr>
        </p:nvSpPr>
        <p:spPr>
          <a:xfrm>
            <a:off x="11497340" y="6425738"/>
            <a:ext cx="572386" cy="345387"/>
          </a:xfrm>
          <a:prstGeom prst="rect">
            <a:avLst/>
          </a:prstGeom>
        </p:spPr>
        <p:txBody>
          <a:bodyPr vert="horz" lIns="91440" tIns="45720" rIns="91440" bIns="45720" rtlCol="0" anchor="ctr"/>
          <a:lstStyle>
            <a:lvl1pPr algn="r">
              <a:defRPr sz="1200">
                <a:solidFill>
                  <a:schemeClr val="tx1">
                    <a:tint val="82000"/>
                  </a:schemeClr>
                </a:solidFill>
              </a:defRPr>
            </a:lvl1pPr>
          </a:lstStyle>
          <a:p>
            <a:fld id="{03AFC407-FF81-462F-996C-C46BB9BF4FCD}" type="slidenum">
              <a:rPr lang="en-US" smtClean="0"/>
              <a:t>‹#›</a:t>
            </a:fld>
            <a:endParaRPr lang="en-US"/>
          </a:p>
        </p:txBody>
      </p:sp>
    </p:spTree>
    <p:extLst>
      <p:ext uri="{BB962C8B-B14F-4D97-AF65-F5344CB8AC3E}">
        <p14:creationId xmlns:p14="http://schemas.microsoft.com/office/powerpoint/2010/main" val="2898741079"/>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4" r:id="rId3"/>
    <p:sldLayoutId id="2147483663" r:id="rId4"/>
    <p:sldLayoutId id="2147483661" r:id="rId5"/>
    <p:sldLayoutId id="2147483650" r:id="rId6"/>
    <p:sldLayoutId id="2147483669" r:id="rId7"/>
    <p:sldLayoutId id="2147483665" r:id="rId8"/>
    <p:sldLayoutId id="2147483666" r:id="rId9"/>
    <p:sldLayoutId id="2147483667" r:id="rId10"/>
    <p:sldLayoutId id="2147483668" r:id="rId11"/>
    <p:sldLayoutId id="2147483671" r:id="rId12"/>
    <p:sldLayoutId id="2147483670" r:id="rId13"/>
    <p:sldLayoutId id="2147483673" r:id="rId14"/>
    <p:sldLayoutId id="2147483660" r:id="rId15"/>
    <p:sldLayoutId id="2147483672" r:id="rId16"/>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mj-lt"/>
          <a:ea typeface="+mj-ea"/>
          <a:cs typeface="+mj-cs"/>
        </a:defRPr>
      </a:lvl1pPr>
    </p:titleStyle>
    <p:bodyStyle>
      <a:lvl1pPr marL="320040" indent="-320040" algn="l" defTabSz="914400" rtl="0" eaLnBrk="1" latinLnBrk="0" hangingPunct="1">
        <a:lnSpc>
          <a:spcPct val="100000"/>
        </a:lnSpc>
        <a:spcBef>
          <a:spcPts val="1200"/>
        </a:spcBef>
        <a:buFontTx/>
        <a:buBlip>
          <a:blip r:embed="rId18"/>
        </a:buBlip>
        <a:defRPr sz="2400" b="0" i="0" kern="1200">
          <a:solidFill>
            <a:schemeClr val="tx1">
              <a:lumMod val="75000"/>
              <a:lumOff val="25000"/>
            </a:schemeClr>
          </a:solidFill>
          <a:latin typeface="+mn-lt"/>
          <a:ea typeface="+mn-ea"/>
          <a:cs typeface="Noto Sans Myanmar" panose="020B0502040504020204" pitchFamily="34" charset="0"/>
        </a:defRPr>
      </a:lvl1pPr>
      <a:lvl2pPr marL="914400" indent="-320040" algn="l" defTabSz="914400" rtl="0" eaLnBrk="1" latinLnBrk="0" hangingPunct="1">
        <a:lnSpc>
          <a:spcPct val="100000"/>
        </a:lnSpc>
        <a:spcBef>
          <a:spcPts val="600"/>
        </a:spcBef>
        <a:buClr>
          <a:schemeClr val="tx2"/>
        </a:buClr>
        <a:buFont typeface="Wingdings" pitchFamily="2" charset="2"/>
        <a:buChar char="§"/>
        <a:defRPr sz="2200" b="0" i="0" kern="1200">
          <a:solidFill>
            <a:schemeClr val="tx1">
              <a:lumMod val="75000"/>
              <a:lumOff val="25000"/>
            </a:schemeClr>
          </a:solidFill>
          <a:latin typeface="+mn-lt"/>
          <a:ea typeface="+mn-ea"/>
          <a:cs typeface="Noto Sans Kannada Light" panose="020B0402040504020204" pitchFamily="34" charset="0"/>
        </a:defRPr>
      </a:lvl2pPr>
      <a:lvl3pPr marL="1371600" indent="-320040" algn="l" defTabSz="914400" rtl="0" eaLnBrk="1" latinLnBrk="0" hangingPunct="1">
        <a:lnSpc>
          <a:spcPct val="100000"/>
        </a:lnSpc>
        <a:spcBef>
          <a:spcPts val="600"/>
        </a:spcBef>
        <a:buClr>
          <a:schemeClr val="tx2"/>
        </a:buClr>
        <a:buFont typeface="Courier New" panose="02070309020205020404" pitchFamily="49" charset="0"/>
        <a:buChar char="o"/>
        <a:defRPr sz="2000" b="0" i="0" kern="1200">
          <a:solidFill>
            <a:schemeClr val="tx1">
              <a:lumMod val="75000"/>
              <a:lumOff val="25000"/>
            </a:schemeClr>
          </a:solidFill>
          <a:latin typeface="+mn-lt"/>
          <a:ea typeface="+mn-ea"/>
          <a:cs typeface="Noto Sans Kannada Light" panose="020B0402040504020204" pitchFamily="34" charset="0"/>
        </a:defRPr>
      </a:lvl3pPr>
      <a:lvl4pPr marL="1828800" indent="-320040" algn="l" defTabSz="914400" rtl="0" eaLnBrk="1" latinLnBrk="0" hangingPunct="1">
        <a:lnSpc>
          <a:spcPct val="100000"/>
        </a:lnSpc>
        <a:spcBef>
          <a:spcPts val="600"/>
        </a:spcBef>
        <a:buClr>
          <a:schemeClr val="tx2"/>
        </a:buClr>
        <a:buFont typeface="Arial" panose="020B0604020202020204" pitchFamily="34" charset="0"/>
        <a:buChar char="•"/>
        <a:defRPr sz="1800" b="0" i="0" kern="1200">
          <a:solidFill>
            <a:schemeClr val="tx1">
              <a:lumMod val="75000"/>
              <a:lumOff val="25000"/>
            </a:schemeClr>
          </a:solidFill>
          <a:latin typeface="+mn-lt"/>
          <a:ea typeface="+mn-ea"/>
          <a:cs typeface="Noto Sans Kannada Light" panose="020B0402040504020204" pitchFamily="34" charset="0"/>
        </a:defRPr>
      </a:lvl4pPr>
      <a:lvl5pPr marL="2057400" indent="-320040" algn="l" defTabSz="914400" rtl="0" eaLnBrk="1" latinLnBrk="0" hangingPunct="1">
        <a:lnSpc>
          <a:spcPct val="100000"/>
        </a:lnSpc>
        <a:spcBef>
          <a:spcPts val="500"/>
        </a:spcBef>
        <a:buClr>
          <a:schemeClr val="tx2"/>
        </a:buClr>
        <a:buFont typeface="Arial" panose="020B0604020202020204" pitchFamily="34" charset="0"/>
        <a:buChar char="•"/>
        <a:defRPr sz="1800" b="0" i="0" kern="1200">
          <a:solidFill>
            <a:schemeClr val="tx1">
              <a:lumMod val="75000"/>
              <a:lumOff val="25000"/>
            </a:schemeClr>
          </a:solidFill>
          <a:latin typeface="Avenir Next" panose="020B0503020202020204" pitchFamily="34" charset="0"/>
          <a:ea typeface="+mn-ea"/>
          <a:cs typeface="Noto Sans Kannada Light" panose="020B04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nam02.safelinks.protection.outlook.com/?url=https%3A%2F%2Flinks-2.govdelivery.com%2FCL0%2Fhttps%3A%252F%252Fwww.federalregister.gov%252Fdocuments%252F2026%252F01%252F30%252F2026-01833%252Fmedicare-and-medicaid-programs-organ-procurement-organizations-conditions-for-coverage-revisions-to%2F1%2F0101019cde969907-163e5ab7-3f66-4466-8f25-532bbe3002df-000000%2FrJWEUg06kgefogFXhTK-znqiHiuzFsFBGLfMKTYcPvk%3D448&amp;data=05%7C02%7CJOConnor%40econometricainc.com%7Cea5e51a7ebb7433c6dc908de7fb299dd%7C13b395196ac741d49dcabd14bb952f29%7C0%7C0%7C639088602263801619%7CUnknown%7CTWFpbGZsb3d8eyJFbXB0eU1hcGkiOnRydWUsIlYiOiIwLjAuMDAwMCIsIlAiOiJXaW4zMiIsIkFOIjoiTWFpbCIsIldUIjoyfQ%3D%3D%7C0%7C%7C%7C&amp;sdata=cGUw6ESDH1eJ%2FzG%2BunqB4dMSsnFghz1LtWSuWZY78RI%3D&amp;reserved=0" TargetMode="External"/><Relationship Id="rId2" Type="http://schemas.openxmlformats.org/officeDocument/2006/relationships/hyperlink" Target="https://nam02.safelinks.protection.outlook.com/?url=https%3A%2F%2Flinks-2.govdelivery.com%2FCL0%2Fhttps%3A%252F%252Fwww.cms.gov%252Fnewsroom%252Ffact-sheets%252Forgan-procurement-organizations-opos-conditions-coverage-revisions-cms-3409-p-proposed-rule%2F1%2F0101019cde969907-163e5ab7-3f66-4466-8f25-532bbe3002df-000000%2FB-UuqZenBShjiikWltJ8b2C9uMizCLEQqJkUdTR7_cs%3D448&amp;data=05%7C02%7CJOConnor%40econometricainc.com%7Cea5e51a7ebb7433c6dc908de7fb299dd%7C13b395196ac741d49dcabd14bb952f29%7C0%7C0%7C639088602263773102%7CUnknown%7CTWFpbGZsb3d8eyJFbXB0eU1hcGkiOnRydWUsIlYiOiIwLjAuMDAwMCIsIlAiOiJXaW4zMiIsIkFOIjoiTWFpbCIsIldUIjoyfQ%3D%3D%7C0%7C%7C%7C&amp;sdata=htUZ7iJTV%2Btqv0DC6YRt99n59u2Rbk8VvWwXvlY2Bkg%3D&amp;reserved=0"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mailto:joconnor@econometricainc.com" TargetMode="External"/><Relationship Id="rId2" Type="http://schemas.openxmlformats.org/officeDocument/2006/relationships/hyperlink" Target="mailto:Jean.oconnor@uga.edu"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EF4D80-79DE-9D18-FF89-965926C3760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A01A44D-6067-DD48-15F0-846E1742F332}"/>
              </a:ext>
            </a:extLst>
          </p:cNvPr>
          <p:cNvSpPr>
            <a:spLocks noGrp="1"/>
          </p:cNvSpPr>
          <p:nvPr>
            <p:ph type="subTitle" idx="1"/>
          </p:nvPr>
        </p:nvSpPr>
        <p:spPr/>
        <p:txBody>
          <a:bodyPr>
            <a:normAutofit/>
          </a:bodyPr>
          <a:lstStyle/>
          <a:p>
            <a:r>
              <a:rPr lang="en-US" dirty="0">
                <a:cs typeface="Noto Sans Myanmar"/>
              </a:rPr>
              <a:t>May 2026</a:t>
            </a:r>
          </a:p>
        </p:txBody>
      </p:sp>
      <p:sp>
        <p:nvSpPr>
          <p:cNvPr id="2" name="Title 1">
            <a:extLst>
              <a:ext uri="{FF2B5EF4-FFF2-40B4-BE49-F238E27FC236}">
                <a16:creationId xmlns:a16="http://schemas.microsoft.com/office/drawing/2014/main" id="{CEA75130-AB50-620A-058C-5DDC5D3C0CCA}"/>
              </a:ext>
            </a:extLst>
          </p:cNvPr>
          <p:cNvSpPr>
            <a:spLocks noGrp="1"/>
          </p:cNvSpPr>
          <p:nvPr>
            <p:ph type="ctrTitle"/>
          </p:nvPr>
        </p:nvSpPr>
        <p:spPr/>
        <p:txBody>
          <a:bodyPr>
            <a:noAutofit/>
          </a:bodyPr>
          <a:lstStyle/>
          <a:p>
            <a:r>
              <a:rPr lang="en-US" sz="2400" dirty="0"/>
              <a:t>Recent Developments in the Regulation of Organ Procurement Organizations and Implications for Access to Transplantation</a:t>
            </a:r>
          </a:p>
        </p:txBody>
      </p:sp>
    </p:spTree>
    <p:extLst>
      <p:ext uri="{BB962C8B-B14F-4D97-AF65-F5344CB8AC3E}">
        <p14:creationId xmlns:p14="http://schemas.microsoft.com/office/powerpoint/2010/main" val="2276896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8EBBF-AAA5-DE66-4423-5F8EE0E2A5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29BC90-F799-0FAD-D20F-691AC872B16A}"/>
              </a:ext>
            </a:extLst>
          </p:cNvPr>
          <p:cNvSpPr>
            <a:spLocks noGrp="1"/>
          </p:cNvSpPr>
          <p:nvPr>
            <p:ph type="title"/>
          </p:nvPr>
        </p:nvSpPr>
        <p:spPr/>
        <p:txBody>
          <a:bodyPr/>
          <a:lstStyle/>
          <a:p>
            <a:r>
              <a:rPr lang="en-US" dirty="0"/>
              <a:t>CMS 2020/2026 Implementation Timeline</a:t>
            </a:r>
          </a:p>
        </p:txBody>
      </p:sp>
      <p:sp>
        <p:nvSpPr>
          <p:cNvPr id="4" name="Slide Number Placeholder 3">
            <a:extLst>
              <a:ext uri="{FF2B5EF4-FFF2-40B4-BE49-F238E27FC236}">
                <a16:creationId xmlns:a16="http://schemas.microsoft.com/office/drawing/2014/main" id="{9E6ED22A-B174-DF37-9B63-7EB9DD6E2A0C}"/>
              </a:ext>
            </a:extLst>
          </p:cNvPr>
          <p:cNvSpPr>
            <a:spLocks noGrp="1"/>
          </p:cNvSpPr>
          <p:nvPr>
            <p:ph type="sldNum" sz="quarter" idx="10"/>
          </p:nvPr>
        </p:nvSpPr>
        <p:spPr/>
        <p:txBody>
          <a:bodyPr/>
          <a:lstStyle/>
          <a:p>
            <a:fld id="{03AFC407-FF81-462F-996C-C46BB9BF4FCD}" type="slidenum">
              <a:rPr lang="en-US" smtClean="0"/>
              <a:t>10</a:t>
            </a:fld>
            <a:endParaRPr lang="en-US"/>
          </a:p>
        </p:txBody>
      </p:sp>
      <p:sp>
        <p:nvSpPr>
          <p:cNvPr id="25" name="Freeform: Shape 24">
            <a:extLst>
              <a:ext uri="{FF2B5EF4-FFF2-40B4-BE49-F238E27FC236}">
                <a16:creationId xmlns:a16="http://schemas.microsoft.com/office/drawing/2014/main" id="{42496E31-3F2F-AA15-9E52-9A1E815F094E}"/>
              </a:ext>
            </a:extLst>
          </p:cNvPr>
          <p:cNvSpPr/>
          <p:nvPr/>
        </p:nvSpPr>
        <p:spPr>
          <a:xfrm>
            <a:off x="1430941" y="4697186"/>
            <a:ext cx="1853922" cy="1708158"/>
          </a:xfrm>
          <a:custGeom>
            <a:avLst/>
            <a:gdLst>
              <a:gd name="csX0" fmla="*/ 0 w 1750875"/>
              <a:gd name="csY0" fmla="*/ 0 h 4458480"/>
              <a:gd name="csX1" fmla="*/ 1750875 w 1750875"/>
              <a:gd name="csY1" fmla="*/ 0 h 4458480"/>
              <a:gd name="csX2" fmla="*/ 1750875 w 1750875"/>
              <a:gd name="csY2" fmla="*/ 4458480 h 4458480"/>
              <a:gd name="csX3" fmla="*/ 0 w 1750875"/>
              <a:gd name="csY3" fmla="*/ 4458480 h 4458480"/>
              <a:gd name="csX4" fmla="*/ 0 w 1750875"/>
              <a:gd name="csY4" fmla="*/ 0 h 4458480"/>
            </a:gdLst>
            <a:ahLst/>
            <a:cxnLst>
              <a:cxn ang="0">
                <a:pos x="csX0" y="csY0"/>
              </a:cxn>
              <a:cxn ang="0">
                <a:pos x="csX1" y="csY1"/>
              </a:cxn>
              <a:cxn ang="0">
                <a:pos x="csX2" y="csY2"/>
              </a:cxn>
              <a:cxn ang="0">
                <a:pos x="csX3" y="csY3"/>
              </a:cxn>
              <a:cxn ang="0">
                <a:pos x="csX4" y="csY4"/>
              </a:cxn>
            </a:cxnLst>
            <a:rect l="l" t="t" r="r" b="b"/>
            <a:pathLst>
              <a:path w="1750875" h="4458480">
                <a:moveTo>
                  <a:pt x="0" y="0"/>
                </a:moveTo>
                <a:lnTo>
                  <a:pt x="1750875" y="0"/>
                </a:lnTo>
                <a:lnTo>
                  <a:pt x="1750875" y="4458480"/>
                </a:lnTo>
                <a:lnTo>
                  <a:pt x="0" y="4458480"/>
                </a:lnTo>
                <a:lnTo>
                  <a:pt x="0" y="0"/>
                </a:lnTo>
                <a:close/>
              </a:path>
            </a:pathLst>
          </a:custGeom>
          <a:solidFill>
            <a:schemeClr val="accent2">
              <a:lumMod val="50000"/>
              <a:alpha val="90000"/>
            </a:schemeClr>
          </a:solidFill>
          <a:ln>
            <a:noFill/>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marL="0" lvl="1" defTabSz="444500">
              <a:lnSpc>
                <a:spcPct val="90000"/>
              </a:lnSpc>
              <a:spcBef>
                <a:spcPct val="0"/>
              </a:spcBef>
            </a:pPr>
            <a:r>
              <a:rPr lang="en-US" sz="1000" b="1">
                <a:solidFill>
                  <a:schemeClr val="bg1"/>
                </a:solidFill>
              </a:rPr>
              <a:t>Metrics Project </a:t>
            </a:r>
            <a:r>
              <a:rPr lang="en-US" sz="1000">
                <a:solidFill>
                  <a:schemeClr val="bg1"/>
                </a:solidFill>
              </a:rPr>
              <a:t>will complete Round 1 measure testing and ITS submission and meet with hospital and transplant partners.</a:t>
            </a:r>
          </a:p>
        </p:txBody>
      </p:sp>
      <p:sp>
        <p:nvSpPr>
          <p:cNvPr id="27" name="Freeform: Shape 26">
            <a:extLst>
              <a:ext uri="{FF2B5EF4-FFF2-40B4-BE49-F238E27FC236}">
                <a16:creationId xmlns:a16="http://schemas.microsoft.com/office/drawing/2014/main" id="{02174F8E-025F-3A36-60C7-73A7872C89F1}"/>
              </a:ext>
            </a:extLst>
          </p:cNvPr>
          <p:cNvSpPr/>
          <p:nvPr/>
        </p:nvSpPr>
        <p:spPr>
          <a:xfrm>
            <a:off x="3447761" y="1584960"/>
            <a:ext cx="1853922" cy="2259128"/>
          </a:xfrm>
          <a:custGeom>
            <a:avLst/>
            <a:gdLst>
              <a:gd name="csX0" fmla="*/ 0 w 1750875"/>
              <a:gd name="csY0" fmla="*/ 0 h 4458480"/>
              <a:gd name="csX1" fmla="*/ 1750875 w 1750875"/>
              <a:gd name="csY1" fmla="*/ 0 h 4458480"/>
              <a:gd name="csX2" fmla="*/ 1750875 w 1750875"/>
              <a:gd name="csY2" fmla="*/ 4458480 h 4458480"/>
              <a:gd name="csX3" fmla="*/ 0 w 1750875"/>
              <a:gd name="csY3" fmla="*/ 4458480 h 4458480"/>
              <a:gd name="csX4" fmla="*/ 0 w 1750875"/>
              <a:gd name="csY4" fmla="*/ 0 h 4458480"/>
            </a:gdLst>
            <a:ahLst/>
            <a:cxnLst>
              <a:cxn ang="0">
                <a:pos x="csX0" y="csY0"/>
              </a:cxn>
              <a:cxn ang="0">
                <a:pos x="csX1" y="csY1"/>
              </a:cxn>
              <a:cxn ang="0">
                <a:pos x="csX2" y="csY2"/>
              </a:cxn>
              <a:cxn ang="0">
                <a:pos x="csX3" y="csY3"/>
              </a:cxn>
              <a:cxn ang="0">
                <a:pos x="csX4" y="csY4"/>
              </a:cxn>
            </a:cxnLst>
            <a:rect l="l" t="t" r="r" b="b"/>
            <a:pathLst>
              <a:path w="1750875" h="4458480">
                <a:moveTo>
                  <a:pt x="0" y="0"/>
                </a:moveTo>
                <a:lnTo>
                  <a:pt x="1750875" y="0"/>
                </a:lnTo>
                <a:lnTo>
                  <a:pt x="1750875" y="4458480"/>
                </a:lnTo>
                <a:lnTo>
                  <a:pt x="0" y="4458480"/>
                </a:lnTo>
                <a:lnTo>
                  <a:pt x="0" y="0"/>
                </a:lnTo>
                <a:close/>
              </a:path>
            </a:pathLst>
          </a:custGeom>
          <a:solidFill>
            <a:schemeClr val="accent3">
              <a:alpha val="90000"/>
            </a:schemeClr>
          </a:solidFill>
          <a:ln>
            <a:noFill/>
          </a:ln>
        </p:spPr>
        <p:style>
          <a:lnRef idx="2">
            <a:schemeClr val="accent3">
              <a:tint val="40000"/>
              <a:alpha val="90000"/>
              <a:hueOff val="-3631679"/>
              <a:satOff val="4017"/>
              <a:lumOff val="885"/>
              <a:alphaOff val="0"/>
            </a:schemeClr>
          </a:lnRef>
          <a:fillRef idx="1">
            <a:schemeClr val="accent3">
              <a:tint val="40000"/>
              <a:alpha val="90000"/>
              <a:hueOff val="-3631679"/>
              <a:satOff val="4017"/>
              <a:lumOff val="885"/>
              <a:alphaOff val="0"/>
            </a:schemeClr>
          </a:fillRef>
          <a:effectRef idx="0">
            <a:schemeClr val="accent3">
              <a:tint val="40000"/>
              <a:alpha val="90000"/>
              <a:hueOff val="-3631679"/>
              <a:satOff val="4017"/>
              <a:lumOff val="885"/>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marL="0" lvl="1" algn="l" defTabSz="444500">
              <a:lnSpc>
                <a:spcPct val="90000"/>
              </a:lnSpc>
              <a:spcBef>
                <a:spcPct val="0"/>
              </a:spcBef>
            </a:pPr>
            <a:r>
              <a:rPr lang="en-US" sz="1000" b="1" kern="1200">
                <a:solidFill>
                  <a:schemeClr val="bg1"/>
                </a:solidFill>
              </a:rPr>
              <a:t>CMS</a:t>
            </a:r>
            <a:r>
              <a:rPr lang="en-US" sz="1000" kern="1200">
                <a:solidFill>
                  <a:schemeClr val="bg1"/>
                </a:solidFill>
              </a:rPr>
              <a:t> will publish the 2026 OPO performance reports, based on 2024 data, on </a:t>
            </a:r>
            <a:r>
              <a:rPr lang="en-US" sz="1000" u="sng" kern="1200">
                <a:solidFill>
                  <a:schemeClr val="bg1"/>
                </a:solidFill>
              </a:rPr>
              <a:t>CMS QCOR</a:t>
            </a:r>
            <a:r>
              <a:rPr lang="en-US" sz="1000" kern="1200">
                <a:solidFill>
                  <a:schemeClr val="bg1"/>
                </a:solidFill>
              </a:rPr>
              <a:t>, affirming CMS’s commitment to transparency and public accountability. </a:t>
            </a:r>
            <a:endParaRPr lang="en-US" sz="1000" b="1" kern="1200">
              <a:solidFill>
                <a:schemeClr val="bg1"/>
              </a:solidFill>
            </a:endParaRPr>
          </a:p>
        </p:txBody>
      </p:sp>
      <p:sp>
        <p:nvSpPr>
          <p:cNvPr id="29" name="Freeform: Shape 28">
            <a:extLst>
              <a:ext uri="{FF2B5EF4-FFF2-40B4-BE49-F238E27FC236}">
                <a16:creationId xmlns:a16="http://schemas.microsoft.com/office/drawing/2014/main" id="{96E0F6C2-CFD2-DC72-C4E8-2F9B15624110}"/>
              </a:ext>
            </a:extLst>
          </p:cNvPr>
          <p:cNvSpPr/>
          <p:nvPr/>
        </p:nvSpPr>
        <p:spPr>
          <a:xfrm>
            <a:off x="5464582" y="1584961"/>
            <a:ext cx="1853922" cy="2259128"/>
          </a:xfrm>
          <a:custGeom>
            <a:avLst/>
            <a:gdLst>
              <a:gd name="csX0" fmla="*/ 0 w 1750875"/>
              <a:gd name="csY0" fmla="*/ 0 h 4458480"/>
              <a:gd name="csX1" fmla="*/ 1750875 w 1750875"/>
              <a:gd name="csY1" fmla="*/ 0 h 4458480"/>
              <a:gd name="csX2" fmla="*/ 1750875 w 1750875"/>
              <a:gd name="csY2" fmla="*/ 4458480 h 4458480"/>
              <a:gd name="csX3" fmla="*/ 0 w 1750875"/>
              <a:gd name="csY3" fmla="*/ 4458480 h 4458480"/>
              <a:gd name="csX4" fmla="*/ 0 w 1750875"/>
              <a:gd name="csY4" fmla="*/ 0 h 4458480"/>
            </a:gdLst>
            <a:ahLst/>
            <a:cxnLst>
              <a:cxn ang="0">
                <a:pos x="csX0" y="csY0"/>
              </a:cxn>
              <a:cxn ang="0">
                <a:pos x="csX1" y="csY1"/>
              </a:cxn>
              <a:cxn ang="0">
                <a:pos x="csX2" y="csY2"/>
              </a:cxn>
              <a:cxn ang="0">
                <a:pos x="csX3" y="csY3"/>
              </a:cxn>
              <a:cxn ang="0">
                <a:pos x="csX4" y="csY4"/>
              </a:cxn>
            </a:cxnLst>
            <a:rect l="l" t="t" r="r" b="b"/>
            <a:pathLst>
              <a:path w="1750875" h="4458480">
                <a:moveTo>
                  <a:pt x="0" y="0"/>
                </a:moveTo>
                <a:lnTo>
                  <a:pt x="1750875" y="0"/>
                </a:lnTo>
                <a:lnTo>
                  <a:pt x="1750875" y="4458480"/>
                </a:lnTo>
                <a:lnTo>
                  <a:pt x="0" y="4458480"/>
                </a:lnTo>
                <a:lnTo>
                  <a:pt x="0" y="0"/>
                </a:lnTo>
                <a:close/>
              </a:path>
            </a:pathLst>
          </a:custGeom>
          <a:solidFill>
            <a:schemeClr val="accent5">
              <a:lumMod val="50000"/>
              <a:alpha val="90000"/>
            </a:schemeClr>
          </a:solidFill>
          <a:ln>
            <a:noFill/>
          </a:ln>
        </p:spPr>
        <p:style>
          <a:lnRef idx="2">
            <a:schemeClr val="accent3">
              <a:tint val="40000"/>
              <a:alpha val="90000"/>
              <a:hueOff val="-7263358"/>
              <a:satOff val="8034"/>
              <a:lumOff val="1770"/>
              <a:alphaOff val="0"/>
            </a:schemeClr>
          </a:lnRef>
          <a:fillRef idx="1">
            <a:schemeClr val="accent3">
              <a:tint val="40000"/>
              <a:alpha val="90000"/>
              <a:hueOff val="-7263358"/>
              <a:satOff val="8034"/>
              <a:lumOff val="1770"/>
              <a:alphaOff val="0"/>
            </a:schemeClr>
          </a:fillRef>
          <a:effectRef idx="0">
            <a:schemeClr val="accent3">
              <a:tint val="40000"/>
              <a:alpha val="90000"/>
              <a:hueOff val="-7263358"/>
              <a:satOff val="8034"/>
              <a:lumOff val="1770"/>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marL="0" lvl="1" algn="l" defTabSz="444500">
              <a:lnSpc>
                <a:spcPct val="90000"/>
              </a:lnSpc>
              <a:spcBef>
                <a:spcPct val="0"/>
              </a:spcBef>
            </a:pPr>
            <a:r>
              <a:rPr lang="en-US" sz="1000" b="1" kern="1200">
                <a:solidFill>
                  <a:schemeClr val="bg1"/>
                </a:solidFill>
              </a:rPr>
              <a:t>CMS</a:t>
            </a:r>
            <a:r>
              <a:rPr lang="en-US" sz="1000" kern="1200">
                <a:solidFill>
                  <a:schemeClr val="bg1"/>
                </a:solidFill>
              </a:rPr>
              <a:t> will complete onsite recertification survey reviews for applicable OPOs to ensure compliance with federal standards.</a:t>
            </a:r>
          </a:p>
        </p:txBody>
      </p:sp>
      <p:sp>
        <p:nvSpPr>
          <p:cNvPr id="31" name="Freeform: Shape 30">
            <a:extLst>
              <a:ext uri="{FF2B5EF4-FFF2-40B4-BE49-F238E27FC236}">
                <a16:creationId xmlns:a16="http://schemas.microsoft.com/office/drawing/2014/main" id="{92768393-C898-0D80-56E0-822747AB25AA}"/>
              </a:ext>
            </a:extLst>
          </p:cNvPr>
          <p:cNvSpPr/>
          <p:nvPr/>
        </p:nvSpPr>
        <p:spPr>
          <a:xfrm>
            <a:off x="7481404" y="4697185"/>
            <a:ext cx="1853922" cy="1708159"/>
          </a:xfrm>
          <a:custGeom>
            <a:avLst/>
            <a:gdLst>
              <a:gd name="csX0" fmla="*/ 0 w 1750875"/>
              <a:gd name="csY0" fmla="*/ 0 h 4458480"/>
              <a:gd name="csX1" fmla="*/ 1750875 w 1750875"/>
              <a:gd name="csY1" fmla="*/ 0 h 4458480"/>
              <a:gd name="csX2" fmla="*/ 1750875 w 1750875"/>
              <a:gd name="csY2" fmla="*/ 4458480 h 4458480"/>
              <a:gd name="csX3" fmla="*/ 0 w 1750875"/>
              <a:gd name="csY3" fmla="*/ 4458480 h 4458480"/>
              <a:gd name="csX4" fmla="*/ 0 w 1750875"/>
              <a:gd name="csY4" fmla="*/ 0 h 4458480"/>
            </a:gdLst>
            <a:ahLst/>
            <a:cxnLst>
              <a:cxn ang="0">
                <a:pos x="csX0" y="csY0"/>
              </a:cxn>
              <a:cxn ang="0">
                <a:pos x="csX1" y="csY1"/>
              </a:cxn>
              <a:cxn ang="0">
                <a:pos x="csX2" y="csY2"/>
              </a:cxn>
              <a:cxn ang="0">
                <a:pos x="csX3" y="csY3"/>
              </a:cxn>
              <a:cxn ang="0">
                <a:pos x="csX4" y="csY4"/>
              </a:cxn>
            </a:cxnLst>
            <a:rect l="l" t="t" r="r" b="b"/>
            <a:pathLst>
              <a:path w="1750875" h="4458480">
                <a:moveTo>
                  <a:pt x="0" y="0"/>
                </a:moveTo>
                <a:lnTo>
                  <a:pt x="1750875" y="0"/>
                </a:lnTo>
                <a:lnTo>
                  <a:pt x="1750875" y="4458480"/>
                </a:lnTo>
                <a:lnTo>
                  <a:pt x="0" y="4458480"/>
                </a:lnTo>
                <a:lnTo>
                  <a:pt x="0" y="0"/>
                </a:lnTo>
                <a:close/>
              </a:path>
            </a:pathLst>
          </a:custGeom>
          <a:solidFill>
            <a:schemeClr val="accent1">
              <a:alpha val="90000"/>
            </a:schemeClr>
          </a:solidFill>
          <a:ln>
            <a:noFill/>
          </a:ln>
        </p:spPr>
        <p:style>
          <a:lnRef idx="2">
            <a:schemeClr val="accent3">
              <a:tint val="40000"/>
              <a:alpha val="90000"/>
              <a:hueOff val="-10895036"/>
              <a:satOff val="12051"/>
              <a:lumOff val="2655"/>
              <a:alphaOff val="0"/>
            </a:schemeClr>
          </a:lnRef>
          <a:fillRef idx="1">
            <a:schemeClr val="accent3">
              <a:tint val="40000"/>
              <a:alpha val="90000"/>
              <a:hueOff val="-10895036"/>
              <a:satOff val="12051"/>
              <a:lumOff val="2655"/>
              <a:alphaOff val="0"/>
            </a:schemeClr>
          </a:fillRef>
          <a:effectRef idx="0">
            <a:schemeClr val="accent3">
              <a:tint val="40000"/>
              <a:alpha val="90000"/>
              <a:hueOff val="-10895036"/>
              <a:satOff val="12051"/>
              <a:lumOff val="2655"/>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marL="0" lvl="1" algn="l" defTabSz="444500">
              <a:lnSpc>
                <a:spcPct val="90000"/>
              </a:lnSpc>
              <a:spcBef>
                <a:spcPct val="0"/>
              </a:spcBef>
            </a:pPr>
            <a:r>
              <a:rPr lang="en-US" sz="1000" b="1" kern="1200">
                <a:solidFill>
                  <a:schemeClr val="bg1"/>
                </a:solidFill>
              </a:rPr>
              <a:t>Metrics Project </a:t>
            </a:r>
            <a:r>
              <a:rPr lang="en-US" sz="1000" b="0" kern="1200">
                <a:solidFill>
                  <a:schemeClr val="bg1"/>
                </a:solidFill>
              </a:rPr>
              <a:t>will measure submission and work toward full measure rollout, including implementation of OPO and partner quality improvement training. </a:t>
            </a:r>
            <a:endParaRPr lang="en-US" sz="1000" kern="1200">
              <a:solidFill>
                <a:schemeClr val="bg1"/>
              </a:solidFill>
            </a:endParaRPr>
          </a:p>
        </p:txBody>
      </p:sp>
      <p:sp>
        <p:nvSpPr>
          <p:cNvPr id="33" name="Freeform: Shape 32">
            <a:extLst>
              <a:ext uri="{FF2B5EF4-FFF2-40B4-BE49-F238E27FC236}">
                <a16:creationId xmlns:a16="http://schemas.microsoft.com/office/drawing/2014/main" id="{1555F03A-A1C8-B282-94D9-E169E1B9F454}"/>
              </a:ext>
            </a:extLst>
          </p:cNvPr>
          <p:cNvSpPr/>
          <p:nvPr/>
        </p:nvSpPr>
        <p:spPr>
          <a:xfrm>
            <a:off x="9498225" y="4697186"/>
            <a:ext cx="1853922" cy="1708160"/>
          </a:xfrm>
          <a:custGeom>
            <a:avLst/>
            <a:gdLst>
              <a:gd name="csX0" fmla="*/ 0 w 1750875"/>
              <a:gd name="csY0" fmla="*/ 0 h 4458480"/>
              <a:gd name="csX1" fmla="*/ 1750875 w 1750875"/>
              <a:gd name="csY1" fmla="*/ 0 h 4458480"/>
              <a:gd name="csX2" fmla="*/ 1750875 w 1750875"/>
              <a:gd name="csY2" fmla="*/ 4458480 h 4458480"/>
              <a:gd name="csX3" fmla="*/ 0 w 1750875"/>
              <a:gd name="csY3" fmla="*/ 4458480 h 4458480"/>
              <a:gd name="csX4" fmla="*/ 0 w 1750875"/>
              <a:gd name="csY4" fmla="*/ 0 h 4458480"/>
            </a:gdLst>
            <a:ahLst/>
            <a:cxnLst>
              <a:cxn ang="0">
                <a:pos x="csX0" y="csY0"/>
              </a:cxn>
              <a:cxn ang="0">
                <a:pos x="csX1" y="csY1"/>
              </a:cxn>
              <a:cxn ang="0">
                <a:pos x="csX2" y="csY2"/>
              </a:cxn>
              <a:cxn ang="0">
                <a:pos x="csX3" y="csY3"/>
              </a:cxn>
              <a:cxn ang="0">
                <a:pos x="csX4" y="csY4"/>
              </a:cxn>
            </a:cxnLst>
            <a:rect l="l" t="t" r="r" b="b"/>
            <a:pathLst>
              <a:path w="1750875" h="4458480">
                <a:moveTo>
                  <a:pt x="0" y="0"/>
                </a:moveTo>
                <a:lnTo>
                  <a:pt x="1750875" y="0"/>
                </a:lnTo>
                <a:lnTo>
                  <a:pt x="1750875" y="4458480"/>
                </a:lnTo>
                <a:lnTo>
                  <a:pt x="0" y="4458480"/>
                </a:lnTo>
                <a:lnTo>
                  <a:pt x="0" y="0"/>
                </a:lnTo>
                <a:close/>
              </a:path>
            </a:pathLst>
          </a:custGeom>
          <a:solidFill>
            <a:schemeClr val="accent6">
              <a:lumMod val="50000"/>
              <a:alpha val="90000"/>
            </a:schemeClr>
          </a:solidFill>
          <a:ln>
            <a:noFill/>
          </a:ln>
        </p:spPr>
        <p:style>
          <a:lnRef idx="2">
            <a:schemeClr val="accent3">
              <a:tint val="40000"/>
              <a:alpha val="90000"/>
              <a:hueOff val="-14526715"/>
              <a:satOff val="16068"/>
              <a:lumOff val="3540"/>
              <a:alphaOff val="0"/>
            </a:schemeClr>
          </a:lnRef>
          <a:fillRef idx="1">
            <a:schemeClr val="accent3">
              <a:tint val="40000"/>
              <a:alpha val="90000"/>
              <a:hueOff val="-14526715"/>
              <a:satOff val="16068"/>
              <a:lumOff val="3540"/>
              <a:alphaOff val="0"/>
            </a:schemeClr>
          </a:fillRef>
          <a:effectRef idx="0">
            <a:schemeClr val="accent3">
              <a:tint val="40000"/>
              <a:alpha val="90000"/>
              <a:hueOff val="-14526715"/>
              <a:satOff val="16068"/>
              <a:lumOff val="3540"/>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marL="0" lvl="1" algn="l" defTabSz="444500">
              <a:lnSpc>
                <a:spcPct val="90000"/>
              </a:lnSpc>
              <a:spcBef>
                <a:spcPct val="0"/>
              </a:spcBef>
            </a:pPr>
            <a:r>
              <a:rPr lang="en-US" sz="1000" b="1" kern="1200">
                <a:solidFill>
                  <a:schemeClr val="bg1"/>
                </a:solidFill>
              </a:rPr>
              <a:t>Metrics project </a:t>
            </a:r>
            <a:r>
              <a:rPr lang="en-US" sz="1000" b="0" kern="1200">
                <a:solidFill>
                  <a:schemeClr val="bg1"/>
                </a:solidFill>
              </a:rPr>
              <a:t>will begin releasing data on OPO performance on the new measures and continue quality improvement and data infrastructure efforts. We plan to begin work on structural measure development and shared measures with hospitals and transplant centers. </a:t>
            </a:r>
            <a:endParaRPr lang="en-US" sz="1000" kern="1200">
              <a:solidFill>
                <a:schemeClr val="bg1"/>
              </a:solidFill>
            </a:endParaRPr>
          </a:p>
        </p:txBody>
      </p:sp>
      <p:sp>
        <p:nvSpPr>
          <p:cNvPr id="6" name="Arrow: Notched Right 5">
            <a:extLst>
              <a:ext uri="{FF2B5EF4-FFF2-40B4-BE49-F238E27FC236}">
                <a16:creationId xmlns:a16="http://schemas.microsoft.com/office/drawing/2014/main" id="{CB39B22C-05A4-4A62-A29D-E247113BE2F3}"/>
              </a:ext>
            </a:extLst>
          </p:cNvPr>
          <p:cNvSpPr/>
          <p:nvPr/>
        </p:nvSpPr>
        <p:spPr>
          <a:xfrm>
            <a:off x="1348776" y="3690232"/>
            <a:ext cx="10720950" cy="1158372"/>
          </a:xfrm>
          <a:prstGeom prst="notchedRightArrow">
            <a:avLst/>
          </a:prstGeom>
          <a:solidFill>
            <a:schemeClr val="tx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4E15983B-6E88-F60F-5E1B-753970BDE10F}"/>
              </a:ext>
            </a:extLst>
          </p:cNvPr>
          <p:cNvSpPr/>
          <p:nvPr/>
        </p:nvSpPr>
        <p:spPr>
          <a:xfrm>
            <a:off x="1439119" y="3971550"/>
            <a:ext cx="1833977" cy="463348"/>
          </a:xfrm>
          <a:custGeom>
            <a:avLst/>
            <a:gdLst>
              <a:gd name="csX0" fmla="*/ 0 w 1853918"/>
              <a:gd name="csY0" fmla="*/ 0 h 463348"/>
              <a:gd name="csX1" fmla="*/ 1853918 w 1853918"/>
              <a:gd name="csY1" fmla="*/ 0 h 463348"/>
              <a:gd name="csX2" fmla="*/ 1853918 w 1853918"/>
              <a:gd name="csY2" fmla="*/ 463348 h 463348"/>
              <a:gd name="csX3" fmla="*/ 0 w 1853918"/>
              <a:gd name="csY3" fmla="*/ 463348 h 463348"/>
              <a:gd name="csX4" fmla="*/ 0 w 1853918"/>
              <a:gd name="csY4" fmla="*/ 0 h 463348"/>
            </a:gdLst>
            <a:ahLst/>
            <a:cxnLst>
              <a:cxn ang="0">
                <a:pos x="csX0" y="csY0"/>
              </a:cxn>
              <a:cxn ang="0">
                <a:pos x="csX1" y="csY1"/>
              </a:cxn>
              <a:cxn ang="0">
                <a:pos x="csX2" y="csY2"/>
              </a:cxn>
              <a:cxn ang="0">
                <a:pos x="csX3" y="csY3"/>
              </a:cxn>
              <a:cxn ang="0">
                <a:pos x="csX4" y="csY4"/>
              </a:cxn>
            </a:cxnLst>
            <a:rect l="l" t="t" r="r" b="b"/>
            <a:pathLst>
              <a:path w="1853918" h="463348">
                <a:moveTo>
                  <a:pt x="0" y="0"/>
                </a:moveTo>
                <a:lnTo>
                  <a:pt x="1853918" y="0"/>
                </a:lnTo>
                <a:lnTo>
                  <a:pt x="1853918" y="463348"/>
                </a:lnTo>
                <a:lnTo>
                  <a:pt x="0" y="4633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400" kern="1200" dirty="0">
                <a:solidFill>
                  <a:schemeClr val="bg1"/>
                </a:solidFill>
                <a:latin typeface="+mj-lt"/>
              </a:rPr>
              <a:t>March 2026</a:t>
            </a:r>
          </a:p>
        </p:txBody>
      </p:sp>
      <p:sp>
        <p:nvSpPr>
          <p:cNvPr id="11" name="Oval 10">
            <a:extLst>
              <a:ext uri="{FF2B5EF4-FFF2-40B4-BE49-F238E27FC236}">
                <a16:creationId xmlns:a16="http://schemas.microsoft.com/office/drawing/2014/main" id="{E3CA8582-D440-678B-3119-B3890A6AEB58}"/>
              </a:ext>
            </a:extLst>
          </p:cNvPr>
          <p:cNvSpPr/>
          <p:nvPr/>
        </p:nvSpPr>
        <p:spPr>
          <a:xfrm>
            <a:off x="2298811" y="4377411"/>
            <a:ext cx="114591" cy="115837"/>
          </a:xfrm>
          <a:prstGeom prst="ellipse">
            <a:avLst/>
          </a:prstGeom>
          <a:solidFill>
            <a:schemeClr val="accent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A0082089-9AFE-6C00-72F1-9C66DD063AD4}"/>
              </a:ext>
            </a:extLst>
          </p:cNvPr>
          <p:cNvSpPr/>
          <p:nvPr/>
        </p:nvSpPr>
        <p:spPr>
          <a:xfrm>
            <a:off x="3457406" y="3971550"/>
            <a:ext cx="1833977" cy="463348"/>
          </a:xfrm>
          <a:custGeom>
            <a:avLst/>
            <a:gdLst>
              <a:gd name="csX0" fmla="*/ 0 w 1853918"/>
              <a:gd name="csY0" fmla="*/ 0 h 463348"/>
              <a:gd name="csX1" fmla="*/ 1853918 w 1853918"/>
              <a:gd name="csY1" fmla="*/ 0 h 463348"/>
              <a:gd name="csX2" fmla="*/ 1853918 w 1853918"/>
              <a:gd name="csY2" fmla="*/ 463348 h 463348"/>
              <a:gd name="csX3" fmla="*/ 0 w 1853918"/>
              <a:gd name="csY3" fmla="*/ 463348 h 463348"/>
              <a:gd name="csX4" fmla="*/ 0 w 1853918"/>
              <a:gd name="csY4" fmla="*/ 0 h 463348"/>
            </a:gdLst>
            <a:ahLst/>
            <a:cxnLst>
              <a:cxn ang="0">
                <a:pos x="csX0" y="csY0"/>
              </a:cxn>
              <a:cxn ang="0">
                <a:pos x="csX1" y="csY1"/>
              </a:cxn>
              <a:cxn ang="0">
                <a:pos x="csX2" y="csY2"/>
              </a:cxn>
              <a:cxn ang="0">
                <a:pos x="csX3" y="csY3"/>
              </a:cxn>
              <a:cxn ang="0">
                <a:pos x="csX4" y="csY4"/>
              </a:cxn>
            </a:cxnLst>
            <a:rect l="l" t="t" r="r" b="b"/>
            <a:pathLst>
              <a:path w="1853918" h="463348">
                <a:moveTo>
                  <a:pt x="0" y="0"/>
                </a:moveTo>
                <a:lnTo>
                  <a:pt x="1853918" y="0"/>
                </a:lnTo>
                <a:lnTo>
                  <a:pt x="1853918" y="463348"/>
                </a:lnTo>
                <a:lnTo>
                  <a:pt x="0" y="4633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400" kern="1200" dirty="0">
                <a:solidFill>
                  <a:srgbClr val="FFFFFF"/>
                </a:solidFill>
                <a:latin typeface="Montserrat SemiBold"/>
                <a:ea typeface="+mn-ea"/>
                <a:cs typeface="+mn-cs"/>
              </a:rPr>
              <a:t>Spring 2026</a:t>
            </a:r>
          </a:p>
        </p:txBody>
      </p:sp>
      <p:sp>
        <p:nvSpPr>
          <p:cNvPr id="13" name="Oval 12">
            <a:extLst>
              <a:ext uri="{FF2B5EF4-FFF2-40B4-BE49-F238E27FC236}">
                <a16:creationId xmlns:a16="http://schemas.microsoft.com/office/drawing/2014/main" id="{7E9B3691-AD40-3F76-1FD1-3604C65D5E82}"/>
              </a:ext>
            </a:extLst>
          </p:cNvPr>
          <p:cNvSpPr/>
          <p:nvPr/>
        </p:nvSpPr>
        <p:spPr>
          <a:xfrm>
            <a:off x="4317098" y="4377411"/>
            <a:ext cx="114591" cy="115837"/>
          </a:xfrm>
          <a:prstGeom prst="ellipse">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 name="Freeform: Shape 14">
            <a:extLst>
              <a:ext uri="{FF2B5EF4-FFF2-40B4-BE49-F238E27FC236}">
                <a16:creationId xmlns:a16="http://schemas.microsoft.com/office/drawing/2014/main" id="{F1C3CFBF-8313-36D1-EA3B-C7A3EDF4C2B1}"/>
              </a:ext>
            </a:extLst>
          </p:cNvPr>
          <p:cNvSpPr/>
          <p:nvPr/>
        </p:nvSpPr>
        <p:spPr>
          <a:xfrm>
            <a:off x="5480346" y="3971550"/>
            <a:ext cx="1833977" cy="463348"/>
          </a:xfrm>
          <a:custGeom>
            <a:avLst/>
            <a:gdLst>
              <a:gd name="csX0" fmla="*/ 0 w 1853918"/>
              <a:gd name="csY0" fmla="*/ 0 h 463348"/>
              <a:gd name="csX1" fmla="*/ 1853918 w 1853918"/>
              <a:gd name="csY1" fmla="*/ 0 h 463348"/>
              <a:gd name="csX2" fmla="*/ 1853918 w 1853918"/>
              <a:gd name="csY2" fmla="*/ 463348 h 463348"/>
              <a:gd name="csX3" fmla="*/ 0 w 1853918"/>
              <a:gd name="csY3" fmla="*/ 463348 h 463348"/>
              <a:gd name="csX4" fmla="*/ 0 w 1853918"/>
              <a:gd name="csY4" fmla="*/ 0 h 463348"/>
            </a:gdLst>
            <a:ahLst/>
            <a:cxnLst>
              <a:cxn ang="0">
                <a:pos x="csX0" y="csY0"/>
              </a:cxn>
              <a:cxn ang="0">
                <a:pos x="csX1" y="csY1"/>
              </a:cxn>
              <a:cxn ang="0">
                <a:pos x="csX2" y="csY2"/>
              </a:cxn>
              <a:cxn ang="0">
                <a:pos x="csX3" y="csY3"/>
              </a:cxn>
              <a:cxn ang="0">
                <a:pos x="csX4" y="csY4"/>
              </a:cxn>
            </a:cxnLst>
            <a:rect l="l" t="t" r="r" b="b"/>
            <a:pathLst>
              <a:path w="1853918" h="463348">
                <a:moveTo>
                  <a:pt x="0" y="0"/>
                </a:moveTo>
                <a:lnTo>
                  <a:pt x="1853918" y="0"/>
                </a:lnTo>
                <a:lnTo>
                  <a:pt x="1853918" y="463348"/>
                </a:lnTo>
                <a:lnTo>
                  <a:pt x="0" y="4633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400" kern="1200" dirty="0">
                <a:solidFill>
                  <a:srgbClr val="FFFFFF"/>
                </a:solidFill>
                <a:latin typeface="Montserrat SemiBold"/>
                <a:ea typeface="+mn-ea"/>
                <a:cs typeface="+mn-cs"/>
              </a:rPr>
              <a:t>Summer 2026</a:t>
            </a:r>
          </a:p>
        </p:txBody>
      </p:sp>
      <p:sp>
        <p:nvSpPr>
          <p:cNvPr id="16" name="Oval 15">
            <a:extLst>
              <a:ext uri="{FF2B5EF4-FFF2-40B4-BE49-F238E27FC236}">
                <a16:creationId xmlns:a16="http://schemas.microsoft.com/office/drawing/2014/main" id="{36DB603B-3482-4AAC-4A5C-821481817A59}"/>
              </a:ext>
            </a:extLst>
          </p:cNvPr>
          <p:cNvSpPr/>
          <p:nvPr/>
        </p:nvSpPr>
        <p:spPr>
          <a:xfrm>
            <a:off x="6335386" y="4377411"/>
            <a:ext cx="114591" cy="115837"/>
          </a:xfrm>
          <a:prstGeom prst="ellipse">
            <a:avLst/>
          </a:prstGeom>
          <a:solidFill>
            <a:schemeClr val="accent5">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7" name="Freeform: Shape 16">
            <a:extLst>
              <a:ext uri="{FF2B5EF4-FFF2-40B4-BE49-F238E27FC236}">
                <a16:creationId xmlns:a16="http://schemas.microsoft.com/office/drawing/2014/main" id="{542A0807-23C6-EE18-B23A-55A8D8886DEB}"/>
              </a:ext>
            </a:extLst>
          </p:cNvPr>
          <p:cNvSpPr/>
          <p:nvPr/>
        </p:nvSpPr>
        <p:spPr>
          <a:xfrm>
            <a:off x="7493979" y="3906203"/>
            <a:ext cx="1833977" cy="463348"/>
          </a:xfrm>
          <a:custGeom>
            <a:avLst/>
            <a:gdLst>
              <a:gd name="csX0" fmla="*/ 0 w 1853918"/>
              <a:gd name="csY0" fmla="*/ 0 h 463348"/>
              <a:gd name="csX1" fmla="*/ 1853918 w 1853918"/>
              <a:gd name="csY1" fmla="*/ 0 h 463348"/>
              <a:gd name="csX2" fmla="*/ 1853918 w 1853918"/>
              <a:gd name="csY2" fmla="*/ 463348 h 463348"/>
              <a:gd name="csX3" fmla="*/ 0 w 1853918"/>
              <a:gd name="csY3" fmla="*/ 463348 h 463348"/>
              <a:gd name="csX4" fmla="*/ 0 w 1853918"/>
              <a:gd name="csY4" fmla="*/ 0 h 463348"/>
            </a:gdLst>
            <a:ahLst/>
            <a:cxnLst>
              <a:cxn ang="0">
                <a:pos x="csX0" y="csY0"/>
              </a:cxn>
              <a:cxn ang="0">
                <a:pos x="csX1" y="csY1"/>
              </a:cxn>
              <a:cxn ang="0">
                <a:pos x="csX2" y="csY2"/>
              </a:cxn>
              <a:cxn ang="0">
                <a:pos x="csX3" y="csY3"/>
              </a:cxn>
              <a:cxn ang="0">
                <a:pos x="csX4" y="csY4"/>
              </a:cxn>
            </a:cxnLst>
            <a:rect l="l" t="t" r="r" b="b"/>
            <a:pathLst>
              <a:path w="1853918" h="463348">
                <a:moveTo>
                  <a:pt x="0" y="0"/>
                </a:moveTo>
                <a:lnTo>
                  <a:pt x="1853918" y="0"/>
                </a:lnTo>
                <a:lnTo>
                  <a:pt x="1853918" y="463348"/>
                </a:lnTo>
                <a:lnTo>
                  <a:pt x="0" y="4633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400" kern="1200" dirty="0">
                <a:solidFill>
                  <a:srgbClr val="FFFFFF"/>
                </a:solidFill>
                <a:latin typeface="Montserrat SemiBold"/>
                <a:ea typeface="+mn-ea"/>
                <a:cs typeface="+mn-cs"/>
              </a:rPr>
              <a:t>Late 2026 </a:t>
            </a:r>
            <a:r>
              <a:rPr lang="en-US" sz="1000" kern="1200" dirty="0">
                <a:solidFill>
                  <a:srgbClr val="FFFFFF"/>
                </a:solidFill>
                <a:latin typeface="Montserrat SemiBold"/>
                <a:ea typeface="+mn-ea"/>
                <a:cs typeface="+mn-cs"/>
              </a:rPr>
              <a:t>(Projected)</a:t>
            </a:r>
            <a:endParaRPr lang="en-US" sz="1400" kern="1200" dirty="0">
              <a:solidFill>
                <a:srgbClr val="FFFFFF"/>
              </a:solidFill>
              <a:latin typeface="Montserrat SemiBold"/>
              <a:ea typeface="+mn-ea"/>
              <a:cs typeface="+mn-cs"/>
            </a:endParaRPr>
          </a:p>
        </p:txBody>
      </p:sp>
      <p:sp>
        <p:nvSpPr>
          <p:cNvPr id="18" name="Oval 17">
            <a:extLst>
              <a:ext uri="{FF2B5EF4-FFF2-40B4-BE49-F238E27FC236}">
                <a16:creationId xmlns:a16="http://schemas.microsoft.com/office/drawing/2014/main" id="{4C003D61-FC20-698B-DCA1-687DF6FEDBBE}"/>
              </a:ext>
            </a:extLst>
          </p:cNvPr>
          <p:cNvSpPr/>
          <p:nvPr/>
        </p:nvSpPr>
        <p:spPr>
          <a:xfrm>
            <a:off x="8353673" y="4377411"/>
            <a:ext cx="114591" cy="115837"/>
          </a:xfrm>
          <a:prstGeom prst="ellipse">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9" name="Freeform: Shape 18">
            <a:extLst>
              <a:ext uri="{FF2B5EF4-FFF2-40B4-BE49-F238E27FC236}">
                <a16:creationId xmlns:a16="http://schemas.microsoft.com/office/drawing/2014/main" id="{A62E75A0-5A7A-AC02-A79E-1335578D0389}"/>
              </a:ext>
            </a:extLst>
          </p:cNvPr>
          <p:cNvSpPr/>
          <p:nvPr/>
        </p:nvSpPr>
        <p:spPr>
          <a:xfrm>
            <a:off x="9507612" y="3971550"/>
            <a:ext cx="1833977" cy="463348"/>
          </a:xfrm>
          <a:custGeom>
            <a:avLst/>
            <a:gdLst>
              <a:gd name="csX0" fmla="*/ 0 w 1853918"/>
              <a:gd name="csY0" fmla="*/ 0 h 463348"/>
              <a:gd name="csX1" fmla="*/ 1853918 w 1853918"/>
              <a:gd name="csY1" fmla="*/ 0 h 463348"/>
              <a:gd name="csX2" fmla="*/ 1853918 w 1853918"/>
              <a:gd name="csY2" fmla="*/ 463348 h 463348"/>
              <a:gd name="csX3" fmla="*/ 0 w 1853918"/>
              <a:gd name="csY3" fmla="*/ 463348 h 463348"/>
              <a:gd name="csX4" fmla="*/ 0 w 1853918"/>
              <a:gd name="csY4" fmla="*/ 0 h 463348"/>
            </a:gdLst>
            <a:ahLst/>
            <a:cxnLst>
              <a:cxn ang="0">
                <a:pos x="csX0" y="csY0"/>
              </a:cxn>
              <a:cxn ang="0">
                <a:pos x="csX1" y="csY1"/>
              </a:cxn>
              <a:cxn ang="0">
                <a:pos x="csX2" y="csY2"/>
              </a:cxn>
              <a:cxn ang="0">
                <a:pos x="csX3" y="csY3"/>
              </a:cxn>
              <a:cxn ang="0">
                <a:pos x="csX4" y="csY4"/>
              </a:cxn>
            </a:cxnLst>
            <a:rect l="l" t="t" r="r" b="b"/>
            <a:pathLst>
              <a:path w="1853918" h="463348">
                <a:moveTo>
                  <a:pt x="0" y="0"/>
                </a:moveTo>
                <a:lnTo>
                  <a:pt x="1853918" y="0"/>
                </a:lnTo>
                <a:lnTo>
                  <a:pt x="1853918" y="463348"/>
                </a:lnTo>
                <a:lnTo>
                  <a:pt x="0" y="4633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400" kern="1200" dirty="0">
                <a:solidFill>
                  <a:srgbClr val="FFFFFF"/>
                </a:solidFill>
                <a:latin typeface="Montserrat SemiBold"/>
                <a:ea typeface="+mn-ea"/>
                <a:cs typeface="+mn-cs"/>
              </a:rPr>
              <a:t>January 2027</a:t>
            </a:r>
          </a:p>
        </p:txBody>
      </p:sp>
      <p:sp>
        <p:nvSpPr>
          <p:cNvPr id="20" name="Oval 19">
            <a:extLst>
              <a:ext uri="{FF2B5EF4-FFF2-40B4-BE49-F238E27FC236}">
                <a16:creationId xmlns:a16="http://schemas.microsoft.com/office/drawing/2014/main" id="{FCD1A34C-2970-CA8E-4CDA-FB8A21595FEB}"/>
              </a:ext>
            </a:extLst>
          </p:cNvPr>
          <p:cNvSpPr/>
          <p:nvPr/>
        </p:nvSpPr>
        <p:spPr>
          <a:xfrm>
            <a:off x="10371958" y="4377411"/>
            <a:ext cx="114591" cy="115837"/>
          </a:xfrm>
          <a:prstGeom prst="ellipse">
            <a:avLst/>
          </a:prstGeom>
          <a:solidFill>
            <a:schemeClr val="accent6">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1" name="TextBox 20">
            <a:extLst>
              <a:ext uri="{FF2B5EF4-FFF2-40B4-BE49-F238E27FC236}">
                <a16:creationId xmlns:a16="http://schemas.microsoft.com/office/drawing/2014/main" id="{D14159FE-3066-F0DC-A93B-CCC791986B7E}"/>
              </a:ext>
            </a:extLst>
          </p:cNvPr>
          <p:cNvSpPr txBox="1"/>
          <p:nvPr/>
        </p:nvSpPr>
        <p:spPr>
          <a:xfrm>
            <a:off x="107372" y="4697186"/>
            <a:ext cx="1282486" cy="738664"/>
          </a:xfrm>
          <a:prstGeom prst="homePlate">
            <a:avLst/>
          </a:prstGeom>
          <a:solidFill>
            <a:schemeClr val="tx2"/>
          </a:solidFill>
        </p:spPr>
        <p:txBody>
          <a:bodyPr wrap="square" rtlCol="0">
            <a:spAutoFit/>
          </a:bodyPr>
          <a:lstStyle/>
          <a:p>
            <a:r>
              <a:rPr lang="en-US" sz="1400" b="1" dirty="0">
                <a:solidFill>
                  <a:schemeClr val="bg1"/>
                </a:solidFill>
              </a:rPr>
              <a:t>Measure Initiative</a:t>
            </a:r>
          </a:p>
          <a:p>
            <a:r>
              <a:rPr lang="en-US" sz="1400" b="1" dirty="0">
                <a:solidFill>
                  <a:schemeClr val="bg1"/>
                </a:solidFill>
              </a:rPr>
              <a:t>Timeline</a:t>
            </a:r>
          </a:p>
        </p:txBody>
      </p:sp>
      <p:sp>
        <p:nvSpPr>
          <p:cNvPr id="22" name="TextBox 21">
            <a:extLst>
              <a:ext uri="{FF2B5EF4-FFF2-40B4-BE49-F238E27FC236}">
                <a16:creationId xmlns:a16="http://schemas.microsoft.com/office/drawing/2014/main" id="{ACC5449A-0C64-3AFA-79FB-AE25C828FCF2}"/>
              </a:ext>
            </a:extLst>
          </p:cNvPr>
          <p:cNvSpPr txBox="1"/>
          <p:nvPr/>
        </p:nvSpPr>
        <p:spPr>
          <a:xfrm>
            <a:off x="107372" y="3101545"/>
            <a:ext cx="1282486" cy="740664"/>
          </a:xfrm>
          <a:prstGeom prst="homePlate">
            <a:avLst/>
          </a:prstGeom>
          <a:solidFill>
            <a:schemeClr val="tx2"/>
          </a:solidFill>
        </p:spPr>
        <p:txBody>
          <a:bodyPr wrap="square" rtlCol="0" anchor="ctr">
            <a:noAutofit/>
          </a:bodyPr>
          <a:lstStyle/>
          <a:p>
            <a:r>
              <a:rPr lang="en-US" sz="1400" b="1" dirty="0">
                <a:solidFill>
                  <a:schemeClr val="bg1"/>
                </a:solidFill>
              </a:rPr>
              <a:t>CMS Rule </a:t>
            </a:r>
          </a:p>
          <a:p>
            <a:r>
              <a:rPr lang="en-US" sz="1400" b="1" dirty="0">
                <a:solidFill>
                  <a:schemeClr val="bg1"/>
                </a:solidFill>
              </a:rPr>
              <a:t>Timeline</a:t>
            </a:r>
          </a:p>
        </p:txBody>
      </p:sp>
      <p:sp>
        <p:nvSpPr>
          <p:cNvPr id="35" name="Freeform: Shape 34">
            <a:extLst>
              <a:ext uri="{FF2B5EF4-FFF2-40B4-BE49-F238E27FC236}">
                <a16:creationId xmlns:a16="http://schemas.microsoft.com/office/drawing/2014/main" id="{0D33EB85-3BC5-03EC-0E6E-FBA8695D9549}"/>
              </a:ext>
            </a:extLst>
          </p:cNvPr>
          <p:cNvSpPr/>
          <p:nvPr/>
        </p:nvSpPr>
        <p:spPr>
          <a:xfrm>
            <a:off x="1430940" y="1584961"/>
            <a:ext cx="1853922" cy="2259128"/>
          </a:xfrm>
          <a:custGeom>
            <a:avLst/>
            <a:gdLst>
              <a:gd name="csX0" fmla="*/ 0 w 1750875"/>
              <a:gd name="csY0" fmla="*/ 0 h 4458480"/>
              <a:gd name="csX1" fmla="*/ 1750875 w 1750875"/>
              <a:gd name="csY1" fmla="*/ 0 h 4458480"/>
              <a:gd name="csX2" fmla="*/ 1750875 w 1750875"/>
              <a:gd name="csY2" fmla="*/ 4458480 h 4458480"/>
              <a:gd name="csX3" fmla="*/ 0 w 1750875"/>
              <a:gd name="csY3" fmla="*/ 4458480 h 4458480"/>
              <a:gd name="csX4" fmla="*/ 0 w 1750875"/>
              <a:gd name="csY4" fmla="*/ 0 h 4458480"/>
            </a:gdLst>
            <a:ahLst/>
            <a:cxnLst>
              <a:cxn ang="0">
                <a:pos x="csX0" y="csY0"/>
              </a:cxn>
              <a:cxn ang="0">
                <a:pos x="csX1" y="csY1"/>
              </a:cxn>
              <a:cxn ang="0">
                <a:pos x="csX2" y="csY2"/>
              </a:cxn>
              <a:cxn ang="0">
                <a:pos x="csX3" y="csY3"/>
              </a:cxn>
              <a:cxn ang="0">
                <a:pos x="csX4" y="csY4"/>
              </a:cxn>
            </a:cxnLst>
            <a:rect l="l" t="t" r="r" b="b"/>
            <a:pathLst>
              <a:path w="1750875" h="4458480">
                <a:moveTo>
                  <a:pt x="0" y="0"/>
                </a:moveTo>
                <a:lnTo>
                  <a:pt x="1750875" y="0"/>
                </a:lnTo>
                <a:lnTo>
                  <a:pt x="1750875" y="4458480"/>
                </a:lnTo>
                <a:lnTo>
                  <a:pt x="0" y="4458480"/>
                </a:lnTo>
                <a:lnTo>
                  <a:pt x="0" y="0"/>
                </a:lnTo>
                <a:close/>
              </a:path>
            </a:pathLst>
          </a:custGeom>
          <a:solidFill>
            <a:schemeClr val="accent2">
              <a:lumMod val="50000"/>
              <a:alpha val="90000"/>
            </a:schemeClr>
          </a:solidFill>
          <a:ln>
            <a:noFill/>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marL="0" lvl="1" algn="l" defTabSz="444500">
              <a:lnSpc>
                <a:spcPct val="90000"/>
              </a:lnSpc>
              <a:spcBef>
                <a:spcPct val="0"/>
              </a:spcBef>
            </a:pPr>
            <a:r>
              <a:rPr lang="en-US" sz="1000" b="1" kern="1200" dirty="0">
                <a:solidFill>
                  <a:schemeClr val="bg1"/>
                </a:solidFill>
              </a:rPr>
              <a:t>CMS</a:t>
            </a:r>
            <a:r>
              <a:rPr lang="en-US" sz="1000" kern="1200" dirty="0">
                <a:solidFill>
                  <a:schemeClr val="bg1"/>
                </a:solidFill>
              </a:rPr>
              <a:t> will highlight national priorities in organ donation and </a:t>
            </a:r>
            <a:r>
              <a:rPr lang="en-US" sz="1000" kern="1200">
                <a:solidFill>
                  <a:schemeClr val="bg1"/>
                </a:solidFill>
              </a:rPr>
              <a:t>transplantation reinforcing </a:t>
            </a:r>
            <a:r>
              <a:rPr lang="en-US" sz="1000" kern="1200" dirty="0">
                <a:solidFill>
                  <a:schemeClr val="bg1"/>
                </a:solidFill>
              </a:rPr>
              <a:t>expectations for access, collaboration, and accountability. Additionally, the public comment period will close on the </a:t>
            </a:r>
            <a:r>
              <a:rPr lang="en-US" sz="1000" u="sng" kern="1200" dirty="0">
                <a:solidFill>
                  <a:schemeClr val="bg1"/>
                </a:solidFill>
                <a:hlinkClick r:id="rId2">
                  <a:extLst>
                    <a:ext uri="{A12FA001-AC4F-418D-AE19-62706E023703}">
                      <ahyp:hlinkClr xmlns:ahyp="http://schemas.microsoft.com/office/drawing/2018/hyperlinkcolor" val="tx"/>
                    </a:ext>
                  </a:extLst>
                </a:hlinkClick>
              </a:rPr>
              <a:t>proposed Conditions for Coverage</a:t>
            </a:r>
            <a:r>
              <a:rPr lang="en-US" sz="1000" kern="1200" dirty="0">
                <a:solidFill>
                  <a:schemeClr val="bg1"/>
                </a:solidFill>
              </a:rPr>
              <a:t> revisions. See via the </a:t>
            </a:r>
            <a:r>
              <a:rPr lang="en-US" sz="1000" u="sng" kern="1200" dirty="0">
                <a:solidFill>
                  <a:schemeClr val="bg1"/>
                </a:solidFill>
                <a:hlinkClick r:id="rId3">
                  <a:extLst>
                    <a:ext uri="{A12FA001-AC4F-418D-AE19-62706E023703}">
                      <ahyp:hlinkClr xmlns:ahyp="http://schemas.microsoft.com/office/drawing/2018/hyperlinkcolor" val="tx"/>
                    </a:ext>
                  </a:extLst>
                </a:hlinkClick>
              </a:rPr>
              <a:t>Federal Register</a:t>
            </a:r>
            <a:r>
              <a:rPr lang="en-US" sz="1000" kern="1200" dirty="0">
                <a:solidFill>
                  <a:schemeClr val="bg1"/>
                </a:solidFill>
              </a:rPr>
              <a:t>.</a:t>
            </a:r>
          </a:p>
        </p:txBody>
      </p:sp>
      <p:sp>
        <p:nvSpPr>
          <p:cNvPr id="38" name="TextBox 37">
            <a:extLst>
              <a:ext uri="{FF2B5EF4-FFF2-40B4-BE49-F238E27FC236}">
                <a16:creationId xmlns:a16="http://schemas.microsoft.com/office/drawing/2014/main" id="{00F8B228-3019-33CC-C65B-8022D276BEF8}"/>
              </a:ext>
            </a:extLst>
          </p:cNvPr>
          <p:cNvSpPr txBox="1"/>
          <p:nvPr/>
        </p:nvSpPr>
        <p:spPr>
          <a:xfrm>
            <a:off x="3447762" y="4697186"/>
            <a:ext cx="1853922" cy="1708158"/>
          </a:xfrm>
          <a:prstGeom prst="rect">
            <a:avLst/>
          </a:prstGeom>
          <a:solidFill>
            <a:schemeClr val="accent3"/>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marL="0" lvl="1" algn="l" defTabSz="444500">
              <a:lnSpc>
                <a:spcPct val="90000"/>
              </a:lnSpc>
              <a:spcBef>
                <a:spcPct val="0"/>
              </a:spcBef>
            </a:pPr>
            <a:r>
              <a:rPr lang="en-US" sz="1000" b="1" kern="1200">
                <a:solidFill>
                  <a:schemeClr val="bg1"/>
                </a:solidFill>
              </a:rPr>
              <a:t>Metrics Project </a:t>
            </a:r>
            <a:r>
              <a:rPr lang="en-US" sz="1000" b="0" kern="1200">
                <a:solidFill>
                  <a:schemeClr val="bg1"/>
                </a:solidFill>
              </a:rPr>
              <a:t>will complete Round 1 measure testing and FMS submission, continue working on the OPO data infrastructure for measurement.</a:t>
            </a:r>
            <a:endParaRPr lang="en-US" sz="1000" b="1" kern="1200">
              <a:solidFill>
                <a:schemeClr val="bg1"/>
              </a:solidFill>
            </a:endParaRPr>
          </a:p>
        </p:txBody>
      </p:sp>
      <p:sp>
        <p:nvSpPr>
          <p:cNvPr id="39" name="Freeform: Shape 38">
            <a:extLst>
              <a:ext uri="{FF2B5EF4-FFF2-40B4-BE49-F238E27FC236}">
                <a16:creationId xmlns:a16="http://schemas.microsoft.com/office/drawing/2014/main" id="{60D738DE-E4EF-4986-0DED-5D1D3096C13F}"/>
              </a:ext>
            </a:extLst>
          </p:cNvPr>
          <p:cNvSpPr/>
          <p:nvPr/>
        </p:nvSpPr>
        <p:spPr>
          <a:xfrm>
            <a:off x="5464583" y="4697186"/>
            <a:ext cx="1853922" cy="1708158"/>
          </a:xfrm>
          <a:custGeom>
            <a:avLst/>
            <a:gdLst>
              <a:gd name="csX0" fmla="*/ 0 w 1750875"/>
              <a:gd name="csY0" fmla="*/ 0 h 4458480"/>
              <a:gd name="csX1" fmla="*/ 1750875 w 1750875"/>
              <a:gd name="csY1" fmla="*/ 0 h 4458480"/>
              <a:gd name="csX2" fmla="*/ 1750875 w 1750875"/>
              <a:gd name="csY2" fmla="*/ 4458480 h 4458480"/>
              <a:gd name="csX3" fmla="*/ 0 w 1750875"/>
              <a:gd name="csY3" fmla="*/ 4458480 h 4458480"/>
              <a:gd name="csX4" fmla="*/ 0 w 1750875"/>
              <a:gd name="csY4" fmla="*/ 0 h 4458480"/>
            </a:gdLst>
            <a:ahLst/>
            <a:cxnLst>
              <a:cxn ang="0">
                <a:pos x="csX0" y="csY0"/>
              </a:cxn>
              <a:cxn ang="0">
                <a:pos x="csX1" y="csY1"/>
              </a:cxn>
              <a:cxn ang="0">
                <a:pos x="csX2" y="csY2"/>
              </a:cxn>
              <a:cxn ang="0">
                <a:pos x="csX3" y="csY3"/>
              </a:cxn>
              <a:cxn ang="0">
                <a:pos x="csX4" y="csY4"/>
              </a:cxn>
            </a:cxnLst>
            <a:rect l="l" t="t" r="r" b="b"/>
            <a:pathLst>
              <a:path w="1750875" h="4458480">
                <a:moveTo>
                  <a:pt x="0" y="0"/>
                </a:moveTo>
                <a:lnTo>
                  <a:pt x="1750875" y="0"/>
                </a:lnTo>
                <a:lnTo>
                  <a:pt x="1750875" y="4458480"/>
                </a:lnTo>
                <a:lnTo>
                  <a:pt x="0" y="4458480"/>
                </a:lnTo>
                <a:lnTo>
                  <a:pt x="0" y="0"/>
                </a:lnTo>
                <a:close/>
              </a:path>
            </a:pathLst>
          </a:custGeom>
          <a:solidFill>
            <a:schemeClr val="accent5">
              <a:lumMod val="50000"/>
              <a:alpha val="90000"/>
            </a:schemeClr>
          </a:solidFill>
          <a:ln>
            <a:noFill/>
          </a:ln>
        </p:spPr>
        <p:style>
          <a:lnRef idx="2">
            <a:schemeClr val="accent3">
              <a:tint val="40000"/>
              <a:alpha val="90000"/>
              <a:hueOff val="-7263358"/>
              <a:satOff val="8034"/>
              <a:lumOff val="1770"/>
              <a:alphaOff val="0"/>
            </a:schemeClr>
          </a:lnRef>
          <a:fillRef idx="1">
            <a:schemeClr val="accent3">
              <a:tint val="40000"/>
              <a:alpha val="90000"/>
              <a:hueOff val="-7263358"/>
              <a:satOff val="8034"/>
              <a:lumOff val="1770"/>
              <a:alphaOff val="0"/>
            </a:schemeClr>
          </a:fillRef>
          <a:effectRef idx="0">
            <a:schemeClr val="accent3">
              <a:tint val="40000"/>
              <a:alpha val="90000"/>
              <a:hueOff val="-7263358"/>
              <a:satOff val="8034"/>
              <a:lumOff val="1770"/>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marL="0" lvl="1" algn="l" defTabSz="444500">
              <a:lnSpc>
                <a:spcPct val="90000"/>
              </a:lnSpc>
              <a:spcBef>
                <a:spcPct val="0"/>
              </a:spcBef>
            </a:pPr>
            <a:r>
              <a:rPr lang="en-US" sz="1000" b="1" kern="1200">
                <a:solidFill>
                  <a:schemeClr val="bg1"/>
                </a:solidFill>
              </a:rPr>
              <a:t>Metrics Project </a:t>
            </a:r>
            <a:r>
              <a:rPr lang="en-US" sz="1000" b="0" kern="1200">
                <a:solidFill>
                  <a:schemeClr val="bg1"/>
                </a:solidFill>
              </a:rPr>
              <a:t>will participate in Round 1 measure endorsement processes, and continue preparing Round 2 measures for submission, and conduct quality improvement planning.</a:t>
            </a:r>
            <a:endParaRPr lang="en-US" sz="1000" b="1" kern="1200">
              <a:solidFill>
                <a:schemeClr val="bg1"/>
              </a:solidFill>
            </a:endParaRPr>
          </a:p>
        </p:txBody>
      </p:sp>
      <p:sp>
        <p:nvSpPr>
          <p:cNvPr id="40" name="Freeform: Shape 39">
            <a:extLst>
              <a:ext uri="{FF2B5EF4-FFF2-40B4-BE49-F238E27FC236}">
                <a16:creationId xmlns:a16="http://schemas.microsoft.com/office/drawing/2014/main" id="{00183001-66C6-2FDE-A69D-18FEF8519B13}"/>
              </a:ext>
            </a:extLst>
          </p:cNvPr>
          <p:cNvSpPr/>
          <p:nvPr/>
        </p:nvSpPr>
        <p:spPr>
          <a:xfrm>
            <a:off x="7481403" y="1584961"/>
            <a:ext cx="1853922" cy="2259128"/>
          </a:xfrm>
          <a:custGeom>
            <a:avLst/>
            <a:gdLst>
              <a:gd name="csX0" fmla="*/ 0 w 1750875"/>
              <a:gd name="csY0" fmla="*/ 0 h 4458480"/>
              <a:gd name="csX1" fmla="*/ 1750875 w 1750875"/>
              <a:gd name="csY1" fmla="*/ 0 h 4458480"/>
              <a:gd name="csX2" fmla="*/ 1750875 w 1750875"/>
              <a:gd name="csY2" fmla="*/ 4458480 h 4458480"/>
              <a:gd name="csX3" fmla="*/ 0 w 1750875"/>
              <a:gd name="csY3" fmla="*/ 4458480 h 4458480"/>
              <a:gd name="csX4" fmla="*/ 0 w 1750875"/>
              <a:gd name="csY4" fmla="*/ 0 h 4458480"/>
            </a:gdLst>
            <a:ahLst/>
            <a:cxnLst>
              <a:cxn ang="0">
                <a:pos x="csX0" y="csY0"/>
              </a:cxn>
              <a:cxn ang="0">
                <a:pos x="csX1" y="csY1"/>
              </a:cxn>
              <a:cxn ang="0">
                <a:pos x="csX2" y="csY2"/>
              </a:cxn>
              <a:cxn ang="0">
                <a:pos x="csX3" y="csY3"/>
              </a:cxn>
              <a:cxn ang="0">
                <a:pos x="csX4" y="csY4"/>
              </a:cxn>
            </a:cxnLst>
            <a:rect l="l" t="t" r="r" b="b"/>
            <a:pathLst>
              <a:path w="1750875" h="4458480">
                <a:moveTo>
                  <a:pt x="0" y="0"/>
                </a:moveTo>
                <a:lnTo>
                  <a:pt x="1750875" y="0"/>
                </a:lnTo>
                <a:lnTo>
                  <a:pt x="1750875" y="4458480"/>
                </a:lnTo>
                <a:lnTo>
                  <a:pt x="0" y="4458480"/>
                </a:lnTo>
                <a:lnTo>
                  <a:pt x="0" y="0"/>
                </a:lnTo>
                <a:close/>
              </a:path>
            </a:pathLst>
          </a:custGeom>
          <a:solidFill>
            <a:schemeClr val="accent1">
              <a:alpha val="89804"/>
            </a:schemeClr>
          </a:solidFill>
          <a:ln>
            <a:noFill/>
          </a:ln>
        </p:spPr>
        <p:style>
          <a:lnRef idx="2">
            <a:schemeClr val="accent3">
              <a:tint val="40000"/>
              <a:alpha val="90000"/>
              <a:hueOff val="-10895036"/>
              <a:satOff val="12051"/>
              <a:lumOff val="2655"/>
              <a:alphaOff val="0"/>
            </a:schemeClr>
          </a:lnRef>
          <a:fillRef idx="1">
            <a:schemeClr val="accent3">
              <a:tint val="40000"/>
              <a:alpha val="90000"/>
              <a:hueOff val="-10895036"/>
              <a:satOff val="12051"/>
              <a:lumOff val="2655"/>
              <a:alphaOff val="0"/>
            </a:schemeClr>
          </a:fillRef>
          <a:effectRef idx="0">
            <a:schemeClr val="accent3">
              <a:tint val="40000"/>
              <a:alpha val="90000"/>
              <a:hueOff val="-10895036"/>
              <a:satOff val="12051"/>
              <a:lumOff val="2655"/>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marL="0" lvl="1" algn="l" defTabSz="444500">
              <a:lnSpc>
                <a:spcPct val="90000"/>
              </a:lnSpc>
              <a:spcBef>
                <a:spcPct val="0"/>
              </a:spcBef>
            </a:pPr>
            <a:r>
              <a:rPr lang="en-US" sz="1000" b="1" kern="1200">
                <a:solidFill>
                  <a:schemeClr val="bg1"/>
                </a:solidFill>
              </a:rPr>
              <a:t>CMS </a:t>
            </a:r>
            <a:r>
              <a:rPr lang="en-US" sz="1000" kern="1200">
                <a:solidFill>
                  <a:schemeClr val="bg1"/>
                </a:solidFill>
              </a:rPr>
              <a:t>anticipates issuing the OPO Conditions for Coverage Final Rule (CMS-3409-P). </a:t>
            </a:r>
            <a:r>
              <a:rPr lang="en-US" sz="1000" b="1" kern="1200">
                <a:solidFill>
                  <a:schemeClr val="bg1"/>
                </a:solidFill>
              </a:rPr>
              <a:t>Following the final rule going into effect 60 days after publication</a:t>
            </a:r>
            <a:r>
              <a:rPr lang="en-US" sz="1000" kern="1200">
                <a:solidFill>
                  <a:schemeClr val="bg1"/>
                </a:solidFill>
              </a:rPr>
              <a:t> – CMS will initiate recertification or decertification actions for Tier 2 and Tier 3 OPOs, consistent with regulatory timelines.</a:t>
            </a:r>
          </a:p>
        </p:txBody>
      </p:sp>
      <p:sp>
        <p:nvSpPr>
          <p:cNvPr id="41" name="Freeform: Shape 40">
            <a:extLst>
              <a:ext uri="{FF2B5EF4-FFF2-40B4-BE49-F238E27FC236}">
                <a16:creationId xmlns:a16="http://schemas.microsoft.com/office/drawing/2014/main" id="{1FF4684F-4F55-9F49-A593-05B96D5330B9}"/>
              </a:ext>
            </a:extLst>
          </p:cNvPr>
          <p:cNvSpPr/>
          <p:nvPr/>
        </p:nvSpPr>
        <p:spPr>
          <a:xfrm>
            <a:off x="9498225" y="1584960"/>
            <a:ext cx="1853922" cy="2259128"/>
          </a:xfrm>
          <a:custGeom>
            <a:avLst/>
            <a:gdLst>
              <a:gd name="csX0" fmla="*/ 0 w 1750875"/>
              <a:gd name="csY0" fmla="*/ 0 h 4458480"/>
              <a:gd name="csX1" fmla="*/ 1750875 w 1750875"/>
              <a:gd name="csY1" fmla="*/ 0 h 4458480"/>
              <a:gd name="csX2" fmla="*/ 1750875 w 1750875"/>
              <a:gd name="csY2" fmla="*/ 4458480 h 4458480"/>
              <a:gd name="csX3" fmla="*/ 0 w 1750875"/>
              <a:gd name="csY3" fmla="*/ 4458480 h 4458480"/>
              <a:gd name="csX4" fmla="*/ 0 w 1750875"/>
              <a:gd name="csY4" fmla="*/ 0 h 4458480"/>
            </a:gdLst>
            <a:ahLst/>
            <a:cxnLst>
              <a:cxn ang="0">
                <a:pos x="csX0" y="csY0"/>
              </a:cxn>
              <a:cxn ang="0">
                <a:pos x="csX1" y="csY1"/>
              </a:cxn>
              <a:cxn ang="0">
                <a:pos x="csX2" y="csY2"/>
              </a:cxn>
              <a:cxn ang="0">
                <a:pos x="csX3" y="csY3"/>
              </a:cxn>
              <a:cxn ang="0">
                <a:pos x="csX4" y="csY4"/>
              </a:cxn>
            </a:cxnLst>
            <a:rect l="l" t="t" r="r" b="b"/>
            <a:pathLst>
              <a:path w="1750875" h="4458480">
                <a:moveTo>
                  <a:pt x="0" y="0"/>
                </a:moveTo>
                <a:lnTo>
                  <a:pt x="1750875" y="0"/>
                </a:lnTo>
                <a:lnTo>
                  <a:pt x="1750875" y="4458480"/>
                </a:lnTo>
                <a:lnTo>
                  <a:pt x="0" y="4458480"/>
                </a:lnTo>
                <a:lnTo>
                  <a:pt x="0" y="0"/>
                </a:lnTo>
                <a:close/>
              </a:path>
            </a:pathLst>
          </a:custGeom>
          <a:solidFill>
            <a:schemeClr val="accent6">
              <a:lumMod val="50000"/>
              <a:alpha val="90000"/>
            </a:schemeClr>
          </a:solidFill>
          <a:ln>
            <a:noFill/>
          </a:ln>
        </p:spPr>
        <p:style>
          <a:lnRef idx="2">
            <a:schemeClr val="accent3">
              <a:tint val="40000"/>
              <a:alpha val="90000"/>
              <a:hueOff val="-14526715"/>
              <a:satOff val="16068"/>
              <a:lumOff val="3540"/>
              <a:alphaOff val="0"/>
            </a:schemeClr>
          </a:lnRef>
          <a:fillRef idx="1">
            <a:schemeClr val="accent3">
              <a:tint val="40000"/>
              <a:alpha val="90000"/>
              <a:hueOff val="-14526715"/>
              <a:satOff val="16068"/>
              <a:lumOff val="3540"/>
              <a:alphaOff val="0"/>
            </a:schemeClr>
          </a:fillRef>
          <a:effectRef idx="0">
            <a:schemeClr val="accent3">
              <a:tint val="40000"/>
              <a:alpha val="90000"/>
              <a:hueOff val="-14526715"/>
              <a:satOff val="16068"/>
              <a:lumOff val="3540"/>
              <a:alphaOff val="0"/>
            </a:schemeClr>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marL="0" lvl="1" algn="l" defTabSz="444500">
              <a:lnSpc>
                <a:spcPct val="90000"/>
              </a:lnSpc>
              <a:spcBef>
                <a:spcPct val="0"/>
              </a:spcBef>
            </a:pPr>
            <a:r>
              <a:rPr lang="en-US" sz="1000" b="1" kern="1200">
                <a:solidFill>
                  <a:schemeClr val="bg1"/>
                </a:solidFill>
              </a:rPr>
              <a:t>CMS</a:t>
            </a:r>
            <a:r>
              <a:rPr lang="en-US" sz="1000" kern="1200">
                <a:solidFill>
                  <a:schemeClr val="bg1"/>
                </a:solidFill>
              </a:rPr>
              <a:t> current OPO agreements expire; if there is insufficient time prior to the expiration of an OPO agreement to allow for competition of an open service area and, if necessary, transition of the service area to a successor OPO, CMS will issue extensions as necessary to ensure continuity of the nation’s organ donation and transplantation system.</a:t>
            </a:r>
          </a:p>
        </p:txBody>
      </p:sp>
    </p:spTree>
    <p:extLst>
      <p:ext uri="{BB962C8B-B14F-4D97-AF65-F5344CB8AC3E}">
        <p14:creationId xmlns:p14="http://schemas.microsoft.com/office/powerpoint/2010/main" val="285541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A650-236D-4240-84C7-D01FF3F6A4D2}"/>
              </a:ext>
            </a:extLst>
          </p:cNvPr>
          <p:cNvSpPr>
            <a:spLocks noGrp="1"/>
          </p:cNvSpPr>
          <p:nvPr>
            <p:ph type="ctrTitle"/>
          </p:nvPr>
        </p:nvSpPr>
        <p:spPr/>
        <p:txBody>
          <a:bodyPr/>
          <a:lstStyle/>
          <a:p>
            <a:r>
              <a:rPr lang="en-US" dirty="0"/>
              <a:t>Thank you!</a:t>
            </a:r>
          </a:p>
        </p:txBody>
      </p:sp>
      <p:sp>
        <p:nvSpPr>
          <p:cNvPr id="5" name="Text Placeholder 4">
            <a:extLst>
              <a:ext uri="{FF2B5EF4-FFF2-40B4-BE49-F238E27FC236}">
                <a16:creationId xmlns:a16="http://schemas.microsoft.com/office/drawing/2014/main" id="{F8F188F4-E856-4933-A6C6-AFA5469BDBE3}"/>
              </a:ext>
            </a:extLst>
          </p:cNvPr>
          <p:cNvSpPr>
            <a:spLocks noGrp="1"/>
          </p:cNvSpPr>
          <p:nvPr>
            <p:ph type="body" sz="quarter" idx="10"/>
          </p:nvPr>
        </p:nvSpPr>
        <p:spPr/>
        <p:txBody>
          <a:bodyPr>
            <a:normAutofit/>
          </a:bodyPr>
          <a:lstStyle/>
          <a:p>
            <a:pPr marL="0" indent="0">
              <a:buNone/>
            </a:pPr>
            <a:r>
              <a:rPr lang="en-US" dirty="0"/>
              <a:t>Ways you can reach me:</a:t>
            </a:r>
          </a:p>
          <a:p>
            <a:pPr marL="0" indent="0">
              <a:buNone/>
            </a:pPr>
            <a:r>
              <a:rPr lang="en-US" dirty="0">
                <a:hlinkClick r:id="rId2"/>
              </a:rPr>
              <a:t>Jean.oconnor@uga.edu</a:t>
            </a:r>
            <a:r>
              <a:rPr lang="en-US" dirty="0"/>
              <a:t> </a:t>
            </a:r>
          </a:p>
          <a:p>
            <a:pPr marL="0" indent="0">
              <a:buNone/>
            </a:pPr>
            <a:r>
              <a:rPr lang="en-US" dirty="0">
                <a:hlinkClick r:id="rId3"/>
              </a:rPr>
              <a:t>joconnor@econometricainc.com</a:t>
            </a:r>
            <a:r>
              <a:rPr lang="en-US" dirty="0"/>
              <a:t> </a:t>
            </a:r>
          </a:p>
        </p:txBody>
      </p:sp>
      <p:sp>
        <p:nvSpPr>
          <p:cNvPr id="4" name="Slide Number Placeholder 3">
            <a:extLst>
              <a:ext uri="{FF2B5EF4-FFF2-40B4-BE49-F238E27FC236}">
                <a16:creationId xmlns:a16="http://schemas.microsoft.com/office/drawing/2014/main" id="{EBEC3461-61D1-DE0C-9A3D-704E852CA4E0}"/>
              </a:ext>
            </a:extLst>
          </p:cNvPr>
          <p:cNvSpPr>
            <a:spLocks noGrp="1"/>
          </p:cNvSpPr>
          <p:nvPr>
            <p:ph type="sldNum" sz="quarter" idx="4294967295"/>
          </p:nvPr>
        </p:nvSpPr>
        <p:spPr>
          <a:xfrm>
            <a:off x="11618913" y="6426200"/>
            <a:ext cx="573087" cy="344488"/>
          </a:xfrm>
        </p:spPr>
        <p:txBody>
          <a:bodyPr/>
          <a:lstStyle/>
          <a:p>
            <a:fld id="{03AFC407-FF81-462F-996C-C46BB9BF4FCD}" type="slidenum">
              <a:rPr lang="en-US" smtClean="0"/>
              <a:t>11</a:t>
            </a:fld>
            <a:endParaRPr lang="en-US"/>
          </a:p>
        </p:txBody>
      </p:sp>
    </p:spTree>
    <p:extLst>
      <p:ext uri="{BB962C8B-B14F-4D97-AF65-F5344CB8AC3E}">
        <p14:creationId xmlns:p14="http://schemas.microsoft.com/office/powerpoint/2010/main" val="314450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B9C400-770B-AF10-736A-F594F6CE7FE0}"/>
              </a:ext>
            </a:extLst>
          </p:cNvPr>
          <p:cNvSpPr>
            <a:spLocks noGrp="1"/>
          </p:cNvSpPr>
          <p:nvPr>
            <p:ph type="title"/>
          </p:nvPr>
        </p:nvSpPr>
        <p:spPr/>
        <p:txBody>
          <a:bodyPr/>
          <a:lstStyle/>
          <a:p>
            <a:r>
              <a:rPr lang="en-US"/>
              <a:t>Disclosures	</a:t>
            </a:r>
          </a:p>
        </p:txBody>
      </p:sp>
      <p:sp>
        <p:nvSpPr>
          <p:cNvPr id="6" name="Content Placeholder 5">
            <a:extLst>
              <a:ext uri="{FF2B5EF4-FFF2-40B4-BE49-F238E27FC236}">
                <a16:creationId xmlns:a16="http://schemas.microsoft.com/office/drawing/2014/main" id="{AB37DF46-0AFC-4FBA-6652-E5BB3A67E999}"/>
              </a:ext>
            </a:extLst>
          </p:cNvPr>
          <p:cNvSpPr>
            <a:spLocks noGrp="1"/>
          </p:cNvSpPr>
          <p:nvPr>
            <p:ph idx="1"/>
          </p:nvPr>
        </p:nvSpPr>
        <p:spPr/>
        <p:txBody>
          <a:bodyPr/>
          <a:lstStyle/>
          <a:p>
            <a:r>
              <a:rPr lang="en-US" dirty="0"/>
              <a:t>The author is employed by Econometrica, and Econometrica is under contract to AOPO to work with the OPOs to develop the measures discussed in this presentation.</a:t>
            </a:r>
          </a:p>
          <a:p>
            <a:pPr marL="0" indent="0">
              <a:buNone/>
            </a:pPr>
            <a:endParaRPr lang="en-US" dirty="0"/>
          </a:p>
        </p:txBody>
      </p:sp>
      <p:sp>
        <p:nvSpPr>
          <p:cNvPr id="4" name="Slide Number Placeholder 3">
            <a:extLst>
              <a:ext uri="{FF2B5EF4-FFF2-40B4-BE49-F238E27FC236}">
                <a16:creationId xmlns:a16="http://schemas.microsoft.com/office/drawing/2014/main" id="{E3EE7A5B-0FBA-1074-26C3-30D421B11498}"/>
              </a:ext>
            </a:extLst>
          </p:cNvPr>
          <p:cNvSpPr>
            <a:spLocks noGrp="1"/>
          </p:cNvSpPr>
          <p:nvPr>
            <p:ph type="sldNum" sz="quarter" idx="10"/>
          </p:nvPr>
        </p:nvSpPr>
        <p:spPr/>
        <p:txBody>
          <a:bodyPr/>
          <a:lstStyle/>
          <a:p>
            <a:fld id="{03AFC407-FF81-462F-996C-C46BB9BF4FCD}" type="slidenum">
              <a:rPr lang="en-US" smtClean="0"/>
              <a:t>2</a:t>
            </a:fld>
            <a:endParaRPr lang="en-US"/>
          </a:p>
        </p:txBody>
      </p:sp>
    </p:spTree>
    <p:extLst>
      <p:ext uri="{BB962C8B-B14F-4D97-AF65-F5344CB8AC3E}">
        <p14:creationId xmlns:p14="http://schemas.microsoft.com/office/powerpoint/2010/main" val="3571845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9067D-5B8E-108C-C192-E62FE02E8321}"/>
              </a:ext>
            </a:extLst>
          </p:cNvPr>
          <p:cNvSpPr>
            <a:spLocks noGrp="1"/>
          </p:cNvSpPr>
          <p:nvPr>
            <p:ph type="title"/>
          </p:nvPr>
        </p:nvSpPr>
        <p:spPr/>
        <p:txBody>
          <a:bodyPr/>
          <a:lstStyle/>
          <a:p>
            <a:r>
              <a:rPr lang="en-US" dirty="0"/>
              <a:t>Understanding Organ Donation in the U.S.</a:t>
            </a:r>
          </a:p>
        </p:txBody>
      </p:sp>
      <p:sp>
        <p:nvSpPr>
          <p:cNvPr id="4" name="Slide Number Placeholder 3">
            <a:extLst>
              <a:ext uri="{FF2B5EF4-FFF2-40B4-BE49-F238E27FC236}">
                <a16:creationId xmlns:a16="http://schemas.microsoft.com/office/drawing/2014/main" id="{3F7DE9FB-9A01-D195-2F48-01369907E281}"/>
              </a:ext>
            </a:extLst>
          </p:cNvPr>
          <p:cNvSpPr>
            <a:spLocks noGrp="1"/>
          </p:cNvSpPr>
          <p:nvPr>
            <p:ph type="sldNum" sz="quarter" idx="10"/>
          </p:nvPr>
        </p:nvSpPr>
        <p:spPr/>
        <p:txBody>
          <a:bodyPr/>
          <a:lstStyle/>
          <a:p>
            <a:fld id="{03AFC407-FF81-462F-996C-C46BB9BF4FCD}" type="slidenum">
              <a:rPr lang="en-US" smtClean="0"/>
              <a:t>3</a:t>
            </a:fld>
            <a:endParaRPr lang="en-US"/>
          </a:p>
        </p:txBody>
      </p:sp>
      <p:pic>
        <p:nvPicPr>
          <p:cNvPr id="5" name="Content Placeholder 4">
            <a:extLst>
              <a:ext uri="{FF2B5EF4-FFF2-40B4-BE49-F238E27FC236}">
                <a16:creationId xmlns:a16="http://schemas.microsoft.com/office/drawing/2014/main" id="{53A12C58-4543-3AE0-4779-D8A0165D4516}"/>
              </a:ext>
            </a:extLst>
          </p:cNvPr>
          <p:cNvPicPr>
            <a:picLocks noGrp="1" noChangeAspect="1"/>
          </p:cNvPicPr>
          <p:nvPr>
            <p:ph idx="1"/>
          </p:nvPr>
        </p:nvPicPr>
        <p:blipFill>
          <a:blip r:embed="rId3"/>
          <a:stretch>
            <a:fillRect/>
          </a:stretch>
        </p:blipFill>
        <p:spPr>
          <a:xfrm>
            <a:off x="566669" y="1312862"/>
            <a:ext cx="4863032" cy="4682421"/>
          </a:xfrm>
          <a:prstGeom prst="rect">
            <a:avLst/>
          </a:prstGeom>
        </p:spPr>
      </p:pic>
      <p:sp>
        <p:nvSpPr>
          <p:cNvPr id="7" name="TextBox 6">
            <a:extLst>
              <a:ext uri="{FF2B5EF4-FFF2-40B4-BE49-F238E27FC236}">
                <a16:creationId xmlns:a16="http://schemas.microsoft.com/office/drawing/2014/main" id="{592DE7AF-4A24-1D71-14AF-988C06844CDF}"/>
              </a:ext>
            </a:extLst>
          </p:cNvPr>
          <p:cNvSpPr txBox="1"/>
          <p:nvPr/>
        </p:nvSpPr>
        <p:spPr>
          <a:xfrm>
            <a:off x="122274" y="6111642"/>
            <a:ext cx="6275774" cy="746358"/>
          </a:xfrm>
          <a:prstGeom prst="rect">
            <a:avLst/>
          </a:prstGeom>
          <a:noFill/>
        </p:spPr>
        <p:txBody>
          <a:bodyPr wrap="square" rtlCol="0">
            <a:spAutoFit/>
          </a:bodyPr>
          <a:lstStyle/>
          <a:p>
            <a:pPr marR="0" lvl="0" algn="just" defTabSz="457200" rtl="0" eaLnBrk="1" fontAlgn="auto" latinLnBrk="0" hangingPunct="1">
              <a:lnSpc>
                <a:spcPct val="100000"/>
              </a:lnSpc>
              <a:spcBef>
                <a:spcPts val="0"/>
              </a:spcBef>
              <a:spcAft>
                <a:spcPts val="300"/>
              </a:spcAft>
              <a:buClrTx/>
              <a:buSzTx/>
              <a:tabLst/>
              <a:defRPr/>
            </a:pPr>
            <a:r>
              <a:rPr kumimoji="0" lang="en-US" sz="800" b="1" i="1" u="none" strike="noStrike" kern="1200" cap="none" spc="0" normalizeH="0" baseline="0" noProof="0" dirty="0">
                <a:ln>
                  <a:noFill/>
                </a:ln>
                <a:solidFill>
                  <a:srgbClr val="283A57"/>
                </a:solidFill>
                <a:effectLst/>
                <a:uLnTx/>
                <a:uFillTx/>
                <a:latin typeface="Montserrat" pitchFamily="2" charset="0"/>
                <a:ea typeface="+mn-ea"/>
                <a:cs typeface="+mn-cs"/>
              </a:rPr>
              <a:t>*According to death certificate data. Death certificates do not contain all information necessary to determine donor potential.</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srgbClr val="283A57"/>
                </a:solidFill>
                <a:effectLst/>
                <a:uLnTx/>
                <a:uFillTx/>
                <a:latin typeface="Montserrat" pitchFamily="2" charset="0"/>
                <a:ea typeface="+mn-ea"/>
                <a:cs typeface="+mn-cs"/>
              </a:rPr>
              <a:t>All data is for 2023. Each icon represents approximately 10,000 people. Sources: </a:t>
            </a:r>
            <a:r>
              <a:rPr kumimoji="0" lang="en-US" altLang="en-US" sz="800" b="1" i="1" u="none" strike="noStrike" kern="1200" cap="none" spc="0" normalizeH="0" baseline="0" noProof="0" dirty="0">
                <a:ln>
                  <a:noFill/>
                </a:ln>
                <a:solidFill>
                  <a:srgbClr val="283A57"/>
                </a:solidFill>
                <a:effectLst/>
                <a:uLnTx/>
                <a:uFillTx/>
                <a:latin typeface="Montserrat" pitchFamily="2" charset="0"/>
                <a:ea typeface="+mn-ea"/>
                <a:cs typeface="+mn-cs"/>
              </a:rPr>
              <a:t>Multiple Causes of Death file from the National Vital Statistics System at the U.S. Centers for Disease Prevention and Control. Scientific Registry of Transplant Recipients.</a:t>
            </a:r>
            <a:endParaRPr kumimoji="0" lang="en-US" sz="800" b="1" i="1" u="none" strike="noStrike" kern="1200" cap="none" spc="0" normalizeH="0" baseline="0" noProof="0" dirty="0">
              <a:ln>
                <a:noFill/>
              </a:ln>
              <a:solidFill>
                <a:srgbClr val="283A57"/>
              </a:solidFill>
              <a:effectLst/>
              <a:uLnTx/>
              <a:uFillTx/>
              <a:latin typeface="Montserrat" pitchFamily="2" charset="0"/>
              <a:ea typeface="+mn-ea"/>
              <a:cs typeface="+mn-cs"/>
            </a:endParaRPr>
          </a:p>
        </p:txBody>
      </p:sp>
      <p:sp>
        <p:nvSpPr>
          <p:cNvPr id="9" name="TextBox 8">
            <a:extLst>
              <a:ext uri="{FF2B5EF4-FFF2-40B4-BE49-F238E27FC236}">
                <a16:creationId xmlns:a16="http://schemas.microsoft.com/office/drawing/2014/main" id="{E0497937-1228-B2B6-E8A1-64D7EE3EDC40}"/>
              </a:ext>
            </a:extLst>
          </p:cNvPr>
          <p:cNvSpPr txBox="1"/>
          <p:nvPr/>
        </p:nvSpPr>
        <p:spPr>
          <a:xfrm>
            <a:off x="6639339" y="1193969"/>
            <a:ext cx="4731025" cy="5078313"/>
          </a:xfrm>
          <a:prstGeom prst="rect">
            <a:avLst/>
          </a:prstGeom>
          <a:noFill/>
        </p:spPr>
        <p:txBody>
          <a:bodyPr wrap="square" rtlCol="0">
            <a:spAutoFit/>
          </a:bodyPr>
          <a:lstStyle/>
          <a:p>
            <a:pPr algn="ctr"/>
            <a:r>
              <a:rPr lang="en-US" b="1" i="1" u="sng" dirty="0"/>
              <a:t>The Problem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These .5% or 16,304 people donate about 3 organs each, meaning there are about 45,000 organs available in a year.  This number was climbing until 2025, and now is declining.</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At the same time, there are 103,000 people on the organ transplant waiting list. This number continues to climb each year.</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Unfortunately, there is no effective national vision, strategy, or policy to close this gap.</a:t>
            </a:r>
          </a:p>
        </p:txBody>
      </p:sp>
    </p:spTree>
    <p:extLst>
      <p:ext uri="{BB962C8B-B14F-4D97-AF65-F5344CB8AC3E}">
        <p14:creationId xmlns:p14="http://schemas.microsoft.com/office/powerpoint/2010/main" val="3958192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8FFDE-AE5D-BAD8-3806-60D0608B485D}"/>
              </a:ext>
            </a:extLst>
          </p:cNvPr>
          <p:cNvSpPr>
            <a:spLocks noGrp="1"/>
          </p:cNvSpPr>
          <p:nvPr>
            <p:ph type="title"/>
          </p:nvPr>
        </p:nvSpPr>
        <p:spPr/>
        <p:txBody>
          <a:bodyPr/>
          <a:lstStyle/>
          <a:p>
            <a:r>
              <a:rPr lang="en-US" dirty="0"/>
              <a:t>Key Federal Laws and Entities</a:t>
            </a:r>
          </a:p>
        </p:txBody>
      </p:sp>
      <p:sp>
        <p:nvSpPr>
          <p:cNvPr id="3" name="Content Placeholder 2">
            <a:extLst>
              <a:ext uri="{FF2B5EF4-FFF2-40B4-BE49-F238E27FC236}">
                <a16:creationId xmlns:a16="http://schemas.microsoft.com/office/drawing/2014/main" id="{0DE0B8B8-FF60-705F-5256-E4C407CF5F9A}"/>
              </a:ext>
            </a:extLst>
          </p:cNvPr>
          <p:cNvSpPr>
            <a:spLocks noGrp="1"/>
          </p:cNvSpPr>
          <p:nvPr>
            <p:ph idx="1"/>
          </p:nvPr>
        </p:nvSpPr>
        <p:spPr/>
        <p:txBody>
          <a:bodyPr/>
          <a:lstStyle/>
          <a:p>
            <a:r>
              <a:rPr lang="en-US" b="1" u="sng" dirty="0"/>
              <a:t>National Organ Transplant Act (NOTA) of 1984 (P.L. 98-507) </a:t>
            </a:r>
            <a:r>
              <a:rPr lang="en-US" dirty="0"/>
              <a:t>was passed by Congress to address the critical shortage of organs, outlaw the sale of human organs, and establish a national, equitable system for organ procurement and transplantation. </a:t>
            </a:r>
          </a:p>
          <a:p>
            <a:pPr lvl="1"/>
            <a:r>
              <a:rPr lang="en-US" dirty="0"/>
              <a:t>NOTA created the </a:t>
            </a:r>
            <a:r>
              <a:rPr lang="en-US" b="1" dirty="0"/>
              <a:t>Organ Procurement and Transplantation Network (OPTN) </a:t>
            </a:r>
            <a:r>
              <a:rPr lang="en-US" dirty="0"/>
              <a:t>and a </a:t>
            </a:r>
            <a:r>
              <a:rPr lang="en-US" b="1" dirty="0"/>
              <a:t>scientific registry (SRTR) </a:t>
            </a:r>
            <a:r>
              <a:rPr lang="en-US" dirty="0"/>
              <a:t>to manage data, both operated by HRSA. </a:t>
            </a:r>
          </a:p>
          <a:p>
            <a:pPr lvl="1"/>
            <a:r>
              <a:rPr lang="en-US" dirty="0"/>
              <a:t>It also established Organ Procurement Organizations (OPOs) covering designated service areas to ensure that donated organs could be recovered and provided to matching recipients.</a:t>
            </a:r>
          </a:p>
          <a:p>
            <a:r>
              <a:rPr lang="en-US" dirty="0"/>
              <a:t>OPOs are heavily regulated by the Centers for Medicare &amp; Medicaid Services (CMS) under </a:t>
            </a:r>
            <a:r>
              <a:rPr lang="en-US" b="1" u="sng" dirty="0"/>
              <a:t>42 CFR Part 486 </a:t>
            </a:r>
            <a:r>
              <a:rPr lang="en-US" dirty="0"/>
              <a:t>and must meet Conditions for Coverage for participation in Medicare and Medicaid.</a:t>
            </a:r>
          </a:p>
          <a:p>
            <a:pPr marL="0" indent="0">
              <a:buNone/>
            </a:pPr>
            <a:endParaRPr lang="en-US" dirty="0"/>
          </a:p>
        </p:txBody>
      </p:sp>
      <p:sp>
        <p:nvSpPr>
          <p:cNvPr id="4" name="Slide Number Placeholder 3">
            <a:extLst>
              <a:ext uri="{FF2B5EF4-FFF2-40B4-BE49-F238E27FC236}">
                <a16:creationId xmlns:a16="http://schemas.microsoft.com/office/drawing/2014/main" id="{D205D1E6-4DF6-F8EA-7F37-35B9FB12CBE1}"/>
              </a:ext>
            </a:extLst>
          </p:cNvPr>
          <p:cNvSpPr>
            <a:spLocks noGrp="1"/>
          </p:cNvSpPr>
          <p:nvPr>
            <p:ph type="sldNum" sz="quarter" idx="10"/>
          </p:nvPr>
        </p:nvSpPr>
        <p:spPr/>
        <p:txBody>
          <a:bodyPr/>
          <a:lstStyle/>
          <a:p>
            <a:fld id="{03AFC407-FF81-462F-996C-C46BB9BF4FCD}" type="slidenum">
              <a:rPr lang="en-US" smtClean="0"/>
              <a:t>4</a:t>
            </a:fld>
            <a:endParaRPr lang="en-US"/>
          </a:p>
        </p:txBody>
      </p:sp>
    </p:spTree>
    <p:extLst>
      <p:ext uri="{BB962C8B-B14F-4D97-AF65-F5344CB8AC3E}">
        <p14:creationId xmlns:p14="http://schemas.microsoft.com/office/powerpoint/2010/main" val="2002858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D457-9368-C468-5B08-A71F329BB9A4}"/>
              </a:ext>
            </a:extLst>
          </p:cNvPr>
          <p:cNvSpPr>
            <a:spLocks noGrp="1"/>
          </p:cNvSpPr>
          <p:nvPr>
            <p:ph type="title"/>
          </p:nvPr>
        </p:nvSpPr>
        <p:spPr/>
        <p:txBody>
          <a:bodyPr/>
          <a:lstStyle/>
          <a:p>
            <a:r>
              <a:rPr lang="en-US" dirty="0"/>
              <a:t>OPO Conditions for Coverage Rules</a:t>
            </a:r>
          </a:p>
        </p:txBody>
      </p:sp>
      <p:graphicFrame>
        <p:nvGraphicFramePr>
          <p:cNvPr id="5" name="Content Placeholder 4">
            <a:extLst>
              <a:ext uri="{FF2B5EF4-FFF2-40B4-BE49-F238E27FC236}">
                <a16:creationId xmlns:a16="http://schemas.microsoft.com/office/drawing/2014/main" id="{1C6F474E-8829-8183-539C-446068EA1968}"/>
              </a:ext>
            </a:extLst>
          </p:cNvPr>
          <p:cNvGraphicFramePr>
            <a:graphicFrameLocks noGrp="1"/>
          </p:cNvGraphicFramePr>
          <p:nvPr>
            <p:ph idx="1"/>
            <p:extLst>
              <p:ext uri="{D42A27DB-BD31-4B8C-83A1-F6EECF244321}">
                <p14:modId xmlns:p14="http://schemas.microsoft.com/office/powerpoint/2010/main" val="2738194581"/>
              </p:ext>
            </p:extLst>
          </p:nvPr>
        </p:nvGraphicFramePr>
        <p:xfrm>
          <a:off x="566669" y="1246909"/>
          <a:ext cx="11024315" cy="51788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A6504A11-AA56-9882-1946-DE932086706A}"/>
              </a:ext>
            </a:extLst>
          </p:cNvPr>
          <p:cNvSpPr>
            <a:spLocks noGrp="1"/>
          </p:cNvSpPr>
          <p:nvPr>
            <p:ph type="sldNum" sz="quarter" idx="10"/>
          </p:nvPr>
        </p:nvSpPr>
        <p:spPr/>
        <p:txBody>
          <a:bodyPr/>
          <a:lstStyle/>
          <a:p>
            <a:fld id="{03AFC407-FF81-462F-996C-C46BB9BF4FCD}" type="slidenum">
              <a:rPr lang="en-US" smtClean="0"/>
              <a:t>5</a:t>
            </a:fld>
            <a:endParaRPr lang="en-US"/>
          </a:p>
        </p:txBody>
      </p:sp>
    </p:spTree>
    <p:extLst>
      <p:ext uri="{BB962C8B-B14F-4D97-AF65-F5344CB8AC3E}">
        <p14:creationId xmlns:p14="http://schemas.microsoft.com/office/powerpoint/2010/main" val="3576104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BA8BB-9886-B3E5-C05F-14A2B23331A6}"/>
              </a:ext>
            </a:extLst>
          </p:cNvPr>
          <p:cNvSpPr>
            <a:spLocks noGrp="1"/>
          </p:cNvSpPr>
          <p:nvPr>
            <p:ph type="title"/>
          </p:nvPr>
        </p:nvSpPr>
        <p:spPr/>
        <p:txBody>
          <a:bodyPr/>
          <a:lstStyle/>
          <a:p>
            <a:r>
              <a:rPr lang="en-US" dirty="0"/>
              <a:t>Outcome Measure Regulation Controversy</a:t>
            </a:r>
          </a:p>
        </p:txBody>
      </p:sp>
      <p:sp>
        <p:nvSpPr>
          <p:cNvPr id="3" name="Content Placeholder 2">
            <a:extLst>
              <a:ext uri="{FF2B5EF4-FFF2-40B4-BE49-F238E27FC236}">
                <a16:creationId xmlns:a16="http://schemas.microsoft.com/office/drawing/2014/main" id="{A9ECDBF0-33C6-BAD3-7149-015305C35FEA}"/>
              </a:ext>
            </a:extLst>
          </p:cNvPr>
          <p:cNvSpPr>
            <a:spLocks noGrp="1"/>
          </p:cNvSpPr>
          <p:nvPr>
            <p:ph idx="1"/>
          </p:nvPr>
        </p:nvSpPr>
        <p:spPr/>
        <p:txBody>
          <a:bodyPr>
            <a:normAutofit fontScale="92500" lnSpcReduction="20000"/>
          </a:bodyPr>
          <a:lstStyle/>
          <a:p>
            <a:r>
              <a:rPr lang="en-US" b="1" i="1" u="sng" dirty="0"/>
              <a:t>With the goal of increasing competition among OPOs and therefore the supply of organs </a:t>
            </a:r>
            <a:r>
              <a:rPr lang="en-US" dirty="0"/>
              <a:t>CMS issued updates to </a:t>
            </a:r>
            <a:r>
              <a:rPr lang="en-US" b="1" dirty="0"/>
              <a:t>§ 486.318 </a:t>
            </a:r>
            <a:endParaRPr lang="en-US" dirty="0"/>
          </a:p>
          <a:p>
            <a:pPr lvl="1"/>
            <a:r>
              <a:rPr lang="en-US" b="1" dirty="0"/>
              <a:t>The 2020-2021 Overhaul:</a:t>
            </a:r>
            <a:r>
              <a:rPr lang="en-US" dirty="0"/>
              <a:t> In response to Executive Order 13879, CMS finalized sweeping revisions to § 486.318 on December 2, 2020 (effective February 1, 2021). This overhaul replaced older, self-reported metrics with two transparent, objective, and statistically validated outcome measures for OPO service areas:</a:t>
            </a:r>
          </a:p>
          <a:p>
            <a:pPr lvl="2"/>
            <a:r>
              <a:rPr lang="en-US" b="1" dirty="0"/>
              <a:t>Donation Rate:</a:t>
            </a:r>
            <a:r>
              <a:rPr lang="en-US" dirty="0"/>
              <a:t> The number of actual donors as a percentage of donor potential.</a:t>
            </a:r>
          </a:p>
          <a:p>
            <a:pPr lvl="2"/>
            <a:r>
              <a:rPr lang="en-US" b="1" dirty="0"/>
              <a:t>Transplantation Rate:</a:t>
            </a:r>
            <a:r>
              <a:rPr lang="en-US" dirty="0"/>
              <a:t> The number of organs transplanted per OPO. </a:t>
            </a:r>
            <a:endParaRPr lang="en-US" b="1" dirty="0"/>
          </a:p>
          <a:p>
            <a:pPr lvl="1"/>
            <a:r>
              <a:rPr lang="en-US" b="1" dirty="0"/>
              <a:t>2026 Updates:</a:t>
            </a:r>
            <a:r>
              <a:rPr lang="en-US" dirty="0"/>
              <a:t> CMS issued an NPRM to implement the 2020 rule that also includes: </a:t>
            </a:r>
          </a:p>
          <a:p>
            <a:pPr lvl="2"/>
            <a:r>
              <a:rPr lang="en-US" dirty="0"/>
              <a:t>How the decertification process will work.</a:t>
            </a:r>
          </a:p>
          <a:p>
            <a:pPr lvl="2"/>
            <a:r>
              <a:rPr lang="en-US" dirty="0"/>
              <a:t>Evaluating OPO performance based on medically complex organs and donors </a:t>
            </a:r>
          </a:p>
          <a:p>
            <a:pPr lvl="2"/>
            <a:r>
              <a:rPr lang="en-US" dirty="0"/>
              <a:t>Requiring continuous Quality Assurance and Performance Improvement (QAPI) assessments. </a:t>
            </a:r>
          </a:p>
          <a:p>
            <a:pPr lvl="2"/>
            <a:r>
              <a:rPr lang="en-US" dirty="0"/>
              <a:t>Updated surveyor instructions to enhance transparency and enforcement of these outcome standards. </a:t>
            </a:r>
          </a:p>
          <a:p>
            <a:endParaRPr lang="en-US" dirty="0"/>
          </a:p>
        </p:txBody>
      </p:sp>
      <p:sp>
        <p:nvSpPr>
          <p:cNvPr id="4" name="Slide Number Placeholder 3">
            <a:extLst>
              <a:ext uri="{FF2B5EF4-FFF2-40B4-BE49-F238E27FC236}">
                <a16:creationId xmlns:a16="http://schemas.microsoft.com/office/drawing/2014/main" id="{F324C88C-9F58-D845-8507-E4CB394E3308}"/>
              </a:ext>
            </a:extLst>
          </p:cNvPr>
          <p:cNvSpPr>
            <a:spLocks noGrp="1"/>
          </p:cNvSpPr>
          <p:nvPr>
            <p:ph type="sldNum" sz="quarter" idx="10"/>
          </p:nvPr>
        </p:nvSpPr>
        <p:spPr/>
        <p:txBody>
          <a:bodyPr/>
          <a:lstStyle/>
          <a:p>
            <a:fld id="{03AFC407-FF81-462F-996C-C46BB9BF4FCD}" type="slidenum">
              <a:rPr lang="en-US" smtClean="0"/>
              <a:t>6</a:t>
            </a:fld>
            <a:endParaRPr lang="en-US"/>
          </a:p>
        </p:txBody>
      </p:sp>
    </p:spTree>
    <p:extLst>
      <p:ext uri="{BB962C8B-B14F-4D97-AF65-F5344CB8AC3E}">
        <p14:creationId xmlns:p14="http://schemas.microsoft.com/office/powerpoint/2010/main" val="2571632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39D70-73A7-ECEF-9F1F-D80960B52ADC}"/>
              </a:ext>
            </a:extLst>
          </p:cNvPr>
          <p:cNvSpPr>
            <a:spLocks noGrp="1"/>
          </p:cNvSpPr>
          <p:nvPr>
            <p:ph type="title"/>
          </p:nvPr>
        </p:nvSpPr>
        <p:spPr/>
        <p:txBody>
          <a:bodyPr/>
          <a:lstStyle/>
          <a:p>
            <a:r>
              <a:rPr lang="en-US" dirty="0"/>
              <a:t>Decertification Problem</a:t>
            </a:r>
          </a:p>
        </p:txBody>
      </p:sp>
      <p:sp>
        <p:nvSpPr>
          <p:cNvPr id="3" name="Content Placeholder 2">
            <a:extLst>
              <a:ext uri="{FF2B5EF4-FFF2-40B4-BE49-F238E27FC236}">
                <a16:creationId xmlns:a16="http://schemas.microsoft.com/office/drawing/2014/main" id="{1628AA32-E256-9DCF-000F-B04F32D048FF}"/>
              </a:ext>
            </a:extLst>
          </p:cNvPr>
          <p:cNvSpPr>
            <a:spLocks noGrp="1"/>
          </p:cNvSpPr>
          <p:nvPr>
            <p:ph idx="1"/>
          </p:nvPr>
        </p:nvSpPr>
        <p:spPr/>
        <p:txBody>
          <a:bodyPr>
            <a:normAutofit lnSpcReduction="10000"/>
          </a:bodyPr>
          <a:lstStyle/>
          <a:p>
            <a:pPr fontAlgn="base"/>
            <a:r>
              <a:rPr lang="en-US" dirty="0"/>
              <a:t>As mentioned, the 2020 rule uses two outcome metrics to measure OPO performance: donation rate and transplant rate. </a:t>
            </a:r>
          </a:p>
          <a:p>
            <a:pPr lvl="1" fontAlgn="base"/>
            <a:r>
              <a:rPr lang="en-US" dirty="0"/>
              <a:t>OPOs in the top 25</a:t>
            </a:r>
            <a:r>
              <a:rPr lang="en-US" baseline="30000" dirty="0"/>
              <a:t>th</a:t>
            </a:r>
            <a:r>
              <a:rPr lang="en-US" dirty="0"/>
              <a:t> percentile are recertified, those above the median but below the top 25</a:t>
            </a:r>
            <a:r>
              <a:rPr lang="en-US" baseline="30000" dirty="0"/>
              <a:t>th</a:t>
            </a:r>
            <a:r>
              <a:rPr lang="en-US" dirty="0"/>
              <a:t> percentile must compete to retain their service areas, and those below the median on one or both measures are automatically decertified. </a:t>
            </a:r>
          </a:p>
          <a:p>
            <a:pPr lvl="1" fontAlgn="base"/>
            <a:r>
              <a:rPr lang="en-US" dirty="0"/>
              <a:t>While OPOs play a critical role in facilitating donation, they do not control whether recovered organs are ultimately accepted and transplanted, as those decisions are made by transplant centers.</a:t>
            </a:r>
          </a:p>
          <a:p>
            <a:r>
              <a:rPr lang="en-US" b="1" u="sng" dirty="0"/>
              <a:t>Under the 2020 rule, nearly half of all U.S. OPOs, which serve up to 72% of the U.S. population, will face automatic decertification or forced competition for their service areas in late 2026. </a:t>
            </a:r>
          </a:p>
          <a:p>
            <a:r>
              <a:rPr lang="en-US" b="1" u="sng" dirty="0"/>
              <a:t>Unclear how this will increase the supply of organs as it appears it is likely to at least temporarily decrease the supply.</a:t>
            </a:r>
          </a:p>
        </p:txBody>
      </p:sp>
      <p:sp>
        <p:nvSpPr>
          <p:cNvPr id="4" name="Slide Number Placeholder 3">
            <a:extLst>
              <a:ext uri="{FF2B5EF4-FFF2-40B4-BE49-F238E27FC236}">
                <a16:creationId xmlns:a16="http://schemas.microsoft.com/office/drawing/2014/main" id="{B4202F93-3968-F142-088E-4DBAFCC53D44}"/>
              </a:ext>
            </a:extLst>
          </p:cNvPr>
          <p:cNvSpPr>
            <a:spLocks noGrp="1"/>
          </p:cNvSpPr>
          <p:nvPr>
            <p:ph type="sldNum" sz="quarter" idx="10"/>
          </p:nvPr>
        </p:nvSpPr>
        <p:spPr/>
        <p:txBody>
          <a:bodyPr/>
          <a:lstStyle/>
          <a:p>
            <a:fld id="{03AFC407-FF81-462F-996C-C46BB9BF4FCD}" type="slidenum">
              <a:rPr lang="en-US" smtClean="0"/>
              <a:t>7</a:t>
            </a:fld>
            <a:endParaRPr lang="en-US"/>
          </a:p>
        </p:txBody>
      </p:sp>
    </p:spTree>
    <p:extLst>
      <p:ext uri="{BB962C8B-B14F-4D97-AF65-F5344CB8AC3E}">
        <p14:creationId xmlns:p14="http://schemas.microsoft.com/office/powerpoint/2010/main" val="3448317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FFA35-F207-2211-5BAF-362C74A1DA59}"/>
              </a:ext>
            </a:extLst>
          </p:cNvPr>
          <p:cNvSpPr>
            <a:spLocks noGrp="1"/>
          </p:cNvSpPr>
          <p:nvPr>
            <p:ph type="title"/>
          </p:nvPr>
        </p:nvSpPr>
        <p:spPr/>
        <p:txBody>
          <a:bodyPr/>
          <a:lstStyle/>
          <a:p>
            <a:r>
              <a:rPr lang="en-US" dirty="0"/>
              <a:t>Ongoing Lawsuits</a:t>
            </a:r>
          </a:p>
        </p:txBody>
      </p:sp>
      <p:sp>
        <p:nvSpPr>
          <p:cNvPr id="3" name="Content Placeholder 2">
            <a:extLst>
              <a:ext uri="{FF2B5EF4-FFF2-40B4-BE49-F238E27FC236}">
                <a16:creationId xmlns:a16="http://schemas.microsoft.com/office/drawing/2014/main" id="{720F34C5-B7B1-3D16-5283-2344B9CAC33A}"/>
              </a:ext>
            </a:extLst>
          </p:cNvPr>
          <p:cNvSpPr>
            <a:spLocks noGrp="1"/>
          </p:cNvSpPr>
          <p:nvPr>
            <p:ph idx="1"/>
          </p:nvPr>
        </p:nvSpPr>
        <p:spPr/>
        <p:txBody>
          <a:bodyPr>
            <a:normAutofit fontScale="92500" lnSpcReduction="10000"/>
          </a:bodyPr>
          <a:lstStyle/>
          <a:p>
            <a:r>
              <a:rPr lang="en-US" dirty="0"/>
              <a:t>At least 4, if not more, OPOs have filed suit in federal court alleging the implementation of the 2020 rule violates the Administrative Procedure Act:</a:t>
            </a:r>
          </a:p>
          <a:p>
            <a:pPr lvl="1"/>
            <a:r>
              <a:rPr lang="en-US" dirty="0"/>
              <a:t>Gift of Life Michigan (MI)</a:t>
            </a:r>
          </a:p>
          <a:p>
            <a:pPr lvl="1"/>
            <a:r>
              <a:rPr lang="en-US" dirty="0"/>
              <a:t>New England Donor Services (MA) </a:t>
            </a:r>
          </a:p>
          <a:p>
            <a:pPr lvl="1"/>
            <a:r>
              <a:rPr lang="en-US" dirty="0"/>
              <a:t>We Are Sharing Hope (SC)</a:t>
            </a:r>
          </a:p>
          <a:p>
            <a:pPr lvl="1"/>
            <a:r>
              <a:rPr lang="en-US" dirty="0" err="1"/>
              <a:t>Lifelink</a:t>
            </a:r>
            <a:r>
              <a:rPr lang="en-US" dirty="0"/>
              <a:t> Foundation (GA, FL, PR)</a:t>
            </a:r>
          </a:p>
          <a:p>
            <a:r>
              <a:rPr lang="en-US" dirty="0"/>
              <a:t>Primary claim in these suits is that the agency abused its discretion in the rulemaking process by failing to “adopt empirically based performance standards to assess OPOs for recertification based on their service areas as required by statute and instead adopted a competition-based recertification process, not sanctioned by law nor envisioned by Congress.”</a:t>
            </a:r>
          </a:p>
          <a:p>
            <a:pPr lvl="1"/>
            <a:r>
              <a:rPr lang="en-US" dirty="0"/>
              <a:t>Essentially a no delegation + Loper Bright argument </a:t>
            </a:r>
          </a:p>
          <a:p>
            <a:r>
              <a:rPr lang="en-US" dirty="0"/>
              <a:t>Likely to be additional lawsuits related to the 2026 Implementation Rule, scheduled to be issued in December, and there are many potential issues of conflict between federal and state law as well in that rule.</a:t>
            </a:r>
          </a:p>
        </p:txBody>
      </p:sp>
      <p:sp>
        <p:nvSpPr>
          <p:cNvPr id="4" name="Slide Number Placeholder 3">
            <a:extLst>
              <a:ext uri="{FF2B5EF4-FFF2-40B4-BE49-F238E27FC236}">
                <a16:creationId xmlns:a16="http://schemas.microsoft.com/office/drawing/2014/main" id="{48D23CA5-F892-5EB6-7EFA-74448FC7A851}"/>
              </a:ext>
            </a:extLst>
          </p:cNvPr>
          <p:cNvSpPr>
            <a:spLocks noGrp="1"/>
          </p:cNvSpPr>
          <p:nvPr>
            <p:ph type="sldNum" sz="quarter" idx="10"/>
          </p:nvPr>
        </p:nvSpPr>
        <p:spPr/>
        <p:txBody>
          <a:bodyPr/>
          <a:lstStyle/>
          <a:p>
            <a:fld id="{03AFC407-FF81-462F-996C-C46BB9BF4FCD}" type="slidenum">
              <a:rPr lang="en-US" smtClean="0"/>
              <a:t>8</a:t>
            </a:fld>
            <a:endParaRPr lang="en-US"/>
          </a:p>
        </p:txBody>
      </p:sp>
    </p:spTree>
    <p:extLst>
      <p:ext uri="{BB962C8B-B14F-4D97-AF65-F5344CB8AC3E}">
        <p14:creationId xmlns:p14="http://schemas.microsoft.com/office/powerpoint/2010/main" val="3903558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42B9-AE9E-0342-93F1-A44A11BDCF01}"/>
              </a:ext>
            </a:extLst>
          </p:cNvPr>
          <p:cNvSpPr>
            <a:spLocks noGrp="1"/>
          </p:cNvSpPr>
          <p:nvPr>
            <p:ph type="title"/>
          </p:nvPr>
        </p:nvSpPr>
        <p:spPr/>
        <p:txBody>
          <a:bodyPr/>
          <a:lstStyle/>
          <a:p>
            <a:r>
              <a:rPr lang="en-US" dirty="0"/>
              <a:t>OPO Measurement Initiative</a:t>
            </a:r>
          </a:p>
        </p:txBody>
      </p:sp>
      <p:sp>
        <p:nvSpPr>
          <p:cNvPr id="3" name="Content Placeholder 2">
            <a:extLst>
              <a:ext uri="{FF2B5EF4-FFF2-40B4-BE49-F238E27FC236}">
                <a16:creationId xmlns:a16="http://schemas.microsoft.com/office/drawing/2014/main" id="{829784A3-D2FD-8805-F400-72BCA49F0F94}"/>
              </a:ext>
            </a:extLst>
          </p:cNvPr>
          <p:cNvSpPr>
            <a:spLocks noGrp="1"/>
          </p:cNvSpPr>
          <p:nvPr>
            <p:ph idx="1"/>
          </p:nvPr>
        </p:nvSpPr>
        <p:spPr>
          <a:xfrm>
            <a:off x="566670" y="1246909"/>
            <a:ext cx="6478186" cy="5178829"/>
          </a:xfrm>
        </p:spPr>
        <p:txBody>
          <a:bodyPr>
            <a:noAutofit/>
          </a:bodyPr>
          <a:lstStyle/>
          <a:p>
            <a:r>
              <a:rPr lang="en-US" sz="1600" dirty="0"/>
              <a:t>The Association of Organ Procurement Organizations (AOPO), in partnership with 53 OPOs, launched a national effort to develop better performance metrics. </a:t>
            </a:r>
          </a:p>
          <a:p>
            <a:pPr lvl="1"/>
            <a:r>
              <a:rPr lang="en-US" sz="1600" dirty="0"/>
              <a:t>These new measures are grounded in science, independently evaluated , built using CMS’ own measurement framework </a:t>
            </a:r>
          </a:p>
          <a:p>
            <a:pPr lvl="1"/>
            <a:r>
              <a:rPr lang="en-US" sz="1600" dirty="0"/>
              <a:t>They focus on what OPOs actually do, like responding to referrals, supporting families, and managing the organ donation process. </a:t>
            </a:r>
          </a:p>
          <a:p>
            <a:r>
              <a:rPr lang="en-US" sz="1600" dirty="0"/>
              <a:t>The work is being conducted with Econometrica, Inc., an independent third-party research organization, to ensure the metrics are objective, scientifically sound, and trusted by policymakers.</a:t>
            </a:r>
          </a:p>
          <a:p>
            <a:r>
              <a:rPr lang="en-US" sz="1600" dirty="0"/>
              <a:t>There are eight process and outcome measures proposed for endorsement through the Partnerships for Quality Measurement (PQM) this year.</a:t>
            </a:r>
          </a:p>
          <a:p>
            <a:r>
              <a:rPr lang="en-US" sz="1600" dirty="0"/>
              <a:t>The goal is for CMS to ultimately adopt the measures into rule, and they can be used by OPOs for quality improvement purposes.</a:t>
            </a:r>
          </a:p>
        </p:txBody>
      </p:sp>
      <p:sp>
        <p:nvSpPr>
          <p:cNvPr id="4" name="Slide Number Placeholder 3">
            <a:extLst>
              <a:ext uri="{FF2B5EF4-FFF2-40B4-BE49-F238E27FC236}">
                <a16:creationId xmlns:a16="http://schemas.microsoft.com/office/drawing/2014/main" id="{4909A4C3-A1DB-1D10-F925-1A51A0E45053}"/>
              </a:ext>
            </a:extLst>
          </p:cNvPr>
          <p:cNvSpPr>
            <a:spLocks noGrp="1"/>
          </p:cNvSpPr>
          <p:nvPr>
            <p:ph type="sldNum" sz="quarter" idx="10"/>
          </p:nvPr>
        </p:nvSpPr>
        <p:spPr/>
        <p:txBody>
          <a:bodyPr/>
          <a:lstStyle/>
          <a:p>
            <a:fld id="{03AFC407-FF81-462F-996C-C46BB9BF4FCD}" type="slidenum">
              <a:rPr lang="en-US" smtClean="0"/>
              <a:t>9</a:t>
            </a:fld>
            <a:endParaRPr lang="en-US"/>
          </a:p>
        </p:txBody>
      </p:sp>
      <p:sp>
        <p:nvSpPr>
          <p:cNvPr id="5" name="TextBox 4">
            <a:extLst>
              <a:ext uri="{FF2B5EF4-FFF2-40B4-BE49-F238E27FC236}">
                <a16:creationId xmlns:a16="http://schemas.microsoft.com/office/drawing/2014/main" id="{E3C64A70-0327-A637-F56F-08AB500522DE}"/>
              </a:ext>
            </a:extLst>
          </p:cNvPr>
          <p:cNvSpPr txBox="1"/>
          <p:nvPr/>
        </p:nvSpPr>
        <p:spPr>
          <a:xfrm>
            <a:off x="7585545" y="1516208"/>
            <a:ext cx="3586760" cy="4057656"/>
          </a:xfrm>
          <a:prstGeom prst="rect">
            <a:avLst/>
          </a:prstGeom>
          <a:solidFill>
            <a:schemeClr val="tx2">
              <a:lumMod val="50000"/>
            </a:schemeClr>
          </a:solidFill>
        </p:spPr>
        <p:txBody>
          <a:bodyPr wrap="square" lIns="365760" tIns="182880" rIns="365760" bIns="182880" rtlCol="0">
            <a:noAutofit/>
          </a:bodyPr>
          <a:lstStyle/>
          <a:p>
            <a:pPr>
              <a:spcBef>
                <a:spcPts val="600"/>
              </a:spcBef>
              <a:spcAft>
                <a:spcPts val="1200"/>
              </a:spcAft>
              <a:buClr>
                <a:schemeClr val="bg1"/>
              </a:buClr>
            </a:pPr>
            <a:r>
              <a:rPr lang="en-US" sz="1200" dirty="0">
                <a:solidFill>
                  <a:schemeClr val="bg1"/>
                </a:solidFill>
                <a:latin typeface="Montserrat SemiBold" pitchFamily="2" charset="0"/>
              </a:rPr>
              <a:t>The Importance of Strong Metrics</a:t>
            </a:r>
          </a:p>
          <a:p>
            <a:pPr marL="274320" indent="-182880">
              <a:buClr>
                <a:schemeClr val="bg1"/>
              </a:buClr>
              <a:buFont typeface="Wingdings" panose="05000000000000000000" pitchFamily="2" charset="2"/>
              <a:buChar char="§"/>
            </a:pPr>
            <a:r>
              <a:rPr lang="en-US" sz="1100" dirty="0">
                <a:solidFill>
                  <a:schemeClr val="bg1"/>
                </a:solidFill>
                <a:latin typeface="Montserrat" pitchFamily="2" charset="0"/>
              </a:rPr>
              <a:t>Nationally, we cannot improve the organ donation system unless we measure it accurately. </a:t>
            </a:r>
          </a:p>
          <a:p>
            <a:pPr marL="274320" indent="-182880">
              <a:spcBef>
                <a:spcPts val="600"/>
              </a:spcBef>
              <a:buClr>
                <a:schemeClr val="bg1"/>
              </a:buClr>
              <a:buFont typeface="Wingdings" panose="05000000000000000000" pitchFamily="2" charset="2"/>
              <a:buChar char="§"/>
            </a:pPr>
            <a:r>
              <a:rPr lang="en-US" sz="1100" dirty="0">
                <a:solidFill>
                  <a:schemeClr val="bg1"/>
                </a:solidFill>
                <a:latin typeface="Montserrat" pitchFamily="2" charset="0"/>
              </a:rPr>
              <a:t>Oversight should reflect what each part of the system actually does, not just the final outcome. </a:t>
            </a:r>
          </a:p>
          <a:p>
            <a:pPr marL="274320" indent="-182880">
              <a:spcBef>
                <a:spcPts val="600"/>
              </a:spcBef>
              <a:buClr>
                <a:schemeClr val="bg1"/>
              </a:buClr>
              <a:buFont typeface="Wingdings" panose="05000000000000000000" pitchFamily="2" charset="2"/>
              <a:buChar char="§"/>
            </a:pPr>
            <a:r>
              <a:rPr lang="en-US" sz="1100" dirty="0">
                <a:solidFill>
                  <a:schemeClr val="bg1"/>
                </a:solidFill>
                <a:latin typeface="Montserrat" pitchFamily="2" charset="0"/>
              </a:rPr>
              <a:t>When metrics are off, they do not just affect organizations; they can affect patients waiting for lifesaving transplants. </a:t>
            </a:r>
          </a:p>
          <a:p>
            <a:pPr marL="274320" indent="-182880">
              <a:spcBef>
                <a:spcPts val="600"/>
              </a:spcBef>
              <a:buClr>
                <a:schemeClr val="bg1"/>
              </a:buClr>
              <a:buFont typeface="Wingdings" panose="05000000000000000000" pitchFamily="2" charset="2"/>
              <a:buChar char="§"/>
            </a:pPr>
            <a:r>
              <a:rPr lang="en-US" sz="1100" dirty="0">
                <a:solidFill>
                  <a:schemeClr val="bg1"/>
                </a:solidFill>
                <a:latin typeface="Montserrat" pitchFamily="2" charset="0"/>
              </a:rPr>
              <a:t>Good measurement leads to better decisions, stronger accountability, and more lives saved. </a:t>
            </a:r>
          </a:p>
          <a:p>
            <a:pPr marL="274320" indent="-182880">
              <a:spcBef>
                <a:spcPts val="600"/>
              </a:spcBef>
              <a:buClr>
                <a:schemeClr val="bg1"/>
              </a:buClr>
              <a:buFont typeface="Wingdings" panose="05000000000000000000" pitchFamily="2" charset="2"/>
              <a:buChar char="§"/>
            </a:pPr>
            <a:r>
              <a:rPr lang="en-US" sz="1100" dirty="0">
                <a:solidFill>
                  <a:schemeClr val="bg1"/>
                </a:solidFill>
                <a:latin typeface="Montserrat" pitchFamily="2" charset="0"/>
              </a:rPr>
              <a:t>OPOs are seeking opportunities to work with donor hospitals and transplant centers for shared accountability around system performance.</a:t>
            </a:r>
          </a:p>
          <a:p>
            <a:pPr marL="274320" indent="-182880">
              <a:spcBef>
                <a:spcPts val="600"/>
              </a:spcBef>
              <a:buClr>
                <a:schemeClr val="bg1"/>
              </a:buClr>
              <a:buFont typeface="Wingdings" panose="05000000000000000000" pitchFamily="2" charset="2"/>
              <a:buChar char="§"/>
            </a:pPr>
            <a:endParaRPr lang="en-US" sz="1100" dirty="0">
              <a:solidFill>
                <a:schemeClr val="bg1"/>
              </a:solidFill>
              <a:latin typeface="Montserrat" pitchFamily="2" charset="0"/>
            </a:endParaRPr>
          </a:p>
        </p:txBody>
      </p:sp>
    </p:spTree>
    <p:extLst>
      <p:ext uri="{BB962C8B-B14F-4D97-AF65-F5344CB8AC3E}">
        <p14:creationId xmlns:p14="http://schemas.microsoft.com/office/powerpoint/2010/main" val="23238376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8.1.6918"/>
  <p:tag name="SLIDO_EVENT_SECTION_UUID" val="03335507-4b6f-4577-b8cf-925288ea26c0"/>
  <p:tag name="SLIDO_EVENT_UUID" val="fae7fe34-edf7-47be-8e40-5e13d96c47e2"/>
  <p:tag name="SLIDO_PRESENTATION_ID" val="e7408d11-0784-4c65-ac22-9673239f5caa"/>
</p:tagLst>
</file>

<file path=ppt/theme/theme1.xml><?xml version="1.0" encoding="utf-8"?>
<a:theme xmlns:a="http://schemas.openxmlformats.org/drawingml/2006/main" name="Office Theme">
  <a:themeElements>
    <a:clrScheme name="AOPO branding colors">
      <a:dk1>
        <a:srgbClr val="000000"/>
      </a:dk1>
      <a:lt1>
        <a:srgbClr val="FFFFFF"/>
      </a:lt1>
      <a:dk2>
        <a:srgbClr val="283A57"/>
      </a:dk2>
      <a:lt2>
        <a:srgbClr val="F7F7F5"/>
      </a:lt2>
      <a:accent1>
        <a:srgbClr val="00779C"/>
      </a:accent1>
      <a:accent2>
        <a:srgbClr val="8DC63F"/>
      </a:accent2>
      <a:accent3>
        <a:srgbClr val="8F3574"/>
      </a:accent3>
      <a:accent4>
        <a:srgbClr val="A3BF62"/>
      </a:accent4>
      <a:accent5>
        <a:srgbClr val="D49D8F"/>
      </a:accent5>
      <a:accent6>
        <a:srgbClr val="E3C686"/>
      </a:accent6>
      <a:hlink>
        <a:srgbClr val="0070C0"/>
      </a:hlink>
      <a:folHlink>
        <a:srgbClr val="806898"/>
      </a:folHlink>
    </a:clrScheme>
    <a:fontScheme name="AOPO Fonts">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C681BEDA11B844B4154CFB1E1566DF" ma:contentTypeVersion="13" ma:contentTypeDescription="Create a new document." ma:contentTypeScope="" ma:versionID="57442cc96ec41594c4849cafac8c4761">
  <xsd:schema xmlns:xsd="http://www.w3.org/2001/XMLSchema" xmlns:xs="http://www.w3.org/2001/XMLSchema" xmlns:p="http://schemas.microsoft.com/office/2006/metadata/properties" xmlns:ns2="435f8255-cc92-4a2c-9c5d-332d4e4e9133" xmlns:ns3="09488b70-7b14-45ea-b4dc-d43b3b016842" targetNamespace="http://schemas.microsoft.com/office/2006/metadata/properties" ma:root="true" ma:fieldsID="f487b820b819e51ac6e46a8e98d906fd" ns2:_="" ns3:_="">
    <xsd:import namespace="435f8255-cc92-4a2c-9c5d-332d4e4e9133"/>
    <xsd:import namespace="09488b70-7b14-45ea-b4dc-d43b3b01684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5f8255-cc92-4a2c-9c5d-332d4e4e91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bd8db3c5-a49b-4fa7-946f-061644dcf53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488b70-7b14-45ea-b4dc-d43b3b01684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b1cdf03-2641-4c33-b3e3-60aef20d9cf6}" ma:internalName="TaxCatchAll" ma:showField="CatchAllData" ma:web="09488b70-7b14-45ea-b4dc-d43b3b0168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9488b70-7b14-45ea-b4dc-d43b3b016842" xsi:nil="true"/>
    <lcf76f155ced4ddcb4097134ff3c332f xmlns="435f8255-cc92-4a2c-9c5d-332d4e4e913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1ECCD13-CE80-4CB6-8844-0B9FF3DADDF3}">
  <ds:schemaRefs>
    <ds:schemaRef ds:uri="09488b70-7b14-45ea-b4dc-d43b3b016842"/>
    <ds:schemaRef ds:uri="435f8255-cc92-4a2c-9c5d-332d4e4e91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09B5B4B-4380-4E63-A12E-FB13238DBB3E}">
  <ds:schemaRefs>
    <ds:schemaRef ds:uri="http://schemas.microsoft.com/sharepoint/v3/contenttype/forms"/>
  </ds:schemaRefs>
</ds:datastoreItem>
</file>

<file path=customXml/itemProps3.xml><?xml version="1.0" encoding="utf-8"?>
<ds:datastoreItem xmlns:ds="http://schemas.openxmlformats.org/officeDocument/2006/customXml" ds:itemID="{654E60AA-BC45-4FB2-B767-CD7CB0DE9869}">
  <ds:schemaRefs>
    <ds:schemaRef ds:uri="http://schemas.microsoft.com/office/2006/documentManagement/types"/>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http://purl.org/dc/dcmitype/"/>
    <ds:schemaRef ds:uri="09488b70-7b14-45ea-b4dc-d43b3b016842"/>
    <ds:schemaRef ds:uri="435f8255-cc92-4a2c-9c5d-332d4e4e9133"/>
    <ds:schemaRef ds:uri="http://www.w3.org/XML/1998/namespace"/>
  </ds:schemaRefs>
</ds:datastoreItem>
</file>

<file path=docMetadata/LabelInfo.xml><?xml version="1.0" encoding="utf-8"?>
<clbl:labelList xmlns:clbl="http://schemas.microsoft.com/office/2020/mipLabelMetadata">
  <clbl:label id="{13b39519-6ac7-41d4-9dca-bd14bb952f29}" enabled="0" method="" siteId="{13b39519-6ac7-41d4-9dca-bd14bb952f29}" removed="1"/>
</clbl:labelList>
</file>

<file path=docProps/app.xml><?xml version="1.0" encoding="utf-8"?>
<Properties xmlns="http://schemas.openxmlformats.org/officeDocument/2006/extended-properties" xmlns:vt="http://schemas.openxmlformats.org/officeDocument/2006/docPropsVTypes">
  <TotalTime>57</TotalTime>
  <Words>1791</Words>
  <Application>Microsoft Office PowerPoint</Application>
  <PresentationFormat>Widescreen</PresentationFormat>
  <Paragraphs>111</Paragraphs>
  <Slides>11</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Aptos</vt:lpstr>
      <vt:lpstr>Arial</vt:lpstr>
      <vt:lpstr>Avenir Next</vt:lpstr>
      <vt:lpstr>Courier New</vt:lpstr>
      <vt:lpstr>Montserrat</vt:lpstr>
      <vt:lpstr>Montserrat SemiBold</vt:lpstr>
      <vt:lpstr>Noto Sans Myanmar</vt:lpstr>
      <vt:lpstr>Wingdings</vt:lpstr>
      <vt:lpstr>Office Theme</vt:lpstr>
      <vt:lpstr>Recent Developments in the Regulation of Organ Procurement Organizations and Implications for Access to Transplantation</vt:lpstr>
      <vt:lpstr>Disclosures </vt:lpstr>
      <vt:lpstr>Understanding Organ Donation in the U.S.</vt:lpstr>
      <vt:lpstr>Key Federal Laws and Entities</vt:lpstr>
      <vt:lpstr>OPO Conditions for Coverage Rules</vt:lpstr>
      <vt:lpstr>Outcome Measure Regulation Controversy</vt:lpstr>
      <vt:lpstr>Decertification Problem</vt:lpstr>
      <vt:lpstr>Ongoing Lawsuits</vt:lpstr>
      <vt:lpstr>OPO Measurement Initiative</vt:lpstr>
      <vt:lpstr>CMS 2020/2026 Implementation Timeline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Westbrook</dc:creator>
  <cp:lastModifiedBy>Jean O'Connor</cp:lastModifiedBy>
  <cp:revision>3</cp:revision>
  <dcterms:created xsi:type="dcterms:W3CDTF">2025-03-12T13:39:05Z</dcterms:created>
  <dcterms:modified xsi:type="dcterms:W3CDTF">2026-05-31T13:45:53Z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0x0101007CC681BEDA11B844B4154CFB1E1566DF</vt:lpwstr>
  </property>
  <property fmtid="{D5CDD505-2E9C-101B-9397-08002B2CF9AE}" pid="3" name="MediaServiceImageTags">
    <vt:lpwstr/>
  </property>
</Properties>
</file>