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7"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66"/>
    <p:restoredTop sz="94634"/>
  </p:normalViewPr>
  <p:slideViewPr>
    <p:cSldViewPr snapToGrid="0" snapToObjects="1">
      <p:cViewPr>
        <p:scale>
          <a:sx n="138" d="100"/>
          <a:sy n="138" d="100"/>
        </p:scale>
        <p:origin x="264" y="4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3133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would like to thank Daniel Drane and all the folks at ASU for putting together this great meeting. I also want to thank Jake Sherkow for encouraging me to think about exercising my </a:t>
            </a:r>
            <a:r>
              <a:rPr lang="en-US" dirty="0" err="1"/>
              <a:t>futuring</a:t>
            </a:r>
            <a:r>
              <a:rPr lang="en-US" dirty="0"/>
              <a:t> skills again after reading my 1992 article on the future of gene therapy. I have posted a paper on which this presentation is based on SSRN though it may not yet have gone up there,.</a:t>
            </a:r>
          </a:p>
          <a:p>
            <a:endParaRPr lang="en-US" dirty="0"/>
          </a:p>
          <a:p>
            <a:r>
              <a:rPr lang="en-US" dirty="0"/>
              <a:t>As we approached the new millennium in the 1990s, there were numerous conferences devoted to "</a:t>
            </a:r>
            <a:r>
              <a:rPr lang="en-US" dirty="0" err="1"/>
              <a:t>futuring</a:t>
            </a:r>
            <a:r>
              <a:rPr lang="en-US" dirty="0"/>
              <a:t>", where experts in various fields attempted to predict what the new developments in their field would be, with "2020 Vision." I participated in a couple of those and, in looking back, I actually did pretty well. So here I am, back in the </a:t>
            </a:r>
            <a:r>
              <a:rPr lang="en-US" dirty="0" err="1"/>
              <a:t>futuring</a:t>
            </a:r>
            <a:r>
              <a:rPr lang="en-US" dirty="0"/>
              <a:t> game: hence :back to the future where, spoiler alert, I predict that drug development will be a  much less risky business, AI, quantum computing, and in silico biology will turn the pharmaceutical  industry upside down, making patents far less important to investors than long-term </a:t>
            </a:r>
            <a:r>
              <a:rPr lang="en-US" dirty="0" err="1"/>
              <a:t>esxclusive</a:t>
            </a:r>
            <a:r>
              <a:rPr lang="en-US" dirty="0"/>
              <a:t> contracts to provide a drug to a large payor.</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very much the case that my </a:t>
            </a:r>
            <a:r>
              <a:rPr lang="en-US" dirty="0" err="1"/>
              <a:t>NexMed</a:t>
            </a:r>
            <a:r>
              <a:rPr lang="en-US" dirty="0"/>
              <a:t> predictions were viewed as way too optimistic by most of those who attended that meeting. It may be that we are now so accustomed to extraordinary breakthroughs in the life sciences that my predictions for the next 20 years would be considered less far-fetched. Nevertheless, the advances that I am predicting will be equally transformative and perhaps change the world in even more profound ways.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a:t>
            </a:r>
            <a:r>
              <a:rPr lang="en-US" baseline="0" dirty="0"/>
              <a:t> this slide tracks from where we are now to where we will be in 2046, when I predict that we will have the data and the computing firepower to model the virtual human in silico, There is an ”</a:t>
            </a:r>
            <a:r>
              <a:rPr lang="en-US" baseline="0" dirty="0" err="1"/>
              <a:t>AlphaCell</a:t>
            </a:r>
            <a:r>
              <a:rPr lang="en-US" baseline="0" dirty="0"/>
              <a:t>” challenge That would also allow for us to also model any individual human by changing the genome and epigenome of the in silico model. I don’t mean that we will have the human in a computer that is sentient- I believe that would demand a long period of sensory input from the outside world and more, none of which would be the case- but the neurons would respond to perturbations, such as the introduction of a drug into the virtual digestive system just as actual neurons of that genotype would respond.</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already a number of companies that are doing numbers 1 and 2 and we are also moving rapidly in building out  #3, in silico toxicology, though with much less than a complete virtual cell. In 10 years  in silico toxicology will be routine. In 20 years we will have begun in silico clinical trials as the baseline, with the possible requirement of small confirmatory human trials in drug s for larger populations.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 if we take most of the risk out of the pharmaceutical business, we turn the whole enterprise on its head. We won’t need massive R&amp;D funding to get one hit out of a thousand R&amp;D employees producing a thousand leads.</a:t>
            </a:r>
            <a:r>
              <a:rPr lang="en-US" baseline="0" dirty="0"/>
              <a:t>. </a:t>
            </a:r>
            <a:r>
              <a:rPr lang="en-US" dirty="0"/>
              <a:t>And We won’t have a marketing driven competition between multiple drugs in a class. Instead we will produce the right drug for the right patients routinely, with larger patient populations that can all use the same small molecule provided with low-cost drugs produced for the largest payor (the U.S. government) on a lowest bidder basis. With</a:t>
            </a:r>
            <a:r>
              <a:rPr lang="en-US" baseline="0" dirty="0"/>
              <a:t> no massive investments in drug development, my law take-away is that patents will become relatively unnecessary, making the debate about patentability an arcane exercise. The value will be in winning an exclusive contract to a large scale purchaser at the bid price for a number of years. However, even I am not so wildly optimistic as to predict we will have a single-payor system in the U.S. by 2046. </a:t>
            </a:r>
            <a:r>
              <a:rPr lang="en-US" dirty="0"/>
              <a:t>And as for the letter to the editor, please do make that entry in your calendar so that your virtual assistant can draft that letter for you when the time comes….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briefly, the two 1990s meetings where I ventured predictions about the future of biotechnology were The Hawaii Judicial </a:t>
            </a:r>
            <a:r>
              <a:rPr lang="en-US" dirty="0" err="1"/>
              <a:t>Foresignt</a:t>
            </a:r>
            <a:r>
              <a:rPr lang="en-US" dirty="0"/>
              <a:t> Conference in 1991 and "</a:t>
            </a:r>
            <a:r>
              <a:rPr lang="en-US" dirty="0" err="1"/>
              <a:t>NexMed</a:t>
            </a:r>
            <a:r>
              <a:rPr lang="en-US" dirty="0"/>
              <a:t>:: The End of Healthcare" in San Diego in 1998.</a:t>
            </a:r>
            <a:r>
              <a:rPr lang="en-US" baseline="0" dirty="0"/>
              <a:t> The </a:t>
            </a:r>
            <a:r>
              <a:rPr lang="en-US" baseline="0" dirty="0" err="1"/>
              <a:t>NextMed</a:t>
            </a:r>
            <a:r>
              <a:rPr lang="en-US" baseline="0" dirty="0"/>
              <a:t> conference, sponsored in part by DARPA focused on how developments in biotechnology would affect healthcare in the future, with a focus in particular on </a:t>
            </a:r>
            <a:r>
              <a:rPr lang="en-US" baseline="0" dirty="0" err="1"/>
              <a:t>rewponses</a:t>
            </a:r>
            <a:r>
              <a:rPr lang="en-US" baseline="0" dirty="0"/>
              <a:t> to future pandemics and bioterrorism. My panel at the Hawaii meeting was all about the future of gene therapy.</a:t>
            </a:r>
            <a:r>
              <a:rPr lang="en-US" dirty="0"/>
              <a:t> By the way, I am still available for meetings in Hawaii, Paris, and</a:t>
            </a:r>
            <a:r>
              <a:rPr lang="en-US" baseline="0" dirty="0"/>
              <a:t> Haifa. No offense to Phoenix, Phoenicians, or ASU.</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(I use that </a:t>
            </a:r>
            <a:r>
              <a:rPr lang="en-US" dirty="0" err="1"/>
              <a:t>wiord</a:t>
            </a:r>
            <a:r>
              <a:rPr lang="en-US" dirty="0"/>
              <a:t>  loosely considering that anyone who is under 50 had not graduated from high school, when I made these two predictions in 1998) we had not yet completed a draft of the human genome, and that 5k bases a day 1998 speed is roughly one-third the size of the genome of a small virus such as influenza A. I predicted a 2—fold increase in speed that would provide a viral or bacterial genome in a day as well as the three-dimensional structure of the viral or bacterial proteins encoded by its genome/ </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went WAAAY beyond my then wildly optimistic of what we would achieve in the speed and cost of gene sequencing. We now can sequence the genome of a human cell in less than a day at a cost of less than a $1000l. Anyone treated for a serious malignancy at a major cancer center will have their tumors sequenced to steer their4 treatment. And Google </a:t>
            </a:r>
            <a:r>
              <a:rPr lang="en-US" dirty="0" err="1"/>
              <a:t>omputer</a:t>
            </a:r>
            <a:r>
              <a:rPr lang="en-US" dirty="0"/>
              <a:t> scientists won the Nobel Prize in Chemistry in 2024 for their contribution to using AI and deep learning to automate the solution of protein structures. It is worthwhile to say a bit more about the magnitude and importance of the 3-dimensional structure of proteins in our understanding of biological processes.  Quite simply, structure is function- that is to say, understanding the structure of a protein provides a reasonably good insight into its function.. A hammer </a:t>
            </a:r>
            <a:r>
              <a:rPr lang="en-US" dirty="0" err="1"/>
              <a:t>doesm</a:t>
            </a:r>
            <a:r>
              <a:rPr lang="en-US" dirty="0"/>
              <a:t> what a hammer does because it has the shape for hammering, a wrench can provide grip and torque </a:t>
            </a:r>
            <a:r>
              <a:rPr lang="en-US" dirty="0" err="1"/>
              <a:t>beacuse</a:t>
            </a:r>
            <a:r>
              <a:rPr lang="en-US" dirty="0"/>
              <a:t> of its shape, and so on. The </a:t>
            </a:r>
            <a:r>
              <a:rPr lang="en-US" dirty="0" err="1"/>
              <a:t>sam</a:t>
            </a:r>
            <a:r>
              <a:rPr lang="en-US" dirty="0"/>
              <a:t> is true for enzymes, kinases, proteases, etc. etc. etc.</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301A6-287B-D5A3-0FE5-2360026CCF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DA5D30-B67C-8FFB-8642-4E70ADB343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CE1324-5C58-6974-7849-7CBB1AB53FED}"/>
              </a:ext>
            </a:extLst>
          </p:cNvPr>
          <p:cNvSpPr>
            <a:spLocks noGrp="1"/>
          </p:cNvSpPr>
          <p:nvPr>
            <p:ph type="body" idx="1"/>
          </p:nvPr>
        </p:nvSpPr>
        <p:spPr/>
        <p:txBody>
          <a:bodyPr/>
          <a:lstStyle/>
          <a:p>
            <a:r>
              <a:rPr lang="en-US" dirty="0"/>
              <a:t>This just illustrates the advance in genomics in graphic terns.</a:t>
            </a:r>
          </a:p>
        </p:txBody>
      </p:sp>
      <p:sp>
        <p:nvSpPr>
          <p:cNvPr id="4" name="Slide Number Placeholder 3">
            <a:extLst>
              <a:ext uri="{FF2B5EF4-FFF2-40B4-BE49-F238E27FC236}">
                <a16:creationId xmlns:a16="http://schemas.microsoft.com/office/drawing/2014/main" id="{DCD1260D-16B1-1304-4735-795E6D8F0A31}"/>
              </a:ext>
            </a:extLst>
          </p:cNvPr>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3268890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 predicted about both advances in genomics and protein structure were the basis for my second big prediction at that 1998 conference. At this point it is my limited range of motion in my shoulders that is preventing me from vigorously patting myself on the back-</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0F2030"/>
                </a:solidFill>
                <a:latin typeface="Calibri" pitchFamily="34" charset="0"/>
                <a:ea typeface="Calibri" pitchFamily="34" charset="-122"/>
                <a:cs typeface="Calibri" pitchFamily="34" charset="-120"/>
              </a:rPr>
              <a:t>The number of projects underway is words, staggering. The FDA is confronting the challenge of modifying its traditional approach to drug approval to fit the new era of gene therapy for rare genetic diseases, with a very small number of patients. And, we are at long last confronted with how we can ensure fair and equitable access to a technology that can provide relief for serious genetic diseases while at the same time be offered to the very wealthy as  yet another way to provide advantage to their offspring, one of the issues I addressed in the Futures article I published in 1992, based on my remarks at the Hawaii meeting.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file:////Users/BobBohrer/Library/Group%20Containers/UBF8T346G9.ms/WebArchiveCopyPasteTempFiles/com.microsoft.Word/2022_Sequencing_cost_per_Human_Genome.jpg"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137"/>
        </a:solidFill>
        <a:effectLst/>
      </p:bgPr>
    </p:bg>
    <p:spTree>
      <p:nvGrpSpPr>
        <p:cNvPr id="1" name=""/>
        <p:cNvGrpSpPr/>
        <p:nvPr/>
      </p:nvGrpSpPr>
      <p:grpSpPr>
        <a:xfrm>
          <a:off x="0" y="0"/>
          <a:ext cx="0" cy="0"/>
          <a:chOff x="0" y="0"/>
          <a:chExt cx="0" cy="0"/>
        </a:xfrm>
      </p:grpSpPr>
      <p:sp>
        <p:nvSpPr>
          <p:cNvPr id="2" name="Shape 0"/>
          <p:cNvSpPr/>
          <p:nvPr/>
        </p:nvSpPr>
        <p:spPr>
          <a:xfrm>
            <a:off x="5669280" y="-2011680"/>
            <a:ext cx="5943600" cy="5943600"/>
          </a:xfrm>
          <a:prstGeom prst="ellipse">
            <a:avLst/>
          </a:prstGeom>
          <a:solidFill>
            <a:srgbClr val="0891B2">
              <a:alpha val="12000"/>
            </a:srgbClr>
          </a:solidFill>
          <a:ln w="12700">
            <a:solidFill>
              <a:srgbClr val="0891B2">
                <a:alpha val="12000"/>
              </a:srgbClr>
            </a:solidFill>
            <a:prstDash val="solid"/>
          </a:ln>
        </p:spPr>
        <p:txBody>
          <a:bodyPr/>
          <a:lstStyle/>
          <a:p>
            <a:endParaRPr lang="en-US"/>
          </a:p>
        </p:txBody>
      </p:sp>
      <p:sp>
        <p:nvSpPr>
          <p:cNvPr id="4" name="Shape 2"/>
          <p:cNvSpPr/>
          <p:nvPr/>
        </p:nvSpPr>
        <p:spPr>
          <a:xfrm>
            <a:off x="457200" y="1280160"/>
            <a:ext cx="64008" cy="2194560"/>
          </a:xfrm>
          <a:prstGeom prst="rect">
            <a:avLst/>
          </a:prstGeom>
          <a:solidFill>
            <a:srgbClr val="2DD4BF"/>
          </a:solidFill>
          <a:ln w="12700">
            <a:solidFill>
              <a:srgbClr val="2DD4BF"/>
            </a:solidFill>
            <a:prstDash val="solid"/>
          </a:ln>
        </p:spPr>
        <p:txBody>
          <a:bodyPr/>
          <a:lstStyle/>
          <a:p>
            <a:endParaRPr lang="en-US"/>
          </a:p>
        </p:txBody>
      </p:sp>
      <p:sp>
        <p:nvSpPr>
          <p:cNvPr id="5" name="Text 3"/>
          <p:cNvSpPr/>
          <p:nvPr/>
        </p:nvSpPr>
        <p:spPr>
          <a:xfrm>
            <a:off x="658368" y="1005840"/>
            <a:ext cx="7772400" cy="713232"/>
          </a:xfrm>
          <a:prstGeom prst="rect">
            <a:avLst/>
          </a:prstGeom>
          <a:noFill/>
          <a:ln/>
        </p:spPr>
        <p:txBody>
          <a:bodyPr wrap="square" lIns="0" tIns="0" rIns="0" bIns="0" rtlCol="0" anchor="ctr"/>
          <a:lstStyle/>
          <a:p>
            <a:pPr marL="0" indent="0" algn="l">
              <a:buNone/>
            </a:pPr>
            <a:r>
              <a:rPr lang="en-US" sz="4000" b="1" dirty="0">
                <a:solidFill>
                  <a:srgbClr val="FFFFFF"/>
                </a:solidFill>
                <a:latin typeface="Cambria" pitchFamily="34" charset="0"/>
                <a:ea typeface="Cambria" pitchFamily="34" charset="-122"/>
                <a:cs typeface="Cambria" pitchFamily="34" charset="-120"/>
              </a:rPr>
              <a:t>Back to the Future:</a:t>
            </a:r>
            <a:endParaRPr lang="en-US" sz="4000" dirty="0"/>
          </a:p>
        </p:txBody>
      </p:sp>
      <p:sp>
        <p:nvSpPr>
          <p:cNvPr id="6" name="Text 4"/>
          <p:cNvSpPr/>
          <p:nvPr/>
        </p:nvSpPr>
        <p:spPr>
          <a:xfrm>
            <a:off x="658368" y="1691640"/>
            <a:ext cx="7772400" cy="713232"/>
          </a:xfrm>
          <a:prstGeom prst="rect">
            <a:avLst/>
          </a:prstGeom>
          <a:noFill/>
          <a:ln/>
        </p:spPr>
        <p:txBody>
          <a:bodyPr wrap="square" lIns="0" tIns="0" rIns="0" bIns="0" rtlCol="0" anchor="ctr"/>
          <a:lstStyle/>
          <a:p>
            <a:pPr marL="0" indent="0" algn="l">
              <a:buNone/>
            </a:pPr>
            <a:r>
              <a:rPr lang="en-US" sz="4000" b="1" dirty="0">
                <a:solidFill>
                  <a:srgbClr val="2DD4BF"/>
                </a:solidFill>
                <a:latin typeface="Cambria" pitchFamily="34" charset="0"/>
                <a:ea typeface="Cambria" pitchFamily="34" charset="-122"/>
                <a:cs typeface="Cambria" pitchFamily="34" charset="-120"/>
              </a:rPr>
              <a:t>Less Risky Business</a:t>
            </a:r>
            <a:endParaRPr lang="en-US" sz="4000" dirty="0"/>
          </a:p>
        </p:txBody>
      </p:sp>
      <p:sp>
        <p:nvSpPr>
          <p:cNvPr id="7" name="Shape 5"/>
          <p:cNvSpPr/>
          <p:nvPr/>
        </p:nvSpPr>
        <p:spPr>
          <a:xfrm>
            <a:off x="658368" y="2542032"/>
            <a:ext cx="7132320" cy="36576"/>
          </a:xfrm>
          <a:prstGeom prst="rect">
            <a:avLst/>
          </a:prstGeom>
          <a:solidFill>
            <a:srgbClr val="0891B2">
              <a:alpha val="45000"/>
            </a:srgbClr>
          </a:solidFill>
          <a:ln w="12700">
            <a:solidFill>
              <a:srgbClr val="0891B2">
                <a:alpha val="45000"/>
              </a:srgbClr>
            </a:solidFill>
            <a:prstDash val="solid"/>
          </a:ln>
        </p:spPr>
        <p:txBody>
          <a:bodyPr/>
          <a:lstStyle/>
          <a:p>
            <a:endParaRPr lang="en-US"/>
          </a:p>
        </p:txBody>
      </p:sp>
      <p:sp>
        <p:nvSpPr>
          <p:cNvPr id="8" name="Text 6"/>
          <p:cNvSpPr/>
          <p:nvPr/>
        </p:nvSpPr>
        <p:spPr>
          <a:xfrm>
            <a:off x="658368" y="2697480"/>
            <a:ext cx="7772400" cy="411480"/>
          </a:xfrm>
          <a:prstGeom prst="rect">
            <a:avLst/>
          </a:prstGeom>
          <a:noFill/>
          <a:ln/>
        </p:spPr>
        <p:txBody>
          <a:bodyPr wrap="square" lIns="0" tIns="0" rIns="0" bIns="0" rtlCol="0" anchor="ctr"/>
          <a:lstStyle/>
          <a:p>
            <a:pPr marL="0" indent="0" algn="l">
              <a:buNone/>
            </a:pPr>
            <a:r>
              <a:rPr lang="en-US" sz="1400" i="1" dirty="0">
                <a:solidFill>
                  <a:srgbClr val="7090A8"/>
                </a:solidFill>
                <a:latin typeface="Calibri" pitchFamily="34" charset="0"/>
                <a:ea typeface="Calibri" pitchFamily="34" charset="-122"/>
                <a:cs typeface="Calibri" pitchFamily="34" charset="-120"/>
              </a:rPr>
              <a:t>Three 1990s Predictions That Came True — And Three More for 2046</a:t>
            </a:r>
            <a:endParaRPr lang="en-US" sz="1400" dirty="0"/>
          </a:p>
        </p:txBody>
      </p:sp>
      <p:sp>
        <p:nvSpPr>
          <p:cNvPr id="9" name="Text 7"/>
          <p:cNvSpPr/>
          <p:nvPr/>
        </p:nvSpPr>
        <p:spPr>
          <a:xfrm>
            <a:off x="658368" y="3429000"/>
            <a:ext cx="8229600" cy="731520"/>
          </a:xfrm>
          <a:prstGeom prst="rect">
            <a:avLst/>
          </a:prstGeom>
          <a:noFill/>
          <a:ln/>
        </p:spPr>
        <p:txBody>
          <a:bodyPr wrap="square" lIns="0" tIns="0" rIns="0" bIns="0" rtlCol="0" anchor="ctr"/>
          <a:lstStyle/>
          <a:p>
            <a:pPr marL="0" indent="0" algn="l">
              <a:buNone/>
            </a:pPr>
            <a:r>
              <a:rPr lang="en-US" sz="1200" b="1" dirty="0">
                <a:solidFill>
                  <a:srgbClr val="8BAFC8"/>
                </a:solidFill>
                <a:latin typeface="Calibri" pitchFamily="34" charset="0"/>
                <a:ea typeface="Calibri" pitchFamily="34" charset="-122"/>
                <a:cs typeface="Calibri" pitchFamily="34" charset="-120"/>
              </a:rPr>
              <a:t>Robert A. Bohrer</a:t>
            </a:r>
            <a:endParaRPr lang="en-US" sz="1200" dirty="0"/>
          </a:p>
          <a:p>
            <a:pPr marL="0" indent="0" algn="l">
              <a:buNone/>
            </a:pPr>
            <a:r>
              <a:rPr lang="en-US" sz="1200" dirty="0">
                <a:solidFill>
                  <a:srgbClr val="8BAFC8"/>
                </a:solidFill>
                <a:latin typeface="Calibri" pitchFamily="34" charset="0"/>
                <a:ea typeface="Calibri" pitchFamily="34" charset="-122"/>
                <a:cs typeface="Calibri" pitchFamily="34" charset="-120"/>
              </a:rPr>
              <a:t>Emeritus Professor of Law  |  California Western School of Law  |  ASLME 2026</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D2137"/>
        </a:solidFill>
        <a:effectLst/>
      </p:bgPr>
    </p:bg>
    <p:spTree>
      <p:nvGrpSpPr>
        <p:cNvPr id="1" name=""/>
        <p:cNvGrpSpPr/>
        <p:nvPr/>
      </p:nvGrpSpPr>
      <p:grpSpPr>
        <a:xfrm>
          <a:off x="0" y="0"/>
          <a:ext cx="0" cy="0"/>
          <a:chOff x="0" y="0"/>
          <a:chExt cx="0" cy="0"/>
        </a:xfrm>
      </p:grpSpPr>
      <p:sp>
        <p:nvSpPr>
          <p:cNvPr id="2" name="Shape 0"/>
          <p:cNvSpPr/>
          <p:nvPr/>
        </p:nvSpPr>
        <p:spPr>
          <a:xfrm>
            <a:off x="6583680" y="-1097280"/>
            <a:ext cx="4572000" cy="4572000"/>
          </a:xfrm>
          <a:prstGeom prst="ellipse">
            <a:avLst/>
          </a:prstGeom>
          <a:solidFill>
            <a:srgbClr val="0891B2">
              <a:alpha val="10000"/>
            </a:srgbClr>
          </a:solidFill>
          <a:ln w="12700">
            <a:solidFill>
              <a:srgbClr val="0891B2">
                <a:alpha val="10000"/>
              </a:srgbClr>
            </a:solidFill>
            <a:prstDash val="solid"/>
          </a:ln>
        </p:spPr>
        <p:txBody>
          <a:bodyPr/>
          <a:lstStyle/>
          <a:p>
            <a:endParaRPr lang="en-US"/>
          </a:p>
        </p:txBody>
      </p:sp>
      <p:sp>
        <p:nvSpPr>
          <p:cNvPr id="3" name="Shape 1"/>
          <p:cNvSpPr/>
          <p:nvPr/>
        </p:nvSpPr>
        <p:spPr>
          <a:xfrm>
            <a:off x="-1645920" y="2743200"/>
            <a:ext cx="4114800" cy="4114800"/>
          </a:xfrm>
          <a:prstGeom prst="ellipse">
            <a:avLst/>
          </a:prstGeom>
          <a:solidFill>
            <a:srgbClr val="2DD4BF">
              <a:alpha val="8000"/>
            </a:srgbClr>
          </a:solidFill>
          <a:ln w="12700">
            <a:solidFill>
              <a:srgbClr val="2DD4BF">
                <a:alpha val="8000"/>
              </a:srgbClr>
            </a:solidFill>
            <a:prstDash val="solid"/>
          </a:ln>
        </p:spPr>
        <p:txBody>
          <a:bodyPr/>
          <a:lstStyle/>
          <a:p>
            <a:endParaRPr lang="en-US"/>
          </a:p>
        </p:txBody>
      </p:sp>
      <p:sp>
        <p:nvSpPr>
          <p:cNvPr id="4" name="Text 2"/>
          <p:cNvSpPr/>
          <p:nvPr/>
        </p:nvSpPr>
        <p:spPr>
          <a:xfrm>
            <a:off x="457200" y="256032"/>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Cambria" pitchFamily="34" charset="0"/>
                <a:ea typeface="Cambria" pitchFamily="34" charset="-122"/>
                <a:cs typeface="Cambria" pitchFamily="34" charset="-120"/>
              </a:rPr>
              <a:t>Now Let's Go Back to the Future</a:t>
            </a:r>
            <a:endParaRPr lang="en-US" sz="3000" dirty="0"/>
          </a:p>
        </p:txBody>
      </p:sp>
      <p:sp>
        <p:nvSpPr>
          <p:cNvPr id="5" name="Text 3"/>
          <p:cNvSpPr/>
          <p:nvPr/>
        </p:nvSpPr>
        <p:spPr>
          <a:xfrm>
            <a:off x="457200" y="777240"/>
            <a:ext cx="8046720" cy="374904"/>
          </a:xfrm>
          <a:prstGeom prst="rect">
            <a:avLst/>
          </a:prstGeom>
          <a:noFill/>
          <a:ln/>
        </p:spPr>
        <p:txBody>
          <a:bodyPr wrap="square" lIns="0" tIns="0" rIns="0" bIns="0" rtlCol="0" anchor="ctr"/>
          <a:lstStyle/>
          <a:p>
            <a:pPr marL="0" indent="0" algn="l">
              <a:buNone/>
            </a:pPr>
            <a:r>
              <a:rPr lang="en-US" sz="1600" i="1" dirty="0">
                <a:solidFill>
                  <a:srgbClr val="8BAFC8"/>
                </a:solidFill>
                <a:latin typeface="Calibri" pitchFamily="34" charset="0"/>
                <a:ea typeface="Calibri" pitchFamily="34" charset="-122"/>
                <a:cs typeface="Calibri" pitchFamily="34" charset="-120"/>
              </a:rPr>
              <a:t>Having established credibility — three new predictions for 2046-2056</a:t>
            </a:r>
            <a:endParaRPr lang="en-US" sz="1600" dirty="0"/>
          </a:p>
        </p:txBody>
      </p:sp>
      <p:sp>
        <p:nvSpPr>
          <p:cNvPr id="6" name="Text 4"/>
          <p:cNvSpPr/>
          <p:nvPr/>
        </p:nvSpPr>
        <p:spPr>
          <a:xfrm>
            <a:off x="457200" y="1225296"/>
            <a:ext cx="8229600" cy="786384"/>
          </a:xfrm>
          <a:prstGeom prst="rect">
            <a:avLst/>
          </a:prstGeom>
          <a:noFill/>
          <a:ln/>
        </p:spPr>
        <p:txBody>
          <a:bodyPr wrap="square" lIns="0" tIns="0" rIns="0" bIns="0" rtlCol="0" anchor="ctr"/>
          <a:lstStyle/>
          <a:p>
            <a:pPr marL="0" indent="0">
              <a:buNone/>
            </a:pPr>
            <a:r>
              <a:rPr lang="en-US" dirty="0">
                <a:solidFill>
                  <a:srgbClr val="C8DCE8"/>
                </a:solidFill>
                <a:latin typeface="Calibri" pitchFamily="34" charset="0"/>
                <a:ea typeface="Calibri" pitchFamily="34" charset="-122"/>
                <a:cs typeface="Calibri" pitchFamily="34" charset="-120"/>
              </a:rPr>
              <a:t>We cannot predict the specific breakthroughs — Shotgun sequencing was just around the corner, while CRISPR and mRNA were completely unforeseeable. </a:t>
            </a:r>
            <a:r>
              <a:rPr lang="en-US" sz="1600" dirty="0">
                <a:solidFill>
                  <a:srgbClr val="C8DCE8"/>
                </a:solidFill>
                <a:latin typeface="Calibri" pitchFamily="34" charset="0"/>
                <a:ea typeface="Calibri" pitchFamily="34" charset="-122"/>
                <a:cs typeface="Calibri" pitchFamily="34" charset="-120"/>
              </a:rPr>
              <a:t>But we CAN predict with confidence that extraordinary breakthroughs will occur.</a:t>
            </a:r>
            <a:endParaRPr lang="en-US" sz="1600" dirty="0"/>
          </a:p>
        </p:txBody>
      </p:sp>
      <p:sp>
        <p:nvSpPr>
          <p:cNvPr id="7" name="Shape 5"/>
          <p:cNvSpPr/>
          <p:nvPr/>
        </p:nvSpPr>
        <p:spPr>
          <a:xfrm>
            <a:off x="457200" y="2084832"/>
            <a:ext cx="2651760" cy="2697480"/>
          </a:xfrm>
          <a:prstGeom prst="rect">
            <a:avLst/>
          </a:prstGeom>
          <a:solidFill>
            <a:srgbClr val="162B45"/>
          </a:solidFill>
          <a:ln w="19050">
            <a:solidFill>
              <a:srgbClr val="0891B2"/>
            </a:solidFill>
            <a:prstDash val="solid"/>
          </a:ln>
        </p:spPr>
        <p:txBody>
          <a:bodyPr/>
          <a:lstStyle/>
          <a:p>
            <a:endParaRPr lang="en-US"/>
          </a:p>
        </p:txBody>
      </p:sp>
      <p:sp>
        <p:nvSpPr>
          <p:cNvPr id="8" name="Shape 6"/>
          <p:cNvSpPr/>
          <p:nvPr/>
        </p:nvSpPr>
        <p:spPr>
          <a:xfrm>
            <a:off x="457200" y="2084832"/>
            <a:ext cx="2651760" cy="54864"/>
          </a:xfrm>
          <a:prstGeom prst="rect">
            <a:avLst/>
          </a:prstGeom>
          <a:solidFill>
            <a:srgbClr val="0891B2"/>
          </a:solidFill>
          <a:ln w="12700">
            <a:solidFill>
              <a:srgbClr val="0891B2"/>
            </a:solidFill>
            <a:prstDash val="solid"/>
          </a:ln>
        </p:spPr>
        <p:txBody>
          <a:bodyPr/>
          <a:lstStyle/>
          <a:p>
            <a:endParaRPr lang="en-US"/>
          </a:p>
        </p:txBody>
      </p:sp>
      <p:sp>
        <p:nvSpPr>
          <p:cNvPr id="9" name="Text 7"/>
          <p:cNvSpPr/>
          <p:nvPr/>
        </p:nvSpPr>
        <p:spPr>
          <a:xfrm>
            <a:off x="621792" y="2212848"/>
            <a:ext cx="2331720" cy="457200"/>
          </a:xfrm>
          <a:prstGeom prst="rect">
            <a:avLst/>
          </a:prstGeom>
          <a:noFill/>
          <a:ln/>
        </p:spPr>
        <p:txBody>
          <a:bodyPr wrap="square" lIns="0" tIns="0" rIns="0" bIns="0" rtlCol="0" anchor="ctr"/>
          <a:lstStyle/>
          <a:p>
            <a:pPr marL="0" indent="0">
              <a:buNone/>
            </a:pPr>
            <a:r>
              <a:rPr lang="en-US" sz="1300" b="1" dirty="0">
                <a:solidFill>
                  <a:srgbClr val="0891B2"/>
                </a:solidFill>
                <a:latin typeface="Cambria" pitchFamily="34" charset="0"/>
                <a:ea typeface="Cambria" pitchFamily="34" charset="-122"/>
                <a:cs typeface="Cambria" pitchFamily="34" charset="-120"/>
              </a:rPr>
              <a:t>1. Artificial Intelligence</a:t>
            </a:r>
            <a:endParaRPr lang="en-US" sz="1300" dirty="0"/>
          </a:p>
        </p:txBody>
      </p:sp>
      <p:sp>
        <p:nvSpPr>
          <p:cNvPr id="10" name="Text 8"/>
          <p:cNvSpPr/>
          <p:nvPr/>
        </p:nvSpPr>
        <p:spPr>
          <a:xfrm>
            <a:off x="621792" y="2761488"/>
            <a:ext cx="2331720" cy="1828800"/>
          </a:xfrm>
          <a:prstGeom prst="rect">
            <a:avLst/>
          </a:prstGeom>
          <a:noFill/>
          <a:ln/>
        </p:spPr>
        <p:txBody>
          <a:bodyPr wrap="square" lIns="0" tIns="0" rIns="0" bIns="0" rtlCol="0" anchor="t"/>
          <a:lstStyle/>
          <a:p>
            <a:pPr marL="0" indent="0">
              <a:buNone/>
            </a:pPr>
            <a:r>
              <a:rPr lang="en-US" sz="1400" dirty="0">
                <a:solidFill>
                  <a:srgbClr val="C8DCE8"/>
                </a:solidFill>
                <a:latin typeface="Calibri" pitchFamily="34" charset="0"/>
                <a:ea typeface="Calibri" pitchFamily="34" charset="-122"/>
                <a:cs typeface="Calibri" pitchFamily="34" charset="-120"/>
              </a:rPr>
              <a:t>AI-driven target identification, structure prediction, and in silico toxicology will compress decades of drug discovery into years.</a:t>
            </a:r>
            <a:endParaRPr lang="en-US" sz="1400" dirty="0"/>
          </a:p>
        </p:txBody>
      </p:sp>
      <p:sp>
        <p:nvSpPr>
          <p:cNvPr id="11" name="Shape 9"/>
          <p:cNvSpPr/>
          <p:nvPr/>
        </p:nvSpPr>
        <p:spPr>
          <a:xfrm>
            <a:off x="3429000" y="2084832"/>
            <a:ext cx="2651760" cy="2697480"/>
          </a:xfrm>
          <a:prstGeom prst="rect">
            <a:avLst/>
          </a:prstGeom>
          <a:solidFill>
            <a:srgbClr val="162B45"/>
          </a:solidFill>
          <a:ln w="19050">
            <a:solidFill>
              <a:srgbClr val="2DD4BF"/>
            </a:solidFill>
            <a:prstDash val="solid"/>
          </a:ln>
        </p:spPr>
        <p:txBody>
          <a:bodyPr/>
          <a:lstStyle/>
          <a:p>
            <a:endParaRPr lang="en-US"/>
          </a:p>
        </p:txBody>
      </p:sp>
      <p:sp>
        <p:nvSpPr>
          <p:cNvPr id="12" name="Shape 10"/>
          <p:cNvSpPr/>
          <p:nvPr/>
        </p:nvSpPr>
        <p:spPr>
          <a:xfrm>
            <a:off x="3429000" y="2084832"/>
            <a:ext cx="2651760" cy="54864"/>
          </a:xfrm>
          <a:prstGeom prst="rect">
            <a:avLst/>
          </a:prstGeom>
          <a:solidFill>
            <a:srgbClr val="2DD4BF"/>
          </a:solidFill>
          <a:ln w="12700">
            <a:solidFill>
              <a:srgbClr val="2DD4BF"/>
            </a:solidFill>
            <a:prstDash val="solid"/>
          </a:ln>
        </p:spPr>
        <p:txBody>
          <a:bodyPr/>
          <a:lstStyle/>
          <a:p>
            <a:endParaRPr lang="en-US"/>
          </a:p>
        </p:txBody>
      </p:sp>
      <p:sp>
        <p:nvSpPr>
          <p:cNvPr id="13" name="Text 11"/>
          <p:cNvSpPr/>
          <p:nvPr/>
        </p:nvSpPr>
        <p:spPr>
          <a:xfrm>
            <a:off x="3593592" y="2212848"/>
            <a:ext cx="2331720" cy="457200"/>
          </a:xfrm>
          <a:prstGeom prst="rect">
            <a:avLst/>
          </a:prstGeom>
          <a:noFill/>
          <a:ln/>
        </p:spPr>
        <p:txBody>
          <a:bodyPr wrap="square" lIns="0" tIns="0" rIns="0" bIns="0" rtlCol="0" anchor="ctr"/>
          <a:lstStyle/>
          <a:p>
            <a:pPr marL="0" indent="0">
              <a:buNone/>
            </a:pPr>
            <a:r>
              <a:rPr lang="en-US" sz="1300" b="1" dirty="0">
                <a:solidFill>
                  <a:srgbClr val="2DD4BF"/>
                </a:solidFill>
                <a:latin typeface="Cambria" pitchFamily="34" charset="0"/>
                <a:ea typeface="Cambria" pitchFamily="34" charset="-122"/>
                <a:cs typeface="Cambria" pitchFamily="34" charset="-120"/>
              </a:rPr>
              <a:t>2. In Silico Biology</a:t>
            </a:r>
            <a:endParaRPr lang="en-US" sz="1300" dirty="0"/>
          </a:p>
        </p:txBody>
      </p:sp>
      <p:sp>
        <p:nvSpPr>
          <p:cNvPr id="14" name="Text 12"/>
          <p:cNvSpPr/>
          <p:nvPr/>
        </p:nvSpPr>
        <p:spPr>
          <a:xfrm>
            <a:off x="3593592" y="2761488"/>
            <a:ext cx="2331720" cy="1828800"/>
          </a:xfrm>
          <a:prstGeom prst="rect">
            <a:avLst/>
          </a:prstGeom>
          <a:noFill/>
          <a:ln/>
        </p:spPr>
        <p:txBody>
          <a:bodyPr wrap="square" lIns="0" tIns="0" rIns="0" bIns="0" rtlCol="0" anchor="t"/>
          <a:lstStyle/>
          <a:p>
            <a:pPr marL="0" indent="0">
              <a:buNone/>
            </a:pPr>
            <a:r>
              <a:rPr lang="en-US" sz="1400" dirty="0">
                <a:solidFill>
                  <a:srgbClr val="C8DCE8"/>
                </a:solidFill>
                <a:latin typeface="Calibri" pitchFamily="34" charset="0"/>
                <a:ea typeface="Calibri" pitchFamily="34" charset="-122"/>
                <a:cs typeface="Calibri" pitchFamily="34" charset="-120"/>
              </a:rPr>
              <a:t>Virtual cells → virtual organs → virtual humans. Complete computational models reflecting individual genomic and epigenomic variations.</a:t>
            </a:r>
            <a:endParaRPr lang="en-US" sz="1400" dirty="0"/>
          </a:p>
        </p:txBody>
      </p:sp>
      <p:sp>
        <p:nvSpPr>
          <p:cNvPr id="15" name="Shape 13"/>
          <p:cNvSpPr/>
          <p:nvPr/>
        </p:nvSpPr>
        <p:spPr>
          <a:xfrm>
            <a:off x="6400800" y="2084832"/>
            <a:ext cx="2651760" cy="2697480"/>
          </a:xfrm>
          <a:prstGeom prst="rect">
            <a:avLst/>
          </a:prstGeom>
          <a:solidFill>
            <a:srgbClr val="162B45"/>
          </a:solidFill>
          <a:ln w="19050">
            <a:solidFill>
              <a:srgbClr val="D97706"/>
            </a:solidFill>
            <a:prstDash val="solid"/>
          </a:ln>
        </p:spPr>
        <p:txBody>
          <a:bodyPr/>
          <a:lstStyle/>
          <a:p>
            <a:endParaRPr lang="en-US"/>
          </a:p>
        </p:txBody>
      </p:sp>
      <p:sp>
        <p:nvSpPr>
          <p:cNvPr id="16" name="Shape 14"/>
          <p:cNvSpPr/>
          <p:nvPr/>
        </p:nvSpPr>
        <p:spPr>
          <a:xfrm>
            <a:off x="6400800" y="2084832"/>
            <a:ext cx="2651760" cy="54864"/>
          </a:xfrm>
          <a:prstGeom prst="rect">
            <a:avLst/>
          </a:prstGeom>
          <a:solidFill>
            <a:srgbClr val="D97706"/>
          </a:solidFill>
          <a:ln w="12700">
            <a:solidFill>
              <a:srgbClr val="D97706"/>
            </a:solidFill>
            <a:prstDash val="solid"/>
          </a:ln>
        </p:spPr>
        <p:txBody>
          <a:bodyPr/>
          <a:lstStyle/>
          <a:p>
            <a:endParaRPr lang="en-US"/>
          </a:p>
        </p:txBody>
      </p:sp>
      <p:sp>
        <p:nvSpPr>
          <p:cNvPr id="17" name="Text 15"/>
          <p:cNvSpPr/>
          <p:nvPr/>
        </p:nvSpPr>
        <p:spPr>
          <a:xfrm>
            <a:off x="6565392" y="2212848"/>
            <a:ext cx="2331720" cy="457200"/>
          </a:xfrm>
          <a:prstGeom prst="rect">
            <a:avLst/>
          </a:prstGeom>
          <a:noFill/>
          <a:ln/>
        </p:spPr>
        <p:txBody>
          <a:bodyPr wrap="square" lIns="0" tIns="0" rIns="0" bIns="0" rtlCol="0" anchor="ctr"/>
          <a:lstStyle/>
          <a:p>
            <a:pPr marL="0" indent="0">
              <a:buNone/>
            </a:pPr>
            <a:r>
              <a:rPr lang="en-US" sz="1300" b="1" dirty="0">
                <a:solidFill>
                  <a:srgbClr val="D97706"/>
                </a:solidFill>
                <a:latin typeface="Cambria" pitchFamily="34" charset="0"/>
                <a:ea typeface="Cambria" pitchFamily="34" charset="-122"/>
                <a:cs typeface="Cambria" pitchFamily="34" charset="-120"/>
              </a:rPr>
              <a:t>3, Quantum Computing</a:t>
            </a:r>
            <a:endParaRPr lang="en-US" sz="1300" dirty="0"/>
          </a:p>
        </p:txBody>
      </p:sp>
      <p:sp>
        <p:nvSpPr>
          <p:cNvPr id="18" name="Text 16"/>
          <p:cNvSpPr/>
          <p:nvPr/>
        </p:nvSpPr>
        <p:spPr>
          <a:xfrm>
            <a:off x="6565392" y="2761488"/>
            <a:ext cx="2331720" cy="1828800"/>
          </a:xfrm>
          <a:prstGeom prst="rect">
            <a:avLst/>
          </a:prstGeom>
          <a:noFill/>
          <a:ln/>
        </p:spPr>
        <p:txBody>
          <a:bodyPr wrap="square" lIns="0" tIns="0" rIns="0" bIns="0" rtlCol="0" anchor="t"/>
          <a:lstStyle/>
          <a:p>
            <a:pPr marL="0" indent="0">
              <a:buNone/>
            </a:pPr>
            <a:r>
              <a:rPr lang="en-US" sz="1400" dirty="0">
                <a:solidFill>
                  <a:srgbClr val="C8DCE8"/>
                </a:solidFill>
                <a:latin typeface="Calibri" pitchFamily="34" charset="0"/>
                <a:ea typeface="Calibri" pitchFamily="34" charset="-122"/>
                <a:cs typeface="Calibri" pitchFamily="34" charset="-120"/>
              </a:rPr>
              <a:t>Quantum simulation of molecular interactions at scales impossible for classical computers — enabling true rational drug design.</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2DD4BF"/>
          </a:solidFill>
          <a:ln w="12700">
            <a:solidFill>
              <a:srgbClr val="2DD4BF"/>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2046 Prediction 1: The Virtual Human</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2DD4BF"/>
                </a:solidFill>
                <a:latin typeface="Calibri" pitchFamily="34" charset="0"/>
                <a:ea typeface="Calibri" pitchFamily="34" charset="-122"/>
                <a:cs typeface="Calibri" pitchFamily="34" charset="-120"/>
              </a:rPr>
              <a:t>In silico biology — from virtual cell to virtual organism</a:t>
            </a:r>
            <a:endParaRPr lang="en-US" sz="1200" dirty="0"/>
          </a:p>
        </p:txBody>
      </p:sp>
      <p:sp>
        <p:nvSpPr>
          <p:cNvPr id="5" name="Shape 3"/>
          <p:cNvSpPr/>
          <p:nvPr/>
        </p:nvSpPr>
        <p:spPr>
          <a:xfrm>
            <a:off x="2880360" y="1938528"/>
            <a:ext cx="640080" cy="36576"/>
          </a:xfrm>
          <a:prstGeom prst="rect">
            <a:avLst/>
          </a:prstGeom>
          <a:solidFill>
            <a:srgbClr val="B0C8D8"/>
          </a:solidFill>
          <a:ln w="12700">
            <a:solidFill>
              <a:srgbClr val="B0C8D8"/>
            </a:solidFill>
            <a:prstDash val="solid"/>
          </a:ln>
        </p:spPr>
        <p:txBody>
          <a:bodyPr/>
          <a:lstStyle/>
          <a:p>
            <a:endParaRPr lang="en-US"/>
          </a:p>
        </p:txBody>
      </p:sp>
      <p:sp>
        <p:nvSpPr>
          <p:cNvPr id="6" name="Shape 4"/>
          <p:cNvSpPr/>
          <p:nvPr/>
        </p:nvSpPr>
        <p:spPr>
          <a:xfrm>
            <a:off x="1005840" y="1298448"/>
            <a:ext cx="1234440" cy="1234440"/>
          </a:xfrm>
          <a:prstGeom prst="ellipse">
            <a:avLst/>
          </a:prstGeom>
          <a:solidFill>
            <a:srgbClr val="0891B2">
              <a:alpha val="90000"/>
            </a:srgbClr>
          </a:solidFill>
          <a:ln w="19050">
            <a:solidFill>
              <a:srgbClr val="0891B2"/>
            </a:solidFill>
            <a:prstDash val="solid"/>
          </a:ln>
        </p:spPr>
        <p:txBody>
          <a:bodyPr/>
          <a:lstStyle/>
          <a:p>
            <a:endParaRPr lang="en-US"/>
          </a:p>
        </p:txBody>
      </p:sp>
      <p:sp>
        <p:nvSpPr>
          <p:cNvPr id="7" name="Text 5"/>
          <p:cNvSpPr/>
          <p:nvPr/>
        </p:nvSpPr>
        <p:spPr>
          <a:xfrm>
            <a:off x="1005840" y="1298448"/>
            <a:ext cx="1234440" cy="1234440"/>
          </a:xfrm>
          <a:prstGeom prst="rect">
            <a:avLst/>
          </a:prstGeom>
          <a:noFill/>
          <a:ln/>
        </p:spPr>
        <p:txBody>
          <a:bodyPr wrap="square" lIns="0" tIns="0" rIns="0" bIns="0" rtlCol="0" anchor="ctr"/>
          <a:lstStyle/>
          <a:p>
            <a:pPr marL="0" indent="0" algn="ctr">
              <a:buNone/>
            </a:pPr>
            <a:r>
              <a:rPr lang="en-US" sz="1300" b="1" dirty="0">
                <a:solidFill>
                  <a:srgbClr val="FFFFFF"/>
                </a:solidFill>
                <a:latin typeface="Cambria" pitchFamily="34" charset="0"/>
                <a:ea typeface="Cambria" pitchFamily="34" charset="-122"/>
                <a:cs typeface="Cambria" pitchFamily="34" charset="-120"/>
              </a:rPr>
              <a:t>2026</a:t>
            </a:r>
            <a:endParaRPr lang="en-US" sz="1300" dirty="0"/>
          </a:p>
        </p:txBody>
      </p:sp>
      <p:sp>
        <p:nvSpPr>
          <p:cNvPr id="8" name="Text 6"/>
          <p:cNvSpPr/>
          <p:nvPr/>
        </p:nvSpPr>
        <p:spPr>
          <a:xfrm>
            <a:off x="411480" y="2670048"/>
            <a:ext cx="2423160" cy="274320"/>
          </a:xfrm>
          <a:prstGeom prst="rect">
            <a:avLst/>
          </a:prstGeom>
          <a:noFill/>
          <a:ln/>
        </p:spPr>
        <p:txBody>
          <a:bodyPr wrap="square" lIns="0" tIns="0" rIns="0" bIns="0" rtlCol="0" anchor="ctr"/>
          <a:lstStyle/>
          <a:p>
            <a:pPr marL="0" indent="0" algn="ctr">
              <a:buNone/>
            </a:pPr>
            <a:r>
              <a:rPr lang="en-US" sz="1000" b="1" dirty="0">
                <a:solidFill>
                  <a:srgbClr val="0891B2"/>
                </a:solidFill>
                <a:latin typeface="Calibri" pitchFamily="34" charset="0"/>
                <a:ea typeface="Calibri" pitchFamily="34" charset="-122"/>
                <a:cs typeface="Calibri" pitchFamily="34" charset="-120"/>
              </a:rPr>
              <a:t>TODAY</a:t>
            </a:r>
            <a:endParaRPr lang="en-US" sz="1000" dirty="0"/>
          </a:p>
        </p:txBody>
      </p:sp>
      <p:sp>
        <p:nvSpPr>
          <p:cNvPr id="9" name="Text 7"/>
          <p:cNvSpPr/>
          <p:nvPr/>
        </p:nvSpPr>
        <p:spPr>
          <a:xfrm>
            <a:off x="411480" y="2990088"/>
            <a:ext cx="2423160" cy="411480"/>
          </a:xfrm>
          <a:prstGeom prst="rect">
            <a:avLst/>
          </a:prstGeom>
          <a:noFill/>
          <a:ln/>
        </p:spPr>
        <p:txBody>
          <a:bodyPr wrap="square" lIns="0" tIns="0" rIns="0" bIns="0" rtlCol="0" anchor="ctr"/>
          <a:lstStyle/>
          <a:p>
            <a:pPr marL="0" indent="0" algn="ctr">
              <a:buNone/>
            </a:pPr>
            <a:r>
              <a:rPr lang="en-US" sz="1300" b="1" dirty="0">
                <a:solidFill>
                  <a:srgbClr val="0D2137"/>
                </a:solidFill>
                <a:latin typeface="Cambria" pitchFamily="34" charset="0"/>
                <a:ea typeface="Cambria" pitchFamily="34" charset="-122"/>
                <a:cs typeface="Cambria" pitchFamily="34" charset="-120"/>
              </a:rPr>
              <a:t>AlphaFold3</a:t>
            </a:r>
            <a:endParaRPr lang="en-US" sz="1300" dirty="0"/>
          </a:p>
        </p:txBody>
      </p:sp>
      <p:sp>
        <p:nvSpPr>
          <p:cNvPr id="10" name="Text 8"/>
          <p:cNvSpPr/>
          <p:nvPr/>
        </p:nvSpPr>
        <p:spPr>
          <a:xfrm>
            <a:off x="411480" y="3456432"/>
            <a:ext cx="2423160" cy="1417320"/>
          </a:xfrm>
          <a:prstGeom prst="rect">
            <a:avLst/>
          </a:prstGeom>
          <a:noFill/>
          <a:ln/>
        </p:spPr>
        <p:txBody>
          <a:bodyPr wrap="square" lIns="0" tIns="0" rIns="0" bIns="0" rtlCol="0" anchor="t"/>
          <a:lstStyle/>
          <a:p>
            <a:pPr marL="0" indent="0" algn="ctr">
              <a:buNone/>
            </a:pPr>
            <a:r>
              <a:rPr lang="en-US" sz="1400" dirty="0">
                <a:solidFill>
                  <a:srgbClr val="456070"/>
                </a:solidFill>
                <a:latin typeface="Calibri" pitchFamily="34" charset="0"/>
                <a:ea typeface="Calibri" pitchFamily="34" charset="-122"/>
                <a:cs typeface="Calibri" pitchFamily="34" charset="-120"/>
              </a:rPr>
              <a:t>Protein structures and molecular interactions predicted. The computational foundation is in place.</a:t>
            </a:r>
            <a:endParaRPr lang="en-US" sz="1400" dirty="0"/>
          </a:p>
        </p:txBody>
      </p:sp>
      <p:sp>
        <p:nvSpPr>
          <p:cNvPr id="11" name="Shape 9"/>
          <p:cNvSpPr/>
          <p:nvPr/>
        </p:nvSpPr>
        <p:spPr>
          <a:xfrm>
            <a:off x="5852160" y="1938528"/>
            <a:ext cx="640080" cy="36576"/>
          </a:xfrm>
          <a:prstGeom prst="rect">
            <a:avLst/>
          </a:prstGeom>
          <a:solidFill>
            <a:srgbClr val="B0C8D8"/>
          </a:solidFill>
          <a:ln w="12700">
            <a:solidFill>
              <a:srgbClr val="B0C8D8"/>
            </a:solidFill>
            <a:prstDash val="solid"/>
          </a:ln>
        </p:spPr>
        <p:txBody>
          <a:bodyPr/>
          <a:lstStyle/>
          <a:p>
            <a:endParaRPr lang="en-US"/>
          </a:p>
        </p:txBody>
      </p:sp>
      <p:sp>
        <p:nvSpPr>
          <p:cNvPr id="12" name="Shape 10"/>
          <p:cNvSpPr/>
          <p:nvPr/>
        </p:nvSpPr>
        <p:spPr>
          <a:xfrm>
            <a:off x="3977640" y="1298448"/>
            <a:ext cx="1234440" cy="1234440"/>
          </a:xfrm>
          <a:prstGeom prst="ellipse">
            <a:avLst/>
          </a:prstGeom>
          <a:solidFill>
            <a:srgbClr val="2DD4BF">
              <a:alpha val="90000"/>
            </a:srgbClr>
          </a:solidFill>
          <a:ln w="19050">
            <a:solidFill>
              <a:srgbClr val="2DD4BF"/>
            </a:solidFill>
            <a:prstDash val="solid"/>
          </a:ln>
        </p:spPr>
        <p:txBody>
          <a:bodyPr/>
          <a:lstStyle/>
          <a:p>
            <a:endParaRPr lang="en-US"/>
          </a:p>
        </p:txBody>
      </p:sp>
      <p:sp>
        <p:nvSpPr>
          <p:cNvPr id="13" name="Text 11"/>
          <p:cNvSpPr/>
          <p:nvPr/>
        </p:nvSpPr>
        <p:spPr>
          <a:xfrm>
            <a:off x="3977640" y="1298448"/>
            <a:ext cx="1234440" cy="1234440"/>
          </a:xfrm>
          <a:prstGeom prst="rect">
            <a:avLst/>
          </a:prstGeom>
          <a:noFill/>
          <a:ln/>
        </p:spPr>
        <p:txBody>
          <a:bodyPr wrap="square" lIns="0" tIns="0" rIns="0" bIns="0" rtlCol="0" anchor="ctr"/>
          <a:lstStyle/>
          <a:p>
            <a:pPr marL="0" indent="0" algn="ctr">
              <a:buNone/>
            </a:pPr>
            <a:r>
              <a:rPr lang="en-US" sz="1300" b="1" dirty="0">
                <a:solidFill>
                  <a:srgbClr val="FFFFFF"/>
                </a:solidFill>
                <a:latin typeface="Cambria" pitchFamily="34" charset="0"/>
                <a:ea typeface="Cambria" pitchFamily="34" charset="-122"/>
                <a:cs typeface="Cambria" pitchFamily="34" charset="-120"/>
              </a:rPr>
              <a:t>~2031</a:t>
            </a:r>
            <a:endParaRPr lang="en-US" sz="1300" dirty="0"/>
          </a:p>
        </p:txBody>
      </p:sp>
      <p:sp>
        <p:nvSpPr>
          <p:cNvPr id="14" name="Text 12"/>
          <p:cNvSpPr/>
          <p:nvPr/>
        </p:nvSpPr>
        <p:spPr>
          <a:xfrm>
            <a:off x="3383280" y="2670048"/>
            <a:ext cx="2423160" cy="274320"/>
          </a:xfrm>
          <a:prstGeom prst="rect">
            <a:avLst/>
          </a:prstGeom>
          <a:noFill/>
          <a:ln/>
        </p:spPr>
        <p:txBody>
          <a:bodyPr wrap="square" lIns="0" tIns="0" rIns="0" bIns="0" rtlCol="0" anchor="ctr"/>
          <a:lstStyle/>
          <a:p>
            <a:pPr marL="0" indent="0" algn="ctr">
              <a:buNone/>
            </a:pPr>
            <a:r>
              <a:rPr lang="en-US" sz="1000" b="1" dirty="0">
                <a:solidFill>
                  <a:srgbClr val="2DD4BF"/>
                </a:solidFill>
                <a:latin typeface="Calibri" pitchFamily="34" charset="0"/>
                <a:ea typeface="Calibri" pitchFamily="34" charset="-122"/>
                <a:cs typeface="Calibri" pitchFamily="34" charset="-120"/>
              </a:rPr>
              <a:t>~5 YEARS</a:t>
            </a:r>
            <a:endParaRPr lang="en-US" sz="1000" dirty="0"/>
          </a:p>
        </p:txBody>
      </p:sp>
      <p:sp>
        <p:nvSpPr>
          <p:cNvPr id="15" name="Text 13"/>
          <p:cNvSpPr/>
          <p:nvPr/>
        </p:nvSpPr>
        <p:spPr>
          <a:xfrm>
            <a:off x="3383280" y="2990088"/>
            <a:ext cx="2423160" cy="411480"/>
          </a:xfrm>
          <a:prstGeom prst="rect">
            <a:avLst/>
          </a:prstGeom>
          <a:noFill/>
          <a:ln/>
        </p:spPr>
        <p:txBody>
          <a:bodyPr wrap="square" lIns="0" tIns="0" rIns="0" bIns="0" rtlCol="0" anchor="ctr"/>
          <a:lstStyle/>
          <a:p>
            <a:pPr marL="0" indent="0" algn="ctr">
              <a:buNone/>
            </a:pPr>
            <a:r>
              <a:rPr lang="en-US" sz="1300" b="1" dirty="0">
                <a:solidFill>
                  <a:srgbClr val="0D2137"/>
                </a:solidFill>
                <a:latin typeface="Cambria" pitchFamily="34" charset="0"/>
                <a:ea typeface="Cambria" pitchFamily="34" charset="-122"/>
                <a:cs typeface="Cambria" pitchFamily="34" charset="-120"/>
              </a:rPr>
              <a:t>"AlphaCell"</a:t>
            </a:r>
            <a:endParaRPr lang="en-US" sz="1300" dirty="0"/>
          </a:p>
        </p:txBody>
      </p:sp>
      <p:sp>
        <p:nvSpPr>
          <p:cNvPr id="16" name="Text 14"/>
          <p:cNvSpPr/>
          <p:nvPr/>
        </p:nvSpPr>
        <p:spPr>
          <a:xfrm>
            <a:off x="3383280" y="3456432"/>
            <a:ext cx="2423160" cy="1417320"/>
          </a:xfrm>
          <a:prstGeom prst="rect">
            <a:avLst/>
          </a:prstGeom>
          <a:noFill/>
          <a:ln/>
        </p:spPr>
        <p:txBody>
          <a:bodyPr wrap="square" lIns="0" tIns="0" rIns="0" bIns="0" rtlCol="0" anchor="t"/>
          <a:lstStyle/>
          <a:p>
            <a:pPr marL="0" indent="0" algn="ctr">
              <a:buNone/>
            </a:pPr>
            <a:r>
              <a:rPr lang="en-US" sz="1400" dirty="0">
                <a:solidFill>
                  <a:srgbClr val="456070"/>
                </a:solidFill>
                <a:latin typeface="Calibri" pitchFamily="34" charset="0"/>
                <a:ea typeface="Calibri" pitchFamily="34" charset="-122"/>
                <a:cs typeface="Calibri" pitchFamily="34" charset="-120"/>
              </a:rPr>
              <a:t>A complete in silico model of a human cell — all pathways, proteins, and interactions modeled together.</a:t>
            </a:r>
            <a:endParaRPr lang="en-US" sz="1400" dirty="0"/>
          </a:p>
        </p:txBody>
      </p:sp>
      <p:sp>
        <p:nvSpPr>
          <p:cNvPr id="17" name="Shape 15"/>
          <p:cNvSpPr/>
          <p:nvPr/>
        </p:nvSpPr>
        <p:spPr>
          <a:xfrm>
            <a:off x="6949440" y="1298448"/>
            <a:ext cx="1234440" cy="1234440"/>
          </a:xfrm>
          <a:prstGeom prst="ellipse">
            <a:avLst/>
          </a:prstGeom>
          <a:solidFill>
            <a:srgbClr val="D97706">
              <a:alpha val="90000"/>
            </a:srgbClr>
          </a:solidFill>
          <a:ln w="19050">
            <a:solidFill>
              <a:srgbClr val="D97706"/>
            </a:solidFill>
            <a:prstDash val="solid"/>
          </a:ln>
        </p:spPr>
        <p:txBody>
          <a:bodyPr/>
          <a:lstStyle/>
          <a:p>
            <a:endParaRPr lang="en-US"/>
          </a:p>
        </p:txBody>
      </p:sp>
      <p:sp>
        <p:nvSpPr>
          <p:cNvPr id="18" name="Text 16"/>
          <p:cNvSpPr/>
          <p:nvPr/>
        </p:nvSpPr>
        <p:spPr>
          <a:xfrm>
            <a:off x="6949440" y="1298448"/>
            <a:ext cx="1234440" cy="1234440"/>
          </a:xfrm>
          <a:prstGeom prst="rect">
            <a:avLst/>
          </a:prstGeom>
          <a:noFill/>
          <a:ln/>
        </p:spPr>
        <p:txBody>
          <a:bodyPr wrap="square" lIns="0" tIns="0" rIns="0" bIns="0" rtlCol="0" anchor="ctr"/>
          <a:lstStyle/>
          <a:p>
            <a:pPr marL="0" indent="0" algn="ctr">
              <a:buNone/>
            </a:pPr>
            <a:r>
              <a:rPr lang="en-US" sz="1300" b="1" dirty="0">
                <a:solidFill>
                  <a:srgbClr val="FFFFFF"/>
                </a:solidFill>
                <a:latin typeface="Cambria" pitchFamily="34" charset="0"/>
                <a:ea typeface="Cambria" pitchFamily="34" charset="-122"/>
                <a:cs typeface="Cambria" pitchFamily="34" charset="-120"/>
              </a:rPr>
              <a:t>~2046</a:t>
            </a:r>
            <a:endParaRPr lang="en-US" sz="1300" dirty="0"/>
          </a:p>
        </p:txBody>
      </p:sp>
      <p:sp>
        <p:nvSpPr>
          <p:cNvPr id="19" name="Text 17"/>
          <p:cNvSpPr/>
          <p:nvPr/>
        </p:nvSpPr>
        <p:spPr>
          <a:xfrm>
            <a:off x="6355080" y="2670048"/>
            <a:ext cx="2423160" cy="274320"/>
          </a:xfrm>
          <a:prstGeom prst="rect">
            <a:avLst/>
          </a:prstGeom>
          <a:noFill/>
          <a:ln/>
        </p:spPr>
        <p:txBody>
          <a:bodyPr wrap="square" lIns="0" tIns="0" rIns="0" bIns="0" rtlCol="0" anchor="ctr"/>
          <a:lstStyle/>
          <a:p>
            <a:pPr marL="0" indent="0" algn="ctr">
              <a:buNone/>
            </a:pPr>
            <a:r>
              <a:rPr lang="en-US" sz="1000" b="1" dirty="0">
                <a:solidFill>
                  <a:srgbClr val="D97706"/>
                </a:solidFill>
                <a:latin typeface="Calibri" pitchFamily="34" charset="0"/>
                <a:ea typeface="Calibri" pitchFamily="34" charset="-122"/>
                <a:cs typeface="Calibri" pitchFamily="34" charset="-120"/>
              </a:rPr>
              <a:t>~20 YEARS</a:t>
            </a:r>
            <a:endParaRPr lang="en-US" sz="1000" dirty="0"/>
          </a:p>
        </p:txBody>
      </p:sp>
      <p:sp>
        <p:nvSpPr>
          <p:cNvPr id="20" name="Text 18"/>
          <p:cNvSpPr/>
          <p:nvPr/>
        </p:nvSpPr>
        <p:spPr>
          <a:xfrm>
            <a:off x="6355080" y="2990088"/>
            <a:ext cx="2423160" cy="411480"/>
          </a:xfrm>
          <a:prstGeom prst="rect">
            <a:avLst/>
          </a:prstGeom>
          <a:noFill/>
          <a:ln/>
        </p:spPr>
        <p:txBody>
          <a:bodyPr wrap="square" lIns="0" tIns="0" rIns="0" bIns="0" rtlCol="0" anchor="ctr"/>
          <a:lstStyle/>
          <a:p>
            <a:pPr marL="0" indent="0" algn="ctr">
              <a:buNone/>
            </a:pPr>
            <a:r>
              <a:rPr lang="en-US" sz="1300" b="1" dirty="0">
                <a:solidFill>
                  <a:srgbClr val="0D2137"/>
                </a:solidFill>
                <a:latin typeface="Cambria" pitchFamily="34" charset="0"/>
                <a:ea typeface="Cambria" pitchFamily="34" charset="-122"/>
                <a:cs typeface="Cambria" pitchFamily="34" charset="-120"/>
              </a:rPr>
              <a:t>The Virtual Human</a:t>
            </a:r>
            <a:endParaRPr lang="en-US" sz="1300" dirty="0"/>
          </a:p>
        </p:txBody>
      </p:sp>
      <p:sp>
        <p:nvSpPr>
          <p:cNvPr id="21" name="Text 19"/>
          <p:cNvSpPr/>
          <p:nvPr/>
        </p:nvSpPr>
        <p:spPr>
          <a:xfrm>
            <a:off x="6355080" y="3456432"/>
            <a:ext cx="2423160" cy="1417320"/>
          </a:xfrm>
          <a:prstGeom prst="rect">
            <a:avLst/>
          </a:prstGeom>
          <a:noFill/>
          <a:ln/>
        </p:spPr>
        <p:txBody>
          <a:bodyPr wrap="square" lIns="0" tIns="0" rIns="0" bIns="0" rtlCol="0" anchor="t"/>
          <a:lstStyle/>
          <a:p>
            <a:pPr marL="0" indent="0" algn="ctr">
              <a:buNone/>
            </a:pPr>
            <a:r>
              <a:rPr lang="en-US" sz="1400" dirty="0">
                <a:solidFill>
                  <a:srgbClr val="456070"/>
                </a:solidFill>
                <a:latin typeface="Calibri" pitchFamily="34" charset="0"/>
                <a:ea typeface="Calibri" pitchFamily="34" charset="-122"/>
                <a:cs typeface="Calibri" pitchFamily="34" charset="-120"/>
              </a:rPr>
              <a:t>In silico models of individual humans reflecting their unique genomic and epigenomic variations.</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2046 Prediction 2: In Silico Drug Development</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0891B2"/>
                </a:solidFill>
                <a:latin typeface="Calibri" pitchFamily="34" charset="0"/>
                <a:ea typeface="Calibri" pitchFamily="34" charset="-122"/>
                <a:cs typeface="Calibri" pitchFamily="34" charset="-120"/>
              </a:rPr>
              <a:t>From high-risk trial-and-error to low-risk precision development powered by the in silico human.</a:t>
            </a:r>
            <a:endParaRPr lang="en-US" sz="1200" dirty="0"/>
          </a:p>
        </p:txBody>
      </p:sp>
      <p:sp>
        <p:nvSpPr>
          <p:cNvPr id="5" name="Shape 3"/>
          <p:cNvSpPr/>
          <p:nvPr/>
        </p:nvSpPr>
        <p:spPr>
          <a:xfrm>
            <a:off x="2103120" y="2057400"/>
            <a:ext cx="548640" cy="36576"/>
          </a:xfrm>
          <a:prstGeom prst="rect">
            <a:avLst/>
          </a:prstGeom>
          <a:solidFill>
            <a:srgbClr val="A0B8C8"/>
          </a:solidFill>
          <a:ln w="12700">
            <a:solidFill>
              <a:srgbClr val="A0B8C8"/>
            </a:solidFill>
            <a:prstDash val="solid"/>
          </a:ln>
        </p:spPr>
        <p:txBody>
          <a:bodyPr/>
          <a:lstStyle/>
          <a:p>
            <a:endParaRPr lang="en-US"/>
          </a:p>
        </p:txBody>
      </p:sp>
      <p:sp>
        <p:nvSpPr>
          <p:cNvPr id="6" name="Shape 4"/>
          <p:cNvSpPr/>
          <p:nvPr/>
        </p:nvSpPr>
        <p:spPr>
          <a:xfrm>
            <a:off x="274320" y="1261872"/>
            <a:ext cx="2176272" cy="3547872"/>
          </a:xfrm>
          <a:prstGeom prst="rect">
            <a:avLst/>
          </a:prstGeom>
          <a:solidFill>
            <a:srgbClr val="DCF0F7"/>
          </a:solidFill>
          <a:ln w="9525">
            <a:solidFill>
              <a:srgbClr val="A8CCE0"/>
            </a:solidFill>
            <a:prstDash val="solid"/>
          </a:ln>
        </p:spPr>
        <p:txBody>
          <a:bodyPr/>
          <a:lstStyle/>
          <a:p>
            <a:endParaRPr lang="en-US"/>
          </a:p>
        </p:txBody>
      </p:sp>
      <p:sp>
        <p:nvSpPr>
          <p:cNvPr id="7" name="Shape 5"/>
          <p:cNvSpPr/>
          <p:nvPr/>
        </p:nvSpPr>
        <p:spPr>
          <a:xfrm>
            <a:off x="905256" y="1417320"/>
            <a:ext cx="914400" cy="914400"/>
          </a:xfrm>
          <a:prstGeom prst="ellipse">
            <a:avLst/>
          </a:prstGeom>
          <a:solidFill>
            <a:srgbClr val="0891B2"/>
          </a:solidFill>
          <a:ln w="12700">
            <a:solidFill>
              <a:srgbClr val="0891B2"/>
            </a:solidFill>
            <a:prstDash val="solid"/>
          </a:ln>
        </p:spPr>
        <p:txBody>
          <a:bodyPr/>
          <a:lstStyle/>
          <a:p>
            <a:endParaRPr lang="en-US"/>
          </a:p>
        </p:txBody>
      </p:sp>
      <p:sp>
        <p:nvSpPr>
          <p:cNvPr id="8" name="Text 6"/>
          <p:cNvSpPr/>
          <p:nvPr/>
        </p:nvSpPr>
        <p:spPr>
          <a:xfrm>
            <a:off x="905256" y="1417320"/>
            <a:ext cx="914400" cy="914400"/>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1</a:t>
            </a:r>
            <a:endParaRPr lang="en-US" sz="2800" dirty="0"/>
          </a:p>
        </p:txBody>
      </p:sp>
      <p:sp>
        <p:nvSpPr>
          <p:cNvPr id="9" name="Text 7"/>
          <p:cNvSpPr/>
          <p:nvPr/>
        </p:nvSpPr>
        <p:spPr>
          <a:xfrm>
            <a:off x="411480" y="2468880"/>
            <a:ext cx="1920240" cy="411480"/>
          </a:xfrm>
          <a:prstGeom prst="rect">
            <a:avLst/>
          </a:prstGeom>
          <a:noFill/>
          <a:ln/>
        </p:spPr>
        <p:txBody>
          <a:bodyPr wrap="square" lIns="0" tIns="0" rIns="0" bIns="0" rtlCol="0" anchor="ctr"/>
          <a:lstStyle/>
          <a:p>
            <a:pPr marL="0" indent="0" algn="ctr">
              <a:buNone/>
            </a:pPr>
            <a:r>
              <a:rPr lang="en-US" sz="1600" b="1" dirty="0">
                <a:solidFill>
                  <a:srgbClr val="0D2137"/>
                </a:solidFill>
                <a:latin typeface="Cambria" pitchFamily="34" charset="0"/>
                <a:ea typeface="Cambria" pitchFamily="34" charset="-122"/>
                <a:cs typeface="Cambria" pitchFamily="34" charset="-120"/>
              </a:rPr>
              <a:t>Target ID</a:t>
            </a:r>
            <a:endParaRPr lang="en-US" sz="1600" dirty="0"/>
          </a:p>
        </p:txBody>
      </p:sp>
      <p:sp>
        <p:nvSpPr>
          <p:cNvPr id="10" name="Text 8"/>
          <p:cNvSpPr/>
          <p:nvPr/>
        </p:nvSpPr>
        <p:spPr>
          <a:xfrm>
            <a:off x="411480" y="2944368"/>
            <a:ext cx="1920240" cy="1737360"/>
          </a:xfrm>
          <a:prstGeom prst="rect">
            <a:avLst/>
          </a:prstGeom>
          <a:noFill/>
          <a:ln/>
        </p:spPr>
        <p:txBody>
          <a:bodyPr wrap="square" lIns="0" tIns="0" rIns="0" bIns="0" rtlCol="0" anchor="t"/>
          <a:lstStyle/>
          <a:p>
            <a:pPr marL="0" indent="0" algn="ctr">
              <a:buNone/>
            </a:pPr>
            <a:r>
              <a:rPr lang="en-US" sz="1600" dirty="0">
                <a:solidFill>
                  <a:srgbClr val="456070"/>
                </a:solidFill>
                <a:latin typeface="Calibri" pitchFamily="34" charset="0"/>
                <a:ea typeface="Calibri" pitchFamily="34" charset="-122"/>
                <a:cs typeface="Calibri" pitchFamily="34" charset="-120"/>
              </a:rPr>
              <a:t>Druggable targets identified for any disease, including genomic variants across the human population.</a:t>
            </a:r>
            <a:endParaRPr lang="en-US" sz="1600" dirty="0"/>
          </a:p>
        </p:txBody>
      </p:sp>
      <p:sp>
        <p:nvSpPr>
          <p:cNvPr id="11" name="Shape 9"/>
          <p:cNvSpPr/>
          <p:nvPr/>
        </p:nvSpPr>
        <p:spPr>
          <a:xfrm>
            <a:off x="4206240" y="2057400"/>
            <a:ext cx="548640" cy="36576"/>
          </a:xfrm>
          <a:prstGeom prst="rect">
            <a:avLst/>
          </a:prstGeom>
          <a:solidFill>
            <a:srgbClr val="A0B8C8"/>
          </a:solidFill>
          <a:ln w="12700">
            <a:solidFill>
              <a:srgbClr val="A0B8C8"/>
            </a:solidFill>
            <a:prstDash val="solid"/>
          </a:ln>
        </p:spPr>
        <p:txBody>
          <a:bodyPr/>
          <a:lstStyle/>
          <a:p>
            <a:endParaRPr lang="en-US"/>
          </a:p>
        </p:txBody>
      </p:sp>
      <p:sp>
        <p:nvSpPr>
          <p:cNvPr id="12" name="Shape 10"/>
          <p:cNvSpPr/>
          <p:nvPr/>
        </p:nvSpPr>
        <p:spPr>
          <a:xfrm>
            <a:off x="2377440" y="1261872"/>
            <a:ext cx="2176272" cy="3547872"/>
          </a:xfrm>
          <a:prstGeom prst="rect">
            <a:avLst/>
          </a:prstGeom>
          <a:solidFill>
            <a:srgbClr val="DCF0F7"/>
          </a:solidFill>
          <a:ln w="9525">
            <a:solidFill>
              <a:srgbClr val="A8CCE0"/>
            </a:solidFill>
            <a:prstDash val="solid"/>
          </a:ln>
        </p:spPr>
        <p:txBody>
          <a:bodyPr/>
          <a:lstStyle/>
          <a:p>
            <a:endParaRPr lang="en-US"/>
          </a:p>
        </p:txBody>
      </p:sp>
      <p:sp>
        <p:nvSpPr>
          <p:cNvPr id="13" name="Shape 11"/>
          <p:cNvSpPr/>
          <p:nvPr/>
        </p:nvSpPr>
        <p:spPr>
          <a:xfrm>
            <a:off x="3008376" y="1417320"/>
            <a:ext cx="914400" cy="914400"/>
          </a:xfrm>
          <a:prstGeom prst="ellipse">
            <a:avLst/>
          </a:prstGeom>
          <a:solidFill>
            <a:srgbClr val="0891B2"/>
          </a:solidFill>
          <a:ln w="12700">
            <a:solidFill>
              <a:srgbClr val="0891B2"/>
            </a:solidFill>
            <a:prstDash val="solid"/>
          </a:ln>
        </p:spPr>
        <p:txBody>
          <a:bodyPr/>
          <a:lstStyle/>
          <a:p>
            <a:endParaRPr lang="en-US"/>
          </a:p>
        </p:txBody>
      </p:sp>
      <p:sp>
        <p:nvSpPr>
          <p:cNvPr id="14" name="Text 12"/>
          <p:cNvSpPr/>
          <p:nvPr/>
        </p:nvSpPr>
        <p:spPr>
          <a:xfrm>
            <a:off x="3008376" y="1417320"/>
            <a:ext cx="914400" cy="914400"/>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2</a:t>
            </a:r>
            <a:endParaRPr lang="en-US" sz="2800" dirty="0"/>
          </a:p>
        </p:txBody>
      </p:sp>
      <p:sp>
        <p:nvSpPr>
          <p:cNvPr id="15" name="Text 13"/>
          <p:cNvSpPr/>
          <p:nvPr/>
        </p:nvSpPr>
        <p:spPr>
          <a:xfrm>
            <a:off x="2514600" y="2468880"/>
            <a:ext cx="1920240" cy="411480"/>
          </a:xfrm>
          <a:prstGeom prst="rect">
            <a:avLst/>
          </a:prstGeom>
          <a:noFill/>
          <a:ln/>
        </p:spPr>
        <p:txBody>
          <a:bodyPr wrap="square" lIns="0" tIns="0" rIns="0" bIns="0" rtlCol="0" anchor="ctr"/>
          <a:lstStyle/>
          <a:p>
            <a:pPr marL="0" indent="0" algn="ctr">
              <a:buNone/>
            </a:pPr>
            <a:r>
              <a:rPr lang="en-US" sz="1600" b="1" dirty="0">
                <a:solidFill>
                  <a:srgbClr val="0D2137"/>
                </a:solidFill>
                <a:latin typeface="Cambria" pitchFamily="34" charset="0"/>
                <a:ea typeface="Cambria" pitchFamily="34" charset="-122"/>
                <a:cs typeface="Cambria" pitchFamily="34" charset="-120"/>
              </a:rPr>
              <a:t>Structure &amp; Activity</a:t>
            </a:r>
            <a:endParaRPr lang="en-US" sz="1600" dirty="0"/>
          </a:p>
        </p:txBody>
      </p:sp>
      <p:sp>
        <p:nvSpPr>
          <p:cNvPr id="16" name="Text 14"/>
          <p:cNvSpPr/>
          <p:nvPr/>
        </p:nvSpPr>
        <p:spPr>
          <a:xfrm>
            <a:off x="2514600" y="2944368"/>
            <a:ext cx="1920240" cy="1737360"/>
          </a:xfrm>
          <a:prstGeom prst="rect">
            <a:avLst/>
          </a:prstGeom>
          <a:noFill/>
          <a:ln/>
        </p:spPr>
        <p:txBody>
          <a:bodyPr wrap="square" lIns="0" tIns="0" rIns="0" bIns="0" rtlCol="0" anchor="t"/>
          <a:lstStyle/>
          <a:p>
            <a:pPr marL="0" indent="0" algn="ctr">
              <a:buNone/>
            </a:pPr>
            <a:r>
              <a:rPr lang="en-US" sz="1600" dirty="0">
                <a:solidFill>
                  <a:srgbClr val="456070"/>
                </a:solidFill>
                <a:latin typeface="Calibri" pitchFamily="34" charset="0"/>
                <a:ea typeface="Calibri" pitchFamily="34" charset="-122"/>
                <a:cs typeface="Calibri" pitchFamily="34" charset="-120"/>
              </a:rPr>
              <a:t>Predict structure and activity of small molecules or peptides that bind to the identified target.</a:t>
            </a:r>
            <a:endParaRPr lang="en-US" sz="1600" dirty="0"/>
          </a:p>
        </p:txBody>
      </p:sp>
      <p:sp>
        <p:nvSpPr>
          <p:cNvPr id="17" name="Shape 15"/>
          <p:cNvSpPr/>
          <p:nvPr/>
        </p:nvSpPr>
        <p:spPr>
          <a:xfrm>
            <a:off x="6309360" y="2057400"/>
            <a:ext cx="548640" cy="36576"/>
          </a:xfrm>
          <a:prstGeom prst="rect">
            <a:avLst/>
          </a:prstGeom>
          <a:solidFill>
            <a:srgbClr val="A0B8C8"/>
          </a:solidFill>
          <a:ln w="12700">
            <a:solidFill>
              <a:srgbClr val="A0B8C8"/>
            </a:solidFill>
            <a:prstDash val="solid"/>
          </a:ln>
        </p:spPr>
        <p:txBody>
          <a:bodyPr/>
          <a:lstStyle/>
          <a:p>
            <a:endParaRPr lang="en-US"/>
          </a:p>
        </p:txBody>
      </p:sp>
      <p:sp>
        <p:nvSpPr>
          <p:cNvPr id="18" name="Shape 16"/>
          <p:cNvSpPr/>
          <p:nvPr/>
        </p:nvSpPr>
        <p:spPr>
          <a:xfrm>
            <a:off x="4480560" y="1261872"/>
            <a:ext cx="2176272" cy="3547872"/>
          </a:xfrm>
          <a:prstGeom prst="rect">
            <a:avLst/>
          </a:prstGeom>
          <a:solidFill>
            <a:srgbClr val="DCF0F7"/>
          </a:solidFill>
          <a:ln w="9525">
            <a:solidFill>
              <a:srgbClr val="A8CCE0"/>
            </a:solidFill>
            <a:prstDash val="solid"/>
          </a:ln>
        </p:spPr>
        <p:txBody>
          <a:bodyPr/>
          <a:lstStyle/>
          <a:p>
            <a:endParaRPr lang="en-US"/>
          </a:p>
        </p:txBody>
      </p:sp>
      <p:sp>
        <p:nvSpPr>
          <p:cNvPr id="19" name="Shape 17"/>
          <p:cNvSpPr/>
          <p:nvPr/>
        </p:nvSpPr>
        <p:spPr>
          <a:xfrm>
            <a:off x="5111496" y="1417320"/>
            <a:ext cx="914400" cy="914400"/>
          </a:xfrm>
          <a:prstGeom prst="ellipse">
            <a:avLst/>
          </a:prstGeom>
          <a:solidFill>
            <a:srgbClr val="0891B2"/>
          </a:solidFill>
          <a:ln w="12700">
            <a:solidFill>
              <a:srgbClr val="0891B2"/>
            </a:solidFill>
            <a:prstDash val="solid"/>
          </a:ln>
        </p:spPr>
        <p:txBody>
          <a:bodyPr/>
          <a:lstStyle/>
          <a:p>
            <a:endParaRPr lang="en-US"/>
          </a:p>
        </p:txBody>
      </p:sp>
      <p:sp>
        <p:nvSpPr>
          <p:cNvPr id="20" name="Text 18"/>
          <p:cNvSpPr/>
          <p:nvPr/>
        </p:nvSpPr>
        <p:spPr>
          <a:xfrm>
            <a:off x="5111496" y="1417320"/>
            <a:ext cx="914400" cy="914400"/>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3</a:t>
            </a:r>
            <a:endParaRPr lang="en-US" sz="2800" dirty="0"/>
          </a:p>
        </p:txBody>
      </p:sp>
      <p:sp>
        <p:nvSpPr>
          <p:cNvPr id="21" name="Text 19"/>
          <p:cNvSpPr/>
          <p:nvPr/>
        </p:nvSpPr>
        <p:spPr>
          <a:xfrm>
            <a:off x="4617720" y="2468880"/>
            <a:ext cx="1920240" cy="411480"/>
          </a:xfrm>
          <a:prstGeom prst="rect">
            <a:avLst/>
          </a:prstGeom>
          <a:noFill/>
          <a:ln/>
        </p:spPr>
        <p:txBody>
          <a:bodyPr wrap="square" lIns="0" tIns="0" rIns="0" bIns="0" rtlCol="0" anchor="ctr"/>
          <a:lstStyle/>
          <a:p>
            <a:pPr marL="0" indent="0" algn="ctr">
              <a:buNone/>
            </a:pPr>
            <a:r>
              <a:rPr lang="en-US" b="1" dirty="0">
                <a:solidFill>
                  <a:srgbClr val="0D2137"/>
                </a:solidFill>
                <a:latin typeface="Cambria" pitchFamily="34" charset="0"/>
                <a:ea typeface="Cambria" pitchFamily="34" charset="-122"/>
                <a:cs typeface="Cambria" pitchFamily="34" charset="-120"/>
              </a:rPr>
              <a:t>In Silico Tox</a:t>
            </a:r>
            <a:endParaRPr lang="en-US" dirty="0"/>
          </a:p>
        </p:txBody>
      </p:sp>
      <p:sp>
        <p:nvSpPr>
          <p:cNvPr id="22" name="Text 20"/>
          <p:cNvSpPr/>
          <p:nvPr/>
        </p:nvSpPr>
        <p:spPr>
          <a:xfrm>
            <a:off x="4617720" y="2944368"/>
            <a:ext cx="1920240" cy="1737360"/>
          </a:xfrm>
          <a:prstGeom prst="rect">
            <a:avLst/>
          </a:prstGeom>
          <a:noFill/>
          <a:ln/>
        </p:spPr>
        <p:txBody>
          <a:bodyPr wrap="square" lIns="0" tIns="0" rIns="0" bIns="0" rtlCol="0" anchor="t"/>
          <a:lstStyle/>
          <a:p>
            <a:pPr marL="0" indent="0" algn="ctr">
              <a:buNone/>
            </a:pPr>
            <a:r>
              <a:rPr lang="en-US" sz="1600" dirty="0">
                <a:solidFill>
                  <a:srgbClr val="456070"/>
                </a:solidFill>
                <a:latin typeface="Calibri" pitchFamily="34" charset="0"/>
                <a:ea typeface="Calibri" pitchFamily="34" charset="-122"/>
                <a:cs typeface="Calibri" pitchFamily="34" charset="-120"/>
              </a:rPr>
              <a:t>Safety profiled across common genomic variants — without animal testing or Phase I trials</a:t>
            </a:r>
            <a:r>
              <a:rPr lang="en-US" sz="1050" dirty="0">
                <a:solidFill>
                  <a:srgbClr val="456070"/>
                </a:solidFill>
                <a:latin typeface="Calibri" pitchFamily="34" charset="0"/>
                <a:ea typeface="Calibri" pitchFamily="34" charset="-122"/>
                <a:cs typeface="Calibri" pitchFamily="34" charset="-120"/>
              </a:rPr>
              <a:t>.</a:t>
            </a:r>
            <a:endParaRPr lang="en-US" sz="1050" dirty="0"/>
          </a:p>
        </p:txBody>
      </p:sp>
      <p:sp>
        <p:nvSpPr>
          <p:cNvPr id="23" name="Shape 21"/>
          <p:cNvSpPr/>
          <p:nvPr/>
        </p:nvSpPr>
        <p:spPr>
          <a:xfrm>
            <a:off x="6583680" y="1261872"/>
            <a:ext cx="2176272" cy="3547872"/>
          </a:xfrm>
          <a:prstGeom prst="rect">
            <a:avLst/>
          </a:prstGeom>
          <a:solidFill>
            <a:srgbClr val="DCF0F7"/>
          </a:solidFill>
          <a:ln w="9525">
            <a:solidFill>
              <a:srgbClr val="A8CCE0"/>
            </a:solidFill>
            <a:prstDash val="solid"/>
          </a:ln>
        </p:spPr>
        <p:txBody>
          <a:bodyPr/>
          <a:lstStyle/>
          <a:p>
            <a:endParaRPr lang="en-US"/>
          </a:p>
        </p:txBody>
      </p:sp>
      <p:sp>
        <p:nvSpPr>
          <p:cNvPr id="24" name="Shape 22"/>
          <p:cNvSpPr/>
          <p:nvPr/>
        </p:nvSpPr>
        <p:spPr>
          <a:xfrm>
            <a:off x="7214616" y="1417320"/>
            <a:ext cx="914400" cy="914400"/>
          </a:xfrm>
          <a:prstGeom prst="ellipse">
            <a:avLst/>
          </a:prstGeom>
          <a:solidFill>
            <a:srgbClr val="0891B2"/>
          </a:solidFill>
          <a:ln w="12700">
            <a:solidFill>
              <a:srgbClr val="0891B2"/>
            </a:solidFill>
            <a:prstDash val="solid"/>
          </a:ln>
        </p:spPr>
        <p:txBody>
          <a:bodyPr/>
          <a:lstStyle/>
          <a:p>
            <a:endParaRPr lang="en-US"/>
          </a:p>
        </p:txBody>
      </p:sp>
      <p:sp>
        <p:nvSpPr>
          <p:cNvPr id="25" name="Text 23"/>
          <p:cNvSpPr/>
          <p:nvPr/>
        </p:nvSpPr>
        <p:spPr>
          <a:xfrm>
            <a:off x="7214616" y="1417320"/>
            <a:ext cx="914400" cy="914400"/>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4</a:t>
            </a:r>
            <a:endParaRPr lang="en-US" sz="2800" dirty="0"/>
          </a:p>
        </p:txBody>
      </p:sp>
      <p:sp>
        <p:nvSpPr>
          <p:cNvPr id="26" name="Text 24"/>
          <p:cNvSpPr/>
          <p:nvPr/>
        </p:nvSpPr>
        <p:spPr>
          <a:xfrm>
            <a:off x="6720840" y="2468880"/>
            <a:ext cx="1920240" cy="411480"/>
          </a:xfrm>
          <a:prstGeom prst="rect">
            <a:avLst/>
          </a:prstGeom>
          <a:noFill/>
          <a:ln/>
        </p:spPr>
        <p:txBody>
          <a:bodyPr wrap="square" lIns="0" tIns="0" rIns="0" bIns="0" rtlCol="0" anchor="ctr"/>
          <a:lstStyle/>
          <a:p>
            <a:pPr marL="0" indent="0" algn="ctr">
              <a:buNone/>
            </a:pPr>
            <a:r>
              <a:rPr lang="en-US" sz="1600" b="1" dirty="0">
                <a:solidFill>
                  <a:srgbClr val="0D2137"/>
                </a:solidFill>
                <a:latin typeface="Cambria" pitchFamily="34" charset="0"/>
                <a:ea typeface="Cambria" pitchFamily="34" charset="-122"/>
                <a:cs typeface="Cambria" pitchFamily="34" charset="-120"/>
              </a:rPr>
              <a:t>Synthesis</a:t>
            </a:r>
            <a:endParaRPr lang="en-US" sz="1600" dirty="0"/>
          </a:p>
        </p:txBody>
      </p:sp>
      <p:sp>
        <p:nvSpPr>
          <p:cNvPr id="27" name="Text 25"/>
          <p:cNvSpPr/>
          <p:nvPr/>
        </p:nvSpPr>
        <p:spPr>
          <a:xfrm>
            <a:off x="6720840" y="2944368"/>
            <a:ext cx="1920240" cy="1737360"/>
          </a:xfrm>
          <a:prstGeom prst="rect">
            <a:avLst/>
          </a:prstGeom>
          <a:noFill/>
          <a:ln/>
        </p:spPr>
        <p:txBody>
          <a:bodyPr wrap="square" lIns="0" tIns="0" rIns="0" bIns="0" rtlCol="0" anchor="t"/>
          <a:lstStyle/>
          <a:p>
            <a:pPr marL="0" indent="0" algn="ctr">
              <a:buNone/>
            </a:pPr>
            <a:r>
              <a:rPr lang="en-US" sz="1600" dirty="0">
                <a:solidFill>
                  <a:srgbClr val="456070"/>
                </a:solidFill>
                <a:latin typeface="Calibri" pitchFamily="34" charset="0"/>
                <a:ea typeface="Calibri" pitchFamily="34" charset="-122"/>
                <a:cs typeface="Calibri" pitchFamily="34" charset="-120"/>
              </a:rPr>
              <a:t>Efficient synthesis routes provided; large-scale production begins immediately</a:t>
            </a:r>
            <a:r>
              <a:rPr lang="en-US" sz="1050" dirty="0">
                <a:solidFill>
                  <a:srgbClr val="456070"/>
                </a:solidFill>
                <a:latin typeface="Calibri" pitchFamily="34" charset="0"/>
                <a:ea typeface="Calibri" pitchFamily="34" charset="-122"/>
                <a:cs typeface="Calibri" pitchFamily="34" charset="-120"/>
              </a:rPr>
              <a:t>.</a:t>
            </a:r>
            <a:endParaRPr lang="en-US" sz="10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0D2137"/>
        </a:solidFill>
        <a:effectLst/>
      </p:bgPr>
    </p:bg>
    <p:spTree>
      <p:nvGrpSpPr>
        <p:cNvPr id="1" name=""/>
        <p:cNvGrpSpPr/>
        <p:nvPr/>
      </p:nvGrpSpPr>
      <p:grpSpPr>
        <a:xfrm>
          <a:off x="0" y="0"/>
          <a:ext cx="0" cy="0"/>
          <a:chOff x="0" y="0"/>
          <a:chExt cx="0" cy="0"/>
        </a:xfrm>
      </p:grpSpPr>
      <p:sp>
        <p:nvSpPr>
          <p:cNvPr id="3" name="Shape 1"/>
          <p:cNvSpPr/>
          <p:nvPr/>
        </p:nvSpPr>
        <p:spPr>
          <a:xfrm>
            <a:off x="6858000" y="-446925"/>
            <a:ext cx="3657600" cy="3657600"/>
          </a:xfrm>
          <a:prstGeom prst="ellipse">
            <a:avLst/>
          </a:prstGeom>
          <a:solidFill>
            <a:srgbClr val="0891B2">
              <a:alpha val="12000"/>
            </a:srgbClr>
          </a:solidFill>
          <a:ln w="12700">
            <a:solidFill>
              <a:srgbClr val="0891B2">
                <a:alpha val="12000"/>
              </a:srgbClr>
            </a:solidFill>
            <a:prstDash val="solid"/>
          </a:ln>
        </p:spPr>
        <p:txBody>
          <a:bodyPr/>
          <a:lstStyle/>
          <a:p>
            <a:endParaRPr lang="en-US"/>
          </a:p>
        </p:txBody>
      </p:sp>
      <p:sp>
        <p:nvSpPr>
          <p:cNvPr id="4" name="Text 2"/>
          <p:cNvSpPr/>
          <p:nvPr/>
        </p:nvSpPr>
        <p:spPr>
          <a:xfrm>
            <a:off x="457200" y="228600"/>
            <a:ext cx="8412480" cy="594360"/>
          </a:xfrm>
          <a:prstGeom prst="rect">
            <a:avLst/>
          </a:prstGeom>
          <a:noFill/>
          <a:ln/>
        </p:spPr>
        <p:txBody>
          <a:bodyPr wrap="square" lIns="0" tIns="0" rIns="0" bIns="0" rtlCol="0" anchor="ctr"/>
          <a:lstStyle/>
          <a:p>
            <a:pPr marL="0" indent="0" algn="l">
              <a:buNone/>
            </a:pPr>
            <a:r>
              <a:rPr lang="en-US" sz="2800" b="1" dirty="0">
                <a:solidFill>
                  <a:srgbClr val="FFFFFF"/>
                </a:solidFill>
                <a:latin typeface="Cambria" pitchFamily="34" charset="0"/>
                <a:ea typeface="Cambria" pitchFamily="34" charset="-122"/>
                <a:cs typeface="Cambria" pitchFamily="34" charset="-120"/>
              </a:rPr>
              <a:t>2046 Prediction 3: Less Risky Business</a:t>
            </a:r>
            <a:endParaRPr lang="en-US" sz="2800" dirty="0"/>
          </a:p>
        </p:txBody>
      </p:sp>
      <p:sp>
        <p:nvSpPr>
          <p:cNvPr id="5" name="Text 3"/>
          <p:cNvSpPr/>
          <p:nvPr/>
        </p:nvSpPr>
        <p:spPr>
          <a:xfrm>
            <a:off x="457200" y="841248"/>
            <a:ext cx="8046720" cy="320040"/>
          </a:xfrm>
          <a:prstGeom prst="rect">
            <a:avLst/>
          </a:prstGeom>
          <a:noFill/>
          <a:ln/>
        </p:spPr>
        <p:txBody>
          <a:bodyPr wrap="square" lIns="0" tIns="0" rIns="0" bIns="0" rtlCol="0" anchor="ctr"/>
          <a:lstStyle/>
          <a:p>
            <a:pPr marL="0" indent="0" algn="l">
              <a:buNone/>
            </a:pPr>
            <a:r>
              <a:rPr lang="en-US" sz="1300" i="1" dirty="0">
                <a:solidFill>
                  <a:srgbClr val="8BAFC8"/>
                </a:solidFill>
                <a:latin typeface="Calibri" pitchFamily="34" charset="0"/>
                <a:ea typeface="Calibri" pitchFamily="34" charset="-122"/>
                <a:cs typeface="Calibri" pitchFamily="34" charset="-120"/>
              </a:rPr>
              <a:t>Robotic factories, personalized medicine, and the end of the high-risk pharma model</a:t>
            </a:r>
            <a:endParaRPr lang="en-US" sz="1300" dirty="0"/>
          </a:p>
        </p:txBody>
      </p:sp>
      <p:sp>
        <p:nvSpPr>
          <p:cNvPr id="6" name="Shape 4"/>
          <p:cNvSpPr/>
          <p:nvPr/>
        </p:nvSpPr>
        <p:spPr>
          <a:xfrm>
            <a:off x="457200" y="1325880"/>
            <a:ext cx="3977640" cy="3520440"/>
          </a:xfrm>
          <a:prstGeom prst="rect">
            <a:avLst/>
          </a:prstGeom>
          <a:solidFill>
            <a:srgbClr val="162B45"/>
          </a:solidFill>
          <a:ln w="15240">
            <a:solidFill>
              <a:srgbClr val="0891B2"/>
            </a:solidFill>
            <a:prstDash val="solid"/>
          </a:ln>
        </p:spPr>
        <p:txBody>
          <a:bodyPr/>
          <a:lstStyle/>
          <a:p>
            <a:endParaRPr lang="en-US"/>
          </a:p>
        </p:txBody>
      </p:sp>
      <p:sp>
        <p:nvSpPr>
          <p:cNvPr id="7" name="Shape 5"/>
          <p:cNvSpPr/>
          <p:nvPr/>
        </p:nvSpPr>
        <p:spPr>
          <a:xfrm>
            <a:off x="457200" y="1325880"/>
            <a:ext cx="3977640" cy="54864"/>
          </a:xfrm>
          <a:prstGeom prst="rect">
            <a:avLst/>
          </a:prstGeom>
          <a:solidFill>
            <a:srgbClr val="0891B2"/>
          </a:solidFill>
          <a:ln w="12700">
            <a:solidFill>
              <a:srgbClr val="0891B2"/>
            </a:solidFill>
            <a:prstDash val="solid"/>
          </a:ln>
        </p:spPr>
        <p:txBody>
          <a:bodyPr/>
          <a:lstStyle/>
          <a:p>
            <a:endParaRPr lang="en-US"/>
          </a:p>
        </p:txBody>
      </p:sp>
      <p:sp>
        <p:nvSpPr>
          <p:cNvPr id="8" name="Text 6"/>
          <p:cNvSpPr/>
          <p:nvPr/>
        </p:nvSpPr>
        <p:spPr>
          <a:xfrm>
            <a:off x="467098" y="1325880"/>
            <a:ext cx="3812294" cy="457200"/>
          </a:xfrm>
          <a:prstGeom prst="rect">
            <a:avLst/>
          </a:prstGeom>
          <a:noFill/>
          <a:ln/>
        </p:spPr>
        <p:txBody>
          <a:bodyPr wrap="square" lIns="0" tIns="0" rIns="0" bIns="0" rtlCol="0" anchor="ctr"/>
          <a:lstStyle/>
          <a:p>
            <a:pPr marL="0" indent="0">
              <a:buNone/>
            </a:pPr>
            <a:r>
              <a:rPr lang="en-US" sz="1600" b="1" dirty="0">
                <a:solidFill>
                  <a:srgbClr val="0891B2"/>
                </a:solidFill>
                <a:latin typeface="Cambria" pitchFamily="34" charset="0"/>
                <a:ea typeface="Cambria" pitchFamily="34" charset="-122"/>
                <a:cs typeface="Cambria" pitchFamily="34" charset="-120"/>
              </a:rPr>
              <a:t>What Changes</a:t>
            </a:r>
            <a:endParaRPr lang="en-US" sz="1600" dirty="0"/>
          </a:p>
        </p:txBody>
      </p:sp>
      <p:sp>
        <p:nvSpPr>
          <p:cNvPr id="9" name="Text 7"/>
          <p:cNvSpPr/>
          <p:nvPr/>
        </p:nvSpPr>
        <p:spPr>
          <a:xfrm>
            <a:off x="537328" y="1706252"/>
            <a:ext cx="3827282" cy="3249796"/>
          </a:xfrm>
          <a:prstGeom prst="rect">
            <a:avLst/>
          </a:prstGeom>
          <a:noFill/>
          <a:ln/>
        </p:spPr>
        <p:txBody>
          <a:bodyPr wrap="square" lIns="0" tIns="0" rIns="0" bIns="0" rtlCol="0" anchor="t"/>
          <a:lstStyle/>
          <a:p>
            <a:pPr>
              <a:buSzPct val="100000"/>
            </a:pPr>
            <a:r>
              <a:rPr lang="en-US" sz="1200" dirty="0">
                <a:solidFill>
                  <a:srgbClr val="C8DCE8"/>
                </a:solidFill>
                <a:latin typeface="Calibri" pitchFamily="34" charset="0"/>
                <a:ea typeface="Calibri" pitchFamily="34" charset="-122"/>
                <a:cs typeface="Calibri" pitchFamily="34" charset="-120"/>
              </a:rPr>
              <a:t>– </a:t>
            </a:r>
            <a:r>
              <a:rPr lang="en-US" sz="1400" dirty="0">
                <a:solidFill>
                  <a:srgbClr val="C8DCE8"/>
                </a:solidFill>
                <a:latin typeface="Calibri" pitchFamily="34" charset="0"/>
                <a:ea typeface="Calibri" pitchFamily="34" charset="-122"/>
                <a:cs typeface="Calibri" pitchFamily="34" charset="-120"/>
              </a:rPr>
              <a:t>Dramatically lower risk than today's industry-drugs developed in silico that are almost certain to work. </a:t>
            </a:r>
            <a:endParaRPr lang="en-US" sz="1200" dirty="0">
              <a:solidFill>
                <a:srgbClr val="C8DCE8"/>
              </a:solidFill>
              <a:latin typeface="Calibri" pitchFamily="34" charset="0"/>
              <a:ea typeface="Calibri" pitchFamily="34" charset="-122"/>
              <a:cs typeface="Calibri" pitchFamily="34" charset="-120"/>
            </a:endParaRPr>
          </a:p>
          <a:p>
            <a:pPr>
              <a:buSzPct val="100000"/>
            </a:pPr>
            <a:r>
              <a:rPr lang="en-US" sz="1200" dirty="0">
                <a:solidFill>
                  <a:srgbClr val="C8DCE8"/>
                </a:solidFill>
                <a:latin typeface="Calibri" pitchFamily="34" charset="0"/>
                <a:ea typeface="Calibri" pitchFamily="34" charset="-122"/>
                <a:cs typeface="Calibri" pitchFamily="34" charset="-120"/>
              </a:rPr>
              <a:t>– </a:t>
            </a:r>
            <a:r>
              <a:rPr lang="en-US" sz="1400" dirty="0">
                <a:solidFill>
                  <a:srgbClr val="C8DCE8"/>
                </a:solidFill>
                <a:latin typeface="Calibri" pitchFamily="34" charset="0"/>
                <a:ea typeface="Calibri" pitchFamily="34" charset="-122"/>
                <a:cs typeface="Calibri" pitchFamily="34" charset="-120"/>
              </a:rPr>
              <a:t>Robotic AI factories manufacture GMP drugs at population and patient-specific scale.</a:t>
            </a:r>
          </a:p>
          <a:p>
            <a:pPr>
              <a:buSzPct val="100000"/>
            </a:pPr>
            <a:r>
              <a:rPr lang="en-US" sz="1600" dirty="0">
                <a:solidFill>
                  <a:srgbClr val="C8DCE8"/>
                </a:solidFill>
                <a:latin typeface="Calibri" pitchFamily="34" charset="0"/>
                <a:ea typeface="Calibri" pitchFamily="34" charset="-122"/>
                <a:cs typeface="Calibri" pitchFamily="34" charset="-120"/>
              </a:rPr>
              <a:t>–</a:t>
            </a:r>
            <a:r>
              <a:rPr lang="en-US" sz="1400" dirty="0">
                <a:solidFill>
                  <a:srgbClr val="C8DCE8"/>
                </a:solidFill>
                <a:latin typeface="Calibri" pitchFamily="34" charset="0"/>
                <a:ea typeface="Calibri" pitchFamily="34" charset="-122"/>
                <a:cs typeface="Calibri" pitchFamily="34" charset="-120"/>
              </a:rPr>
              <a:t>Far fewer employees; minimal marketing;</a:t>
            </a:r>
          </a:p>
          <a:p>
            <a:pPr>
              <a:buSzPct val="100000"/>
            </a:pPr>
            <a:r>
              <a:rPr lang="en-US" sz="1400" dirty="0">
                <a:solidFill>
                  <a:srgbClr val="C8DCE8"/>
                </a:solidFill>
                <a:latin typeface="Calibri" pitchFamily="34" charset="0"/>
                <a:ea typeface="Calibri" pitchFamily="34" charset="-122"/>
                <a:cs typeface="Calibri" pitchFamily="34" charset="-120"/>
              </a:rPr>
              <a:t>– Drugs procured by the government on a lowest-qualified-bidder RFP basis (finally true marketplace economics will arrive for pharmaceuticals).</a:t>
            </a:r>
            <a:endParaRPr lang="en-US" sz="1200" dirty="0">
              <a:solidFill>
                <a:srgbClr val="C8DCE8"/>
              </a:solidFill>
              <a:latin typeface="Calibri" pitchFamily="34" charset="0"/>
              <a:ea typeface="Calibri" pitchFamily="34" charset="-122"/>
              <a:cs typeface="Calibri" pitchFamily="34" charset="-120"/>
            </a:endParaRPr>
          </a:p>
          <a:p>
            <a:pPr>
              <a:buSzPct val="100000"/>
            </a:pPr>
            <a:r>
              <a:rPr lang="en-US" sz="1400" dirty="0">
                <a:solidFill>
                  <a:srgbClr val="C8DCE8"/>
                </a:solidFill>
                <a:latin typeface="Calibri" pitchFamily="34" charset="0"/>
                <a:ea typeface="Calibri" pitchFamily="34" charset="-122"/>
                <a:cs typeface="Calibri" pitchFamily="34" charset="-120"/>
              </a:rPr>
              <a:t>– A much-reduced need for patent protection</a:t>
            </a:r>
            <a:r>
              <a:rPr lang="en-US" sz="1200" dirty="0">
                <a:solidFill>
                  <a:srgbClr val="C8DCE8"/>
                </a:solidFill>
                <a:latin typeface="Calibri" pitchFamily="34" charset="0"/>
                <a:ea typeface="Calibri" pitchFamily="34" charset="-122"/>
                <a:cs typeface="Calibri" pitchFamily="34" charset="-120"/>
              </a:rPr>
              <a:t>, </a:t>
            </a:r>
            <a:r>
              <a:rPr lang="en-US" sz="1400" dirty="0">
                <a:solidFill>
                  <a:srgbClr val="C8DCE8"/>
                </a:solidFill>
                <a:latin typeface="Calibri" pitchFamily="34" charset="0"/>
                <a:ea typeface="Calibri" pitchFamily="34" charset="-122"/>
                <a:cs typeface="Calibri" pitchFamily="34" charset="-120"/>
              </a:rPr>
              <a:t>investor value derived from long-term exclusive contracts to provide drugs to the largest payor, CMMS. </a:t>
            </a:r>
          </a:p>
          <a:p>
            <a:pPr>
              <a:buSzPct val="100000"/>
            </a:pPr>
            <a:r>
              <a:rPr lang="en-US" sz="1200" dirty="0">
                <a:solidFill>
                  <a:srgbClr val="C8DCE8"/>
                </a:solidFill>
                <a:latin typeface="Calibri" pitchFamily="34" charset="0"/>
                <a:ea typeface="Calibri" pitchFamily="34" charset="-122"/>
                <a:cs typeface="Calibri" pitchFamily="34" charset="-120"/>
              </a:rPr>
              <a:t>  -</a:t>
            </a:r>
            <a:r>
              <a:rPr lang="en-US" sz="1600" dirty="0">
                <a:solidFill>
                  <a:srgbClr val="C8DCE8"/>
                </a:solidFill>
                <a:latin typeface="Calibri" pitchFamily="34" charset="0"/>
                <a:ea typeface="Calibri" pitchFamily="34" charset="-122"/>
                <a:cs typeface="Calibri" pitchFamily="34" charset="-120"/>
              </a:rPr>
              <a:t>NOT EVEN I CAN IMAGINE A SINGLE-PAYOR SYSTEM IN THE U.S.</a:t>
            </a:r>
          </a:p>
          <a:p>
            <a:pPr>
              <a:buSzPct val="100000"/>
            </a:pPr>
            <a:endParaRPr lang="en-US" sz="1100" dirty="0">
              <a:solidFill>
                <a:srgbClr val="C8DCE8"/>
              </a:solidFill>
              <a:latin typeface="Calibri" pitchFamily="34" charset="0"/>
              <a:ea typeface="Calibri" pitchFamily="34" charset="-122"/>
              <a:cs typeface="Calibri" pitchFamily="34" charset="-120"/>
            </a:endParaRPr>
          </a:p>
          <a:p>
            <a:pPr marL="342900" indent="-342900">
              <a:buSzPct val="100000"/>
              <a:buChar char="•"/>
            </a:pPr>
            <a:endParaRPr lang="en-US" sz="1100" dirty="0"/>
          </a:p>
        </p:txBody>
      </p:sp>
      <p:sp>
        <p:nvSpPr>
          <p:cNvPr id="10" name="Shape 8"/>
          <p:cNvSpPr/>
          <p:nvPr/>
        </p:nvSpPr>
        <p:spPr>
          <a:xfrm>
            <a:off x="4709160" y="1325880"/>
            <a:ext cx="3977640" cy="3520440"/>
          </a:xfrm>
          <a:prstGeom prst="rect">
            <a:avLst/>
          </a:prstGeom>
          <a:solidFill>
            <a:srgbClr val="162B45"/>
          </a:solidFill>
          <a:ln w="15240">
            <a:solidFill>
              <a:srgbClr val="2DD4BF"/>
            </a:solidFill>
            <a:prstDash val="solid"/>
          </a:ln>
        </p:spPr>
        <p:txBody>
          <a:bodyPr/>
          <a:lstStyle/>
          <a:p>
            <a:endParaRPr lang="en-US"/>
          </a:p>
        </p:txBody>
      </p:sp>
      <p:sp>
        <p:nvSpPr>
          <p:cNvPr id="11" name="Shape 9"/>
          <p:cNvSpPr/>
          <p:nvPr/>
        </p:nvSpPr>
        <p:spPr>
          <a:xfrm>
            <a:off x="4709160" y="1325880"/>
            <a:ext cx="3977640" cy="54864"/>
          </a:xfrm>
          <a:prstGeom prst="rect">
            <a:avLst/>
          </a:prstGeom>
          <a:solidFill>
            <a:srgbClr val="2DD4BF"/>
          </a:solidFill>
          <a:ln w="12700">
            <a:solidFill>
              <a:srgbClr val="2DD4BF"/>
            </a:solidFill>
            <a:prstDash val="solid"/>
          </a:ln>
        </p:spPr>
        <p:txBody>
          <a:bodyPr/>
          <a:lstStyle/>
          <a:p>
            <a:endParaRPr lang="en-US"/>
          </a:p>
        </p:txBody>
      </p:sp>
      <p:sp>
        <p:nvSpPr>
          <p:cNvPr id="12" name="Text 10"/>
          <p:cNvSpPr/>
          <p:nvPr/>
        </p:nvSpPr>
        <p:spPr>
          <a:xfrm>
            <a:off x="4873752" y="1444752"/>
            <a:ext cx="3657600" cy="384048"/>
          </a:xfrm>
          <a:prstGeom prst="rect">
            <a:avLst/>
          </a:prstGeom>
          <a:noFill/>
          <a:ln/>
        </p:spPr>
        <p:txBody>
          <a:bodyPr wrap="square" lIns="0" tIns="0" rIns="0" bIns="0" rtlCol="0" anchor="ctr"/>
          <a:lstStyle/>
          <a:p>
            <a:pPr marL="0" indent="0">
              <a:buNone/>
            </a:pPr>
            <a:r>
              <a:rPr lang="en-US" sz="1300" b="1" dirty="0">
                <a:solidFill>
                  <a:srgbClr val="2DD4BF"/>
                </a:solidFill>
                <a:latin typeface="Cambria" pitchFamily="34" charset="0"/>
                <a:ea typeface="Cambria" pitchFamily="34" charset="-122"/>
                <a:cs typeface="Cambria" pitchFamily="34" charset="-120"/>
              </a:rPr>
              <a:t>Truly Personalized Medicine</a:t>
            </a:r>
            <a:endParaRPr lang="en-US" sz="1300" dirty="0"/>
          </a:p>
        </p:txBody>
      </p:sp>
      <p:sp>
        <p:nvSpPr>
          <p:cNvPr id="13" name="Text 11"/>
          <p:cNvSpPr/>
          <p:nvPr/>
        </p:nvSpPr>
        <p:spPr>
          <a:xfrm>
            <a:off x="4873752" y="1920240"/>
            <a:ext cx="3657600" cy="2788920"/>
          </a:xfrm>
          <a:prstGeom prst="rect">
            <a:avLst/>
          </a:prstGeom>
          <a:noFill/>
          <a:ln/>
        </p:spPr>
        <p:txBody>
          <a:bodyPr wrap="square" lIns="0" tIns="0" rIns="0" bIns="0" rtlCol="0" anchor="t"/>
          <a:lstStyle/>
          <a:p>
            <a:pPr>
              <a:buSzPct val="100000"/>
            </a:pPr>
            <a:r>
              <a:rPr lang="en-US" sz="1400" b="1" dirty="0">
                <a:solidFill>
                  <a:srgbClr val="C8DCE8"/>
                </a:solidFill>
                <a:latin typeface="Calibri" pitchFamily="34" charset="0"/>
                <a:ea typeface="Calibri" pitchFamily="34" charset="-122"/>
                <a:cs typeface="Calibri" pitchFamily="34" charset="-120"/>
              </a:rPr>
              <a:t>– </a:t>
            </a:r>
            <a:r>
              <a:rPr lang="en-US" sz="1400" dirty="0">
                <a:solidFill>
                  <a:srgbClr val="C8DCE8"/>
                </a:solidFill>
                <a:latin typeface="Calibri" pitchFamily="34" charset="0"/>
                <a:ea typeface="Calibri" pitchFamily="34" charset="-122"/>
                <a:cs typeface="Calibri" pitchFamily="34" charset="-120"/>
              </a:rPr>
              <a:t>Population-scale drugs for most patients (like today's statins and ACE inhibitors)</a:t>
            </a:r>
          </a:p>
          <a:p>
            <a:pPr>
              <a:buSzPct val="100000"/>
            </a:pPr>
            <a:endParaRPr lang="en-US" sz="1400" dirty="0"/>
          </a:p>
          <a:p>
            <a:pPr>
              <a:buSzPct val="100000"/>
            </a:pPr>
            <a:r>
              <a:rPr lang="en-US" sz="1400" b="1" dirty="0">
                <a:solidFill>
                  <a:srgbClr val="C8DCE8"/>
                </a:solidFill>
                <a:latin typeface="Calibri" pitchFamily="34" charset="0"/>
                <a:ea typeface="Calibri" pitchFamily="34" charset="-122"/>
                <a:cs typeface="Calibri" pitchFamily="34" charset="-120"/>
              </a:rPr>
              <a:t>– </a:t>
            </a:r>
            <a:r>
              <a:rPr lang="en-US" sz="1400" dirty="0">
                <a:solidFill>
                  <a:srgbClr val="C8DCE8"/>
                </a:solidFill>
                <a:latin typeface="Calibri" pitchFamily="34" charset="0"/>
                <a:ea typeface="Calibri" pitchFamily="34" charset="-122"/>
                <a:cs typeface="Calibri" pitchFamily="34" charset="-120"/>
              </a:rPr>
              <a:t>Small-batch drugs for patients with genomic variations in targets or drug metabolism</a:t>
            </a:r>
          </a:p>
          <a:p>
            <a:pPr>
              <a:buSzPct val="100000"/>
            </a:pPr>
            <a:endParaRPr lang="en-US" sz="1400" dirty="0"/>
          </a:p>
          <a:p>
            <a:r>
              <a:rPr lang="en-US" sz="1400" b="1" dirty="0">
                <a:solidFill>
                  <a:srgbClr val="C8DCE8"/>
                </a:solidFill>
                <a:latin typeface="Calibri" pitchFamily="34" charset="0"/>
                <a:ea typeface="Calibri" pitchFamily="34" charset="-122"/>
                <a:cs typeface="Calibri" pitchFamily="34" charset="-120"/>
              </a:rPr>
              <a:t>– Put a reminder in your calendar for 2046.</a:t>
            </a:r>
            <a:endParaRPr lang="en-US" sz="1400" dirty="0"/>
          </a:p>
          <a:p>
            <a:pPr marL="0" indent="0">
              <a:buNone/>
            </a:pPr>
            <a:r>
              <a:rPr lang="en-US" sz="1400" i="1" dirty="0">
                <a:solidFill>
                  <a:srgbClr val="C8DCE8"/>
                </a:solidFill>
                <a:latin typeface="Calibri" pitchFamily="34" charset="0"/>
                <a:ea typeface="Calibri" pitchFamily="34" charset="-122"/>
                <a:cs typeface="Calibri" pitchFamily="34" charset="-120"/>
              </a:rPr>
              <a:t>Write a nice letter to the editor of Science if I'm right.</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p:cNvSpPr/>
          <p:nvPr/>
        </p:nvSpPr>
        <p:spPr>
          <a:xfrm>
            <a:off x="309629" y="91440"/>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My First Adventures in “Futuring”— 1990s </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0891B2"/>
                </a:solidFill>
                <a:latin typeface="Calibri" pitchFamily="34" charset="0"/>
                <a:ea typeface="Calibri" pitchFamily="34" charset="-122"/>
                <a:cs typeface="Calibri" pitchFamily="34" charset="-120"/>
              </a:rPr>
              <a:t>Establishing credentials before going back to the future</a:t>
            </a:r>
            <a:endParaRPr lang="en-US" sz="1200" dirty="0"/>
          </a:p>
        </p:txBody>
      </p:sp>
      <p:sp>
        <p:nvSpPr>
          <p:cNvPr id="5" name="Shape 3"/>
          <p:cNvSpPr/>
          <p:nvPr/>
        </p:nvSpPr>
        <p:spPr>
          <a:xfrm>
            <a:off x="274320" y="1298448"/>
            <a:ext cx="2697480" cy="3520440"/>
          </a:xfrm>
          <a:prstGeom prst="rect">
            <a:avLst/>
          </a:prstGeom>
          <a:solidFill>
            <a:srgbClr val="DCF0F7"/>
          </a:solidFill>
          <a:ln w="9525">
            <a:solidFill>
              <a:srgbClr val="A8CCE0"/>
            </a:solidFill>
            <a:prstDash val="solid"/>
          </a:ln>
        </p:spPr>
        <p:txBody>
          <a:bodyPr/>
          <a:lstStyle/>
          <a:p>
            <a:endParaRPr lang="en-US" dirty="0"/>
          </a:p>
        </p:txBody>
      </p:sp>
      <p:sp>
        <p:nvSpPr>
          <p:cNvPr id="6" name="Shape 4"/>
          <p:cNvSpPr/>
          <p:nvPr/>
        </p:nvSpPr>
        <p:spPr>
          <a:xfrm>
            <a:off x="274320" y="1298448"/>
            <a:ext cx="2697480" cy="54864"/>
          </a:xfrm>
          <a:prstGeom prst="rect">
            <a:avLst/>
          </a:prstGeom>
          <a:solidFill>
            <a:srgbClr val="0891B2"/>
          </a:solidFill>
          <a:ln w="12700">
            <a:solidFill>
              <a:srgbClr val="0891B2"/>
            </a:solidFill>
            <a:prstDash val="solid"/>
          </a:ln>
        </p:spPr>
        <p:txBody>
          <a:bodyPr/>
          <a:lstStyle/>
          <a:p>
            <a:endParaRPr lang="en-US"/>
          </a:p>
        </p:txBody>
      </p:sp>
      <p:sp>
        <p:nvSpPr>
          <p:cNvPr id="7" name="Text 5"/>
          <p:cNvSpPr/>
          <p:nvPr/>
        </p:nvSpPr>
        <p:spPr>
          <a:xfrm>
            <a:off x="438912" y="1417320"/>
            <a:ext cx="2377440" cy="411480"/>
          </a:xfrm>
          <a:prstGeom prst="rect">
            <a:avLst/>
          </a:prstGeom>
          <a:noFill/>
          <a:ln/>
        </p:spPr>
        <p:txBody>
          <a:bodyPr wrap="square" lIns="0" tIns="0" rIns="0" bIns="0" rtlCol="0" anchor="ctr"/>
          <a:lstStyle/>
          <a:p>
            <a:pPr marL="0" indent="0">
              <a:buNone/>
            </a:pPr>
            <a:r>
              <a:rPr lang="en-US" b="1" dirty="0">
                <a:solidFill>
                  <a:srgbClr val="0891B2"/>
                </a:solidFill>
                <a:latin typeface="Cambria" pitchFamily="34" charset="0"/>
                <a:ea typeface="Cambria" pitchFamily="34" charset="-122"/>
                <a:cs typeface="Cambria" pitchFamily="34" charset="-120"/>
              </a:rPr>
              <a:t>“20-20 Vision”</a:t>
            </a:r>
            <a:endParaRPr lang="en-US" dirty="0"/>
          </a:p>
        </p:txBody>
      </p:sp>
      <p:sp>
        <p:nvSpPr>
          <p:cNvPr id="8" name="Text 6"/>
          <p:cNvSpPr/>
          <p:nvPr/>
        </p:nvSpPr>
        <p:spPr>
          <a:xfrm>
            <a:off x="438912" y="1920240"/>
            <a:ext cx="2377440" cy="2743200"/>
          </a:xfrm>
          <a:prstGeom prst="rect">
            <a:avLst/>
          </a:prstGeom>
          <a:noFill/>
          <a:ln/>
        </p:spPr>
        <p:txBody>
          <a:bodyPr wrap="square" lIns="0" tIns="0" rIns="0" bIns="0" rtlCol="0" anchor="t"/>
          <a:lstStyle/>
          <a:p>
            <a:r>
              <a:rPr lang="en-US" dirty="0">
                <a:solidFill>
                  <a:srgbClr val="0F2030"/>
                </a:solidFill>
                <a:latin typeface="Calibri" pitchFamily="34" charset="0"/>
                <a:ea typeface="Calibri" pitchFamily="34" charset="-122"/>
                <a:cs typeface="Calibri" pitchFamily="34" charset="-120"/>
              </a:rPr>
              <a:t>Predicting biomedicine in 2020 was the popular theme of those </a:t>
            </a:r>
            <a:r>
              <a:rPr lang="en-US" dirty="0" err="1">
                <a:solidFill>
                  <a:srgbClr val="0F2030"/>
                </a:solidFill>
                <a:latin typeface="Calibri" pitchFamily="34" charset="0"/>
                <a:ea typeface="Calibri" pitchFamily="34" charset="-122"/>
                <a:cs typeface="Calibri" pitchFamily="34" charset="-120"/>
              </a:rPr>
              <a:t>futuring</a:t>
            </a:r>
            <a:r>
              <a:rPr lang="en-US" dirty="0">
                <a:solidFill>
                  <a:srgbClr val="0F2030"/>
                </a:solidFill>
                <a:latin typeface="Calibri" pitchFamily="34" charset="0"/>
                <a:ea typeface="Calibri" pitchFamily="34" charset="-122"/>
                <a:cs typeface="Calibri" pitchFamily="34" charset="-120"/>
              </a:rPr>
              <a:t> conferences. The predictions that follow were correct. Now the target is 2046.</a:t>
            </a:r>
            <a:endParaRPr lang="en-US" dirty="0"/>
          </a:p>
          <a:p>
            <a:pPr marL="0" indent="0">
              <a:buNone/>
            </a:pPr>
            <a:endParaRPr lang="en-US" sz="1100" dirty="0"/>
          </a:p>
        </p:txBody>
      </p:sp>
      <p:sp>
        <p:nvSpPr>
          <p:cNvPr id="9" name="Shape 7"/>
          <p:cNvSpPr/>
          <p:nvPr/>
        </p:nvSpPr>
        <p:spPr>
          <a:xfrm>
            <a:off x="3246120" y="1298448"/>
            <a:ext cx="2697480" cy="3520440"/>
          </a:xfrm>
          <a:prstGeom prst="rect">
            <a:avLst/>
          </a:prstGeom>
          <a:solidFill>
            <a:srgbClr val="DCF0F7"/>
          </a:solidFill>
          <a:ln w="9525">
            <a:solidFill>
              <a:srgbClr val="A8CCE0"/>
            </a:solidFill>
            <a:prstDash val="solid"/>
          </a:ln>
        </p:spPr>
        <p:txBody>
          <a:bodyPr/>
          <a:lstStyle/>
          <a:p>
            <a:endParaRPr lang="en-US"/>
          </a:p>
        </p:txBody>
      </p:sp>
      <p:sp>
        <p:nvSpPr>
          <p:cNvPr id="10" name="Shape 8"/>
          <p:cNvSpPr/>
          <p:nvPr/>
        </p:nvSpPr>
        <p:spPr>
          <a:xfrm>
            <a:off x="3246120" y="1298448"/>
            <a:ext cx="2697480" cy="54864"/>
          </a:xfrm>
          <a:prstGeom prst="rect">
            <a:avLst/>
          </a:prstGeom>
          <a:solidFill>
            <a:srgbClr val="0891B2"/>
          </a:solidFill>
          <a:ln w="12700">
            <a:solidFill>
              <a:srgbClr val="0891B2"/>
            </a:solidFill>
            <a:prstDash val="solid"/>
          </a:ln>
        </p:spPr>
        <p:txBody>
          <a:bodyPr/>
          <a:lstStyle/>
          <a:p>
            <a:endParaRPr lang="en-US"/>
          </a:p>
        </p:txBody>
      </p:sp>
      <p:sp>
        <p:nvSpPr>
          <p:cNvPr id="11" name="Text 9"/>
          <p:cNvSpPr/>
          <p:nvPr/>
        </p:nvSpPr>
        <p:spPr>
          <a:xfrm>
            <a:off x="3410712" y="1417320"/>
            <a:ext cx="2377440" cy="411480"/>
          </a:xfrm>
          <a:prstGeom prst="rect">
            <a:avLst/>
          </a:prstGeom>
          <a:noFill/>
          <a:ln/>
        </p:spPr>
        <p:txBody>
          <a:bodyPr wrap="square" lIns="0" tIns="0" rIns="0" bIns="0" rtlCol="0" anchor="ctr"/>
          <a:lstStyle/>
          <a:p>
            <a:pPr marL="0" indent="0">
              <a:buNone/>
            </a:pPr>
            <a:r>
              <a:rPr lang="en-US" b="1" dirty="0">
                <a:solidFill>
                  <a:srgbClr val="0891B2"/>
                </a:solidFill>
                <a:latin typeface="Cambria" pitchFamily="34" charset="0"/>
                <a:ea typeface="Cambria" pitchFamily="34" charset="-122"/>
                <a:cs typeface="Cambria" pitchFamily="34" charset="-120"/>
              </a:rPr>
              <a:t>State Justice Institute</a:t>
            </a:r>
            <a:endParaRPr lang="en-US" dirty="0"/>
          </a:p>
        </p:txBody>
      </p:sp>
      <p:sp>
        <p:nvSpPr>
          <p:cNvPr id="12" name="Text 10"/>
          <p:cNvSpPr/>
          <p:nvPr/>
        </p:nvSpPr>
        <p:spPr>
          <a:xfrm>
            <a:off x="3410712" y="1920240"/>
            <a:ext cx="2377440" cy="2743200"/>
          </a:xfrm>
          <a:prstGeom prst="rect">
            <a:avLst/>
          </a:prstGeom>
          <a:noFill/>
          <a:ln/>
        </p:spPr>
        <p:txBody>
          <a:bodyPr wrap="square" lIns="0" tIns="0" rIns="0" bIns="0" rtlCol="0" anchor="t"/>
          <a:lstStyle/>
          <a:p>
            <a:pPr marL="0" indent="0">
              <a:buNone/>
            </a:pPr>
            <a:r>
              <a:rPr lang="en-US" sz="1600" dirty="0">
                <a:solidFill>
                  <a:srgbClr val="0F2030"/>
                </a:solidFill>
                <a:latin typeface="Calibri" pitchFamily="34" charset="0"/>
                <a:ea typeface="Calibri" pitchFamily="34" charset="-122"/>
                <a:cs typeface="Calibri" pitchFamily="34" charset="-120"/>
              </a:rPr>
              <a:t>In a 1991 meeting co-organized with the Hawaii Supreme Court, I predicted the future of gene therapy and the complex legal issues it would introduce into courts and legislatures.</a:t>
            </a:r>
            <a:endParaRPr lang="en-US" sz="1600" dirty="0"/>
          </a:p>
        </p:txBody>
      </p:sp>
      <p:sp>
        <p:nvSpPr>
          <p:cNvPr id="13" name="Shape 11"/>
          <p:cNvSpPr/>
          <p:nvPr/>
        </p:nvSpPr>
        <p:spPr>
          <a:xfrm>
            <a:off x="6217920" y="1361779"/>
            <a:ext cx="2697480" cy="3465576"/>
          </a:xfrm>
          <a:prstGeom prst="rect">
            <a:avLst/>
          </a:prstGeom>
          <a:solidFill>
            <a:srgbClr val="E4F5EF"/>
          </a:solidFill>
          <a:ln w="9525">
            <a:solidFill>
              <a:srgbClr val="A8D8C0"/>
            </a:solidFill>
            <a:prstDash val="solid"/>
          </a:ln>
        </p:spPr>
        <p:txBody>
          <a:bodyPr/>
          <a:lstStyle/>
          <a:p>
            <a:endParaRPr lang="en-US"/>
          </a:p>
        </p:txBody>
      </p:sp>
      <p:sp>
        <p:nvSpPr>
          <p:cNvPr id="14" name="Shape 12"/>
          <p:cNvSpPr/>
          <p:nvPr/>
        </p:nvSpPr>
        <p:spPr>
          <a:xfrm>
            <a:off x="6217920" y="1298448"/>
            <a:ext cx="2697480" cy="54864"/>
          </a:xfrm>
          <a:prstGeom prst="rect">
            <a:avLst/>
          </a:prstGeom>
          <a:solidFill>
            <a:srgbClr val="2DD4BF"/>
          </a:solidFill>
          <a:ln w="12700">
            <a:solidFill>
              <a:srgbClr val="2DD4BF"/>
            </a:solidFill>
            <a:prstDash val="solid"/>
          </a:ln>
        </p:spPr>
        <p:txBody>
          <a:bodyPr/>
          <a:lstStyle/>
          <a:p>
            <a:endParaRPr lang="en-US"/>
          </a:p>
        </p:txBody>
      </p:sp>
      <p:sp>
        <p:nvSpPr>
          <p:cNvPr id="15" name="Text 13"/>
          <p:cNvSpPr/>
          <p:nvPr/>
        </p:nvSpPr>
        <p:spPr>
          <a:xfrm>
            <a:off x="6382512" y="1417320"/>
            <a:ext cx="2377440" cy="411480"/>
          </a:xfrm>
          <a:prstGeom prst="rect">
            <a:avLst/>
          </a:prstGeom>
          <a:noFill/>
          <a:ln/>
        </p:spPr>
        <p:txBody>
          <a:bodyPr wrap="square" lIns="0" tIns="0" rIns="0" bIns="0" rtlCol="0" anchor="ctr"/>
          <a:lstStyle/>
          <a:p>
            <a:pPr marL="0" indent="0">
              <a:buNone/>
            </a:pPr>
            <a:r>
              <a:rPr lang="en-US" b="1" dirty="0" err="1">
                <a:solidFill>
                  <a:srgbClr val="1A7060"/>
                </a:solidFill>
                <a:latin typeface="Cambria" pitchFamily="34" charset="0"/>
              </a:rPr>
              <a:t>Nextmed</a:t>
            </a:r>
            <a:r>
              <a:rPr lang="en-US" b="1" dirty="0">
                <a:solidFill>
                  <a:srgbClr val="1A7060"/>
                </a:solidFill>
                <a:latin typeface="Cambria" pitchFamily="34" charset="0"/>
              </a:rPr>
              <a:t> (DARPA)</a:t>
            </a:r>
            <a:endParaRPr lang="en-US" dirty="0"/>
          </a:p>
        </p:txBody>
      </p:sp>
      <p:sp>
        <p:nvSpPr>
          <p:cNvPr id="16" name="Text 14"/>
          <p:cNvSpPr/>
          <p:nvPr/>
        </p:nvSpPr>
        <p:spPr>
          <a:xfrm>
            <a:off x="6382512" y="1920240"/>
            <a:ext cx="2377440" cy="2743200"/>
          </a:xfrm>
          <a:prstGeom prst="rect">
            <a:avLst/>
          </a:prstGeom>
          <a:noFill/>
          <a:ln/>
        </p:spPr>
        <p:txBody>
          <a:bodyPr wrap="square" lIns="0" tIns="0" rIns="0" bIns="0" rtlCol="0" anchor="t"/>
          <a:lstStyle/>
          <a:p>
            <a:r>
              <a:rPr lang="en-US" dirty="0">
                <a:solidFill>
                  <a:srgbClr val="0F2030"/>
                </a:solidFill>
                <a:latin typeface="Calibri" pitchFamily="34" charset="0"/>
                <a:ea typeface="Calibri" pitchFamily="34" charset="-122"/>
                <a:cs typeface="Calibri" pitchFamily="34" charset="-120"/>
              </a:rPr>
              <a:t>In 1998, I predicted advances in biotechnology and epidemic response, focusing specifically on genomic sequencing speed and the timeline for rapid vaccine development.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Predictions 1 &amp; 2: Genomics and Protein Structure</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0891B2"/>
                </a:solidFill>
                <a:latin typeface="Calibri" pitchFamily="34" charset="0"/>
                <a:ea typeface="Calibri" pitchFamily="34" charset="-122"/>
                <a:cs typeface="Calibri" pitchFamily="34" charset="-120"/>
              </a:rPr>
              <a:t>Made in 1998</a:t>
            </a:r>
            <a:endParaRPr lang="en-US" sz="1200" dirty="0"/>
          </a:p>
        </p:txBody>
      </p:sp>
      <p:sp>
        <p:nvSpPr>
          <p:cNvPr id="5" name="Shape 3"/>
          <p:cNvSpPr/>
          <p:nvPr/>
        </p:nvSpPr>
        <p:spPr>
          <a:xfrm>
            <a:off x="457200" y="1261872"/>
            <a:ext cx="8229600" cy="2743200"/>
          </a:xfrm>
          <a:prstGeom prst="rect">
            <a:avLst/>
          </a:prstGeom>
          <a:solidFill>
            <a:srgbClr val="DCF0F7"/>
          </a:solidFill>
          <a:ln w="9525">
            <a:solidFill>
              <a:srgbClr val="A8CCE0"/>
            </a:solidFill>
            <a:prstDash val="solid"/>
          </a:ln>
        </p:spPr>
        <p:txBody>
          <a:bodyPr/>
          <a:lstStyle/>
          <a:p>
            <a:endParaRPr lang="en-US"/>
          </a:p>
        </p:txBody>
      </p:sp>
      <p:sp>
        <p:nvSpPr>
          <p:cNvPr id="6" name="Text 4"/>
          <p:cNvSpPr/>
          <p:nvPr/>
        </p:nvSpPr>
        <p:spPr>
          <a:xfrm>
            <a:off x="502920" y="1234440"/>
            <a:ext cx="1097280" cy="1097280"/>
          </a:xfrm>
          <a:prstGeom prst="rect">
            <a:avLst/>
          </a:prstGeom>
          <a:noFill/>
          <a:ln/>
        </p:spPr>
        <p:txBody>
          <a:bodyPr wrap="square" lIns="0" tIns="0" rIns="0" bIns="0" rtlCol="0" anchor="ctr"/>
          <a:lstStyle/>
          <a:p>
            <a:pPr marL="0" indent="0" algn="l">
              <a:buNone/>
            </a:pPr>
            <a:endParaRPr lang="en-US" sz="8000" dirty="0"/>
          </a:p>
        </p:txBody>
      </p:sp>
      <p:sp>
        <p:nvSpPr>
          <p:cNvPr id="7" name="Text 5"/>
          <p:cNvSpPr/>
          <p:nvPr/>
        </p:nvSpPr>
        <p:spPr>
          <a:xfrm>
            <a:off x="635000" y="1481328"/>
            <a:ext cx="7509934" cy="2331720"/>
          </a:xfrm>
          <a:prstGeom prst="rect">
            <a:avLst/>
          </a:prstGeom>
          <a:noFill/>
          <a:ln/>
        </p:spPr>
        <p:txBody>
          <a:bodyPr wrap="square" lIns="0" tIns="0" rIns="0" bIns="0" rtlCol="0" anchor="t"/>
          <a:lstStyle/>
          <a:p>
            <a:pPr marL="0" indent="0">
              <a:buNone/>
            </a:pPr>
            <a:r>
              <a:rPr lang="en-US" sz="1600" dirty="0">
                <a:solidFill>
                  <a:srgbClr val="456070"/>
                </a:solidFill>
                <a:latin typeface="Calibri" pitchFamily="34" charset="0"/>
                <a:ea typeface="Calibri" pitchFamily="34" charset="-122"/>
                <a:cs typeface="Calibri" pitchFamily="34" charset="-120"/>
              </a:rPr>
              <a:t>“Sequencing speed will follow a curve not unlike the curve that computer processing power follows — from a limit of 5k bp per day, we will reach 100k bp per day by the year 2010. At that point, not only will the whole human genome be sequenced, but any microbial genome could be sequenced in a matter of a week or two. We will then be able to take a microbe — viral or bacterial — sequence it in a very short time, and the computer will take that sequence information and give us a perfect three-dimensional structure.”      </a:t>
            </a:r>
          </a:p>
        </p:txBody>
      </p:sp>
      <p:sp>
        <p:nvSpPr>
          <p:cNvPr id="8" name="Text 6"/>
          <p:cNvSpPr/>
          <p:nvPr/>
        </p:nvSpPr>
        <p:spPr>
          <a:xfrm>
            <a:off x="457200" y="4160520"/>
            <a:ext cx="8229600" cy="640080"/>
          </a:xfrm>
          <a:prstGeom prst="rect">
            <a:avLst/>
          </a:prstGeom>
          <a:noFill/>
          <a:ln/>
        </p:spPr>
        <p:txBody>
          <a:bodyPr wrap="square" lIns="0" tIns="0" rIns="0" bIns="0" rtlCol="0" anchor="ctr"/>
          <a:lstStyle/>
          <a:p>
            <a:pPr marL="0" indent="0">
              <a:buNone/>
            </a:pPr>
            <a:r>
              <a:rPr lang="en-US" sz="1150" b="1" dirty="0">
                <a:solidFill>
                  <a:srgbClr val="7090A8"/>
                </a:solidFill>
                <a:latin typeface="Calibri" pitchFamily="34" charset="0"/>
                <a:ea typeface="Calibri" pitchFamily="34" charset="-122"/>
                <a:cs typeface="Calibri" pitchFamily="34" charset="-120"/>
              </a:rPr>
              <a:t>Context: </a:t>
            </a:r>
            <a:r>
              <a:rPr lang="en-US" sz="1150" dirty="0">
                <a:solidFill>
                  <a:srgbClr val="7090A8"/>
                </a:solidFill>
                <a:latin typeface="Calibri" pitchFamily="34" charset="0"/>
                <a:ea typeface="Calibri" pitchFamily="34" charset="-122"/>
                <a:cs typeface="Calibri" pitchFamily="34" charset="-120"/>
              </a:rPr>
              <a:t>DARPA-sponsored futuring conference, late 1990s. The question: what will biotechnology look like in 2020?</a:t>
            </a:r>
            <a:endParaRPr lang="en-US" sz="11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59669"/>
          </a:solidFill>
          <a:ln w="12700">
            <a:solidFill>
              <a:srgbClr val="059669"/>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200" b="1" dirty="0">
                <a:solidFill>
                  <a:srgbClr val="0D2137"/>
                </a:solidFill>
                <a:latin typeface="Cambria" pitchFamily="34" charset="0"/>
                <a:ea typeface="Cambria" pitchFamily="34" charset="-122"/>
                <a:cs typeface="Cambria" pitchFamily="34" charset="-120"/>
              </a:rPr>
              <a:t>Genomics </a:t>
            </a:r>
            <a:r>
              <a:rPr lang="en-US" sz="2200" b="1" dirty="0" err="1">
                <a:solidFill>
                  <a:srgbClr val="0D2137"/>
                </a:solidFill>
                <a:latin typeface="Cambria" pitchFamily="34" charset="0"/>
                <a:ea typeface="Cambria" pitchFamily="34" charset="-122"/>
                <a:cs typeface="Cambria" pitchFamily="34" charset="-120"/>
              </a:rPr>
              <a:t>amd</a:t>
            </a:r>
            <a:r>
              <a:rPr lang="en-US" sz="2200" b="1" dirty="0">
                <a:solidFill>
                  <a:srgbClr val="0D2137"/>
                </a:solidFill>
                <a:latin typeface="Cambria" pitchFamily="34" charset="0"/>
                <a:ea typeface="Cambria" pitchFamily="34" charset="-122"/>
                <a:cs typeface="Cambria" pitchFamily="34" charset="-120"/>
              </a:rPr>
              <a:t> Protein Structure Verdict — Speed Exceeded by Orders of Magnitude AND Protein Folding Solved.</a:t>
            </a:r>
            <a:endParaRPr lang="en-US" sz="22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endParaRPr lang="en-US" sz="1200" dirty="0"/>
          </a:p>
        </p:txBody>
      </p:sp>
      <p:sp>
        <p:nvSpPr>
          <p:cNvPr id="5" name="Shape 3"/>
          <p:cNvSpPr/>
          <p:nvPr/>
        </p:nvSpPr>
        <p:spPr>
          <a:xfrm>
            <a:off x="274320" y="1261872"/>
            <a:ext cx="3977640" cy="2103120"/>
          </a:xfrm>
          <a:prstGeom prst="rect">
            <a:avLst/>
          </a:prstGeom>
          <a:solidFill>
            <a:srgbClr val="E4F5EF"/>
          </a:solidFill>
          <a:ln w="9525">
            <a:solidFill>
              <a:srgbClr val="A8D8C0"/>
            </a:solidFill>
            <a:prstDash val="solid"/>
          </a:ln>
        </p:spPr>
        <p:txBody>
          <a:bodyPr/>
          <a:lstStyle/>
          <a:p>
            <a:endParaRPr lang="en-US"/>
          </a:p>
        </p:txBody>
      </p:sp>
      <p:sp>
        <p:nvSpPr>
          <p:cNvPr id="6" name="Text 4"/>
          <p:cNvSpPr/>
          <p:nvPr/>
        </p:nvSpPr>
        <p:spPr>
          <a:xfrm>
            <a:off x="274320" y="1325880"/>
            <a:ext cx="3977640" cy="1143000"/>
          </a:xfrm>
          <a:prstGeom prst="rect">
            <a:avLst/>
          </a:prstGeom>
          <a:noFill/>
          <a:ln/>
        </p:spPr>
        <p:txBody>
          <a:bodyPr wrap="square" lIns="0" tIns="0" rIns="0" bIns="0" rtlCol="0" anchor="ctr"/>
          <a:lstStyle/>
          <a:p>
            <a:pPr marL="0" indent="0" algn="ctr">
              <a:buNone/>
            </a:pPr>
            <a:r>
              <a:rPr lang="en-US" sz="5600" b="1" dirty="0">
                <a:solidFill>
                  <a:srgbClr val="059669"/>
                </a:solidFill>
                <a:latin typeface="Cambria" pitchFamily="34" charset="0"/>
                <a:ea typeface="Cambria" pitchFamily="34" charset="-122"/>
                <a:cs typeface="Cambria" pitchFamily="34" charset="-120"/>
              </a:rPr>
              <a:t>360 Gbp</a:t>
            </a:r>
            <a:endParaRPr lang="en-US" sz="5600" dirty="0"/>
          </a:p>
        </p:txBody>
      </p:sp>
      <p:sp>
        <p:nvSpPr>
          <p:cNvPr id="7" name="Text 5"/>
          <p:cNvSpPr/>
          <p:nvPr/>
        </p:nvSpPr>
        <p:spPr>
          <a:xfrm>
            <a:off x="438912" y="2514600"/>
            <a:ext cx="3657600" cy="713232"/>
          </a:xfrm>
          <a:prstGeom prst="rect">
            <a:avLst/>
          </a:prstGeom>
          <a:noFill/>
          <a:ln/>
        </p:spPr>
        <p:txBody>
          <a:bodyPr wrap="square" lIns="0" tIns="0" rIns="0" bIns="0" rtlCol="0" anchor="ctr"/>
          <a:lstStyle/>
          <a:p>
            <a:pPr marL="0" indent="0" algn="ctr">
              <a:buNone/>
            </a:pPr>
            <a:r>
              <a:rPr lang="en-US" sz="1600" dirty="0">
                <a:solidFill>
                  <a:srgbClr val="0F2030"/>
                </a:solidFill>
                <a:latin typeface="Calibri" pitchFamily="34" charset="0"/>
                <a:ea typeface="Calibri" pitchFamily="34" charset="-122"/>
                <a:cs typeface="Calibri" pitchFamily="34" charset="-120"/>
              </a:rPr>
              <a:t>per day achieved — vs. predicted 100k bp/day</a:t>
            </a:r>
            <a:endParaRPr lang="en-US" sz="1600" dirty="0"/>
          </a:p>
        </p:txBody>
      </p:sp>
      <p:sp>
        <p:nvSpPr>
          <p:cNvPr id="8" name="Shape 6"/>
          <p:cNvSpPr/>
          <p:nvPr/>
        </p:nvSpPr>
        <p:spPr>
          <a:xfrm>
            <a:off x="4892040" y="1261872"/>
            <a:ext cx="3977640" cy="2103120"/>
          </a:xfrm>
          <a:prstGeom prst="rect">
            <a:avLst/>
          </a:prstGeom>
          <a:solidFill>
            <a:srgbClr val="EBF0FC"/>
          </a:solidFill>
          <a:ln w="9525">
            <a:solidFill>
              <a:srgbClr val="A8B8E8"/>
            </a:solidFill>
            <a:prstDash val="solid"/>
          </a:ln>
        </p:spPr>
        <p:txBody>
          <a:bodyPr/>
          <a:lstStyle/>
          <a:p>
            <a:endParaRPr lang="en-US"/>
          </a:p>
        </p:txBody>
      </p:sp>
      <p:sp>
        <p:nvSpPr>
          <p:cNvPr id="9" name="Text 7"/>
          <p:cNvSpPr/>
          <p:nvPr/>
        </p:nvSpPr>
        <p:spPr>
          <a:xfrm>
            <a:off x="4892040" y="1417320"/>
            <a:ext cx="3977640" cy="731520"/>
          </a:xfrm>
          <a:prstGeom prst="rect">
            <a:avLst/>
          </a:prstGeom>
          <a:noFill/>
          <a:ln/>
        </p:spPr>
        <p:txBody>
          <a:bodyPr wrap="square" lIns="0" tIns="0" rIns="0" bIns="0" rtlCol="0" anchor="ctr"/>
          <a:lstStyle/>
          <a:p>
            <a:pPr marL="0" indent="0" algn="ctr">
              <a:buNone/>
            </a:pPr>
            <a:r>
              <a:rPr lang="en-US" sz="3800" b="1" dirty="0">
                <a:solidFill>
                  <a:srgbClr val="0891B2"/>
                </a:solidFill>
                <a:latin typeface="Cambria" pitchFamily="34" charset="0"/>
                <a:ea typeface="Cambria" pitchFamily="34" charset="-122"/>
                <a:cs typeface="Cambria" pitchFamily="34" charset="-120"/>
              </a:rPr>
              <a:t>AlphaFold3</a:t>
            </a:r>
            <a:endParaRPr lang="en-US" sz="3800" dirty="0"/>
          </a:p>
        </p:txBody>
      </p:sp>
      <p:sp>
        <p:nvSpPr>
          <p:cNvPr id="10" name="Text 8"/>
          <p:cNvSpPr/>
          <p:nvPr/>
        </p:nvSpPr>
        <p:spPr>
          <a:xfrm>
            <a:off x="5056632" y="2212848"/>
            <a:ext cx="3657600" cy="1005840"/>
          </a:xfrm>
          <a:prstGeom prst="rect">
            <a:avLst/>
          </a:prstGeom>
          <a:noFill/>
          <a:ln/>
        </p:spPr>
        <p:txBody>
          <a:bodyPr wrap="square" lIns="0" tIns="0" rIns="0" bIns="0" rtlCol="0" anchor="t"/>
          <a:lstStyle/>
          <a:p>
            <a:pPr marL="0" indent="0" algn="ctr">
              <a:buNone/>
            </a:pPr>
            <a:r>
              <a:rPr lang="en-US" sz="1600" dirty="0">
                <a:solidFill>
                  <a:srgbClr val="0F2030"/>
                </a:solidFill>
                <a:latin typeface="Calibri" pitchFamily="34" charset="0"/>
                <a:ea typeface="Calibri" pitchFamily="34" charset="-122"/>
                <a:cs typeface="Calibri" pitchFamily="34" charset="-120"/>
              </a:rPr>
              <a:t>2024: accurate protein structures + protein-ligand and nucleic acid interactions predicted from sequence alone</a:t>
            </a:r>
            <a:endParaRPr lang="en-US" sz="1600" dirty="0"/>
          </a:p>
        </p:txBody>
      </p:sp>
      <p:sp>
        <p:nvSpPr>
          <p:cNvPr id="11" name="Shape 9"/>
          <p:cNvSpPr/>
          <p:nvPr/>
        </p:nvSpPr>
        <p:spPr>
          <a:xfrm>
            <a:off x="274320" y="3520440"/>
            <a:ext cx="8595360" cy="1371600"/>
          </a:xfrm>
          <a:prstGeom prst="rect">
            <a:avLst/>
          </a:prstGeom>
          <a:solidFill>
            <a:srgbClr val="DCF0F7"/>
          </a:solidFill>
          <a:ln w="9525">
            <a:solidFill>
              <a:srgbClr val="A8CCE0"/>
            </a:solidFill>
            <a:prstDash val="solid"/>
          </a:ln>
        </p:spPr>
        <p:txBody>
          <a:bodyPr/>
          <a:lstStyle/>
          <a:p>
            <a:endParaRPr lang="en-US"/>
          </a:p>
        </p:txBody>
      </p:sp>
      <p:sp>
        <p:nvSpPr>
          <p:cNvPr id="12" name="Text 10"/>
          <p:cNvSpPr/>
          <p:nvPr/>
        </p:nvSpPr>
        <p:spPr>
          <a:xfrm>
            <a:off x="438912" y="3611880"/>
            <a:ext cx="8275320" cy="1188720"/>
          </a:xfrm>
          <a:prstGeom prst="rect">
            <a:avLst/>
          </a:prstGeom>
          <a:noFill/>
          <a:ln/>
        </p:spPr>
        <p:txBody>
          <a:bodyPr wrap="square" lIns="0" tIns="0" rIns="0" bIns="0" rtlCol="0" anchor="ctr"/>
          <a:lstStyle/>
          <a:p>
            <a:pPr marL="0" indent="0">
              <a:buNone/>
            </a:pPr>
            <a:r>
              <a:rPr lang="en-US" sz="1200" b="1" dirty="0">
                <a:solidFill>
                  <a:srgbClr val="0F2030"/>
                </a:solidFill>
                <a:latin typeface="Calibri" pitchFamily="34" charset="0"/>
                <a:ea typeface="Calibri" pitchFamily="34" charset="-122"/>
                <a:cs typeface="Calibri" pitchFamily="34" charset="-120"/>
              </a:rPr>
              <a:t>✓  </a:t>
            </a:r>
            <a:r>
              <a:rPr lang="en-US" sz="1600" b="1" dirty="0">
                <a:solidFill>
                  <a:srgbClr val="0F2030"/>
                </a:solidFill>
                <a:latin typeface="Calibri" pitchFamily="34" charset="0"/>
                <a:ea typeface="Calibri" pitchFamily="34" charset="-122"/>
                <a:cs typeface="Calibri" pitchFamily="34" charset="-120"/>
              </a:rPr>
              <a:t>Fully confirmed — and far exceeded. </a:t>
            </a:r>
            <a:r>
              <a:rPr lang="en-US" sz="1600" dirty="0">
                <a:solidFill>
                  <a:srgbClr val="0F2030"/>
                </a:solidFill>
                <a:latin typeface="Calibri" pitchFamily="34" charset="0"/>
                <a:ea typeface="Calibri" pitchFamily="34" charset="-122"/>
                <a:cs typeface="Calibri" pitchFamily="34" charset="-120"/>
              </a:rPr>
              <a:t>Genome sequencing beat Moore's law on cost by a dramatic margin. Three-dimensional protein structure prediction, once speculative, is now routine, enabled by AI-powered AlphaFold.</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7FAFC"/>
        </a:solidFill>
        <a:effectLst/>
      </p:bgPr>
    </p:bg>
    <p:spTree>
      <p:nvGrpSpPr>
        <p:cNvPr id="1" name="">
          <a:extLst>
            <a:ext uri="{FF2B5EF4-FFF2-40B4-BE49-F238E27FC236}">
              <a16:creationId xmlns:a16="http://schemas.microsoft.com/office/drawing/2014/main" id="{6A9F5D1B-29C3-5287-4657-C3C8381DAF05}"/>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BFE7E4C9-A704-B779-7B5A-EDB06F021245}"/>
              </a:ext>
            </a:extLst>
          </p:cNvPr>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a:extLst>
              <a:ext uri="{FF2B5EF4-FFF2-40B4-BE49-F238E27FC236}">
                <a16:creationId xmlns:a16="http://schemas.microsoft.com/office/drawing/2014/main" id="{CFCC523D-8A26-B3EE-5B8B-AEFE332A13BB}"/>
              </a:ext>
            </a:extLst>
          </p:cNvPr>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rPr>
              <a:t>Cost Decline Far Steeper than Moore’s Law</a:t>
            </a:r>
            <a:endParaRPr lang="en-US" sz="2800" dirty="0"/>
          </a:p>
        </p:txBody>
      </p:sp>
      <p:sp>
        <p:nvSpPr>
          <p:cNvPr id="4" name="Text 2">
            <a:extLst>
              <a:ext uri="{FF2B5EF4-FFF2-40B4-BE49-F238E27FC236}">
                <a16:creationId xmlns:a16="http://schemas.microsoft.com/office/drawing/2014/main" id="{6C21095C-0425-D209-864D-4D14ED9F494E}"/>
              </a:ext>
            </a:extLst>
          </p:cNvPr>
          <p:cNvSpPr/>
          <p:nvPr/>
        </p:nvSpPr>
        <p:spPr>
          <a:xfrm>
            <a:off x="274320" y="841248"/>
            <a:ext cx="8412480" cy="274320"/>
          </a:xfrm>
          <a:prstGeom prst="rect">
            <a:avLst/>
          </a:prstGeom>
          <a:noFill/>
          <a:ln/>
        </p:spPr>
        <p:txBody>
          <a:bodyPr wrap="square" lIns="0" tIns="0" rIns="0" bIns="0" rtlCol="0" anchor="ctr"/>
          <a:lstStyle/>
          <a:p>
            <a:pPr marL="0" indent="0" algn="l">
              <a:buNone/>
            </a:pPr>
            <a:endParaRPr lang="en-US" sz="1200" dirty="0"/>
          </a:p>
        </p:txBody>
      </p:sp>
      <p:sp>
        <p:nvSpPr>
          <p:cNvPr id="6" name="Text 4">
            <a:extLst>
              <a:ext uri="{FF2B5EF4-FFF2-40B4-BE49-F238E27FC236}">
                <a16:creationId xmlns:a16="http://schemas.microsoft.com/office/drawing/2014/main" id="{BB48A5BF-391F-CD23-A9AF-92E1E27D5020}"/>
              </a:ext>
            </a:extLst>
          </p:cNvPr>
          <p:cNvSpPr/>
          <p:nvPr/>
        </p:nvSpPr>
        <p:spPr>
          <a:xfrm>
            <a:off x="502920" y="1234440"/>
            <a:ext cx="1097280" cy="1097280"/>
          </a:xfrm>
          <a:prstGeom prst="rect">
            <a:avLst/>
          </a:prstGeom>
          <a:noFill/>
          <a:ln/>
        </p:spPr>
        <p:txBody>
          <a:bodyPr wrap="square" lIns="0" tIns="0" rIns="0" bIns="0" rtlCol="0" anchor="ctr"/>
          <a:lstStyle/>
          <a:p>
            <a:pPr marL="0" indent="0" algn="l">
              <a:buNone/>
            </a:pPr>
            <a:endParaRPr lang="en-US" sz="8000" dirty="0"/>
          </a:p>
        </p:txBody>
      </p:sp>
      <p:sp>
        <p:nvSpPr>
          <p:cNvPr id="7" name="Text 5">
            <a:extLst>
              <a:ext uri="{FF2B5EF4-FFF2-40B4-BE49-F238E27FC236}">
                <a16:creationId xmlns:a16="http://schemas.microsoft.com/office/drawing/2014/main" id="{AE2BE62B-DED1-BC69-C257-794F2128A3EC}"/>
              </a:ext>
            </a:extLst>
          </p:cNvPr>
          <p:cNvSpPr/>
          <p:nvPr/>
        </p:nvSpPr>
        <p:spPr>
          <a:xfrm>
            <a:off x="372533" y="1234440"/>
            <a:ext cx="8039947" cy="2578608"/>
          </a:xfrm>
          <a:prstGeom prst="rect">
            <a:avLst/>
          </a:prstGeom>
          <a:noFill/>
          <a:ln/>
        </p:spPr>
        <p:txBody>
          <a:bodyPr wrap="square" lIns="0" tIns="0" rIns="0" bIns="0" rtlCol="0" anchor="t"/>
          <a:lstStyle/>
          <a:p>
            <a:pPr marL="0" indent="0">
              <a:buNone/>
            </a:pPr>
            <a:endParaRPr lang="en-US" sz="1250" dirty="0"/>
          </a:p>
        </p:txBody>
      </p:sp>
      <p:sp>
        <p:nvSpPr>
          <p:cNvPr id="8" name="Text 6">
            <a:extLst>
              <a:ext uri="{FF2B5EF4-FFF2-40B4-BE49-F238E27FC236}">
                <a16:creationId xmlns:a16="http://schemas.microsoft.com/office/drawing/2014/main" id="{072B4563-B02A-264A-F6BE-BFAF0EDD9F69}"/>
              </a:ext>
            </a:extLst>
          </p:cNvPr>
          <p:cNvSpPr/>
          <p:nvPr/>
        </p:nvSpPr>
        <p:spPr>
          <a:xfrm>
            <a:off x="533087" y="4462021"/>
            <a:ext cx="7831667" cy="406346"/>
          </a:xfrm>
          <a:prstGeom prst="rect">
            <a:avLst/>
          </a:prstGeom>
          <a:noFill/>
          <a:ln/>
        </p:spPr>
        <p:txBody>
          <a:bodyPr wrap="square" lIns="0" tIns="0" rIns="0" bIns="0" rtlCol="0" anchor="ctr"/>
          <a:lstStyle/>
          <a:p>
            <a:pPr marL="0" indent="0">
              <a:buNone/>
            </a:pPr>
            <a:endParaRPr lang="en-US" sz="1150" dirty="0"/>
          </a:p>
        </p:txBody>
      </p:sp>
      <p:sp>
        <p:nvSpPr>
          <p:cNvPr id="11" name="Rectangle 4">
            <a:extLst>
              <a:ext uri="{FF2B5EF4-FFF2-40B4-BE49-F238E27FC236}">
                <a16:creationId xmlns:a16="http://schemas.microsoft.com/office/drawing/2014/main" id="{6390DE25-5774-6B03-4951-920A00B05BBE}"/>
              </a:ext>
            </a:extLst>
          </p:cNvPr>
          <p:cNvSpPr>
            <a:spLocks noChangeArrowheads="1"/>
          </p:cNvSpPr>
          <p:nvPr/>
        </p:nvSpPr>
        <p:spPr bwMode="auto">
          <a:xfrm>
            <a:off x="925265" y="1231703"/>
            <a:ext cx="10479494" cy="48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7" name="Picture 1" descr="Graph: Sequencing Cost Per Genome">
            <a:extLst>
              <a:ext uri="{FF2B5EF4-FFF2-40B4-BE49-F238E27FC236}">
                <a16:creationId xmlns:a16="http://schemas.microsoft.com/office/drawing/2014/main" id="{AD85CBCB-92B0-C020-5030-BFF6160EBB8D}"/>
              </a:ext>
            </a:extLst>
          </p:cNvPr>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73024" y="869271"/>
            <a:ext cx="7151792" cy="4018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109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200" b="1" dirty="0">
                <a:solidFill>
                  <a:srgbClr val="0D2137"/>
                </a:solidFill>
                <a:latin typeface="Cambria" pitchFamily="34" charset="0"/>
                <a:ea typeface="Cambria" pitchFamily="34" charset="-122"/>
                <a:cs typeface="Cambria" pitchFamily="34" charset="-120"/>
              </a:rPr>
              <a:t>Prediction 2: Immunology &amp; Rapid Vaccine Response</a:t>
            </a:r>
            <a:endParaRPr lang="en-US" sz="22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600" i="1" dirty="0">
                <a:solidFill>
                  <a:srgbClr val="0891B2"/>
                </a:solidFill>
                <a:latin typeface="Calibri" pitchFamily="34" charset="0"/>
                <a:ea typeface="Calibri" pitchFamily="34" charset="-122"/>
                <a:cs typeface="Calibri" pitchFamily="34" charset="-120"/>
              </a:rPr>
              <a:t>Made at </a:t>
            </a:r>
            <a:r>
              <a:rPr lang="en-US" sz="1600" i="1" dirty="0" err="1">
                <a:solidFill>
                  <a:srgbClr val="0891B2"/>
                </a:solidFill>
                <a:latin typeface="Calibri" pitchFamily="34" charset="0"/>
                <a:ea typeface="Calibri" pitchFamily="34" charset="-122"/>
                <a:cs typeface="Calibri" pitchFamily="34" charset="-120"/>
              </a:rPr>
              <a:t>NextMed</a:t>
            </a:r>
            <a:r>
              <a:rPr lang="en-US" sz="1600" i="1" dirty="0">
                <a:solidFill>
                  <a:srgbClr val="0891B2"/>
                </a:solidFill>
                <a:latin typeface="Calibri" pitchFamily="34" charset="0"/>
                <a:ea typeface="Calibri" pitchFamily="34" charset="-122"/>
                <a:cs typeface="Calibri" pitchFamily="34" charset="-120"/>
              </a:rPr>
              <a:t> 1998</a:t>
            </a:r>
            <a:endParaRPr lang="en-US" sz="1600" dirty="0"/>
          </a:p>
        </p:txBody>
      </p:sp>
      <p:sp>
        <p:nvSpPr>
          <p:cNvPr id="5" name="Shape 3"/>
          <p:cNvSpPr/>
          <p:nvPr/>
        </p:nvSpPr>
        <p:spPr>
          <a:xfrm>
            <a:off x="457200" y="1261872"/>
            <a:ext cx="8229600" cy="2743200"/>
          </a:xfrm>
          <a:prstGeom prst="rect">
            <a:avLst/>
          </a:prstGeom>
          <a:solidFill>
            <a:srgbClr val="DCF0F7"/>
          </a:solidFill>
          <a:ln w="9525">
            <a:solidFill>
              <a:srgbClr val="A8CCE0"/>
            </a:solidFill>
            <a:prstDash val="solid"/>
          </a:ln>
        </p:spPr>
        <p:txBody>
          <a:bodyPr/>
          <a:lstStyle/>
          <a:p>
            <a:endParaRPr lang="en-US"/>
          </a:p>
        </p:txBody>
      </p:sp>
      <p:sp>
        <p:nvSpPr>
          <p:cNvPr id="6" name="Text 4"/>
          <p:cNvSpPr/>
          <p:nvPr/>
        </p:nvSpPr>
        <p:spPr>
          <a:xfrm>
            <a:off x="502920" y="1234440"/>
            <a:ext cx="1097280" cy="1097280"/>
          </a:xfrm>
          <a:prstGeom prst="rect">
            <a:avLst/>
          </a:prstGeom>
          <a:noFill/>
          <a:ln/>
        </p:spPr>
        <p:txBody>
          <a:bodyPr wrap="square" lIns="0" tIns="0" rIns="0" bIns="0" rtlCol="0" anchor="ctr"/>
          <a:lstStyle/>
          <a:p>
            <a:pPr marL="0" indent="0" algn="l">
              <a:buNone/>
            </a:pPr>
            <a:endParaRPr lang="en-US" sz="8000" dirty="0"/>
          </a:p>
        </p:txBody>
      </p:sp>
      <p:sp>
        <p:nvSpPr>
          <p:cNvPr id="7" name="Text 5"/>
          <p:cNvSpPr/>
          <p:nvPr/>
        </p:nvSpPr>
        <p:spPr>
          <a:xfrm>
            <a:off x="762000" y="1422400"/>
            <a:ext cx="7650480" cy="2390648"/>
          </a:xfrm>
          <a:prstGeom prst="rect">
            <a:avLst/>
          </a:prstGeom>
          <a:noFill/>
          <a:ln/>
        </p:spPr>
        <p:txBody>
          <a:bodyPr wrap="square" lIns="0" tIns="0" rIns="0" bIns="0" rtlCol="0" anchor="t"/>
          <a:lstStyle/>
          <a:p>
            <a:pPr marL="0" indent="0">
              <a:buNone/>
            </a:pPr>
            <a:r>
              <a:rPr lang="en-US" sz="1600" dirty="0">
                <a:solidFill>
                  <a:srgbClr val="456070"/>
                </a:solidFill>
                <a:latin typeface="Calibri" pitchFamily="34" charset="0"/>
                <a:ea typeface="Calibri" pitchFamily="34" charset="-122"/>
                <a:cs typeface="Calibri" pitchFamily="34" charset="-120"/>
              </a:rPr>
              <a:t>“The window will slam shut on the possibility of our being overrun by a third-world virus, another HIV or worse, a more widespread and contagious Ebola. Within days of the first cases being picked up, a blood sample would be sufficient to do a full genomic analysis of the pathogen. The pathogen's proteins would be fully analyzed for their function and antigenicity. The most antigenic regions would then be synthesized with an appropriate adjuvant, and a very effective vaccine would be coming off the production line a week or two later.”</a:t>
            </a:r>
            <a:endParaRPr lang="en-US" sz="1600" dirty="0"/>
          </a:p>
        </p:txBody>
      </p:sp>
      <p:sp>
        <p:nvSpPr>
          <p:cNvPr id="8" name="Text 6"/>
          <p:cNvSpPr/>
          <p:nvPr/>
        </p:nvSpPr>
        <p:spPr>
          <a:xfrm>
            <a:off x="457200" y="4160520"/>
            <a:ext cx="8229600" cy="640080"/>
          </a:xfrm>
          <a:prstGeom prst="rect">
            <a:avLst/>
          </a:prstGeom>
          <a:noFill/>
          <a:ln/>
        </p:spPr>
        <p:txBody>
          <a:bodyPr wrap="square" lIns="0" tIns="0" rIns="0" bIns="0" rtlCol="0" anchor="ctr"/>
          <a:lstStyle/>
          <a:p>
            <a:pPr marL="0" indent="0">
              <a:buNone/>
            </a:pPr>
            <a:r>
              <a:rPr lang="en-US" sz="1150" b="1" dirty="0">
                <a:solidFill>
                  <a:srgbClr val="7090A8"/>
                </a:solidFill>
                <a:latin typeface="Calibri" pitchFamily="34" charset="0"/>
                <a:ea typeface="Calibri" pitchFamily="34" charset="-122"/>
                <a:cs typeface="Calibri" pitchFamily="34" charset="-120"/>
              </a:rPr>
              <a:t>Context: </a:t>
            </a:r>
            <a:r>
              <a:rPr lang="en-US" sz="1150" dirty="0">
                <a:solidFill>
                  <a:srgbClr val="7090A8"/>
                </a:solidFill>
                <a:latin typeface="Calibri" pitchFamily="34" charset="0"/>
                <a:ea typeface="Calibri" pitchFamily="34" charset="-122"/>
                <a:cs typeface="Calibri" pitchFamily="34" charset="-120"/>
              </a:rPr>
              <a:t>DARPA conference, late 1990s. At the time, this level of rapid response seemed almost impossibly optimistic.</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59669"/>
          </a:solidFill>
          <a:ln w="12700">
            <a:solidFill>
              <a:srgbClr val="059669"/>
            </a:solidFill>
            <a:prstDash val="solid"/>
          </a:ln>
        </p:spPr>
        <p:txBody>
          <a:bodyPr/>
          <a:lstStyle/>
          <a:p>
            <a:endParaRPr lang="en-US"/>
          </a:p>
        </p:txBody>
      </p:sp>
      <p:sp>
        <p:nvSpPr>
          <p:cNvPr id="3" name="Text 1"/>
          <p:cNvSpPr/>
          <p:nvPr/>
        </p:nvSpPr>
        <p:spPr>
          <a:xfrm>
            <a:off x="320040" y="77770"/>
            <a:ext cx="8412480" cy="777148"/>
          </a:xfrm>
          <a:prstGeom prst="rect">
            <a:avLst/>
          </a:prstGeom>
          <a:noFill/>
          <a:ln/>
        </p:spPr>
        <p:txBody>
          <a:bodyPr wrap="square" lIns="0" tIns="0" rIns="0" bIns="0" rtlCol="0" anchor="ctr"/>
          <a:lstStyle/>
          <a:p>
            <a:pPr marL="0" indent="0" algn="l">
              <a:buNone/>
            </a:pPr>
            <a:r>
              <a:rPr lang="en-US" sz="2400" b="1" dirty="0">
                <a:solidFill>
                  <a:srgbClr val="0D2137"/>
                </a:solidFill>
                <a:latin typeface="Cambria" pitchFamily="34" charset="0"/>
                <a:ea typeface="Cambria" pitchFamily="34" charset="-122"/>
                <a:cs typeface="Cambria" pitchFamily="34" charset="-120"/>
              </a:rPr>
              <a:t>Prediction 2- Immunology and Rapid Vaccine Response: Verdict — COVID-19 Confirmed It</a:t>
            </a:r>
            <a:endParaRPr lang="en-US" sz="2400" dirty="0"/>
          </a:p>
        </p:txBody>
      </p:sp>
      <p:sp>
        <p:nvSpPr>
          <p:cNvPr id="4" name="Text 2"/>
          <p:cNvSpPr/>
          <p:nvPr/>
        </p:nvSpPr>
        <p:spPr>
          <a:xfrm>
            <a:off x="274320" y="864108"/>
            <a:ext cx="8412480" cy="274320"/>
          </a:xfrm>
          <a:prstGeom prst="rect">
            <a:avLst/>
          </a:prstGeom>
          <a:noFill/>
          <a:ln/>
        </p:spPr>
        <p:txBody>
          <a:bodyPr wrap="square" lIns="0" tIns="0" rIns="0" bIns="0" rtlCol="0" anchor="ctr"/>
          <a:lstStyle/>
          <a:p>
            <a:pPr marL="0" indent="0" algn="l">
              <a:buNone/>
            </a:pPr>
            <a:r>
              <a:rPr lang="en-US" sz="1400" i="1" dirty="0">
                <a:solidFill>
                  <a:srgbClr val="059669"/>
                </a:solidFill>
                <a:latin typeface="Calibri" pitchFamily="34" charset="0"/>
                <a:ea typeface="Calibri" pitchFamily="34" charset="-122"/>
                <a:cs typeface="Calibri" pitchFamily="34" charset="-120"/>
              </a:rPr>
              <a:t>What happened in 2020??</a:t>
            </a:r>
            <a:endParaRPr lang="en-US" sz="1400" dirty="0"/>
          </a:p>
        </p:txBody>
      </p:sp>
      <p:sp>
        <p:nvSpPr>
          <p:cNvPr id="5" name="Shape 3"/>
          <p:cNvSpPr/>
          <p:nvPr/>
        </p:nvSpPr>
        <p:spPr>
          <a:xfrm>
            <a:off x="2194560" y="2029968"/>
            <a:ext cx="548640" cy="36576"/>
          </a:xfrm>
          <a:prstGeom prst="rect">
            <a:avLst/>
          </a:prstGeom>
          <a:solidFill>
            <a:srgbClr val="A0B8C8"/>
          </a:solidFill>
          <a:ln w="12700">
            <a:solidFill>
              <a:srgbClr val="A0B8C8"/>
            </a:solidFill>
            <a:prstDash val="solid"/>
          </a:ln>
        </p:spPr>
        <p:txBody>
          <a:bodyPr/>
          <a:lstStyle/>
          <a:p>
            <a:endParaRPr lang="en-US"/>
          </a:p>
        </p:txBody>
      </p:sp>
      <p:sp>
        <p:nvSpPr>
          <p:cNvPr id="6" name="Shape 4"/>
          <p:cNvSpPr/>
          <p:nvPr/>
        </p:nvSpPr>
        <p:spPr>
          <a:xfrm>
            <a:off x="274320" y="1261872"/>
            <a:ext cx="2176272" cy="2423160"/>
          </a:xfrm>
          <a:prstGeom prst="rect">
            <a:avLst/>
          </a:prstGeom>
          <a:solidFill>
            <a:srgbClr val="DCF0F7"/>
          </a:solidFill>
          <a:ln w="9525">
            <a:solidFill>
              <a:srgbClr val="A8CCE0"/>
            </a:solidFill>
            <a:prstDash val="solid"/>
          </a:ln>
        </p:spPr>
        <p:txBody>
          <a:bodyPr/>
          <a:lstStyle/>
          <a:p>
            <a:endParaRPr lang="en-US"/>
          </a:p>
        </p:txBody>
      </p:sp>
      <p:sp>
        <p:nvSpPr>
          <p:cNvPr id="7" name="Text 5"/>
          <p:cNvSpPr/>
          <p:nvPr/>
        </p:nvSpPr>
        <p:spPr>
          <a:xfrm>
            <a:off x="411480" y="1353312"/>
            <a:ext cx="1920240" cy="502920"/>
          </a:xfrm>
          <a:prstGeom prst="rect">
            <a:avLst/>
          </a:prstGeom>
          <a:noFill/>
          <a:ln/>
        </p:spPr>
        <p:txBody>
          <a:bodyPr wrap="square" lIns="0" tIns="0" rIns="0" bIns="0" rtlCol="0" anchor="ctr"/>
          <a:lstStyle/>
          <a:p>
            <a:pPr marL="0" indent="0" algn="ctr">
              <a:buNone/>
            </a:pPr>
            <a:r>
              <a:rPr lang="en-US" sz="1400" b="1" dirty="0">
                <a:solidFill>
                  <a:srgbClr val="0891B2"/>
                </a:solidFill>
                <a:latin typeface="Cambria" pitchFamily="34" charset="0"/>
                <a:ea typeface="Cambria" pitchFamily="34" charset="-122"/>
                <a:cs typeface="Cambria" pitchFamily="34" charset="-120"/>
              </a:rPr>
              <a:t>Dec 2019 – Jan 2020</a:t>
            </a:r>
            <a:endParaRPr lang="en-US" sz="1400" dirty="0"/>
          </a:p>
        </p:txBody>
      </p:sp>
      <p:sp>
        <p:nvSpPr>
          <p:cNvPr id="8" name="Text 6"/>
          <p:cNvSpPr/>
          <p:nvPr/>
        </p:nvSpPr>
        <p:spPr>
          <a:xfrm>
            <a:off x="411480" y="1920240"/>
            <a:ext cx="1920240" cy="1600200"/>
          </a:xfrm>
          <a:prstGeom prst="rect">
            <a:avLst/>
          </a:prstGeom>
          <a:noFill/>
          <a:ln/>
        </p:spPr>
        <p:txBody>
          <a:bodyPr wrap="square" lIns="0" tIns="0" rIns="0" bIns="0" rtlCol="0" anchor="t"/>
          <a:lstStyle/>
          <a:p>
            <a:pPr marL="0" indent="0" algn="ctr">
              <a:buNone/>
            </a:pPr>
            <a:r>
              <a:rPr lang="en-US" sz="1400" dirty="0">
                <a:solidFill>
                  <a:srgbClr val="0F2030"/>
                </a:solidFill>
                <a:latin typeface="Calibri" pitchFamily="34" charset="0"/>
                <a:ea typeface="Calibri" pitchFamily="34" charset="-122"/>
                <a:cs typeface="Calibri" pitchFamily="34" charset="-120"/>
              </a:rPr>
              <a:t>SARS-CoV-2 gene sequence obtained and published within weeks of first cases.</a:t>
            </a:r>
            <a:endParaRPr lang="en-US" sz="1400" dirty="0"/>
          </a:p>
        </p:txBody>
      </p:sp>
      <p:sp>
        <p:nvSpPr>
          <p:cNvPr id="9" name="Shape 7"/>
          <p:cNvSpPr/>
          <p:nvPr/>
        </p:nvSpPr>
        <p:spPr>
          <a:xfrm>
            <a:off x="4389120" y="2029968"/>
            <a:ext cx="548640" cy="36576"/>
          </a:xfrm>
          <a:prstGeom prst="rect">
            <a:avLst/>
          </a:prstGeom>
          <a:solidFill>
            <a:srgbClr val="A0B8C8"/>
          </a:solidFill>
          <a:ln w="12700">
            <a:solidFill>
              <a:srgbClr val="A0B8C8"/>
            </a:solidFill>
            <a:prstDash val="solid"/>
          </a:ln>
        </p:spPr>
        <p:txBody>
          <a:bodyPr/>
          <a:lstStyle/>
          <a:p>
            <a:endParaRPr lang="en-US"/>
          </a:p>
        </p:txBody>
      </p:sp>
      <p:sp>
        <p:nvSpPr>
          <p:cNvPr id="10" name="Shape 8"/>
          <p:cNvSpPr/>
          <p:nvPr/>
        </p:nvSpPr>
        <p:spPr>
          <a:xfrm>
            <a:off x="2478024" y="1271016"/>
            <a:ext cx="2176272" cy="2423160"/>
          </a:xfrm>
          <a:prstGeom prst="rect">
            <a:avLst/>
          </a:prstGeom>
          <a:solidFill>
            <a:srgbClr val="DCF0F7"/>
          </a:solidFill>
          <a:ln w="9525">
            <a:solidFill>
              <a:srgbClr val="A8CCE0"/>
            </a:solidFill>
            <a:prstDash val="solid"/>
          </a:ln>
        </p:spPr>
        <p:txBody>
          <a:bodyPr/>
          <a:lstStyle/>
          <a:p>
            <a:endParaRPr lang="en-US"/>
          </a:p>
        </p:txBody>
      </p:sp>
      <p:sp>
        <p:nvSpPr>
          <p:cNvPr id="11" name="Text 9"/>
          <p:cNvSpPr/>
          <p:nvPr/>
        </p:nvSpPr>
        <p:spPr>
          <a:xfrm>
            <a:off x="2606040" y="1353312"/>
            <a:ext cx="1920240" cy="502920"/>
          </a:xfrm>
          <a:prstGeom prst="rect">
            <a:avLst/>
          </a:prstGeom>
          <a:noFill/>
          <a:ln/>
        </p:spPr>
        <p:txBody>
          <a:bodyPr wrap="square" lIns="0" tIns="0" rIns="0" bIns="0" rtlCol="0" anchor="ctr"/>
          <a:lstStyle/>
          <a:p>
            <a:pPr marL="0" indent="0" algn="ctr">
              <a:buNone/>
            </a:pPr>
            <a:r>
              <a:rPr lang="en-US" sz="1400" b="1" dirty="0">
                <a:solidFill>
                  <a:srgbClr val="0891B2"/>
                </a:solidFill>
                <a:latin typeface="Cambria" pitchFamily="34" charset="0"/>
                <a:ea typeface="Cambria" pitchFamily="34" charset="-122"/>
                <a:cs typeface="Cambria" pitchFamily="34" charset="-120"/>
              </a:rPr>
              <a:t>Jan – Feb 2020</a:t>
            </a:r>
            <a:endParaRPr lang="en-US" sz="1400" dirty="0"/>
          </a:p>
        </p:txBody>
      </p:sp>
      <p:sp>
        <p:nvSpPr>
          <p:cNvPr id="12" name="Text 10"/>
          <p:cNvSpPr/>
          <p:nvPr/>
        </p:nvSpPr>
        <p:spPr>
          <a:xfrm>
            <a:off x="2606040" y="1920240"/>
            <a:ext cx="1920240" cy="1600200"/>
          </a:xfrm>
          <a:prstGeom prst="rect">
            <a:avLst/>
          </a:prstGeom>
          <a:noFill/>
          <a:ln/>
        </p:spPr>
        <p:txBody>
          <a:bodyPr wrap="square" lIns="0" tIns="0" rIns="0" bIns="0" rtlCol="0" anchor="t"/>
          <a:lstStyle/>
          <a:p>
            <a:pPr marL="0" indent="0" algn="ctr">
              <a:buNone/>
            </a:pPr>
            <a:r>
              <a:rPr lang="en-US" sz="1400" dirty="0">
                <a:solidFill>
                  <a:srgbClr val="0F2030"/>
                </a:solidFill>
                <a:latin typeface="Calibri" pitchFamily="34" charset="0"/>
                <a:ea typeface="Calibri" pitchFamily="34" charset="-122"/>
                <a:cs typeface="Calibri" pitchFamily="34" charset="-120"/>
              </a:rPr>
              <a:t>Spike protein identified as the key antigenic target. mRNA vaccine design begins.</a:t>
            </a:r>
            <a:endParaRPr lang="en-US" sz="1400" dirty="0"/>
          </a:p>
        </p:txBody>
      </p:sp>
      <p:sp>
        <p:nvSpPr>
          <p:cNvPr id="13" name="Shape 11"/>
          <p:cNvSpPr/>
          <p:nvPr/>
        </p:nvSpPr>
        <p:spPr>
          <a:xfrm>
            <a:off x="6583680" y="2029968"/>
            <a:ext cx="548640" cy="36576"/>
          </a:xfrm>
          <a:prstGeom prst="rect">
            <a:avLst/>
          </a:prstGeom>
          <a:solidFill>
            <a:srgbClr val="A0B8C8"/>
          </a:solidFill>
          <a:ln w="12700">
            <a:solidFill>
              <a:srgbClr val="A0B8C8"/>
            </a:solidFill>
            <a:prstDash val="solid"/>
          </a:ln>
        </p:spPr>
        <p:txBody>
          <a:bodyPr/>
          <a:lstStyle/>
          <a:p>
            <a:endParaRPr lang="en-US"/>
          </a:p>
        </p:txBody>
      </p:sp>
      <p:sp>
        <p:nvSpPr>
          <p:cNvPr id="14" name="Shape 12"/>
          <p:cNvSpPr/>
          <p:nvPr/>
        </p:nvSpPr>
        <p:spPr>
          <a:xfrm>
            <a:off x="4663440" y="1261872"/>
            <a:ext cx="2176272" cy="2423160"/>
          </a:xfrm>
          <a:prstGeom prst="rect">
            <a:avLst/>
          </a:prstGeom>
          <a:solidFill>
            <a:srgbClr val="DCF0F7"/>
          </a:solidFill>
          <a:ln w="9525">
            <a:solidFill>
              <a:srgbClr val="A8CCE0"/>
            </a:solidFill>
            <a:prstDash val="solid"/>
          </a:ln>
        </p:spPr>
        <p:txBody>
          <a:bodyPr/>
          <a:lstStyle/>
          <a:p>
            <a:endParaRPr lang="en-US"/>
          </a:p>
        </p:txBody>
      </p:sp>
      <p:sp>
        <p:nvSpPr>
          <p:cNvPr id="15" name="Text 13"/>
          <p:cNvSpPr/>
          <p:nvPr/>
        </p:nvSpPr>
        <p:spPr>
          <a:xfrm>
            <a:off x="4800600" y="1353312"/>
            <a:ext cx="1920240" cy="502920"/>
          </a:xfrm>
          <a:prstGeom prst="rect">
            <a:avLst/>
          </a:prstGeom>
          <a:noFill/>
          <a:ln/>
        </p:spPr>
        <p:txBody>
          <a:bodyPr wrap="square" lIns="0" tIns="0" rIns="0" bIns="0" rtlCol="0" anchor="ctr"/>
          <a:lstStyle/>
          <a:p>
            <a:pPr marL="0" indent="0" algn="ctr">
              <a:buNone/>
            </a:pPr>
            <a:r>
              <a:rPr lang="en-US" sz="1400" b="1" dirty="0">
                <a:solidFill>
                  <a:srgbClr val="0891B2"/>
                </a:solidFill>
                <a:latin typeface="Cambria" pitchFamily="34" charset="0"/>
                <a:ea typeface="Cambria" pitchFamily="34" charset="-122"/>
                <a:cs typeface="Cambria" pitchFamily="34" charset="-120"/>
              </a:rPr>
              <a:t>Mar – Nov 2020</a:t>
            </a:r>
            <a:endParaRPr lang="en-US" sz="1400" dirty="0"/>
          </a:p>
        </p:txBody>
      </p:sp>
      <p:sp>
        <p:nvSpPr>
          <p:cNvPr id="16" name="Text 14"/>
          <p:cNvSpPr/>
          <p:nvPr/>
        </p:nvSpPr>
        <p:spPr>
          <a:xfrm>
            <a:off x="4800600" y="1920240"/>
            <a:ext cx="1920240" cy="1600200"/>
          </a:xfrm>
          <a:prstGeom prst="rect">
            <a:avLst/>
          </a:prstGeom>
          <a:noFill/>
          <a:ln/>
        </p:spPr>
        <p:txBody>
          <a:bodyPr wrap="square" lIns="0" tIns="0" rIns="0" bIns="0" rtlCol="0" anchor="t"/>
          <a:lstStyle/>
          <a:p>
            <a:pPr marL="0" indent="0" algn="ctr">
              <a:buNone/>
            </a:pPr>
            <a:r>
              <a:rPr lang="en-US" sz="1400" dirty="0">
                <a:solidFill>
                  <a:srgbClr val="0F2030"/>
                </a:solidFill>
                <a:latin typeface="Calibri" pitchFamily="34" charset="0"/>
                <a:ea typeface="Calibri" pitchFamily="34" charset="-122"/>
                <a:cs typeface="Calibri" pitchFamily="34" charset="-120"/>
              </a:rPr>
              <a:t>Phase I, II, III trials conducted at unprecedented speed. Efficacy confirmed.</a:t>
            </a:r>
            <a:endParaRPr lang="en-US" sz="1400" dirty="0"/>
          </a:p>
        </p:txBody>
      </p:sp>
      <p:sp>
        <p:nvSpPr>
          <p:cNvPr id="17" name="Shape 15"/>
          <p:cNvSpPr/>
          <p:nvPr/>
        </p:nvSpPr>
        <p:spPr>
          <a:xfrm>
            <a:off x="6858000" y="1261872"/>
            <a:ext cx="2176272" cy="2423160"/>
          </a:xfrm>
          <a:prstGeom prst="rect">
            <a:avLst/>
          </a:prstGeom>
          <a:solidFill>
            <a:srgbClr val="DCF0F7"/>
          </a:solidFill>
          <a:ln w="9525">
            <a:solidFill>
              <a:srgbClr val="A8CCE0"/>
            </a:solidFill>
            <a:prstDash val="solid"/>
          </a:ln>
        </p:spPr>
        <p:txBody>
          <a:bodyPr/>
          <a:lstStyle/>
          <a:p>
            <a:endParaRPr lang="en-US"/>
          </a:p>
        </p:txBody>
      </p:sp>
      <p:sp>
        <p:nvSpPr>
          <p:cNvPr id="18" name="Text 16"/>
          <p:cNvSpPr/>
          <p:nvPr/>
        </p:nvSpPr>
        <p:spPr>
          <a:xfrm>
            <a:off x="6995160" y="1353312"/>
            <a:ext cx="1920240" cy="502920"/>
          </a:xfrm>
          <a:prstGeom prst="rect">
            <a:avLst/>
          </a:prstGeom>
          <a:noFill/>
          <a:ln/>
        </p:spPr>
        <p:txBody>
          <a:bodyPr wrap="square" lIns="0" tIns="0" rIns="0" bIns="0" rtlCol="0" anchor="ctr"/>
          <a:lstStyle/>
          <a:p>
            <a:pPr marL="0" indent="0" algn="ctr">
              <a:buNone/>
            </a:pPr>
            <a:r>
              <a:rPr lang="en-US" sz="1400" b="1" dirty="0">
                <a:solidFill>
                  <a:srgbClr val="0891B2"/>
                </a:solidFill>
                <a:latin typeface="Cambria" pitchFamily="34" charset="0"/>
                <a:ea typeface="Cambria" pitchFamily="34" charset="-122"/>
                <a:cs typeface="Cambria" pitchFamily="34" charset="-120"/>
              </a:rPr>
              <a:t>Dec 2020</a:t>
            </a:r>
            <a:endParaRPr lang="en-US" sz="1400" dirty="0"/>
          </a:p>
        </p:txBody>
      </p:sp>
      <p:sp>
        <p:nvSpPr>
          <p:cNvPr id="19" name="Text 17"/>
          <p:cNvSpPr/>
          <p:nvPr/>
        </p:nvSpPr>
        <p:spPr>
          <a:xfrm>
            <a:off x="6995160" y="1920240"/>
            <a:ext cx="1920240" cy="1600200"/>
          </a:xfrm>
          <a:prstGeom prst="rect">
            <a:avLst/>
          </a:prstGeom>
          <a:noFill/>
          <a:ln/>
        </p:spPr>
        <p:txBody>
          <a:bodyPr wrap="square" lIns="0" tIns="0" rIns="0" bIns="0" rtlCol="0" anchor="t"/>
          <a:lstStyle/>
          <a:p>
            <a:pPr marL="0" indent="0" algn="ctr">
              <a:buNone/>
            </a:pPr>
            <a:r>
              <a:rPr lang="en-US" sz="1400" dirty="0">
                <a:solidFill>
                  <a:srgbClr val="0F2030"/>
                </a:solidFill>
                <a:latin typeface="Calibri" pitchFamily="34" charset="0"/>
                <a:ea typeface="Calibri" pitchFamily="34" charset="-122"/>
                <a:cs typeface="Calibri" pitchFamily="34" charset="-120"/>
              </a:rPr>
              <a:t>Emergency use authorization granted. Vaccines off the production line.</a:t>
            </a:r>
            <a:endParaRPr lang="en-US" sz="1400" dirty="0"/>
          </a:p>
        </p:txBody>
      </p:sp>
      <p:sp>
        <p:nvSpPr>
          <p:cNvPr id="20" name="Shape 18"/>
          <p:cNvSpPr/>
          <p:nvPr/>
        </p:nvSpPr>
        <p:spPr>
          <a:xfrm>
            <a:off x="274320" y="3840480"/>
            <a:ext cx="8595360" cy="1051560"/>
          </a:xfrm>
          <a:prstGeom prst="rect">
            <a:avLst/>
          </a:prstGeom>
          <a:solidFill>
            <a:srgbClr val="E4F5EF"/>
          </a:solidFill>
          <a:ln w="9525">
            <a:solidFill>
              <a:srgbClr val="A8D8C0"/>
            </a:solidFill>
            <a:prstDash val="solid"/>
          </a:ln>
        </p:spPr>
        <p:txBody>
          <a:bodyPr/>
          <a:lstStyle/>
          <a:p>
            <a:endParaRPr lang="en-US"/>
          </a:p>
        </p:txBody>
      </p:sp>
      <p:sp>
        <p:nvSpPr>
          <p:cNvPr id="21" name="Text 19"/>
          <p:cNvSpPr/>
          <p:nvPr/>
        </p:nvSpPr>
        <p:spPr>
          <a:xfrm>
            <a:off x="438912" y="3931920"/>
            <a:ext cx="8275320" cy="868680"/>
          </a:xfrm>
          <a:prstGeom prst="rect">
            <a:avLst/>
          </a:prstGeom>
          <a:noFill/>
          <a:ln/>
        </p:spPr>
        <p:txBody>
          <a:bodyPr wrap="square" lIns="0" tIns="0" rIns="0" bIns="0" rtlCol="0" anchor="ctr"/>
          <a:lstStyle/>
          <a:p>
            <a:pPr marL="0" indent="0">
              <a:buNone/>
            </a:pPr>
            <a:r>
              <a:rPr lang="en-US" sz="1400" b="1" dirty="0">
                <a:solidFill>
                  <a:srgbClr val="0F2030"/>
                </a:solidFill>
                <a:latin typeface="Calibri" pitchFamily="34" charset="0"/>
                <a:ea typeface="Calibri" pitchFamily="34" charset="-122"/>
                <a:cs typeface="Calibri" pitchFamily="34" charset="-120"/>
              </a:rPr>
              <a:t>✓  Substantially confirmed. </a:t>
            </a:r>
            <a:r>
              <a:rPr lang="en-US" sz="1400" dirty="0">
                <a:solidFill>
                  <a:srgbClr val="0F2030"/>
                </a:solidFill>
                <a:latin typeface="Calibri" pitchFamily="34" charset="0"/>
                <a:ea typeface="Calibri" pitchFamily="34" charset="-122"/>
                <a:cs typeface="Calibri" pitchFamily="34" charset="-120"/>
              </a:rPr>
              <a:t>The enabling vaccine technology — modified stable mRNA — was not foreseen. The outcome predicted was exactly right: the mechanism was the surprise, not the result. Vaccines were ready to  test in 2 months, not weeks, but the prediction was largely accurate.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891B2"/>
          </a:solidFill>
          <a:ln w="12700">
            <a:solidFill>
              <a:srgbClr val="0891B2"/>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Prediction 3 (1991): Gene Therapy</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0891B2"/>
                </a:solidFill>
                <a:latin typeface="Calibri" pitchFamily="34" charset="0"/>
                <a:ea typeface="Calibri" pitchFamily="34" charset="-122"/>
                <a:cs typeface="Calibri" pitchFamily="34" charset="-120"/>
              </a:rPr>
              <a:t>Made at the State Justice Institute / Hawaii Supreme Court meeting, 1991</a:t>
            </a:r>
            <a:endParaRPr lang="en-US" sz="1200" dirty="0"/>
          </a:p>
        </p:txBody>
      </p:sp>
      <p:sp>
        <p:nvSpPr>
          <p:cNvPr id="5" name="Shape 3"/>
          <p:cNvSpPr/>
          <p:nvPr/>
        </p:nvSpPr>
        <p:spPr>
          <a:xfrm>
            <a:off x="457200" y="1261872"/>
            <a:ext cx="8229600" cy="2514600"/>
          </a:xfrm>
          <a:prstGeom prst="rect">
            <a:avLst/>
          </a:prstGeom>
          <a:solidFill>
            <a:srgbClr val="DCF0F7"/>
          </a:solidFill>
          <a:ln w="9525">
            <a:solidFill>
              <a:srgbClr val="A8CCE0"/>
            </a:solidFill>
            <a:prstDash val="solid"/>
          </a:ln>
        </p:spPr>
        <p:txBody>
          <a:bodyPr/>
          <a:lstStyle/>
          <a:p>
            <a:endParaRPr lang="en-US"/>
          </a:p>
        </p:txBody>
      </p:sp>
      <p:sp>
        <p:nvSpPr>
          <p:cNvPr id="6" name="Text 4"/>
          <p:cNvSpPr/>
          <p:nvPr/>
        </p:nvSpPr>
        <p:spPr>
          <a:xfrm>
            <a:off x="502920" y="1234440"/>
            <a:ext cx="1097280" cy="1097280"/>
          </a:xfrm>
          <a:prstGeom prst="rect">
            <a:avLst/>
          </a:prstGeom>
          <a:noFill/>
          <a:ln/>
        </p:spPr>
        <p:txBody>
          <a:bodyPr wrap="square" lIns="0" tIns="0" rIns="0" bIns="0" rtlCol="0" anchor="ctr"/>
          <a:lstStyle/>
          <a:p>
            <a:pPr marL="0" indent="0" algn="l">
              <a:buNone/>
            </a:pPr>
            <a:endParaRPr lang="en-US" sz="8000" dirty="0"/>
          </a:p>
        </p:txBody>
      </p:sp>
      <p:sp>
        <p:nvSpPr>
          <p:cNvPr id="7" name="Text 5"/>
          <p:cNvSpPr/>
          <p:nvPr/>
        </p:nvSpPr>
        <p:spPr>
          <a:xfrm>
            <a:off x="728133" y="1481328"/>
            <a:ext cx="7684347" cy="2103120"/>
          </a:xfrm>
          <a:prstGeom prst="rect">
            <a:avLst/>
          </a:prstGeom>
          <a:noFill/>
          <a:ln/>
        </p:spPr>
        <p:txBody>
          <a:bodyPr wrap="square" lIns="0" tIns="0" rIns="0" bIns="0" rtlCol="0" anchor="t"/>
          <a:lstStyle/>
          <a:p>
            <a:pPr marL="0" indent="0">
              <a:buNone/>
            </a:pPr>
            <a:r>
              <a:rPr lang="en-US" b="1" i="1" dirty="0">
                <a:solidFill>
                  <a:schemeClr val="accent5"/>
                </a:solidFill>
                <a:latin typeface="Calibri" pitchFamily="34" charset="0"/>
                <a:ea typeface="Calibri" pitchFamily="34" charset="-122"/>
                <a:cs typeface="Calibri" pitchFamily="34" charset="-120"/>
              </a:rPr>
              <a:t>“</a:t>
            </a:r>
            <a:r>
              <a:rPr lang="en-US" i="1" dirty="0">
                <a:solidFill>
                  <a:srgbClr val="456070"/>
                </a:solidFill>
                <a:latin typeface="Calibri" pitchFamily="34" charset="0"/>
                <a:ea typeface="Calibri" pitchFamily="34" charset="-122"/>
                <a:cs typeface="Calibri" pitchFamily="34" charset="-120"/>
              </a:rPr>
              <a:t>It is virtually certain that within that time-frame — 10 to 20 years — we will develop the ability to treat, by preventive or ameliorative gene therapy, a variety of single-gene-defect pathologies and susceptibilities.</a:t>
            </a:r>
            <a:r>
              <a:rPr lang="en-US" b="1" i="1" dirty="0">
                <a:solidFill>
                  <a:srgbClr val="456070"/>
                </a:solidFill>
                <a:latin typeface="Calibri" pitchFamily="34" charset="0"/>
                <a:ea typeface="Calibri" pitchFamily="34" charset="-122"/>
                <a:cs typeface="Calibri" pitchFamily="34" charset="-120"/>
              </a:rPr>
              <a:t>”</a:t>
            </a:r>
            <a:endParaRPr lang="en-US" b="1" dirty="0"/>
          </a:p>
        </p:txBody>
      </p:sp>
      <p:sp>
        <p:nvSpPr>
          <p:cNvPr id="8" name="Shape 6"/>
          <p:cNvSpPr/>
          <p:nvPr/>
        </p:nvSpPr>
        <p:spPr>
          <a:xfrm>
            <a:off x="457200" y="3913632"/>
            <a:ext cx="4160520" cy="960120"/>
          </a:xfrm>
          <a:prstGeom prst="rect">
            <a:avLst/>
          </a:prstGeom>
          <a:solidFill>
            <a:srgbClr val="EBF0FC"/>
          </a:solidFill>
          <a:ln w="9525">
            <a:solidFill>
              <a:srgbClr val="A8B8E8"/>
            </a:solidFill>
            <a:prstDash val="solid"/>
          </a:ln>
        </p:spPr>
        <p:txBody>
          <a:bodyPr/>
          <a:lstStyle/>
          <a:p>
            <a:endParaRPr lang="en-US"/>
          </a:p>
        </p:txBody>
      </p:sp>
      <p:sp>
        <p:nvSpPr>
          <p:cNvPr id="9" name="Text 7"/>
          <p:cNvSpPr/>
          <p:nvPr/>
        </p:nvSpPr>
        <p:spPr>
          <a:xfrm>
            <a:off x="621792" y="3922776"/>
            <a:ext cx="3840480" cy="859536"/>
          </a:xfrm>
          <a:prstGeom prst="rect">
            <a:avLst/>
          </a:prstGeom>
          <a:noFill/>
          <a:ln/>
        </p:spPr>
        <p:txBody>
          <a:bodyPr wrap="square" lIns="0" tIns="0" rIns="0" bIns="0" rtlCol="0" anchor="t"/>
          <a:lstStyle/>
          <a:p>
            <a:pPr marL="0" indent="0">
              <a:buNone/>
            </a:pPr>
            <a:r>
              <a:rPr lang="en-US" sz="1400" b="1" dirty="0">
                <a:solidFill>
                  <a:srgbClr val="0F2030"/>
                </a:solidFill>
                <a:latin typeface="Calibri" pitchFamily="34" charset="0"/>
                <a:ea typeface="Calibri" pitchFamily="34" charset="-122"/>
                <a:cs typeface="Calibri" pitchFamily="34" charset="-120"/>
              </a:rPr>
              <a:t>The challenge: </a:t>
            </a:r>
            <a:r>
              <a:rPr lang="en-US" sz="1400" dirty="0">
                <a:solidFill>
                  <a:srgbClr val="0F2030"/>
                </a:solidFill>
                <a:latin typeface="Calibri" pitchFamily="34" charset="0"/>
                <a:ea typeface="Calibri" pitchFamily="34" charset="-122"/>
                <a:cs typeface="Calibri" pitchFamily="34" charset="-120"/>
              </a:rPr>
              <a:t>Single-gene disorders like cystic fibrosis, sickle cell disease, and Duchenne muscular dystrophy had no treatment options whatsoever in 1991.</a:t>
            </a:r>
            <a:endParaRPr lang="en-US" sz="1400" dirty="0"/>
          </a:p>
        </p:txBody>
      </p:sp>
      <p:sp>
        <p:nvSpPr>
          <p:cNvPr id="10" name="Shape 8"/>
          <p:cNvSpPr/>
          <p:nvPr/>
        </p:nvSpPr>
        <p:spPr>
          <a:xfrm>
            <a:off x="4846320" y="3913632"/>
            <a:ext cx="3840480" cy="960120"/>
          </a:xfrm>
          <a:prstGeom prst="rect">
            <a:avLst/>
          </a:prstGeom>
          <a:solidFill>
            <a:srgbClr val="E4F5EF"/>
          </a:solidFill>
          <a:ln w="9525">
            <a:solidFill>
              <a:srgbClr val="A8D8C0"/>
            </a:solidFill>
            <a:prstDash val="solid"/>
          </a:ln>
        </p:spPr>
        <p:txBody>
          <a:bodyPr/>
          <a:lstStyle/>
          <a:p>
            <a:endParaRPr lang="en-US"/>
          </a:p>
        </p:txBody>
      </p:sp>
      <p:sp>
        <p:nvSpPr>
          <p:cNvPr id="11" name="Text 9"/>
          <p:cNvSpPr/>
          <p:nvPr/>
        </p:nvSpPr>
        <p:spPr>
          <a:xfrm>
            <a:off x="5010912" y="4005072"/>
            <a:ext cx="3520440" cy="777240"/>
          </a:xfrm>
          <a:prstGeom prst="rect">
            <a:avLst/>
          </a:prstGeom>
          <a:noFill/>
          <a:ln/>
        </p:spPr>
        <p:txBody>
          <a:bodyPr wrap="square" lIns="0" tIns="0" rIns="0" bIns="0" rtlCol="0" anchor="t"/>
          <a:lstStyle/>
          <a:p>
            <a:pPr marL="0" indent="0">
              <a:buNone/>
            </a:pPr>
            <a:r>
              <a:rPr lang="en-US" sz="1400" b="1" dirty="0">
                <a:solidFill>
                  <a:srgbClr val="0F2030"/>
                </a:solidFill>
                <a:latin typeface="Calibri" pitchFamily="34" charset="0"/>
                <a:ea typeface="Calibri" pitchFamily="34" charset="-122"/>
                <a:cs typeface="Calibri" pitchFamily="34" charset="-120"/>
              </a:rPr>
              <a:t>Time horizon: </a:t>
            </a:r>
            <a:r>
              <a:rPr lang="en-US" sz="1400" dirty="0">
                <a:solidFill>
                  <a:srgbClr val="0F2030"/>
                </a:solidFill>
                <a:latin typeface="Calibri" pitchFamily="34" charset="0"/>
                <a:ea typeface="Calibri" pitchFamily="34" charset="-122"/>
                <a:cs typeface="Calibri" pitchFamily="34" charset="-120"/>
              </a:rPr>
              <a:t>1991 + 10 to 20 years = 2001–2011. As we'll see, the prediction ultimately proved correct — though the timeline stretched.</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7FAFC"/>
        </a:solidFill>
        <a:effectLst/>
      </p:bgPr>
    </p:bg>
    <p:spTree>
      <p:nvGrpSpPr>
        <p:cNvPr id="1" name=""/>
        <p:cNvGrpSpPr/>
        <p:nvPr/>
      </p:nvGrpSpPr>
      <p:grpSpPr>
        <a:xfrm>
          <a:off x="0" y="0"/>
          <a:ext cx="0" cy="0"/>
          <a:chOff x="0" y="0"/>
          <a:chExt cx="0" cy="0"/>
        </a:xfrm>
      </p:grpSpPr>
      <p:sp>
        <p:nvSpPr>
          <p:cNvPr id="2" name="Shape 0"/>
          <p:cNvSpPr/>
          <p:nvPr/>
        </p:nvSpPr>
        <p:spPr>
          <a:xfrm>
            <a:off x="0" y="0"/>
            <a:ext cx="91440" cy="5143500"/>
          </a:xfrm>
          <a:prstGeom prst="rect">
            <a:avLst/>
          </a:prstGeom>
          <a:solidFill>
            <a:srgbClr val="059669"/>
          </a:solidFill>
          <a:ln w="12700">
            <a:solidFill>
              <a:srgbClr val="059669"/>
            </a:solidFill>
            <a:prstDash val="solid"/>
          </a:ln>
        </p:spPr>
        <p:txBody>
          <a:bodyPr/>
          <a:lstStyle/>
          <a:p>
            <a:endParaRPr lang="en-US"/>
          </a:p>
        </p:txBody>
      </p:sp>
      <p:sp>
        <p:nvSpPr>
          <p:cNvPr id="3" name="Text 1"/>
          <p:cNvSpPr/>
          <p:nvPr/>
        </p:nvSpPr>
        <p:spPr>
          <a:xfrm>
            <a:off x="274320" y="256032"/>
            <a:ext cx="8412480" cy="566928"/>
          </a:xfrm>
          <a:prstGeom prst="rect">
            <a:avLst/>
          </a:prstGeom>
          <a:noFill/>
          <a:ln/>
        </p:spPr>
        <p:txBody>
          <a:bodyPr wrap="square" lIns="0" tIns="0" rIns="0" bIns="0" rtlCol="0" anchor="ctr"/>
          <a:lstStyle/>
          <a:p>
            <a:pPr marL="0" indent="0" algn="l">
              <a:buNone/>
            </a:pPr>
            <a:r>
              <a:rPr lang="en-US" sz="2800" b="1" dirty="0">
                <a:solidFill>
                  <a:srgbClr val="0D2137"/>
                </a:solidFill>
                <a:latin typeface="Cambria" pitchFamily="34" charset="0"/>
                <a:ea typeface="Cambria" pitchFamily="34" charset="-122"/>
                <a:cs typeface="Cambria" pitchFamily="34" charset="-120"/>
              </a:rPr>
              <a:t>Gene Therapy: Verdict — Confirmed and Exceeded</a:t>
            </a:r>
            <a:endParaRPr lang="en-US" sz="2800" dirty="0"/>
          </a:p>
        </p:txBody>
      </p:sp>
      <p:sp>
        <p:nvSpPr>
          <p:cNvPr id="4" name="Text 2"/>
          <p:cNvSpPr/>
          <p:nvPr/>
        </p:nvSpPr>
        <p:spPr>
          <a:xfrm>
            <a:off x="274320" y="841248"/>
            <a:ext cx="8412480" cy="274320"/>
          </a:xfrm>
          <a:prstGeom prst="rect">
            <a:avLst/>
          </a:prstGeom>
          <a:noFill/>
          <a:ln/>
        </p:spPr>
        <p:txBody>
          <a:bodyPr wrap="square" lIns="0" tIns="0" rIns="0" bIns="0" rtlCol="0" anchor="ctr"/>
          <a:lstStyle/>
          <a:p>
            <a:pPr marL="0" indent="0" algn="l">
              <a:buNone/>
            </a:pPr>
            <a:r>
              <a:rPr lang="en-US" sz="1200" i="1" dirty="0">
                <a:solidFill>
                  <a:srgbClr val="059669"/>
                </a:solidFill>
                <a:latin typeface="Calibri" pitchFamily="34" charset="0"/>
                <a:ea typeface="Calibri" pitchFamily="34" charset="-122"/>
                <a:cs typeface="Calibri" pitchFamily="34" charset="-120"/>
              </a:rPr>
              <a:t>What has been achieved by 2026</a:t>
            </a:r>
            <a:endParaRPr lang="en-US" sz="1200" dirty="0"/>
          </a:p>
        </p:txBody>
      </p:sp>
      <p:sp>
        <p:nvSpPr>
          <p:cNvPr id="5" name="Shape 3"/>
          <p:cNvSpPr/>
          <p:nvPr/>
        </p:nvSpPr>
        <p:spPr>
          <a:xfrm>
            <a:off x="274320" y="1261872"/>
            <a:ext cx="4114800" cy="1920240"/>
          </a:xfrm>
          <a:prstGeom prst="rect">
            <a:avLst/>
          </a:prstGeom>
          <a:solidFill>
            <a:srgbClr val="E4F5EF"/>
          </a:solidFill>
          <a:ln w="9525">
            <a:solidFill>
              <a:srgbClr val="A8D8C0"/>
            </a:solidFill>
            <a:prstDash val="solid"/>
          </a:ln>
        </p:spPr>
        <p:txBody>
          <a:bodyPr/>
          <a:lstStyle/>
          <a:p>
            <a:endParaRPr lang="en-US"/>
          </a:p>
        </p:txBody>
      </p:sp>
      <p:sp>
        <p:nvSpPr>
          <p:cNvPr id="6" name="Text 4"/>
          <p:cNvSpPr/>
          <p:nvPr/>
        </p:nvSpPr>
        <p:spPr>
          <a:xfrm>
            <a:off x="274320" y="1298448"/>
            <a:ext cx="1371600" cy="1627632"/>
          </a:xfrm>
          <a:prstGeom prst="rect">
            <a:avLst/>
          </a:prstGeom>
          <a:noFill/>
          <a:ln/>
        </p:spPr>
        <p:txBody>
          <a:bodyPr wrap="square" lIns="0" tIns="0" rIns="0" bIns="0" rtlCol="0" anchor="ctr"/>
          <a:lstStyle/>
          <a:p>
            <a:pPr marL="0" indent="0" algn="ctr">
              <a:buNone/>
            </a:pPr>
            <a:r>
              <a:rPr lang="en-US" sz="7200" b="1" dirty="0">
                <a:solidFill>
                  <a:srgbClr val="059669"/>
                </a:solidFill>
                <a:latin typeface="Cambria" pitchFamily="34" charset="0"/>
                <a:ea typeface="Cambria" pitchFamily="34" charset="-122"/>
                <a:cs typeface="Cambria" pitchFamily="34" charset="-120"/>
              </a:rPr>
              <a:t>41</a:t>
            </a:r>
            <a:endParaRPr lang="en-US" sz="7200" dirty="0"/>
          </a:p>
        </p:txBody>
      </p:sp>
      <p:sp>
        <p:nvSpPr>
          <p:cNvPr id="7" name="Text 5"/>
          <p:cNvSpPr/>
          <p:nvPr/>
        </p:nvSpPr>
        <p:spPr>
          <a:xfrm>
            <a:off x="1783080" y="1417320"/>
            <a:ext cx="2468880" cy="1554480"/>
          </a:xfrm>
          <a:prstGeom prst="rect">
            <a:avLst/>
          </a:prstGeom>
          <a:noFill/>
          <a:ln/>
        </p:spPr>
        <p:txBody>
          <a:bodyPr wrap="square" lIns="0" tIns="0" rIns="0" bIns="0" rtlCol="0" anchor="ctr"/>
          <a:lstStyle/>
          <a:p>
            <a:pPr marL="0" indent="0">
              <a:buNone/>
            </a:pPr>
            <a:r>
              <a:rPr lang="en-US" sz="1400" b="1" dirty="0">
                <a:solidFill>
                  <a:srgbClr val="0F2030"/>
                </a:solidFill>
                <a:latin typeface="Calibri" pitchFamily="34" charset="0"/>
                <a:ea typeface="Calibri" pitchFamily="34" charset="-122"/>
                <a:cs typeface="Calibri" pitchFamily="34" charset="-120"/>
              </a:rPr>
              <a:t>Approved Gene Therapies</a:t>
            </a:r>
            <a:endParaRPr lang="en-US" sz="1400" dirty="0"/>
          </a:p>
          <a:p>
            <a:pPr marL="0" indent="0">
              <a:buNone/>
            </a:pPr>
            <a:r>
              <a:rPr lang="en-US" sz="1100" dirty="0">
                <a:solidFill>
                  <a:srgbClr val="0F2030"/>
                </a:solidFill>
                <a:latin typeface="Calibri" pitchFamily="34" charset="0"/>
                <a:ea typeface="Calibri" pitchFamily="34" charset="-122"/>
                <a:cs typeface="Calibri" pitchFamily="34" charset="-120"/>
              </a:rPr>
              <a:t>Including treatments for sickle cell disease, beta-thalassemia, Duchenne muscular dystrophy, spinal muscular atrophy, and inherited retinal dystrophy</a:t>
            </a:r>
            <a:endParaRPr lang="en-US" sz="1100" dirty="0"/>
          </a:p>
        </p:txBody>
      </p:sp>
      <p:sp>
        <p:nvSpPr>
          <p:cNvPr id="8" name="Shape 6"/>
          <p:cNvSpPr/>
          <p:nvPr/>
        </p:nvSpPr>
        <p:spPr>
          <a:xfrm>
            <a:off x="4754880" y="1261872"/>
            <a:ext cx="4114800" cy="1920240"/>
          </a:xfrm>
          <a:prstGeom prst="rect">
            <a:avLst/>
          </a:prstGeom>
          <a:solidFill>
            <a:srgbClr val="EBF0FC"/>
          </a:solidFill>
          <a:ln w="9525">
            <a:solidFill>
              <a:srgbClr val="A8B8E8"/>
            </a:solidFill>
            <a:prstDash val="solid"/>
          </a:ln>
        </p:spPr>
        <p:txBody>
          <a:bodyPr/>
          <a:lstStyle/>
          <a:p>
            <a:endParaRPr lang="en-US"/>
          </a:p>
        </p:txBody>
      </p:sp>
      <p:sp>
        <p:nvSpPr>
          <p:cNvPr id="9" name="Text 7"/>
          <p:cNvSpPr/>
          <p:nvPr/>
        </p:nvSpPr>
        <p:spPr>
          <a:xfrm>
            <a:off x="4754880" y="1298448"/>
            <a:ext cx="1371600" cy="1627632"/>
          </a:xfrm>
          <a:prstGeom prst="rect">
            <a:avLst/>
          </a:prstGeom>
          <a:noFill/>
          <a:ln/>
        </p:spPr>
        <p:txBody>
          <a:bodyPr wrap="square" lIns="0" tIns="0" rIns="0" bIns="0" rtlCol="0" anchor="ctr"/>
          <a:lstStyle/>
          <a:p>
            <a:pPr marL="0" indent="0" algn="ctr">
              <a:buNone/>
            </a:pPr>
            <a:r>
              <a:rPr lang="en-US" sz="7200" b="1" dirty="0">
                <a:solidFill>
                  <a:srgbClr val="0891B2"/>
                </a:solidFill>
                <a:latin typeface="Cambria" pitchFamily="34" charset="0"/>
                <a:ea typeface="Cambria" pitchFamily="34" charset="-122"/>
                <a:cs typeface="Cambria" pitchFamily="34" charset="-120"/>
              </a:rPr>
              <a:t>37</a:t>
            </a:r>
            <a:endParaRPr lang="en-US" sz="7200" dirty="0"/>
          </a:p>
        </p:txBody>
      </p:sp>
      <p:sp>
        <p:nvSpPr>
          <p:cNvPr id="10" name="Text 8"/>
          <p:cNvSpPr/>
          <p:nvPr/>
        </p:nvSpPr>
        <p:spPr>
          <a:xfrm>
            <a:off x="6263640" y="1417320"/>
            <a:ext cx="2468880" cy="1554480"/>
          </a:xfrm>
          <a:prstGeom prst="rect">
            <a:avLst/>
          </a:prstGeom>
          <a:noFill/>
          <a:ln/>
        </p:spPr>
        <p:txBody>
          <a:bodyPr wrap="square" lIns="0" tIns="0" rIns="0" bIns="0" rtlCol="0" anchor="ctr"/>
          <a:lstStyle/>
          <a:p>
            <a:pPr marL="0" indent="0">
              <a:buNone/>
            </a:pPr>
            <a:r>
              <a:rPr lang="en-US" sz="1400" b="1" dirty="0">
                <a:solidFill>
                  <a:srgbClr val="0F2030"/>
                </a:solidFill>
                <a:latin typeface="Calibri" pitchFamily="34" charset="0"/>
                <a:ea typeface="Calibri" pitchFamily="34" charset="-122"/>
                <a:cs typeface="Calibri" pitchFamily="34" charset="-120"/>
              </a:rPr>
              <a:t>RNAi Therapies Also Approved</a:t>
            </a:r>
            <a:endParaRPr lang="en-US" sz="1400" dirty="0"/>
          </a:p>
          <a:p>
            <a:pPr marL="0" indent="0">
              <a:buNone/>
            </a:pPr>
            <a:r>
              <a:rPr lang="en-US" sz="1100" dirty="0">
                <a:solidFill>
                  <a:srgbClr val="0F2030"/>
                </a:solidFill>
                <a:latin typeface="Calibri" pitchFamily="34" charset="0"/>
                <a:ea typeface="Calibri" pitchFamily="34" charset="-122"/>
                <a:cs typeface="Calibri" pitchFamily="34" charset="-120"/>
              </a:rPr>
              <a:t>Treating disease at the genetic level by silencing deleterious gene activity — an approach that didn't even exist as a concept in 1991</a:t>
            </a:r>
            <a:endParaRPr lang="en-US" sz="1100" dirty="0"/>
          </a:p>
        </p:txBody>
      </p:sp>
      <p:sp>
        <p:nvSpPr>
          <p:cNvPr id="11" name="Shape 9"/>
          <p:cNvSpPr/>
          <p:nvPr/>
        </p:nvSpPr>
        <p:spPr>
          <a:xfrm>
            <a:off x="274320" y="3337560"/>
            <a:ext cx="8595360" cy="1536192"/>
          </a:xfrm>
          <a:prstGeom prst="rect">
            <a:avLst/>
          </a:prstGeom>
          <a:solidFill>
            <a:srgbClr val="DCF0F7"/>
          </a:solidFill>
          <a:ln w="9525">
            <a:solidFill>
              <a:srgbClr val="A8CCE0"/>
            </a:solidFill>
            <a:prstDash val="solid"/>
          </a:ln>
        </p:spPr>
        <p:txBody>
          <a:bodyPr/>
          <a:lstStyle/>
          <a:p>
            <a:endParaRPr lang="en-US"/>
          </a:p>
        </p:txBody>
      </p:sp>
      <p:sp>
        <p:nvSpPr>
          <p:cNvPr id="12" name="Text 10"/>
          <p:cNvSpPr/>
          <p:nvPr/>
        </p:nvSpPr>
        <p:spPr>
          <a:xfrm>
            <a:off x="438912" y="3328416"/>
            <a:ext cx="8275320" cy="1437548"/>
          </a:xfrm>
          <a:prstGeom prst="rect">
            <a:avLst/>
          </a:prstGeom>
          <a:noFill/>
          <a:ln/>
        </p:spPr>
        <p:txBody>
          <a:bodyPr wrap="square" lIns="0" tIns="0" rIns="0" bIns="0" rtlCol="0" anchor="ctr"/>
          <a:lstStyle/>
          <a:p>
            <a:pPr marL="0" indent="0">
              <a:buNone/>
            </a:pPr>
            <a:r>
              <a:rPr lang="en-US" sz="1600" b="1" dirty="0">
                <a:solidFill>
                  <a:srgbClr val="0F2030"/>
                </a:solidFill>
                <a:latin typeface="Calibri" pitchFamily="34" charset="0"/>
                <a:ea typeface="Calibri" pitchFamily="34" charset="-122"/>
                <a:cs typeface="Calibri" pitchFamily="34" charset="-120"/>
              </a:rPr>
              <a:t>✓  Correct — on a longer timeline. </a:t>
            </a:r>
            <a:r>
              <a:rPr lang="en-US" sz="1600" dirty="0">
                <a:solidFill>
                  <a:srgbClr val="0F2030"/>
                </a:solidFill>
                <a:latin typeface="Calibri" pitchFamily="34" charset="0"/>
                <a:ea typeface="Calibri" pitchFamily="34" charset="-122"/>
                <a:cs typeface="Calibri" pitchFamily="34" charset="-120"/>
              </a:rPr>
              <a:t>The prediction is fully validated. There are now 41 approved gene therapies and a pipeline of hundreds more in development. RNAi therapy — an entire additional modality — emerged as a bonus. </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8891</TotalTime>
  <Words>2675</Words>
  <Application>Microsoft Macintosh PowerPoint</Application>
  <PresentationFormat>On-screen Show (16:9)</PresentationFormat>
  <Paragraphs>132</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Back to the Future: Less Risky Business</dc:title>
  <dc:subject>PptxGenJS Presentation</dc:subject>
  <dc:creator>PptxGenJS</dc:creator>
  <cp:lastModifiedBy>Bohrer, Robert</cp:lastModifiedBy>
  <cp:revision>28</cp:revision>
  <dcterms:created xsi:type="dcterms:W3CDTF">2026-04-22T21:02:46Z</dcterms:created>
  <dcterms:modified xsi:type="dcterms:W3CDTF">2026-05-17T22:46:43Z</dcterms:modified>
</cp:coreProperties>
</file>