
<file path=[Content_Types].xml><?xml version="1.0" encoding="utf-8"?>
<Types xmlns="http://schemas.openxmlformats.org/package/2006/content-types">
  <Default Extension="1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88" r:id="rId4"/>
    <p:sldId id="258" r:id="rId5"/>
    <p:sldId id="278" r:id="rId6"/>
    <p:sldId id="263" r:id="rId7"/>
    <p:sldId id="287" r:id="rId8"/>
    <p:sldId id="279" r:id="rId9"/>
    <p:sldId id="289" r:id="rId10"/>
    <p:sldId id="291" r:id="rId11"/>
    <p:sldId id="290" r:id="rId12"/>
    <p:sldId id="292" r:id="rId13"/>
    <p:sldId id="293" r:id="rId14"/>
    <p:sldId id="285" r:id="rId15"/>
    <p:sldId id="286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879"/>
    <a:srgbClr val="D3B979"/>
    <a:srgbClr val="D2C121"/>
    <a:srgbClr val="D2B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DDCB2-0323-4ACE-8F4D-7410A62C09F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231B4-E294-4C03-A0D9-C608477B9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8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231B4-E294-4C03-A0D9-C608477B96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8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9ADDE-98E8-4149-84E6-9A28F99CE161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2" y="6118495"/>
            <a:ext cx="3061998" cy="6252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 Black"/>
          <a:ea typeface="+mn-ea"/>
          <a:cs typeface="Arial Black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usa-capitals-map-united-states-155594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building%20exterior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www.flickr.com/photos/kjetilhr/470512616/" TargetMode="Externa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laura.Dolbow@colorado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building%20exterior" TargetMode="External"/><Relationship Id="rId2" Type="http://schemas.openxmlformats.org/officeDocument/2006/relationships/image" Target="../media/image2.1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alhouninstitute.com/how-the-constitution-became-christian/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building%20exterior" TargetMode="External"/><Relationship Id="rId2" Type="http://schemas.openxmlformats.org/officeDocument/2006/relationships/image" Target="../media/image4.1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alhouninstitute.com/how-the-constitution-became-christian/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kjetilhr/470512616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policyjournal.org/jspgvol17iss01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71600"/>
            <a:ext cx="8686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Georgia" panose="02040502050405020303" pitchFamily="18" charset="0"/>
                <a:cs typeface="Helvetica 45 Light"/>
              </a:rPr>
              <a:t>Patent Preemption Exceptionalism</a:t>
            </a:r>
          </a:p>
          <a:p>
            <a:pPr algn="ctr"/>
            <a:endParaRPr lang="en-US" sz="2800" i="1" dirty="0">
              <a:latin typeface="Georgia" panose="02040502050405020303" pitchFamily="18" charset="0"/>
              <a:cs typeface="Helvetica 45 Light"/>
            </a:endParaRPr>
          </a:p>
          <a:p>
            <a:pPr algn="ctr"/>
            <a:r>
              <a:rPr lang="en-US" sz="2800" dirty="0">
                <a:latin typeface="Georgia" panose="02040502050405020303" pitchFamily="18" charset="0"/>
                <a:cs typeface="Arial" pitchFamily="34" charset="0"/>
              </a:rPr>
              <a:t>Laura Dolbow</a:t>
            </a:r>
          </a:p>
          <a:p>
            <a:pPr algn="ctr"/>
            <a:endParaRPr lang="en-US" sz="2800" dirty="0"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r>
              <a:rPr lang="en-US" sz="2800" dirty="0">
                <a:latin typeface="Georgia" panose="02040502050405020303" pitchFamily="18" charset="0"/>
                <a:cs typeface="Arial" pitchFamily="34" charset="0"/>
              </a:rPr>
              <a:t>Forthcoming 76 Am. U. L. Rev. __ (2027)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EF788-D636-516E-5B83-6DB157F3D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52053-7163-2BF2-6ABB-669A1945F19E}"/>
              </a:ext>
            </a:extLst>
          </p:cNvPr>
          <p:cNvSpPr txBox="1"/>
          <p:nvPr/>
        </p:nvSpPr>
        <p:spPr>
          <a:xfrm>
            <a:off x="533400" y="457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  <a:cs typeface="Helvetica 45 Light"/>
              </a:rPr>
              <a:t>Federal Policy Goals</a:t>
            </a:r>
            <a:endParaRPr lang="en-US" sz="4000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455CC5-AAB6-1A72-B739-C08ABD0B0165}"/>
              </a:ext>
            </a:extLst>
          </p:cNvPr>
          <p:cNvSpPr txBox="1"/>
          <p:nvPr/>
        </p:nvSpPr>
        <p:spPr>
          <a:xfrm>
            <a:off x="457200" y="1371600"/>
            <a:ext cx="8077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The Federal Circuit opinion relied heavily on legislative history from the Hatch Waxman Act about the goal of promoting incentives to innovate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Supreme Court decisions, however, focus on another goal of the Hatch Waxman Act: encouraging generic competition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SCOTUS held that tort claims based on labeling are preempted against generics, but not against brand manufacturers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Acknowledged this creates a system where tort claims can generally only be brought against patented drugs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Explained that Congress sought to encourage generic competition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Note: Inflation Reduction Act also seeks to lower drug prices, such as through the Medicare Drug Price Negotiation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54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60262-9AB2-A3C5-A0E1-B00B9114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98CCF8-17FA-56E4-AD55-515A0809D2CE}"/>
              </a:ext>
            </a:extLst>
          </p:cNvPr>
          <p:cNvSpPr txBox="1"/>
          <p:nvPr/>
        </p:nvSpPr>
        <p:spPr>
          <a:xfrm>
            <a:off x="533400" y="457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  <a:cs typeface="Helvetica 45 Light"/>
              </a:rPr>
              <a:t>Obstacle Preemption Analysis</a:t>
            </a:r>
            <a:endParaRPr lang="en-US" sz="4000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0EACEA-6E55-1BBF-9115-1CFFD1B79DC1}"/>
              </a:ext>
            </a:extLst>
          </p:cNvPr>
          <p:cNvSpPr txBox="1"/>
          <p:nvPr/>
        </p:nvSpPr>
        <p:spPr>
          <a:xfrm>
            <a:off x="457200" y="13716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The Federal Circuit held that the D.C. law created an obstacle because it impacted the federal policy goal of encouraging innovation 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Supreme Court decisions, however, hold that the mere impact on a federal policy goal is not enough for obstacle preemption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Consider extent of likely impact on federal policy goals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Consistently rejected speculative, facial challenges, including for: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Trade secret law (</a:t>
            </a:r>
            <a:r>
              <a:rPr lang="en-US" i="1" dirty="0">
                <a:latin typeface="Georgia" panose="02040502050405020303" pitchFamily="18" charset="0"/>
              </a:rPr>
              <a:t>Kewanee</a:t>
            </a:r>
            <a:r>
              <a:rPr lang="en-US" dirty="0">
                <a:latin typeface="Georgia" panose="02040502050405020303" pitchFamily="18" charset="0"/>
              </a:rPr>
              <a:t>; </a:t>
            </a:r>
            <a:r>
              <a:rPr lang="en-US" i="1" dirty="0">
                <a:latin typeface="Georgia" panose="02040502050405020303" pitchFamily="18" charset="0"/>
              </a:rPr>
              <a:t>Aronson</a:t>
            </a:r>
            <a:r>
              <a:rPr lang="en-US" dirty="0">
                <a:latin typeface="Georgia" panose="02040502050405020303" pitchFamily="18" charset="0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Drug labeling tort claims (</a:t>
            </a:r>
            <a:r>
              <a:rPr lang="en-US" i="1" dirty="0">
                <a:latin typeface="Georgia" panose="02040502050405020303" pitchFamily="18" charset="0"/>
              </a:rPr>
              <a:t>Wyeth</a:t>
            </a:r>
            <a:r>
              <a:rPr lang="en-US" dirty="0">
                <a:latin typeface="Georgia" panose="02040502050405020303" pitchFamily="18" charset="0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Medicaid preauthorization requirements (</a:t>
            </a:r>
            <a:r>
              <a:rPr lang="en-US" i="1" dirty="0">
                <a:latin typeface="Georgia" panose="02040502050405020303" pitchFamily="18" charset="0"/>
              </a:rPr>
              <a:t>Walsh</a:t>
            </a:r>
            <a:r>
              <a:rPr lang="en-US" dirty="0">
                <a:latin typeface="Georgia" panose="02040502050405020303" pitchFamily="18" charset="0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Price regulation for rural cooperative wholesale electricity (</a:t>
            </a:r>
            <a:r>
              <a:rPr lang="en-US" i="1" dirty="0">
                <a:latin typeface="Georgia" panose="02040502050405020303" pitchFamily="18" charset="0"/>
              </a:rPr>
              <a:t>Arkansas Electric</a:t>
            </a:r>
            <a:r>
              <a:rPr lang="en-US" dirty="0">
                <a:latin typeface="Georgia" panose="02040502050405020303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69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ADA90-34A0-7611-F89A-B5D6B30C5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312D16-BBFE-3173-4642-FDEEF43C2B7A}"/>
              </a:ext>
            </a:extLst>
          </p:cNvPr>
          <p:cNvSpPr txBox="1"/>
          <p:nvPr/>
        </p:nvSpPr>
        <p:spPr>
          <a:xfrm>
            <a:off x="342900" y="3810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  <a:cs typeface="Helvetica 45 Light"/>
              </a:rPr>
              <a:t>Inference from Congressional Silence</a:t>
            </a:r>
            <a:endParaRPr lang="en-US" sz="4000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F573D8-6D0D-EB67-26D4-E55275DFE66D}"/>
              </a:ext>
            </a:extLst>
          </p:cNvPr>
          <p:cNvSpPr txBox="1"/>
          <p:nvPr/>
        </p:nvSpPr>
        <p:spPr>
          <a:xfrm>
            <a:off x="342900" y="1165086"/>
            <a:ext cx="845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The Federal Circuit did not place much weight on the lack of an express preemption clause in patent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The Supreme Court, however, has been more reluctant to infer congressional intent to preempt through silence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Georgia" panose="02040502050405020303" pitchFamily="18" charset="0"/>
              </a:rPr>
              <a:t>Wyeth: </a:t>
            </a:r>
            <a:r>
              <a:rPr lang="en-US" dirty="0">
                <a:latin typeface="Georgia" panose="02040502050405020303" pitchFamily="18" charset="0"/>
              </a:rPr>
              <a:t>compared the statute regulating prescription drugs (which lacked an express preemption provision) to medical devices (which contained an express preemption clause)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FDCA savings clause limited preemption to direct and positive conflicts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Presumption against preemption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Particular skepticism for implicit preemption when no federal regulation (</a:t>
            </a:r>
            <a:r>
              <a:rPr lang="en-US" i="1" dirty="0">
                <a:latin typeface="Georgia" panose="02040502050405020303" pitchFamily="18" charset="0"/>
              </a:rPr>
              <a:t>Puerto Rico</a:t>
            </a:r>
            <a:r>
              <a:rPr lang="en-US" dirty="0">
                <a:latin typeface="Georgia" panose="02040502050405020303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7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71A06-C14A-CE40-9434-1153A7111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36F60E-7DD2-40F3-C9DF-79B2C60D17A5}"/>
              </a:ext>
            </a:extLst>
          </p:cNvPr>
          <p:cNvSpPr txBox="1"/>
          <p:nvPr/>
        </p:nvSpPr>
        <p:spPr>
          <a:xfrm>
            <a:off x="533400" y="457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  <a:cs typeface="Helvetica 45 Light"/>
              </a:rPr>
              <a:t>Lack of Federal Regulation</a:t>
            </a:r>
            <a:endParaRPr lang="en-US" sz="4000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3235B6-C7EA-7AA7-1351-18A92CD7DDCA}"/>
              </a:ext>
            </a:extLst>
          </p:cNvPr>
          <p:cNvSpPr txBox="1"/>
          <p:nvPr/>
        </p:nvSpPr>
        <p:spPr>
          <a:xfrm>
            <a:off x="457200" y="13716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The Federal Circuit did not consider whether there was any federal regulation of drug prices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The Supreme Court, in contrast, consistently considered the presence of federal regulation when deciding preemption questions, including that: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FDA had not considered proposed warning (</a:t>
            </a:r>
            <a:r>
              <a:rPr lang="en-US" i="1" dirty="0">
                <a:latin typeface="Georgia" panose="02040502050405020303" pitchFamily="18" charset="0"/>
              </a:rPr>
              <a:t>Wyeth</a:t>
            </a:r>
            <a:r>
              <a:rPr lang="en-US" dirty="0">
                <a:latin typeface="Georgia" panose="02040502050405020303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No federal oil price regulation (</a:t>
            </a:r>
            <a:r>
              <a:rPr lang="en-US" i="1" dirty="0">
                <a:latin typeface="Georgia" panose="02040502050405020303" pitchFamily="18" charset="0"/>
              </a:rPr>
              <a:t>Puerto Rico</a:t>
            </a:r>
            <a:r>
              <a:rPr lang="en-US" dirty="0">
                <a:latin typeface="Georgia" panose="02040502050405020303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No federal conclusion that rural cooperative wholesale power rates should be left unregulated (</a:t>
            </a:r>
            <a:r>
              <a:rPr lang="en-US" i="1" dirty="0">
                <a:latin typeface="Georgia" panose="02040502050405020303" pitchFamily="18" charset="0"/>
              </a:rPr>
              <a:t>Arkansas Electric</a:t>
            </a:r>
            <a:r>
              <a:rPr lang="en-US" dirty="0">
                <a:latin typeface="Georgia" panose="02040502050405020303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No federal authority to oversee contract disputes between airlines and their customers (</a:t>
            </a:r>
            <a:r>
              <a:rPr lang="en-US" i="1" dirty="0">
                <a:latin typeface="Georgia" panose="02040502050405020303" pitchFamily="18" charset="0"/>
              </a:rPr>
              <a:t>American Airlines</a:t>
            </a:r>
            <a:r>
              <a:rPr lang="en-US" dirty="0">
                <a:latin typeface="Georgia" panose="02040502050405020303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6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9E52E-5A5E-B1BB-5BFC-F32E50B17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44B33D-492D-F8EF-073E-D1681A0CA305}"/>
              </a:ext>
            </a:extLst>
          </p:cNvPr>
          <p:cNvSpPr txBox="1"/>
          <p:nvPr/>
        </p:nvSpPr>
        <p:spPr>
          <a:xfrm>
            <a:off x="585216" y="533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  <a:cs typeface="Helvetica 45 Light"/>
              </a:rPr>
              <a:t>Problems with Exceptionalism</a:t>
            </a:r>
            <a:endParaRPr lang="en-US" sz="4000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80E65F-3920-E2B8-977A-92F2F8C392E2}"/>
              </a:ext>
            </a:extLst>
          </p:cNvPr>
          <p:cNvSpPr txBox="1"/>
          <p:nvPr/>
        </p:nvSpPr>
        <p:spPr>
          <a:xfrm>
            <a:off x="548640" y="1524000"/>
            <a:ext cx="41757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Harm to state sovereignty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Particularly harmful because of regulatory void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Inconsistency in statutory interpretation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Could lead to broader preemption challenges and increased litigation costs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2A8E2-F564-6B92-8E7B-3B2471142D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81600" y="2057400"/>
            <a:ext cx="3311581" cy="193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15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C4E42-5831-41FB-00B2-D4C3DF62F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23A537-55D4-C46E-355F-4CA72F0CFDF1}"/>
              </a:ext>
            </a:extLst>
          </p:cNvPr>
          <p:cNvSpPr txBox="1"/>
          <p:nvPr/>
        </p:nvSpPr>
        <p:spPr>
          <a:xfrm>
            <a:off x="585216" y="533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  <a:cs typeface="Helvetica 45 Light"/>
              </a:rPr>
              <a:t>Proposed Reforms</a:t>
            </a:r>
            <a:endParaRPr lang="en-US" sz="4000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3716F2-0BB8-CA5D-30A8-45CBC561C706}"/>
              </a:ext>
            </a:extLst>
          </p:cNvPr>
          <p:cNvSpPr txBox="1"/>
          <p:nvPr/>
        </p:nvSpPr>
        <p:spPr>
          <a:xfrm>
            <a:off x="457200" y="1981200"/>
            <a:ext cx="77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Overturn </a:t>
            </a:r>
            <a:r>
              <a:rPr lang="en-US" i="1" dirty="0">
                <a:latin typeface="Georgia" panose="02040502050405020303" pitchFamily="18" charset="0"/>
              </a:rPr>
              <a:t>BIO v. DC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Georgia" panose="02040502050405020303" pitchFamily="18" charset="0"/>
              </a:rPr>
              <a:t>En banc </a:t>
            </a:r>
            <a:r>
              <a:rPr lang="en-US" dirty="0">
                <a:latin typeface="Georgia" panose="02040502050405020303" pitchFamily="18" charset="0"/>
              </a:rPr>
              <a:t>Federal Circuit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Supreme Court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Legislation to abrogate </a:t>
            </a:r>
            <a:r>
              <a:rPr lang="en-US" i="1" dirty="0">
                <a:latin typeface="Georgia" panose="02040502050405020303" pitchFamily="18" charset="0"/>
              </a:rPr>
              <a:t>BIO v. DC </a:t>
            </a: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3D444D-40DB-1791-03C6-1EF96C068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4114800"/>
            <a:ext cx="1562762" cy="1236536"/>
          </a:xfrm>
          <a:prstGeom prst="rect">
            <a:avLst/>
          </a:prstGeom>
        </p:spPr>
      </p:pic>
      <p:pic>
        <p:nvPicPr>
          <p:cNvPr id="7" name="Picture 6" descr="United States Supreme Court Building with columns and steps&#10;&#10;AI-generated content may be incorrect.">
            <a:extLst>
              <a:ext uri="{FF2B5EF4-FFF2-40B4-BE49-F238E27FC236}">
                <a16:creationId xmlns:a16="http://schemas.microsoft.com/office/drawing/2014/main" id="{3420F17C-C036-5839-3FBD-FF79A98859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53912" y="2638578"/>
            <a:ext cx="1562762" cy="1172072"/>
          </a:xfrm>
          <a:prstGeom prst="rect">
            <a:avLst/>
          </a:prstGeom>
        </p:spPr>
      </p:pic>
      <p:pic>
        <p:nvPicPr>
          <p:cNvPr id="8" name="Picture 6" descr="Federal Circuit Affirms Win for Meta Against Patent Owner's Alleged  Infringement of Image Tagging Patents">
            <a:extLst>
              <a:ext uri="{FF2B5EF4-FFF2-40B4-BE49-F238E27FC236}">
                <a16:creationId xmlns:a16="http://schemas.microsoft.com/office/drawing/2014/main" id="{240C3EDE-09C9-7CA9-9C6B-79FFBC357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262" y="1131957"/>
            <a:ext cx="1706062" cy="11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610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75B2-686F-9D68-4999-0DF141FE04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Questions?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Comments welcome!</a:t>
            </a:r>
            <a:br>
              <a:rPr lang="en-US" dirty="0">
                <a:latin typeface="Georgia" panose="02040502050405020303" pitchFamily="18" charset="0"/>
              </a:rPr>
            </a:b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52444-980B-F6DE-0FFE-837B5DD569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Thank you!</a:t>
            </a:r>
          </a:p>
          <a:p>
            <a:r>
              <a:rPr lang="en-US" dirty="0">
                <a:latin typeface="Georgia" panose="02040502050405020303" pitchFamily="18" charset="0"/>
                <a:hlinkClick r:id="rId2"/>
              </a:rPr>
              <a:t>laura.dolbow@colorado.edu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578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59D52-E3BC-50FB-446D-FD65E8A42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E5CE41-7022-320B-1895-062A9A0839F1}"/>
              </a:ext>
            </a:extLst>
          </p:cNvPr>
          <p:cNvSpPr txBox="1"/>
          <p:nvPr/>
        </p:nvSpPr>
        <p:spPr>
          <a:xfrm>
            <a:off x="457200" y="262532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  <a:cs typeface="Helvetica 45 Light"/>
              </a:rPr>
              <a:t>Federal Preemption </a:t>
            </a:r>
            <a:endParaRPr lang="en-US" sz="4000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5A86B-79F4-1733-81C4-E10CB83FCFFB}"/>
              </a:ext>
            </a:extLst>
          </p:cNvPr>
          <p:cNvSpPr txBox="1"/>
          <p:nvPr/>
        </p:nvSpPr>
        <p:spPr>
          <a:xfrm>
            <a:off x="533400" y="1166842"/>
            <a:ext cx="403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Supremacy Clause of the Constitution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Preemption can be: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Explicit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Implicit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Field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Conflict</a:t>
            </a:r>
            <a:r>
              <a:rPr lang="en-US" b="1" dirty="0">
                <a:latin typeface="Georgia" panose="02040502050405020303" pitchFamily="18" charset="0"/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Impossibility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Obstacle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C9592-DD4D-4126-5E7E-F4380356B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15000" y="1295400"/>
            <a:ext cx="2590800" cy="2049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104C64-7E1F-0370-DEE1-A3CB4D1C0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90616" y="3594945"/>
            <a:ext cx="2615184" cy="147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9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16547-0C5D-F665-3A97-CE622B859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24EDF9-3024-3AF9-EF03-E68EEC9744EA}"/>
              </a:ext>
            </a:extLst>
          </p:cNvPr>
          <p:cNvSpPr txBox="1"/>
          <p:nvPr/>
        </p:nvSpPr>
        <p:spPr>
          <a:xfrm>
            <a:off x="457200" y="262532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  <a:cs typeface="Helvetica 45 Light"/>
              </a:rPr>
              <a:t>Federal Preemption </a:t>
            </a:r>
            <a:endParaRPr lang="en-US" sz="4000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B78E9E-09E1-A8A8-7DCD-F60AFA023D56}"/>
              </a:ext>
            </a:extLst>
          </p:cNvPr>
          <p:cNvSpPr txBox="1"/>
          <p:nvPr/>
        </p:nvSpPr>
        <p:spPr>
          <a:xfrm>
            <a:off x="533400" y="1166842"/>
            <a:ext cx="403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Supremacy Clause of the Constitution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Preemption can be: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Explicit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Implicit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Field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Georgia" panose="02040502050405020303" pitchFamily="18" charset="0"/>
              </a:rPr>
              <a:t>Conflict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Impossibility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Georgia" panose="02040502050405020303" pitchFamily="18" charset="0"/>
              </a:rPr>
              <a:t>Obstacle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C5647-A7CD-5FF7-1442-11F3ED563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15000" y="1295400"/>
            <a:ext cx="2590800" cy="2049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3BA017-7C6A-B1BF-7AF0-E04E4C92B2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90616" y="3594945"/>
            <a:ext cx="2615184" cy="147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0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Georgia" panose="02040502050405020303" pitchFamily="18" charset="0"/>
                <a:cs typeface="Helvetica 45 Light"/>
              </a:rPr>
              <a:t>BIO v. DC </a:t>
            </a:r>
            <a:r>
              <a:rPr lang="en-US" sz="4000" dirty="0">
                <a:latin typeface="Georgia" panose="02040502050405020303" pitchFamily="18" charset="0"/>
                <a:cs typeface="Helvetica 45 Light"/>
              </a:rPr>
              <a:t>(Fed. Cir. 2007)</a:t>
            </a:r>
            <a:endParaRPr lang="en-US" sz="4000" i="1" dirty="0"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1030" name="Picture 6" descr="Federal Circuit Affirms Win for Meta Against Patent Owner's Alleged  Infringement of Image Tagging Patents">
            <a:extLst>
              <a:ext uri="{FF2B5EF4-FFF2-40B4-BE49-F238E27FC236}">
                <a16:creationId xmlns:a16="http://schemas.microsoft.com/office/drawing/2014/main" id="{41B6F42C-8522-6576-2C4F-0C45E109C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36" y="2133600"/>
            <a:ext cx="3393259" cy="226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0AD746-0461-21B9-09FE-F65FFF51C698}"/>
              </a:ext>
            </a:extLst>
          </p:cNvPr>
          <p:cNvSpPr txBox="1"/>
          <p:nvPr/>
        </p:nvSpPr>
        <p:spPr>
          <a:xfrm>
            <a:off x="579405" y="1981200"/>
            <a:ext cx="42973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D.C. law prohibited sales of patented drugs at excessive prices</a:t>
            </a: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Federal Circuit held preempted by patent law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Obstacle preemption theory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En banc rehearing denied 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693EB-8903-A9D5-ED20-DA82C8F39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B28865-F38A-2A2A-C74F-C7D39EEEF9ED}"/>
              </a:ext>
            </a:extLst>
          </p:cNvPr>
          <p:cNvSpPr txBox="1"/>
          <p:nvPr/>
        </p:nvSpPr>
        <p:spPr>
          <a:xfrm>
            <a:off x="533400" y="533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  <a:cs typeface="Helvetica 45 Light"/>
              </a:rPr>
              <a:t>State Drug Price Regulation Efforts</a:t>
            </a:r>
            <a:endParaRPr lang="en-US" sz="4000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C3573-EA30-ABBA-C48A-EA404B5CEBD2}"/>
              </a:ext>
            </a:extLst>
          </p:cNvPr>
          <p:cNvSpPr txBox="1"/>
          <p:nvPr/>
        </p:nvSpPr>
        <p:spPr>
          <a:xfrm>
            <a:off x="609600" y="1997839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Colorado Prescription Drug Affordability Review Board created in 2021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Pending lawsuit raises preemption challenge, relying on </a:t>
            </a:r>
            <a:r>
              <a:rPr lang="en-US" i="1" dirty="0">
                <a:latin typeface="Georgia" panose="02040502050405020303" pitchFamily="18" charset="0"/>
              </a:rPr>
              <a:t>BIO v. DC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Opportunity to revisit precedent 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9E6BE-3EC5-78CF-E56C-BB1BF35E9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652961"/>
            <a:ext cx="2749011" cy="2056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C03C8-CFE2-F5DE-24FA-98E38B48C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114800"/>
            <a:ext cx="3029427" cy="89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7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216" y="533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  <a:cs typeface="Helvetica 45 Light"/>
              </a:rPr>
              <a:t>Supreme Court Precedent</a:t>
            </a:r>
            <a:endParaRPr lang="en-US" sz="4000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2B7BCF-5EC6-49C8-D735-E2FB94556E62}"/>
              </a:ext>
            </a:extLst>
          </p:cNvPr>
          <p:cNvSpPr txBox="1"/>
          <p:nvPr/>
        </p:nvSpPr>
        <p:spPr>
          <a:xfrm>
            <a:off x="609600" y="1600200"/>
            <a:ext cx="487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Paper argues that </a:t>
            </a:r>
            <a:r>
              <a:rPr lang="en-US" i="1" dirty="0">
                <a:latin typeface="Georgia" panose="02040502050405020303" pitchFamily="18" charset="0"/>
              </a:rPr>
              <a:t>BIO v. DC </a:t>
            </a:r>
            <a:r>
              <a:rPr lang="en-US" dirty="0">
                <a:latin typeface="Georgia" panose="02040502050405020303" pitchFamily="18" charset="0"/>
              </a:rPr>
              <a:t>is inconsistent with Supreme Court precedent involving preemption in contexts of: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Patent law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Pharmaceutical regulation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Price regulation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United States Supreme Court Building with columns and steps&#10;&#10;AI-generated content may be incorrect.">
            <a:extLst>
              <a:ext uri="{FF2B5EF4-FFF2-40B4-BE49-F238E27FC236}">
                <a16:creationId xmlns:a16="http://schemas.microsoft.com/office/drawing/2014/main" id="{6AD30344-5F24-DBBD-E7EC-4198CE19EF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86400" y="1981200"/>
            <a:ext cx="2971800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B8533-A1DA-982C-44C9-5C9D2F4DB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E4B838-F77E-4CE8-53EE-A5A5D2F761D1}"/>
              </a:ext>
            </a:extLst>
          </p:cNvPr>
          <p:cNvSpPr txBox="1"/>
          <p:nvPr/>
        </p:nvSpPr>
        <p:spPr>
          <a:xfrm>
            <a:off x="457200" y="457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Georgia" panose="02040502050405020303" pitchFamily="18" charset="0"/>
                <a:cs typeface="Helvetica 45 Light"/>
              </a:rPr>
              <a:t>Examples of State Laws Not Preempted</a:t>
            </a:r>
            <a:endParaRPr lang="en-US" sz="3600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8AA81B-AAD9-8D71-A9A1-85EE837C8528}"/>
              </a:ext>
            </a:extLst>
          </p:cNvPr>
          <p:cNvSpPr txBox="1"/>
          <p:nvPr/>
        </p:nvSpPr>
        <p:spPr>
          <a:xfrm>
            <a:off x="419100" y="1295400"/>
            <a:ext cx="8305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Regulation of patented products (</a:t>
            </a:r>
            <a:r>
              <a:rPr lang="en-US" sz="1600" i="1" dirty="0">
                <a:latin typeface="Georgia" panose="02040502050405020303" pitchFamily="18" charset="0"/>
              </a:rPr>
              <a:t>Patterson; Webber</a:t>
            </a:r>
            <a:r>
              <a:rPr lang="en-US" sz="1600" dirty="0">
                <a:latin typeface="Georgia" panose="02040502050405020303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Trade secret laws (</a:t>
            </a:r>
            <a:r>
              <a:rPr lang="en-US" sz="1600" i="1" dirty="0">
                <a:latin typeface="Georgia" panose="02040502050405020303" pitchFamily="18" charset="0"/>
              </a:rPr>
              <a:t>Kewanee Oil</a:t>
            </a:r>
            <a:r>
              <a:rPr lang="en-US" sz="1600" dirty="0">
                <a:latin typeface="Georgia" panose="02040502050405020303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Regulation of transactions involving patents (</a:t>
            </a:r>
            <a:r>
              <a:rPr lang="en-US" sz="1600" i="1" dirty="0">
                <a:latin typeface="Georgia" panose="02040502050405020303" pitchFamily="18" charset="0"/>
              </a:rPr>
              <a:t>Allen</a:t>
            </a:r>
            <a:r>
              <a:rPr lang="en-US" sz="1600" dirty="0">
                <a:latin typeface="Georgia" panose="02040502050405020303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Tort claims based on warnings in drug labels (</a:t>
            </a:r>
            <a:r>
              <a:rPr lang="en-US" sz="1600" i="1" dirty="0">
                <a:latin typeface="Georgia" panose="02040502050405020303" pitchFamily="18" charset="0"/>
              </a:rPr>
              <a:t>Wyeth</a:t>
            </a:r>
            <a:r>
              <a:rPr lang="en-US" sz="1600" dirty="0">
                <a:latin typeface="Georgia" panose="02040502050405020303" pitchFamily="18" charset="0"/>
              </a:rPr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Prior authorization requirements for Medicaid programs (</a:t>
            </a:r>
            <a:r>
              <a:rPr lang="en-US" sz="1600" i="1" dirty="0">
                <a:latin typeface="Georgia" panose="02040502050405020303" pitchFamily="18" charset="0"/>
              </a:rPr>
              <a:t>Walsh</a:t>
            </a:r>
            <a:r>
              <a:rPr lang="en-US" sz="1600" dirty="0">
                <a:latin typeface="Georgia" panose="02040502050405020303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PBM reimbursement regulations (</a:t>
            </a:r>
            <a:r>
              <a:rPr lang="en-US" sz="1600" i="1" dirty="0">
                <a:latin typeface="Georgia" panose="02040502050405020303" pitchFamily="18" charset="0"/>
              </a:rPr>
              <a:t>Rutledge)</a:t>
            </a:r>
            <a:endParaRPr lang="en-US" sz="16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Oil price regulation (</a:t>
            </a:r>
            <a:r>
              <a:rPr lang="en-US" sz="1600" i="1" dirty="0">
                <a:latin typeface="Georgia" panose="02040502050405020303" pitchFamily="18" charset="0"/>
              </a:rPr>
              <a:t>Puerto Rico</a:t>
            </a:r>
            <a:r>
              <a:rPr lang="en-US" sz="1600" dirty="0">
                <a:latin typeface="Georgia" panose="02040502050405020303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Wholesale electricity rates charged by rural power cooperatives (</a:t>
            </a:r>
            <a:r>
              <a:rPr lang="en-US" sz="1600" i="1" dirty="0">
                <a:latin typeface="Georgia" panose="02040502050405020303" pitchFamily="18" charset="0"/>
              </a:rPr>
              <a:t>Arkansas Electric Cooperative)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i="1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Contract claims based on airline fares (</a:t>
            </a:r>
            <a:r>
              <a:rPr lang="en-US" sz="1600" i="1" dirty="0">
                <a:latin typeface="Georgia" panose="02040502050405020303" pitchFamily="18" charset="0"/>
              </a:rPr>
              <a:t>American Airlines</a:t>
            </a:r>
            <a:r>
              <a:rPr lang="en-US" sz="1600" dirty="0">
                <a:latin typeface="Georgia" panose="02040502050405020303" pitchFamily="18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2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6FBFA-B142-6031-74C1-94FDF7778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40A3DE-9B24-3558-0F7E-5F657B7A887F}"/>
              </a:ext>
            </a:extLst>
          </p:cNvPr>
          <p:cNvSpPr txBox="1"/>
          <p:nvPr/>
        </p:nvSpPr>
        <p:spPr>
          <a:xfrm>
            <a:off x="533400" y="457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  <a:cs typeface="Helvetica 45 Light"/>
              </a:rPr>
              <a:t>Preemptive Scope of Patent Law</a:t>
            </a:r>
            <a:endParaRPr lang="en-US" sz="4000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399FF-E581-6AA7-9AD8-BB1F278C6F4F}"/>
              </a:ext>
            </a:extLst>
          </p:cNvPr>
          <p:cNvSpPr txBox="1"/>
          <p:nvPr/>
        </p:nvSpPr>
        <p:spPr>
          <a:xfrm>
            <a:off x="457200" y="1371600"/>
            <a:ext cx="8077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The Federal Circuit held that the D.C. law interfered with the “full exclusionary power” of drug patents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Price regulation of products does not impact exclusivity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In other contexts, the Supreme Court held that patent law does not preempt state regulations of patented products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Georgia" panose="02040502050405020303" pitchFamily="18" charset="0"/>
              </a:rPr>
              <a:t>Patterson</a:t>
            </a:r>
            <a:r>
              <a:rPr lang="en-US" dirty="0">
                <a:latin typeface="Georgia" panose="02040502050405020303" pitchFamily="18" charset="0"/>
              </a:rPr>
              <a:t>: KY prohibited sale of patented burning oil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Georgia" panose="02040502050405020303" pitchFamily="18" charset="0"/>
              </a:rPr>
              <a:t>Webber</a:t>
            </a:r>
            <a:r>
              <a:rPr lang="en-US" dirty="0">
                <a:latin typeface="Georgia" panose="02040502050405020303" pitchFamily="18" charset="0"/>
              </a:rPr>
              <a:t>: VA required license and tax to sell patented sewing machine</a:t>
            </a:r>
            <a:endParaRPr lang="en-US" i="1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No federal law justifies treating drug patents differently from other patents (e.g., Hatch Waxman Act)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Even with price regulation, exclusivity can still allow to earn greater financial rewards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1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832C3-39F6-F599-150A-2545D7A63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94A4CF-834A-AB99-BEEB-EB6134EB9F76}"/>
              </a:ext>
            </a:extLst>
          </p:cNvPr>
          <p:cNvSpPr txBox="1"/>
          <p:nvPr/>
        </p:nvSpPr>
        <p:spPr>
          <a:xfrm>
            <a:off x="533400" y="457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  <a:cs typeface="Helvetica 45 Light"/>
              </a:rPr>
              <a:t>Balancing Innovation and Access</a:t>
            </a:r>
            <a:endParaRPr lang="en-US" sz="4000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6D0657-EC16-3413-881D-54072522419E}"/>
              </a:ext>
            </a:extLst>
          </p:cNvPr>
          <p:cNvSpPr txBox="1"/>
          <p:nvPr/>
        </p:nvSpPr>
        <p:spPr>
          <a:xfrm>
            <a:off x="457200" y="1371600"/>
            <a:ext cx="533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The Federal Circuit concluded that Congress had exclusively reserved to the federal government judgments about how to balance innovation incentives and access to medicine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Supreme Court decisions, however, allow state regulations that impact this balance notwithstanding federal legislation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Tort safety claims (</a:t>
            </a:r>
            <a:r>
              <a:rPr lang="en-US" i="1" dirty="0">
                <a:latin typeface="Georgia" panose="02040502050405020303" pitchFamily="18" charset="0"/>
              </a:rPr>
              <a:t>Wyeth</a:t>
            </a:r>
            <a:r>
              <a:rPr lang="en-US" dirty="0">
                <a:latin typeface="Georgia" panose="02040502050405020303" pitchFamily="18" charset="0"/>
              </a:rPr>
              <a:t>)</a:t>
            </a: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Medicaid preauthorization requirements (</a:t>
            </a:r>
            <a:r>
              <a:rPr lang="en-US" i="1" dirty="0">
                <a:latin typeface="Georgia" panose="02040502050405020303" pitchFamily="18" charset="0"/>
              </a:rPr>
              <a:t>Walsh</a:t>
            </a:r>
            <a:r>
              <a:rPr lang="en-US" dirty="0">
                <a:latin typeface="Georgia" panose="02040502050405020303" pitchFamily="18" charset="0"/>
              </a:rPr>
              <a:t>)</a:t>
            </a: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PBM reimbursement rates (</a:t>
            </a:r>
            <a:r>
              <a:rPr lang="en-US" i="1" dirty="0">
                <a:latin typeface="Georgia" panose="02040502050405020303" pitchFamily="18" charset="0"/>
              </a:rPr>
              <a:t>Rutledge</a:t>
            </a:r>
            <a:r>
              <a:rPr lang="en-US" dirty="0">
                <a:latin typeface="Georgia" panose="02040502050405020303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CCFA27-7968-7701-A1FD-2EED7E447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09488" y="2133600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4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ded8b1b-070d-4629-82e4-c0b019f46057}" enabled="0" method="" siteId="{3ded8b1b-070d-4629-82e4-c0b019f4605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8251</TotalTime>
  <Words>865</Words>
  <Application>Microsoft Office PowerPoint</Application>
  <PresentationFormat>On-screen Show (4:3)</PresentationFormat>
  <Paragraphs>172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Comments welcome!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waldo</dc:creator>
  <cp:lastModifiedBy>Laura Dolbow</cp:lastModifiedBy>
  <cp:revision>100</cp:revision>
  <dcterms:created xsi:type="dcterms:W3CDTF">2011-01-12T21:28:50Z</dcterms:created>
  <dcterms:modified xsi:type="dcterms:W3CDTF">2026-05-31T22:11:52Z</dcterms:modified>
</cp:coreProperties>
</file>