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6858000" cy="9144000"/>
  <p:embeddedFontLst>
    <p:embeddedFont>
      <p:font typeface="Inter SemiBold"/>
      <p:regular r:id="rId17"/>
      <p:bold r:id="rId18"/>
      <p:italic r:id="rId19"/>
      <p:boldItalic r:id="rId20"/>
    </p:embeddedFont>
    <p:embeddedFont>
      <p:font typeface="Playfair Display"/>
      <p:regular r:id="rId21"/>
      <p:bold r:id="rId22"/>
      <p:italic r:id="rId23"/>
      <p:boldItalic r:id="rId24"/>
    </p:embeddedFont>
    <p:embeddedFont>
      <p:font typeface="Inter"/>
      <p:regular r:id="rId25"/>
      <p:bold r:id="rId26"/>
      <p:italic r:id="rId27"/>
      <p:boldItalic r:id="rId28"/>
    </p:embeddedFont>
    <p:embeddedFont>
      <p:font typeface="Inter Medium"/>
      <p:regular r:id="rId29"/>
      <p:bold r:id="rId30"/>
      <p:italic r:id="rId31"/>
      <p:boldItalic r:id="rId32"/>
    </p:embeddedFont>
    <p:embeddedFont>
      <p:font typeface="Playfair Display SemiBold"/>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D7E16FE-19E4-43D9-9518-DACD31EE55E9}">
  <a:tblStyle styleId="{0D7E16FE-19E4-43D9-9518-DACD31EE55E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terSemiBold-boldItalic.fntdata"/><Relationship Id="rId22" Type="http://schemas.openxmlformats.org/officeDocument/2006/relationships/font" Target="fonts/PlayfairDisplay-bold.fntdata"/><Relationship Id="rId21" Type="http://schemas.openxmlformats.org/officeDocument/2006/relationships/font" Target="fonts/PlayfairDisplay-regular.fntdata"/><Relationship Id="rId24" Type="http://schemas.openxmlformats.org/officeDocument/2006/relationships/font" Target="fonts/PlayfairDisplay-boldItalic.fntdata"/><Relationship Id="rId23" Type="http://schemas.openxmlformats.org/officeDocument/2006/relationships/font" Target="fonts/PlayfairDisplay-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Inter-bold.fntdata"/><Relationship Id="rId25" Type="http://schemas.openxmlformats.org/officeDocument/2006/relationships/font" Target="fonts/Inter-regular.fntdata"/><Relationship Id="rId28" Type="http://schemas.openxmlformats.org/officeDocument/2006/relationships/font" Target="fonts/Inter-boldItalic.fntdata"/><Relationship Id="rId27" Type="http://schemas.openxmlformats.org/officeDocument/2006/relationships/font" Target="fonts/Inter-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InterMedium-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InterMedium-italic.fntdata"/><Relationship Id="rId30" Type="http://schemas.openxmlformats.org/officeDocument/2006/relationships/font" Target="fonts/InterMedium-bold.fntdata"/><Relationship Id="rId11" Type="http://schemas.openxmlformats.org/officeDocument/2006/relationships/slide" Target="slides/slide5.xml"/><Relationship Id="rId33" Type="http://schemas.openxmlformats.org/officeDocument/2006/relationships/font" Target="fonts/PlayfairDisplaySemiBold-regular.fntdata"/><Relationship Id="rId10" Type="http://schemas.openxmlformats.org/officeDocument/2006/relationships/slide" Target="slides/slide4.xml"/><Relationship Id="rId32" Type="http://schemas.openxmlformats.org/officeDocument/2006/relationships/font" Target="fonts/InterMedium-boldItalic.fntdata"/><Relationship Id="rId13" Type="http://schemas.openxmlformats.org/officeDocument/2006/relationships/slide" Target="slides/slide7.xml"/><Relationship Id="rId35" Type="http://schemas.openxmlformats.org/officeDocument/2006/relationships/font" Target="fonts/PlayfairDisplaySemiBold-italic.fntdata"/><Relationship Id="rId12" Type="http://schemas.openxmlformats.org/officeDocument/2006/relationships/slide" Target="slides/slide6.xml"/><Relationship Id="rId34" Type="http://schemas.openxmlformats.org/officeDocument/2006/relationships/font" Target="fonts/PlayfairDisplaySemiBold-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PlayfairDisplaySemiBold-boldItalic.fntdata"/><Relationship Id="rId17" Type="http://schemas.openxmlformats.org/officeDocument/2006/relationships/font" Target="fonts/InterSemiBold-regular.fntdata"/><Relationship Id="rId16" Type="http://schemas.openxmlformats.org/officeDocument/2006/relationships/slide" Target="slides/slide10.xml"/><Relationship Id="rId19" Type="http://schemas.openxmlformats.org/officeDocument/2006/relationships/font" Target="fonts/InterSemiBold-italic.fntdata"/><Relationship Id="rId18" Type="http://schemas.openxmlformats.org/officeDocument/2006/relationships/font" Target="fonts/Inter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7.png"/><Relationship Id="rId7"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image" Target="../media/image25.png"/><Relationship Id="rId5" Type="http://schemas.openxmlformats.org/officeDocument/2006/relationships/image" Target="../media/image20.png"/><Relationship Id="rId6" Type="http://schemas.openxmlformats.org/officeDocument/2006/relationships/image" Target="../media/image18.png"/><Relationship Id="rId7" Type="http://schemas.openxmlformats.org/officeDocument/2006/relationships/image" Target="../media/image21.png"/><Relationship Id="rId8"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pic>
        <p:nvPicPr>
          <p:cNvPr descr="image.png"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85" name="Google Shape;85;p13"/>
          <p:cNvPicPr preferRelativeResize="0"/>
          <p:nvPr/>
        </p:nvPicPr>
        <p:blipFill rotWithShape="1">
          <a:blip r:embed="rId4">
            <a:alphaModFix/>
          </a:blip>
          <a:srcRect b="0" l="0" r="0" t="0"/>
          <a:stretch/>
        </p:blipFill>
        <p:spPr>
          <a:xfrm>
            <a:off x="771525" y="4523333"/>
            <a:ext cx="10648950" cy="390525"/>
          </a:xfrm>
          <a:prstGeom prst="rect">
            <a:avLst/>
          </a:prstGeom>
          <a:noFill/>
          <a:ln>
            <a:noFill/>
          </a:ln>
        </p:spPr>
      </p:pic>
      <p:sp>
        <p:nvSpPr>
          <p:cNvPr id="86" name="Google Shape;86;p13"/>
          <p:cNvSpPr/>
          <p:nvPr/>
        </p:nvSpPr>
        <p:spPr>
          <a:xfrm>
            <a:off x="771525" y="1944141"/>
            <a:ext cx="762000" cy="38100"/>
          </a:xfrm>
          <a:prstGeom prst="rect">
            <a:avLst/>
          </a:prstGeom>
          <a:solidFill>
            <a:srgbClr val="0D9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7" name="Google Shape;87;p13"/>
          <p:cNvSpPr txBox="1"/>
          <p:nvPr/>
        </p:nvSpPr>
        <p:spPr>
          <a:xfrm>
            <a:off x="771525" y="2267991"/>
            <a:ext cx="4030503" cy="1226641"/>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4200" u="none" cap="none" strike="noStrike">
                <a:solidFill>
                  <a:srgbClr val="FFFFFF"/>
                </a:solidFill>
                <a:latin typeface="Playfair Display"/>
                <a:ea typeface="Playfair Display"/>
                <a:cs typeface="Playfair Display"/>
                <a:sym typeface="Playfair Display"/>
              </a:rPr>
              <a:t>Fruit of the</a:t>
            </a:r>
            <a:br>
              <a:rPr b="0" i="0" lang="en-US" sz="1800" u="none" cap="none" strike="noStrike">
                <a:solidFill>
                  <a:schemeClr val="dk1"/>
                </a:solidFill>
                <a:latin typeface="Calibri"/>
                <a:ea typeface="Calibri"/>
                <a:cs typeface="Calibri"/>
                <a:sym typeface="Calibri"/>
              </a:rPr>
            </a:br>
            <a:r>
              <a:rPr b="1" i="0" lang="en-US" sz="4200" u="none" cap="none" strike="noStrike">
                <a:solidFill>
                  <a:srgbClr val="FFFFFF"/>
                </a:solidFill>
                <a:latin typeface="Playfair Display"/>
                <a:ea typeface="Playfair Display"/>
                <a:cs typeface="Playfair Display"/>
                <a:sym typeface="Playfair Display"/>
              </a:rPr>
              <a:t> Poisonous Data</a:t>
            </a:r>
            <a:endParaRPr/>
          </a:p>
        </p:txBody>
      </p:sp>
      <p:sp>
        <p:nvSpPr>
          <p:cNvPr id="88" name="Google Shape;88;p13"/>
          <p:cNvSpPr txBox="1"/>
          <p:nvPr/>
        </p:nvSpPr>
        <p:spPr>
          <a:xfrm>
            <a:off x="771525" y="3723233"/>
            <a:ext cx="6353100" cy="3048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E2F1E7"/>
                </a:solidFill>
                <a:latin typeface="Inter"/>
                <a:ea typeface="Inter"/>
                <a:cs typeface="Inter"/>
                <a:sym typeface="Inter"/>
              </a:rPr>
              <a:t>The Case for an Administrative Exclusionary Rule in FDA AI Approvals</a:t>
            </a:r>
            <a:endParaRPr/>
          </a:p>
        </p:txBody>
      </p:sp>
      <p:sp>
        <p:nvSpPr>
          <p:cNvPr id="89" name="Google Shape;89;p13"/>
          <p:cNvSpPr txBox="1"/>
          <p:nvPr/>
        </p:nvSpPr>
        <p:spPr>
          <a:xfrm>
            <a:off x="771525" y="4723349"/>
            <a:ext cx="2487000" cy="215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u="none" cap="none" strike="noStrike">
                <a:solidFill>
                  <a:srgbClr val="9CA3AF"/>
                </a:solidFill>
                <a:latin typeface="Inter"/>
                <a:ea typeface="Inter"/>
                <a:cs typeface="Inter"/>
                <a:sym typeface="Inter"/>
              </a:rPr>
              <a:t>Presenter: </a:t>
            </a:r>
            <a:r>
              <a:rPr b="0" i="0" lang="en-US" u="none" cap="none" strike="noStrike">
                <a:solidFill>
                  <a:srgbClr val="F3F4F6"/>
                </a:solidFill>
                <a:latin typeface="Inter Medium"/>
                <a:ea typeface="Inter Medium"/>
                <a:cs typeface="Inter Medium"/>
                <a:sym typeface="Inter Medium"/>
              </a:rPr>
              <a:t>Gary Hsuanyu Liu</a:t>
            </a:r>
            <a:endParaRPr/>
          </a:p>
        </p:txBody>
      </p:sp>
      <p:sp>
        <p:nvSpPr>
          <p:cNvPr id="90" name="Google Shape;90;p13"/>
          <p:cNvSpPr txBox="1"/>
          <p:nvPr/>
        </p:nvSpPr>
        <p:spPr>
          <a:xfrm>
            <a:off x="3657600" y="4723352"/>
            <a:ext cx="3876000" cy="215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u="none" cap="none" strike="noStrike">
                <a:solidFill>
                  <a:srgbClr val="F3F4F6"/>
                </a:solidFill>
                <a:latin typeface="Inter Medium"/>
                <a:ea typeface="Inter Medium"/>
                <a:cs typeface="Inter Medium"/>
                <a:sym typeface="Inter Medium"/>
              </a:rPr>
              <a:t>Washington University School of Law</a:t>
            </a:r>
            <a:endParaRPr/>
          </a:p>
        </p:txBody>
      </p:sp>
      <p:sp>
        <p:nvSpPr>
          <p:cNvPr id="91" name="Google Shape;91;p13"/>
          <p:cNvSpPr txBox="1"/>
          <p:nvPr/>
        </p:nvSpPr>
        <p:spPr>
          <a:xfrm>
            <a:off x="7972425" y="4723350"/>
            <a:ext cx="3790500" cy="215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u="none" cap="none" strike="noStrike">
                <a:solidFill>
                  <a:srgbClr val="F3F4F6"/>
                </a:solidFill>
                <a:latin typeface="Inter Medium"/>
                <a:ea typeface="Inter Medium"/>
                <a:cs typeface="Inter Medium"/>
                <a:sym typeface="Inter Medium"/>
              </a:rPr>
              <a:t>Health Law Professors Conference 2026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image.png" id="220" name="Google Shape;220;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1" name="Google Shape;221;p22"/>
          <p:cNvSpPr txBox="1"/>
          <p:nvPr/>
        </p:nvSpPr>
        <p:spPr>
          <a:xfrm>
            <a:off x="771525" y="771525"/>
            <a:ext cx="5290661" cy="4857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FFFFFF"/>
                </a:solidFill>
                <a:latin typeface="Playfair Display"/>
                <a:ea typeface="Playfair Display"/>
                <a:cs typeface="Playfair Display"/>
                <a:sym typeface="Playfair Display"/>
              </a:rPr>
              <a:t>Trustworthy Medical AI</a:t>
            </a:r>
            <a:endParaRPr/>
          </a:p>
        </p:txBody>
      </p:sp>
      <p:pic>
        <p:nvPicPr>
          <p:cNvPr id="222" name="Google Shape;222;p22"/>
          <p:cNvPicPr preferRelativeResize="0"/>
          <p:nvPr/>
        </p:nvPicPr>
        <p:blipFill rotWithShape="1">
          <a:blip r:embed="rId4">
            <a:alphaModFix/>
          </a:blip>
          <a:srcRect b="0" l="7705" r="7714" t="0"/>
          <a:stretch/>
        </p:blipFill>
        <p:spPr>
          <a:xfrm>
            <a:off x="6381750" y="9525"/>
            <a:ext cx="5800724" cy="6858001"/>
          </a:xfrm>
          <a:prstGeom prst="rect">
            <a:avLst/>
          </a:prstGeom>
          <a:noFill/>
          <a:ln>
            <a:noFill/>
          </a:ln>
        </p:spPr>
      </p:pic>
      <p:sp>
        <p:nvSpPr>
          <p:cNvPr id="223" name="Google Shape;223;p22"/>
          <p:cNvSpPr txBox="1"/>
          <p:nvPr/>
        </p:nvSpPr>
        <p:spPr>
          <a:xfrm>
            <a:off x="771525" y="2432893"/>
            <a:ext cx="5290661" cy="3524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2100" u="none" cap="none" strike="noStrike">
                <a:solidFill>
                  <a:srgbClr val="FBBF24"/>
                </a:solidFill>
                <a:latin typeface="Playfair Display SemiBold"/>
                <a:ea typeface="Playfair Display SemiBold"/>
                <a:cs typeface="Playfair Display SemiBold"/>
                <a:sym typeface="Playfair Display SemiBold"/>
              </a:rPr>
              <a:t>Innovation with Integrity</a:t>
            </a:r>
            <a:endParaRPr/>
          </a:p>
        </p:txBody>
      </p:sp>
      <p:sp>
        <p:nvSpPr>
          <p:cNvPr id="224" name="Google Shape;224;p22"/>
          <p:cNvSpPr txBox="1"/>
          <p:nvPr/>
        </p:nvSpPr>
        <p:spPr>
          <a:xfrm>
            <a:off x="771525" y="2928193"/>
            <a:ext cx="5038800" cy="9483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None/>
            </a:pPr>
            <a:r>
              <a:rPr b="0" i="0" lang="en-US" u="none" cap="none" strike="noStrike">
                <a:solidFill>
                  <a:srgbClr val="D1D5DB"/>
                </a:solidFill>
                <a:latin typeface="Inter"/>
                <a:ea typeface="Inter"/>
                <a:cs typeface="Inter"/>
                <a:sym typeface="Inter"/>
              </a:rPr>
              <a:t>The core goal of an administrative exclusionary rule is not to slow down medical progress, but to ensure that AI-driven breakthroughs are built on clean, lawful evidence.</a:t>
            </a:r>
            <a:endParaRPr/>
          </a:p>
        </p:txBody>
      </p:sp>
      <p:sp>
        <p:nvSpPr>
          <p:cNvPr id="225" name="Google Shape;225;p22"/>
          <p:cNvSpPr txBox="1"/>
          <p:nvPr/>
        </p:nvSpPr>
        <p:spPr>
          <a:xfrm>
            <a:off x="771525" y="4019384"/>
            <a:ext cx="5038800" cy="13146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None/>
            </a:pPr>
            <a:r>
              <a:rPr b="0" i="0" lang="en-US" u="none" cap="none" strike="noStrike">
                <a:solidFill>
                  <a:srgbClr val="D1D5DB"/>
                </a:solidFill>
                <a:latin typeface="Inter"/>
                <a:ea typeface="Inter"/>
                <a:cs typeface="Inter"/>
                <a:sym typeface="Inter"/>
              </a:rPr>
              <a:t>By enforcing strict data loyalty and legal provenance, we safeguard both scientific validity and patient civil liberties. There can be no black-box medicine without structural accountability.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descr="image.png" id="96" name="Google Shape;96;p1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97" name="Google Shape;97;p14"/>
          <p:cNvPicPr preferRelativeResize="0"/>
          <p:nvPr/>
        </p:nvPicPr>
        <p:blipFill rotWithShape="1">
          <a:blip r:embed="rId4">
            <a:alphaModFix/>
          </a:blip>
          <a:srcRect b="0" l="0" r="0" t="0"/>
          <a:stretch/>
        </p:blipFill>
        <p:spPr>
          <a:xfrm>
            <a:off x="6381750" y="2005012"/>
            <a:ext cx="5038725" cy="3619500"/>
          </a:xfrm>
          <a:prstGeom prst="rect">
            <a:avLst/>
          </a:prstGeom>
          <a:noFill/>
          <a:ln>
            <a:noFill/>
          </a:ln>
        </p:spPr>
      </p:pic>
      <p:sp>
        <p:nvSpPr>
          <p:cNvPr id="98" name="Google Shape;98;p14"/>
          <p:cNvSpPr txBox="1"/>
          <p:nvPr/>
        </p:nvSpPr>
        <p:spPr>
          <a:xfrm>
            <a:off x="1104900" y="2252960"/>
            <a:ext cx="4705200" cy="9051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u="none" cap="none" strike="noStrike">
                <a:solidFill>
                  <a:srgbClr val="FFFFFF"/>
                </a:solidFill>
                <a:latin typeface="Inter SemiBold"/>
                <a:ea typeface="Inter SemiBold"/>
                <a:cs typeface="Inter SemiBold"/>
                <a:sym typeface="Inter SemiBold"/>
              </a:rPr>
              <a:t>The Core Dilemma</a:t>
            </a:r>
            <a:r>
              <a:rPr b="0" i="0" lang="en-US" u="none" cap="none" strike="noStrike">
                <a:solidFill>
                  <a:srgbClr val="D1D5DB"/>
                </a:solidFill>
                <a:latin typeface="Inter"/>
                <a:ea typeface="Inter"/>
                <a:cs typeface="Inter"/>
                <a:sym typeface="Inter"/>
              </a:rPr>
              <a:t> Should illegally collected health datasets ever be permitted to support official regulatory approvals?</a:t>
            </a:r>
            <a:endParaRPr/>
          </a:p>
        </p:txBody>
      </p:sp>
      <p:sp>
        <p:nvSpPr>
          <p:cNvPr id="99" name="Google Shape;99;p14"/>
          <p:cNvSpPr txBox="1"/>
          <p:nvPr/>
        </p:nvSpPr>
        <p:spPr>
          <a:xfrm>
            <a:off x="1104825" y="3430026"/>
            <a:ext cx="4705200" cy="9051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u="none" cap="none" strike="noStrike">
                <a:solidFill>
                  <a:srgbClr val="FFFFFF"/>
                </a:solidFill>
                <a:latin typeface="Inter SemiBold"/>
                <a:ea typeface="Inter SemiBold"/>
                <a:cs typeface="Inter SemiBold"/>
                <a:sym typeface="Inter SemiBold"/>
              </a:rPr>
              <a:t>Insatiable Demand</a:t>
            </a:r>
            <a:r>
              <a:rPr b="0" i="0" lang="en-US" u="none" cap="none" strike="noStrike">
                <a:solidFill>
                  <a:srgbClr val="D1D5DB"/>
                </a:solidFill>
                <a:latin typeface="Inter"/>
                <a:ea typeface="Inter"/>
                <a:cs typeface="Inter"/>
                <a:sym typeface="Inter"/>
              </a:rPr>
              <a:t> Modern clinical AI demands massive, continuous streams of real-world sensitive health data to train effectively.</a:t>
            </a:r>
            <a:endParaRPr/>
          </a:p>
        </p:txBody>
      </p:sp>
      <p:sp>
        <p:nvSpPr>
          <p:cNvPr id="100" name="Google Shape;100;p14"/>
          <p:cNvSpPr txBox="1"/>
          <p:nvPr/>
        </p:nvSpPr>
        <p:spPr>
          <a:xfrm>
            <a:off x="1104900" y="4601742"/>
            <a:ext cx="4705200" cy="9051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u="none" cap="none" strike="noStrike">
                <a:solidFill>
                  <a:srgbClr val="FFFFFF"/>
                </a:solidFill>
                <a:latin typeface="Inter SemiBold"/>
                <a:ea typeface="Inter SemiBold"/>
                <a:cs typeface="Inter SemiBold"/>
                <a:sym typeface="Inter SemiBold"/>
              </a:rPr>
              <a:t>Unlawful Origins</a:t>
            </a:r>
            <a:r>
              <a:rPr b="0" i="0" lang="en-US" u="none" cap="none" strike="noStrike">
                <a:solidFill>
                  <a:srgbClr val="D1D5DB"/>
                </a:solidFill>
                <a:latin typeface="Inter"/>
                <a:ea typeface="Inter"/>
                <a:cs typeface="Inter"/>
                <a:sym typeface="Inter"/>
              </a:rPr>
              <a:t> Opaque brokerage networks hide data provenance; de-identification masks ethical issues but never erases unlawful origin.</a:t>
            </a:r>
            <a:endParaRPr/>
          </a:p>
        </p:txBody>
      </p:sp>
      <p:pic>
        <p:nvPicPr>
          <p:cNvPr descr="image.png" id="101" name="Google Shape;101;p14"/>
          <p:cNvPicPr preferRelativeResize="0"/>
          <p:nvPr/>
        </p:nvPicPr>
        <p:blipFill rotWithShape="1">
          <a:blip r:embed="rId5">
            <a:alphaModFix/>
          </a:blip>
          <a:srcRect b="0" l="0" r="0" t="0"/>
          <a:stretch/>
        </p:blipFill>
        <p:spPr>
          <a:xfrm>
            <a:off x="6391275" y="2014537"/>
            <a:ext cx="5019675" cy="3600450"/>
          </a:xfrm>
          <a:prstGeom prst="rect">
            <a:avLst/>
          </a:prstGeom>
          <a:noFill/>
          <a:ln>
            <a:noFill/>
          </a:ln>
        </p:spPr>
      </p:pic>
      <p:pic>
        <p:nvPicPr>
          <p:cNvPr descr="image.png" id="102" name="Google Shape;102;p14"/>
          <p:cNvPicPr preferRelativeResize="0"/>
          <p:nvPr/>
        </p:nvPicPr>
        <p:blipFill rotWithShape="1">
          <a:blip r:embed="rId6">
            <a:alphaModFix/>
          </a:blip>
          <a:srcRect b="0" l="0" r="0" t="0"/>
          <a:stretch/>
        </p:blipFill>
        <p:spPr>
          <a:xfrm>
            <a:off x="771525" y="2286297"/>
            <a:ext cx="171450" cy="180975"/>
          </a:xfrm>
          <a:prstGeom prst="rect">
            <a:avLst/>
          </a:prstGeom>
          <a:noFill/>
          <a:ln>
            <a:noFill/>
          </a:ln>
        </p:spPr>
      </p:pic>
      <p:pic>
        <p:nvPicPr>
          <p:cNvPr descr="image.png" id="103" name="Google Shape;103;p14"/>
          <p:cNvPicPr preferRelativeResize="0"/>
          <p:nvPr/>
        </p:nvPicPr>
        <p:blipFill rotWithShape="1">
          <a:blip r:embed="rId7">
            <a:alphaModFix/>
          </a:blip>
          <a:srcRect b="0" l="0" r="0" t="0"/>
          <a:stretch/>
        </p:blipFill>
        <p:spPr>
          <a:xfrm>
            <a:off x="771538" y="3444014"/>
            <a:ext cx="171450" cy="180975"/>
          </a:xfrm>
          <a:prstGeom prst="rect">
            <a:avLst/>
          </a:prstGeom>
          <a:noFill/>
          <a:ln>
            <a:noFill/>
          </a:ln>
        </p:spPr>
      </p:pic>
      <p:pic>
        <p:nvPicPr>
          <p:cNvPr descr="image.png" id="104" name="Google Shape;104;p14"/>
          <p:cNvPicPr preferRelativeResize="0"/>
          <p:nvPr/>
        </p:nvPicPr>
        <p:blipFill rotWithShape="1">
          <a:blip r:embed="rId8">
            <a:alphaModFix/>
          </a:blip>
          <a:srcRect b="0" l="0" r="0" t="0"/>
          <a:stretch/>
        </p:blipFill>
        <p:spPr>
          <a:xfrm>
            <a:off x="747713" y="4601755"/>
            <a:ext cx="219075" cy="180975"/>
          </a:xfrm>
          <a:prstGeom prst="rect">
            <a:avLst/>
          </a:prstGeom>
          <a:noFill/>
          <a:ln>
            <a:noFill/>
          </a:ln>
        </p:spPr>
      </p:pic>
      <p:sp>
        <p:nvSpPr>
          <p:cNvPr id="105" name="Google Shape;105;p14"/>
          <p:cNvSpPr txBox="1"/>
          <p:nvPr/>
        </p:nvSpPr>
        <p:spPr>
          <a:xfrm>
            <a:off x="771525" y="581025"/>
            <a:ext cx="11181397" cy="4857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FFFFFF"/>
                </a:solidFill>
                <a:latin typeface="Playfair Display"/>
                <a:ea typeface="Playfair Display"/>
                <a:cs typeface="Playfair Display"/>
                <a:sym typeface="Playfair Display"/>
              </a:rPr>
              <a:t>The Real-World Stakes of AI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image.png" id="110" name="Google Shape;110;p15"/>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111" name="Google Shape;111;p15"/>
          <p:cNvGraphicFramePr/>
          <p:nvPr/>
        </p:nvGraphicFramePr>
        <p:xfrm>
          <a:off x="771525" y="2091779"/>
          <a:ext cx="3000000" cy="3000000"/>
        </p:xfrm>
        <a:graphic>
          <a:graphicData uri="http://schemas.openxmlformats.org/drawingml/2006/table">
            <a:tbl>
              <a:tblPr bandRow="1" firstRow="1">
                <a:noFill/>
                <a:tableStyleId>{0D7E16FE-19E4-43D9-9518-DACD31EE55E9}</a:tableStyleId>
              </a:tblPr>
              <a:tblGrid>
                <a:gridCol w="2616250"/>
                <a:gridCol w="3976100"/>
                <a:gridCol w="4056600"/>
              </a:tblGrid>
              <a:tr h="934050">
                <a:tc>
                  <a:txBody>
                    <a:bodyPr/>
                    <a:lstStyle/>
                    <a:p>
                      <a:pPr indent="0" lvl="0" marL="0" marR="0" rtl="0" algn="l">
                        <a:spcBef>
                          <a:spcPts val="0"/>
                        </a:spcBef>
                        <a:spcAft>
                          <a:spcPts val="0"/>
                        </a:spcAft>
                        <a:buNone/>
                      </a:pPr>
                      <a:r>
                        <a:rPr b="1" i="0" lang="en-US" sz="1500" u="none" cap="none" strike="noStrike">
                          <a:solidFill>
                            <a:srgbClr val="FFFFFF"/>
                          </a:solidFill>
                          <a:latin typeface="Playfair Display"/>
                          <a:ea typeface="Playfair Display"/>
                          <a:cs typeface="Playfair Display"/>
                          <a:sym typeface="Playfair Display"/>
                        </a:rPr>
                        <a:t>Regulatory Agency</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b="1" i="0" lang="en-US" sz="1500" u="none" cap="none" strike="noStrike">
                          <a:solidFill>
                            <a:srgbClr val="FFFFFF"/>
                          </a:solidFill>
                          <a:latin typeface="Playfair Display"/>
                          <a:ea typeface="Playfair Display"/>
                          <a:cs typeface="Playfair Display"/>
                          <a:sym typeface="Playfair Display"/>
                        </a:rPr>
                        <a:t>Primary Focus &amp; Mandate</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b="1" i="0" lang="en-US" sz="1500" u="none" cap="none" strike="noStrike">
                          <a:solidFill>
                            <a:srgbClr val="FFFFFF"/>
                          </a:solidFill>
                          <a:latin typeface="Playfair Display"/>
                          <a:ea typeface="Playfair Display"/>
                          <a:cs typeface="Playfair Display"/>
                          <a:sym typeface="Playfair Display"/>
                        </a:rPr>
                        <a:t>Evidentiary Blindspot</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r>
              <a:tr h="934050">
                <a:tc>
                  <a:txBody>
                    <a:bodyPr/>
                    <a:lstStyle/>
                    <a:p>
                      <a:pPr indent="0" lvl="0" marL="0" marR="0" rtl="0" algn="l">
                        <a:spcBef>
                          <a:spcPts val="0"/>
                        </a:spcBef>
                        <a:spcAft>
                          <a:spcPts val="0"/>
                        </a:spcAft>
                        <a:buNone/>
                      </a:pPr>
                      <a:r>
                        <a:rPr b="1" i="0" lang="en-US" u="none" cap="none" strike="noStrike">
                          <a:solidFill>
                            <a:srgbClr val="2DD4BF"/>
                          </a:solidFill>
                          <a:latin typeface="Inter"/>
                          <a:ea typeface="Inter"/>
                          <a:cs typeface="Inter"/>
                          <a:sym typeface="Inter"/>
                        </a:rPr>
                        <a:t>Food &amp; Drug Administration (FDA)</a:t>
                      </a:r>
                      <a:endParaRPr>
                        <a:solidFill>
                          <a:srgbClr val="2DD4BF"/>
                        </a:solidFill>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b="0" i="0" lang="en-US" u="none" cap="none" strike="noStrike">
                          <a:solidFill>
                            <a:srgbClr val="9CA3AF"/>
                          </a:solidFill>
                          <a:latin typeface="Inter"/>
                          <a:ea typeface="Inter"/>
                          <a:cs typeface="Inter"/>
                          <a:sym typeface="Inter"/>
                        </a:rPr>
                        <a:t>Is the generated AI evidence clinically useful, safe, and statistically sound?</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b="0" i="0" lang="en-US" u="none" cap="none" strike="noStrike">
                          <a:solidFill>
                            <a:srgbClr val="9CA3AF"/>
                          </a:solidFill>
                          <a:latin typeface="Inter"/>
                          <a:ea typeface="Inter"/>
                          <a:cs typeface="Inter"/>
                          <a:sym typeface="Inter"/>
                        </a:rPr>
                        <a:t>Was the underlying training data gathered lawfully and ethically?</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r>
              <a:tr h="934050">
                <a:tc>
                  <a:txBody>
                    <a:bodyPr/>
                    <a:lstStyle/>
                    <a:p>
                      <a:pPr indent="0" lvl="0" marL="0" marR="0" rtl="0" algn="l">
                        <a:spcBef>
                          <a:spcPts val="0"/>
                        </a:spcBef>
                        <a:spcAft>
                          <a:spcPts val="0"/>
                        </a:spcAft>
                        <a:buNone/>
                      </a:pPr>
                      <a:r>
                        <a:rPr b="1" i="0" lang="en-US" u="none" cap="none" strike="noStrike">
                          <a:solidFill>
                            <a:srgbClr val="2DD4BF"/>
                          </a:solidFill>
                          <a:latin typeface="Inter"/>
                          <a:ea typeface="Inter"/>
                          <a:cs typeface="Inter"/>
                          <a:sym typeface="Inter"/>
                        </a:rPr>
                        <a:t>Federal Trade Commission (FTC)</a:t>
                      </a:r>
                      <a:endParaRPr>
                        <a:solidFill>
                          <a:srgbClr val="2DD4BF"/>
                        </a:solidFill>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b="0" i="0" lang="en-US" u="none" cap="none" strike="noStrike">
                          <a:solidFill>
                            <a:srgbClr val="9CA3AF"/>
                          </a:solidFill>
                          <a:latin typeface="Inter"/>
                          <a:ea typeface="Inter"/>
                          <a:cs typeface="Inter"/>
                          <a:sym typeface="Inter"/>
                        </a:rPr>
                        <a:t>Was the initial data collection deceptive, unfair, or a violation of privacy?</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b="0" i="0" lang="en-US" u="none" cap="none" strike="noStrike">
                          <a:solidFill>
                            <a:srgbClr val="9CA3AF"/>
                          </a:solidFill>
                          <a:latin typeface="Inter"/>
                          <a:ea typeface="Inter"/>
                          <a:cs typeface="Inter"/>
                          <a:sym typeface="Inter"/>
                        </a:rPr>
                        <a:t>Will the FDA subsequently rely on this tainted data to authorize AI models?</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r>
            </a:tbl>
          </a:graphicData>
        </a:graphic>
      </p:graphicFrame>
      <p:sp>
        <p:nvSpPr>
          <p:cNvPr id="112" name="Google Shape;112;p15"/>
          <p:cNvSpPr/>
          <p:nvPr/>
        </p:nvSpPr>
        <p:spPr>
          <a:xfrm>
            <a:off x="771525" y="2849016"/>
            <a:ext cx="2616249" cy="95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3" name="Google Shape;113;p15"/>
          <p:cNvSpPr/>
          <p:nvPr/>
        </p:nvSpPr>
        <p:spPr>
          <a:xfrm>
            <a:off x="3387774" y="2849016"/>
            <a:ext cx="3976092" cy="95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4" name="Google Shape;114;p15"/>
          <p:cNvSpPr/>
          <p:nvPr/>
        </p:nvSpPr>
        <p:spPr>
          <a:xfrm>
            <a:off x="7363866" y="2849016"/>
            <a:ext cx="4056608" cy="95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5" name="Google Shape;115;p15"/>
          <p:cNvSpPr txBox="1"/>
          <p:nvPr/>
        </p:nvSpPr>
        <p:spPr>
          <a:xfrm>
            <a:off x="771525" y="5179665"/>
            <a:ext cx="10649100" cy="215400"/>
          </a:xfrm>
          <a:prstGeom prst="rect">
            <a:avLst/>
          </a:prstGeom>
          <a:noFill/>
          <a:ln>
            <a:noFill/>
          </a:ln>
        </p:spPr>
        <p:txBody>
          <a:bodyPr anchorCtr="0" anchor="t" bIns="0" lIns="152400" spcFirstLastPara="1" rIns="0" wrap="square" tIns="0">
            <a:spAutoFit/>
          </a:bodyPr>
          <a:lstStyle/>
          <a:p>
            <a:pPr indent="0" lvl="0" marL="0" marR="0" rtl="0" algn="ctr">
              <a:lnSpc>
                <a:spcPct val="160000"/>
              </a:lnSpc>
              <a:spcBef>
                <a:spcPts val="0"/>
              </a:spcBef>
              <a:spcAft>
                <a:spcPts val="0"/>
              </a:spcAft>
              <a:buNone/>
            </a:pPr>
            <a:r>
              <a:rPr b="0" i="0" lang="en-US" u="none" cap="none" strike="noStrike">
                <a:solidFill>
                  <a:srgbClr val="FBBF24"/>
                </a:solidFill>
                <a:latin typeface="Inter SemiBold"/>
                <a:ea typeface="Inter SemiBold"/>
                <a:cs typeface="Inter SemiBold"/>
                <a:sym typeface="Inter SemiBold"/>
              </a:rPr>
              <a:t>The regulatory gap is not technical—it is institutional. The agencies do not coordinate on data integrity.</a:t>
            </a:r>
            <a:endParaRPr/>
          </a:p>
        </p:txBody>
      </p:sp>
      <p:sp>
        <p:nvSpPr>
          <p:cNvPr id="116" name="Google Shape;116;p15"/>
          <p:cNvSpPr/>
          <p:nvPr/>
        </p:nvSpPr>
        <p:spPr>
          <a:xfrm>
            <a:off x="771525" y="3864322"/>
            <a:ext cx="2616249" cy="95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7" name="Google Shape;117;p15"/>
          <p:cNvSpPr/>
          <p:nvPr/>
        </p:nvSpPr>
        <p:spPr>
          <a:xfrm>
            <a:off x="3387774" y="3864322"/>
            <a:ext cx="3976092" cy="95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8" name="Google Shape;118;p15"/>
          <p:cNvSpPr/>
          <p:nvPr/>
        </p:nvSpPr>
        <p:spPr>
          <a:xfrm>
            <a:off x="7363866" y="3864322"/>
            <a:ext cx="4056608" cy="95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9" name="Google Shape;119;p15"/>
          <p:cNvSpPr/>
          <p:nvPr/>
        </p:nvSpPr>
        <p:spPr>
          <a:xfrm>
            <a:off x="771525" y="4879627"/>
            <a:ext cx="2616249" cy="95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0" name="Google Shape;120;p15"/>
          <p:cNvSpPr/>
          <p:nvPr/>
        </p:nvSpPr>
        <p:spPr>
          <a:xfrm>
            <a:off x="3387774" y="4879627"/>
            <a:ext cx="3976092" cy="95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1" name="Google Shape;121;p15"/>
          <p:cNvSpPr/>
          <p:nvPr/>
        </p:nvSpPr>
        <p:spPr>
          <a:xfrm>
            <a:off x="7363866" y="4879627"/>
            <a:ext cx="4056608" cy="95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122" name="Google Shape;122;p15"/>
          <p:cNvPicPr preferRelativeResize="0"/>
          <p:nvPr/>
        </p:nvPicPr>
        <p:blipFill rotWithShape="1">
          <a:blip r:embed="rId4">
            <a:alphaModFix/>
          </a:blip>
          <a:srcRect b="0" l="0" r="0" t="0"/>
          <a:stretch/>
        </p:blipFill>
        <p:spPr>
          <a:xfrm>
            <a:off x="1576887" y="5211165"/>
            <a:ext cx="152400" cy="152400"/>
          </a:xfrm>
          <a:prstGeom prst="rect">
            <a:avLst/>
          </a:prstGeom>
          <a:noFill/>
          <a:ln>
            <a:noFill/>
          </a:ln>
        </p:spPr>
      </p:pic>
      <p:sp>
        <p:nvSpPr>
          <p:cNvPr id="123" name="Google Shape;123;p15"/>
          <p:cNvSpPr txBox="1"/>
          <p:nvPr/>
        </p:nvSpPr>
        <p:spPr>
          <a:xfrm>
            <a:off x="771525" y="581025"/>
            <a:ext cx="11181397" cy="4857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FFFFFF"/>
                </a:solidFill>
                <a:latin typeface="Playfair Display"/>
                <a:ea typeface="Playfair Display"/>
                <a:cs typeface="Playfair Display"/>
                <a:sym typeface="Playfair Display"/>
              </a:rPr>
              <a:t>The Institutional Regulatory Gap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image.png" id="128" name="Google Shape;128;p1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29" name="Google Shape;129;p16"/>
          <p:cNvPicPr preferRelativeResize="0"/>
          <p:nvPr/>
        </p:nvPicPr>
        <p:blipFill rotWithShape="1">
          <a:blip r:embed="rId4">
            <a:alphaModFix/>
          </a:blip>
          <a:srcRect b="0" l="0" r="0" t="0"/>
          <a:stretch/>
        </p:blipFill>
        <p:spPr>
          <a:xfrm>
            <a:off x="771525" y="3795712"/>
            <a:ext cx="10648950" cy="38100"/>
          </a:xfrm>
          <a:prstGeom prst="rect">
            <a:avLst/>
          </a:prstGeom>
          <a:noFill/>
          <a:ln>
            <a:noFill/>
          </a:ln>
        </p:spPr>
      </p:pic>
      <p:pic>
        <p:nvPicPr>
          <p:cNvPr descr="image.png" id="130" name="Google Shape;130;p16"/>
          <p:cNvPicPr preferRelativeResize="0"/>
          <p:nvPr/>
        </p:nvPicPr>
        <p:blipFill rotWithShape="1">
          <a:blip r:embed="rId5">
            <a:alphaModFix/>
          </a:blip>
          <a:srcRect b="0" l="0" r="0" t="0"/>
          <a:stretch/>
        </p:blipFill>
        <p:spPr>
          <a:xfrm>
            <a:off x="771525" y="4100512"/>
            <a:ext cx="2342703" cy="1344662"/>
          </a:xfrm>
          <a:prstGeom prst="rect">
            <a:avLst/>
          </a:prstGeom>
          <a:noFill/>
          <a:ln>
            <a:noFill/>
          </a:ln>
        </p:spPr>
      </p:pic>
      <p:pic>
        <p:nvPicPr>
          <p:cNvPr descr="image.png" id="131" name="Google Shape;131;p16"/>
          <p:cNvPicPr preferRelativeResize="0"/>
          <p:nvPr/>
        </p:nvPicPr>
        <p:blipFill rotWithShape="1">
          <a:blip r:embed="rId6">
            <a:alphaModFix/>
          </a:blip>
          <a:srcRect b="0" l="0" r="0" t="0"/>
          <a:stretch/>
        </p:blipFill>
        <p:spPr>
          <a:xfrm>
            <a:off x="3540174" y="1900675"/>
            <a:ext cx="2342703" cy="1344662"/>
          </a:xfrm>
          <a:prstGeom prst="rect">
            <a:avLst/>
          </a:prstGeom>
          <a:noFill/>
          <a:ln>
            <a:noFill/>
          </a:ln>
        </p:spPr>
      </p:pic>
      <p:pic>
        <p:nvPicPr>
          <p:cNvPr descr="image.png" id="132" name="Google Shape;132;p16"/>
          <p:cNvPicPr preferRelativeResize="0"/>
          <p:nvPr/>
        </p:nvPicPr>
        <p:blipFill rotWithShape="1">
          <a:blip r:embed="rId7">
            <a:alphaModFix/>
          </a:blip>
          <a:srcRect b="0" l="0" r="0" t="0"/>
          <a:stretch/>
        </p:blipFill>
        <p:spPr>
          <a:xfrm>
            <a:off x="6308824" y="4100512"/>
            <a:ext cx="2342703" cy="1344662"/>
          </a:xfrm>
          <a:prstGeom prst="rect">
            <a:avLst/>
          </a:prstGeom>
          <a:noFill/>
          <a:ln>
            <a:noFill/>
          </a:ln>
        </p:spPr>
      </p:pic>
      <p:pic>
        <p:nvPicPr>
          <p:cNvPr descr="image.png" id="133" name="Google Shape;133;p16"/>
          <p:cNvPicPr preferRelativeResize="0"/>
          <p:nvPr/>
        </p:nvPicPr>
        <p:blipFill rotWithShape="1">
          <a:blip r:embed="rId8">
            <a:alphaModFix/>
          </a:blip>
          <a:srcRect b="0" l="0" r="0" t="0"/>
          <a:stretch/>
        </p:blipFill>
        <p:spPr>
          <a:xfrm>
            <a:off x="9077473" y="1604667"/>
            <a:ext cx="2342703" cy="1557932"/>
          </a:xfrm>
          <a:prstGeom prst="rect">
            <a:avLst/>
          </a:prstGeom>
          <a:noFill/>
          <a:ln>
            <a:noFill/>
          </a:ln>
        </p:spPr>
      </p:pic>
      <p:sp>
        <p:nvSpPr>
          <p:cNvPr id="134" name="Google Shape;134;p16"/>
          <p:cNvSpPr txBox="1"/>
          <p:nvPr/>
        </p:nvSpPr>
        <p:spPr>
          <a:xfrm>
            <a:off x="922983" y="4300537"/>
            <a:ext cx="2039786" cy="2286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1350" u="none" cap="none" strike="noStrike">
                <a:solidFill>
                  <a:srgbClr val="FBBF24"/>
                </a:solidFill>
                <a:latin typeface="Playfair Display SemiBold"/>
                <a:ea typeface="Playfair Display SemiBold"/>
                <a:cs typeface="Playfair Display SemiBold"/>
                <a:sym typeface="Playfair Display SemiBold"/>
              </a:rPr>
              <a:t>1. Extraction</a:t>
            </a:r>
            <a:endParaRPr/>
          </a:p>
        </p:txBody>
      </p:sp>
      <p:sp>
        <p:nvSpPr>
          <p:cNvPr id="135" name="Google Shape;135;p16"/>
          <p:cNvSpPr txBox="1"/>
          <p:nvPr/>
        </p:nvSpPr>
        <p:spPr>
          <a:xfrm>
            <a:off x="971550" y="4605337"/>
            <a:ext cx="1942800" cy="1249200"/>
          </a:xfrm>
          <a:prstGeom prst="rect">
            <a:avLst/>
          </a:prstGeom>
          <a:noFill/>
          <a:ln>
            <a:noFill/>
          </a:ln>
        </p:spPr>
        <p:txBody>
          <a:bodyPr anchorCtr="0" anchor="t" bIns="0" lIns="0" spcFirstLastPara="1" rIns="0" wrap="square" tIns="0">
            <a:spAutoFit/>
          </a:bodyPr>
          <a:lstStyle/>
          <a:p>
            <a:pPr indent="0" lvl="0" marL="0" marR="0" rtl="0" algn="ctr">
              <a:lnSpc>
                <a:spcPct val="159904"/>
              </a:lnSpc>
              <a:spcBef>
                <a:spcPts val="0"/>
              </a:spcBef>
              <a:spcAft>
                <a:spcPts val="0"/>
              </a:spcAft>
              <a:buNone/>
            </a:pPr>
            <a:r>
              <a:rPr b="0" i="0" lang="en-US" u="none" cap="none" strike="noStrike">
                <a:solidFill>
                  <a:srgbClr val="9CA3AF"/>
                </a:solidFill>
                <a:latin typeface="Inter"/>
                <a:ea typeface="Inter"/>
                <a:cs typeface="Inter"/>
                <a:sym typeface="Inter"/>
              </a:rPr>
              <a:t>Highly sensitive patient or location data is collected unfairly by modern trackers.</a:t>
            </a:r>
            <a:endParaRPr/>
          </a:p>
        </p:txBody>
      </p:sp>
      <p:sp>
        <p:nvSpPr>
          <p:cNvPr id="136" name="Google Shape;136;p16"/>
          <p:cNvSpPr txBox="1"/>
          <p:nvPr/>
        </p:nvSpPr>
        <p:spPr>
          <a:xfrm>
            <a:off x="3691633" y="2171100"/>
            <a:ext cx="2039700" cy="2079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1350" u="none" cap="none" strike="noStrike">
                <a:solidFill>
                  <a:srgbClr val="2DD4BF"/>
                </a:solidFill>
                <a:latin typeface="Playfair Display SemiBold"/>
                <a:ea typeface="Playfair Display SemiBold"/>
                <a:cs typeface="Playfair Display SemiBold"/>
                <a:sym typeface="Playfair Display SemiBold"/>
              </a:rPr>
              <a:t>2. Masking</a:t>
            </a:r>
            <a:endParaRPr/>
          </a:p>
        </p:txBody>
      </p:sp>
      <p:sp>
        <p:nvSpPr>
          <p:cNvPr id="137" name="Google Shape;137;p16"/>
          <p:cNvSpPr txBox="1"/>
          <p:nvPr/>
        </p:nvSpPr>
        <p:spPr>
          <a:xfrm>
            <a:off x="3740124" y="2462750"/>
            <a:ext cx="1942800" cy="1249200"/>
          </a:xfrm>
          <a:prstGeom prst="rect">
            <a:avLst/>
          </a:prstGeom>
          <a:noFill/>
          <a:ln>
            <a:noFill/>
          </a:ln>
        </p:spPr>
        <p:txBody>
          <a:bodyPr anchorCtr="0" anchor="t" bIns="0" lIns="0" spcFirstLastPara="1" rIns="0" wrap="square" tIns="0">
            <a:spAutoFit/>
          </a:bodyPr>
          <a:lstStyle/>
          <a:p>
            <a:pPr indent="0" lvl="0" marL="0" marR="0" rtl="0" algn="ctr">
              <a:lnSpc>
                <a:spcPct val="159904"/>
              </a:lnSpc>
              <a:spcBef>
                <a:spcPts val="0"/>
              </a:spcBef>
              <a:spcAft>
                <a:spcPts val="0"/>
              </a:spcAft>
              <a:buNone/>
            </a:pPr>
            <a:r>
              <a:rPr b="0" i="0" lang="en-US" u="none" cap="none" strike="noStrike">
                <a:solidFill>
                  <a:srgbClr val="9CA3AF"/>
                </a:solidFill>
                <a:latin typeface="Inter"/>
                <a:ea typeface="Inter"/>
                <a:cs typeface="Inter"/>
                <a:sym typeface="Inter"/>
              </a:rPr>
              <a:t>Data is de-identified and tokenized to create the illusion of clean anonymity.</a:t>
            </a:r>
            <a:endParaRPr/>
          </a:p>
        </p:txBody>
      </p:sp>
      <p:sp>
        <p:nvSpPr>
          <p:cNvPr id="138" name="Google Shape;138;p16"/>
          <p:cNvSpPr txBox="1"/>
          <p:nvPr/>
        </p:nvSpPr>
        <p:spPr>
          <a:xfrm>
            <a:off x="6460282" y="4300537"/>
            <a:ext cx="2039786" cy="2286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1350" u="none" cap="none" strike="noStrike">
                <a:solidFill>
                  <a:srgbClr val="FBBF24"/>
                </a:solidFill>
                <a:latin typeface="Playfair Display SemiBold"/>
                <a:ea typeface="Playfair Display SemiBold"/>
                <a:cs typeface="Playfair Display SemiBold"/>
                <a:sym typeface="Playfair Display SemiBold"/>
              </a:rPr>
              <a:t>3. Aggregation</a:t>
            </a:r>
            <a:endParaRPr/>
          </a:p>
        </p:txBody>
      </p:sp>
      <p:sp>
        <p:nvSpPr>
          <p:cNvPr id="139" name="Google Shape;139;p16"/>
          <p:cNvSpPr txBox="1"/>
          <p:nvPr/>
        </p:nvSpPr>
        <p:spPr>
          <a:xfrm>
            <a:off x="6508849" y="4605337"/>
            <a:ext cx="1942800" cy="1249200"/>
          </a:xfrm>
          <a:prstGeom prst="rect">
            <a:avLst/>
          </a:prstGeom>
          <a:noFill/>
          <a:ln>
            <a:noFill/>
          </a:ln>
        </p:spPr>
        <p:txBody>
          <a:bodyPr anchorCtr="0" anchor="t" bIns="0" lIns="0" spcFirstLastPara="1" rIns="0" wrap="square" tIns="0">
            <a:spAutoFit/>
          </a:bodyPr>
          <a:lstStyle/>
          <a:p>
            <a:pPr indent="0" lvl="0" marL="0" marR="0" rtl="0" algn="ctr">
              <a:lnSpc>
                <a:spcPct val="159904"/>
              </a:lnSpc>
              <a:spcBef>
                <a:spcPts val="0"/>
              </a:spcBef>
              <a:spcAft>
                <a:spcPts val="0"/>
              </a:spcAft>
              <a:buNone/>
            </a:pPr>
            <a:r>
              <a:rPr b="0" i="0" lang="en-US" u="none" cap="none" strike="noStrike">
                <a:solidFill>
                  <a:srgbClr val="9CA3AF"/>
                </a:solidFill>
                <a:latin typeface="Inter"/>
                <a:ea typeface="Inter"/>
                <a:cs typeface="Inter"/>
                <a:sym typeface="Inter"/>
              </a:rPr>
              <a:t>Commercial brokers pool and aggregate the data, obscuring illicit provenance.</a:t>
            </a:r>
            <a:endParaRPr/>
          </a:p>
        </p:txBody>
      </p:sp>
      <p:sp>
        <p:nvSpPr>
          <p:cNvPr id="140" name="Google Shape;140;p16"/>
          <p:cNvSpPr txBox="1"/>
          <p:nvPr/>
        </p:nvSpPr>
        <p:spPr>
          <a:xfrm>
            <a:off x="9228982" y="1900679"/>
            <a:ext cx="2039700" cy="2079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1350" u="none" cap="none" strike="noStrike">
                <a:solidFill>
                  <a:srgbClr val="2DD4BF"/>
                </a:solidFill>
                <a:latin typeface="Playfair Display SemiBold"/>
                <a:ea typeface="Playfair Display SemiBold"/>
                <a:cs typeface="Playfair Display SemiBold"/>
                <a:sym typeface="Playfair Display SemiBold"/>
              </a:rPr>
              <a:t>4. Validation</a:t>
            </a:r>
            <a:endParaRPr/>
          </a:p>
        </p:txBody>
      </p:sp>
      <p:sp>
        <p:nvSpPr>
          <p:cNvPr id="141" name="Google Shape;141;p16"/>
          <p:cNvSpPr txBox="1"/>
          <p:nvPr/>
        </p:nvSpPr>
        <p:spPr>
          <a:xfrm>
            <a:off x="9277423" y="2155192"/>
            <a:ext cx="1942800" cy="1593900"/>
          </a:xfrm>
          <a:prstGeom prst="rect">
            <a:avLst/>
          </a:prstGeom>
          <a:noFill/>
          <a:ln>
            <a:noFill/>
          </a:ln>
        </p:spPr>
        <p:txBody>
          <a:bodyPr anchorCtr="0" anchor="t" bIns="0" lIns="0" spcFirstLastPara="1" rIns="0" wrap="square" tIns="0">
            <a:spAutoFit/>
          </a:bodyPr>
          <a:lstStyle/>
          <a:p>
            <a:pPr indent="0" lvl="0" marL="0" marR="0" rtl="0" algn="ctr">
              <a:lnSpc>
                <a:spcPct val="159904"/>
              </a:lnSpc>
              <a:spcBef>
                <a:spcPts val="0"/>
              </a:spcBef>
              <a:spcAft>
                <a:spcPts val="0"/>
              </a:spcAft>
              <a:buNone/>
            </a:pPr>
            <a:r>
              <a:rPr b="0" i="0" lang="en-US" u="none" cap="none" strike="noStrike">
                <a:solidFill>
                  <a:srgbClr val="9CA3AF"/>
                </a:solidFill>
                <a:latin typeface="Inter"/>
                <a:ea typeface="Inter"/>
                <a:cs typeface="Inter"/>
                <a:sym typeface="Inter"/>
              </a:rPr>
              <a:t>Sponsors submit it as RWE; FDA accepts it, validating poisoned data as official science.</a:t>
            </a:r>
            <a:endParaRPr/>
          </a:p>
        </p:txBody>
      </p:sp>
      <p:sp>
        <p:nvSpPr>
          <p:cNvPr id="142" name="Google Shape;142;p16"/>
          <p:cNvSpPr txBox="1"/>
          <p:nvPr/>
        </p:nvSpPr>
        <p:spPr>
          <a:xfrm>
            <a:off x="771525" y="581025"/>
            <a:ext cx="11181397" cy="4857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FFFFFF"/>
                </a:solidFill>
                <a:latin typeface="Playfair Display"/>
                <a:ea typeface="Playfair Display"/>
                <a:cs typeface="Playfair Display"/>
                <a:sym typeface="Playfair Display"/>
              </a:rPr>
              <a:t>Epistemic Data Laundering</a:t>
            </a:r>
            <a:endParaRPr/>
          </a:p>
        </p:txBody>
      </p:sp>
      <p:sp>
        <p:nvSpPr>
          <p:cNvPr id="143" name="Google Shape;143;p16"/>
          <p:cNvSpPr/>
          <p:nvPr/>
        </p:nvSpPr>
        <p:spPr>
          <a:xfrm>
            <a:off x="1828576" y="3700462"/>
            <a:ext cx="228600" cy="228600"/>
          </a:xfrm>
          <a:prstGeom prst="roundRect">
            <a:avLst>
              <a:gd fmla="val 50000" name="adj"/>
            </a:avLst>
          </a:prstGeom>
          <a:solidFill>
            <a:srgbClr val="0B0F19"/>
          </a:solidFill>
          <a:ln cap="flat" cmpd="sng" w="38100">
            <a:solidFill>
              <a:srgbClr val="FBBF2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4" name="Google Shape;144;p16"/>
          <p:cNvSpPr/>
          <p:nvPr/>
        </p:nvSpPr>
        <p:spPr>
          <a:xfrm>
            <a:off x="4597226" y="3700462"/>
            <a:ext cx="228600" cy="228600"/>
          </a:xfrm>
          <a:prstGeom prst="roundRect">
            <a:avLst>
              <a:gd fmla="val 50000" name="adj"/>
            </a:avLst>
          </a:prstGeom>
          <a:solidFill>
            <a:srgbClr val="0B0F19"/>
          </a:solidFill>
          <a:ln cap="flat" cmpd="sng" w="38100">
            <a:solidFill>
              <a:srgbClr val="2DD4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5" name="Google Shape;145;p16"/>
          <p:cNvSpPr/>
          <p:nvPr/>
        </p:nvSpPr>
        <p:spPr>
          <a:xfrm>
            <a:off x="7365875" y="3700462"/>
            <a:ext cx="228600" cy="228600"/>
          </a:xfrm>
          <a:prstGeom prst="roundRect">
            <a:avLst>
              <a:gd fmla="val 50000" name="adj"/>
            </a:avLst>
          </a:prstGeom>
          <a:solidFill>
            <a:srgbClr val="0B0F19"/>
          </a:solidFill>
          <a:ln cap="flat" cmpd="sng" w="38100">
            <a:solidFill>
              <a:srgbClr val="FBBF2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6" name="Google Shape;146;p16"/>
          <p:cNvSpPr/>
          <p:nvPr/>
        </p:nvSpPr>
        <p:spPr>
          <a:xfrm>
            <a:off x="10134525" y="3700462"/>
            <a:ext cx="228600" cy="228600"/>
          </a:xfrm>
          <a:prstGeom prst="roundRect">
            <a:avLst>
              <a:gd fmla="val 50000" name="adj"/>
            </a:avLst>
          </a:prstGeom>
          <a:solidFill>
            <a:srgbClr val="0B0F19"/>
          </a:solidFill>
          <a:ln cap="flat" cmpd="sng" w="38100">
            <a:solidFill>
              <a:srgbClr val="2DD4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descr="image.png" id="151" name="Google Shape;151;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2" name="Google Shape;152;p17"/>
          <p:cNvSpPr txBox="1"/>
          <p:nvPr/>
        </p:nvSpPr>
        <p:spPr>
          <a:xfrm>
            <a:off x="2047875" y="1971079"/>
            <a:ext cx="8810700" cy="560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u="none" cap="none" strike="noStrike">
                <a:solidFill>
                  <a:srgbClr val="FFFFFF"/>
                </a:solidFill>
                <a:latin typeface="Inter SemiBold"/>
                <a:ea typeface="Inter SemiBold"/>
                <a:cs typeface="Inter SemiBold"/>
                <a:sym typeface="Inter SemiBold"/>
              </a:rPr>
              <a:t>Mandate for Evidentiary Integrity</a:t>
            </a:r>
            <a:r>
              <a:rPr b="0" i="0" lang="en-US" u="none" cap="none" strike="noStrike">
                <a:solidFill>
                  <a:srgbClr val="D1D5DB"/>
                </a:solidFill>
                <a:latin typeface="Inter"/>
                <a:ea typeface="Inter"/>
                <a:cs typeface="Inter"/>
                <a:sym typeface="Inter"/>
              </a:rPr>
              <a:t> The FDA is legally charged with ensuring the reliability of data. Rejecting evidence of compromised integrity is a core administrative function.</a:t>
            </a:r>
            <a:endParaRPr/>
          </a:p>
        </p:txBody>
      </p:sp>
      <p:sp>
        <p:nvSpPr>
          <p:cNvPr id="153" name="Google Shape;153;p17"/>
          <p:cNvSpPr txBox="1"/>
          <p:nvPr/>
        </p:nvSpPr>
        <p:spPr>
          <a:xfrm>
            <a:off x="2047875" y="2931021"/>
            <a:ext cx="8810700" cy="560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u="none" cap="none" strike="noStrike">
                <a:solidFill>
                  <a:srgbClr val="FFFFFF"/>
                </a:solidFill>
                <a:latin typeface="Inter SemiBold"/>
                <a:ea typeface="Inter SemiBold"/>
                <a:cs typeface="Inter SemiBold"/>
                <a:sym typeface="Inter SemiBold"/>
              </a:rPr>
              <a:t>Application Integrity Policy (AIP)</a:t>
            </a:r>
            <a:r>
              <a:rPr b="0" i="0" lang="en-US" u="none" cap="none" strike="noStrike">
                <a:solidFill>
                  <a:srgbClr val="D1D5DB"/>
                </a:solidFill>
                <a:latin typeface="Inter"/>
                <a:ea typeface="Inter"/>
                <a:cs typeface="Inter"/>
                <a:sym typeface="Inter"/>
              </a:rPr>
              <a:t> A powerful precedent already exists. Under the AIP, when data integrity is compromised by fraudulent or unreliable practices, the FDA systematically excludes it.</a:t>
            </a:r>
            <a:endParaRPr/>
          </a:p>
        </p:txBody>
      </p:sp>
      <p:sp>
        <p:nvSpPr>
          <p:cNvPr id="154" name="Google Shape;154;p17"/>
          <p:cNvSpPr txBox="1"/>
          <p:nvPr/>
        </p:nvSpPr>
        <p:spPr>
          <a:xfrm>
            <a:off x="2047875" y="3890962"/>
            <a:ext cx="8810700" cy="560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u="none" cap="none" strike="noStrike">
                <a:solidFill>
                  <a:srgbClr val="FFFFFF"/>
                </a:solidFill>
                <a:latin typeface="Inter SemiBold"/>
                <a:ea typeface="Inter SemiBold"/>
                <a:cs typeface="Inter SemiBold"/>
                <a:sym typeface="Inter SemiBold"/>
              </a:rPr>
              <a:t>The Lopez-Mendoza Pathway</a:t>
            </a:r>
            <a:r>
              <a:rPr b="0" i="0" lang="en-US" u="none" cap="none" strike="noStrike">
                <a:solidFill>
                  <a:srgbClr val="D1D5DB"/>
                </a:solidFill>
                <a:latin typeface="Inter"/>
                <a:ea typeface="Inter"/>
                <a:cs typeface="Inter"/>
                <a:sym typeface="Inter"/>
              </a:rPr>
              <a:t> Traditional legal frameworks leave an explicit opening: evidence arising from egregious violations of fundamental standards must be excluded.</a:t>
            </a:r>
            <a:endParaRPr/>
          </a:p>
        </p:txBody>
      </p:sp>
      <p:sp>
        <p:nvSpPr>
          <p:cNvPr id="155" name="Google Shape;155;p17"/>
          <p:cNvSpPr txBox="1"/>
          <p:nvPr/>
        </p:nvSpPr>
        <p:spPr>
          <a:xfrm>
            <a:off x="2047875" y="4850903"/>
            <a:ext cx="8810700" cy="560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u="none" cap="none" strike="noStrike">
                <a:solidFill>
                  <a:srgbClr val="FFFFFF"/>
                </a:solidFill>
                <a:latin typeface="Inter SemiBold"/>
                <a:ea typeface="Inter SemiBold"/>
                <a:cs typeface="Inter SemiBold"/>
                <a:sym typeface="Inter SemiBold"/>
              </a:rPr>
              <a:t>Natural Extension, Not Revolution</a:t>
            </a:r>
            <a:r>
              <a:rPr b="0" i="0" lang="en-US" u="none" cap="none" strike="noStrike">
                <a:solidFill>
                  <a:srgbClr val="D1D5DB"/>
                </a:solidFill>
                <a:latin typeface="Inter"/>
                <a:ea typeface="Inter"/>
                <a:cs typeface="Inter"/>
                <a:sym typeface="Inter"/>
              </a:rPr>
              <a:t> Evaluating data provenance is not a structural change; it is the natural modern adaptation of the FDA’s long-standing role as public-health gatekeeper.</a:t>
            </a:r>
            <a:endParaRPr/>
          </a:p>
        </p:txBody>
      </p:sp>
      <p:pic>
        <p:nvPicPr>
          <p:cNvPr descr="image.png" id="156" name="Google Shape;156;p17"/>
          <p:cNvPicPr preferRelativeResize="0"/>
          <p:nvPr/>
        </p:nvPicPr>
        <p:blipFill rotWithShape="1">
          <a:blip r:embed="rId4">
            <a:alphaModFix/>
          </a:blip>
          <a:srcRect b="0" l="0" r="0" t="0"/>
          <a:stretch/>
        </p:blipFill>
        <p:spPr>
          <a:xfrm>
            <a:off x="1714500" y="2004417"/>
            <a:ext cx="219075" cy="180975"/>
          </a:xfrm>
          <a:prstGeom prst="rect">
            <a:avLst/>
          </a:prstGeom>
          <a:noFill/>
          <a:ln>
            <a:noFill/>
          </a:ln>
        </p:spPr>
      </p:pic>
      <p:pic>
        <p:nvPicPr>
          <p:cNvPr descr="image.png" id="157" name="Google Shape;157;p17"/>
          <p:cNvPicPr preferRelativeResize="0"/>
          <p:nvPr/>
        </p:nvPicPr>
        <p:blipFill rotWithShape="1">
          <a:blip r:embed="rId5">
            <a:alphaModFix/>
          </a:blip>
          <a:srcRect b="0" l="0" r="0" t="0"/>
          <a:stretch/>
        </p:blipFill>
        <p:spPr>
          <a:xfrm>
            <a:off x="1714500" y="2964358"/>
            <a:ext cx="171450" cy="180975"/>
          </a:xfrm>
          <a:prstGeom prst="rect">
            <a:avLst/>
          </a:prstGeom>
          <a:noFill/>
          <a:ln>
            <a:noFill/>
          </a:ln>
        </p:spPr>
      </p:pic>
      <p:pic>
        <p:nvPicPr>
          <p:cNvPr descr="image.png" id="158" name="Google Shape;158;p17"/>
          <p:cNvPicPr preferRelativeResize="0"/>
          <p:nvPr/>
        </p:nvPicPr>
        <p:blipFill rotWithShape="1">
          <a:blip r:embed="rId6">
            <a:alphaModFix/>
          </a:blip>
          <a:srcRect b="0" l="0" r="0" t="0"/>
          <a:stretch/>
        </p:blipFill>
        <p:spPr>
          <a:xfrm>
            <a:off x="1714500" y="3924300"/>
            <a:ext cx="171450" cy="180975"/>
          </a:xfrm>
          <a:prstGeom prst="rect">
            <a:avLst/>
          </a:prstGeom>
          <a:noFill/>
          <a:ln>
            <a:noFill/>
          </a:ln>
        </p:spPr>
      </p:pic>
      <p:pic>
        <p:nvPicPr>
          <p:cNvPr descr="image.png" id="159" name="Google Shape;159;p17"/>
          <p:cNvPicPr preferRelativeResize="0"/>
          <p:nvPr/>
        </p:nvPicPr>
        <p:blipFill rotWithShape="1">
          <a:blip r:embed="rId7">
            <a:alphaModFix/>
          </a:blip>
          <a:srcRect b="0" l="0" r="0" t="0"/>
          <a:stretch/>
        </p:blipFill>
        <p:spPr>
          <a:xfrm>
            <a:off x="1714500" y="4884241"/>
            <a:ext cx="171450" cy="180975"/>
          </a:xfrm>
          <a:prstGeom prst="rect">
            <a:avLst/>
          </a:prstGeom>
          <a:noFill/>
          <a:ln>
            <a:noFill/>
          </a:ln>
        </p:spPr>
      </p:pic>
      <p:sp>
        <p:nvSpPr>
          <p:cNvPr id="160" name="Google Shape;160;p17"/>
          <p:cNvSpPr txBox="1"/>
          <p:nvPr/>
        </p:nvSpPr>
        <p:spPr>
          <a:xfrm>
            <a:off x="771525" y="581025"/>
            <a:ext cx="11181397" cy="4857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FFFFFF"/>
                </a:solidFill>
                <a:latin typeface="Playfair Display"/>
                <a:ea typeface="Playfair Display"/>
                <a:cs typeface="Playfair Display"/>
                <a:sym typeface="Playfair Display"/>
              </a:rPr>
              <a:t>Existing FDA Legal Authority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descr="image.png" id="165" name="Google Shape;165;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6" name="Google Shape;166;p18"/>
          <p:cNvSpPr txBox="1"/>
          <p:nvPr/>
        </p:nvSpPr>
        <p:spPr>
          <a:xfrm>
            <a:off x="1570136" y="2428875"/>
            <a:ext cx="9051577" cy="22860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1" lang="en-US" sz="2400" u="none" cap="none" strike="noStrike">
                <a:solidFill>
                  <a:srgbClr val="FFFFFF"/>
                </a:solidFill>
                <a:latin typeface="Playfair Display"/>
                <a:ea typeface="Playfair Display"/>
                <a:cs typeface="Playfair Display"/>
                <a:sym typeface="Playfair Display"/>
              </a:rPr>
              <a:t> As a public-health gatekeeper, the FDA owes the public absolute loyalty in how it evaluates evidence. Because patients cannot verify clinical trials, they depend entirely on the FDA’s judgment. To accept illicitly harvested surveillance data is to ratify the exploitation of vulnerable groups. Genuine loyalty demands clean evidence. </a:t>
            </a:r>
            <a:endParaRPr/>
          </a:p>
        </p:txBody>
      </p:sp>
      <p:sp>
        <p:nvSpPr>
          <p:cNvPr id="167" name="Google Shape;167;p18"/>
          <p:cNvSpPr txBox="1"/>
          <p:nvPr/>
        </p:nvSpPr>
        <p:spPr>
          <a:xfrm>
            <a:off x="4152826" y="5358325"/>
            <a:ext cx="3886200" cy="2079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1350" u="none" cap="none" strike="noStrike">
                <a:solidFill>
                  <a:srgbClr val="FBBF24"/>
                </a:solidFill>
                <a:latin typeface="Inter SemiBold"/>
                <a:ea typeface="Inter SemiBold"/>
                <a:cs typeface="Inter SemiBold"/>
                <a:sym typeface="Inter SemiBold"/>
              </a:rPr>
              <a:t>— A FIDUCIARY DUTY FOR PUBLIC TRUST</a:t>
            </a:r>
            <a:endParaRPr/>
          </a:p>
        </p:txBody>
      </p:sp>
      <p:sp>
        <p:nvSpPr>
          <p:cNvPr id="168" name="Google Shape;168;p18"/>
          <p:cNvSpPr txBox="1"/>
          <p:nvPr/>
        </p:nvSpPr>
        <p:spPr>
          <a:xfrm>
            <a:off x="1093886" y="1952625"/>
            <a:ext cx="457200" cy="15240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1" lang="en-US" sz="9000" u="none" cap="none" strike="noStrike">
                <a:solidFill>
                  <a:srgbClr val="2DD4BF"/>
                </a:solidFill>
                <a:latin typeface="Playfair Display"/>
                <a:ea typeface="Playfair Display"/>
                <a:cs typeface="Playfair Display"/>
                <a:sym typeface="Playfair Display"/>
              </a:rPr>
              <a:t>“</a:t>
            </a:r>
            <a:endParaRPr/>
          </a:p>
        </p:txBody>
      </p:sp>
      <p:sp>
        <p:nvSpPr>
          <p:cNvPr id="169" name="Google Shape;169;p18"/>
          <p:cNvSpPr txBox="1"/>
          <p:nvPr/>
        </p:nvSpPr>
        <p:spPr>
          <a:xfrm>
            <a:off x="771525" y="581025"/>
            <a:ext cx="11181397" cy="4857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FFFFFF"/>
                </a:solidFill>
                <a:latin typeface="Playfair Display"/>
                <a:ea typeface="Playfair Display"/>
                <a:cs typeface="Playfair Display"/>
                <a:sym typeface="Playfair Display"/>
              </a:rPr>
              <a:t>The Principle of Data Loyalty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descr="image.png" id="174" name="Google Shape;174;p1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75" name="Google Shape;175;p19"/>
          <p:cNvPicPr preferRelativeResize="0"/>
          <p:nvPr/>
        </p:nvPicPr>
        <p:blipFill rotWithShape="1">
          <a:blip r:embed="rId4">
            <a:alphaModFix/>
          </a:blip>
          <a:srcRect b="0" l="0" r="0" t="0"/>
          <a:stretch/>
        </p:blipFill>
        <p:spPr>
          <a:xfrm>
            <a:off x="771525" y="2353716"/>
            <a:ext cx="5181600" cy="2922091"/>
          </a:xfrm>
          <a:prstGeom prst="rect">
            <a:avLst/>
          </a:prstGeom>
          <a:noFill/>
          <a:ln>
            <a:noFill/>
          </a:ln>
        </p:spPr>
      </p:pic>
      <p:pic>
        <p:nvPicPr>
          <p:cNvPr descr="image.png" id="176" name="Google Shape;176;p19"/>
          <p:cNvPicPr preferRelativeResize="0"/>
          <p:nvPr/>
        </p:nvPicPr>
        <p:blipFill rotWithShape="1">
          <a:blip r:embed="rId4">
            <a:alphaModFix/>
          </a:blip>
          <a:srcRect b="0" l="0" r="0" t="0"/>
          <a:stretch/>
        </p:blipFill>
        <p:spPr>
          <a:xfrm>
            <a:off x="6238875" y="2353716"/>
            <a:ext cx="5181600" cy="2922091"/>
          </a:xfrm>
          <a:prstGeom prst="rect">
            <a:avLst/>
          </a:prstGeom>
          <a:noFill/>
          <a:ln>
            <a:noFill/>
          </a:ln>
        </p:spPr>
      </p:pic>
      <p:sp>
        <p:nvSpPr>
          <p:cNvPr id="177" name="Google Shape;177;p19"/>
          <p:cNvSpPr txBox="1"/>
          <p:nvPr/>
        </p:nvSpPr>
        <p:spPr>
          <a:xfrm>
            <a:off x="1162050" y="2744241"/>
            <a:ext cx="4620577"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800" u="none" cap="none" strike="noStrike">
                <a:solidFill>
                  <a:srgbClr val="2DD4BF"/>
                </a:solidFill>
                <a:latin typeface="Playfair Display SemiBold"/>
                <a:ea typeface="Playfair Display SemiBold"/>
                <a:cs typeface="Playfair Display SemiBold"/>
                <a:sym typeface="Playfair Display SemiBold"/>
              </a:rPr>
              <a:t>FTC Standard Alignment</a:t>
            </a:r>
            <a:endParaRPr/>
          </a:p>
        </p:txBody>
      </p:sp>
      <p:sp>
        <p:nvSpPr>
          <p:cNvPr id="178" name="Google Shape;178;p19"/>
          <p:cNvSpPr txBox="1"/>
          <p:nvPr/>
        </p:nvSpPr>
        <p:spPr>
          <a:xfrm>
            <a:off x="1162050" y="3239541"/>
            <a:ext cx="4400700" cy="9051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u="none" cap="none" strike="noStrike">
                <a:solidFill>
                  <a:srgbClr val="9CA3AF"/>
                </a:solidFill>
                <a:latin typeface="Inter"/>
                <a:ea typeface="Inter"/>
                <a:cs typeface="Inter"/>
                <a:sym typeface="Inter"/>
              </a:rPr>
              <a:t>The FDA should activate an exclusionary trigger whenever real-world evidence relies on data practices that violate FTC Section 5 standards.</a:t>
            </a:r>
            <a:endParaRPr/>
          </a:p>
        </p:txBody>
      </p:sp>
      <p:sp>
        <p:nvSpPr>
          <p:cNvPr id="179" name="Google Shape;179;p19"/>
          <p:cNvSpPr txBox="1"/>
          <p:nvPr/>
        </p:nvSpPr>
        <p:spPr>
          <a:xfrm>
            <a:off x="1162050" y="4368883"/>
            <a:ext cx="4400700" cy="9051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u="none" cap="none" strike="noStrike">
                <a:solidFill>
                  <a:srgbClr val="9CA3AF"/>
                </a:solidFill>
                <a:latin typeface="Inter"/>
                <a:ea typeface="Inter"/>
                <a:cs typeface="Inter"/>
                <a:sym typeface="Inter"/>
              </a:rPr>
              <a:t>This applies directly to health-sensitive records, demographic profiling, and predatory location-based surveillance near clinical facilities.</a:t>
            </a:r>
            <a:endParaRPr/>
          </a:p>
        </p:txBody>
      </p:sp>
      <p:sp>
        <p:nvSpPr>
          <p:cNvPr id="180" name="Google Shape;180;p19"/>
          <p:cNvSpPr txBox="1"/>
          <p:nvPr/>
        </p:nvSpPr>
        <p:spPr>
          <a:xfrm>
            <a:off x="6629400" y="2744241"/>
            <a:ext cx="4620577"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800" u="none" cap="none" strike="noStrike">
                <a:solidFill>
                  <a:srgbClr val="2DD4BF"/>
                </a:solidFill>
                <a:latin typeface="Playfair Display SemiBold"/>
                <a:ea typeface="Playfair Display SemiBold"/>
                <a:cs typeface="Playfair Display SemiBold"/>
                <a:sym typeface="Playfair Display SemiBold"/>
              </a:rPr>
              <a:t>Shifting the Burden</a:t>
            </a:r>
            <a:endParaRPr/>
          </a:p>
        </p:txBody>
      </p:sp>
      <p:sp>
        <p:nvSpPr>
          <p:cNvPr id="181" name="Google Shape;181;p19"/>
          <p:cNvSpPr txBox="1"/>
          <p:nvPr/>
        </p:nvSpPr>
        <p:spPr>
          <a:xfrm>
            <a:off x="6629400" y="3239541"/>
            <a:ext cx="4400700" cy="9051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u="none" cap="none" strike="noStrike">
                <a:solidFill>
                  <a:srgbClr val="9CA3AF"/>
                </a:solidFill>
                <a:latin typeface="Inter"/>
                <a:ea typeface="Inter"/>
                <a:cs typeface="Inter"/>
                <a:sym typeface="Inter"/>
              </a:rPr>
              <a:t>Instead of assuming data is legally clean, the regulatory framework shifts the burden of proof directly to the drug or AI sponsor.</a:t>
            </a:r>
            <a:endParaRPr sz="1600"/>
          </a:p>
        </p:txBody>
      </p:sp>
      <p:sp>
        <p:nvSpPr>
          <p:cNvPr id="182" name="Google Shape;182;p19"/>
          <p:cNvSpPr txBox="1"/>
          <p:nvPr/>
        </p:nvSpPr>
        <p:spPr>
          <a:xfrm>
            <a:off x="6629400" y="4368883"/>
            <a:ext cx="4400700" cy="9051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u="none" cap="none" strike="noStrike">
                <a:solidFill>
                  <a:srgbClr val="9CA3AF"/>
                </a:solidFill>
                <a:latin typeface="Inter"/>
                <a:ea typeface="Inter"/>
                <a:cs typeface="Inter"/>
                <a:sym typeface="Inter"/>
              </a:rPr>
              <a:t>Sponsors must actively produce verifiable, traceable records of lawful data provenance before their application can proceed.</a:t>
            </a:r>
            <a:endParaRPr/>
          </a:p>
        </p:txBody>
      </p:sp>
      <p:sp>
        <p:nvSpPr>
          <p:cNvPr id="183" name="Google Shape;183;p19"/>
          <p:cNvSpPr txBox="1"/>
          <p:nvPr/>
        </p:nvSpPr>
        <p:spPr>
          <a:xfrm>
            <a:off x="771525" y="581025"/>
            <a:ext cx="11181397" cy="4857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FFFFFF"/>
                </a:solidFill>
                <a:latin typeface="Playfair Display"/>
                <a:ea typeface="Playfair Display"/>
                <a:cs typeface="Playfair Display"/>
                <a:sym typeface="Playfair Display"/>
              </a:rPr>
              <a:t>The Administrative Trigger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image.png" id="188" name="Google Shape;188;p20"/>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89" name="Google Shape;189;p20"/>
          <p:cNvPicPr preferRelativeResize="0"/>
          <p:nvPr/>
        </p:nvPicPr>
        <p:blipFill rotWithShape="1">
          <a:blip r:embed="rId4">
            <a:alphaModFix/>
          </a:blip>
          <a:srcRect b="0" l="0" r="0" t="0"/>
          <a:stretch/>
        </p:blipFill>
        <p:spPr>
          <a:xfrm>
            <a:off x="771525" y="2371725"/>
            <a:ext cx="3359199" cy="2886075"/>
          </a:xfrm>
          <a:prstGeom prst="rect">
            <a:avLst/>
          </a:prstGeom>
          <a:noFill/>
          <a:ln>
            <a:noFill/>
          </a:ln>
        </p:spPr>
      </p:pic>
      <p:pic>
        <p:nvPicPr>
          <p:cNvPr descr="image.png" id="190" name="Google Shape;190;p20"/>
          <p:cNvPicPr preferRelativeResize="0"/>
          <p:nvPr/>
        </p:nvPicPr>
        <p:blipFill rotWithShape="1">
          <a:blip r:embed="rId5">
            <a:alphaModFix/>
          </a:blip>
          <a:srcRect b="0" l="0" r="0" t="0"/>
          <a:stretch/>
        </p:blipFill>
        <p:spPr>
          <a:xfrm>
            <a:off x="4416474" y="2371725"/>
            <a:ext cx="3359199" cy="2886075"/>
          </a:xfrm>
          <a:prstGeom prst="rect">
            <a:avLst/>
          </a:prstGeom>
          <a:noFill/>
          <a:ln>
            <a:noFill/>
          </a:ln>
        </p:spPr>
      </p:pic>
      <p:pic>
        <p:nvPicPr>
          <p:cNvPr descr="image.png" id="191" name="Google Shape;191;p20"/>
          <p:cNvPicPr preferRelativeResize="0"/>
          <p:nvPr/>
        </p:nvPicPr>
        <p:blipFill rotWithShape="1">
          <a:blip r:embed="rId6">
            <a:alphaModFix/>
          </a:blip>
          <a:srcRect b="0" l="0" r="0" t="0"/>
          <a:stretch/>
        </p:blipFill>
        <p:spPr>
          <a:xfrm>
            <a:off x="8061424" y="2371725"/>
            <a:ext cx="3359199" cy="2886075"/>
          </a:xfrm>
          <a:prstGeom prst="rect">
            <a:avLst/>
          </a:prstGeom>
          <a:noFill/>
          <a:ln>
            <a:noFill/>
          </a:ln>
        </p:spPr>
      </p:pic>
      <p:sp>
        <p:nvSpPr>
          <p:cNvPr id="192" name="Google Shape;192;p20"/>
          <p:cNvSpPr txBox="1"/>
          <p:nvPr/>
        </p:nvSpPr>
        <p:spPr>
          <a:xfrm>
            <a:off x="1114425" y="3371850"/>
            <a:ext cx="2807069" cy="2857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650" u="none" cap="none" strike="noStrike">
                <a:solidFill>
                  <a:srgbClr val="FFFFFF"/>
                </a:solidFill>
                <a:latin typeface="Playfair Display SemiBold"/>
                <a:ea typeface="Playfair Display SemiBold"/>
                <a:cs typeface="Playfair Display SemiBold"/>
                <a:sym typeface="Playfair Display SemiBold"/>
              </a:rPr>
              <a:t>1. Unclean Inputs</a:t>
            </a:r>
            <a:endParaRPr/>
          </a:p>
        </p:txBody>
      </p:sp>
      <p:sp>
        <p:nvSpPr>
          <p:cNvPr id="193" name="Google Shape;193;p20"/>
          <p:cNvSpPr txBox="1"/>
          <p:nvPr/>
        </p:nvSpPr>
        <p:spPr>
          <a:xfrm>
            <a:off x="1114425" y="3771900"/>
            <a:ext cx="2673300" cy="19395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u="none" cap="none" strike="noStrike">
                <a:solidFill>
                  <a:srgbClr val="9CA3AF"/>
                </a:solidFill>
                <a:latin typeface="Inter"/>
                <a:ea typeface="Inter"/>
                <a:cs typeface="Inter"/>
                <a:sym typeface="Inter"/>
              </a:rPr>
              <a:t>Covers raw commercial telemetry, illicit location trackers, tokenized patient networks, and commercial broker catalogs built without explicit consent.</a:t>
            </a:r>
            <a:endParaRPr/>
          </a:p>
        </p:txBody>
      </p:sp>
      <p:sp>
        <p:nvSpPr>
          <p:cNvPr id="194" name="Google Shape;194;p20"/>
          <p:cNvSpPr txBox="1"/>
          <p:nvPr/>
        </p:nvSpPr>
        <p:spPr>
          <a:xfrm>
            <a:off x="4759374" y="3371850"/>
            <a:ext cx="2807069" cy="2857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650" u="none" cap="none" strike="noStrike">
                <a:solidFill>
                  <a:srgbClr val="FFFFFF"/>
                </a:solidFill>
                <a:latin typeface="Playfair Display SemiBold"/>
                <a:ea typeface="Playfair Display SemiBold"/>
                <a:cs typeface="Playfair Display SemiBold"/>
                <a:sym typeface="Playfair Display SemiBold"/>
              </a:rPr>
              <a:t>2. Tainted Models</a:t>
            </a:r>
            <a:endParaRPr/>
          </a:p>
        </p:txBody>
      </p:sp>
      <p:sp>
        <p:nvSpPr>
          <p:cNvPr id="195" name="Google Shape;195;p20"/>
          <p:cNvSpPr txBox="1"/>
          <p:nvPr/>
        </p:nvSpPr>
        <p:spPr>
          <a:xfrm>
            <a:off x="4759374" y="3771900"/>
            <a:ext cx="2673300" cy="15948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u="none" cap="none" strike="noStrike">
                <a:solidFill>
                  <a:srgbClr val="9CA3AF"/>
                </a:solidFill>
                <a:latin typeface="Inter"/>
                <a:ea typeface="Inter"/>
                <a:cs typeface="Inter"/>
                <a:sym typeface="Inter"/>
              </a:rPr>
              <a:t>AI models, neural weights, and diagnostics that were developed or optimized using datasets classified as poisoned or procedurally unlawful.</a:t>
            </a:r>
            <a:endParaRPr/>
          </a:p>
        </p:txBody>
      </p:sp>
      <p:sp>
        <p:nvSpPr>
          <p:cNvPr id="196" name="Google Shape;196;p20"/>
          <p:cNvSpPr txBox="1"/>
          <p:nvPr/>
        </p:nvSpPr>
        <p:spPr>
          <a:xfrm>
            <a:off x="8404324" y="3371850"/>
            <a:ext cx="2807069" cy="2857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650" u="none" cap="none" strike="noStrike">
                <a:solidFill>
                  <a:srgbClr val="FFFFFF"/>
                </a:solidFill>
                <a:latin typeface="Playfair Display SemiBold"/>
                <a:ea typeface="Playfair Display SemiBold"/>
                <a:cs typeface="Playfair Display SemiBold"/>
                <a:sym typeface="Playfair Display SemiBold"/>
              </a:rPr>
              <a:t>3. Derivative Outputs</a:t>
            </a:r>
            <a:endParaRPr/>
          </a:p>
        </p:txBody>
      </p:sp>
      <p:sp>
        <p:nvSpPr>
          <p:cNvPr id="197" name="Google Shape;197;p20"/>
          <p:cNvSpPr txBox="1"/>
          <p:nvPr/>
        </p:nvSpPr>
        <p:spPr>
          <a:xfrm>
            <a:off x="8404324" y="3771900"/>
            <a:ext cx="2673300" cy="19395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u="none" cap="none" strike="noStrike">
                <a:solidFill>
                  <a:srgbClr val="9CA3AF"/>
                </a:solidFill>
                <a:latin typeface="Inter"/>
                <a:ea typeface="Inter"/>
                <a:cs typeface="Inter"/>
                <a:sym typeface="Inter"/>
              </a:rPr>
              <a:t>Downstream clinical trials, validation analyses, and regulatory evidence that carry the initial data taint. The poison flows from inputs to conclusions.</a:t>
            </a:r>
            <a:endParaRPr/>
          </a:p>
        </p:txBody>
      </p:sp>
      <p:pic>
        <p:nvPicPr>
          <p:cNvPr descr="image.png" id="198" name="Google Shape;198;p20"/>
          <p:cNvPicPr preferRelativeResize="0"/>
          <p:nvPr/>
        </p:nvPicPr>
        <p:blipFill rotWithShape="1">
          <a:blip r:embed="rId7">
            <a:alphaModFix/>
          </a:blip>
          <a:srcRect b="0" l="0" r="0" t="0"/>
          <a:stretch/>
        </p:blipFill>
        <p:spPr>
          <a:xfrm>
            <a:off x="1114425" y="2752725"/>
            <a:ext cx="304800" cy="342900"/>
          </a:xfrm>
          <a:prstGeom prst="rect">
            <a:avLst/>
          </a:prstGeom>
          <a:noFill/>
          <a:ln>
            <a:noFill/>
          </a:ln>
        </p:spPr>
      </p:pic>
      <p:pic>
        <p:nvPicPr>
          <p:cNvPr descr="image.png" id="199" name="Google Shape;199;p20"/>
          <p:cNvPicPr preferRelativeResize="0"/>
          <p:nvPr/>
        </p:nvPicPr>
        <p:blipFill rotWithShape="1">
          <a:blip r:embed="rId8">
            <a:alphaModFix/>
          </a:blip>
          <a:srcRect b="0" l="0" r="0" t="0"/>
          <a:stretch/>
        </p:blipFill>
        <p:spPr>
          <a:xfrm>
            <a:off x="4759374" y="2752725"/>
            <a:ext cx="342900" cy="342900"/>
          </a:xfrm>
          <a:prstGeom prst="rect">
            <a:avLst/>
          </a:prstGeom>
          <a:noFill/>
          <a:ln>
            <a:noFill/>
          </a:ln>
        </p:spPr>
      </p:pic>
      <p:pic>
        <p:nvPicPr>
          <p:cNvPr descr="image.png" id="200" name="Google Shape;200;p20"/>
          <p:cNvPicPr preferRelativeResize="0"/>
          <p:nvPr/>
        </p:nvPicPr>
        <p:blipFill rotWithShape="1">
          <a:blip r:embed="rId9">
            <a:alphaModFix/>
          </a:blip>
          <a:srcRect b="0" l="0" r="0" t="0"/>
          <a:stretch/>
        </p:blipFill>
        <p:spPr>
          <a:xfrm>
            <a:off x="8404324" y="2752725"/>
            <a:ext cx="257175" cy="342900"/>
          </a:xfrm>
          <a:prstGeom prst="rect">
            <a:avLst/>
          </a:prstGeom>
          <a:noFill/>
          <a:ln>
            <a:noFill/>
          </a:ln>
        </p:spPr>
      </p:pic>
      <p:sp>
        <p:nvSpPr>
          <p:cNvPr id="201" name="Google Shape;201;p20"/>
          <p:cNvSpPr txBox="1"/>
          <p:nvPr/>
        </p:nvSpPr>
        <p:spPr>
          <a:xfrm>
            <a:off x="771525" y="581025"/>
            <a:ext cx="11181397" cy="4857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FFFFFF"/>
                </a:solidFill>
                <a:latin typeface="Playfair Display"/>
                <a:ea typeface="Playfair Display"/>
                <a:cs typeface="Playfair Display"/>
                <a:sym typeface="Playfair Display"/>
              </a:rPr>
              <a:t>Defining the Excludable Scope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descr="image.png" id="206" name="Google Shape;206;p2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07" name="Google Shape;207;p21"/>
          <p:cNvPicPr preferRelativeResize="0"/>
          <p:nvPr/>
        </p:nvPicPr>
        <p:blipFill rotWithShape="1">
          <a:blip r:embed="rId4">
            <a:alphaModFix/>
          </a:blip>
          <a:srcRect b="0" l="0" r="0" t="0"/>
          <a:stretch/>
        </p:blipFill>
        <p:spPr>
          <a:xfrm>
            <a:off x="771525" y="2353716"/>
            <a:ext cx="5181600" cy="2922091"/>
          </a:xfrm>
          <a:prstGeom prst="rect">
            <a:avLst/>
          </a:prstGeom>
          <a:noFill/>
          <a:ln>
            <a:noFill/>
          </a:ln>
        </p:spPr>
      </p:pic>
      <p:pic>
        <p:nvPicPr>
          <p:cNvPr descr="image.png" id="208" name="Google Shape;208;p21"/>
          <p:cNvPicPr preferRelativeResize="0"/>
          <p:nvPr/>
        </p:nvPicPr>
        <p:blipFill rotWithShape="1">
          <a:blip r:embed="rId4">
            <a:alphaModFix/>
          </a:blip>
          <a:srcRect b="0" l="0" r="0" t="0"/>
          <a:stretch/>
        </p:blipFill>
        <p:spPr>
          <a:xfrm>
            <a:off x="6238875" y="2353716"/>
            <a:ext cx="5181600" cy="2922091"/>
          </a:xfrm>
          <a:prstGeom prst="rect">
            <a:avLst/>
          </a:prstGeom>
          <a:noFill/>
          <a:ln>
            <a:noFill/>
          </a:ln>
        </p:spPr>
      </p:pic>
      <p:sp>
        <p:nvSpPr>
          <p:cNvPr id="209" name="Google Shape;209;p21"/>
          <p:cNvSpPr txBox="1"/>
          <p:nvPr/>
        </p:nvSpPr>
        <p:spPr>
          <a:xfrm>
            <a:off x="1162050" y="2744241"/>
            <a:ext cx="4620577"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800" u="none" cap="none" strike="noStrike">
                <a:solidFill>
                  <a:srgbClr val="2DD4BF"/>
                </a:solidFill>
                <a:latin typeface="Playfair Display SemiBold"/>
                <a:ea typeface="Playfair Display SemiBold"/>
                <a:cs typeface="Playfair Display SemiBold"/>
                <a:sym typeface="Playfair Display SemiBold"/>
              </a:rPr>
              <a:t>Certified Fiduciary Brokers</a:t>
            </a:r>
            <a:endParaRPr/>
          </a:p>
        </p:txBody>
      </p:sp>
      <p:sp>
        <p:nvSpPr>
          <p:cNvPr id="210" name="Google Shape;210;p21"/>
          <p:cNvSpPr txBox="1"/>
          <p:nvPr/>
        </p:nvSpPr>
        <p:spPr>
          <a:xfrm>
            <a:off x="1162050" y="3239541"/>
            <a:ext cx="4400700" cy="9051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u="none" cap="none" strike="noStrike">
                <a:solidFill>
                  <a:srgbClr val="9CA3AF"/>
                </a:solidFill>
                <a:latin typeface="Inter"/>
                <a:ea typeface="Inter"/>
                <a:cs typeface="Inter"/>
                <a:sym typeface="Inter"/>
              </a:rPr>
              <a:t>We propose a safe harbor for sponsors who acquire real-world evidence exclusively through certified, privacy-first data fiduciaries.</a:t>
            </a:r>
            <a:endParaRPr/>
          </a:p>
        </p:txBody>
      </p:sp>
      <p:sp>
        <p:nvSpPr>
          <p:cNvPr id="211" name="Google Shape;211;p21"/>
          <p:cNvSpPr txBox="1"/>
          <p:nvPr/>
        </p:nvSpPr>
        <p:spPr>
          <a:xfrm>
            <a:off x="1162050" y="4313783"/>
            <a:ext cx="4400700" cy="9051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u="none" cap="none" strike="noStrike">
                <a:solidFill>
                  <a:srgbClr val="9CA3AF"/>
                </a:solidFill>
                <a:latin typeface="Inter"/>
                <a:ea typeface="Inter"/>
                <a:cs typeface="Inter"/>
                <a:sym typeface="Inter"/>
              </a:rPr>
              <a:t>These fiduciaries must guarantee express, meaningful, and revocable user consent for healthcare development.</a:t>
            </a:r>
            <a:endParaRPr/>
          </a:p>
        </p:txBody>
      </p:sp>
      <p:sp>
        <p:nvSpPr>
          <p:cNvPr id="212" name="Google Shape;212;p21"/>
          <p:cNvSpPr txBox="1"/>
          <p:nvPr/>
        </p:nvSpPr>
        <p:spPr>
          <a:xfrm>
            <a:off x="6629400" y="2744241"/>
            <a:ext cx="4620577"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800" u="none" cap="none" strike="noStrike">
                <a:solidFill>
                  <a:srgbClr val="2DD4BF"/>
                </a:solidFill>
                <a:latin typeface="Playfair Display SemiBold"/>
                <a:ea typeface="Playfair Display SemiBold"/>
                <a:cs typeface="Playfair Display SemiBold"/>
                <a:sym typeface="Playfair Display SemiBold"/>
              </a:rPr>
              <a:t>Presumption of Admissibility</a:t>
            </a:r>
            <a:endParaRPr/>
          </a:p>
        </p:txBody>
      </p:sp>
      <p:sp>
        <p:nvSpPr>
          <p:cNvPr id="213" name="Google Shape;213;p21"/>
          <p:cNvSpPr txBox="1"/>
          <p:nvPr/>
        </p:nvSpPr>
        <p:spPr>
          <a:xfrm>
            <a:off x="6629400" y="3239541"/>
            <a:ext cx="4400700" cy="9051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u="none" cap="none" strike="noStrike">
                <a:solidFill>
                  <a:srgbClr val="9CA3AF"/>
                </a:solidFill>
                <a:latin typeface="Inter"/>
                <a:ea typeface="Inter"/>
                <a:cs typeface="Inter"/>
                <a:sym typeface="Inter"/>
              </a:rPr>
              <a:t>Sponsors presenting verified, audited chains of custody and clear provenance maps receive an expedited presumption of admissibility.</a:t>
            </a:r>
            <a:endParaRPr/>
          </a:p>
        </p:txBody>
      </p:sp>
      <p:sp>
        <p:nvSpPr>
          <p:cNvPr id="214" name="Google Shape;214;p21"/>
          <p:cNvSpPr txBox="1"/>
          <p:nvPr/>
        </p:nvSpPr>
        <p:spPr>
          <a:xfrm>
            <a:off x="6629400" y="4313783"/>
            <a:ext cx="4400700" cy="9051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u="none" cap="none" strike="noStrike">
                <a:solidFill>
                  <a:srgbClr val="9CA3AF"/>
                </a:solidFill>
                <a:latin typeface="Inter"/>
                <a:ea typeface="Inter"/>
                <a:cs typeface="Inter"/>
                <a:sym typeface="Inter"/>
              </a:rPr>
              <a:t>This structures market incentives to reward ethical actors, isolating bad data brokers while boosting reliable medical innovation.</a:t>
            </a:r>
            <a:endParaRPr/>
          </a:p>
        </p:txBody>
      </p:sp>
      <p:sp>
        <p:nvSpPr>
          <p:cNvPr id="215" name="Google Shape;215;p21"/>
          <p:cNvSpPr txBox="1"/>
          <p:nvPr/>
        </p:nvSpPr>
        <p:spPr>
          <a:xfrm>
            <a:off x="771525" y="581025"/>
            <a:ext cx="11181397" cy="4857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FFFFFF"/>
                </a:solidFill>
                <a:latin typeface="Playfair Display"/>
                <a:ea typeface="Playfair Display"/>
                <a:cs typeface="Playfair Display"/>
                <a:sym typeface="Playfair Display"/>
              </a:rPr>
              <a:t>Incentives &amp; Safe Harbors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